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56" r:id="rId2"/>
    <p:sldId id="257" r:id="rId3"/>
    <p:sldId id="271" r:id="rId4"/>
    <p:sldId id="281" r:id="rId5"/>
    <p:sldId id="258" r:id="rId6"/>
    <p:sldId id="284" r:id="rId7"/>
    <p:sldId id="280" r:id="rId8"/>
    <p:sldId id="259" r:id="rId9"/>
    <p:sldId id="273" r:id="rId10"/>
    <p:sldId id="282" r:id="rId11"/>
    <p:sldId id="272" r:id="rId12"/>
    <p:sldId id="260" r:id="rId13"/>
    <p:sldId id="261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62" r:id="rId22"/>
    <p:sldId id="274" r:id="rId23"/>
    <p:sldId id="275" r:id="rId24"/>
    <p:sldId id="263" r:id="rId25"/>
    <p:sldId id="276" r:id="rId26"/>
    <p:sldId id="278" r:id="rId27"/>
    <p:sldId id="279" r:id="rId28"/>
    <p:sldId id="283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151" autoAdjust="0"/>
  </p:normalViewPr>
  <p:slideViewPr>
    <p:cSldViewPr>
      <p:cViewPr varScale="1">
        <p:scale>
          <a:sx n="70" d="100"/>
          <a:sy n="70" d="100"/>
        </p:scale>
        <p:origin x="-1330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4794E0-3ADB-434C-BD24-51BED4F944D2}" type="datetimeFigureOut">
              <a:rPr lang="en-US" smtClean="0"/>
              <a:t>7/12/2017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719513-4E82-4ECE-AA92-60951E951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61271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07F99F-492B-4F6C-818C-20B0196B4DA0}" type="datetimeFigureOut">
              <a:rPr lang="en-US" smtClean="0"/>
              <a:t>7/12/2017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5A84DC-FEF2-4269-A86F-D7F63D411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15728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5A84DC-FEF2-4269-A86F-D7F63D4115C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1794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OrientDB has a nicer UI than neo4j</a:t>
            </a:r>
          </a:p>
          <a:p>
            <a:r>
              <a:rPr lang="en-US" dirty="0" smtClean="0"/>
              <a:t>https://db-engines.com/en/ranking/document+store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BSON is a binary representation of JSON documents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http://bsonspec.org provides more data types:</a:t>
            </a:r>
          </a:p>
          <a:p>
            <a:r>
              <a:rPr lang="en-US" dirty="0" smtClean="0"/>
              <a:t>https://docs.mongodb.com/manual/reference/bson-types/</a:t>
            </a:r>
          </a:p>
          <a:p>
            <a:r>
              <a:rPr lang="en-US" dirty="0" smtClean="0"/>
              <a:t>https://db-engines.com/en/ranking/graph+dbms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5A84DC-FEF2-4269-A86F-D7F63D4115C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0090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will go over each of these in the following slides…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5A84DC-FEF2-4269-A86F-D7F63D4115C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0090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If you need to compare one document to another, then you need some structure. Otherwise, you may not need document structure.</a:t>
            </a:r>
          </a:p>
          <a:p>
            <a:r>
              <a:rPr lang="en-US" dirty="0" smtClean="0"/>
              <a:t>I believe more often than not, you would want some kind of document structure.</a:t>
            </a:r>
          </a:p>
          <a:p>
            <a:r>
              <a:rPr lang="en-US" dirty="0" smtClean="0"/>
              <a:t>OrientDB offers "Classes"</a:t>
            </a:r>
          </a:p>
          <a:p>
            <a:r>
              <a:rPr lang="en-US" dirty="0" smtClean="0"/>
              <a:t>MongoDB</a:t>
            </a:r>
            <a:r>
              <a:rPr lang="en-US" baseline="0" dirty="0" smtClean="0"/>
              <a:t> offers "</a:t>
            </a:r>
            <a:r>
              <a:rPr lang="en-US" baseline="0" smtClean="0"/>
              <a:t>Schema Validation Rules"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5A84DC-FEF2-4269-A86F-D7F63D4115C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0090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Let's talk about JSON Structure</a:t>
            </a:r>
          </a:p>
          <a:p>
            <a:r>
              <a:rPr lang="en-US" dirty="0" smtClean="0"/>
              <a:t>Only String Data Type Value requires Double Quotes</a:t>
            </a:r>
          </a:p>
          <a:p>
            <a:r>
              <a:rPr lang="en-US" dirty="0" smtClean="0"/>
              <a:t>Date or Time Data Types are NOT supported</a:t>
            </a:r>
          </a:p>
          <a:p>
            <a:r>
              <a:rPr lang="en-US" dirty="0" smtClean="0"/>
              <a:t>Everything is Case Sensitive! True &lt;&gt; true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5A84DC-FEF2-4269-A86F-D7F63D4115C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0090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Data Nesting is Supported, and get highly</a:t>
            </a:r>
            <a:r>
              <a:rPr lang="en-US" baseline="0" dirty="0" smtClean="0"/>
              <a:t> complex.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5A84DC-FEF2-4269-A86F-D7F63D4115C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0090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Simple Person Object</a:t>
            </a:r>
            <a:r>
              <a:rPr lang="en-US" baseline="0" dirty="0" smtClean="0"/>
              <a:t> </a:t>
            </a:r>
            <a:r>
              <a:rPr lang="en-US" dirty="0" smtClean="0"/>
              <a:t>Example</a:t>
            </a:r>
          </a:p>
          <a:p>
            <a:r>
              <a:rPr lang="en-US" dirty="0" smtClean="0"/>
              <a:t>Watch the Quotes and Case</a:t>
            </a:r>
            <a:r>
              <a:rPr lang="en-US" baseline="0" dirty="0" smtClean="0"/>
              <a:t> Sensitivity</a:t>
            </a:r>
            <a:r>
              <a:rPr lang="en-US" baseline="0" dirty="0" smtClean="0"/>
              <a:t>! true &lt;&gt; True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5A84DC-FEF2-4269-A86F-D7F63D4115C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0090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Array</a:t>
            </a:r>
            <a:r>
              <a:rPr lang="en-US" baseline="0" dirty="0" smtClean="0"/>
              <a:t> of Strings &amp; Array of Objects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5A84DC-FEF2-4269-A86F-D7F63D4115C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0090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http://json-schema.org/examples.html</a:t>
            </a:r>
          </a:p>
          <a:p>
            <a:r>
              <a:rPr lang="en-US" dirty="0" smtClean="0"/>
              <a:t>A Developing Standard, not widely used yet.</a:t>
            </a:r>
          </a:p>
          <a:p>
            <a:r>
              <a:rPr lang="en-US" dirty="0" smtClean="0"/>
              <a:t>JSON Fields</a:t>
            </a:r>
            <a:r>
              <a:rPr lang="en-US" baseline="0" dirty="0" smtClean="0"/>
              <a:t> start within the "properties" key: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5A84DC-FEF2-4269-A86F-D7F63D4115C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0090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xPath</a:t>
            </a:r>
            <a:r>
              <a:rPr lang="en-US" baseline="0" dirty="0" smtClean="0"/>
              <a:t> for</a:t>
            </a:r>
            <a:r>
              <a:rPr lang="en-US" dirty="0" smtClean="0"/>
              <a:t> JSON is called </a:t>
            </a:r>
            <a:r>
              <a:rPr lang="en-US" dirty="0" err="1" smtClean="0"/>
              <a:t>JsonPath</a:t>
            </a:r>
            <a:endParaRPr lang="en-US" dirty="0" smtClean="0"/>
          </a:p>
          <a:p>
            <a:r>
              <a:rPr lang="en-US" dirty="0" smtClean="0"/>
              <a:t>http://goessner.net/articles/JsonPath</a:t>
            </a:r>
          </a:p>
          <a:p>
            <a:endParaRPr lang="en-US" dirty="0" smtClean="0"/>
          </a:p>
          <a:p>
            <a:r>
              <a:rPr lang="en-US" dirty="0" smtClean="0"/>
              <a:t>-- online examples:</a:t>
            </a:r>
          </a:p>
          <a:p>
            <a:r>
              <a:rPr lang="en-US" dirty="0" smtClean="0"/>
              <a:t>http://jsonpath.com</a:t>
            </a:r>
          </a:p>
          <a:p>
            <a:endParaRPr lang="en-US" dirty="0" smtClean="0"/>
          </a:p>
          <a:p>
            <a:r>
              <a:rPr lang="en-US" dirty="0" smtClean="0"/>
              <a:t>A Developing Standard, not widely used yet.</a:t>
            </a:r>
          </a:p>
          <a:p>
            <a:r>
              <a:rPr lang="en-US" dirty="0" smtClean="0"/>
              <a:t>Returns</a:t>
            </a:r>
            <a:r>
              <a:rPr lang="en-US" baseline="0" dirty="0" smtClean="0"/>
              <a:t> "Nigel Rees" here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5A84DC-FEF2-4269-A86F-D7F63D4115C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00904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JSONiq leverages </a:t>
            </a:r>
            <a:r>
              <a:rPr lang="en-US" dirty="0" err="1" smtClean="0"/>
              <a:t>JsonPath</a:t>
            </a:r>
            <a:endParaRPr lang="en-US" dirty="0" smtClean="0"/>
          </a:p>
          <a:p>
            <a:r>
              <a:rPr lang="en-US" dirty="0" smtClean="0"/>
              <a:t>http://goessner.net/articles/JsonPath</a:t>
            </a:r>
          </a:p>
          <a:p>
            <a:endParaRPr lang="en-US" dirty="0" smtClean="0"/>
          </a:p>
          <a:p>
            <a:r>
              <a:rPr lang="en-US" dirty="0" smtClean="0"/>
              <a:t>A Developing Standard, not widely used yet.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5A84DC-FEF2-4269-A86F-D7F63D4115C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0090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5A84DC-FEF2-4269-A86F-D7F63D4115C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10428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XML</a:t>
            </a:r>
            <a:r>
              <a:rPr lang="en-US" baseline="0" dirty="0" smtClean="0"/>
              <a:t> also supports XML Attributes &lt;node </a:t>
            </a:r>
            <a:r>
              <a:rPr lang="en-US" baseline="0" dirty="0" err="1" smtClean="0"/>
              <a:t>xmlAttribute</a:t>
            </a:r>
            <a:r>
              <a:rPr lang="en-US" baseline="0" dirty="0" smtClean="0"/>
              <a:t>="comment"&gt;Some Data&lt;/node&gt;</a:t>
            </a:r>
          </a:p>
          <a:p>
            <a:r>
              <a:rPr lang="en-US" baseline="0" dirty="0" smtClean="0"/>
              <a:t>XML is overall more mature than JSON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5A84DC-FEF2-4269-A86F-D7F63D4115C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00904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https://www.w3schools.com/xml/</a:t>
            </a:r>
          </a:p>
          <a:p>
            <a:r>
              <a:rPr lang="en-US" dirty="0" smtClean="0"/>
              <a:t>Attribute Data is best used as Metadata about the Element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5A84DC-FEF2-4269-A86F-D7F63D4115C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36229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Single Entity &lt;person&gt; Example</a:t>
            </a:r>
          </a:p>
          <a:p>
            <a:r>
              <a:rPr lang="en-US" dirty="0" smtClean="0"/>
              <a:t>https://www.w3schools.com/xml/</a:t>
            </a:r>
          </a:p>
          <a:p>
            <a:r>
              <a:rPr lang="en-US" dirty="0" smtClean="0"/>
              <a:t>Attribute Data is best used as Metadata about the Element Data</a:t>
            </a:r>
          </a:p>
          <a:p>
            <a:r>
              <a:rPr lang="en-US" dirty="0" smtClean="0"/>
              <a:t>In this case, I would have used gender</a:t>
            </a:r>
            <a:r>
              <a:rPr lang="en-US" baseline="0" dirty="0" smtClean="0"/>
              <a:t> as another node, rather than an Attribute.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5A84DC-FEF2-4269-A86F-D7F63D4115C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36229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Multiple Entity &lt;note&gt; Example</a:t>
            </a:r>
          </a:p>
          <a:p>
            <a:r>
              <a:rPr lang="en-US" dirty="0" smtClean="0"/>
              <a:t>https://www.w3schools.com/xml/</a:t>
            </a:r>
          </a:p>
          <a:p>
            <a:r>
              <a:rPr lang="en-US" dirty="0" smtClean="0"/>
              <a:t>Attribute Data is best used as Metadata about the Element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5A84DC-FEF2-4269-A86F-D7F63D4115C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36229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Defines Valid</a:t>
            </a:r>
            <a:r>
              <a:rPr lang="en-US" baseline="0" dirty="0" smtClean="0"/>
              <a:t> Structure of the XML Document</a:t>
            </a:r>
            <a:endParaRPr lang="en-US" dirty="0" smtClean="0"/>
          </a:p>
          <a:p>
            <a:r>
              <a:rPr lang="en-US" dirty="0" smtClean="0"/>
              <a:t>https://www.w3schools.com/xml/schema_intro.asp</a:t>
            </a:r>
          </a:p>
          <a:p>
            <a:r>
              <a:rPr lang="en-US" dirty="0" smtClean="0"/>
              <a:t>You can use Java or online tools to validate xml</a:t>
            </a:r>
            <a:r>
              <a:rPr lang="en-US" baseline="0" dirty="0" smtClean="0"/>
              <a:t> with xml schema.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5A84DC-FEF2-4269-A86F-D7F63D4115C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97242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https://www.w3schools.com/xml/xpath_intro.asp</a:t>
            </a:r>
          </a:p>
          <a:p>
            <a:r>
              <a:rPr lang="en-US" dirty="0" smtClean="0"/>
              <a:t>Returns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&lt;title 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lang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"&gt;XQuery Kick Start&lt;/title&gt;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[price&gt;35] is referred to as the Predicate.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5A84DC-FEF2-4269-A86F-D7F63D4115C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60569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https://www.w3.org/XML/Query/</a:t>
            </a:r>
          </a:p>
          <a:p>
            <a:r>
              <a:rPr lang="en-US" dirty="0" smtClean="0"/>
              <a:t>https://www.w3schools.com/xml/xquery_intro.asp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5A84DC-FEF2-4269-A86F-D7F63D4115C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00904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</a:t>
            </a:r>
            <a:r>
              <a:rPr lang="en-US" baseline="0" dirty="0" smtClean="0"/>
              <a:t> can execute XQuery Code in </a:t>
            </a:r>
            <a:r>
              <a:rPr lang="en-US" b="1" baseline="0" dirty="0" err="1" smtClean="0"/>
              <a:t>BaseX</a:t>
            </a:r>
            <a:endParaRPr lang="en-US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5A84DC-FEF2-4269-A86F-D7F63D4115C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0090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Document Technologies</a:t>
            </a:r>
            <a:r>
              <a:rPr lang="en-US" baseline="0" dirty="0" smtClean="0"/>
              <a:t> = Tools available to process/validate documents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5A84DC-FEF2-4269-A86F-D7F63D4115C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3366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Now in 2010s, People are still primarily using Relational Technologies!</a:t>
            </a:r>
          </a:p>
          <a:p>
            <a:r>
              <a:rPr lang="en-US" dirty="0" smtClean="0"/>
              <a:t>How many of you are using NoSQL Solutions?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5A84DC-FEF2-4269-A86F-D7F63D4115C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6617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Many NoSQL solutions do</a:t>
            </a:r>
            <a:r>
              <a:rPr lang="en-US" baseline="0" dirty="0" smtClean="0"/>
              <a:t> offer SQL!</a:t>
            </a:r>
          </a:p>
          <a:p>
            <a:r>
              <a:rPr lang="en-US" baseline="0" dirty="0" smtClean="0"/>
              <a:t>I think "Non-Relational" is most accurate.</a:t>
            </a:r>
          </a:p>
          <a:p>
            <a:r>
              <a:rPr lang="en-US" baseline="0" dirty="0" smtClean="0"/>
              <a:t>Any Others?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5A84DC-FEF2-4269-A86F-D7F63D4115C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2387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E.F. </a:t>
            </a:r>
            <a:r>
              <a:rPr lang="en-US" dirty="0" err="1" smtClean="0"/>
              <a:t>Codd</a:t>
            </a:r>
            <a:r>
              <a:rPr lang="en-US" dirty="0" smtClean="0"/>
              <a:t> wrote the paper while working for IBM, but Oracle used it 8 years later.</a:t>
            </a:r>
          </a:p>
          <a:p>
            <a:r>
              <a:rPr lang="en-US" dirty="0" smtClean="0"/>
              <a:t>We will mainly focus on Document and Graph DB, since they are more widely used.</a:t>
            </a:r>
          </a:p>
          <a:p>
            <a:r>
              <a:rPr lang="en-US" dirty="0" smtClean="0"/>
              <a:t>Many NoSQL solutions do</a:t>
            </a:r>
            <a:r>
              <a:rPr lang="en-US" baseline="0" dirty="0" smtClean="0"/>
              <a:t> offer SQL!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5A84DC-FEF2-4269-A86F-D7F63D4115C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2387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Read</a:t>
            </a:r>
            <a:r>
              <a:rPr lang="en-US" baseline="0" dirty="0" smtClean="0"/>
              <a:t> the Summery Text...</a:t>
            </a:r>
          </a:p>
          <a:p>
            <a:r>
              <a:rPr lang="en-US" dirty="0" smtClean="0"/>
              <a:t>OrientDB</a:t>
            </a:r>
            <a:r>
              <a:rPr lang="en-US" baseline="0" dirty="0" smtClean="0"/>
              <a:t> attempts to do all of these in one product!</a:t>
            </a:r>
          </a:p>
          <a:p>
            <a:r>
              <a:rPr lang="en-US" baseline="0" dirty="0" smtClean="0"/>
              <a:t>I think these will eventually merge into one product.</a:t>
            </a:r>
          </a:p>
          <a:p>
            <a:r>
              <a:rPr lang="en-US" baseline="0" dirty="0" smtClean="0"/>
              <a:t>Document can simulate Key-Value and Wide Column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5A84DC-FEF2-4269-A86F-D7F63D4115C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2387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slide</a:t>
            </a:r>
            <a:r>
              <a:rPr lang="en-US" baseline="0" dirty="0" smtClean="0"/>
              <a:t> covers the reasons for using NoSQL! Any other use cases?</a:t>
            </a:r>
            <a:endParaRPr lang="en-US" dirty="0" smtClean="0"/>
          </a:p>
          <a:p>
            <a:r>
              <a:rPr lang="en-US" dirty="0" smtClean="0"/>
              <a:t>https://www.mongodb.com/nosql-explained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Dynamic Schemas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Auto-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sharding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Replication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Integrated Caching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5A84DC-FEF2-4269-A86F-D7F63D4115C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2435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NoSQL is designed to work with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Big</a:t>
            </a:r>
            <a:r>
              <a:rPr lang="en-US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Data 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Features: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Auto Fail-Over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Auto-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Sharding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Replication &amp; High Availability &amp; High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Performance Computing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Integrated Caching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Flexible Geographic</a:t>
            </a:r>
            <a:r>
              <a:rPr lang="en-US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Locations</a:t>
            </a:r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5A84DC-FEF2-4269-A86F-D7F63D4115C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2435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584B6-02FA-409D-9BC2-414213E3B3AD}" type="datetime1">
              <a:rPr lang="en-US" smtClean="0"/>
              <a:t>7/12/2017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7B69B-1C01-4D00-9C0E-63B5042C16DD}" type="datetime1">
              <a:rPr lang="en-US" smtClean="0"/>
              <a:t>7/12/2017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B38A8-C82B-4935-AE18-E9E18BDE696B}" type="datetime1">
              <a:rPr lang="en-US" smtClean="0"/>
              <a:t>7/12/2017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87EDA-9003-4C73-A329-1F5603C873C1}" type="datetime1">
              <a:rPr lang="en-US" smtClean="0"/>
              <a:t>7/12/2017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12630-535B-4E73-9F5A-FC15AC60A91B}" type="datetime1">
              <a:rPr lang="en-US" smtClean="0"/>
              <a:t>7/12/2017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D3A72-A066-4380-8486-1B98DA0E830E}" type="datetime1">
              <a:rPr lang="en-US" smtClean="0"/>
              <a:t>7/12/2017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BFD3F-3FC4-4119-9D6A-7D344D49D820}" type="datetime1">
              <a:rPr lang="en-US" smtClean="0"/>
              <a:t>7/12/2017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8E86C-44C5-4ADE-87CF-D8EBC0D04EFF}" type="datetime1">
              <a:rPr lang="en-US" smtClean="0"/>
              <a:t>7/12/2017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BACC9-C561-4480-98F5-058D265348D0}" type="datetime1">
              <a:rPr lang="en-US" smtClean="0"/>
              <a:t>7/12/2017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0112E-8541-4AA8-880E-E5BB7A51EC93}" type="datetime1">
              <a:rPr lang="en-US" smtClean="0"/>
              <a:t>7/12/2017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905D8-0E66-4D64-93D2-D593C01498DD}" type="datetime1">
              <a:rPr lang="en-US" smtClean="0"/>
              <a:t>7/12/2017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743CD1-D11D-48BD-8ABA-7F84323D653D}" type="datetime1">
              <a:rPr lang="en-US" smtClean="0"/>
              <a:t>7/12/2017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emf"/><Relationship Id="rId4" Type="http://schemas.openxmlformats.org/officeDocument/2006/relationships/oleObject" Target="../embeddings/Microsoft_Word_97_-_2003_Document1.doc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Intro. to NoSQL Databases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Peter Mo</a:t>
            </a:r>
          </a:p>
          <a:p>
            <a:r>
              <a:rPr lang="en-US" dirty="0" smtClean="0"/>
              <a:t>Summer 2017</a:t>
            </a:r>
            <a:endParaRPr lang="en-US" dirty="0"/>
          </a:p>
        </p:txBody>
      </p:sp>
      <p:pic>
        <p:nvPicPr>
          <p:cNvPr id="3074" name="Picture 2" descr="Image result for nosq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1110657"/>
            <a:ext cx="1371600" cy="1263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6636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NoSQL DB </a:t>
            </a:r>
            <a:r>
              <a:rPr lang="en-US" dirty="0" smtClean="0"/>
              <a:t>Platforms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r>
              <a:rPr lang="en-US" b="1" dirty="0" smtClean="0"/>
              <a:t>Document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Usually JSON or XML</a:t>
            </a:r>
          </a:p>
          <a:p>
            <a:pPr lvl="1"/>
            <a:r>
              <a:rPr lang="en-US" dirty="0" smtClean="0"/>
              <a:t>Popular Technology/Platform:</a:t>
            </a:r>
          </a:p>
          <a:p>
            <a:pPr lvl="2"/>
            <a:r>
              <a:rPr lang="en-US" dirty="0" smtClean="0"/>
              <a:t>MongoDB (BSON=Binary Form of JSON)</a:t>
            </a:r>
          </a:p>
          <a:p>
            <a:pPr lvl="2"/>
            <a:r>
              <a:rPr lang="en-US" dirty="0" err="1" smtClean="0"/>
              <a:t>BaseX</a:t>
            </a:r>
            <a:r>
              <a:rPr lang="en-US" dirty="0" smtClean="0"/>
              <a:t> (XML)</a:t>
            </a:r>
          </a:p>
          <a:p>
            <a:r>
              <a:rPr lang="en-US" b="1" dirty="0" smtClean="0"/>
              <a:t>Graph</a:t>
            </a:r>
            <a:r>
              <a:rPr lang="en-US" dirty="0" smtClean="0"/>
              <a:t>:</a:t>
            </a:r>
          </a:p>
          <a:p>
            <a:pPr lvl="1"/>
            <a:r>
              <a:rPr lang="en-US" dirty="0"/>
              <a:t>Popular Technology/Platform:</a:t>
            </a:r>
          </a:p>
          <a:p>
            <a:pPr lvl="2"/>
            <a:r>
              <a:rPr lang="en-US" dirty="0" smtClean="0"/>
              <a:t>Neo4j (Cypher Query Language)</a:t>
            </a:r>
            <a:endParaRPr lang="en-US" dirty="0"/>
          </a:p>
          <a:p>
            <a:pPr lvl="2"/>
            <a:r>
              <a:rPr lang="en-US" dirty="0" smtClean="0"/>
              <a:t>OrientDB (SQL)</a:t>
            </a:r>
            <a:endParaRPr lang="en-US" dirty="0"/>
          </a:p>
        </p:txBody>
      </p:sp>
      <p:sp>
        <p:nvSpPr>
          <p:cNvPr id="4" name="AutoShape 2" descr="Image result for basex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76" name="Picture 4" descr="Image result for basex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3581400"/>
            <a:ext cx="682737" cy="682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Image result for mongod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7225" y="3037840"/>
            <a:ext cx="1750975" cy="758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Image result for neo4j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5105400"/>
            <a:ext cx="1219200" cy="635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1900" y="5596128"/>
            <a:ext cx="1257300" cy="576072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5430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 </a:t>
            </a:r>
            <a:r>
              <a:rPr lang="en-US" dirty="0" smtClean="0"/>
              <a:t>Formats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r>
              <a:rPr lang="en-US" dirty="0" smtClean="0"/>
              <a:t>Designed </a:t>
            </a:r>
            <a:r>
              <a:rPr lang="en-US" dirty="0"/>
              <a:t>to </a:t>
            </a:r>
            <a:r>
              <a:rPr lang="en-US" dirty="0" smtClean="0"/>
              <a:t>Store </a:t>
            </a:r>
            <a:r>
              <a:rPr lang="en-US" dirty="0"/>
              <a:t>and </a:t>
            </a:r>
            <a:r>
              <a:rPr lang="en-US" dirty="0" smtClean="0"/>
              <a:t>Transport Data</a:t>
            </a:r>
          </a:p>
          <a:p>
            <a:r>
              <a:rPr lang="en-US" dirty="0" smtClean="0"/>
              <a:t>Human </a:t>
            </a:r>
            <a:r>
              <a:rPr lang="en-US" dirty="0"/>
              <a:t>and </a:t>
            </a:r>
            <a:r>
              <a:rPr lang="en-US" dirty="0" smtClean="0"/>
              <a:t>Machine Readable</a:t>
            </a:r>
          </a:p>
          <a:p>
            <a:endParaRPr lang="en-US" dirty="0"/>
          </a:p>
          <a:p>
            <a:r>
              <a:rPr lang="en-US" b="1" dirty="0" smtClean="0"/>
              <a:t>JSON</a:t>
            </a:r>
            <a:r>
              <a:rPr lang="en-US" dirty="0" smtClean="0"/>
              <a:t>:</a:t>
            </a:r>
          </a:p>
          <a:p>
            <a:pPr lvl="1"/>
            <a:r>
              <a:rPr lang="en-US" b="1" dirty="0"/>
              <a:t>J</a:t>
            </a:r>
            <a:r>
              <a:rPr lang="en-US" dirty="0"/>
              <a:t>ava</a:t>
            </a:r>
            <a:r>
              <a:rPr lang="en-US" b="1" dirty="0"/>
              <a:t>S</a:t>
            </a:r>
            <a:r>
              <a:rPr lang="en-US" dirty="0"/>
              <a:t>cript </a:t>
            </a:r>
            <a:r>
              <a:rPr lang="en-US" b="1" dirty="0"/>
              <a:t>O</a:t>
            </a:r>
            <a:r>
              <a:rPr lang="en-US" dirty="0"/>
              <a:t>bject </a:t>
            </a:r>
            <a:r>
              <a:rPr lang="en-US" b="1" dirty="0" smtClean="0"/>
              <a:t>N</a:t>
            </a:r>
            <a:r>
              <a:rPr lang="en-US" dirty="0" smtClean="0"/>
              <a:t>otation</a:t>
            </a:r>
          </a:p>
          <a:p>
            <a:endParaRPr lang="en-US" dirty="0" smtClean="0"/>
          </a:p>
          <a:p>
            <a:r>
              <a:rPr lang="en-US" b="1" dirty="0" smtClean="0"/>
              <a:t>XML</a:t>
            </a:r>
            <a:r>
              <a:rPr lang="en-US" dirty="0" smtClean="0"/>
              <a:t>:</a:t>
            </a:r>
          </a:p>
          <a:p>
            <a:pPr lvl="1"/>
            <a:r>
              <a:rPr lang="en-US" b="1" dirty="0" smtClean="0"/>
              <a:t>E</a:t>
            </a:r>
            <a:r>
              <a:rPr lang="en-US" dirty="0" smtClean="0"/>
              <a:t>xtensible </a:t>
            </a:r>
            <a:r>
              <a:rPr lang="en-US" b="1" dirty="0" smtClean="0"/>
              <a:t>M</a:t>
            </a:r>
            <a:r>
              <a:rPr lang="en-US" dirty="0" smtClean="0"/>
              <a:t>arkup </a:t>
            </a:r>
            <a:r>
              <a:rPr lang="en-US" b="1" dirty="0" smtClean="0"/>
              <a:t>L</a:t>
            </a:r>
            <a:r>
              <a:rPr lang="en-US" dirty="0" smtClean="0"/>
              <a:t>anguage</a:t>
            </a:r>
            <a:endParaRPr lang="en-US" dirty="0"/>
          </a:p>
        </p:txBody>
      </p:sp>
      <p:sp>
        <p:nvSpPr>
          <p:cNvPr id="4" name="AutoShape 2" descr="Image result for js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Image result for json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Image result for json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80" name="Picture 8" descr="Image result for js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3276600"/>
            <a:ext cx="2270414" cy="1085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Image result for xml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4724400"/>
            <a:ext cx="1676400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7580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r>
              <a:rPr lang="en-US" dirty="0" smtClean="0"/>
              <a:t>Do you need document structure?</a:t>
            </a:r>
          </a:p>
          <a:p>
            <a:pPr marL="0" indent="0" algn="ctr">
              <a:buNone/>
            </a:pPr>
            <a:r>
              <a:rPr lang="en-US" sz="6000" dirty="0" smtClean="0"/>
              <a:t>=			?</a:t>
            </a:r>
          </a:p>
          <a:p>
            <a:pPr lvl="1"/>
            <a:r>
              <a:rPr lang="en-US" dirty="0" smtClean="0"/>
              <a:t>NoSQL Structural </a:t>
            </a:r>
            <a:r>
              <a:rPr lang="en-US" dirty="0" smtClean="0"/>
              <a:t>Strategy:</a:t>
            </a:r>
          </a:p>
          <a:p>
            <a:pPr lvl="2"/>
            <a:r>
              <a:rPr lang="en-US" dirty="0"/>
              <a:t>C</a:t>
            </a:r>
            <a:r>
              <a:rPr lang="en-US" dirty="0" smtClean="0"/>
              <a:t>reate a minimal set of common fields</a:t>
            </a:r>
          </a:p>
          <a:p>
            <a:pPr lvl="2"/>
            <a:r>
              <a:rPr lang="en-US" dirty="0" smtClean="0"/>
              <a:t>Extend fields at in real-time or as needed</a:t>
            </a:r>
          </a:p>
          <a:p>
            <a:pPr lvl="1"/>
            <a:r>
              <a:rPr lang="en-US" dirty="0" smtClean="0"/>
              <a:t>Relational databases provide a relatively static structure, while NoSQL provides a </a:t>
            </a:r>
            <a:r>
              <a:rPr lang="en-US" b="1" dirty="0" smtClean="0"/>
              <a:t>flexible</a:t>
            </a:r>
            <a:r>
              <a:rPr lang="en-US" dirty="0" smtClean="0"/>
              <a:t> structure.</a:t>
            </a:r>
          </a:p>
        </p:txBody>
      </p:sp>
      <p:sp>
        <p:nvSpPr>
          <p:cNvPr id="4" name="Flowchart: Document 3"/>
          <p:cNvSpPr/>
          <p:nvPr/>
        </p:nvSpPr>
        <p:spPr>
          <a:xfrm>
            <a:off x="1371600" y="2340428"/>
            <a:ext cx="990600" cy="762000"/>
          </a:xfrm>
          <a:prstGeom prst="flowChartDocument">
            <a:avLst/>
          </a:prstGeom>
          <a:ln w="762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Document A</a:t>
            </a:r>
            <a:endParaRPr lang="en-US" sz="1200" dirty="0"/>
          </a:p>
        </p:txBody>
      </p:sp>
      <p:sp>
        <p:nvSpPr>
          <p:cNvPr id="5" name="Flowchart: Document 4"/>
          <p:cNvSpPr/>
          <p:nvPr/>
        </p:nvSpPr>
        <p:spPr>
          <a:xfrm>
            <a:off x="4038600" y="2340428"/>
            <a:ext cx="990600" cy="762000"/>
          </a:xfrm>
          <a:prstGeom prst="flowChartDocument">
            <a:avLst/>
          </a:prstGeom>
          <a:ln w="762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Document B</a:t>
            </a:r>
            <a:endParaRPr lang="en-US" sz="1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1830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51054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Data Format in key-value pairs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 smtClean="0"/>
              <a:t>{"key" : "value"}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The key is always in double quotes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The value quotes depend on data type</a:t>
            </a:r>
          </a:p>
          <a:p>
            <a:r>
              <a:rPr lang="en-US" dirty="0" smtClean="0"/>
              <a:t>Data Types:</a:t>
            </a:r>
          </a:p>
          <a:p>
            <a:pPr lvl="1"/>
            <a:r>
              <a:rPr lang="en-US" dirty="0" smtClean="0"/>
              <a:t>String</a:t>
            </a:r>
          </a:p>
          <a:p>
            <a:pPr lvl="2"/>
            <a:r>
              <a:rPr lang="en-US" dirty="0" smtClean="0"/>
              <a:t>E.g. { "</a:t>
            </a:r>
            <a:r>
              <a:rPr lang="en-US" dirty="0" err="1" smtClean="0"/>
              <a:t>stringKey</a:t>
            </a:r>
            <a:r>
              <a:rPr lang="en-US" dirty="0" smtClean="0"/>
              <a:t>" : "string value in Double quotes" }</a:t>
            </a:r>
          </a:p>
          <a:p>
            <a:pPr lvl="1"/>
            <a:r>
              <a:rPr lang="en-US" dirty="0" smtClean="0"/>
              <a:t>Number</a:t>
            </a:r>
          </a:p>
          <a:p>
            <a:pPr lvl="2"/>
            <a:r>
              <a:rPr lang="en-US" dirty="0" smtClean="0"/>
              <a:t>Integer or floating point, no quotes</a:t>
            </a:r>
          </a:p>
          <a:p>
            <a:pPr lvl="2"/>
            <a:r>
              <a:rPr lang="en-US" dirty="0" smtClean="0"/>
              <a:t>E.g. </a:t>
            </a:r>
            <a:r>
              <a:rPr lang="en-US" dirty="0"/>
              <a:t>{ "age</a:t>
            </a:r>
            <a:r>
              <a:rPr lang="en-US" dirty="0" smtClean="0"/>
              <a:t>" : 30.123</a:t>
            </a:r>
            <a:r>
              <a:rPr lang="en-US" dirty="0"/>
              <a:t> }</a:t>
            </a:r>
            <a:endParaRPr lang="en-US" dirty="0" smtClean="0"/>
          </a:p>
          <a:p>
            <a:pPr lvl="1"/>
            <a:r>
              <a:rPr lang="en-US" dirty="0" smtClean="0"/>
              <a:t>Boolean</a:t>
            </a:r>
          </a:p>
          <a:p>
            <a:pPr lvl="2"/>
            <a:r>
              <a:rPr lang="en-US" dirty="0"/>
              <a:t>t</a:t>
            </a:r>
            <a:r>
              <a:rPr lang="en-US" dirty="0" smtClean="0"/>
              <a:t>rue or false, no quotes</a:t>
            </a:r>
          </a:p>
          <a:p>
            <a:pPr lvl="2"/>
            <a:r>
              <a:rPr lang="en-US" dirty="0" smtClean="0"/>
              <a:t>E.g. { "</a:t>
            </a:r>
            <a:r>
              <a:rPr lang="en-US" dirty="0" err="1" smtClean="0"/>
              <a:t>flagField</a:t>
            </a:r>
            <a:r>
              <a:rPr lang="en-US" dirty="0" smtClean="0"/>
              <a:t>" : true }</a:t>
            </a:r>
          </a:p>
          <a:p>
            <a:pPr lvl="1"/>
            <a:r>
              <a:rPr lang="en-US" dirty="0" smtClean="0"/>
              <a:t>Null</a:t>
            </a:r>
          </a:p>
          <a:p>
            <a:pPr lvl="2"/>
            <a:r>
              <a:rPr lang="en-US" dirty="0"/>
              <a:t>E.g. { </a:t>
            </a:r>
            <a:r>
              <a:rPr lang="en-US" dirty="0" smtClean="0"/>
              <a:t>"</a:t>
            </a:r>
            <a:r>
              <a:rPr lang="en-US" dirty="0" err="1" smtClean="0"/>
              <a:t>dummyField</a:t>
            </a:r>
            <a:r>
              <a:rPr lang="en-US" dirty="0" smtClean="0"/>
              <a:t>" </a:t>
            </a:r>
            <a:r>
              <a:rPr lang="en-US" dirty="0"/>
              <a:t>: </a:t>
            </a:r>
            <a:r>
              <a:rPr lang="en-US" dirty="0" smtClean="0"/>
              <a:t>null 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20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5105400"/>
          </a:xfrm>
        </p:spPr>
        <p:txBody>
          <a:bodyPr>
            <a:normAutofit/>
          </a:bodyPr>
          <a:lstStyle/>
          <a:p>
            <a:r>
              <a:rPr lang="en-US" dirty="0" smtClean="0"/>
              <a:t>How is JSON Data Organized?</a:t>
            </a:r>
          </a:p>
          <a:p>
            <a:r>
              <a:rPr lang="en-US" dirty="0" smtClean="0"/>
              <a:t>Data Structures:</a:t>
            </a:r>
          </a:p>
          <a:p>
            <a:pPr lvl="1"/>
            <a:r>
              <a:rPr lang="en-US" dirty="0" smtClean="0"/>
              <a:t>Object </a:t>
            </a:r>
            <a:r>
              <a:rPr lang="en-US" b="1" dirty="0" smtClean="0"/>
              <a:t>{ }</a:t>
            </a:r>
          </a:p>
          <a:p>
            <a:pPr lvl="2"/>
            <a:r>
              <a:rPr lang="en-US" dirty="0"/>
              <a:t>An </a:t>
            </a:r>
            <a:r>
              <a:rPr lang="en-US" i="1" dirty="0"/>
              <a:t>object</a:t>
            </a:r>
            <a:r>
              <a:rPr lang="en-US" dirty="0"/>
              <a:t> is an unordered set of </a:t>
            </a:r>
            <a:r>
              <a:rPr lang="en-US" dirty="0" smtClean="0"/>
              <a:t>key-value pairs</a:t>
            </a:r>
          </a:p>
          <a:p>
            <a:pPr lvl="1"/>
            <a:r>
              <a:rPr lang="en-US" dirty="0" smtClean="0"/>
              <a:t>Array </a:t>
            </a:r>
            <a:r>
              <a:rPr lang="en-US" b="1" dirty="0" smtClean="0"/>
              <a:t>[ ]</a:t>
            </a:r>
          </a:p>
          <a:p>
            <a:pPr lvl="2"/>
            <a:r>
              <a:rPr lang="en-US" dirty="0"/>
              <a:t>An </a:t>
            </a:r>
            <a:r>
              <a:rPr lang="en-US" i="1" dirty="0"/>
              <a:t>array</a:t>
            </a:r>
            <a:r>
              <a:rPr lang="en-US" dirty="0"/>
              <a:t> is an ordered collection of </a:t>
            </a:r>
            <a:r>
              <a:rPr lang="en-US" dirty="0" smtClean="0"/>
              <a:t>values (List)</a:t>
            </a:r>
          </a:p>
          <a:p>
            <a:r>
              <a:rPr lang="en-US" dirty="0" smtClean="0"/>
              <a:t>Data Nesting:</a:t>
            </a:r>
          </a:p>
          <a:p>
            <a:pPr lvl="1"/>
            <a:r>
              <a:rPr lang="en-US" dirty="0" smtClean="0"/>
              <a:t>A Value may be an Object or an Array</a:t>
            </a:r>
          </a:p>
          <a:p>
            <a:pPr lvl="1"/>
            <a:r>
              <a:rPr lang="en-US" dirty="0" smtClean="0"/>
              <a:t>You can embed Objects inside of Array and vice versa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732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5105400"/>
          </a:xfrm>
        </p:spPr>
        <p:txBody>
          <a:bodyPr>
            <a:normAutofit/>
          </a:bodyPr>
          <a:lstStyle/>
          <a:p>
            <a:r>
              <a:rPr lang="en-US" dirty="0" smtClean="0"/>
              <a:t>Simple</a:t>
            </a:r>
          </a:p>
          <a:p>
            <a:pPr marL="0" indent="0">
              <a:buNone/>
            </a:pPr>
            <a:r>
              <a:rPr lang="en-US" dirty="0"/>
              <a:t>{ 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"</a:t>
            </a:r>
            <a:r>
              <a:rPr lang="en-US" dirty="0"/>
              <a:t>name</a:t>
            </a:r>
            <a:r>
              <a:rPr lang="en-US" dirty="0" smtClean="0"/>
              <a:t>" : "</a:t>
            </a:r>
            <a:r>
              <a:rPr lang="en-US" dirty="0"/>
              <a:t>John", 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"</a:t>
            </a:r>
            <a:r>
              <a:rPr lang="en-US" dirty="0"/>
              <a:t>age</a:t>
            </a:r>
            <a:r>
              <a:rPr lang="en-US" dirty="0" smtClean="0"/>
              <a:t>" : 31</a:t>
            </a:r>
            <a:r>
              <a:rPr lang="en-US" dirty="0"/>
              <a:t>, 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"Birth Place" : "</a:t>
            </a:r>
            <a:r>
              <a:rPr lang="en-US" dirty="0"/>
              <a:t>New York" 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"alive" : true</a:t>
            </a:r>
          </a:p>
          <a:p>
            <a:pPr marL="457200" lvl="1" indent="0">
              <a:buNone/>
            </a:pPr>
            <a:r>
              <a:rPr lang="en-US" dirty="0" smtClean="0"/>
              <a:t>"married" : null</a:t>
            </a:r>
          </a:p>
          <a:p>
            <a:pPr marL="57150" indent="0">
              <a:buNone/>
            </a:pPr>
            <a:r>
              <a:rPr lang="en-US" dirty="0" smtClean="0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7348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5105400"/>
          </a:xfrm>
        </p:spPr>
        <p:txBody>
          <a:bodyPr>
            <a:normAutofit/>
          </a:bodyPr>
          <a:lstStyle/>
          <a:p>
            <a:r>
              <a:rPr lang="en-US" dirty="0" smtClean="0"/>
              <a:t>Nested </a:t>
            </a:r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"</a:t>
            </a:r>
            <a:r>
              <a:rPr lang="en-US" dirty="0"/>
              <a:t>company" : [ "University of Utah", "IHC" </a:t>
            </a:r>
            <a:r>
              <a:rPr lang="en-US" dirty="0" smtClean="0"/>
              <a:t>],</a:t>
            </a:r>
          </a:p>
          <a:p>
            <a:pPr marL="0" indent="0">
              <a:buNone/>
            </a:pPr>
            <a:r>
              <a:rPr lang="en-US" dirty="0" smtClean="0"/>
              <a:t>  "</a:t>
            </a:r>
            <a:r>
              <a:rPr lang="en-US" dirty="0"/>
              <a:t>employees</a:t>
            </a:r>
            <a:r>
              <a:rPr lang="en-US" dirty="0" smtClean="0"/>
              <a:t>" : [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   { "firstName":"John", "lastName":"Doe" },</a:t>
            </a:r>
            <a:br>
              <a:rPr lang="en-US" dirty="0"/>
            </a:br>
            <a:r>
              <a:rPr lang="en-US" dirty="0"/>
              <a:t>    { "</a:t>
            </a:r>
            <a:r>
              <a:rPr lang="en-US" dirty="0" err="1"/>
              <a:t>firstName</a:t>
            </a:r>
            <a:r>
              <a:rPr lang="en-US" dirty="0"/>
              <a:t>":"Anna", "</a:t>
            </a:r>
            <a:r>
              <a:rPr lang="en-US" dirty="0" err="1"/>
              <a:t>lastName</a:t>
            </a:r>
            <a:r>
              <a:rPr lang="en-US" dirty="0"/>
              <a:t>":"Smith" },</a:t>
            </a:r>
            <a:br>
              <a:rPr lang="en-US" dirty="0"/>
            </a:br>
            <a:r>
              <a:rPr lang="en-US" dirty="0"/>
              <a:t>    { "</a:t>
            </a:r>
            <a:r>
              <a:rPr lang="en-US" dirty="0" err="1"/>
              <a:t>firstName</a:t>
            </a:r>
            <a:r>
              <a:rPr lang="en-US" dirty="0"/>
              <a:t>":"Peter", "</a:t>
            </a:r>
            <a:r>
              <a:rPr lang="en-US" dirty="0" err="1"/>
              <a:t>lastName</a:t>
            </a:r>
            <a:r>
              <a:rPr lang="en-US" dirty="0"/>
              <a:t>":"Jones" }</a:t>
            </a:r>
            <a:br>
              <a:rPr lang="en-US" dirty="0"/>
            </a:br>
            <a:r>
              <a:rPr lang="en-US" dirty="0" smtClean="0"/>
              <a:t>  ]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7346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334000"/>
          </a:xfrm>
        </p:spPr>
        <p:txBody>
          <a:bodyPr>
            <a:normAutofit/>
          </a:bodyPr>
          <a:lstStyle/>
          <a:p>
            <a:r>
              <a:rPr lang="en-US" dirty="0" smtClean="0"/>
              <a:t>Validates Structure of JSON (json-schema.org)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0775" y="1905000"/>
            <a:ext cx="4238625" cy="484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111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 Data Extraction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181600"/>
          </a:xfrm>
        </p:spPr>
        <p:txBody>
          <a:bodyPr>
            <a:normAutofit/>
          </a:bodyPr>
          <a:lstStyle/>
          <a:p>
            <a:r>
              <a:rPr lang="en-US" dirty="0" smtClean="0"/>
              <a:t>Extract Data from JSON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Example Books Catalog (Partial Data Shown)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 err="1"/>
              <a:t>JsonPath</a:t>
            </a:r>
            <a:r>
              <a:rPr lang="en-US" dirty="0"/>
              <a:t> </a:t>
            </a:r>
            <a:r>
              <a:rPr lang="en-US" dirty="0" smtClean="0"/>
              <a:t>to Get Authors of All books</a:t>
            </a:r>
          </a:p>
          <a:p>
            <a:pPr lvl="2"/>
            <a:r>
              <a:rPr lang="en-US" dirty="0"/>
              <a:t>$.</a:t>
            </a:r>
            <a:r>
              <a:rPr lang="en-US" dirty="0" err="1"/>
              <a:t>store.book</a:t>
            </a:r>
            <a:r>
              <a:rPr lang="en-US" dirty="0"/>
              <a:t>[*].author</a:t>
            </a:r>
            <a:endParaRPr lang="en-US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250" y="2590800"/>
            <a:ext cx="6534150" cy="208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5231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 Query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953000"/>
          </a:xfrm>
        </p:spPr>
        <p:txBody>
          <a:bodyPr>
            <a:normAutofit/>
          </a:bodyPr>
          <a:lstStyle/>
          <a:p>
            <a:r>
              <a:rPr lang="en-US" dirty="0" smtClean="0"/>
              <a:t>JSONiq</a:t>
            </a:r>
          </a:p>
          <a:p>
            <a:r>
              <a:rPr lang="en-US" dirty="0" smtClean="0"/>
              <a:t>http</a:t>
            </a:r>
            <a:r>
              <a:rPr lang="en-US" dirty="0"/>
              <a:t>://</a:t>
            </a:r>
            <a:r>
              <a:rPr lang="en-US" dirty="0" smtClean="0"/>
              <a:t>jsoniq.org</a:t>
            </a:r>
          </a:p>
          <a:p>
            <a:r>
              <a:rPr lang="en-US" dirty="0" err="1"/>
              <a:t>JSONiq</a:t>
            </a:r>
            <a:r>
              <a:rPr lang="en-US" dirty="0"/>
              <a:t> </a:t>
            </a:r>
            <a:r>
              <a:rPr lang="en-US" dirty="0" smtClean="0"/>
              <a:t>for JSON is the equivalent to:</a:t>
            </a:r>
          </a:p>
          <a:p>
            <a:pPr lvl="1"/>
            <a:r>
              <a:rPr lang="en-US" dirty="0" smtClean="0"/>
              <a:t>XQuery for XML</a:t>
            </a:r>
          </a:p>
          <a:p>
            <a:pPr lvl="1"/>
            <a:r>
              <a:rPr lang="en-US" dirty="0" smtClean="0"/>
              <a:t>SQL for Relational Databases</a:t>
            </a:r>
          </a:p>
          <a:p>
            <a:r>
              <a:rPr lang="en-US" dirty="0"/>
              <a:t>JSONiq </a:t>
            </a:r>
            <a:r>
              <a:rPr lang="en-US" dirty="0" smtClean="0"/>
              <a:t>also a developing standard (work in progress), not yet widely used.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501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arenR"/>
            </a:pPr>
            <a:r>
              <a:rPr lang="en-US" dirty="0" smtClean="0"/>
              <a:t>Provide an introduction and a conceptual understanding of NoSQL technologies</a:t>
            </a:r>
            <a:endParaRPr lang="en-US" dirty="0"/>
          </a:p>
          <a:p>
            <a:pPr marL="514350" indent="-514350">
              <a:buFont typeface="+mj-lt"/>
              <a:buAutoNum type="arabicParenR"/>
            </a:pPr>
            <a:endParaRPr lang="en-US" dirty="0" smtClean="0"/>
          </a:p>
          <a:p>
            <a:pPr marL="514350" indent="-514350">
              <a:buFont typeface="+mj-lt"/>
              <a:buAutoNum type="arabicParenR"/>
            </a:pPr>
            <a:r>
              <a:rPr lang="en-US" dirty="0" smtClean="0"/>
              <a:t>Understand common data storage formats and related processing technologies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235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Comments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5105400"/>
          </a:xfrm>
        </p:spPr>
        <p:txBody>
          <a:bodyPr>
            <a:normAutofit/>
          </a:bodyPr>
          <a:lstStyle/>
          <a:p>
            <a:r>
              <a:rPr lang="en-US" dirty="0" smtClean="0"/>
              <a:t>JSON does NOT support Comments</a:t>
            </a:r>
          </a:p>
          <a:p>
            <a:pPr lvl="1"/>
            <a:r>
              <a:rPr lang="en-US" dirty="0" smtClean="0"/>
              <a:t>Use the data itself to comment things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XML</a:t>
            </a:r>
            <a:endParaRPr lang="en-US" dirty="0"/>
          </a:p>
          <a:p>
            <a:pPr marL="400050" lvl="1" indent="0">
              <a:buNone/>
            </a:pPr>
            <a:r>
              <a:rPr lang="en-US" b="1" dirty="0" smtClean="0"/>
              <a:t>&lt;!--</a:t>
            </a:r>
            <a:r>
              <a:rPr lang="en-US" dirty="0" smtClean="0"/>
              <a:t> XML Comments are like this.</a:t>
            </a:r>
          </a:p>
          <a:p>
            <a:pPr marL="400050" lvl="1" indent="0">
              <a:buNone/>
            </a:pPr>
            <a:r>
              <a:rPr lang="en-US" dirty="0"/>
              <a:t> </a:t>
            </a:r>
            <a:r>
              <a:rPr lang="en-US" dirty="0" smtClean="0"/>
              <a:t> Same as HTML Comments. </a:t>
            </a:r>
            <a:r>
              <a:rPr lang="en-US" b="1" dirty="0" smtClean="0">
                <a:sym typeface="Wingdings" panose="05000000000000000000" pitchFamily="2" charset="2"/>
              </a:rPr>
              <a:t>--&gt;</a:t>
            </a:r>
            <a:endParaRPr lang="en-US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8983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47800"/>
            <a:ext cx="8686800" cy="5105400"/>
          </a:xfrm>
        </p:spPr>
        <p:txBody>
          <a:bodyPr>
            <a:normAutofit/>
          </a:bodyPr>
          <a:lstStyle/>
          <a:p>
            <a:r>
              <a:rPr lang="en-US" dirty="0"/>
              <a:t>eXtensible Markup </a:t>
            </a:r>
            <a:r>
              <a:rPr lang="en-US" dirty="0" smtClean="0"/>
              <a:t>Language</a:t>
            </a:r>
          </a:p>
          <a:p>
            <a:r>
              <a:rPr lang="en-US" dirty="0" smtClean="0"/>
              <a:t>Uses Start and End Tags similar to &lt;html/&gt;</a:t>
            </a:r>
          </a:p>
          <a:p>
            <a:r>
              <a:rPr lang="en-US" dirty="0" smtClean="0"/>
              <a:t>Data Format:</a:t>
            </a:r>
          </a:p>
          <a:p>
            <a:pPr marL="457200" lvl="1" indent="0">
              <a:buNone/>
            </a:pPr>
            <a:r>
              <a:rPr lang="en-US" dirty="0" smtClean="0"/>
              <a:t>&lt;</a:t>
            </a:r>
            <a:r>
              <a:rPr lang="en-US" dirty="0" err="1" smtClean="0"/>
              <a:t>nodeName</a:t>
            </a:r>
            <a:r>
              <a:rPr lang="en-US" dirty="0" smtClean="0"/>
              <a:t>&gt;Some Data</a:t>
            </a:r>
            <a:r>
              <a:rPr lang="en-US" dirty="0"/>
              <a:t>&lt;/</a:t>
            </a:r>
            <a:r>
              <a:rPr lang="en-US" dirty="0" err="1"/>
              <a:t>nodeName</a:t>
            </a:r>
            <a:r>
              <a:rPr lang="en-US" dirty="0"/>
              <a:t>&gt;</a:t>
            </a:r>
            <a:endParaRPr lang="en-US" dirty="0" smtClean="0"/>
          </a:p>
          <a:p>
            <a:r>
              <a:rPr lang="en-US" dirty="0" smtClean="0"/>
              <a:t>Data Types:</a:t>
            </a:r>
          </a:p>
          <a:p>
            <a:pPr lvl="1"/>
            <a:r>
              <a:rPr lang="en-US" dirty="0" smtClean="0"/>
              <a:t>Since Element Data does not require quotes, you may treat everything as text.</a:t>
            </a:r>
          </a:p>
          <a:p>
            <a:pPr lvl="1"/>
            <a:r>
              <a:rPr lang="en-US" dirty="0" smtClean="0"/>
              <a:t>if using </a:t>
            </a:r>
            <a:r>
              <a:rPr lang="en-US" b="1" dirty="0" smtClean="0"/>
              <a:t>XML</a:t>
            </a:r>
            <a:r>
              <a:rPr lang="en-US" dirty="0" smtClean="0"/>
              <a:t> </a:t>
            </a:r>
            <a:r>
              <a:rPr lang="en-US" b="1" dirty="0" smtClean="0"/>
              <a:t>Attributes</a:t>
            </a:r>
            <a:r>
              <a:rPr lang="en-US" dirty="0" smtClean="0"/>
              <a:t>, always use quotes</a:t>
            </a:r>
          </a:p>
          <a:p>
            <a:pPr marL="457200" lvl="1" indent="0">
              <a:buNone/>
            </a:pPr>
            <a:r>
              <a:rPr lang="en-US" sz="2400" dirty="0"/>
              <a:t>&lt;</a:t>
            </a:r>
            <a:r>
              <a:rPr lang="en-US" sz="2400" dirty="0" err="1"/>
              <a:t>nodeName</a:t>
            </a:r>
            <a:r>
              <a:rPr lang="en-US" sz="2400" dirty="0"/>
              <a:t> </a:t>
            </a:r>
            <a:r>
              <a:rPr lang="en-US" sz="2400" b="1" dirty="0"/>
              <a:t>date="</a:t>
            </a:r>
            <a:r>
              <a:rPr lang="en-US" sz="2400" b="1" dirty="0" smtClean="0"/>
              <a:t>2017-07-24"</a:t>
            </a:r>
            <a:r>
              <a:rPr lang="en-US" sz="2400" dirty="0" smtClean="0"/>
              <a:t>&gt;</a:t>
            </a:r>
            <a:r>
              <a:rPr lang="en-US" sz="2400" dirty="0"/>
              <a:t>Some Data&lt;/</a:t>
            </a:r>
            <a:r>
              <a:rPr lang="en-US" sz="2400" dirty="0" err="1"/>
              <a:t>nodeName</a:t>
            </a:r>
            <a:r>
              <a:rPr lang="en-US" sz="2400" dirty="0"/>
              <a:t>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7688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 Example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743200"/>
            <a:ext cx="6775769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304800" y="1600200"/>
            <a:ext cx="8534400" cy="495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Single Person Object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4494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 Example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04800" y="1600200"/>
            <a:ext cx="8534400" cy="495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Multiple</a:t>
            </a:r>
          </a:p>
          <a:p>
            <a:pPr marL="400050" lvl="1" indent="0">
              <a:buNone/>
            </a:pPr>
            <a:r>
              <a:rPr lang="en-US" sz="3200" dirty="0" smtClean="0"/>
              <a:t>note </a:t>
            </a:r>
          </a:p>
          <a:p>
            <a:pPr marL="400050" lvl="1" indent="0">
              <a:buNone/>
            </a:pPr>
            <a:r>
              <a:rPr lang="en-US" sz="3200" dirty="0" smtClean="0"/>
              <a:t>Objects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1750" y="1800225"/>
            <a:ext cx="6038850" cy="460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8790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/>
          <a:lstStyle/>
          <a:p>
            <a:r>
              <a:rPr lang="en-US" dirty="0"/>
              <a:t>XML </a:t>
            </a:r>
            <a:r>
              <a:rPr lang="en-US" dirty="0" smtClean="0"/>
              <a:t>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486400"/>
          </a:xfrm>
        </p:spPr>
        <p:txBody>
          <a:bodyPr/>
          <a:lstStyle/>
          <a:p>
            <a:r>
              <a:rPr lang="en-US" dirty="0"/>
              <a:t>XML Schema Definition (XSD)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828800"/>
            <a:ext cx="7295116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4984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 Data </a:t>
            </a:r>
            <a:r>
              <a:rPr lang="en-US" dirty="0"/>
              <a:t>Extraction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257800"/>
          </a:xfrm>
        </p:spPr>
        <p:txBody>
          <a:bodyPr>
            <a:normAutofit/>
          </a:bodyPr>
          <a:lstStyle/>
          <a:p>
            <a:r>
              <a:rPr lang="en-US" b="1" dirty="0" smtClean="0"/>
              <a:t>XPath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selects </a:t>
            </a:r>
            <a:r>
              <a:rPr lang="en-US" dirty="0"/>
              <a:t>all </a:t>
            </a:r>
            <a:r>
              <a:rPr lang="en-US" dirty="0" smtClean="0"/>
              <a:t>titles with </a:t>
            </a:r>
            <a:r>
              <a:rPr lang="en-US" dirty="0"/>
              <a:t>a price higher than 35</a:t>
            </a:r>
          </a:p>
          <a:p>
            <a:pPr marL="457200" lvl="1" indent="0">
              <a:buNone/>
            </a:pPr>
            <a:r>
              <a:rPr lang="en-US" b="1" dirty="0"/>
              <a:t>/bookstore/book[price&gt;35]/</a:t>
            </a:r>
            <a:r>
              <a:rPr lang="en-US" b="1" dirty="0" smtClean="0"/>
              <a:t>title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Returns &lt;title </a:t>
            </a:r>
            <a:r>
              <a:rPr lang="en-US" dirty="0" err="1"/>
              <a:t>lang</a:t>
            </a:r>
            <a:r>
              <a:rPr lang="en-US" dirty="0"/>
              <a:t>="</a:t>
            </a:r>
            <a:r>
              <a:rPr lang="en-US" dirty="0" err="1"/>
              <a:t>en</a:t>
            </a:r>
            <a:r>
              <a:rPr lang="en-US" dirty="0"/>
              <a:t>"&gt;XQuery Kick Start&lt;/title</a:t>
            </a:r>
            <a:r>
              <a:rPr lang="en-US" dirty="0" smtClean="0"/>
              <a:t>&gt;</a:t>
            </a:r>
            <a:endParaRPr lang="en-US" dirty="0"/>
          </a:p>
          <a:p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527" y="2133600"/>
            <a:ext cx="7043976" cy="2586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7024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 Query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181600"/>
          </a:xfrm>
        </p:spPr>
        <p:txBody>
          <a:bodyPr>
            <a:normAutofit/>
          </a:bodyPr>
          <a:lstStyle/>
          <a:p>
            <a:r>
              <a:rPr lang="en-US" b="1" dirty="0" smtClean="0"/>
              <a:t>XQuery</a:t>
            </a:r>
            <a:r>
              <a:rPr lang="en-US" dirty="0" smtClean="0"/>
              <a:t> is a W3C Recommendation</a:t>
            </a:r>
          </a:p>
          <a:p>
            <a:r>
              <a:rPr lang="en-US" dirty="0"/>
              <a:t>https://</a:t>
            </a:r>
            <a:r>
              <a:rPr lang="en-US" dirty="0" smtClean="0"/>
              <a:t>www.w3.org/XML/Query</a:t>
            </a:r>
          </a:p>
          <a:p>
            <a:r>
              <a:rPr lang="en-US" dirty="0" smtClean="0"/>
              <a:t>XQuery leverages XPath to Query XML Data</a:t>
            </a:r>
          </a:p>
          <a:p>
            <a:r>
              <a:rPr lang="en-US" dirty="0" smtClean="0"/>
              <a:t>Uses the FLWOR Syntax: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For</a:t>
            </a:r>
            <a:r>
              <a:rPr lang="en-US" dirty="0"/>
              <a:t> - selects a sequence of nodes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Let</a:t>
            </a:r>
            <a:r>
              <a:rPr lang="en-US" dirty="0"/>
              <a:t> - binds a sequence to a variable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Where</a:t>
            </a:r>
            <a:r>
              <a:rPr lang="en-US" dirty="0"/>
              <a:t> - filters the nodes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Order by</a:t>
            </a:r>
            <a:r>
              <a:rPr lang="en-US" dirty="0"/>
              <a:t> - sorts the nodes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Return</a:t>
            </a:r>
            <a:r>
              <a:rPr lang="en-US" dirty="0"/>
              <a:t> - what to </a:t>
            </a:r>
            <a:r>
              <a:rPr lang="en-US" dirty="0" smtClean="0"/>
              <a:t>return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8699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 Query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181600"/>
          </a:xfrm>
        </p:spPr>
        <p:txBody>
          <a:bodyPr>
            <a:normAutofit/>
          </a:bodyPr>
          <a:lstStyle/>
          <a:p>
            <a:r>
              <a:rPr lang="en-US" dirty="0" smtClean="0"/>
              <a:t>XQuery Example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Return Book Titles where Price &gt; $30</a:t>
            </a:r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sz="1600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Results: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626690"/>
            <a:ext cx="6966045" cy="1640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599" y="5867400"/>
            <a:ext cx="6672349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3124200"/>
            <a:ext cx="1844041" cy="2895600"/>
          </a:xfrm>
          <a:prstGeom prst="rect">
            <a:avLst/>
          </a:prstGeom>
          <a:ln>
            <a:noFill/>
          </a:ln>
          <a:effectLst>
            <a:glow rad="127000">
              <a:schemeClr val="accent1">
                <a:alpha val="0"/>
              </a:schemeClr>
            </a:glow>
          </a:effec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387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554162"/>
          </a:xfrm>
        </p:spPr>
        <p:txBody>
          <a:bodyPr>
            <a:noAutofit/>
          </a:bodyPr>
          <a:lstStyle/>
          <a:p>
            <a:r>
              <a:rPr lang="en-US" sz="8800" dirty="0" smtClean="0"/>
              <a:t>Thank You!</a:t>
            </a:r>
            <a:endParaRPr lang="en-US" sz="8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581400"/>
            <a:ext cx="8229600" cy="25447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7200" dirty="0" smtClean="0"/>
              <a:t>Discussion? </a:t>
            </a:r>
            <a:r>
              <a:rPr lang="en-US" sz="7200" dirty="0"/>
              <a:t>Questions</a:t>
            </a:r>
            <a:r>
              <a:rPr lang="en-US" sz="7200" dirty="0" smtClean="0"/>
              <a:t>?</a:t>
            </a:r>
            <a:endParaRPr lang="en-US" sz="7200" dirty="0"/>
          </a:p>
        </p:txBody>
      </p:sp>
      <p:pic>
        <p:nvPicPr>
          <p:cNvPr id="3074" name="Picture 2" descr="C:\Users\peter\AppData\Local\Microsoft\Windows\Temporary Internet Files\Content.IE5\I0OTX59U\Discussion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3829" y="1904999"/>
            <a:ext cx="3124200" cy="1901687"/>
          </a:xfrm>
          <a:prstGeom prst="rect">
            <a:avLst/>
          </a:prstGeom>
          <a:noFill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356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r>
              <a:rPr lang="en-US" dirty="0" smtClean="0"/>
              <a:t>What is NoSQL?</a:t>
            </a:r>
          </a:p>
          <a:p>
            <a:r>
              <a:rPr lang="en-US" dirty="0" smtClean="0"/>
              <a:t>Why NoSQL?</a:t>
            </a:r>
          </a:p>
          <a:p>
            <a:r>
              <a:rPr lang="en-US" dirty="0" smtClean="0"/>
              <a:t>Common NoSQL Platforms</a:t>
            </a:r>
          </a:p>
          <a:p>
            <a:r>
              <a:rPr lang="en-US" dirty="0" smtClean="0"/>
              <a:t>What is a Document?</a:t>
            </a:r>
          </a:p>
          <a:p>
            <a:pPr lvl="1"/>
            <a:r>
              <a:rPr lang="en-US" dirty="0" smtClean="0"/>
              <a:t>JSON</a:t>
            </a:r>
          </a:p>
          <a:p>
            <a:pPr lvl="1"/>
            <a:r>
              <a:rPr lang="en-US" dirty="0" smtClean="0"/>
              <a:t>XML</a:t>
            </a:r>
          </a:p>
          <a:p>
            <a:r>
              <a:rPr lang="en-US" dirty="0" smtClean="0"/>
              <a:t>Document Processing Technologies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3280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Evolution of DB Technology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5801750"/>
              </p:ext>
            </p:extLst>
          </p:nvPr>
        </p:nvGraphicFramePr>
        <p:xfrm>
          <a:off x="304800" y="1606550"/>
          <a:ext cx="8534400" cy="492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0" name="Document" r:id="rId4" imgW="8224928" imgH="5027963" progId="Word.Document.8">
                  <p:embed/>
                </p:oleObj>
              </mc:Choice>
              <mc:Fallback>
                <p:oleObj name="Document" r:id="rId4" imgW="8224928" imgH="5027963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1606550"/>
                        <a:ext cx="8534400" cy="49276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5480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NoSQL?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r>
              <a:rPr lang="en-US" sz="6000" dirty="0" smtClean="0"/>
              <a:t>NoSQL </a:t>
            </a:r>
            <a:r>
              <a:rPr lang="en-US" sz="6000" b="1" dirty="0" smtClean="0"/>
              <a:t>Definition</a:t>
            </a:r>
            <a:r>
              <a:rPr lang="en-US" sz="6000" dirty="0" smtClean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4800" dirty="0" smtClean="0"/>
              <a:t>Non-SQL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4800" b="1" i="1" dirty="0" smtClean="0"/>
              <a:t>Non-Relational *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4800" dirty="0" smtClean="0"/>
              <a:t>Not Only SQL</a:t>
            </a:r>
            <a:endParaRPr lang="en-US" sz="4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5191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NoSQL?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1816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 database is an </a:t>
            </a:r>
            <a:r>
              <a:rPr lang="en-US" b="1" dirty="0"/>
              <a:t>organized</a:t>
            </a:r>
            <a:r>
              <a:rPr lang="en-US" dirty="0"/>
              <a:t> collection of </a:t>
            </a:r>
            <a:r>
              <a:rPr lang="en-US" dirty="0" smtClean="0"/>
              <a:t>data</a:t>
            </a:r>
          </a:p>
          <a:p>
            <a:r>
              <a:rPr lang="en-US" dirty="0" smtClean="0"/>
              <a:t>Many ways to organize data</a:t>
            </a:r>
          </a:p>
          <a:p>
            <a:pPr lvl="1"/>
            <a:r>
              <a:rPr lang="en-US" dirty="0" smtClean="0"/>
              <a:t>Relational Technology</a:t>
            </a:r>
          </a:p>
          <a:p>
            <a:pPr lvl="2"/>
            <a:r>
              <a:rPr lang="en-US" dirty="0" smtClean="0"/>
              <a:t>Based on Relational Theory (E.F. </a:t>
            </a:r>
            <a:r>
              <a:rPr lang="en-US" dirty="0" err="1" smtClean="0"/>
              <a:t>Codd</a:t>
            </a:r>
            <a:r>
              <a:rPr lang="en-US" dirty="0" smtClean="0"/>
              <a:t> 1970)</a:t>
            </a:r>
          </a:p>
          <a:p>
            <a:pPr lvl="2"/>
            <a:r>
              <a:rPr lang="en-US" dirty="0" smtClean="0"/>
              <a:t>Oracle, MySQL, SQL Server, etc</a:t>
            </a:r>
            <a:r>
              <a:rPr lang="en-US" dirty="0" smtClean="0"/>
              <a:t>.</a:t>
            </a:r>
          </a:p>
          <a:p>
            <a:pPr lvl="2"/>
            <a:r>
              <a:rPr lang="en-US" dirty="0" smtClean="0"/>
              <a:t>Table Structures</a:t>
            </a:r>
            <a:endParaRPr lang="en-US" dirty="0" smtClean="0"/>
          </a:p>
          <a:p>
            <a:pPr lvl="1"/>
            <a:r>
              <a:rPr lang="en-US" dirty="0" smtClean="0"/>
              <a:t>Non-Relation (NoSQL) Technologies</a:t>
            </a:r>
          </a:p>
          <a:p>
            <a:pPr lvl="2"/>
            <a:r>
              <a:rPr lang="en-US" dirty="0" smtClean="0"/>
              <a:t>There are many types</a:t>
            </a:r>
          </a:p>
          <a:p>
            <a:pPr lvl="3"/>
            <a:r>
              <a:rPr lang="en-US" dirty="0" smtClean="0"/>
              <a:t>Document Collections</a:t>
            </a:r>
          </a:p>
          <a:p>
            <a:pPr lvl="3"/>
            <a:r>
              <a:rPr lang="en-US" dirty="0" smtClean="0"/>
              <a:t>Graph Nodes and Edges</a:t>
            </a:r>
          </a:p>
          <a:p>
            <a:pPr lvl="3"/>
            <a:r>
              <a:rPr lang="en-US" dirty="0" smtClean="0"/>
              <a:t>Key-Value Pairs</a:t>
            </a:r>
          </a:p>
          <a:p>
            <a:pPr lvl="3"/>
            <a:r>
              <a:rPr lang="en-US" dirty="0" smtClean="0"/>
              <a:t>Others…</a:t>
            </a:r>
          </a:p>
          <a:p>
            <a:pPr lvl="2"/>
            <a:r>
              <a:rPr lang="en-US" dirty="0"/>
              <a:t>Combinations of various </a:t>
            </a:r>
            <a:r>
              <a:rPr lang="en-US" dirty="0" smtClean="0"/>
              <a:t>types in a single solution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2171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NoSQL?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0200"/>
            <a:ext cx="9144000" cy="475488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223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NoSQL?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Supports polymorphic data types:</a:t>
            </a:r>
          </a:p>
          <a:p>
            <a:pPr lvl="1"/>
            <a:r>
              <a:rPr lang="en-US" dirty="0" smtClean="0"/>
              <a:t>Structured, Semi-Structured, Unstructured</a:t>
            </a:r>
          </a:p>
          <a:p>
            <a:r>
              <a:rPr lang="en-US" dirty="0" smtClean="0"/>
              <a:t>Fits well with Agile development</a:t>
            </a:r>
          </a:p>
          <a:p>
            <a:pPr lvl="1"/>
            <a:r>
              <a:rPr lang="en-US" dirty="0" smtClean="0"/>
              <a:t>Data Structures may change on-the-fly</a:t>
            </a:r>
          </a:p>
          <a:p>
            <a:r>
              <a:rPr lang="en-US" dirty="0" smtClean="0"/>
              <a:t>Scalability (Big Data Compatible)</a:t>
            </a:r>
          </a:p>
          <a:p>
            <a:pPr lvl="1"/>
            <a:r>
              <a:rPr lang="en-US" dirty="0" smtClean="0"/>
              <a:t>Distributed &amp; Parallel Processing</a:t>
            </a:r>
          </a:p>
          <a:p>
            <a:pPr lvl="2"/>
            <a:r>
              <a:rPr lang="en-US" dirty="0" smtClean="0"/>
              <a:t>High Performance &amp; Availability</a:t>
            </a:r>
          </a:p>
          <a:p>
            <a:pPr lvl="1"/>
            <a:r>
              <a:rPr lang="en-US" dirty="0" smtClean="0"/>
              <a:t>May take advantage of Cloud Computing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680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NoSQL?</a:t>
            </a:r>
            <a:endParaRPr lang="en-US" dirty="0"/>
          </a:p>
        </p:txBody>
      </p:sp>
      <p:pic>
        <p:nvPicPr>
          <p:cNvPr id="1026" name="Picture 2" descr="Image result for nosql architectu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774" y="949959"/>
            <a:ext cx="7720445" cy="3774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11774" y="4332744"/>
            <a:ext cx="772044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Big Data Features: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High Availability (Auto Fail-Over)</a:t>
            </a:r>
            <a:endParaRPr lang="en-US" sz="28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High Performance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Commodity Hardware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May be Local, Remote, or on Cloud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684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1182</TotalTime>
  <Words>1220</Words>
  <Application>Microsoft Office PowerPoint</Application>
  <PresentationFormat>On-screen Show (4:3)</PresentationFormat>
  <Paragraphs>327</Paragraphs>
  <Slides>28</Slides>
  <Notes>27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0" baseType="lpstr">
      <vt:lpstr>Office Theme</vt:lpstr>
      <vt:lpstr>Document</vt:lpstr>
      <vt:lpstr>Intro. to NoSQL Databases</vt:lpstr>
      <vt:lpstr>Objectives</vt:lpstr>
      <vt:lpstr>Agenda</vt:lpstr>
      <vt:lpstr>Evolution of DB Technology</vt:lpstr>
      <vt:lpstr>What is NoSQL?</vt:lpstr>
      <vt:lpstr>What is NoSQL?</vt:lpstr>
      <vt:lpstr>What is NoSQL?</vt:lpstr>
      <vt:lpstr>Why NoSQL?</vt:lpstr>
      <vt:lpstr>Why NoSQL?</vt:lpstr>
      <vt:lpstr>NoSQL DB Platforms</vt:lpstr>
      <vt:lpstr>Document Formats</vt:lpstr>
      <vt:lpstr>Document Structure</vt:lpstr>
      <vt:lpstr>JSON</vt:lpstr>
      <vt:lpstr>JSON</vt:lpstr>
      <vt:lpstr>JSON Example</vt:lpstr>
      <vt:lpstr>JSON Example</vt:lpstr>
      <vt:lpstr>JSON Schema</vt:lpstr>
      <vt:lpstr>JSON Data Extraction</vt:lpstr>
      <vt:lpstr>JSON Query Language</vt:lpstr>
      <vt:lpstr>Data Comments</vt:lpstr>
      <vt:lpstr>XML</vt:lpstr>
      <vt:lpstr>XML Example</vt:lpstr>
      <vt:lpstr>XML Example</vt:lpstr>
      <vt:lpstr>XML Schema</vt:lpstr>
      <vt:lpstr>XML Data Extraction</vt:lpstr>
      <vt:lpstr>XML Query Language</vt:lpstr>
      <vt:lpstr>XML Query Language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NoSQL</dc:title>
  <dc:creator>peter</dc:creator>
  <cp:lastModifiedBy>peter mo</cp:lastModifiedBy>
  <cp:revision>98</cp:revision>
  <dcterms:created xsi:type="dcterms:W3CDTF">2006-08-16T00:00:00Z</dcterms:created>
  <dcterms:modified xsi:type="dcterms:W3CDTF">2017-07-12T17:15:58Z</dcterms:modified>
</cp:coreProperties>
</file>