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9" r:id="rId3"/>
    <p:sldId id="257" r:id="rId4"/>
    <p:sldId id="259" r:id="rId5"/>
    <p:sldId id="260" r:id="rId6"/>
    <p:sldId id="310" r:id="rId7"/>
    <p:sldId id="258" r:id="rId8"/>
    <p:sldId id="261" r:id="rId9"/>
    <p:sldId id="262" r:id="rId10"/>
    <p:sldId id="273" r:id="rId11"/>
    <p:sldId id="288" r:id="rId12"/>
    <p:sldId id="263" r:id="rId13"/>
    <p:sldId id="264" r:id="rId14"/>
    <p:sldId id="265" r:id="rId15"/>
    <p:sldId id="266" r:id="rId16"/>
    <p:sldId id="290" r:id="rId17"/>
    <p:sldId id="291" r:id="rId18"/>
    <p:sldId id="289" r:id="rId19"/>
    <p:sldId id="267" r:id="rId20"/>
    <p:sldId id="268" r:id="rId21"/>
    <p:sldId id="270" r:id="rId22"/>
    <p:sldId id="271" r:id="rId23"/>
    <p:sldId id="272" r:id="rId24"/>
    <p:sldId id="269" r:id="rId25"/>
    <p:sldId id="274" r:id="rId26"/>
    <p:sldId id="277" r:id="rId27"/>
    <p:sldId id="275" r:id="rId28"/>
    <p:sldId id="276" r:id="rId29"/>
    <p:sldId id="295" r:id="rId30"/>
    <p:sldId id="296" r:id="rId31"/>
    <p:sldId id="304" r:id="rId32"/>
    <p:sldId id="302" r:id="rId33"/>
    <p:sldId id="303" r:id="rId34"/>
    <p:sldId id="298" r:id="rId35"/>
    <p:sldId id="278" r:id="rId36"/>
    <p:sldId id="305" r:id="rId37"/>
    <p:sldId id="306" r:id="rId38"/>
    <p:sldId id="279" r:id="rId39"/>
    <p:sldId id="307" r:id="rId40"/>
    <p:sldId id="308" r:id="rId41"/>
    <p:sldId id="286" r:id="rId42"/>
    <p:sldId id="285" r:id="rId43"/>
    <p:sldId id="294" r:id="rId44"/>
    <p:sldId id="281" r:id="rId45"/>
    <p:sldId id="287" r:id="rId46"/>
    <p:sldId id="293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3" autoAdjust="0"/>
    <p:restoredTop sz="65483" autoAdjust="0"/>
  </p:normalViewPr>
  <p:slideViewPr>
    <p:cSldViewPr>
      <p:cViewPr>
        <p:scale>
          <a:sx n="60" d="100"/>
          <a:sy n="60" d="100"/>
        </p:scale>
        <p:origin x="-159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F935D-5832-4835-A4AF-9373148C994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0F5EB-5A39-4CA1-A0AD-D282FE929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Hands-On Graph Exercise</a:t>
            </a:r>
            <a:r>
              <a:rPr lang="en-US" baseline="0" dirty="0" smtClean="0"/>
              <a:t> would be fun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04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http://orientdb.com/docs/2.2.x/Tutorial-Record-ID.html</a:t>
            </a:r>
          </a:p>
          <a:p>
            <a:r>
              <a:rPr lang="en-US" baseline="0" dirty="0" smtClean="0"/>
              <a:t>@version 1 = Never been updated.</a:t>
            </a:r>
          </a:p>
          <a:p>
            <a:r>
              <a:rPr lang="en-US" baseline="0" dirty="0" smtClean="0"/>
              <a:t>These are the 3 most basic Metadata Attributes. There may be a couple more…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8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http://orientdb.com/docs/2.2.x/Types.html</a:t>
            </a:r>
          </a:p>
          <a:p>
            <a:r>
              <a:rPr lang="en-US" dirty="0" smtClean="0"/>
              <a:t>Class Property Dat</a:t>
            </a:r>
            <a:r>
              <a:rPr lang="en-US" baseline="0" dirty="0" smtClean="0"/>
              <a:t>a Types</a:t>
            </a:r>
          </a:p>
          <a:p>
            <a:r>
              <a:rPr lang="en-US" baseline="0" dirty="0" smtClean="0"/>
              <a:t>I think Neo4j does </a:t>
            </a:r>
            <a:r>
              <a:rPr lang="en-US" b="1" baseline="0" dirty="0" smtClean="0"/>
              <a:t>NOT</a:t>
            </a:r>
            <a:r>
              <a:rPr lang="en-US" baseline="0" dirty="0" smtClean="0"/>
              <a:t> support </a:t>
            </a:r>
            <a:r>
              <a:rPr lang="en-US" b="1" baseline="0" dirty="0" smtClean="0"/>
              <a:t>Binary</a:t>
            </a:r>
            <a:r>
              <a:rPr lang="en-US" baseline="0" dirty="0" smtClean="0"/>
              <a:t> &amp; </a:t>
            </a:r>
            <a:r>
              <a:rPr lang="en-US" b="1" baseline="0" dirty="0" smtClean="0"/>
              <a:t>EmbeddedMap</a:t>
            </a:r>
            <a:r>
              <a:rPr lang="en-US" b="0" baseline="0" dirty="0" smtClean="0"/>
              <a:t>, which may be important for our use case.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in java is 2,147,483,647 max characters.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89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should always reset the 3 DB User Passwords after you create a Database,</a:t>
            </a:r>
            <a:r>
              <a:rPr lang="en-US" baseline="0" dirty="0" smtClean="0"/>
              <a:t> if deploying in Public or Production Environments.</a:t>
            </a:r>
          </a:p>
          <a:p>
            <a:r>
              <a:rPr lang="en-US" baseline="0" dirty="0" smtClean="0"/>
              <a:t>We will be using </a:t>
            </a:r>
            <a:r>
              <a:rPr lang="en-US" b="1" baseline="0" dirty="0" smtClean="0"/>
              <a:t>admin</a:t>
            </a:r>
            <a:r>
              <a:rPr lang="en-US" baseline="0" dirty="0" smtClean="0"/>
              <a:t> for our Exercise Today.</a:t>
            </a:r>
          </a:p>
          <a:p>
            <a:r>
              <a:rPr lang="en-US" dirty="0" smtClean="0"/>
              <a:t>http://orientdb.com/docs/2.2.x/Database-Security.html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http://workbench.ccts.utah.edu:2480/studio/index.html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5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Create or Delete Entire</a:t>
            </a:r>
            <a:r>
              <a:rPr lang="en-US" baseline="0" dirty="0" smtClean="0"/>
              <a:t> Databases here!</a:t>
            </a:r>
          </a:p>
          <a:p>
            <a:r>
              <a:rPr lang="en-US" baseline="0" dirty="0" smtClean="0"/>
              <a:t>You can also import publicly available databases, but not your own custom databases.</a:t>
            </a:r>
          </a:p>
          <a:p>
            <a:r>
              <a:rPr lang="en-US" baseline="0" dirty="0" smtClean="0"/>
              <a:t>It did not work when I tried to import here…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23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You can use Web UI Buttons or SQL Statements on the Web Studio</a:t>
            </a:r>
          </a:p>
          <a:p>
            <a:r>
              <a:rPr lang="en-US" baseline="0" dirty="0" smtClean="0"/>
              <a:t>Editing Nodes and Edges does NOT seem to work at time of this writing.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23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Web UI allows for SQL Single Command Mode or Batch SQL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23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semicolon is needed if running SQL in Batch Mode (versus Default Single Command Mode) through the Settings Icon.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5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Default Properties of @id and @class</a:t>
            </a:r>
          </a:p>
          <a:p>
            <a:r>
              <a:rPr lang="en-US" dirty="0" smtClean="0"/>
              <a:t>@version is hidden from this screen, but will show under the Browse Tab/Screen</a:t>
            </a:r>
          </a:p>
          <a:p>
            <a:r>
              <a:rPr lang="en-US" baseline="0" dirty="0" smtClean="0"/>
              <a:t>You can change Visual Settings such as what property is displayed and Color for the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5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myName</a:t>
            </a:r>
            <a:r>
              <a:rPr lang="en-US" dirty="0" smtClean="0"/>
              <a:t> Property</a:t>
            </a:r>
            <a:r>
              <a:rPr lang="en-US" baseline="0" dirty="0" smtClean="0"/>
              <a:t> is Case Sensitive, and is NOT defined in the V Class</a:t>
            </a:r>
          </a:p>
          <a:p>
            <a:r>
              <a:rPr lang="en-US" baseline="0" dirty="0" smtClean="0"/>
              <a:t>"Create Vertex" command only works when we are using either V or a Sub-Class of V.</a:t>
            </a:r>
          </a:p>
          <a:p>
            <a:r>
              <a:rPr lang="en-US" baseline="0" dirty="0" smtClean="0"/>
              <a:t>This is why all Vertex Classes must inherit from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6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do a simple Group Exercise at the End (if time allows)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http://workbench.ccts.utah.edu:2480/studio/index.html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CRUD = Create Read Update 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25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"Insert" is similar to "create vertex",</a:t>
            </a:r>
            <a:r>
              <a:rPr lang="en-US" baseline="0" dirty="0" smtClean="0"/>
              <a:t> but "insert" </a:t>
            </a:r>
            <a:r>
              <a:rPr lang="en-US" dirty="0" smtClean="0"/>
              <a:t>command only works if the property already exists in the Class!</a:t>
            </a:r>
          </a:p>
          <a:p>
            <a:r>
              <a:rPr lang="en-US" dirty="0" smtClean="0"/>
              <a:t>It cannot be used to create New Properties on-the-fly like "Create Vertex" can!</a:t>
            </a:r>
          </a:p>
          <a:p>
            <a:r>
              <a:rPr lang="en-US" dirty="0" smtClean="0"/>
              <a:t>Therefore, we can use "Insert"</a:t>
            </a:r>
            <a:r>
              <a:rPr lang="en-US" baseline="0" dirty="0" smtClean="0"/>
              <a:t> command to restrict to Class Structure if desired.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63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"Update"</a:t>
            </a:r>
            <a:r>
              <a:rPr lang="en-US" baseline="0" dirty="0" smtClean="0"/>
              <a:t> command can also </a:t>
            </a:r>
            <a:r>
              <a:rPr lang="en-US" dirty="0" smtClean="0"/>
              <a:t>create </a:t>
            </a:r>
            <a:r>
              <a:rPr lang="en-US" b="1" dirty="0" smtClean="0"/>
              <a:t>New</a:t>
            </a:r>
            <a:r>
              <a:rPr lang="en-US" dirty="0" smtClean="0"/>
              <a:t> Properties on-the-fly like "Create Vertex" can!</a:t>
            </a:r>
          </a:p>
          <a:p>
            <a:r>
              <a:rPr lang="en-US" dirty="0" smtClean="0"/>
              <a:t>Note this is the SAME</a:t>
            </a:r>
            <a:r>
              <a:rPr lang="en-US" baseline="0" dirty="0" smtClean="0"/>
              <a:t> Vertex from previous slide @rid = "#25:0"</a:t>
            </a:r>
          </a:p>
          <a:p>
            <a:r>
              <a:rPr lang="en-US" baseline="0" dirty="0" smtClean="0"/>
              <a:t>In real life, if updating only one record, using the @rid is best, since there may be multiple records with fname='peter'</a:t>
            </a:r>
          </a:p>
          <a:p>
            <a:r>
              <a:rPr lang="en-US" baseline="0" dirty="0" smtClean="0"/>
              <a:t>This is only an example here.</a:t>
            </a:r>
          </a:p>
          <a:p>
            <a:r>
              <a:rPr lang="en-US" baseline="0" dirty="0" smtClean="0"/>
              <a:t>To Add Fields to the Class, We use "Create Property" to add Fields to a Class, just like in the previous slide.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63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#25:0 is just an example @rid of One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63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 = From</a:t>
            </a:r>
          </a:p>
          <a:p>
            <a:r>
              <a:rPr lang="en-US" dirty="0" smtClean="0"/>
              <a:t>In =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76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 can store data!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15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Notice the "rating" property is added to Edge Instance</a:t>
            </a:r>
          </a:p>
          <a:p>
            <a:r>
              <a:rPr lang="en-US" dirty="0" smtClean="0"/>
              <a:t>Notice the use of </a:t>
            </a:r>
            <a:r>
              <a:rPr lang="en-US" b="1" dirty="0" smtClean="0"/>
              <a:t>Square</a:t>
            </a:r>
            <a:r>
              <a:rPr lang="en-US" baseline="0" dirty="0" smtClean="0"/>
              <a:t> Brackets in the </a:t>
            </a:r>
            <a:r>
              <a:rPr lang="en-US" b="1" baseline="0" dirty="0" smtClean="0"/>
              <a:t>IN</a:t>
            </a:r>
            <a:r>
              <a:rPr lang="en-US" baseline="0" dirty="0" smtClean="0"/>
              <a:t> Clause!</a:t>
            </a:r>
          </a:p>
          <a:p>
            <a:r>
              <a:rPr lang="en-US" baseline="0" dirty="0" smtClean="0"/>
              <a:t>I created a "</a:t>
            </a:r>
            <a:r>
              <a:rPr lang="en-US" baseline="0" dirty="0" err="1" smtClean="0"/>
              <a:t>Emp</a:t>
            </a:r>
            <a:r>
              <a:rPr lang="en-US" baseline="0" dirty="0" smtClean="0"/>
              <a:t>" Employee Vertex Class for this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1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1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example</a:t>
            </a:r>
            <a:r>
              <a:rPr lang="en-US" baseline="0" dirty="0" smtClean="0"/>
              <a:t> Deletes all of Peter's Friendships, FROM Peter's Perspective Only!</a:t>
            </a:r>
          </a:p>
          <a:p>
            <a:r>
              <a:rPr lang="en-US" baseline="0" dirty="0" smtClean="0"/>
              <a:t>Someone Else can still claim that they are Friends with Peter.</a:t>
            </a:r>
          </a:p>
          <a:p>
            <a:r>
              <a:rPr lang="en-US" baseline="0" dirty="0" smtClean="0"/>
              <a:t>Because Edges/Relationships are always One Directional.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1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usually</a:t>
            </a:r>
            <a:r>
              <a:rPr lang="en-US" baseline="0" dirty="0" smtClean="0"/>
              <a:t> </a:t>
            </a:r>
            <a:r>
              <a:rPr lang="en-US" dirty="0" smtClean="0"/>
              <a:t>mix &amp; combine these 3 methods</a:t>
            </a:r>
          </a:p>
          <a:p>
            <a:r>
              <a:rPr lang="en-US" dirty="0" smtClean="0"/>
              <a:t>There</a:t>
            </a:r>
            <a:r>
              <a:rPr lang="en-US" baseline="0" dirty="0" smtClean="0"/>
              <a:t> are other API's such as Gremlin, Java, etc.</a:t>
            </a:r>
          </a:p>
          <a:p>
            <a:r>
              <a:rPr lang="en-US" baseline="0" dirty="0" smtClean="0"/>
              <a:t>This slide covers only Sail SQL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Match method</a:t>
            </a:r>
            <a:r>
              <a:rPr lang="en-US" baseline="0" dirty="0" smtClean="0"/>
              <a:t> </a:t>
            </a:r>
            <a:r>
              <a:rPr lang="en-US" dirty="0" smtClean="0"/>
              <a:t>Does NOT currently</a:t>
            </a:r>
            <a:r>
              <a:rPr lang="en-US" baseline="0" dirty="0" smtClean="0"/>
              <a:t> </a:t>
            </a:r>
            <a:r>
              <a:rPr lang="en-US" dirty="0" smtClean="0"/>
              <a:t>seem to show up Visually in the Graph Tab in Web Studio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I do not prefer to use it. I prefer combining Select</a:t>
            </a:r>
            <a:r>
              <a:rPr lang="en-US" baseline="0" dirty="0" smtClean="0"/>
              <a:t> with Traverse in my Queries.</a:t>
            </a:r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Online Document Match Reference:</a:t>
            </a:r>
            <a:r>
              <a:rPr lang="en-US" baseline="0" dirty="0" smtClean="0"/>
              <a:t>  </a:t>
            </a:r>
            <a:r>
              <a:rPr lang="en-US" dirty="0" smtClean="0"/>
              <a:t>http://orientdb.com/docs/2.2.x/SQL-Match.html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57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 return ALL outgoing Node's Record IDs.</a:t>
            </a:r>
          </a:p>
          <a:p>
            <a:r>
              <a:rPr lang="en-US" dirty="0" smtClean="0"/>
              <a:t>This is a simplified example of only one Node V2, but there could be hundreds of outgoing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0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Technically,</a:t>
            </a:r>
            <a:r>
              <a:rPr lang="en-US" baseline="0" dirty="0" smtClean="0"/>
              <a:t> OrientDB is a JSON Document Store!</a:t>
            </a:r>
          </a:p>
          <a:p>
            <a:r>
              <a:rPr lang="en-US" baseline="0" dirty="0" smtClean="0"/>
              <a:t>OrientDB is NOT a Relational DB</a:t>
            </a:r>
          </a:p>
          <a:p>
            <a:r>
              <a:rPr lang="en-US" baseline="0" dirty="0" smtClean="0"/>
              <a:t>I think if you're not using OrientDB as a Graph, then you'd be better off using MongoDB as a Document Store.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614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chain the</a:t>
            </a:r>
            <a:r>
              <a:rPr lang="en-US" baseline="0" dirty="0" smtClean="0"/>
              <a:t> level of depth, to find Friend's Friends, in this example</a:t>
            </a:r>
          </a:p>
          <a:p>
            <a:r>
              <a:rPr lang="en-US" baseline="0" dirty="0" smtClean="0"/>
              <a:t>Starting from V1, gets to V2, then to V3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009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 return ALL outgoing Node's Record IDs.</a:t>
            </a:r>
          </a:p>
          <a:p>
            <a:r>
              <a:rPr lang="en-US" dirty="0" smtClean="0"/>
              <a:t>This is a simplified example of only one Node V2, but there could be hundreds </a:t>
            </a:r>
            <a:r>
              <a:rPr lang="en-US" smtClean="0"/>
              <a:t>of outgoing Nodes.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009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Returns ALL immediate E1s</a:t>
            </a:r>
            <a:r>
              <a:rPr lang="en-US" baseline="0" dirty="0" smtClean="0"/>
              <a:t> from a starting Node.</a:t>
            </a:r>
          </a:p>
          <a:p>
            <a:r>
              <a:rPr lang="en-US" baseline="0" dirty="0" smtClean="0"/>
              <a:t>In(), out(), and both() only returns the @rid</a:t>
            </a:r>
          </a:p>
          <a:p>
            <a:r>
              <a:rPr lang="en-US" baseline="0" dirty="0" smtClean="0"/>
              <a:t>Use the additional expand() function (following slide) to get actual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009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b="1" dirty="0" smtClean="0"/>
              <a:t>expand</a:t>
            </a:r>
            <a:r>
              <a:rPr lang="en-US" dirty="0" smtClean="0"/>
              <a:t>(out('FRIENDS').out('FRIENDS')) from (SELECT FROM Member where fname='Lisa');</a:t>
            </a:r>
          </a:p>
          <a:p>
            <a:r>
              <a:rPr lang="en-US" dirty="0" smtClean="0"/>
              <a:t>Out(),in(), and both() are just some basic functions, there are more</a:t>
            </a:r>
            <a:r>
              <a:rPr lang="en-US" baseline="0" dirty="0" smtClean="0"/>
              <a:t> online:</a:t>
            </a:r>
          </a:p>
          <a:p>
            <a:r>
              <a:rPr lang="en-US" dirty="0" smtClean="0"/>
              <a:t>http://orientdb.com/docs/2.2.x/SQL-Functions.html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17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traverse out('FRIENDS') from (SELECT FROM Member where fname='Lisa');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Returns ALL Nodes in the Path, expand is not needed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set a Max Depth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traverse out('FRIENDS') from (SELECT FROM Member where fname='Lisa') MAXDEPTH 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Match only works in the "Browse" Tab, no visual Vertices will show in the "Graph"</a:t>
            </a:r>
            <a:r>
              <a:rPr lang="en-US" baseline="0" dirty="0" smtClean="0"/>
              <a:t> Tab on Web Studio.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was not able to do an</a:t>
            </a:r>
            <a:r>
              <a:rPr lang="en-US" baseline="0" dirty="0" smtClean="0"/>
              <a:t> expand() on this, but I might be doing something wrong.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MATCH {class: Member, as: member, where: (fname = 'Peter')} RETURN member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Online Document Match Reference:</a:t>
            </a:r>
            <a:r>
              <a:rPr lang="en-US" baseline="0" dirty="0" smtClean="0"/>
              <a:t>  </a:t>
            </a:r>
            <a:r>
              <a:rPr lang="en-US" dirty="0" smtClean="0"/>
              <a:t>http://orientdb.com/docs/2.2.x/SQL-Match.html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MATCH {class: Member, as: peter, where: (fname = 'Peter')}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 -FRIENDS-&gt;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{class: Member, as: member}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RETURN member;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Online Document Match Reference:</a:t>
            </a:r>
            <a:r>
              <a:rPr lang="en-US" baseline="0" dirty="0" smtClean="0"/>
              <a:t>  </a:t>
            </a:r>
            <a:r>
              <a:rPr lang="en-US" dirty="0" smtClean="0"/>
              <a:t>http://orientdb.com/docs/2.2.x/SQL-Match.html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$variables are called "Context Variables"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https://orientdb.com/docs/2.2/SQL-Where.html#variables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has to be run in the "Browse" Tab, and not in the "Graph" Tab in web studio.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using a Sub-Query, Select &amp; Traverse, and Reserved Words:</a:t>
            </a:r>
          </a:p>
          <a:p>
            <a:r>
              <a:rPr lang="en-US" dirty="0" smtClean="0"/>
              <a:t>select fname, </a:t>
            </a:r>
          </a:p>
          <a:p>
            <a:r>
              <a:rPr lang="en-US" dirty="0" smtClean="0"/>
              <a:t>       $current, </a:t>
            </a:r>
          </a:p>
          <a:p>
            <a:r>
              <a:rPr lang="en-US" dirty="0" smtClean="0"/>
              <a:t>       $depth, </a:t>
            </a:r>
          </a:p>
          <a:p>
            <a:r>
              <a:rPr lang="en-US" dirty="0" smtClean="0"/>
              <a:t>       $path </a:t>
            </a:r>
          </a:p>
          <a:p>
            <a:r>
              <a:rPr lang="en-US" dirty="0" smtClean="0"/>
              <a:t>  from (traverse both('FRIENDS') </a:t>
            </a:r>
          </a:p>
          <a:p>
            <a:r>
              <a:rPr lang="en-US" dirty="0" smtClean="0"/>
              <a:t>            from (SELECT FROM Member where fname='Lisa'));</a:t>
            </a:r>
          </a:p>
          <a:p>
            <a:r>
              <a:rPr lang="en-US" dirty="0" smtClean="0"/>
              <a:t>Projection</a:t>
            </a:r>
            <a:r>
              <a:rPr lang="en-US" baseline="0" dirty="0" smtClean="0"/>
              <a:t> is Relational Algebra equivalence of SQL Select Clause.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Selection is Relational Algebra equivalence of SQL Where Clause.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40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REST is enabled by Default!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Online Doc Reference:  http://orientdb.com/docs/2.2/OrientDB-REST.html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REST will prompt for username/password (admin/</a:t>
            </a:r>
            <a:r>
              <a:rPr lang="en-US" baseline="0" dirty="0" err="1" smtClean="0"/>
              <a:t>gms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err="1" smtClean="0"/>
              <a:t>gms</a:t>
            </a:r>
            <a:r>
              <a:rPr lang="en-US" baseline="0" dirty="0" smtClean="0"/>
              <a:t> here is our example database name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http://localhost:2480/document/gms/28:0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http://workbench.ccts.utah.edu:2480/document/gms/17:0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4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Online Doc Reference:  http://orientdb.com/docs/2.1/OrientDB-REST.html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REST will prompt for username/password (admin/</a:t>
            </a:r>
            <a:r>
              <a:rPr lang="en-US" baseline="0" dirty="0" err="1" smtClean="0"/>
              <a:t>gms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err="1" smtClean="0"/>
              <a:t>gms</a:t>
            </a:r>
            <a:r>
              <a:rPr lang="en-US" baseline="0" dirty="0" smtClean="0"/>
              <a:t> here is our example database name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Copy &amp; Paste onto your Web Browser either one of these should work: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http://localhost:2480/query/gms/sql/select from Member where </a:t>
            </a:r>
            <a:r>
              <a:rPr lang="en-US" baseline="0" dirty="0" err="1" smtClean="0"/>
              <a:t>fname</a:t>
            </a:r>
            <a:r>
              <a:rPr lang="en-US" baseline="0" dirty="0" smtClean="0"/>
              <a:t> in ['</a:t>
            </a:r>
            <a:r>
              <a:rPr lang="en-US" baseline="0" dirty="0" err="1" smtClean="0"/>
              <a:t>Peter','Bart</a:t>
            </a:r>
            <a:r>
              <a:rPr lang="en-US" baseline="0" dirty="0" smtClean="0"/>
              <a:t>']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http://workbench.ccts.utah.edu:2480/query/gms/sql/select from Member where fname in ['</a:t>
            </a:r>
            <a:r>
              <a:rPr lang="en-US" baseline="0" dirty="0" err="1" smtClean="0"/>
              <a:t>Peter','Bart</a:t>
            </a:r>
            <a:r>
              <a:rPr lang="en-US" baseline="0" dirty="0" smtClean="0"/>
              <a:t>']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http://workbench.ccts.utah.edu:2480/query/gms/sql/select%20from%20Member%20where%20fname%20in%20['Peter','Bart']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4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Network is good use case, such as Facebook.</a:t>
            </a:r>
          </a:p>
          <a:p>
            <a:r>
              <a:rPr lang="en-US" dirty="0" smtClean="0"/>
              <a:t>"Nodes" are easier</a:t>
            </a:r>
            <a:r>
              <a:rPr lang="en-US" baseline="0" dirty="0" smtClean="0"/>
              <a:t> for me, since Vertex Plural can be "Vertexes" or "Vertices"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824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 Categories</a:t>
            </a:r>
          </a:p>
          <a:p>
            <a:pPr marL="228600" indent="-228600">
              <a:buFont typeface="+mj-lt"/>
              <a:buAutoNum type="arabicParenR"/>
            </a:pPr>
            <a:r>
              <a:rPr lang="en-US" dirty="0" smtClean="0"/>
              <a:t>Built-in / Internal (Shown earlier in the Architecture Diagram)</a:t>
            </a:r>
          </a:p>
          <a:p>
            <a:pPr marL="228600" indent="-228600">
              <a:buFont typeface="+mj-lt"/>
              <a:buAutoNum type="arabicParenR"/>
            </a:pPr>
            <a:r>
              <a:rPr lang="en-US" dirty="0" smtClean="0"/>
              <a:t>REST</a:t>
            </a:r>
          </a:p>
          <a:p>
            <a:pPr marL="228600" indent="-228600">
              <a:buFont typeface="+mj-lt"/>
              <a:buAutoNum type="arabicParenR"/>
            </a:pPr>
            <a:r>
              <a:rPr lang="en-US" dirty="0" smtClean="0"/>
              <a:t>Java / External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838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http://orientdb.com/docs/2.2.x/Programming-Language-Bindings.html</a:t>
            </a:r>
          </a:p>
          <a:p>
            <a:r>
              <a:rPr lang="en-US" dirty="0" smtClean="0"/>
              <a:t>OrientDB was written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144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/* Some people's negative experiences with OrientDB: */</a:t>
            </a:r>
          </a:p>
          <a:p>
            <a:r>
              <a:rPr lang="en-US" dirty="0" smtClean="0"/>
              <a:t>http://orientdbleaks.blogspot.com/2015/06/the-orientdb-issues-that-made-us-give-up.html</a:t>
            </a:r>
          </a:p>
          <a:p>
            <a:r>
              <a:rPr lang="en-US" dirty="0" smtClean="0"/>
              <a:t>/* Found Bugs: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Web Studio's Edit features does not seem to work with Property Constraints &amp; Default Values 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07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Very Important to understand the Data Model First!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825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visually verify the Graph on the Web</a:t>
            </a:r>
            <a:r>
              <a:rPr lang="en-US" baseline="0" dirty="0" smtClean="0"/>
              <a:t> Studio UI</a:t>
            </a:r>
            <a:r>
              <a:rPr lang="en-US" dirty="0" smtClean="0"/>
              <a:t>:</a:t>
            </a:r>
          </a:p>
          <a:p>
            <a:r>
              <a:rPr lang="en-US" dirty="0" smtClean="0"/>
              <a:t>Select</a:t>
            </a:r>
            <a:r>
              <a:rPr lang="en-US" baseline="0" dirty="0" smtClean="0"/>
              <a:t> from V</a:t>
            </a:r>
            <a:r>
              <a:rPr lang="en-US" baseline="0" dirty="0" smtClean="0"/>
              <a:t>;</a:t>
            </a:r>
          </a:p>
          <a:p>
            <a:r>
              <a:rPr lang="en-US" baseline="0" dirty="0" smtClean="0"/>
              <a:t>Or start with one node and then double click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254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Select</a:t>
            </a:r>
            <a:r>
              <a:rPr lang="en-US" baseline="0" dirty="0" smtClean="0"/>
              <a:t> from V;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846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arenR"/>
            </a:pPr>
            <a:r>
              <a:rPr lang="en-US" dirty="0" smtClean="0"/>
              <a:t>select from Skill where in('POSSESS').out('BELONGS').</a:t>
            </a:r>
            <a:r>
              <a:rPr lang="en-US" dirty="0" err="1" smtClean="0"/>
              <a:t>groupName</a:t>
            </a:r>
            <a:r>
              <a:rPr lang="en-US" dirty="0" smtClean="0"/>
              <a:t>='</a:t>
            </a:r>
            <a:r>
              <a:rPr lang="en-US" dirty="0" err="1" smtClean="0"/>
              <a:t>DeCART</a:t>
            </a:r>
            <a:r>
              <a:rPr lang="en-US" dirty="0" smtClean="0"/>
              <a:t>'</a:t>
            </a:r>
          </a:p>
          <a:p>
            <a:pPr marL="228600" indent="-228600">
              <a:buFont typeface="+mj-lt"/>
              <a:buAutoNum type="arabicParenR"/>
            </a:pPr>
            <a:r>
              <a:rPr lang="en-US" dirty="0" smtClean="0"/>
              <a:t>traverse both('POSSESS','BELONGS') FROM (select from group where </a:t>
            </a:r>
            <a:r>
              <a:rPr lang="en-US" dirty="0" err="1" smtClean="0"/>
              <a:t>groupName</a:t>
            </a:r>
            <a:r>
              <a:rPr lang="en-US" dirty="0" smtClean="0"/>
              <a:t>='</a:t>
            </a:r>
            <a:r>
              <a:rPr lang="en-US" dirty="0" err="1" smtClean="0"/>
              <a:t>DeCART</a:t>
            </a:r>
            <a:r>
              <a:rPr lang="en-US" dirty="0" smtClean="0"/>
              <a:t>')</a:t>
            </a:r>
          </a:p>
          <a:p>
            <a:pPr marL="228600" indent="-228600">
              <a:buFont typeface="+mj-lt"/>
              <a:buAutoNum type="arabicParenR"/>
            </a:pPr>
            <a:r>
              <a:rPr lang="en-US" dirty="0" smtClean="0"/>
              <a:t>SELECT expand(in('POSSESS')) FROM Skill where </a:t>
            </a:r>
            <a:r>
              <a:rPr lang="en-US" dirty="0" err="1" smtClean="0"/>
              <a:t>skillName.toUpperCase</a:t>
            </a:r>
            <a:r>
              <a:rPr lang="en-US" dirty="0" smtClean="0"/>
              <a:t>()='JAVA';</a:t>
            </a:r>
          </a:p>
          <a:p>
            <a:pPr marL="228600" indent="-228600">
              <a:buFont typeface="+mj-lt"/>
              <a:buAutoNum type="arabicParenR"/>
            </a:pPr>
            <a:r>
              <a:rPr lang="en-US" dirty="0" smtClean="0"/>
              <a:t>traverse both() from (select from skill where </a:t>
            </a:r>
            <a:r>
              <a:rPr lang="en-US" dirty="0" err="1" smtClean="0"/>
              <a:t>skillName</a:t>
            </a:r>
            <a:r>
              <a:rPr lang="en-US" dirty="0" smtClean="0"/>
              <a:t>='Kung Fu') </a:t>
            </a:r>
            <a:r>
              <a:rPr lang="en-US" dirty="0" err="1" smtClean="0"/>
              <a:t>maxdepth</a:t>
            </a:r>
            <a:r>
              <a:rPr lang="en-US" dirty="0" smtClean="0"/>
              <a:t> 2;</a:t>
            </a:r>
          </a:p>
          <a:p>
            <a:pPr marL="0" indent="0">
              <a:buFont typeface="+mj-lt"/>
              <a:buNone/>
            </a:pPr>
            <a:r>
              <a:rPr lang="en-US" dirty="0" smtClean="0"/>
              <a:t>-- Run in </a:t>
            </a:r>
            <a:r>
              <a:rPr lang="en-US" b="1" dirty="0" smtClean="0"/>
              <a:t>Browse</a:t>
            </a:r>
            <a:r>
              <a:rPr lang="en-US" baseline="0" dirty="0" smtClean="0"/>
              <a:t> Tab:</a:t>
            </a:r>
            <a:endParaRPr lang="en-US" dirty="0" smtClean="0"/>
          </a:p>
          <a:p>
            <a:pPr marL="228600" indent="-228600">
              <a:buFont typeface="+mj-lt"/>
              <a:buAutoNum type="arabicParenR" startAt="5"/>
            </a:pPr>
            <a:r>
              <a:rPr lang="en-US" dirty="0" smtClean="0"/>
              <a:t>select </a:t>
            </a:r>
            <a:r>
              <a:rPr lang="en-US" dirty="0" err="1" smtClean="0"/>
              <a:t>fname.append</a:t>
            </a:r>
            <a:r>
              <a:rPr lang="en-US" dirty="0" smtClean="0"/>
              <a:t>(</a:t>
            </a:r>
            <a:r>
              <a:rPr lang="en-US" dirty="0" err="1" smtClean="0"/>
              <a:t>lname</a:t>
            </a:r>
            <a:r>
              <a:rPr lang="en-US" dirty="0" smtClean="0"/>
              <a:t>) as </a:t>
            </a:r>
            <a:r>
              <a:rPr lang="en-US" dirty="0" err="1" smtClean="0"/>
              <a:t>FullName</a:t>
            </a:r>
            <a:r>
              <a:rPr lang="en-US" dirty="0" smtClean="0"/>
              <a:t>, both('FRIENDS').size() as Count from Member order by Count </a:t>
            </a:r>
            <a:r>
              <a:rPr lang="en-US" dirty="0" err="1" smtClean="0"/>
              <a:t>desc</a:t>
            </a:r>
            <a:r>
              <a:rPr lang="en-US" dirty="0" smtClean="0"/>
              <a:t> LIMIT 3;</a:t>
            </a:r>
          </a:p>
          <a:p>
            <a:pPr marL="228600" indent="-228600">
              <a:buFont typeface="+mj-lt"/>
              <a:buAutoNum type="arabicParenR" startAt="5"/>
            </a:pPr>
            <a:r>
              <a:rPr lang="en-US" dirty="0" smtClean="0"/>
              <a:t>select </a:t>
            </a:r>
            <a:r>
              <a:rPr lang="en-US" dirty="0" err="1" smtClean="0"/>
              <a:t>fname.append</a:t>
            </a:r>
            <a:r>
              <a:rPr lang="en-US" dirty="0" smtClean="0"/>
              <a:t>(' ').append(</a:t>
            </a:r>
            <a:r>
              <a:rPr lang="en-US" dirty="0" err="1" smtClean="0"/>
              <a:t>lname</a:t>
            </a:r>
            <a:r>
              <a:rPr lang="en-US" dirty="0" smtClean="0"/>
              <a:t>) as </a:t>
            </a:r>
            <a:r>
              <a:rPr lang="en-US" dirty="0" err="1" smtClean="0"/>
              <a:t>FullName</a:t>
            </a:r>
            <a:r>
              <a:rPr lang="en-US" dirty="0" smtClean="0"/>
              <a:t>, both('POSSESS').size() as Count from Member order by Count </a:t>
            </a:r>
            <a:r>
              <a:rPr lang="en-US" dirty="0" err="1" smtClean="0"/>
              <a:t>desc</a:t>
            </a:r>
            <a:r>
              <a:rPr lang="en-US" dirty="0" smtClean="0"/>
              <a:t> LIMIT 3;</a:t>
            </a:r>
          </a:p>
          <a:p>
            <a:pPr marL="228600" indent="-228600">
              <a:buFont typeface="+mj-lt"/>
              <a:buAutoNum type="arabicParenR" startAt="5"/>
            </a:pPr>
            <a:r>
              <a:rPr lang="en-US" dirty="0" smtClean="0"/>
              <a:t>select </a:t>
            </a:r>
            <a:r>
              <a:rPr lang="en-US" dirty="0" err="1" smtClean="0"/>
              <a:t>skillName</a:t>
            </a:r>
            <a:r>
              <a:rPr lang="en-US" dirty="0" smtClean="0"/>
              <a:t>, in('POSSESS').size() as count from Skill where in('POSSESS').size() &gt; 0 group by </a:t>
            </a:r>
            <a:r>
              <a:rPr lang="en-US" dirty="0" err="1" smtClean="0"/>
              <a:t>skillName</a:t>
            </a:r>
            <a:r>
              <a:rPr lang="en-US" dirty="0" smtClean="0"/>
              <a:t> order by count </a:t>
            </a:r>
            <a:r>
              <a:rPr lang="en-US" dirty="0" err="1" smtClean="0"/>
              <a:t>desc</a:t>
            </a:r>
            <a:r>
              <a:rPr lang="en-US" dirty="0" smtClean="0"/>
              <a:t> limit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43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Graph DB</a:t>
            </a:r>
            <a:r>
              <a:rPr lang="en-US" baseline="0" dirty="0" smtClean="0"/>
              <a:t> is all about capturing (storing), measuring (counts &amp; aggregations), traversing (Query), and visualizing </a:t>
            </a:r>
            <a:r>
              <a:rPr lang="en-US" b="1" baseline="0" dirty="0" smtClean="0"/>
              <a:t>Relationships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8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Sail is the SQL Implementation for OrientDB</a:t>
            </a:r>
          </a:p>
          <a:p>
            <a:endParaRPr lang="en-US" dirty="0" smtClean="0"/>
          </a:p>
          <a:p>
            <a:r>
              <a:rPr lang="en-US" dirty="0" smtClean="0"/>
              <a:t>Gremlin</a:t>
            </a:r>
            <a:r>
              <a:rPr lang="en-US" baseline="0" dirty="0" smtClean="0"/>
              <a:t> is a Graph Traversal Language for Graphs</a:t>
            </a:r>
          </a:p>
          <a:p>
            <a:r>
              <a:rPr lang="en-US" dirty="0" smtClean="0"/>
              <a:t>http://orientdb.com/docs/2.2.x/Console-Command-Gremlin.html</a:t>
            </a:r>
          </a:p>
          <a:p>
            <a:r>
              <a:rPr lang="en-US" dirty="0" smtClean="0"/>
              <a:t>http://orientdb.com/docs/2.2.x/Gremlin.html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01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also referred to as the Property Graph</a:t>
            </a:r>
          </a:p>
          <a:p>
            <a:r>
              <a:rPr lang="en-US" dirty="0" smtClean="0"/>
              <a:t>Vertex &amp; Edge can be</a:t>
            </a:r>
            <a:r>
              <a:rPr lang="en-US" baseline="0" dirty="0" smtClean="0"/>
              <a:t> generalized to a</a:t>
            </a:r>
            <a:r>
              <a:rPr lang="en-US" dirty="0" smtClean="0"/>
              <a:t> Record = JSON Document</a:t>
            </a:r>
          </a:p>
          <a:p>
            <a:r>
              <a:rPr lang="en-US" dirty="0" smtClean="0"/>
              <a:t>Vertex is a JSON with the Property</a:t>
            </a:r>
            <a:r>
              <a:rPr lang="en-US" baseline="0" dirty="0" smtClean="0"/>
              <a:t> Values</a:t>
            </a:r>
            <a:endParaRPr lang="en-US" dirty="0" smtClean="0"/>
          </a:p>
          <a:p>
            <a:r>
              <a:rPr lang="en-US" dirty="0" smtClean="0"/>
              <a:t>Edge is a JSON with the Property</a:t>
            </a:r>
            <a:r>
              <a:rPr lang="en-US" baseline="0" dirty="0" smtClean="0"/>
              <a:t> Values</a:t>
            </a:r>
          </a:p>
          <a:p>
            <a:r>
              <a:rPr lang="en-US" baseline="0" dirty="0" smtClean="0"/>
              <a:t>Does Property Key "</a:t>
            </a:r>
            <a:r>
              <a:rPr lang="en-US" baseline="0" dirty="0" err="1" smtClean="0"/>
              <a:t>Fname</a:t>
            </a:r>
            <a:r>
              <a:rPr lang="en-US" baseline="0" dirty="0" smtClean="0"/>
              <a:t>" == "</a:t>
            </a:r>
            <a:r>
              <a:rPr lang="en-US" baseline="0" dirty="0" err="1" smtClean="0"/>
              <a:t>FirstName</a:t>
            </a:r>
            <a:r>
              <a:rPr lang="en-US" baseline="0" dirty="0" smtClean="0"/>
              <a:t>" == "</a:t>
            </a:r>
            <a:r>
              <a:rPr lang="en-US" baseline="0" dirty="0" err="1" smtClean="0"/>
              <a:t>fname</a:t>
            </a:r>
            <a:r>
              <a:rPr lang="en-US" baseline="0" dirty="0" smtClean="0"/>
              <a:t>"? NO!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8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 are synonymous</a:t>
            </a:r>
            <a:r>
              <a:rPr lang="en-US" baseline="0" dirty="0" smtClean="0"/>
              <a:t> to Java Classes (Refer to GMS UML Diagram)</a:t>
            </a:r>
          </a:p>
          <a:p>
            <a:r>
              <a:rPr lang="en-US" baseline="0" dirty="0" smtClean="0"/>
              <a:t>OrientDB supports SQL.  That's why I used Non-Relational, rather than NoSQL.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must inherit all Vertexes from V Class, and all Edges from E Class in</a:t>
            </a:r>
            <a:r>
              <a:rPr lang="en-US" baseline="0" dirty="0" smtClean="0"/>
              <a:t> order to use the Graph API</a:t>
            </a:r>
            <a:r>
              <a:rPr lang="en-US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Schema </a:t>
            </a:r>
            <a:r>
              <a:rPr lang="en-US" dirty="0" err="1" smtClean="0"/>
              <a:t>strictMode</a:t>
            </a:r>
            <a:r>
              <a:rPr lang="en-US" dirty="0" smtClean="0"/>
              <a:t> is defined per Class or at Class Level, not the entire DB.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StrictMode</a:t>
            </a:r>
            <a:r>
              <a:rPr lang="en-US" dirty="0" smtClean="0"/>
              <a:t> does NOT get inherited to </a:t>
            </a:r>
            <a:r>
              <a:rPr lang="en-US" dirty="0" err="1" smtClean="0"/>
              <a:t>SubClasses</a:t>
            </a:r>
            <a:r>
              <a:rPr lang="en-US" dirty="0" smtClean="0"/>
              <a:t>!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strictMode</a:t>
            </a:r>
            <a:r>
              <a:rPr lang="en-US" dirty="0" smtClean="0"/>
              <a:t> also means you cannot adjust</a:t>
            </a:r>
            <a:r>
              <a:rPr lang="en-US" baseline="0" dirty="0" smtClean="0"/>
              <a:t> the Fields, you cannot add any more custom Fields to the Class; Static structure like a Table.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above example, Cluster 12, Position 9</a:t>
            </a:r>
          </a:p>
          <a:p>
            <a:r>
              <a:rPr lang="en-US" dirty="0" smtClean="0"/>
              <a:t>We can Reference any document, vertex, or edge, using the </a:t>
            </a:r>
            <a:r>
              <a:rPr lang="en-US" dirty="0" err="1" smtClean="0"/>
              <a:t>RecordID</a:t>
            </a:r>
            <a:r>
              <a:rPr lang="en-US" dirty="0" smtClean="0"/>
              <a:t> @rid</a:t>
            </a:r>
          </a:p>
          <a:p>
            <a:r>
              <a:rPr lang="en-US" dirty="0" smtClean="0"/>
              <a:t>A Cluster is a Logical as well as Physical Storage</a:t>
            </a:r>
            <a:r>
              <a:rPr lang="en-US" baseline="0" dirty="0" smtClean="0"/>
              <a:t> Location</a:t>
            </a:r>
            <a:endParaRPr lang="en-US" dirty="0" smtClean="0"/>
          </a:p>
          <a:p>
            <a:r>
              <a:rPr lang="en-US" dirty="0" smtClean="0"/>
              <a:t>I believe each cluster may be physically stored on separate Servers for Distributed</a:t>
            </a:r>
            <a:r>
              <a:rPr lang="en-US" baseline="0" dirty="0" smtClean="0"/>
              <a:t> Processing. (Big Data)</a:t>
            </a:r>
          </a:p>
          <a:p>
            <a:r>
              <a:rPr lang="en-US" baseline="0" dirty="0" smtClean="0"/>
              <a:t>You never really need another primary Key Field.</a:t>
            </a:r>
          </a:p>
          <a:p>
            <a:r>
              <a:rPr lang="en-US" baseline="0" dirty="0" smtClean="0"/>
              <a:t>We will discuss Class in the following slides…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rientdb.com/docs/2.2.x/Type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orientdb.com/docs/2.2.x/Programming-Language-Bindings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jpeg"/><Relationship Id="rId3" Type="http://schemas.openxmlformats.org/officeDocument/2006/relationships/image" Target="../media/image28.jpeg"/><Relationship Id="rId7" Type="http://schemas.openxmlformats.org/officeDocument/2006/relationships/image" Target="../media/image32.gif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11" Type="http://schemas.openxmlformats.org/officeDocument/2006/relationships/image" Target="../media/image36.png"/><Relationship Id="rId5" Type="http://schemas.openxmlformats.org/officeDocument/2006/relationships/image" Target="../media/image30.gif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orientdb.com/docs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emy.com/orientdb-getting-started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orkbench.ccts.utah.edu:2480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990600"/>
          </a:xfrm>
        </p:spPr>
        <p:txBody>
          <a:bodyPr/>
          <a:lstStyle/>
          <a:p>
            <a:r>
              <a:rPr lang="en-US" dirty="0" smtClean="0"/>
              <a:t>OrientDB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219200"/>
          </a:xfrm>
        </p:spPr>
        <p:txBody>
          <a:bodyPr/>
          <a:lstStyle/>
          <a:p>
            <a:r>
              <a:rPr lang="en-US" dirty="0" smtClean="0"/>
              <a:t>Peter Mo</a:t>
            </a:r>
          </a:p>
          <a:p>
            <a:r>
              <a:rPr lang="en-US" dirty="0" smtClean="0"/>
              <a:t>Summer 2017</a:t>
            </a:r>
            <a:endParaRPr lang="en-US" dirty="0"/>
          </a:p>
        </p:txBody>
      </p:sp>
      <p:pic>
        <p:nvPicPr>
          <p:cNvPr id="8194" name="Picture 2" descr="Image result for orient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5390"/>
            <a:ext cx="52387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1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ID (Primary Key)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All OrientDB Records are Uniquely </a:t>
            </a:r>
            <a:r>
              <a:rPr lang="en-US" dirty="0"/>
              <a:t>I</a:t>
            </a:r>
            <a:r>
              <a:rPr lang="en-US" dirty="0" smtClean="0"/>
              <a:t>dentified by an Automatic Record ID Property "</a:t>
            </a:r>
            <a:r>
              <a:rPr lang="en-US" b="1" dirty="0" smtClean="0"/>
              <a:t>@rid</a:t>
            </a:r>
            <a:r>
              <a:rPr lang="en-US" dirty="0" smtClean="0"/>
              <a:t>"</a:t>
            </a:r>
          </a:p>
          <a:p>
            <a:r>
              <a:rPr lang="en-US" dirty="0" smtClean="0"/>
              <a:t>Format of @rid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# Cluster Number : Position in Cluster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E.g. </a:t>
            </a:r>
            <a:r>
              <a:rPr lang="en-US" b="1" dirty="0" smtClean="0"/>
              <a:t>#12:9</a:t>
            </a:r>
          </a:p>
          <a:p>
            <a:r>
              <a:rPr lang="en-US" dirty="0" smtClean="0"/>
              <a:t>A Cluster is a Location Bucket for a group of </a:t>
            </a:r>
            <a:r>
              <a:rPr lang="en-US" dirty="0"/>
              <a:t>R</a:t>
            </a:r>
            <a:r>
              <a:rPr lang="en-US" dirty="0" smtClean="0"/>
              <a:t>ecords belonging to the same Class</a:t>
            </a:r>
          </a:p>
          <a:p>
            <a:r>
              <a:rPr lang="en-US" dirty="0" smtClean="0"/>
              <a:t>A Class may be assigned to many Clusters</a:t>
            </a:r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544002" y="5943600"/>
            <a:ext cx="906395" cy="6858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Class</a:t>
            </a:r>
          </a:p>
        </p:txBody>
      </p:sp>
      <p:sp>
        <p:nvSpPr>
          <p:cNvPr id="5" name="Oval 4"/>
          <p:cNvSpPr/>
          <p:nvPr/>
        </p:nvSpPr>
        <p:spPr>
          <a:xfrm>
            <a:off x="5257800" y="5956300"/>
            <a:ext cx="1143000" cy="6858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Cluster</a:t>
            </a: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3450397" y="6286500"/>
            <a:ext cx="1807403" cy="127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50397" y="6260068"/>
            <a:ext cx="2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00600" y="6260068"/>
            <a:ext cx="43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68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Records have automatically assigned Metadata Attributes/Properties:</a:t>
            </a:r>
          </a:p>
          <a:p>
            <a:r>
              <a:rPr lang="en-US" b="1" dirty="0" smtClean="0"/>
              <a:t>@rid </a:t>
            </a:r>
            <a:r>
              <a:rPr lang="en-US" dirty="0" smtClean="0"/>
              <a:t>(Info on Previous Slide)</a:t>
            </a:r>
          </a:p>
          <a:p>
            <a:r>
              <a:rPr lang="en-US" b="1" dirty="0" smtClean="0"/>
              <a:t>@class</a:t>
            </a:r>
          </a:p>
          <a:p>
            <a:pPr lvl="1"/>
            <a:r>
              <a:rPr lang="en-US" dirty="0" smtClean="0"/>
              <a:t>Name of Class that the Record belongs to</a:t>
            </a:r>
          </a:p>
          <a:p>
            <a:pPr lvl="2"/>
            <a:r>
              <a:rPr lang="en-US" dirty="0" smtClean="0"/>
              <a:t>Default Vertex = V Class</a:t>
            </a:r>
          </a:p>
          <a:p>
            <a:pPr lvl="2"/>
            <a:r>
              <a:rPr lang="en-US" dirty="0" smtClean="0"/>
              <a:t>Default Edge = E Class</a:t>
            </a:r>
          </a:p>
          <a:p>
            <a:r>
              <a:rPr lang="en-US" b="1" dirty="0" smtClean="0"/>
              <a:t>@version</a:t>
            </a:r>
          </a:p>
          <a:p>
            <a:pPr lvl="1"/>
            <a:r>
              <a:rPr lang="en-US" dirty="0" smtClean="0"/>
              <a:t>This property keeps track of how many times the record has been updated, starts at 1.</a:t>
            </a:r>
          </a:p>
        </p:txBody>
      </p:sp>
    </p:spTree>
    <p:extLst>
      <p:ext uri="{BB962C8B-B14F-4D97-AF65-F5344CB8AC3E}">
        <p14:creationId xmlns:p14="http://schemas.microsoft.com/office/powerpoint/2010/main" val="7953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orientdb.com/docs/2.2.x/Types.html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47697"/>
              </p:ext>
            </p:extLst>
          </p:nvPr>
        </p:nvGraphicFramePr>
        <p:xfrm>
          <a:off x="838200" y="2438400"/>
          <a:ext cx="7620000" cy="396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660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Boolean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Datetime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effectLst/>
                        </a:rPr>
                        <a:t>EmbeddedMap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Transient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660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Integer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String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Link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660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Short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effectLst/>
                        </a:rPr>
                        <a:t>Binary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LinkList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Custom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660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Long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Embedded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LinkSet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Decimal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660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Float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EmbeddedList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LinkMap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LinkBag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660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EmbeddedSet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Byte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9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OrientDB Instance has a default "</a:t>
            </a:r>
            <a:r>
              <a:rPr lang="en-US" b="1" dirty="0" smtClean="0"/>
              <a:t>root</a:t>
            </a:r>
            <a:r>
              <a:rPr lang="en-US" dirty="0" smtClean="0"/>
              <a:t>" user</a:t>
            </a:r>
          </a:p>
          <a:p>
            <a:r>
              <a:rPr lang="en-US" dirty="0" smtClean="0"/>
              <a:t>Inside of Each OrientDB Database, there are 3 default users/passwords:</a:t>
            </a:r>
          </a:p>
          <a:p>
            <a:pPr lvl="1"/>
            <a:r>
              <a:rPr lang="en-US" dirty="0" smtClean="0"/>
              <a:t>"</a:t>
            </a:r>
            <a:r>
              <a:rPr lang="en-US" b="1" dirty="0" smtClean="0"/>
              <a:t>admin</a:t>
            </a:r>
            <a:r>
              <a:rPr lang="en-US" dirty="0" smtClean="0"/>
              <a:t>"/admin (Administration)</a:t>
            </a:r>
          </a:p>
          <a:p>
            <a:pPr lvl="1"/>
            <a:r>
              <a:rPr lang="en-US" dirty="0" smtClean="0"/>
              <a:t>"</a:t>
            </a:r>
            <a:r>
              <a:rPr lang="en-US" b="1" dirty="0" smtClean="0"/>
              <a:t>reader</a:t>
            </a:r>
            <a:r>
              <a:rPr lang="en-US" dirty="0" smtClean="0"/>
              <a:t>"/reader (Read Only)</a:t>
            </a:r>
          </a:p>
          <a:p>
            <a:pPr lvl="1"/>
            <a:r>
              <a:rPr lang="en-US" dirty="0" smtClean="0"/>
              <a:t>"</a:t>
            </a:r>
            <a:r>
              <a:rPr lang="en-US" b="1" dirty="0" smtClean="0"/>
              <a:t>writer</a:t>
            </a:r>
            <a:r>
              <a:rPr lang="en-US" dirty="0" smtClean="0"/>
              <a:t>"/writer (Read and Write)</a:t>
            </a:r>
          </a:p>
          <a:p>
            <a:r>
              <a:rPr lang="en-US" dirty="0" smtClean="0"/>
              <a:t>User have Roles</a:t>
            </a:r>
          </a:p>
          <a:p>
            <a:pPr lvl="1"/>
            <a:r>
              <a:rPr lang="en-US" dirty="0" smtClean="0"/>
              <a:t>Roles have Permissions</a:t>
            </a:r>
          </a:p>
        </p:txBody>
      </p:sp>
    </p:spTree>
    <p:extLst>
      <p:ext uri="{BB962C8B-B14F-4D97-AF65-F5344CB8AC3E}">
        <p14:creationId xmlns:p14="http://schemas.microsoft.com/office/powerpoint/2010/main" val="735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Console: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 Studio UI</a:t>
            </a:r>
          </a:p>
          <a:p>
            <a:pPr lvl="1"/>
            <a:r>
              <a:rPr lang="en-US" dirty="0"/>
              <a:t>http://localhost:</a:t>
            </a:r>
            <a:r>
              <a:rPr lang="en-US" b="1" dirty="0"/>
              <a:t>2480</a:t>
            </a:r>
            <a:r>
              <a:rPr lang="en-US" dirty="0"/>
              <a:t>/studio/index.html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49442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8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Studio Login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3" y="1371600"/>
            <a:ext cx="74199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4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Studio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Graphical User </a:t>
            </a:r>
            <a:r>
              <a:rPr lang="en-US" dirty="0" smtClean="0"/>
              <a:t>Interface (GUI)</a:t>
            </a:r>
          </a:p>
          <a:p>
            <a:pPr lvl="1"/>
            <a:r>
              <a:rPr lang="en-US" dirty="0" smtClean="0"/>
              <a:t>The GUI allows highly interactive management of Classes, Vertexes, Edges (Create, Update, Delete)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However, you can still issue SQL commands on the GUI, so you can simply copy &amp; paste from your SQL scripts.</a:t>
            </a:r>
          </a:p>
          <a:p>
            <a:pPr lvl="1"/>
            <a:r>
              <a:rPr lang="en-US" dirty="0" smtClean="0"/>
              <a:t>We will focus on </a:t>
            </a:r>
            <a:r>
              <a:rPr lang="en-US" b="1" dirty="0" smtClean="0"/>
              <a:t>SQL</a:t>
            </a:r>
            <a:r>
              <a:rPr lang="en-US" dirty="0" smtClean="0"/>
              <a:t> here, since the GUI components are fairly self-explanatory.</a:t>
            </a:r>
          </a:p>
          <a:p>
            <a:pPr lvl="1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53952"/>
            <a:ext cx="1228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3168239"/>
            <a:ext cx="11906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3153952"/>
            <a:ext cx="14001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73002"/>
            <a:ext cx="33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68239"/>
            <a:ext cx="3238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9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Studio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SQL Modes</a:t>
            </a:r>
          </a:p>
          <a:p>
            <a:pPr lvl="1"/>
            <a:r>
              <a:rPr lang="en-US" b="1" dirty="0" smtClean="0"/>
              <a:t>Command</a:t>
            </a:r>
            <a:r>
              <a:rPr lang="en-US" dirty="0" smtClean="0"/>
              <a:t> Mode (Default)</a:t>
            </a:r>
          </a:p>
          <a:p>
            <a:pPr lvl="2"/>
            <a:r>
              <a:rPr lang="en-US" dirty="0" smtClean="0"/>
              <a:t>Allows for multi-line SQL with carriage returns</a:t>
            </a:r>
          </a:p>
          <a:p>
            <a:pPr lvl="2"/>
            <a:r>
              <a:rPr lang="en-US" dirty="0" smtClean="0"/>
              <a:t>Single Command only</a:t>
            </a:r>
          </a:p>
          <a:p>
            <a:pPr lvl="1"/>
            <a:r>
              <a:rPr lang="en-US" b="1" dirty="0" smtClean="0"/>
              <a:t>Batch</a:t>
            </a:r>
            <a:r>
              <a:rPr lang="en-US" dirty="0" smtClean="0"/>
              <a:t> Mode</a:t>
            </a:r>
          </a:p>
          <a:p>
            <a:pPr lvl="2"/>
            <a:r>
              <a:rPr lang="en-US" dirty="0" smtClean="0"/>
              <a:t>Many SQL Statements, each ending with semicolon ;</a:t>
            </a:r>
          </a:p>
          <a:p>
            <a:pPr lvl="2"/>
            <a:r>
              <a:rPr lang="en-US" dirty="0" smtClean="0"/>
              <a:t>Do NOT allow carriage returns within each SQL Statement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1828800"/>
            <a:ext cx="28003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8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Vertexes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smtClean="0"/>
              <a:t>Create the simplest Vertex</a:t>
            </a:r>
          </a:p>
          <a:p>
            <a:pPr lvl="1"/>
            <a:r>
              <a:rPr lang="en-US" dirty="0" smtClean="0"/>
              <a:t>"create vertex" </a:t>
            </a:r>
          </a:p>
          <a:p>
            <a:pPr lvl="1"/>
            <a:r>
              <a:rPr lang="en-US" dirty="0" smtClean="0"/>
              <a:t>No Class Specified means Uses V Super Class by Default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5" y="3810000"/>
            <a:ext cx="821531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Vertexes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smtClean="0"/>
              <a:t>Show Visual Graph (Click the GRAPH Tab)</a:t>
            </a:r>
          </a:p>
          <a:p>
            <a:pPr lvl="1"/>
            <a:r>
              <a:rPr lang="en-US" dirty="0" smtClean="0"/>
              <a:t>Select from V;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47975"/>
            <a:ext cx="742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98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Provide an introduction and conceptual understanding of Graph technology using OrientDB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Provide Hand-On Exercise using OrientDB Graph Database</a:t>
            </a:r>
          </a:p>
        </p:txBody>
      </p:sp>
    </p:spTree>
    <p:extLst>
      <p:ext uri="{BB962C8B-B14F-4D97-AF65-F5344CB8AC3E}">
        <p14:creationId xmlns:p14="http://schemas.microsoft.com/office/powerpoint/2010/main" val="2410966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Vertexes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Vertex with </a:t>
            </a:r>
            <a:r>
              <a:rPr lang="en-US" b="1" dirty="0" smtClean="0"/>
              <a:t>New</a:t>
            </a:r>
            <a:r>
              <a:rPr lang="en-US" dirty="0" smtClean="0"/>
              <a:t> Field</a:t>
            </a:r>
          </a:p>
          <a:p>
            <a:pPr lvl="1"/>
            <a:r>
              <a:rPr lang="en-US" dirty="0"/>
              <a:t>CREATE VERTEX SET </a:t>
            </a:r>
            <a:r>
              <a:rPr lang="en-US" dirty="0" err="1"/>
              <a:t>myName</a:t>
            </a:r>
            <a:r>
              <a:rPr lang="en-US" dirty="0"/>
              <a:t> = 'Peter Mo</a:t>
            </a:r>
            <a:r>
              <a:rPr lang="en-US" dirty="0" smtClean="0"/>
              <a:t>';</a:t>
            </a:r>
          </a:p>
          <a:p>
            <a:r>
              <a:rPr lang="en-US" dirty="0"/>
              <a:t>select from v where </a:t>
            </a:r>
            <a:r>
              <a:rPr lang="en-US" dirty="0" err="1"/>
              <a:t>myName</a:t>
            </a:r>
            <a:r>
              <a:rPr lang="en-US" dirty="0"/>
              <a:t> = 'Peter Mo';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303814"/>
            <a:ext cx="7165313" cy="324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Vertexes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88429"/>
          </a:xfrm>
        </p:spPr>
        <p:txBody>
          <a:bodyPr/>
          <a:lstStyle/>
          <a:p>
            <a:r>
              <a:rPr lang="en-US" dirty="0" smtClean="0"/>
              <a:t>Create Vertex with Custom Class</a:t>
            </a:r>
          </a:p>
          <a:p>
            <a:pPr lvl="1"/>
            <a:r>
              <a:rPr lang="en-US" dirty="0"/>
              <a:t>CREATE CLASS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V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CREATE PROPERTY </a:t>
            </a:r>
            <a:r>
              <a:rPr lang="en-US" dirty="0" err="1"/>
              <a:t>MyClass.fname</a:t>
            </a:r>
            <a:r>
              <a:rPr lang="en-US" dirty="0"/>
              <a:t> STRING</a:t>
            </a:r>
            <a:r>
              <a:rPr lang="en-US" dirty="0" smtClean="0"/>
              <a:t>;</a:t>
            </a:r>
          </a:p>
          <a:p>
            <a:pPr lvl="1"/>
            <a:r>
              <a:rPr lang="en-US" b="1" dirty="0"/>
              <a:t>insert</a:t>
            </a:r>
            <a:r>
              <a:rPr lang="en-US" dirty="0"/>
              <a:t> into </a:t>
            </a:r>
            <a:r>
              <a:rPr lang="en-US" dirty="0" err="1"/>
              <a:t>MyClass</a:t>
            </a:r>
            <a:r>
              <a:rPr lang="en-US" dirty="0"/>
              <a:t> (fname) values ('peter</a:t>
            </a:r>
            <a:r>
              <a:rPr lang="en-US" dirty="0" smtClean="0"/>
              <a:t>');</a:t>
            </a:r>
          </a:p>
          <a:p>
            <a:r>
              <a:rPr lang="en-US" dirty="0"/>
              <a:t>select from </a:t>
            </a:r>
            <a:r>
              <a:rPr lang="en-US" dirty="0" err="1"/>
              <a:t>MyClass</a:t>
            </a:r>
            <a:r>
              <a:rPr lang="en-US" dirty="0"/>
              <a:t> where fname </a:t>
            </a:r>
            <a:r>
              <a:rPr lang="en-US" b="1" dirty="0"/>
              <a:t>like 'pet%'</a:t>
            </a:r>
            <a:r>
              <a:rPr lang="en-US" dirty="0"/>
              <a:t>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26379"/>
            <a:ext cx="65532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25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Vertexes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82739"/>
          </a:xfrm>
        </p:spPr>
        <p:txBody>
          <a:bodyPr/>
          <a:lstStyle/>
          <a:p>
            <a:r>
              <a:rPr lang="en-US" dirty="0" smtClean="0"/>
              <a:t>Update Vertex </a:t>
            </a:r>
          </a:p>
          <a:p>
            <a:pPr lvl="1"/>
            <a:r>
              <a:rPr lang="en-US" sz="2000" dirty="0" smtClean="0"/>
              <a:t>UPDATE </a:t>
            </a:r>
            <a:r>
              <a:rPr lang="en-US" sz="2000" dirty="0" err="1"/>
              <a:t>MyClass</a:t>
            </a:r>
            <a:r>
              <a:rPr lang="en-US" sz="2000" dirty="0"/>
              <a:t> SET </a:t>
            </a:r>
            <a:r>
              <a:rPr lang="en-US" sz="2000" dirty="0" err="1"/>
              <a:t>lname</a:t>
            </a:r>
            <a:r>
              <a:rPr lang="en-US" sz="2000" dirty="0"/>
              <a:t> = 'Mo' WHERE fname = 'peter</a:t>
            </a:r>
            <a:r>
              <a:rPr lang="en-US" sz="2000" dirty="0" smtClean="0"/>
              <a:t>';</a:t>
            </a:r>
          </a:p>
          <a:p>
            <a:pPr lvl="1"/>
            <a:r>
              <a:rPr lang="en-US" sz="2000" dirty="0" smtClean="0"/>
              <a:t>Creates new property </a:t>
            </a:r>
            <a:r>
              <a:rPr lang="en-US" sz="2000" dirty="0" err="1" smtClean="0"/>
              <a:t>lname</a:t>
            </a:r>
            <a:r>
              <a:rPr lang="en-US" sz="2000" dirty="0" smtClean="0"/>
              <a:t> in Vertex, which was NOT defined in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 Class</a:t>
            </a:r>
          </a:p>
          <a:p>
            <a:r>
              <a:rPr lang="en-US" dirty="0" smtClean="0"/>
              <a:t>select </a:t>
            </a:r>
            <a:r>
              <a:rPr lang="en-US" dirty="0"/>
              <a:t>from </a:t>
            </a:r>
            <a:r>
              <a:rPr lang="en-US" dirty="0" err="1"/>
              <a:t>myclass</a:t>
            </a:r>
            <a:r>
              <a:rPr lang="en-US" dirty="0"/>
              <a:t> where </a:t>
            </a:r>
            <a:r>
              <a:rPr lang="en-US" dirty="0" err="1"/>
              <a:t>lname</a:t>
            </a:r>
            <a:r>
              <a:rPr lang="en-US" dirty="0"/>
              <a:t>='Mo';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14" y="3581400"/>
            <a:ext cx="6705600" cy="317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3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Vertexes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ALL Vertexes (Includes all Sub-Classed Vertexes!)</a:t>
            </a:r>
          </a:p>
          <a:p>
            <a:pPr lvl="1"/>
            <a:r>
              <a:rPr lang="en-US" dirty="0" smtClean="0"/>
              <a:t>delete vertex v;</a:t>
            </a:r>
          </a:p>
          <a:p>
            <a:r>
              <a:rPr lang="en-US" dirty="0" smtClean="0"/>
              <a:t>Delete ALL Vertexes within "</a:t>
            </a:r>
            <a:r>
              <a:rPr lang="en-US" dirty="0" err="1" smtClean="0"/>
              <a:t>MyClass</a:t>
            </a:r>
            <a:r>
              <a:rPr lang="en-US" dirty="0" smtClean="0"/>
              <a:t>"</a:t>
            </a:r>
          </a:p>
          <a:p>
            <a:pPr lvl="1"/>
            <a:r>
              <a:rPr lang="en-US" dirty="0"/>
              <a:t>delete </a:t>
            </a:r>
            <a:r>
              <a:rPr lang="en-US" dirty="0" smtClean="0"/>
              <a:t>vertex </a:t>
            </a:r>
            <a:r>
              <a:rPr lang="en-US" dirty="0" err="1" smtClean="0"/>
              <a:t>MyClass</a:t>
            </a:r>
            <a:r>
              <a:rPr lang="en-US" dirty="0" smtClean="0"/>
              <a:t>;</a:t>
            </a:r>
          </a:p>
          <a:p>
            <a:r>
              <a:rPr lang="en-US" dirty="0" smtClean="0"/>
              <a:t>Delete Single </a:t>
            </a:r>
            <a:r>
              <a:rPr lang="en-US" dirty="0" smtClean="0"/>
              <a:t>Vertex (Examples Only)</a:t>
            </a:r>
            <a:endParaRPr lang="en-US" dirty="0" smtClean="0"/>
          </a:p>
          <a:p>
            <a:pPr lvl="1"/>
            <a:r>
              <a:rPr lang="en-US" dirty="0"/>
              <a:t>delete vertex </a:t>
            </a:r>
            <a:r>
              <a:rPr lang="en-US" dirty="0" smtClean="0"/>
              <a:t>#25:0</a:t>
            </a:r>
          </a:p>
          <a:p>
            <a:pPr lvl="1"/>
            <a:r>
              <a:rPr lang="en-US" dirty="0"/>
              <a:t>delete vertex </a:t>
            </a:r>
            <a:r>
              <a:rPr lang="en-US" dirty="0" err="1" smtClean="0"/>
              <a:t>MyClass</a:t>
            </a:r>
            <a:r>
              <a:rPr lang="en-US" dirty="0" smtClean="0"/>
              <a:t> where </a:t>
            </a:r>
            <a:r>
              <a:rPr lang="en-US" dirty="0" err="1" smtClean="0"/>
              <a:t>lname</a:t>
            </a:r>
            <a:r>
              <a:rPr lang="en-US" dirty="0" smtClean="0"/>
              <a:t>='Mo'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38335"/>
          </a:xfrm>
        </p:spPr>
        <p:txBody>
          <a:bodyPr/>
          <a:lstStyle/>
          <a:p>
            <a:r>
              <a:rPr lang="en-US" dirty="0" smtClean="0"/>
              <a:t>Create Most Basic Edge</a:t>
            </a:r>
          </a:p>
          <a:p>
            <a:pPr lvl="1"/>
            <a:r>
              <a:rPr lang="en-US" dirty="0" smtClean="0"/>
              <a:t>create vertex </a:t>
            </a:r>
            <a:r>
              <a:rPr lang="en-US" i="1" dirty="0" smtClean="0"/>
              <a:t>(1</a:t>
            </a:r>
            <a:r>
              <a:rPr lang="en-US" i="1" baseline="30000" dirty="0" smtClean="0"/>
              <a:t>st</a:t>
            </a:r>
            <a:r>
              <a:rPr lang="en-US" i="1" dirty="0" smtClean="0"/>
              <a:t> Vertex)</a:t>
            </a:r>
            <a:endParaRPr lang="en-US" i="1" dirty="0"/>
          </a:p>
          <a:p>
            <a:pPr lvl="1"/>
            <a:r>
              <a:rPr lang="en-US" dirty="0"/>
              <a:t>create </a:t>
            </a:r>
            <a:r>
              <a:rPr lang="en-US" dirty="0" smtClean="0"/>
              <a:t>vertex </a:t>
            </a:r>
            <a:r>
              <a:rPr lang="en-US" i="1" dirty="0" smtClean="0"/>
              <a:t>(2nd </a:t>
            </a:r>
            <a:r>
              <a:rPr lang="en-US" i="1" dirty="0"/>
              <a:t>Vertex)</a:t>
            </a:r>
          </a:p>
          <a:p>
            <a:pPr lvl="1"/>
            <a:r>
              <a:rPr lang="en-US" dirty="0"/>
              <a:t>select </a:t>
            </a:r>
            <a:r>
              <a:rPr lang="en-US" dirty="0" smtClean="0"/>
              <a:t>from </a:t>
            </a:r>
            <a:r>
              <a:rPr lang="en-US" dirty="0"/>
              <a:t>v </a:t>
            </a:r>
            <a:r>
              <a:rPr lang="en-US" i="1" dirty="0" smtClean="0"/>
              <a:t>(Get @rid)</a:t>
            </a:r>
          </a:p>
          <a:p>
            <a:pPr lvl="1"/>
            <a:r>
              <a:rPr lang="en-US" b="1" dirty="0" smtClean="0"/>
              <a:t>create </a:t>
            </a:r>
            <a:r>
              <a:rPr lang="en-US" b="1" dirty="0"/>
              <a:t>edge from #10:3 to #</a:t>
            </a:r>
            <a:r>
              <a:rPr lang="en-US" b="1" dirty="0" smtClean="0"/>
              <a:t>9:4 </a:t>
            </a:r>
            <a:r>
              <a:rPr lang="en-US" i="1" dirty="0" smtClean="0"/>
              <a:t>(Creates Edge)</a:t>
            </a:r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73" y="3996885"/>
            <a:ext cx="654685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5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38335"/>
          </a:xfrm>
        </p:spPr>
        <p:txBody>
          <a:bodyPr/>
          <a:lstStyle/>
          <a:p>
            <a:r>
              <a:rPr lang="en-US" dirty="0" smtClean="0"/>
              <a:t>Edge "E" is not very meaningful Relationship</a:t>
            </a:r>
            <a:endParaRPr lang="en-US" i="1" dirty="0"/>
          </a:p>
          <a:p>
            <a:r>
              <a:rPr lang="en-US" dirty="0" smtClean="0"/>
              <a:t>Create your own Edge Classes!</a:t>
            </a:r>
          </a:p>
          <a:p>
            <a:pPr lvl="1"/>
            <a:r>
              <a:rPr lang="en-US" sz="2400" i="1" dirty="0"/>
              <a:t>CREATE CLASS </a:t>
            </a:r>
            <a:r>
              <a:rPr lang="en-US" sz="2400" b="1" i="1" dirty="0"/>
              <a:t>FRIENDS_WITH</a:t>
            </a:r>
            <a:r>
              <a:rPr lang="en-US" sz="2400" i="1" dirty="0"/>
              <a:t> EXTENDS E;</a:t>
            </a:r>
          </a:p>
          <a:p>
            <a:pPr lvl="1"/>
            <a:r>
              <a:rPr lang="en-US" sz="2400" i="1" dirty="0"/>
              <a:t>CREATE PROPERTY </a:t>
            </a:r>
            <a:r>
              <a:rPr lang="en-US" sz="2400" i="1" dirty="0" err="1"/>
              <a:t>FRIENDS_WITH.startDate</a:t>
            </a:r>
            <a:r>
              <a:rPr lang="en-US" sz="2400" i="1" dirty="0"/>
              <a:t> Date;</a:t>
            </a:r>
          </a:p>
          <a:p>
            <a:pPr lvl="1"/>
            <a:r>
              <a:rPr lang="en-US" sz="2400" i="1" dirty="0"/>
              <a:t>CREATE EDGE FRIENDS_WITH FROM #10:3 TO #9:4 set </a:t>
            </a:r>
            <a:r>
              <a:rPr lang="en-US" sz="2400" i="1" dirty="0" err="1"/>
              <a:t>startDate</a:t>
            </a:r>
            <a:r>
              <a:rPr lang="en-US" sz="2400" i="1" dirty="0"/>
              <a:t>=</a:t>
            </a:r>
            <a:r>
              <a:rPr lang="en-US" sz="2400" i="1" dirty="0" err="1"/>
              <a:t>sysdate</a:t>
            </a:r>
            <a:r>
              <a:rPr lang="en-US" sz="2400" i="1" dirty="0"/>
              <a:t>();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6604000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0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85935"/>
          </a:xfrm>
        </p:spPr>
        <p:txBody>
          <a:bodyPr/>
          <a:lstStyle/>
          <a:p>
            <a:r>
              <a:rPr lang="en-US" dirty="0" smtClean="0"/>
              <a:t>Update Edge Data</a:t>
            </a:r>
          </a:p>
          <a:p>
            <a:pPr lvl="1"/>
            <a:r>
              <a:rPr lang="en-US" sz="2400" i="1" dirty="0"/>
              <a:t>UPDATE FRIENDS_WITH SET </a:t>
            </a:r>
            <a:r>
              <a:rPr lang="en-US" sz="2400" b="1" i="1" dirty="0"/>
              <a:t>rating = 9 </a:t>
            </a:r>
            <a:r>
              <a:rPr lang="en-US" sz="2400" i="1" dirty="0"/>
              <a:t>WHERE </a:t>
            </a:r>
            <a:r>
              <a:rPr lang="en-US" sz="2400" i="1" dirty="0" err="1"/>
              <a:t>out.fname</a:t>
            </a:r>
            <a:r>
              <a:rPr lang="en-US" sz="2400" i="1" dirty="0"/>
              <a:t>='Peter' and </a:t>
            </a:r>
            <a:r>
              <a:rPr lang="en-US" sz="2400" i="1" dirty="0" err="1"/>
              <a:t>in.fname</a:t>
            </a:r>
            <a:r>
              <a:rPr lang="en-US" sz="2400" i="1" dirty="0"/>
              <a:t>='Ryan</a:t>
            </a:r>
            <a:r>
              <a:rPr lang="en-US" sz="2400" i="1" dirty="0" smtClean="0"/>
              <a:t>';</a:t>
            </a:r>
            <a:endParaRPr lang="en-US" i="1" dirty="0" smtClean="0"/>
          </a:p>
          <a:p>
            <a:r>
              <a:rPr lang="en-US" dirty="0" smtClean="0"/>
              <a:t>Verify Update</a:t>
            </a:r>
          </a:p>
          <a:p>
            <a:pPr lvl="1"/>
            <a:r>
              <a:rPr lang="en-US" i="1" dirty="0" smtClean="0"/>
              <a:t>Select </a:t>
            </a:r>
            <a:r>
              <a:rPr lang="en-US" i="1" dirty="0"/>
              <a:t>from </a:t>
            </a:r>
            <a:r>
              <a:rPr lang="en-US" i="1" dirty="0" err="1"/>
              <a:t>Emp</a:t>
            </a:r>
            <a:r>
              <a:rPr lang="en-US" i="1" dirty="0"/>
              <a:t> where fname in ['</a:t>
            </a:r>
            <a:r>
              <a:rPr lang="en-US" i="1" dirty="0" err="1"/>
              <a:t>Peter','Ryan</a:t>
            </a:r>
            <a:r>
              <a:rPr lang="en-US" i="1" dirty="0"/>
              <a:t>'];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962400"/>
            <a:ext cx="61404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0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Delete </a:t>
            </a:r>
            <a:r>
              <a:rPr lang="en-US" dirty="0" smtClean="0"/>
              <a:t>ALL Edges</a:t>
            </a:r>
            <a:endParaRPr lang="en-US" dirty="0"/>
          </a:p>
          <a:p>
            <a:pPr lvl="1"/>
            <a:r>
              <a:rPr lang="en-US" dirty="0"/>
              <a:t>Delete edge </a:t>
            </a:r>
            <a:r>
              <a:rPr lang="en-US" dirty="0" smtClean="0"/>
              <a:t>E</a:t>
            </a:r>
            <a:endParaRPr lang="en-US" dirty="0"/>
          </a:p>
          <a:p>
            <a:r>
              <a:rPr lang="en-US" dirty="0"/>
              <a:t>Delete </a:t>
            </a:r>
            <a:r>
              <a:rPr lang="en-US" dirty="0" smtClean="0"/>
              <a:t>ALL Edges in One Class</a:t>
            </a:r>
            <a:endParaRPr lang="en-US" dirty="0"/>
          </a:p>
          <a:p>
            <a:pPr lvl="1"/>
            <a:r>
              <a:rPr lang="en-US" dirty="0"/>
              <a:t>Delete edge </a:t>
            </a:r>
            <a:r>
              <a:rPr lang="en-US" dirty="0" smtClean="0"/>
              <a:t>FRIENDS_WITH</a:t>
            </a:r>
          </a:p>
          <a:p>
            <a:r>
              <a:rPr lang="en-US" dirty="0" smtClean="0"/>
              <a:t>Delete One Edge by @rid</a:t>
            </a:r>
          </a:p>
          <a:p>
            <a:pPr lvl="1"/>
            <a:r>
              <a:rPr lang="en-US" dirty="0" smtClean="0"/>
              <a:t>Delete edge #29:0</a:t>
            </a:r>
          </a:p>
          <a:p>
            <a:r>
              <a:rPr lang="en-US" dirty="0" smtClean="0"/>
              <a:t>Delete Edge using Edge Property</a:t>
            </a:r>
          </a:p>
          <a:p>
            <a:pPr lvl="1"/>
            <a:r>
              <a:rPr lang="en-US" dirty="0" smtClean="0"/>
              <a:t>Delete edge FRIENDS_WITH where </a:t>
            </a:r>
            <a:r>
              <a:rPr lang="en-US" dirty="0" err="1" smtClean="0"/>
              <a:t>startDate</a:t>
            </a:r>
            <a:r>
              <a:rPr lang="en-US" dirty="0" smtClean="0"/>
              <a:t> &lt; "2000-01-01"</a:t>
            </a:r>
          </a:p>
        </p:txBody>
      </p:sp>
    </p:spTree>
    <p:extLst>
      <p:ext uri="{BB962C8B-B14F-4D97-AF65-F5344CB8AC3E}">
        <p14:creationId xmlns:p14="http://schemas.microsoft.com/office/powerpoint/2010/main" val="27291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399"/>
          </a:xfrm>
        </p:spPr>
        <p:txBody>
          <a:bodyPr>
            <a:normAutofit/>
          </a:bodyPr>
          <a:lstStyle/>
          <a:p>
            <a:r>
              <a:rPr lang="en-US" dirty="0" smtClean="0"/>
              <a:t>When working with Edges, we can Reference the Properties of the associated Vertexes using the "</a:t>
            </a:r>
            <a:r>
              <a:rPr lang="en-US" b="1" dirty="0" smtClean="0"/>
              <a:t>out</a:t>
            </a:r>
            <a:r>
              <a:rPr lang="en-US" dirty="0" smtClean="0"/>
              <a:t>" and "</a:t>
            </a:r>
            <a:r>
              <a:rPr lang="en-US" b="1" dirty="0" smtClean="0"/>
              <a:t>in</a:t>
            </a:r>
            <a:r>
              <a:rPr lang="en-US" dirty="0" smtClean="0"/>
              <a:t>" reference key words.</a:t>
            </a:r>
            <a:endParaRPr lang="en-US" dirty="0"/>
          </a:p>
          <a:p>
            <a:r>
              <a:rPr lang="en-US" dirty="0" smtClean="0"/>
              <a:t>Delete ALL relationships </a:t>
            </a:r>
            <a:r>
              <a:rPr lang="en-US" b="1" dirty="0" smtClean="0"/>
              <a:t>From</a:t>
            </a:r>
            <a:r>
              <a:rPr lang="en-US" dirty="0" smtClean="0"/>
              <a:t> Peter</a:t>
            </a:r>
          </a:p>
          <a:p>
            <a:pPr lvl="1"/>
            <a:r>
              <a:rPr lang="en-US" dirty="0" smtClean="0"/>
              <a:t>Delete </a:t>
            </a:r>
            <a:r>
              <a:rPr lang="en-US" dirty="0"/>
              <a:t>edge </a:t>
            </a:r>
            <a:r>
              <a:rPr lang="en-US" dirty="0" smtClean="0"/>
              <a:t>FRIENDS_WITH where </a:t>
            </a:r>
            <a:r>
              <a:rPr lang="en-US" b="1" dirty="0" err="1" smtClean="0"/>
              <a:t>out</a:t>
            </a:r>
            <a:r>
              <a:rPr lang="en-US" dirty="0" err="1" smtClean="0"/>
              <a:t>.fname</a:t>
            </a:r>
            <a:r>
              <a:rPr lang="en-US" dirty="0" smtClean="0"/>
              <a:t>='Peter';</a:t>
            </a:r>
          </a:p>
          <a:p>
            <a:r>
              <a:rPr lang="en-US" dirty="0"/>
              <a:t>FROM </a:t>
            </a:r>
            <a:r>
              <a:rPr lang="en-US" dirty="0" smtClean="0"/>
              <a:t>Vertex </a:t>
            </a:r>
            <a:r>
              <a:rPr lang="en-US" dirty="0" smtClean="0">
                <a:sym typeface="Wingdings" panose="05000000000000000000" pitchFamily="2" charset="2"/>
              </a:rPr>
              <a:t>-- Edge --&gt; </a:t>
            </a:r>
            <a:r>
              <a:rPr lang="en-US" dirty="0"/>
              <a:t>TO </a:t>
            </a:r>
            <a:r>
              <a:rPr lang="en-US" dirty="0" smtClean="0">
                <a:sym typeface="Wingdings" panose="05000000000000000000" pitchFamily="2" charset="2"/>
              </a:rPr>
              <a:t>Vertex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FROM Vertex = </a:t>
            </a:r>
            <a:r>
              <a:rPr lang="en-US" dirty="0"/>
              <a:t>OUT </a:t>
            </a:r>
            <a:r>
              <a:rPr lang="en-US" dirty="0" smtClean="0"/>
              <a:t>Vertex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 Vertex = </a:t>
            </a:r>
            <a:r>
              <a:rPr lang="en-US" dirty="0"/>
              <a:t>IN </a:t>
            </a:r>
            <a:r>
              <a:rPr lang="en-US" dirty="0" smtClean="0"/>
              <a:t>Vertex</a:t>
            </a:r>
          </a:p>
          <a:p>
            <a:pPr lvl="1"/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5328583" y="5349240"/>
            <a:ext cx="1361777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"From"</a:t>
            </a:r>
          </a:p>
          <a:p>
            <a:pPr algn="ctr"/>
            <a:r>
              <a:rPr lang="en-US" sz="1600" b="1" dirty="0" smtClean="0"/>
              <a:t>Vertex</a:t>
            </a:r>
          </a:p>
          <a:p>
            <a:pPr algn="ctr"/>
            <a:r>
              <a:rPr lang="en-US" sz="1600" b="1" dirty="0" smtClean="0"/>
              <a:t>"Out"</a:t>
            </a:r>
          </a:p>
        </p:txBody>
      </p:sp>
      <p:sp>
        <p:nvSpPr>
          <p:cNvPr id="5" name="Oval 4"/>
          <p:cNvSpPr/>
          <p:nvPr/>
        </p:nvSpPr>
        <p:spPr>
          <a:xfrm>
            <a:off x="7543800" y="5334000"/>
            <a:ext cx="1371599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"To"</a:t>
            </a:r>
          </a:p>
          <a:p>
            <a:pPr algn="ctr"/>
            <a:r>
              <a:rPr lang="en-US" sz="1600" b="1" dirty="0" smtClean="0"/>
              <a:t>Vertex</a:t>
            </a:r>
          </a:p>
          <a:p>
            <a:pPr algn="ctr"/>
            <a:r>
              <a:rPr lang="en-US" sz="1600" b="1" dirty="0" smtClean="0"/>
              <a:t>"In"</a:t>
            </a:r>
            <a:endParaRPr lang="en-US" sz="1600" b="1" dirty="0"/>
          </a:p>
        </p:txBody>
      </p:sp>
      <p:sp>
        <p:nvSpPr>
          <p:cNvPr id="6" name="Right Arrow 5"/>
          <p:cNvSpPr/>
          <p:nvPr/>
        </p:nvSpPr>
        <p:spPr>
          <a:xfrm>
            <a:off x="6705600" y="5524500"/>
            <a:ext cx="838200" cy="533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19789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Various ways to </a:t>
            </a:r>
            <a:r>
              <a:rPr lang="en-US" b="1" dirty="0" smtClean="0"/>
              <a:t>Sail</a:t>
            </a:r>
            <a:r>
              <a:rPr lang="en-US" dirty="0" smtClean="0"/>
              <a:t> Query:</a:t>
            </a:r>
          </a:p>
          <a:p>
            <a:pPr lvl="1"/>
            <a:r>
              <a:rPr lang="en-US" dirty="0" smtClean="0"/>
              <a:t>Select</a:t>
            </a:r>
          </a:p>
          <a:p>
            <a:pPr lvl="2"/>
            <a:r>
              <a:rPr lang="en-US" dirty="0" smtClean="0"/>
              <a:t>Returns specific nodes</a:t>
            </a:r>
          </a:p>
          <a:p>
            <a:pPr lvl="2"/>
            <a:r>
              <a:rPr lang="en-US" dirty="0" smtClean="0"/>
              <a:t>Useful when a specific graph depth is known</a:t>
            </a:r>
          </a:p>
          <a:p>
            <a:pPr lvl="1"/>
            <a:r>
              <a:rPr lang="en-US" dirty="0" smtClean="0"/>
              <a:t>Traverse</a:t>
            </a:r>
          </a:p>
          <a:p>
            <a:pPr lvl="2"/>
            <a:r>
              <a:rPr lang="en-US" dirty="0" smtClean="0"/>
              <a:t>Returns entire path of nodes</a:t>
            </a:r>
          </a:p>
          <a:p>
            <a:pPr lvl="2"/>
            <a:r>
              <a:rPr lang="en-US" dirty="0" smtClean="0"/>
              <a:t>Especially useful when graph depth is Unknown</a:t>
            </a:r>
          </a:p>
          <a:p>
            <a:pPr lvl="1"/>
            <a:r>
              <a:rPr lang="en-US" dirty="0" smtClean="0"/>
              <a:t>Match</a:t>
            </a:r>
          </a:p>
          <a:p>
            <a:pPr lvl="2"/>
            <a:r>
              <a:rPr lang="en-US" dirty="0"/>
              <a:t>Returns specific nodes</a:t>
            </a:r>
          </a:p>
          <a:p>
            <a:pPr lvl="2"/>
            <a:r>
              <a:rPr lang="en-US" dirty="0"/>
              <a:t>Useful when a specific graph depth </a:t>
            </a:r>
            <a:r>
              <a:rPr lang="en-US" dirty="0" smtClean="0"/>
              <a:t>and Pattern is </a:t>
            </a:r>
            <a:r>
              <a:rPr lang="en-US" dirty="0"/>
              <a:t>known</a:t>
            </a:r>
          </a:p>
          <a:p>
            <a:pPr lvl="2"/>
            <a:r>
              <a:rPr lang="en-US" dirty="0" smtClean="0"/>
              <a:t>Query using Graph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6720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Using OrientDB as a Graph DB</a:t>
            </a:r>
          </a:p>
          <a:p>
            <a:pPr lvl="1"/>
            <a:r>
              <a:rPr lang="en-US" dirty="0" smtClean="0"/>
              <a:t>OrientDB Architecture</a:t>
            </a:r>
          </a:p>
          <a:p>
            <a:pPr lvl="1"/>
            <a:r>
              <a:rPr lang="en-US" dirty="0" smtClean="0"/>
              <a:t>DB Structure</a:t>
            </a:r>
          </a:p>
          <a:p>
            <a:r>
              <a:rPr lang="en-US" dirty="0" smtClean="0"/>
              <a:t>Data Types</a:t>
            </a:r>
            <a:endParaRPr lang="en-US" dirty="0"/>
          </a:p>
          <a:p>
            <a:r>
              <a:rPr lang="en-US" dirty="0" smtClean="0"/>
              <a:t>Default Users</a:t>
            </a:r>
            <a:endParaRPr lang="en-US" dirty="0"/>
          </a:p>
          <a:p>
            <a:r>
              <a:rPr lang="en-US" dirty="0" smtClean="0"/>
              <a:t>User Interface</a:t>
            </a:r>
            <a:endParaRPr lang="en-US" dirty="0"/>
          </a:p>
          <a:p>
            <a:r>
              <a:rPr lang="en-US" dirty="0" smtClean="0"/>
              <a:t>Working with Data</a:t>
            </a:r>
          </a:p>
          <a:p>
            <a:pPr lvl="1"/>
            <a:r>
              <a:rPr lang="en-US" dirty="0" smtClean="0"/>
              <a:t>Vertex CRUD Examples</a:t>
            </a:r>
          </a:p>
          <a:p>
            <a:pPr lvl="1"/>
            <a:r>
              <a:rPr lang="en-US" dirty="0" smtClean="0"/>
              <a:t>Edge CRUD Examples</a:t>
            </a:r>
          </a:p>
          <a:p>
            <a:pPr lvl="1"/>
            <a:r>
              <a:rPr lang="en-US" dirty="0" smtClean="0"/>
              <a:t>Traversing Graphs (Queries)</a:t>
            </a:r>
          </a:p>
        </p:txBody>
      </p:sp>
    </p:spTree>
    <p:extLst>
      <p:ext uri="{BB962C8B-B14F-4D97-AF65-F5344CB8AC3E}">
        <p14:creationId xmlns:p14="http://schemas.microsoft.com/office/powerpoint/2010/main" val="4123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Graph Traversal Functions</a:t>
            </a:r>
          </a:p>
          <a:p>
            <a:pPr lvl="1"/>
            <a:r>
              <a:rPr lang="en-US" dirty="0" smtClean="0"/>
              <a:t>out()</a:t>
            </a:r>
          </a:p>
          <a:p>
            <a:pPr lvl="2"/>
            <a:r>
              <a:rPr lang="en-US" dirty="0"/>
              <a:t>Get the </a:t>
            </a:r>
            <a:r>
              <a:rPr lang="en-US" b="1" dirty="0"/>
              <a:t>adjacent</a:t>
            </a:r>
            <a:r>
              <a:rPr lang="en-US" dirty="0"/>
              <a:t> outgoing </a:t>
            </a:r>
            <a:r>
              <a:rPr lang="en-US" dirty="0" smtClean="0"/>
              <a:t>@rid starting </a:t>
            </a:r>
            <a:r>
              <a:rPr lang="en-US" dirty="0"/>
              <a:t>from the current </a:t>
            </a:r>
            <a:r>
              <a:rPr lang="en-US" dirty="0" smtClean="0"/>
              <a:t>Vertex.</a:t>
            </a:r>
          </a:p>
          <a:p>
            <a:pPr lvl="2"/>
            <a:r>
              <a:rPr lang="en-US" b="1" dirty="0" smtClean="0"/>
              <a:t>Select out('E1') from V1</a:t>
            </a:r>
          </a:p>
        </p:txBody>
      </p:sp>
      <p:sp>
        <p:nvSpPr>
          <p:cNvPr id="4" name="Oval 3"/>
          <p:cNvSpPr/>
          <p:nvPr/>
        </p:nvSpPr>
        <p:spPr>
          <a:xfrm>
            <a:off x="1143000" y="4628554"/>
            <a:ext cx="923950" cy="70544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V1</a:t>
            </a:r>
          </a:p>
        </p:txBody>
      </p:sp>
      <p:sp>
        <p:nvSpPr>
          <p:cNvPr id="5" name="Oval 4"/>
          <p:cNvSpPr/>
          <p:nvPr/>
        </p:nvSpPr>
        <p:spPr>
          <a:xfrm>
            <a:off x="3947237" y="4602974"/>
            <a:ext cx="964379" cy="73102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072266" y="4707068"/>
            <a:ext cx="1851934" cy="533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67200" y="4719667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Returns  V2's </a:t>
            </a:r>
            <a:r>
              <a:rPr lang="en-US" sz="2800" b="1" dirty="0" smtClean="0"/>
              <a:t>@rid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58672" y="4522402"/>
            <a:ext cx="54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43000" y="452240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69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Graph </a:t>
            </a:r>
            <a:r>
              <a:rPr lang="en-US" dirty="0"/>
              <a:t>Traversal Functions</a:t>
            </a:r>
            <a:endParaRPr lang="en-US" dirty="0" smtClean="0"/>
          </a:p>
          <a:p>
            <a:pPr lvl="1"/>
            <a:r>
              <a:rPr lang="en-US" dirty="0" smtClean="0"/>
              <a:t>out()</a:t>
            </a:r>
          </a:p>
          <a:p>
            <a:pPr lvl="2"/>
            <a:r>
              <a:rPr lang="en-US" dirty="0"/>
              <a:t>Get the adjacent outgoing </a:t>
            </a:r>
            <a:r>
              <a:rPr lang="en-US" dirty="0" smtClean="0"/>
              <a:t>@rid starting </a:t>
            </a:r>
            <a:r>
              <a:rPr lang="en-US" dirty="0"/>
              <a:t>from the current </a:t>
            </a:r>
            <a:r>
              <a:rPr lang="en-US" dirty="0" smtClean="0"/>
              <a:t>Vertex.</a:t>
            </a:r>
          </a:p>
          <a:p>
            <a:pPr lvl="2"/>
            <a:r>
              <a:rPr lang="en-US" b="1" dirty="0" smtClean="0"/>
              <a:t>Select out('E1').out('E1') from V1</a:t>
            </a:r>
          </a:p>
        </p:txBody>
      </p:sp>
      <p:sp>
        <p:nvSpPr>
          <p:cNvPr id="4" name="Oval 3"/>
          <p:cNvSpPr/>
          <p:nvPr/>
        </p:nvSpPr>
        <p:spPr>
          <a:xfrm>
            <a:off x="1143000" y="4628554"/>
            <a:ext cx="923950" cy="70544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V1</a:t>
            </a:r>
          </a:p>
        </p:txBody>
      </p:sp>
      <p:sp>
        <p:nvSpPr>
          <p:cNvPr id="5" name="Oval 4"/>
          <p:cNvSpPr/>
          <p:nvPr/>
        </p:nvSpPr>
        <p:spPr>
          <a:xfrm>
            <a:off x="3947237" y="4602974"/>
            <a:ext cx="964379" cy="7310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072266" y="4707068"/>
            <a:ext cx="1851934" cy="533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556" y="5562600"/>
            <a:ext cx="2924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Returns  V3's </a:t>
            </a:r>
            <a:r>
              <a:rPr lang="en-US" sz="2800" b="1" dirty="0" smtClean="0"/>
              <a:t>@rid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58672" y="4522402"/>
            <a:ext cx="54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43000" y="452240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820721" y="4615764"/>
            <a:ext cx="964379" cy="73102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V3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911616" y="4714577"/>
            <a:ext cx="1851934" cy="533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19456" y="4495800"/>
            <a:ext cx="54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03784" y="4495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81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Graph </a:t>
            </a:r>
            <a:r>
              <a:rPr lang="en-US" dirty="0"/>
              <a:t>Traversal Functions</a:t>
            </a:r>
            <a:endParaRPr lang="en-US" dirty="0" smtClean="0"/>
          </a:p>
          <a:p>
            <a:pPr lvl="1"/>
            <a:r>
              <a:rPr lang="en-US" dirty="0"/>
              <a:t>in()</a:t>
            </a:r>
          </a:p>
          <a:p>
            <a:pPr lvl="2"/>
            <a:r>
              <a:rPr lang="en-US" dirty="0"/>
              <a:t>Get the adjacent incoming vertices starting from the current Vertex.</a:t>
            </a:r>
          </a:p>
          <a:p>
            <a:pPr lvl="2"/>
            <a:r>
              <a:rPr lang="en-US" b="1" dirty="0" smtClean="0"/>
              <a:t>Select in('E1') from V2</a:t>
            </a:r>
          </a:p>
        </p:txBody>
      </p:sp>
      <p:sp>
        <p:nvSpPr>
          <p:cNvPr id="4" name="Oval 3"/>
          <p:cNvSpPr/>
          <p:nvPr/>
        </p:nvSpPr>
        <p:spPr>
          <a:xfrm>
            <a:off x="1524000" y="4410134"/>
            <a:ext cx="923950" cy="70544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V1</a:t>
            </a:r>
          </a:p>
        </p:txBody>
      </p:sp>
      <p:sp>
        <p:nvSpPr>
          <p:cNvPr id="5" name="Oval 4"/>
          <p:cNvSpPr/>
          <p:nvPr/>
        </p:nvSpPr>
        <p:spPr>
          <a:xfrm>
            <a:off x="4328237" y="4384554"/>
            <a:ext cx="964379" cy="7310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453266" y="4488648"/>
            <a:ext cx="1851934" cy="533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534418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Returns  V1's </a:t>
            </a:r>
            <a:r>
              <a:rPr lang="en-US" sz="2800" b="1" dirty="0" smtClean="0"/>
              <a:t>@rid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39672" y="4303982"/>
            <a:ext cx="54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24000" y="430398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00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Graph </a:t>
            </a:r>
            <a:r>
              <a:rPr lang="en-US" dirty="0"/>
              <a:t>Traversal Functions</a:t>
            </a:r>
            <a:endParaRPr lang="en-US" dirty="0" smtClean="0"/>
          </a:p>
          <a:p>
            <a:pPr lvl="1"/>
            <a:r>
              <a:rPr lang="en-US" dirty="0"/>
              <a:t>both()</a:t>
            </a:r>
          </a:p>
          <a:p>
            <a:pPr lvl="2"/>
            <a:r>
              <a:rPr lang="en-US" dirty="0"/>
              <a:t>Get the adjacent outgoing and incoming vertices starting from the current Vertex.</a:t>
            </a:r>
          </a:p>
          <a:p>
            <a:pPr lvl="2"/>
            <a:r>
              <a:rPr lang="en-US" b="1" dirty="0" smtClean="0"/>
              <a:t>Select both('E1') from V2</a:t>
            </a:r>
          </a:p>
        </p:txBody>
      </p:sp>
      <p:sp>
        <p:nvSpPr>
          <p:cNvPr id="4" name="Oval 3"/>
          <p:cNvSpPr/>
          <p:nvPr/>
        </p:nvSpPr>
        <p:spPr>
          <a:xfrm>
            <a:off x="1193264" y="4628554"/>
            <a:ext cx="923950" cy="70544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V1</a:t>
            </a:r>
          </a:p>
        </p:txBody>
      </p:sp>
      <p:sp>
        <p:nvSpPr>
          <p:cNvPr id="5" name="Oval 4"/>
          <p:cNvSpPr/>
          <p:nvPr/>
        </p:nvSpPr>
        <p:spPr>
          <a:xfrm>
            <a:off x="3997501" y="4602974"/>
            <a:ext cx="964379" cy="7310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122530" y="4707068"/>
            <a:ext cx="1851934" cy="533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56388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Returns  both V1 &amp; V3's </a:t>
            </a:r>
            <a:r>
              <a:rPr lang="en-US" sz="2800" b="1" dirty="0" smtClean="0"/>
              <a:t>@rid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20136" y="4522402"/>
            <a:ext cx="54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93264" y="452240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4996516" y="4701787"/>
            <a:ext cx="1851934" cy="533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E1</a:t>
            </a:r>
          </a:p>
        </p:txBody>
      </p:sp>
      <p:sp>
        <p:nvSpPr>
          <p:cNvPr id="11" name="Oval 10"/>
          <p:cNvSpPr/>
          <p:nvPr/>
        </p:nvSpPr>
        <p:spPr>
          <a:xfrm>
            <a:off x="6848450" y="4628554"/>
            <a:ext cx="923950" cy="70544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6264" y="4490136"/>
            <a:ext cx="54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50864" y="44901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91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Graph </a:t>
            </a:r>
            <a:r>
              <a:rPr lang="en-US" dirty="0"/>
              <a:t>Traversal Functions</a:t>
            </a:r>
            <a:endParaRPr lang="en-US" dirty="0" smtClean="0"/>
          </a:p>
          <a:p>
            <a:pPr lvl="1"/>
            <a:r>
              <a:rPr lang="en-US" dirty="0" smtClean="0"/>
              <a:t>expand()</a:t>
            </a:r>
          </a:p>
          <a:p>
            <a:pPr lvl="2"/>
            <a:r>
              <a:rPr lang="en-US" dirty="0" smtClean="0"/>
              <a:t>Returns Node's Data pointed by @rid</a:t>
            </a:r>
          </a:p>
          <a:p>
            <a:pPr lvl="2"/>
            <a:r>
              <a:rPr lang="en-US" dirty="0" smtClean="0"/>
              <a:t>Apply expand() to the out(),in(),both() functions</a:t>
            </a:r>
          </a:p>
          <a:p>
            <a:pPr lvl="2"/>
            <a:r>
              <a:rPr lang="en-US" dirty="0" smtClean="0"/>
              <a:t>Examples:</a:t>
            </a:r>
          </a:p>
          <a:p>
            <a:pPr lvl="3"/>
            <a:r>
              <a:rPr lang="en-US" dirty="0" smtClean="0"/>
              <a:t>Select </a:t>
            </a:r>
            <a:r>
              <a:rPr lang="en-US" b="1" dirty="0" smtClean="0"/>
              <a:t>expand</a:t>
            </a:r>
            <a:r>
              <a:rPr lang="en-US" dirty="0" smtClean="0"/>
              <a:t>(out('FRIENDS')) from V1</a:t>
            </a:r>
          </a:p>
          <a:p>
            <a:pPr lvl="3"/>
            <a:r>
              <a:rPr lang="en-US" dirty="0"/>
              <a:t>Select </a:t>
            </a:r>
            <a:r>
              <a:rPr lang="en-US" b="1" dirty="0" smtClean="0"/>
              <a:t>expand</a:t>
            </a:r>
            <a:r>
              <a:rPr lang="en-US" dirty="0" smtClean="0"/>
              <a:t>(in(</a:t>
            </a:r>
            <a:r>
              <a:rPr lang="en-US" dirty="0"/>
              <a:t>'FRIENDS')) from V1</a:t>
            </a:r>
          </a:p>
          <a:p>
            <a:pPr lvl="3"/>
            <a:r>
              <a:rPr lang="en-US" dirty="0"/>
              <a:t>Select </a:t>
            </a:r>
            <a:r>
              <a:rPr lang="en-US" b="1" dirty="0" smtClean="0"/>
              <a:t>expand</a:t>
            </a:r>
            <a:r>
              <a:rPr lang="en-US" dirty="0" smtClean="0"/>
              <a:t>(both(</a:t>
            </a:r>
            <a:r>
              <a:rPr lang="en-US" dirty="0"/>
              <a:t>'FRIENDS')) from </a:t>
            </a:r>
            <a:r>
              <a:rPr lang="en-US" dirty="0" smtClean="0"/>
              <a:t>V1</a:t>
            </a:r>
          </a:p>
          <a:p>
            <a:pPr lvl="1"/>
            <a:r>
              <a:rPr lang="en-US" dirty="0" smtClean="0"/>
              <a:t>Remember to frequently use expand() with 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lause to Return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 smtClean="0"/>
              <a:t>Traverse</a:t>
            </a:r>
            <a:endParaRPr lang="en-US" dirty="0"/>
          </a:p>
          <a:p>
            <a:pPr lvl="1"/>
            <a:r>
              <a:rPr lang="en-US" dirty="0" smtClean="0"/>
              <a:t>Find Lisa's Friends </a:t>
            </a:r>
            <a:r>
              <a:rPr lang="en-US" b="1" dirty="0" smtClean="0"/>
              <a:t>Infinite Depth</a:t>
            </a:r>
          </a:p>
          <a:p>
            <a:pPr lvl="1"/>
            <a:r>
              <a:rPr lang="en-US" dirty="0"/>
              <a:t>traverse out('FRIENDS') from (SELECT FROM Member where fname='Lisa');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5867400" cy="295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4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 smtClean="0"/>
              <a:t>Match</a:t>
            </a:r>
            <a:endParaRPr lang="en-US" dirty="0"/>
          </a:p>
          <a:p>
            <a:pPr lvl="1"/>
            <a:r>
              <a:rPr lang="en-US" dirty="0" smtClean="0"/>
              <a:t>Return Peter's @rid</a:t>
            </a:r>
          </a:p>
          <a:p>
            <a:pPr lvl="1"/>
            <a:r>
              <a:rPr lang="en-US" dirty="0"/>
              <a:t>MATCH {class: Member, as: member,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where</a:t>
            </a:r>
            <a:r>
              <a:rPr lang="en-US" dirty="0"/>
              <a:t>: (fname = 'Peter')}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RETURN </a:t>
            </a:r>
            <a:r>
              <a:rPr lang="en-US" dirty="0"/>
              <a:t>member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67200"/>
            <a:ext cx="754166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1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 smtClean="0"/>
              <a:t>Match</a:t>
            </a:r>
            <a:endParaRPr lang="en-US" dirty="0"/>
          </a:p>
          <a:p>
            <a:pPr lvl="1"/>
            <a:r>
              <a:rPr lang="en-US" dirty="0"/>
              <a:t>Get All Peter's Immediate </a:t>
            </a:r>
            <a:r>
              <a:rPr lang="en-US" dirty="0" smtClean="0"/>
              <a:t>Friends' @</a:t>
            </a:r>
            <a:r>
              <a:rPr lang="en-US" dirty="0"/>
              <a:t>rid</a:t>
            </a:r>
            <a:endParaRPr lang="en-US" dirty="0" smtClean="0"/>
          </a:p>
          <a:p>
            <a:pPr lvl="1"/>
            <a:r>
              <a:rPr lang="en-US" sz="2400" dirty="0"/>
              <a:t>MATCH {class: Member, as: peter, where: (fname = 'Peter')} </a:t>
            </a:r>
          </a:p>
          <a:p>
            <a:pPr marL="457200" lvl="1" indent="0">
              <a:buNone/>
            </a:pPr>
            <a:r>
              <a:rPr lang="en-US" sz="2400" dirty="0" smtClean="0"/>
              <a:t>	            -</a:t>
            </a:r>
            <a:r>
              <a:rPr lang="en-US" sz="2400" dirty="0"/>
              <a:t>FRIENDS-&gt;</a:t>
            </a:r>
          </a:p>
          <a:p>
            <a:pPr marL="457200" lvl="1" indent="0">
              <a:buNone/>
            </a:pPr>
            <a:r>
              <a:rPr lang="en-US" sz="2400" dirty="0" smtClean="0"/>
              <a:t>	            </a:t>
            </a:r>
            <a:r>
              <a:rPr lang="en-US" sz="2400" dirty="0"/>
              <a:t>{class: Member, as: member} </a:t>
            </a:r>
          </a:p>
          <a:p>
            <a:pPr marL="457200" lvl="1" indent="0">
              <a:buNone/>
            </a:pPr>
            <a:r>
              <a:rPr lang="en-US" sz="2400" dirty="0" smtClean="0"/>
              <a:t>                    RETURN member;</a:t>
            </a: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48175"/>
            <a:ext cx="80772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02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800" dirty="0"/>
              <a:t>Get </a:t>
            </a:r>
            <a:r>
              <a:rPr lang="en-US" sz="2800" dirty="0" smtClean="0"/>
              <a:t>ALL of Lisa's Friends' First Names and Paths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971675"/>
            <a:ext cx="75819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36" y="3886200"/>
            <a:ext cx="863146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48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800" dirty="0"/>
              <a:t>Get </a:t>
            </a:r>
            <a:r>
              <a:rPr lang="en-US" sz="2800" dirty="0" smtClean="0"/>
              <a:t>One JSON Document using </a:t>
            </a:r>
            <a:r>
              <a:rPr lang="en-US" sz="2800" b="1" dirty="0" smtClean="0"/>
              <a:t>@rid</a:t>
            </a:r>
          </a:p>
          <a:p>
            <a:pPr marL="0" indent="0">
              <a:buNone/>
            </a:pPr>
            <a:r>
              <a:rPr lang="en-US" sz="2800" dirty="0"/>
              <a:t>http://localhost:2480</a:t>
            </a:r>
            <a:r>
              <a:rPr lang="en-US" sz="2800" dirty="0" smtClean="0"/>
              <a:t>/</a:t>
            </a:r>
          </a:p>
          <a:p>
            <a:pPr marL="0" indent="0">
              <a:buNone/>
            </a:pPr>
            <a:r>
              <a:rPr lang="en-US" sz="2800" b="1" dirty="0" smtClean="0"/>
              <a:t>document</a:t>
            </a:r>
            <a:r>
              <a:rPr lang="en-US" sz="2800" dirty="0" smtClean="0"/>
              <a:t>/</a:t>
            </a:r>
          </a:p>
          <a:p>
            <a:pPr marL="0" indent="0">
              <a:buNone/>
            </a:pPr>
            <a:r>
              <a:rPr lang="en-US" sz="2800" b="1" dirty="0" err="1" smtClean="0"/>
              <a:t>gms</a:t>
            </a:r>
            <a:r>
              <a:rPr lang="en-US" sz="2800" dirty="0" smtClean="0"/>
              <a:t>/</a:t>
            </a:r>
          </a:p>
          <a:p>
            <a:pPr marL="0" indent="0">
              <a:buNone/>
            </a:pPr>
            <a:r>
              <a:rPr lang="en-US" sz="2800" b="1" dirty="0" smtClean="0"/>
              <a:t>17:0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42516"/>
            <a:ext cx="5823923" cy="426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5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OrientDB?</a:t>
            </a:r>
          </a:p>
          <a:p>
            <a:pPr lvl="1"/>
            <a:r>
              <a:rPr lang="en-US" dirty="0" smtClean="0"/>
              <a:t>OrientDB is a multi-model database, which means you can use it as a Graph DB, Object DB, or Document DB.</a:t>
            </a:r>
          </a:p>
          <a:p>
            <a:pPr lvl="1"/>
            <a:r>
              <a:rPr lang="en-US" dirty="0" smtClean="0"/>
              <a:t>However, fundamentally everything is simply a JSON document</a:t>
            </a:r>
          </a:p>
          <a:p>
            <a:r>
              <a:rPr lang="en-US" dirty="0" smtClean="0"/>
              <a:t>Scope of this presentation:</a:t>
            </a:r>
          </a:p>
          <a:p>
            <a:pPr lvl="1"/>
            <a:r>
              <a:rPr lang="en-US" dirty="0" smtClean="0"/>
              <a:t>The focus of this presentation is solely on using OrientDB as a </a:t>
            </a:r>
            <a:r>
              <a:rPr lang="en-US" b="1" dirty="0" smtClean="0"/>
              <a:t>Graph</a:t>
            </a:r>
            <a:r>
              <a:rPr lang="en-US" dirty="0" smtClean="0"/>
              <a:t> Database.</a:t>
            </a:r>
          </a:p>
          <a:p>
            <a:pPr lvl="1"/>
            <a:r>
              <a:rPr lang="en-US" dirty="0" smtClean="0"/>
              <a:t>Other use cases (models) are not covered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800" dirty="0"/>
              <a:t>Get Two Specific </a:t>
            </a:r>
            <a:r>
              <a:rPr lang="en-US" sz="2800" dirty="0" smtClean="0"/>
              <a:t>People using SQL</a:t>
            </a:r>
          </a:p>
          <a:p>
            <a:pPr marL="0" indent="0">
              <a:buNone/>
            </a:pPr>
            <a:r>
              <a:rPr lang="en-US" sz="2800" dirty="0" smtClean="0"/>
              <a:t>http</a:t>
            </a:r>
            <a:r>
              <a:rPr lang="en-US" sz="2800" dirty="0"/>
              <a:t>://localhost:2480</a:t>
            </a:r>
            <a:r>
              <a:rPr lang="en-US" sz="2800" dirty="0" smtClean="0"/>
              <a:t>/</a:t>
            </a:r>
          </a:p>
          <a:p>
            <a:pPr marL="0" indent="0">
              <a:buNone/>
            </a:pPr>
            <a:r>
              <a:rPr lang="en-US" sz="2800" b="1" dirty="0" smtClean="0"/>
              <a:t>query</a:t>
            </a:r>
            <a:r>
              <a:rPr lang="en-US" sz="2800" dirty="0" smtClean="0"/>
              <a:t>/</a:t>
            </a:r>
          </a:p>
          <a:p>
            <a:pPr marL="0" indent="0">
              <a:buNone/>
            </a:pPr>
            <a:r>
              <a:rPr lang="en-US" sz="2800" b="1" dirty="0" err="1" smtClean="0"/>
              <a:t>gms</a:t>
            </a:r>
            <a:r>
              <a:rPr lang="en-US" sz="2800" dirty="0" smtClean="0"/>
              <a:t>/</a:t>
            </a:r>
          </a:p>
          <a:p>
            <a:pPr marL="0" indent="0">
              <a:buNone/>
            </a:pPr>
            <a:r>
              <a:rPr lang="en-US" sz="2800" b="1" dirty="0" err="1" smtClean="0"/>
              <a:t>sql</a:t>
            </a:r>
            <a:r>
              <a:rPr lang="en-US" sz="2800" dirty="0" smtClean="0"/>
              <a:t>/</a:t>
            </a:r>
          </a:p>
          <a:p>
            <a:pPr marL="0" indent="0">
              <a:buNone/>
            </a:pPr>
            <a:r>
              <a:rPr lang="en-US" sz="2800" b="1" dirty="0" smtClean="0"/>
              <a:t>select </a:t>
            </a:r>
            <a:r>
              <a:rPr lang="en-US" sz="2800" b="1" dirty="0"/>
              <a:t>from Member 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where </a:t>
            </a:r>
          </a:p>
          <a:p>
            <a:pPr marL="0" indent="0">
              <a:buNone/>
            </a:pPr>
            <a:r>
              <a:rPr lang="en-US" sz="2800" b="1" dirty="0" smtClean="0"/>
              <a:t>fname </a:t>
            </a:r>
            <a:r>
              <a:rPr lang="en-US" sz="2800" b="1" dirty="0"/>
              <a:t>in ['</a:t>
            </a:r>
            <a:r>
              <a:rPr lang="en-US" sz="2800" b="1" dirty="0" err="1"/>
              <a:t>Peter','Bart</a:t>
            </a:r>
            <a:r>
              <a:rPr lang="en-US" sz="2800" b="1" dirty="0"/>
              <a:t>']</a:t>
            </a:r>
            <a:endParaRPr lang="en-US" sz="28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34888"/>
            <a:ext cx="4572000" cy="476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6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>
                <a:hlinkClick r:id="rId3"/>
              </a:rPr>
              <a:t>http://orientdb.com/docs/2.2.x/Programming-Language-Bindings.html</a:t>
            </a:r>
            <a:endParaRPr lang="en-US" sz="2200" dirty="0"/>
          </a:p>
          <a:p>
            <a:endParaRPr lang="en-US" sz="1300" dirty="0" smtClean="0"/>
          </a:p>
          <a:p>
            <a:r>
              <a:rPr lang="en-US" dirty="0" smtClean="0"/>
              <a:t>OrientDB </a:t>
            </a:r>
            <a:r>
              <a:rPr lang="en-US" dirty="0"/>
              <a:t>supports 3 kinds of drivers:</a:t>
            </a:r>
          </a:p>
          <a:p>
            <a:pPr lvl="1"/>
            <a:r>
              <a:rPr lang="en-US" b="1" dirty="0"/>
              <a:t>Native binary </a:t>
            </a:r>
            <a:r>
              <a:rPr lang="en-US" b="1" dirty="0" smtClean="0"/>
              <a:t>remote</a:t>
            </a:r>
          </a:p>
          <a:p>
            <a:pPr lvl="2"/>
            <a:r>
              <a:rPr lang="en-US" sz="2200" dirty="0" smtClean="0"/>
              <a:t>talks </a:t>
            </a:r>
            <a:r>
              <a:rPr lang="en-US" sz="2200" dirty="0"/>
              <a:t>directly against the TCP/IP socket using the binary protocol</a:t>
            </a:r>
          </a:p>
          <a:p>
            <a:pPr lvl="1"/>
            <a:r>
              <a:rPr lang="en-US" b="1" dirty="0"/>
              <a:t>HTTP </a:t>
            </a:r>
            <a:r>
              <a:rPr lang="en-US" b="1" dirty="0" smtClean="0"/>
              <a:t>REST/JSON</a:t>
            </a:r>
            <a:endParaRPr lang="en-US" dirty="0" smtClean="0"/>
          </a:p>
          <a:p>
            <a:pPr lvl="2"/>
            <a:r>
              <a:rPr lang="en-US" sz="2200" dirty="0" smtClean="0"/>
              <a:t>talks </a:t>
            </a:r>
            <a:r>
              <a:rPr lang="en-US" sz="2200" dirty="0"/>
              <a:t>directly against the TCP/IP socket using the HTTP protocol</a:t>
            </a:r>
          </a:p>
          <a:p>
            <a:pPr lvl="1"/>
            <a:r>
              <a:rPr lang="en-US" b="1" dirty="0"/>
              <a:t>Java </a:t>
            </a:r>
            <a:r>
              <a:rPr lang="en-US" b="1" dirty="0" smtClean="0"/>
              <a:t>wrapped</a:t>
            </a:r>
            <a:endParaRPr lang="en-US" dirty="0" smtClean="0"/>
          </a:p>
          <a:p>
            <a:pPr lvl="2"/>
            <a:r>
              <a:rPr lang="en-US" sz="2200" dirty="0" smtClean="0"/>
              <a:t>a </a:t>
            </a:r>
            <a:r>
              <a:rPr lang="en-US" sz="2200" dirty="0"/>
              <a:t>layer that links in some way the native Java </a:t>
            </a:r>
            <a:r>
              <a:rPr lang="en-US" sz="2200" dirty="0" smtClean="0"/>
              <a:t>driver</a:t>
            </a:r>
          </a:p>
          <a:p>
            <a:pPr lvl="2"/>
            <a:r>
              <a:rPr lang="en-US" sz="2200" dirty="0" smtClean="0"/>
              <a:t>Runs in JVM, such as </a:t>
            </a:r>
            <a:r>
              <a:rPr lang="en-US" sz="2200" dirty="0"/>
              <a:t>Scala, Groovy and </a:t>
            </a:r>
            <a:r>
              <a:rPr lang="en-US" sz="2200" dirty="0" smtClean="0"/>
              <a:t>JRuby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474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Languages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" y="1315720"/>
            <a:ext cx="1503680" cy="1503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79" y="1409891"/>
            <a:ext cx="1066800" cy="5736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79" y="1441449"/>
            <a:ext cx="1255396" cy="7009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230" y="1491736"/>
            <a:ext cx="800100" cy="800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94" y="1696719"/>
            <a:ext cx="2298505" cy="7734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15" y="3145045"/>
            <a:ext cx="857250" cy="8572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99" y="2470150"/>
            <a:ext cx="97536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9" y="2639060"/>
            <a:ext cx="1148080" cy="11480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0" y="2819400"/>
            <a:ext cx="853440" cy="8534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95" y="2938865"/>
            <a:ext cx="1707288" cy="8482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19" y="4624104"/>
            <a:ext cx="1313259" cy="49247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210510"/>
            <a:ext cx="1231574" cy="9544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4367390"/>
            <a:ext cx="1226821" cy="5134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34" y="4308716"/>
            <a:ext cx="1273810" cy="9630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17" y="5358477"/>
            <a:ext cx="2133124" cy="7501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59" y="5382108"/>
            <a:ext cx="1691641" cy="8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8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OrientDB Documentation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orientdb.com/docs</a:t>
            </a:r>
            <a:endParaRPr lang="en-US" dirty="0"/>
          </a:p>
          <a:p>
            <a:r>
              <a:rPr lang="en-US" dirty="0" smtClean="0"/>
              <a:t>Free OrientDB Online Course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www.udemy.com/orientdb-getting-started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Thank You</a:t>
            </a:r>
            <a:r>
              <a:rPr lang="en-US" sz="9600" dirty="0" smtClean="0"/>
              <a:t>!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Do we have time for an Exercise?</a:t>
            </a:r>
          </a:p>
          <a:p>
            <a:r>
              <a:rPr lang="en-US" dirty="0" smtClean="0"/>
              <a:t>Group Member Skills (GMS) Graph Database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866" y="2895600"/>
            <a:ext cx="4402734" cy="378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9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(if time allows)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workbench.ccts.utah.edu:2480</a:t>
            </a:r>
            <a:endParaRPr lang="en-US" dirty="0" smtClean="0"/>
          </a:p>
          <a:p>
            <a:r>
              <a:rPr lang="en-US" dirty="0" smtClean="0"/>
              <a:t>Login to "</a:t>
            </a:r>
            <a:r>
              <a:rPr lang="en-US" b="1" dirty="0" err="1" smtClean="0"/>
              <a:t>gms</a:t>
            </a:r>
            <a:r>
              <a:rPr lang="en-US" dirty="0" smtClean="0"/>
              <a:t>" DB with admin/</a:t>
            </a:r>
            <a:r>
              <a:rPr lang="en-US" dirty="0" err="1" smtClean="0"/>
              <a:t>gms</a:t>
            </a:r>
            <a:endParaRPr lang="en-US" dirty="0" smtClean="0"/>
          </a:p>
          <a:p>
            <a:r>
              <a:rPr lang="en-US" dirty="0" smtClean="0"/>
              <a:t>Review GMS Graph Data Model Document</a:t>
            </a:r>
          </a:p>
          <a:p>
            <a:r>
              <a:rPr lang="en-US" dirty="0" smtClean="0"/>
              <a:t>Follow Exercise Instructions Document to Complete the Exercise</a:t>
            </a:r>
          </a:p>
          <a:p>
            <a:r>
              <a:rPr lang="en-US" dirty="0" smtClean="0"/>
              <a:t>We will Visually Review Our Results in the OrientDB Web </a:t>
            </a:r>
            <a:r>
              <a:rPr lang="en-US" dirty="0" smtClean="0"/>
              <a:t>Studio together!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10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Seed Data in GMS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53577"/>
            <a:ext cx="8077200" cy="517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1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dirty="0"/>
              <a:t>What are the Unique Skills in our Group</a:t>
            </a:r>
            <a:r>
              <a:rPr lang="en-US" sz="2800" dirty="0" smtClean="0"/>
              <a:t>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Get all Members </a:t>
            </a:r>
            <a:r>
              <a:rPr lang="en-US" sz="2800" dirty="0"/>
              <a:t>and their Skills within our </a:t>
            </a:r>
            <a:r>
              <a:rPr lang="en-US" sz="2800" dirty="0" smtClean="0"/>
              <a:t>SIG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Which Members possess Java Skills?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Which Member's Friend Posses Kung Fu Skills</a:t>
            </a:r>
            <a:r>
              <a:rPr lang="en-US" sz="2800" dirty="0" smtClean="0"/>
              <a:t>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Top 3 Members with </a:t>
            </a:r>
            <a:r>
              <a:rPr lang="en-US" sz="2800" dirty="0" smtClean="0"/>
              <a:t>Most Friends?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Top 3 Members with Most Skills?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Top 3 Skills are most Commonly Possessed by Members?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47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Vertexes</a:t>
            </a:r>
            <a:r>
              <a:rPr lang="en-US" dirty="0" smtClean="0"/>
              <a:t> (aka Nodes) connected to other Vertexes through </a:t>
            </a:r>
            <a:r>
              <a:rPr lang="en-US" b="1" dirty="0" smtClean="0"/>
              <a:t>Edges</a:t>
            </a:r>
            <a:r>
              <a:rPr lang="en-US" dirty="0" smtClean="0"/>
              <a:t> (aka Relationships)</a:t>
            </a:r>
          </a:p>
        </p:txBody>
      </p:sp>
      <p:pic>
        <p:nvPicPr>
          <p:cNvPr id="2050" name="Picture 2" descr="Graph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12" y="2743200"/>
            <a:ext cx="6791638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1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029200"/>
          </a:xfrm>
        </p:spPr>
        <p:txBody>
          <a:bodyPr/>
          <a:lstStyle/>
          <a:p>
            <a:r>
              <a:rPr lang="en-US" dirty="0" smtClean="0"/>
              <a:t>When should you use a Graph DB?</a:t>
            </a:r>
          </a:p>
          <a:p>
            <a:pPr lvl="1"/>
            <a:r>
              <a:rPr lang="en-US" dirty="0" smtClean="0"/>
              <a:t>When your Data is Graphical in Nature!</a:t>
            </a:r>
          </a:p>
          <a:p>
            <a:pPr lvl="1"/>
            <a:r>
              <a:rPr lang="en-US" dirty="0" smtClean="0"/>
              <a:t>You want to visualize &amp; measure complex </a:t>
            </a:r>
            <a:r>
              <a:rPr lang="en-US" b="1" dirty="0" smtClean="0"/>
              <a:t>relationships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</a:t>
            </a:r>
          </a:p>
          <a:p>
            <a:endParaRPr lang="en-US" dirty="0" smtClean="0"/>
          </a:p>
        </p:txBody>
      </p:sp>
      <p:pic>
        <p:nvPicPr>
          <p:cNvPr id="1026" name="Picture 2" descr="Image result for property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3810000"/>
            <a:ext cx="618172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68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OrientDB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a JSON Document</a:t>
            </a:r>
          </a:p>
          <a:p>
            <a:r>
              <a:rPr lang="en-US" dirty="0" smtClean="0"/>
              <a:t>Vertexes and Edges are JSON Documents</a:t>
            </a:r>
            <a:endParaRPr lang="en-US" dirty="0"/>
          </a:p>
        </p:txBody>
      </p:sp>
      <p:pic>
        <p:nvPicPr>
          <p:cNvPr id="1026" name="Picture 2" descr="C:\Users\peter\Documents\UU_BMIC\Database\OrientDB\orientdb-api-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20" y="2743199"/>
            <a:ext cx="7311280" cy="408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2362200" y="4267200"/>
            <a:ext cx="152400" cy="1066800"/>
          </a:xfrm>
          <a:prstGeom prst="down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&amp;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Graph</a:t>
            </a:r>
            <a:r>
              <a:rPr lang="en-US" b="1" dirty="0" smtClean="0"/>
              <a:t> Data</a:t>
            </a:r>
            <a:r>
              <a:rPr lang="en-US" dirty="0" smtClean="0"/>
              <a:t> stored in Properties </a:t>
            </a:r>
            <a:r>
              <a:rPr lang="en-US" dirty="0"/>
              <a:t>(Fields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Vertexes may have Properties</a:t>
            </a:r>
          </a:p>
          <a:p>
            <a:pPr lvl="1"/>
            <a:r>
              <a:rPr lang="en-US" dirty="0" smtClean="0"/>
              <a:t>Edges may have Properties</a:t>
            </a:r>
          </a:p>
          <a:p>
            <a:r>
              <a:rPr lang="en-US" dirty="0" smtClean="0"/>
              <a:t>Edges always have a single Direction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Vertex &amp; Edge a.k.a. "</a:t>
            </a:r>
            <a:r>
              <a:rPr lang="en-US" b="1" dirty="0" smtClean="0"/>
              <a:t>Records</a:t>
            </a:r>
            <a:r>
              <a:rPr lang="en-US" dirty="0" smtClean="0"/>
              <a:t>" in OrientDB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04111" y="3886200"/>
            <a:ext cx="5763489" cy="1755889"/>
            <a:chOff x="1704111" y="4267200"/>
            <a:chExt cx="5763489" cy="1755889"/>
          </a:xfrm>
        </p:grpSpPr>
        <p:sp>
          <p:nvSpPr>
            <p:cNvPr id="4" name="Oval 3"/>
            <p:cNvSpPr/>
            <p:nvPr/>
          </p:nvSpPr>
          <p:spPr>
            <a:xfrm>
              <a:off x="1760605" y="4267200"/>
              <a:ext cx="1361777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Vertex_1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044420" y="4267200"/>
              <a:ext cx="1371599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Vertex_2</a:t>
              </a:r>
              <a:endParaRPr lang="en-US" sz="1600" b="1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122382" y="4343400"/>
              <a:ext cx="2922037" cy="762000"/>
            </a:xfrm>
            <a:prstGeom prst="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Edge_1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04111" y="5192092"/>
              <a:ext cx="14747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Property=Value</a:t>
              </a:r>
            </a:p>
            <a:p>
              <a:r>
                <a:rPr lang="en-US" sz="1600" dirty="0" smtClean="0"/>
                <a:t>Property=Value</a:t>
              </a:r>
            </a:p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6018" y="4927856"/>
              <a:ext cx="14747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Property=Value</a:t>
              </a:r>
            </a:p>
            <a:p>
              <a:r>
                <a:rPr lang="en-US" sz="1600" dirty="0" smtClean="0"/>
                <a:t>Property=Value</a:t>
              </a:r>
            </a:p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2837" y="5177819"/>
              <a:ext cx="14747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Property=Value</a:t>
              </a:r>
            </a:p>
            <a:p>
              <a:r>
                <a:rPr lang="en-US" sz="1600" dirty="0" smtClean="0"/>
                <a:t>Property=Value</a:t>
              </a:r>
            </a:p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64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While most Non-Relational DBs (such as Neo4j) do not enforce any data structure, OrientDB optionally use </a:t>
            </a:r>
            <a:r>
              <a:rPr lang="en-US" b="1" dirty="0" smtClean="0"/>
              <a:t>Classes</a:t>
            </a:r>
            <a:r>
              <a:rPr lang="en-US" dirty="0" smtClean="0"/>
              <a:t> to define data structure:</a:t>
            </a:r>
          </a:p>
          <a:p>
            <a:pPr lvl="1"/>
            <a:r>
              <a:rPr lang="en-US" b="1" dirty="0" smtClean="0"/>
              <a:t>Schema-hybrid</a:t>
            </a:r>
            <a:r>
              <a:rPr lang="en-US" dirty="0"/>
              <a:t> Enables classes with some fields, but allows records to define custom fields. This is </a:t>
            </a:r>
            <a:r>
              <a:rPr lang="en-US" b="1" dirty="0" smtClean="0">
                <a:solidFill>
                  <a:srgbClr val="FF0000"/>
                </a:solidFill>
              </a:rPr>
              <a:t>Default</a:t>
            </a:r>
          </a:p>
          <a:p>
            <a:pPr lvl="1"/>
            <a:r>
              <a:rPr lang="en-US" b="1" dirty="0"/>
              <a:t>Schema-full</a:t>
            </a:r>
            <a:r>
              <a:rPr lang="en-US" dirty="0"/>
              <a:t> Enables strict-mode at a class-level and sets all fields as </a:t>
            </a:r>
            <a:r>
              <a:rPr lang="en-US" dirty="0" smtClean="0"/>
              <a:t>static &amp; mandatory.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All Vertexes &amp; Edges belong to a Class (Schema)</a:t>
            </a:r>
          </a:p>
          <a:p>
            <a:pPr lvl="1"/>
            <a:r>
              <a:rPr lang="en-US" dirty="0" smtClean="0"/>
              <a:t>Default "</a:t>
            </a:r>
            <a:r>
              <a:rPr lang="en-US" b="1" dirty="0" smtClean="0"/>
              <a:t>V</a:t>
            </a:r>
            <a:r>
              <a:rPr lang="en-US" dirty="0" smtClean="0"/>
              <a:t>" &amp; "</a:t>
            </a:r>
            <a:r>
              <a:rPr lang="en-US" b="1" dirty="0" smtClean="0"/>
              <a:t>E</a:t>
            </a:r>
            <a:r>
              <a:rPr lang="en-US" dirty="0" smtClean="0"/>
              <a:t>" Super Classes have no properties, but may be altered for custom properties (Fields)</a:t>
            </a:r>
          </a:p>
          <a:p>
            <a:pPr lvl="1"/>
            <a:r>
              <a:rPr lang="en-US" dirty="0" smtClean="0"/>
              <a:t>Child Classes will inherit super class properties, but will NOT inherit </a:t>
            </a:r>
            <a:r>
              <a:rPr lang="en-US" dirty="0" err="1" smtClean="0"/>
              <a:t>strictMode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9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3360</Words>
  <Application>Microsoft Office PowerPoint</Application>
  <PresentationFormat>On-screen Show (4:3)</PresentationFormat>
  <Paragraphs>554</Paragraphs>
  <Slides>47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OrientDB Introduction</vt:lpstr>
      <vt:lpstr>Objectives</vt:lpstr>
      <vt:lpstr>Outline</vt:lpstr>
      <vt:lpstr>Introduction</vt:lpstr>
      <vt:lpstr>Graph DB</vt:lpstr>
      <vt:lpstr>Graph DB</vt:lpstr>
      <vt:lpstr>OrientDB Architecture</vt:lpstr>
      <vt:lpstr>Vertex &amp; Edge</vt:lpstr>
      <vt:lpstr>Database Structure?</vt:lpstr>
      <vt:lpstr>Record ID (Primary Key)</vt:lpstr>
      <vt:lpstr>Record Metadata</vt:lpstr>
      <vt:lpstr>Property Data Types</vt:lpstr>
      <vt:lpstr>DB Users</vt:lpstr>
      <vt:lpstr>End User Interface</vt:lpstr>
      <vt:lpstr>Web Studio Login</vt:lpstr>
      <vt:lpstr>Web Studio</vt:lpstr>
      <vt:lpstr>Web Studio</vt:lpstr>
      <vt:lpstr>Working with Vertexes</vt:lpstr>
      <vt:lpstr>Working with Vertexes</vt:lpstr>
      <vt:lpstr>Working with Vertexes</vt:lpstr>
      <vt:lpstr>Working with Vertexes</vt:lpstr>
      <vt:lpstr>Working with Vertexes</vt:lpstr>
      <vt:lpstr>Working with Vertexes</vt:lpstr>
      <vt:lpstr>Working with Edges</vt:lpstr>
      <vt:lpstr>Working with Edges</vt:lpstr>
      <vt:lpstr>Working with Edges</vt:lpstr>
      <vt:lpstr>Working with Edges</vt:lpstr>
      <vt:lpstr>Working with Edges</vt:lpstr>
      <vt:lpstr>Queries</vt:lpstr>
      <vt:lpstr>Queries</vt:lpstr>
      <vt:lpstr>Queries</vt:lpstr>
      <vt:lpstr>Queries</vt:lpstr>
      <vt:lpstr>Queries</vt:lpstr>
      <vt:lpstr>Queries</vt:lpstr>
      <vt:lpstr>Queries</vt:lpstr>
      <vt:lpstr>Queries</vt:lpstr>
      <vt:lpstr>Queries</vt:lpstr>
      <vt:lpstr>Combined Query</vt:lpstr>
      <vt:lpstr>REST Query</vt:lpstr>
      <vt:lpstr>REST Query</vt:lpstr>
      <vt:lpstr>API Types</vt:lpstr>
      <vt:lpstr>API Languages</vt:lpstr>
      <vt:lpstr>Online Resources</vt:lpstr>
      <vt:lpstr>Thank You!</vt:lpstr>
      <vt:lpstr>Exercise (if time allows)</vt:lpstr>
      <vt:lpstr>Initial Seed Data in GMS</vt:lpstr>
      <vt:lpstr>Queries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OrientDB Introduction</dc:title>
  <dc:creator>peter</dc:creator>
  <cp:lastModifiedBy>peter mo</cp:lastModifiedBy>
  <cp:revision>197</cp:revision>
  <dcterms:created xsi:type="dcterms:W3CDTF">2006-08-16T00:00:00Z</dcterms:created>
  <dcterms:modified xsi:type="dcterms:W3CDTF">2017-07-10T22:05:42Z</dcterms:modified>
</cp:coreProperties>
</file>