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94A507-6D0B-4375-8B0A-8C080D61FDB4}">
  <a:tblStyle styleId="{8294A507-6D0B-4375-8B0A-8C080D61FDB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0F0F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/>
        <a:fill>
          <a:solidFill>
            <a:srgbClr val="F0F0F0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BBB3AE-8148-4EE6-8C69-728144A0DC2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4783BC7-F687-4DAF-B155-24A4AEDB9BDE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F0F0F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0F0F0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0fffa71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0fffa716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330fffa716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075765" y="1223719"/>
            <a:ext cx="10112188" cy="1154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89;p13">
            <a:extLst>
              <a:ext uri="{FF2B5EF4-FFF2-40B4-BE49-F238E27FC236}">
                <a16:creationId xmlns:a16="http://schemas.microsoft.com/office/drawing/2014/main" id="{452FDDEA-5994-E962-24EF-2A3D995604DE}"/>
              </a:ext>
            </a:extLst>
          </p:cNvPr>
          <p:cNvSpPr txBox="1"/>
          <p:nvPr/>
        </p:nvSpPr>
        <p:spPr>
          <a:xfrm>
            <a:off x="0" y="797530"/>
            <a:ext cx="12192000" cy="489360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3200" b="0" i="0" u="none" strike="noStrike" cap="none" dirty="0">
                <a:solidFill>
                  <a:srgbClr val="741B4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NOVEL APPROACH OF SECURE AUDIO TRANSMISSION IN POST-QUANTUM ERA</a:t>
            </a:r>
            <a:endParaRPr dirty="0">
              <a:solidFill>
                <a:srgbClr val="741B47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Raisul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Islam Rifat</a:t>
            </a:r>
            <a:r>
              <a:rPr lang="en-US" sz="20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Mizanur Rahman</a:t>
            </a:r>
            <a:r>
              <a:rPr lang="en-US" sz="20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000" baseline="30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Md. Abdul Kader Nayon</a:t>
            </a:r>
            <a:r>
              <a:rPr lang="en-US" sz="20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aseline="30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Shawmoon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Azad</a:t>
            </a:r>
            <a:r>
              <a:rPr lang="en-US" sz="20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M.R.C. Mahdy</a:t>
            </a:r>
            <a:r>
              <a:rPr lang="en-US" sz="20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000" baseline="30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aseline="30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0" marR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aseline="30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EEE, Chittagong University of Engineering And Technology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Rajshahi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 of Engineering And Technology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North South University, Bashundhara,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Dhaka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61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ChaCha20-Poly1305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3" name="Google Shape;20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ChaCha20-Poly1305 is an authenticated encryption with associated data (AEAD) algorithm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1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aster than AES-GCM (Galois/Counter Mode) in the absence of hardware acceleration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algorithm combines the ChaCha20 stream cipher and the Poly1305 universal hash family that acts as message authentication code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/>
            </a:b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/>
            </a:br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05" name="Google Shape;205;p22"/>
          <p:cNvSpPr/>
          <p:nvPr/>
        </p:nvSpPr>
        <p:spPr>
          <a:xfrm flipH="1">
            <a:off x="-1506810" y="637144"/>
            <a:ext cx="15379281" cy="455110"/>
          </a:xfrm>
          <a:prstGeom prst="mathMinus">
            <a:avLst>
              <a:gd name="adj1" fmla="val 8214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6125" y="3282550"/>
            <a:ext cx="6655000" cy="277025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/>
        </p:nvSpPr>
        <p:spPr>
          <a:xfrm>
            <a:off x="4173279" y="6375695"/>
            <a:ext cx="609777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Chacha20-Poly1305 working process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>
            <a:spLocks noGrp="1"/>
          </p:cNvSpPr>
          <p:nvPr>
            <p:ph type="sldNum" idx="12"/>
          </p:nvPr>
        </p:nvSpPr>
        <p:spPr>
          <a:xfrm>
            <a:off x="9079554" y="632004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838199" y="31186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b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3"/>
          <p:cNvSpPr/>
          <p:nvPr/>
        </p:nvSpPr>
        <p:spPr>
          <a:xfrm flipH="1">
            <a:off x="-1395678" y="784749"/>
            <a:ext cx="14983355" cy="455110"/>
          </a:xfrm>
          <a:prstGeom prst="mathMinus">
            <a:avLst>
              <a:gd name="adj1" fmla="val 8214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9079560" y="63201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838080" y="31176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br>
              <a:rPr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 b="0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/>
          <p:nvPr/>
        </p:nvSpPr>
        <p:spPr>
          <a:xfrm flipH="1">
            <a:off x="-1396440" y="784800"/>
            <a:ext cx="14982480" cy="454320"/>
          </a:xfrm>
          <a:prstGeom prst="mathMinus">
            <a:avLst>
              <a:gd name="adj1" fmla="val 8214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18350" rIns="90000" bIns="18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oogle Shape;218;p23"/>
          <p:cNvGrpSpPr/>
          <p:nvPr/>
        </p:nvGrpSpPr>
        <p:grpSpPr>
          <a:xfrm>
            <a:off x="582840" y="2589480"/>
            <a:ext cx="4713120" cy="3173760"/>
            <a:chOff x="582840" y="2589480"/>
            <a:chExt cx="4713120" cy="3173760"/>
          </a:xfrm>
        </p:grpSpPr>
        <p:sp>
          <p:nvSpPr>
            <p:cNvPr id="219" name="Google Shape;219;p23"/>
            <p:cNvSpPr/>
            <p:nvPr/>
          </p:nvSpPr>
          <p:spPr>
            <a:xfrm>
              <a:off x="582840" y="2589480"/>
              <a:ext cx="4713120" cy="1510560"/>
            </a:xfrm>
            <a:prstGeom prst="roundRect">
              <a:avLst>
                <a:gd name="adj" fmla="val 10000"/>
              </a:avLst>
            </a:prstGeom>
            <a:solidFill>
              <a:srgbClr val="F7CAAC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1688760" y="2589480"/>
              <a:ext cx="3607200" cy="1510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Absence </a:t>
              </a:r>
              <a:r>
                <a:rPr lang="en-US" sz="2200" b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ChaCha Poly1305 alongside SHA and QKD </a:t>
              </a:r>
              <a:endParaRPr sz="2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877680" y="2740680"/>
              <a:ext cx="678600" cy="1208160"/>
            </a:xfrm>
            <a:prstGeom prst="roundRect">
              <a:avLst>
                <a:gd name="adj" fmla="val 1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582840" y="4252680"/>
              <a:ext cx="4713120" cy="1510560"/>
            </a:xfrm>
            <a:prstGeom prst="roundRect">
              <a:avLst>
                <a:gd name="adj" fmla="val 10000"/>
              </a:avLst>
            </a:prstGeom>
            <a:solidFill>
              <a:srgbClr val="F2F2F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1688760" y="4252680"/>
              <a:ext cx="3607200" cy="15105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Low secur</a:t>
              </a:r>
              <a:r>
                <a:rPr lang="en-US" sz="2200" b="1">
                  <a:latin typeface="Times New Roman"/>
                  <a:ea typeface="Times New Roman"/>
                  <a:cs typeface="Times New Roman"/>
                  <a:sym typeface="Times New Roman"/>
                </a:rPr>
                <a:t>ity </a:t>
              </a:r>
              <a:r>
                <a:rPr lang="en-US" sz="2200" b="1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</a:t>
              </a:r>
              <a:r>
                <a:rPr lang="en-US" sz="2200" b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audio encryption</a:t>
              </a:r>
              <a:endParaRPr sz="2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877680" y="4403160"/>
              <a:ext cx="678600" cy="1208160"/>
            </a:xfrm>
            <a:prstGeom prst="roundRect">
              <a:avLst>
                <a:gd name="adj" fmla="val 1000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91425" rIns="900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23"/>
          <p:cNvSpPr/>
          <p:nvPr/>
        </p:nvSpPr>
        <p:spPr>
          <a:xfrm>
            <a:off x="976680" y="3022560"/>
            <a:ext cx="649800" cy="6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36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976680" y="4709880"/>
            <a:ext cx="649800" cy="6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36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6380640" y="2583360"/>
            <a:ext cx="5175720" cy="137844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Combining ChaCha </a:t>
            </a:r>
            <a:r>
              <a:rPr lang="en-US" sz="2200" b="1">
                <a:latin typeface="Times New Roman"/>
                <a:ea typeface="Times New Roman"/>
                <a:cs typeface="Times New Roman"/>
                <a:sym typeface="Times New Roman"/>
              </a:rPr>
              <a:t>Poly1305</a:t>
            </a:r>
            <a:r>
              <a:rPr lang="en-US" sz="2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SHA and QKD </a:t>
            </a:r>
            <a:endParaRPr sz="2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6380640" y="4312800"/>
            <a:ext cx="5175720" cy="145044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more secure audio encryption</a:t>
            </a:r>
            <a:endParaRPr sz="2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6379560" y="1469520"/>
            <a:ext cx="5175360" cy="69372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 is to fulfill the following criteria:  </a:t>
            </a:r>
            <a:endParaRPr sz="2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5303520" y="3269160"/>
            <a:ext cx="1004040" cy="319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F5496"/>
          </a:solidFill>
          <a:ln w="12700" cap="flat" cmpd="sng">
            <a:solidFill>
              <a:srgbClr val="1C305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5303520" y="5030640"/>
            <a:ext cx="1004040" cy="319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F5496"/>
          </a:solidFill>
          <a:ln w="12700" cap="flat" cmpd="sng">
            <a:solidFill>
              <a:srgbClr val="1C305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582840" y="1499040"/>
            <a:ext cx="4712400" cy="696600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of previous works:</a:t>
            </a:r>
            <a:r>
              <a:rPr lang="en-US" sz="2200" b="0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>
            <a:spLocks noGrp="1"/>
          </p:cNvSpPr>
          <p:nvPr>
            <p:ph type="title"/>
          </p:nvPr>
        </p:nvSpPr>
        <p:spPr>
          <a:xfrm>
            <a:off x="725079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Thesis Objectives</a:t>
            </a:r>
            <a:b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1926850" y="1460148"/>
            <a:ext cx="9387600" cy="11325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propose an original architecture that successfully combines E91 QKD protocol, ChaCha20-Poly1305 AEAD and audio steganography using LSB.</a:t>
            </a:r>
            <a:endParaRPr sz="1000"/>
          </a:p>
        </p:txBody>
      </p:sp>
      <p:sp>
        <p:nvSpPr>
          <p:cNvPr id="240" name="Google Shape;240;p24"/>
          <p:cNvSpPr/>
          <p:nvPr/>
        </p:nvSpPr>
        <p:spPr>
          <a:xfrm>
            <a:off x="1926853" y="2705262"/>
            <a:ext cx="9387526" cy="77248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utilize E91 as the key distribution protocol which employs principles of quantum mechanics for secure key exchange.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1926850" y="3854346"/>
            <a:ext cx="9387600" cy="11325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Assimilate audio steganography using LSB substitution into the architecture to augment the security and robustness of the overall system.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24"/>
          <p:cNvSpPr/>
          <p:nvPr/>
        </p:nvSpPr>
        <p:spPr>
          <a:xfrm>
            <a:off x="1981201" y="4986828"/>
            <a:ext cx="9387526" cy="772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improve the gain of the proposed CP antenna.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1981201" y="5875728"/>
            <a:ext cx="5711071" cy="7724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minimize the overall size of the proposed CP antenna.</a:t>
            </a:r>
            <a:endParaRPr/>
          </a:p>
        </p:txBody>
      </p:sp>
      <p:sp>
        <p:nvSpPr>
          <p:cNvPr id="244" name="Google Shape;244;p24"/>
          <p:cNvSpPr txBox="1"/>
          <p:nvPr/>
        </p:nvSpPr>
        <p:spPr>
          <a:xfrm>
            <a:off x="1503574" y="4093560"/>
            <a:ext cx="3676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45" name="Google Shape;245;p24"/>
          <p:cNvSpPr txBox="1"/>
          <p:nvPr/>
        </p:nvSpPr>
        <p:spPr>
          <a:xfrm>
            <a:off x="1503574" y="5135282"/>
            <a:ext cx="3676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1509859" y="6000361"/>
            <a:ext cx="3676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247" name="Google Shape;247;p24"/>
          <p:cNvSpPr/>
          <p:nvPr/>
        </p:nvSpPr>
        <p:spPr>
          <a:xfrm flipH="1">
            <a:off x="-1144809" y="764969"/>
            <a:ext cx="14695290" cy="455110"/>
          </a:xfrm>
          <a:prstGeom prst="mathMinus">
            <a:avLst>
              <a:gd name="adj1" fmla="val 8214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1435340" y="2705262"/>
            <a:ext cx="3676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1439501" y="1545764"/>
            <a:ext cx="3676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50" name="Google Shape;250;p24"/>
          <p:cNvSpPr txBox="1"/>
          <p:nvPr/>
        </p:nvSpPr>
        <p:spPr>
          <a:xfrm>
            <a:off x="1454427" y="3920272"/>
            <a:ext cx="3676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1393660" y="1615029"/>
            <a:ext cx="421852" cy="523220"/>
          </a:xfrm>
          <a:prstGeom prst="ellipse">
            <a:avLst/>
          </a:prstGeom>
          <a:noFill/>
          <a:ln w="381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4"/>
          <p:cNvSpPr/>
          <p:nvPr/>
        </p:nvSpPr>
        <p:spPr>
          <a:xfrm>
            <a:off x="1408237" y="2728064"/>
            <a:ext cx="421852" cy="523220"/>
          </a:xfrm>
          <a:prstGeom prst="ellipse">
            <a:avLst/>
          </a:prstGeom>
          <a:noFill/>
          <a:ln w="381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1408237" y="3931673"/>
            <a:ext cx="421852" cy="523220"/>
          </a:xfrm>
          <a:prstGeom prst="ellipse">
            <a:avLst/>
          </a:prstGeom>
          <a:noFill/>
          <a:ln w="381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1926853" y="5125988"/>
            <a:ext cx="9387526" cy="81356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assess the performance and reliability of the proposed scheme by measuring the security through end-to-end encryption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1435340" y="5232013"/>
            <a:ext cx="3676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1413095" y="5257846"/>
            <a:ext cx="421852" cy="523220"/>
          </a:xfrm>
          <a:prstGeom prst="ellipse">
            <a:avLst/>
          </a:prstGeom>
          <a:noFill/>
          <a:ln w="38100" cap="flat" cmpd="sng">
            <a:solidFill>
              <a:srgbClr val="2F54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>
            <a:spLocks noGrp="1"/>
          </p:cNvSpPr>
          <p:nvPr>
            <p:ph type="body" idx="1"/>
          </p:nvPr>
        </p:nvSpPr>
        <p:spPr>
          <a:xfrm>
            <a:off x="838200" y="1305900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1. Software Tools: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718058" lvl="1" indent="-285750" algn="just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AutoNum type="alphaL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Qiskit (IBM): Python-based framework for IBM quantum computers.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2. Quantum Simulator: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a. IBM’s Aer: Allow testing and debugging quantum algorithms on classical computers.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3. Language Support: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a. Python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4. Visualization Tools: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a. Matplotlib: Used in conjunction with Python frameworks to visualize quantum states and cryptographic   results.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b. Qiskit Visualization Tool: For plotting quantum circuits, histograms, and entanglement diagrams.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64" name="Google Shape;264;p25"/>
          <p:cNvSpPr txBox="1"/>
          <p:nvPr/>
        </p:nvSpPr>
        <p:spPr>
          <a:xfrm>
            <a:off x="481375" y="194300"/>
            <a:ext cx="10740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                    </a:t>
            </a:r>
            <a:r>
              <a:rPr lang="en-US" sz="3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 sz="3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25"/>
          <p:cNvSpPr/>
          <p:nvPr/>
        </p:nvSpPr>
        <p:spPr>
          <a:xfrm flipH="1">
            <a:off x="-1130939" y="850793"/>
            <a:ext cx="14695200" cy="455100"/>
          </a:xfrm>
          <a:prstGeom prst="mathMinus">
            <a:avLst>
              <a:gd name="adj1" fmla="val 8214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>
            <a:spLocks noGrp="1"/>
          </p:cNvSpPr>
          <p:nvPr>
            <p:ph type="title"/>
          </p:nvPr>
        </p:nvSpPr>
        <p:spPr>
          <a:xfrm>
            <a:off x="300103" y="-135171"/>
            <a:ext cx="11568245" cy="8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 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ldNum" idx="12"/>
          </p:nvPr>
        </p:nvSpPr>
        <p:spPr>
          <a:xfrm>
            <a:off x="8610600" y="63447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72" name="Google Shape;272;p26"/>
          <p:cNvSpPr/>
          <p:nvPr/>
        </p:nvSpPr>
        <p:spPr>
          <a:xfrm flipH="1">
            <a:off x="-1251645" y="366208"/>
            <a:ext cx="14695290" cy="455110"/>
          </a:xfrm>
          <a:prstGeom prst="mathMinus">
            <a:avLst>
              <a:gd name="adj1" fmla="val 8214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3421" y="672804"/>
            <a:ext cx="6892962" cy="6130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0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Encrypted Audio Properties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9" name="Google Shape;2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graphicFrame>
        <p:nvGraphicFramePr>
          <p:cNvPr id="280" name="Google Shape;280;p27"/>
          <p:cNvGraphicFramePr/>
          <p:nvPr>
            <p:extLst>
              <p:ext uri="{D42A27DB-BD31-4B8C-83A1-F6EECF244321}">
                <p14:modId xmlns:p14="http://schemas.microsoft.com/office/powerpoint/2010/main" val="149025629"/>
              </p:ext>
            </p:extLst>
          </p:nvPr>
        </p:nvGraphicFramePr>
        <p:xfrm>
          <a:off x="838200" y="1825625"/>
          <a:ext cx="10515600" cy="2123490"/>
        </p:xfrm>
        <a:graphic>
          <a:graphicData uri="http://schemas.openxmlformats.org/drawingml/2006/table">
            <a:tbl>
              <a:tblPr firstRow="1" bandRow="1">
                <a:noFill/>
                <a:tableStyleId>{61BBB3AE-8148-4EE6-8C69-728144A0DC2D}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Analysis Metrices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Audio 1(encrypted1.wav)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Audio2(encrypted2.wav)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Entropy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r>
                        <a:rPr lang="en-US" sz="1800" b="0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999996690800791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r>
                        <a:rPr lang="en-US" sz="1800" b="0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999997028544158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Correlation with original embedded audio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en-US" sz="1800" b="0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515503267166404 </a:t>
                      </a:r>
                      <a:r>
                        <a:rPr lang="en-US" sz="1800" b="0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 </a:t>
                      </a: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1800" b="0" i="1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</a:t>
                      </a:r>
                      <a:b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r>
                        <a:rPr lang="en-US" sz="1800" b="0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8256422990290715 </a:t>
                      </a:r>
                      <a:r>
                        <a:rPr lang="en-US" sz="1800" b="0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× </a:t>
                      </a: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r>
                        <a:rPr lang="en-US" sz="1800" b="0" i="1" baseline="30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UACI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49</a:t>
                      </a:r>
                      <a:r>
                        <a:rPr lang="en-US" sz="1800" b="0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99981961917535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r>
                        <a:rPr lang="en-US" sz="1800" b="0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00009364535334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NSCR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r>
                        <a:rPr lang="en-US" sz="1800" b="0" i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61122960461951%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</a:t>
                      </a:r>
                      <a:r>
                        <a:rPr lang="en-US" sz="1800" b="0" i="1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lang="en-US" sz="1800" b="0" i="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61018917381404%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1" name="Google Shape;281;p27"/>
          <p:cNvSpPr/>
          <p:nvPr/>
        </p:nvSpPr>
        <p:spPr>
          <a:xfrm flipH="1">
            <a:off x="-974688" y="942027"/>
            <a:ext cx="14695290" cy="455110"/>
          </a:xfrm>
          <a:prstGeom prst="mathMinus">
            <a:avLst>
              <a:gd name="adj1" fmla="val 8214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3798275" y="4208532"/>
            <a:ext cx="5325552" cy="338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Table: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analysis of the encrypted audio properties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418359" cy="65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CHSH Correlation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8" name="Google Shape;28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aphicFrame>
        <p:nvGraphicFramePr>
          <p:cNvPr id="289" name="Google Shape;289;p28"/>
          <p:cNvGraphicFramePr/>
          <p:nvPr>
            <p:extLst>
              <p:ext uri="{D42A27DB-BD31-4B8C-83A1-F6EECF244321}">
                <p14:modId xmlns:p14="http://schemas.microsoft.com/office/powerpoint/2010/main" val="1682216151"/>
              </p:ext>
            </p:extLst>
          </p:nvPr>
        </p:nvGraphicFramePr>
        <p:xfrm>
          <a:off x="446492" y="1619923"/>
          <a:ext cx="4734600" cy="2069585"/>
        </p:xfrm>
        <a:graphic>
          <a:graphicData uri="http://schemas.openxmlformats.org/drawingml/2006/table">
            <a:tbl>
              <a:tblPr firstRow="1" bandRow="1">
                <a:noFill/>
                <a:tableStyleId>{44783BC7-F687-4DAF-B155-24A4AEDB9BDE}</a:tableStyleId>
              </a:tblPr>
              <a:tblGrid>
                <a:gridCol w="118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Iteration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Key length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</a:rPr>
                        <a:t>No. of Mismatched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</a:rPr>
                        <a:t>CHSH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2.794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2.754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2.636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3.009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1" name="Google Shape;291;p28"/>
          <p:cNvSpPr txBox="1"/>
          <p:nvPr/>
        </p:nvSpPr>
        <p:spPr>
          <a:xfrm>
            <a:off x="151016" y="4045554"/>
            <a:ext cx="5325552" cy="93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Table: </a:t>
            </a:r>
            <a:r>
              <a:rPr lang="en-US" sz="18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CHSH correlation values for different key lengths in the absence of an eavesdropper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8"/>
          <p:cNvSpPr/>
          <p:nvPr/>
        </p:nvSpPr>
        <p:spPr>
          <a:xfrm flipH="1">
            <a:off x="-1144809" y="764969"/>
            <a:ext cx="14695290" cy="455110"/>
          </a:xfrm>
          <a:prstGeom prst="mathMinus">
            <a:avLst>
              <a:gd name="adj1" fmla="val 8214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8"/>
          <p:cNvSpPr txBox="1"/>
          <p:nvPr/>
        </p:nvSpPr>
        <p:spPr>
          <a:xfrm>
            <a:off x="6308524" y="4105747"/>
            <a:ext cx="5325552" cy="930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Table: </a:t>
            </a:r>
            <a:r>
              <a:rPr lang="en-US" sz="1800" b="0" i="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CHSH correlation values for different key lengths in the presence of an eavesdropper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96194D-6D74-1560-A70D-CF4188C80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45130"/>
              </p:ext>
            </p:extLst>
          </p:nvPr>
        </p:nvGraphicFramePr>
        <p:xfrm>
          <a:off x="5730948" y="1619923"/>
          <a:ext cx="6163626" cy="23774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027271">
                  <a:extLst>
                    <a:ext uri="{9D8B030D-6E8A-4147-A177-3AD203B41FA5}">
                      <a16:colId xmlns:a16="http://schemas.microsoft.com/office/drawing/2014/main" val="987668552"/>
                    </a:ext>
                  </a:extLst>
                </a:gridCol>
                <a:gridCol w="1027271">
                  <a:extLst>
                    <a:ext uri="{9D8B030D-6E8A-4147-A177-3AD203B41FA5}">
                      <a16:colId xmlns:a16="http://schemas.microsoft.com/office/drawing/2014/main" val="1469555560"/>
                    </a:ext>
                  </a:extLst>
                </a:gridCol>
                <a:gridCol w="1027271">
                  <a:extLst>
                    <a:ext uri="{9D8B030D-6E8A-4147-A177-3AD203B41FA5}">
                      <a16:colId xmlns:a16="http://schemas.microsoft.com/office/drawing/2014/main" val="2706227486"/>
                    </a:ext>
                  </a:extLst>
                </a:gridCol>
                <a:gridCol w="1027271">
                  <a:extLst>
                    <a:ext uri="{9D8B030D-6E8A-4147-A177-3AD203B41FA5}">
                      <a16:colId xmlns:a16="http://schemas.microsoft.com/office/drawing/2014/main" val="3260368620"/>
                    </a:ext>
                  </a:extLst>
                </a:gridCol>
                <a:gridCol w="1027271">
                  <a:extLst>
                    <a:ext uri="{9D8B030D-6E8A-4147-A177-3AD203B41FA5}">
                      <a16:colId xmlns:a16="http://schemas.microsoft.com/office/drawing/2014/main" val="2934547651"/>
                    </a:ext>
                  </a:extLst>
                </a:gridCol>
                <a:gridCol w="1027271">
                  <a:extLst>
                    <a:ext uri="{9D8B030D-6E8A-4147-A177-3AD203B41FA5}">
                      <a16:colId xmlns:a16="http://schemas.microsoft.com/office/drawing/2014/main" val="3723739919"/>
                    </a:ext>
                  </a:extLst>
                </a:gridCol>
              </a:tblGrid>
              <a:tr h="8988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Mismatched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Eve’s</a:t>
                      </a:r>
                      <a:b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Knowledge of</a:t>
                      </a:r>
                      <a:b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Alice’s Key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Eve’s</a:t>
                      </a:r>
                      <a:b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Knowledge of</a:t>
                      </a:r>
                      <a:b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Bob’s Key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451409"/>
                  </a:ext>
                </a:extLst>
              </a:tr>
              <a:tr h="2926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64180"/>
                  </a:ext>
                </a:extLst>
              </a:tr>
              <a:tr h="2926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345629"/>
                  </a:ext>
                </a:extLst>
              </a:tr>
              <a:tr h="2926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18432"/>
                  </a:ext>
                </a:extLst>
              </a:tr>
              <a:tr h="2926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3060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>
            <a:spLocks noGrp="1"/>
          </p:cNvSpPr>
          <p:nvPr>
            <p:ph type="title"/>
          </p:nvPr>
        </p:nvSpPr>
        <p:spPr>
          <a:xfrm>
            <a:off x="965348" y="136525"/>
            <a:ext cx="10400414" cy="485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Tampering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9" name="Google Shape;29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aphicFrame>
        <p:nvGraphicFramePr>
          <p:cNvPr id="300" name="Google Shape;300;p29"/>
          <p:cNvGraphicFramePr/>
          <p:nvPr/>
        </p:nvGraphicFramePr>
        <p:xfrm>
          <a:off x="1299830" y="823443"/>
          <a:ext cx="9592350" cy="2488600"/>
        </p:xfrm>
        <a:graphic>
          <a:graphicData uri="http://schemas.openxmlformats.org/drawingml/2006/table">
            <a:tbl>
              <a:tblPr firstRow="1" bandRow="1">
                <a:noFill/>
                <a:tableStyleId>{44783BC7-F687-4DAF-B155-24A4AEDB9BDE}</a:tableStyleId>
              </a:tblPr>
              <a:tblGrid>
                <a:gridCol w="132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/>
                        <a:t>encrypted1.bin</a:t>
                      </a:r>
                      <a:endParaRPr i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/>
                        <a:t>encrypted2.bin</a:t>
                      </a:r>
                      <a:endParaRPr i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Sender end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Nonce: 5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364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086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1118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cb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Tag: 416c6c92659047d2f0660c36f58c1fa5 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Nonce: 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0710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ebeb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0324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cc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Tag: 5977c55fe95a60173ff7476bfad4c29a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6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Receiver end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Nonce: 5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364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086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1118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cb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Tag: 416c6c92659047d2f0660c36f58c1fa5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Nonce: 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0710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ebeb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0324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cc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Tag: 5977c55fe95a60173ff7476bfad4c29a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Operation status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Verification successful! </a:t>
                      </a:r>
                      <a:b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Decryption successful!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Verification successful! </a:t>
                      </a:r>
                      <a:b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Decryption successful!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1" name="Google Shape;301;p29"/>
          <p:cNvGraphicFramePr/>
          <p:nvPr/>
        </p:nvGraphicFramePr>
        <p:xfrm>
          <a:off x="1299830" y="3790673"/>
          <a:ext cx="9592350" cy="2646590"/>
        </p:xfrm>
        <a:graphic>
          <a:graphicData uri="http://schemas.openxmlformats.org/drawingml/2006/table">
            <a:tbl>
              <a:tblPr firstRow="1" bandRow="1">
                <a:noFill/>
                <a:tableStyleId>{44783BC7-F687-4DAF-B155-24A4AEDB9BDE}</a:tableStyleId>
              </a:tblPr>
              <a:tblGrid>
                <a:gridCol w="132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6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/>
                        <a:t>encrypted1.bin</a:t>
                      </a:r>
                      <a:endParaRPr i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1"/>
                        <a:t>encrypted2.bin</a:t>
                      </a:r>
                      <a:endParaRPr i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Sender end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Nonce: 5e4ef364b086ab3e2d1118cb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Tag: 416c6c92659047d2f0660c36f58c1fa5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Nonce: 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0710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ebeb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0324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cc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Tag: 5977c55fe95a60173ff7476bfad4c29a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Receiver end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Nonce: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----------------------------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Tag: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------------------------------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Nonce: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----------------------------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Tag: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------------------------------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Operation status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Verification failed! </a:t>
                      </a:r>
                      <a:b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Decryption failed!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Verification failed! </a:t>
                      </a:r>
                      <a:b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400" b="0" i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Decryption failed! 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2" name="Google Shape;302;p29"/>
          <p:cNvSpPr txBox="1"/>
          <p:nvPr/>
        </p:nvSpPr>
        <p:spPr>
          <a:xfrm>
            <a:off x="4244843" y="3334502"/>
            <a:ext cx="5325552" cy="338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Table: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Tampering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>
            <a:off x="4407876" y="6437252"/>
            <a:ext cx="5325552" cy="338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Table: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Tampering</a:t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 flipH="1">
            <a:off x="-1182090" y="394450"/>
            <a:ext cx="14695290" cy="455110"/>
          </a:xfrm>
          <a:prstGeom prst="mathMinus">
            <a:avLst>
              <a:gd name="adj1" fmla="val 8214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>
            <a:spLocks noGrp="1"/>
          </p:cNvSpPr>
          <p:nvPr>
            <p:ph type="title"/>
          </p:nvPr>
        </p:nvSpPr>
        <p:spPr>
          <a:xfrm>
            <a:off x="838200" y="241923"/>
            <a:ext cx="10515600" cy="1131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800"/>
              <a:buFont typeface="Times New Roman"/>
              <a:buNone/>
            </a:pPr>
            <a:r>
              <a:rPr lang="en-US" sz="38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/>
          </a:p>
        </p:txBody>
      </p:sp>
      <p:sp>
        <p:nvSpPr>
          <p:cNvPr id="310" name="Google Shape;31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946214" y="1561020"/>
            <a:ext cx="10299600" cy="5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Char char="❑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Attempted to secure digital audio transmission combining the Quantum Key Distribution (QKD) specifically E91 with classical encryption system, secure hash function and audio steganography using LSB and also ChaCha20-Poly1305.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Char char="❑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model is sustainable against different types of attacks.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Char char="❑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key distribution can be changed for better output.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Char char="❑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Steganography technique can be improved.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Char char="❑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Text, images can also be excluded by filtering our algorithm.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0"/>
          <p:cNvSpPr/>
          <p:nvPr/>
        </p:nvSpPr>
        <p:spPr>
          <a:xfrm flipH="1">
            <a:off x="-1144810" y="970805"/>
            <a:ext cx="14695290" cy="455110"/>
          </a:xfrm>
          <a:prstGeom prst="mathMinus">
            <a:avLst>
              <a:gd name="adj1" fmla="val 8214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 txBox="1">
            <a:spLocks noGrp="1"/>
          </p:cNvSpPr>
          <p:nvPr>
            <p:ph type="title"/>
          </p:nvPr>
        </p:nvSpPr>
        <p:spPr>
          <a:xfrm>
            <a:off x="838199" y="126382"/>
            <a:ext cx="10515600" cy="719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Times New Roman"/>
              <a:buNone/>
            </a:pPr>
            <a:br>
              <a:rPr lang="en-US" sz="36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br>
              <a:rPr lang="en-US" sz="36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b="1">
              <a:solidFill>
                <a:srgbClr val="1F386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body" idx="1"/>
          </p:nvPr>
        </p:nvSpPr>
        <p:spPr>
          <a:xfrm>
            <a:off x="838199" y="931862"/>
            <a:ext cx="10515600" cy="557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[1] A. K. Ekert, “Quantum cryptography based on bell’s theorem,” Physical review letters, vol. 67,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no. 6, p. 661, 1991.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[2] B. Madhuravani and D. Murthy, “Cryptographic hash functions: Sha family,” Int J Innov Technol Explor Eng, vol. 2, pp. 326–9, 2013.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[3] M. J. Dworkin, “Sha-3 standard: Permutation-based hash and extendable-output functions,” 2015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[4] M. M. Amin, M. Salleh, S. Ibrahim, M. R. Katmin, and M. Shamsuddin, “Information hiding using steganography,” in 4th National Conference of Telecommunication Technology, 2003. NCTT 2003 Proceedings., pp. 21–25, IEEE, 2003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[5] P. Jayaram, H. Ranganatha, and H. Anupama, “Information hiding using audio steganography– a survey,” The International Journal of Multimedia &amp; Its Applications (IJMA) Vol, vol. 3, pp. 86–96, 2011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[6] S. P. Yalla, S. Hemanth, S. T. Kumar, S. Moulali, and S. Dileep, “Novel text steganography approach using quantum key distribution: Survey paper,” NeuroQuantology, vol. 20, no. 13, p. 923, 2022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[7] D. J. Bernstein et al., “Chacha, a variant of salsa20,” in Workshop record of SASC, vol. 8, pp. 3–5, Citeseer, 2008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[8] D. J. Bernstein, “The poly1305-aes message-authentication code,” in International workshop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on fast software encryption, pp. 32–49, Springer, 2005</a:t>
            </a:r>
            <a:endParaRPr/>
          </a:p>
        </p:txBody>
      </p:sp>
      <p:sp>
        <p:nvSpPr>
          <p:cNvPr id="319" name="Google Shape;31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31"/>
          <p:cNvSpPr/>
          <p:nvPr/>
        </p:nvSpPr>
        <p:spPr>
          <a:xfrm flipH="1">
            <a:off x="-1251646" y="486184"/>
            <a:ext cx="14695290" cy="455110"/>
          </a:xfrm>
          <a:prstGeom prst="mathMinus">
            <a:avLst>
              <a:gd name="adj1" fmla="val 8214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1210585" y="102029"/>
            <a:ext cx="10143215" cy="801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Index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310214" y="1213941"/>
            <a:ext cx="8896500" cy="4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audio encryption</a:t>
            </a:r>
            <a:endParaRPr sz="2000"/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Familiarization with Post Quantum Cryptography</a:t>
            </a:r>
            <a:endParaRPr sz="2000"/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 with QKD, Steganography and ChaCha20-Poly1305</a:t>
            </a:r>
            <a:endParaRPr sz="2000"/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2000"/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of E91 protocol</a:t>
            </a:r>
            <a:endParaRPr sz="2000"/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of Steganographic Techniques</a:t>
            </a:r>
            <a:endParaRPr sz="2000"/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of Chacha20-Poly1305</a:t>
            </a:r>
            <a:endParaRPr sz="2000"/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Encryption property analysis</a:t>
            </a:r>
            <a:endParaRPr sz="2000"/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CHHR Correlation analysis</a:t>
            </a:r>
            <a:endParaRPr sz="2000"/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Tampering Analysis</a:t>
            </a:r>
            <a:endParaRPr sz="2000"/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Conclusion and Future Work</a:t>
            </a:r>
            <a:endParaRPr sz="2000"/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000"/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03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7" name="Google Shape;97;p14"/>
          <p:cNvSpPr/>
          <p:nvPr/>
        </p:nvSpPr>
        <p:spPr>
          <a:xfrm flipH="1">
            <a:off x="-1116439" y="633293"/>
            <a:ext cx="14695200" cy="455100"/>
          </a:xfrm>
          <a:prstGeom prst="mathMinus">
            <a:avLst>
              <a:gd name="adj1" fmla="val 8214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>
            <a:spLocks noGrp="1"/>
          </p:cNvSpPr>
          <p:nvPr>
            <p:ph type="title"/>
          </p:nvPr>
        </p:nvSpPr>
        <p:spPr>
          <a:xfrm>
            <a:off x="0" y="2422524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8000"/>
              <a:buFont typeface="Times New Roman"/>
              <a:buNone/>
            </a:pPr>
            <a:r>
              <a:rPr lang="en-US" sz="80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860614" y="2250140"/>
            <a:ext cx="10927976" cy="105148"/>
          </a:xfrm>
          <a:prstGeom prst="mathMinus">
            <a:avLst>
              <a:gd name="adj1" fmla="val 23520"/>
            </a:avLst>
          </a:prstGeom>
          <a:solidFill>
            <a:srgbClr val="1F3864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2"/>
          <p:cNvSpPr/>
          <p:nvPr/>
        </p:nvSpPr>
        <p:spPr>
          <a:xfrm>
            <a:off x="860614" y="3755373"/>
            <a:ext cx="10927976" cy="105148"/>
          </a:xfrm>
          <a:prstGeom prst="mathMinus">
            <a:avLst>
              <a:gd name="adj1" fmla="val 23520"/>
            </a:avLst>
          </a:prstGeom>
          <a:solidFill>
            <a:srgbClr val="1F3864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5"/>
          <p:cNvGrpSpPr/>
          <p:nvPr/>
        </p:nvGrpSpPr>
        <p:grpSpPr>
          <a:xfrm>
            <a:off x="886407" y="1090674"/>
            <a:ext cx="10338411" cy="5402121"/>
            <a:chOff x="239548" y="2271"/>
            <a:chExt cx="10338411" cy="5402121"/>
          </a:xfrm>
        </p:grpSpPr>
        <p:sp>
          <p:nvSpPr>
            <p:cNvPr id="103" name="Google Shape;103;p15"/>
            <p:cNvSpPr/>
            <p:nvPr/>
          </p:nvSpPr>
          <p:spPr>
            <a:xfrm rot="10800000">
              <a:off x="761799" y="2271"/>
              <a:ext cx="9790403" cy="1153636"/>
            </a:xfrm>
            <a:prstGeom prst="homePlate">
              <a:avLst>
                <a:gd name="adj" fmla="val 50000"/>
              </a:avLst>
            </a:prstGeom>
            <a:solidFill>
              <a:srgbClr val="FEE59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1050208" y="2271"/>
              <a:ext cx="9501994" cy="11536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250" tIns="99050" rIns="18490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Noto Sans Symbols"/>
                <a:buNone/>
              </a:pPr>
              <a:r>
                <a:rPr lang="en-US" sz="22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Different Encryption </a:t>
              </a:r>
              <a:r>
                <a:rPr lang="en-US" sz="2200" b="1">
                  <a:latin typeface="Times New Roman"/>
                  <a:ea typeface="Times New Roman"/>
                  <a:cs typeface="Times New Roman"/>
                  <a:sym typeface="Times New Roman"/>
                </a:rPr>
                <a:t>techniques </a:t>
              </a:r>
              <a:r>
                <a:rPr lang="en-US" sz="22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 cryptographic arithmetic associating with audio transmission</a:t>
              </a:r>
              <a:endParaRPr sz="10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64223" y="101017"/>
              <a:ext cx="861763" cy="927098"/>
            </a:xfrm>
            <a:prstGeom prst="ellipse">
              <a:avLst/>
            </a:prstGeom>
            <a:solidFill>
              <a:schemeClr val="lt1"/>
            </a:solidFill>
            <a:ln w="57150" cap="flat" cmpd="sng">
              <a:solidFill>
                <a:srgbClr val="2F549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 rot="10800000">
              <a:off x="698681" y="1538544"/>
              <a:ext cx="9861832" cy="998752"/>
            </a:xfrm>
            <a:prstGeom prst="homePlate">
              <a:avLst>
                <a:gd name="adj" fmla="val 50000"/>
              </a:avLst>
            </a:prstGeom>
            <a:solidFill>
              <a:srgbClr val="BBD6E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948369" y="1538544"/>
              <a:ext cx="9612144" cy="998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250" tIns="99050" rIns="18490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Noto Sans Symbols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2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Most popular – AES and RSA</a:t>
              </a:r>
              <a:endParaRPr sz="22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39548" y="1627106"/>
              <a:ext cx="955696" cy="924483"/>
            </a:xfrm>
            <a:prstGeom prst="ellipse">
              <a:avLst/>
            </a:prstGeom>
            <a:solidFill>
              <a:schemeClr val="lt1"/>
            </a:solidFill>
            <a:ln w="57150" cap="flat" cmpd="sng">
              <a:solidFill>
                <a:srgbClr val="2F549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 rot="10800000">
              <a:off x="698681" y="2919934"/>
              <a:ext cx="9861832" cy="1047706"/>
            </a:xfrm>
            <a:prstGeom prst="homePlate">
              <a:avLst>
                <a:gd name="adj" fmla="val 50000"/>
              </a:avLst>
            </a:prstGeom>
            <a:solidFill>
              <a:srgbClr val="DBDBD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960607" y="2919934"/>
              <a:ext cx="9599906" cy="10477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250" tIns="99050" rIns="18490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Noto Sans Symbols"/>
                <a:buNone/>
              </a:pPr>
              <a:r>
                <a:rPr lang="en-US" sz="22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Lots of Computational power required to break RSA </a:t>
              </a:r>
              <a:endParaRPr sz="22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19534" y="2955966"/>
              <a:ext cx="889963" cy="954696"/>
            </a:xfrm>
            <a:prstGeom prst="ellipse">
              <a:avLst/>
            </a:prstGeom>
            <a:solidFill>
              <a:schemeClr val="lt1"/>
            </a:solidFill>
            <a:ln w="57150" cap="flat" cmpd="sng">
              <a:solidFill>
                <a:srgbClr val="2F549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 rot="10800000">
              <a:off x="679139" y="4350277"/>
              <a:ext cx="9898820" cy="1054115"/>
            </a:xfrm>
            <a:prstGeom prst="homePlate">
              <a:avLst>
                <a:gd name="adj" fmla="val 50000"/>
              </a:avLst>
            </a:prstGeom>
            <a:solidFill>
              <a:srgbClr val="F7CAAC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942668" y="4350277"/>
              <a:ext cx="9635291" cy="10541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65250" tIns="99050" rIns="184900" bIns="990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Times New Roman"/>
                <a:buNone/>
              </a:pPr>
              <a:r>
                <a:rPr lang="en-US" sz="22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But Shor’s Algorithm can break the algorithm in Quantum computing era</a:t>
              </a:r>
              <a:endParaRPr sz="10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90060" y="4444069"/>
              <a:ext cx="861994" cy="859122"/>
            </a:xfrm>
            <a:prstGeom prst="ellipse">
              <a:avLst/>
            </a:prstGeom>
            <a:solidFill>
              <a:schemeClr val="lt1"/>
            </a:solidFill>
            <a:ln w="57150" cap="flat" cmpd="sng">
              <a:solidFill>
                <a:srgbClr val="2F549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5"/>
          <p:cNvSpPr txBox="1">
            <a:spLocks noGrp="1"/>
          </p:cNvSpPr>
          <p:nvPr>
            <p:ph type="sldNum" idx="12"/>
          </p:nvPr>
        </p:nvSpPr>
        <p:spPr>
          <a:xfrm>
            <a:off x="8582770" y="6191488"/>
            <a:ext cx="2858564" cy="36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1820480" y="69476"/>
            <a:ext cx="8501040" cy="8984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</a:t>
            </a:r>
            <a:r>
              <a:rPr lang="en-US" sz="36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i="0" u="none" strike="noStrike" cap="non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1095945" y="1374918"/>
            <a:ext cx="561126" cy="50687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1095945" y="2900772"/>
            <a:ext cx="561126" cy="50687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1171360" y="4268532"/>
            <a:ext cx="561126" cy="50687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1193365" y="5694040"/>
            <a:ext cx="561126" cy="50687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flipH="1">
            <a:off x="-1116529" y="633293"/>
            <a:ext cx="14695290" cy="455110"/>
          </a:xfrm>
          <a:prstGeom prst="mathMinus">
            <a:avLst>
              <a:gd name="adj1" fmla="val 8214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9261049" y="6380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27" name="Google Shape;127;p16"/>
          <p:cNvSpPr txBox="1"/>
          <p:nvPr/>
        </p:nvSpPr>
        <p:spPr>
          <a:xfrm>
            <a:off x="1722146" y="91582"/>
            <a:ext cx="8437854" cy="628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 Quantum Cryptography 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 flipH="1">
            <a:off x="-1135382" y="568834"/>
            <a:ext cx="14695290" cy="455110"/>
          </a:xfrm>
          <a:prstGeom prst="mathMinus">
            <a:avLst>
              <a:gd name="adj1" fmla="val 8214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16"/>
          <p:cNvGrpSpPr/>
          <p:nvPr/>
        </p:nvGrpSpPr>
        <p:grpSpPr>
          <a:xfrm>
            <a:off x="-5464761" y="153057"/>
            <a:ext cx="17296202" cy="7277356"/>
            <a:chOff x="-6111620" y="-935346"/>
            <a:chExt cx="17296202" cy="7277356"/>
          </a:xfrm>
        </p:grpSpPr>
        <p:sp>
          <p:nvSpPr>
            <p:cNvPr id="130" name="Google Shape;130;p16"/>
            <p:cNvSpPr/>
            <p:nvPr/>
          </p:nvSpPr>
          <p:spPr>
            <a:xfrm>
              <a:off x="-6111620" y="-935346"/>
              <a:ext cx="7277356" cy="7277356"/>
            </a:xfrm>
            <a:prstGeom prst="blockArc">
              <a:avLst>
                <a:gd name="adj1" fmla="val 18900000"/>
                <a:gd name="adj2" fmla="val 2700000"/>
                <a:gd name="adj3" fmla="val 297"/>
              </a:avLst>
            </a:prstGeom>
            <a:noFill/>
            <a:ln w="12700" cap="flat" cmpd="sng">
              <a:solidFill>
                <a:srgbClr val="6B89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750444" y="540666"/>
              <a:ext cx="10434138" cy="1081332"/>
            </a:xfrm>
            <a:prstGeom prst="rect">
              <a:avLst/>
            </a:prstGeom>
            <a:solidFill>
              <a:srgbClr val="FEE59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 txBox="1"/>
            <p:nvPr/>
          </p:nvSpPr>
          <p:spPr>
            <a:xfrm>
              <a:off x="750444" y="540666"/>
              <a:ext cx="10434138" cy="1081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8300" tIns="66025" rIns="66025" bIns="660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Times New Roman"/>
                <a:buNone/>
              </a:pPr>
              <a:r>
                <a:rPr lang="en-US" sz="22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Quantum proof and Quantum Resistant</a:t>
              </a:r>
              <a:endParaRPr sz="10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74611" y="405499"/>
              <a:ext cx="1351665" cy="1351665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E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1143509" y="2162665"/>
              <a:ext cx="10041073" cy="1081332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1143509" y="2162665"/>
              <a:ext cx="10041073" cy="1081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8300" tIns="66025" rIns="66025" bIns="660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Noto Sans Symbols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2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Secure against Cryptanalytic attack against Quantum Computer </a:t>
              </a:r>
              <a:endParaRPr sz="22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467676" y="2027499"/>
              <a:ext cx="1351665" cy="1351665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8297C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50444" y="3784664"/>
              <a:ext cx="10434138" cy="1081332"/>
            </a:xfrm>
            <a:prstGeom prst="rect">
              <a:avLst/>
            </a:prstGeom>
            <a:solidFill>
              <a:srgbClr val="DBDBD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750444" y="3784664"/>
              <a:ext cx="10434138" cy="1081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8300" tIns="66025" rIns="66025" bIns="660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Noto Sans Symbols"/>
                <a:buNone/>
              </a:pPr>
              <a:r>
                <a:rPr lang="en-US" sz="22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Use both Classical and Quantum Resistant Algorithm</a:t>
              </a:r>
              <a:endParaRPr sz="22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74611" y="3649498"/>
              <a:ext cx="1351665" cy="1351665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8297C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9261049" y="6380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1722146" y="91582"/>
            <a:ext cx="8437854" cy="6280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QKD, SHA &amp; C</a:t>
            </a:r>
            <a:r>
              <a:rPr lang="en-US" sz="36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haCha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 flipH="1">
            <a:off x="-1135382" y="568834"/>
            <a:ext cx="14695290" cy="455110"/>
          </a:xfrm>
          <a:prstGeom prst="mathMinus">
            <a:avLst>
              <a:gd name="adj1" fmla="val 8214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-5464761" y="153057"/>
            <a:ext cx="17296202" cy="7277356"/>
            <a:chOff x="-6111620" y="-935346"/>
            <a:chExt cx="17296202" cy="7277356"/>
          </a:xfrm>
        </p:grpSpPr>
        <p:sp>
          <p:nvSpPr>
            <p:cNvPr id="149" name="Google Shape;149;p17"/>
            <p:cNvSpPr/>
            <p:nvPr/>
          </p:nvSpPr>
          <p:spPr>
            <a:xfrm>
              <a:off x="-6111620" y="-935346"/>
              <a:ext cx="7277356" cy="7277356"/>
            </a:xfrm>
            <a:prstGeom prst="blockArc">
              <a:avLst>
                <a:gd name="adj1" fmla="val 18900000"/>
                <a:gd name="adj2" fmla="val 2700000"/>
                <a:gd name="adj3" fmla="val 297"/>
              </a:avLst>
            </a:prstGeom>
            <a:noFill/>
            <a:ln w="12700" cap="flat" cmpd="sng">
              <a:solidFill>
                <a:srgbClr val="6B89C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750444" y="540666"/>
              <a:ext cx="10434138" cy="1081332"/>
            </a:xfrm>
            <a:prstGeom prst="rect">
              <a:avLst/>
            </a:prstGeom>
            <a:solidFill>
              <a:srgbClr val="FEE59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 txBox="1"/>
            <p:nvPr/>
          </p:nvSpPr>
          <p:spPr>
            <a:xfrm>
              <a:off x="750444" y="540666"/>
              <a:ext cx="10434138" cy="1081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8300" tIns="66025" rIns="66025" bIns="660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Times New Roman"/>
                <a:buNone/>
              </a:pPr>
              <a:r>
                <a:rPr lang="en-US" sz="22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QKD used for exchanging keys- BB84 and E91</a:t>
              </a:r>
              <a:endParaRPr sz="2200"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74611" y="405499"/>
              <a:ext cx="1351665" cy="1351665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2E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1143509" y="2162665"/>
              <a:ext cx="10041073" cy="1081332"/>
            </a:xfrm>
            <a:prstGeom prst="rect">
              <a:avLst/>
            </a:prstGeom>
            <a:solidFill>
              <a:srgbClr val="BBD6E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1143509" y="2162665"/>
              <a:ext cx="10041073" cy="1081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8300" tIns="66025" rIns="66025" bIns="660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Noto Sans Symbols"/>
                <a:buNone/>
              </a:pPr>
              <a:r>
                <a:rPr lang="en-US" sz="22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SHA, Used for data integrity and digital signature- SHA-1, SHA-2, SHA-3</a:t>
              </a:r>
              <a:endParaRPr sz="2200"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467676" y="2027499"/>
              <a:ext cx="1351665" cy="1351665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8297C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750444" y="3784664"/>
              <a:ext cx="10434138" cy="1081332"/>
            </a:xfrm>
            <a:prstGeom prst="rect">
              <a:avLst/>
            </a:prstGeom>
            <a:solidFill>
              <a:srgbClr val="DBDBD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750444" y="3784664"/>
              <a:ext cx="10434138" cy="1081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58300" tIns="66025" rIns="66025" bIns="660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Noto Sans Symbols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2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Cha</a:t>
              </a:r>
              <a:r>
                <a:rPr lang="en-US" sz="2200" b="1"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en-US" sz="22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ha, used for faster and secure </a:t>
              </a:r>
              <a:r>
                <a:rPr lang="en-US" sz="2200" b="1">
                  <a:latin typeface="Times New Roman"/>
                  <a:ea typeface="Times New Roman"/>
                  <a:cs typeface="Times New Roman"/>
                  <a:sym typeface="Times New Roman"/>
                </a:rPr>
                <a:t>encryption </a:t>
              </a:r>
              <a:r>
                <a:rPr lang="en-US" sz="22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</a:t>
              </a:r>
              <a:endParaRPr sz="2200"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74611" y="3649498"/>
              <a:ext cx="1351665" cy="1351665"/>
            </a:xfrm>
            <a:prstGeom prst="ellipse">
              <a:avLst/>
            </a:prstGeom>
            <a:solidFill>
              <a:schemeClr val="lt1"/>
            </a:solidFill>
            <a:ln w="12700" cap="flat" cmpd="sng">
              <a:solidFill>
                <a:srgbClr val="8297C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4473381" y="-40683"/>
            <a:ext cx="38771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 flipH="1">
            <a:off x="-1593641" y="378093"/>
            <a:ext cx="15379281" cy="455110"/>
          </a:xfrm>
          <a:prstGeom prst="mathMinus">
            <a:avLst>
              <a:gd name="adj1" fmla="val 8214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7" name="Google Shape;167;p18"/>
          <p:cNvGraphicFramePr/>
          <p:nvPr/>
        </p:nvGraphicFramePr>
        <p:xfrm>
          <a:off x="53162" y="800916"/>
          <a:ext cx="12085675" cy="6050360"/>
        </p:xfrm>
        <a:graphic>
          <a:graphicData uri="http://schemas.openxmlformats.org/drawingml/2006/table">
            <a:tbl>
              <a:tblPr firstRow="1" bandRow="1">
                <a:noFill/>
                <a:tableStyleId>{8294A507-6D0B-4375-8B0A-8C080D61FDB4}</a:tableStyleId>
              </a:tblPr>
              <a:tblGrid>
                <a:gridCol w="79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5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6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Quantum cryptography based on bell’s theorem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</a:t>
                      </a:r>
                      <a:r>
                        <a:rPr lang="en-US" sz="1800">
                          <a:solidFill>
                            <a:srgbClr val="FF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</a:t>
                      </a:r>
                      <a:br>
                        <a:rPr lang="en-US" sz="1800"/>
                      </a:b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A.K Ekert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Proposed E91 Protocol based on Bell’s theorem which can detect the eavesdropping effect.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Cryptographic hash functions: Sha family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</a:t>
                      </a:r>
                      <a:r>
                        <a:rPr lang="en-US" sz="1800">
                          <a:solidFill>
                            <a:srgbClr val="FF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</a:t>
                      </a:r>
                      <a:br>
                        <a:rPr lang="en-US" sz="1800"/>
                      </a:b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B. Madhuravani and D. Murthy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br>
                        <a:rPr lang="en-US" sz="1800"/>
                      </a:b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Introducing with the Sha Family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Sha-3 standard: Permutation-based hash and extendable-output functions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</a:t>
                      </a:r>
                      <a:r>
                        <a:rPr lang="en-US" sz="1800">
                          <a:solidFill>
                            <a:srgbClr val="FF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</a:t>
                      </a:r>
                      <a:br>
                        <a:rPr lang="en-US" sz="1800"/>
                      </a:b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M. J. Dworkin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br>
                        <a:rPr lang="en-US" sz="1800"/>
                      </a:b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Sha-3, providing better security against attacks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6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Information hiding</a:t>
                      </a:r>
                      <a:b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using steganography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</a:t>
                      </a:r>
                      <a:r>
                        <a:rPr lang="en-US" sz="1800">
                          <a:solidFill>
                            <a:srgbClr val="FF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</a:t>
                      </a:r>
                      <a:br>
                        <a:rPr lang="en-US" sz="1800"/>
                      </a:b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M. M. Amin, M. Salleh, S. Ibrahim, M. R. Katmin, and M. Shamsuddin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secure the information completely undetectable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by Steganography</a:t>
                      </a:r>
                      <a:br>
                        <a:rPr lang="en-US" sz="1800"/>
                      </a:b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6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Information hiding using audio steganography–</a:t>
                      </a:r>
                      <a:b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survey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</a:t>
                      </a:r>
                      <a:r>
                        <a:rPr lang="en-US" sz="1800">
                          <a:solidFill>
                            <a:srgbClr val="FF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</a:t>
                      </a:r>
                      <a:b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P. Jayaram, H. Ranganatha, and H. Anupama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b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LSB audio encryption which increases robustness against noise addition and MPEG compression, high capacity and simplicity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b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4237819" y="-52998"/>
            <a:ext cx="386875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 flipH="1">
            <a:off x="-1517442" y="365778"/>
            <a:ext cx="15379281" cy="455110"/>
          </a:xfrm>
          <a:prstGeom prst="mathMinus">
            <a:avLst>
              <a:gd name="adj1" fmla="val 8214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5" name="Google Shape;175;p19"/>
          <p:cNvGraphicFramePr/>
          <p:nvPr/>
        </p:nvGraphicFramePr>
        <p:xfrm>
          <a:off x="29848" y="730472"/>
          <a:ext cx="12117575" cy="4482460"/>
        </p:xfrm>
        <a:graphic>
          <a:graphicData uri="http://schemas.openxmlformats.org/drawingml/2006/table">
            <a:tbl>
              <a:tblPr firstRow="1" bandRow="1">
                <a:noFill/>
                <a:tableStyleId>{8294A507-6D0B-4375-8B0A-8C080D61FDB4}</a:tableStyleId>
              </a:tblPr>
              <a:tblGrid>
                <a:gridCol w="77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19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Ref.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Contribution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0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Novel text steganography</a:t>
                      </a:r>
                      <a:b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approach using quantum key distribution: Survey paper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</a:t>
                      </a:r>
                      <a:r>
                        <a:rPr lang="en-US" sz="1800">
                          <a:solidFill>
                            <a:srgbClr val="FF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</a:t>
                      </a:r>
                      <a:b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b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 P. Yalla, S. Hemanth, S. T. Kumar, S. Moulali, and S. Dileep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b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Combining QKD protocol with Steganography increasing the hidden channel capacity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Chacha, a variant of salsa20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</a:t>
                      </a:r>
                      <a:r>
                        <a:rPr lang="en-US" sz="1800">
                          <a:solidFill>
                            <a:srgbClr val="FF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</a:t>
                      </a:r>
                      <a:b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D. J. Bernstein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b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Introducing with Chacha, which has better software speed compared to salsa20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0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poly1305-aes message-authentication code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</a:t>
                      </a:r>
                      <a:r>
                        <a:rPr lang="en-US" sz="1800">
                          <a:solidFill>
                            <a:srgbClr val="FF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</a:t>
                      </a:r>
                      <a:b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D. J. Bernstein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Introduce with Poly1305-AES which is a cryptographic tools used to verify the integrity and authenticity of a message</a:t>
                      </a: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b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838200" y="243454"/>
            <a:ext cx="10515600" cy="57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E91 protocol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1" name="Google Shape;18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82" name="Google Shape;182;p20"/>
          <p:cNvSpPr/>
          <p:nvPr/>
        </p:nvSpPr>
        <p:spPr>
          <a:xfrm flipH="1">
            <a:off x="-1506810" y="637144"/>
            <a:ext cx="15379281" cy="455110"/>
          </a:xfrm>
          <a:prstGeom prst="mathMinus">
            <a:avLst>
              <a:gd name="adj1" fmla="val 8214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34250" y="4384475"/>
            <a:ext cx="8163000" cy="26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34250" y="1826900"/>
            <a:ext cx="8163000" cy="25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06800" y="1389761"/>
            <a:ext cx="8017900" cy="558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1097811" y="136525"/>
            <a:ext cx="9996377" cy="70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Steganography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1031357" y="117703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different methods of steganography.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Among them some notables are: LSB Coding, Parity Coding, Phase coding, Spread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spectrum</a:t>
            </a:r>
            <a:r>
              <a:rPr lang="en-US" sz="18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Echo hiding etc</a:t>
            </a:r>
            <a:endParaRPr sz="1800"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very popular methodology among them is the LSB(Least Significant Bit) algorithm, which only replaces the least significant bits of the some of the bytes of the cover audio.</a:t>
            </a:r>
            <a:r>
              <a:rPr lang="en-US"/>
              <a:t> 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93" name="Google Shape;193;p21"/>
          <p:cNvSpPr/>
          <p:nvPr/>
        </p:nvSpPr>
        <p:spPr>
          <a:xfrm flipH="1">
            <a:off x="-1400483" y="569565"/>
            <a:ext cx="15379281" cy="455110"/>
          </a:xfrm>
          <a:prstGeom prst="mathMinus">
            <a:avLst>
              <a:gd name="adj1" fmla="val 8214"/>
            </a:avLst>
          </a:prstGeom>
          <a:solidFill>
            <a:schemeClr val="dk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075" y="3123075"/>
            <a:ext cx="5325550" cy="231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71975" y="3065075"/>
            <a:ext cx="6520024" cy="231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1"/>
          <p:cNvSpPr txBox="1"/>
          <p:nvPr/>
        </p:nvSpPr>
        <p:spPr>
          <a:xfrm>
            <a:off x="473920" y="5860126"/>
            <a:ext cx="532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Table: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Steganography Techniques</a:t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6028249" y="5773337"/>
            <a:ext cx="532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Table: 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LSB</a:t>
            </a: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Steganography Techniques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1599</Words>
  <Application>Microsoft Office PowerPoint</Application>
  <PresentationFormat>Widescreen</PresentationFormat>
  <Paragraphs>291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Noto Sans Symbols</vt:lpstr>
      <vt:lpstr>Times New Roman</vt:lpstr>
      <vt:lpstr>Office Theme</vt:lpstr>
      <vt:lpstr> </vt:lpstr>
      <vt:lpstr>                   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E91 protocol</vt:lpstr>
      <vt:lpstr>Steganography</vt:lpstr>
      <vt:lpstr>ChaCha20-Poly1305</vt:lpstr>
      <vt:lpstr>PowerPoint Presentation</vt:lpstr>
      <vt:lpstr>Thesis Objectives </vt:lpstr>
      <vt:lpstr>PowerPoint Presentation</vt:lpstr>
      <vt:lpstr>Methodology  </vt:lpstr>
      <vt:lpstr>Encrypted Audio Properties</vt:lpstr>
      <vt:lpstr>CHSH Correlation</vt:lpstr>
      <vt:lpstr>Tampering Analysis</vt:lpstr>
      <vt:lpstr>Conclusions</vt:lpstr>
      <vt:lpstr> 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Abdul Kader</dc:creator>
  <cp:lastModifiedBy>Abdul Kader</cp:lastModifiedBy>
  <cp:revision>1</cp:revision>
  <dcterms:modified xsi:type="dcterms:W3CDTF">2025-02-16T08:22:55Z</dcterms:modified>
</cp:coreProperties>
</file>