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242730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162717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27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255852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256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18589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6752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355955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402680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AB472B-842B-40EA-86D7-19BFDF814FE5}" type="datetimeFigureOut">
              <a:rPr lang="en-US" smtClean="0"/>
              <a:t>03-Dec-21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257267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B472B-842B-40EA-86D7-19BFDF814FE5}" type="datetimeFigureOut">
              <a:rPr lang="en-US" smtClean="0"/>
              <a:t>03-Dec-21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419373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AB472B-842B-40EA-86D7-19BFDF814FE5}" type="datetimeFigureOut">
              <a:rPr lang="en-US" smtClean="0"/>
              <a:t>03-Dec-21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168258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B472B-842B-40EA-86D7-19BFDF814FE5}" type="datetimeFigureOut">
              <a:rPr lang="en-US" smtClean="0"/>
              <a:t>03-Dec-21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134471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B472B-842B-40EA-86D7-19BFDF814FE5}" type="datetimeFigureOut">
              <a:rPr lang="en-US" smtClean="0"/>
              <a:t>03-Dec-21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297681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AB472B-842B-40EA-86D7-19BFDF814FE5}" type="datetimeFigureOut">
              <a:rPr lang="en-US" smtClean="0"/>
              <a:t>03-Dec-21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4145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AB472B-842B-40EA-86D7-19BFDF814FE5}" type="datetimeFigureOut">
              <a:rPr lang="en-US" smtClean="0"/>
              <a:t>03-Dec-21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98A1F-DA37-4CF9-8B2E-34983D488DBF}" type="slidenum">
              <a:rPr lang="en-US" smtClean="0"/>
              <a:t>‹#›</a:t>
            </a:fld>
            <a:endParaRPr lang="en-US"/>
          </a:p>
        </p:txBody>
      </p:sp>
    </p:spTree>
    <p:extLst>
      <p:ext uri="{BB962C8B-B14F-4D97-AF65-F5344CB8AC3E}">
        <p14:creationId xmlns:p14="http://schemas.microsoft.com/office/powerpoint/2010/main" val="233507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AB472B-842B-40EA-86D7-19BFDF814FE5}" type="datetimeFigureOut">
              <a:rPr lang="en-US" smtClean="0"/>
              <a:t>03-Dec-21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E98A1F-DA37-4CF9-8B2E-34983D488DBF}" type="slidenum">
              <a:rPr lang="en-US" smtClean="0"/>
              <a:t>‹#›</a:t>
            </a:fld>
            <a:endParaRPr lang="en-US"/>
          </a:p>
        </p:txBody>
      </p:sp>
    </p:spTree>
    <p:extLst>
      <p:ext uri="{BB962C8B-B14F-4D97-AF65-F5344CB8AC3E}">
        <p14:creationId xmlns:p14="http://schemas.microsoft.com/office/powerpoint/2010/main" val="5475126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FB4-2278-42A8-A798-BE2C2BC6FD8E}"/>
              </a:ext>
            </a:extLst>
          </p:cNvPr>
          <p:cNvSpPr>
            <a:spLocks noGrp="1"/>
          </p:cNvSpPr>
          <p:nvPr>
            <p:ph type="ctrTitle"/>
          </p:nvPr>
        </p:nvSpPr>
        <p:spPr>
          <a:xfrm>
            <a:off x="1389841" y="117907"/>
            <a:ext cx="7766936" cy="1418662"/>
          </a:xfrm>
        </p:spPr>
        <p:txBody>
          <a:bodyPr/>
          <a:lstStyle/>
          <a:p>
            <a:pPr algn="ctr"/>
            <a:r>
              <a:rPr lang="en-US" dirty="0">
                <a:latin typeface="Segoe UI Semibold" panose="020B0702040204020203" pitchFamily="34" charset="0"/>
                <a:cs typeface="Segoe UI Semibold" panose="020B0702040204020203" pitchFamily="34" charset="0"/>
              </a:rPr>
              <a:t>Clustering – Group 1</a:t>
            </a:r>
          </a:p>
        </p:txBody>
      </p:sp>
      <p:sp>
        <p:nvSpPr>
          <p:cNvPr id="3" name="Subtitle 2">
            <a:extLst>
              <a:ext uri="{FF2B5EF4-FFF2-40B4-BE49-F238E27FC236}">
                <a16:creationId xmlns:a16="http://schemas.microsoft.com/office/drawing/2014/main" id="{5F7F1033-076A-4CDF-A79E-AFA3ED65AE49}"/>
              </a:ext>
            </a:extLst>
          </p:cNvPr>
          <p:cNvSpPr>
            <a:spLocks noGrp="1"/>
          </p:cNvSpPr>
          <p:nvPr>
            <p:ph type="subTitle" idx="1"/>
          </p:nvPr>
        </p:nvSpPr>
        <p:spPr>
          <a:xfrm>
            <a:off x="1389841" y="1517971"/>
            <a:ext cx="7766936" cy="1096899"/>
          </a:xfrm>
        </p:spPr>
        <p:txBody>
          <a:bodyPr>
            <a:normAutofit/>
          </a:bodyPr>
          <a:lstStyle/>
          <a:p>
            <a:pPr algn="ctr"/>
            <a:r>
              <a:rPr lang="en-US" sz="2400" dirty="0">
                <a:solidFill>
                  <a:srgbClr val="000000"/>
                </a:solidFill>
                <a:latin typeface="Segoe UI" panose="020B0502040204020203" pitchFamily="34" charset="0"/>
                <a:ea typeface="Calibri" panose="020F0502020204030204" pitchFamily="34" charset="0"/>
                <a:cs typeface="Segoe UI" panose="020B0502040204020203" pitchFamily="34" charset="0"/>
              </a:rPr>
              <a:t>D</a:t>
            </a:r>
            <a:r>
              <a:rPr lang="en-US" sz="24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eveloped a customer segmentation to define marketing strategy from credit card data</a:t>
            </a:r>
            <a:endParaRPr lang="en-US" sz="24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D0907F2-51C4-41B6-A2F9-6EF51C0218FE}"/>
              </a:ext>
            </a:extLst>
          </p:cNvPr>
          <p:cNvSpPr txBox="1"/>
          <p:nvPr/>
        </p:nvSpPr>
        <p:spPr>
          <a:xfrm>
            <a:off x="301658" y="3258443"/>
            <a:ext cx="3318235" cy="2031325"/>
          </a:xfrm>
          <a:prstGeom prst="rect">
            <a:avLst/>
          </a:prstGeom>
          <a:noFill/>
        </p:spPr>
        <p:txBody>
          <a:bodyPr wrap="square" rtlCol="0">
            <a:spAutoFit/>
          </a:body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Given the dataset</a:t>
            </a: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This Project aims to develop a customer segmentation to define marketing strategy. The</a:t>
            </a:r>
            <a:r>
              <a:rPr lang="en-US" sz="1800" dirty="0">
                <a:effectLst/>
                <a:latin typeface="Segoe UI" panose="020B0502040204020203" pitchFamily="34" charset="0"/>
                <a:ea typeface="Calibri" panose="020F0502020204030204" pitchFamily="34" charset="0"/>
                <a:cs typeface="Segoe UI" panose="020B0502040204020203" pitchFamily="34" charset="0"/>
              </a:rPr>
              <a:t> </a:t>
            </a: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sample Dataset summarizes the usage behavior of about 9000 active credit card holders </a:t>
            </a:r>
            <a:endParaRPr lang="en-US"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093AB72-BFD0-4D5C-B037-F6D62D295057}"/>
              </a:ext>
            </a:extLst>
          </p:cNvPr>
          <p:cNvSpPr txBox="1"/>
          <p:nvPr/>
        </p:nvSpPr>
        <p:spPr>
          <a:xfrm>
            <a:off x="301658" y="2861118"/>
            <a:ext cx="2403835" cy="369332"/>
          </a:xfrm>
          <a:prstGeom prst="rect">
            <a:avLst/>
          </a:prstGeom>
          <a:noFill/>
        </p:spPr>
        <p:txBody>
          <a:bodyPr wrap="square" rtlCol="0" anchor="ctr">
            <a:spAutoFit/>
          </a:bodyPr>
          <a:lstStyle/>
          <a:p>
            <a:r>
              <a:rPr lang="en-US" dirty="0">
                <a:latin typeface="Segoe UI Semibold" panose="020B0702040204020203" pitchFamily="34" charset="0"/>
                <a:cs typeface="Segoe UI Semibold" panose="020B0702040204020203" pitchFamily="34" charset="0"/>
              </a:rPr>
              <a:t>WHAT</a:t>
            </a:r>
          </a:p>
        </p:txBody>
      </p:sp>
      <p:sp>
        <p:nvSpPr>
          <p:cNvPr id="6" name="TextBox 5">
            <a:extLst>
              <a:ext uri="{FF2B5EF4-FFF2-40B4-BE49-F238E27FC236}">
                <a16:creationId xmlns:a16="http://schemas.microsoft.com/office/drawing/2014/main" id="{F65CDC29-ADA0-494A-9D05-9F418FC4AEF2}"/>
              </a:ext>
            </a:extLst>
          </p:cNvPr>
          <p:cNvSpPr txBox="1"/>
          <p:nvPr/>
        </p:nvSpPr>
        <p:spPr>
          <a:xfrm>
            <a:off x="3605168" y="2875115"/>
            <a:ext cx="2403835" cy="369332"/>
          </a:xfrm>
          <a:prstGeom prst="rect">
            <a:avLst/>
          </a:prstGeom>
          <a:noFill/>
        </p:spPr>
        <p:txBody>
          <a:bodyPr wrap="square" rtlCol="0" anchor="ctr">
            <a:spAutoFit/>
          </a:bodyPr>
          <a:lstStyle/>
          <a:p>
            <a:r>
              <a:rPr lang="en-US" dirty="0">
                <a:latin typeface="Segoe UI Semibold" panose="020B0702040204020203" pitchFamily="34" charset="0"/>
                <a:cs typeface="Segoe UI Semibold" panose="020B0702040204020203" pitchFamily="34" charset="0"/>
              </a:rPr>
              <a:t>WHY</a:t>
            </a:r>
          </a:p>
        </p:txBody>
      </p:sp>
      <p:sp>
        <p:nvSpPr>
          <p:cNvPr id="7" name="TextBox 6">
            <a:extLst>
              <a:ext uri="{FF2B5EF4-FFF2-40B4-BE49-F238E27FC236}">
                <a16:creationId xmlns:a16="http://schemas.microsoft.com/office/drawing/2014/main" id="{C3DC7216-A4E5-4867-B676-AC05D9B7E354}"/>
              </a:ext>
            </a:extLst>
          </p:cNvPr>
          <p:cNvSpPr txBox="1"/>
          <p:nvPr/>
        </p:nvSpPr>
        <p:spPr>
          <a:xfrm>
            <a:off x="7125092" y="2895307"/>
            <a:ext cx="2403835" cy="369332"/>
          </a:xfrm>
          <a:prstGeom prst="rect">
            <a:avLst/>
          </a:prstGeom>
          <a:noFill/>
        </p:spPr>
        <p:txBody>
          <a:bodyPr wrap="square" rtlCol="0" anchor="ctr">
            <a:spAutoFit/>
          </a:bodyPr>
          <a:lstStyle/>
          <a:p>
            <a:r>
              <a:rPr lang="en-US" dirty="0">
                <a:latin typeface="Segoe UI Semibold" panose="020B0702040204020203" pitchFamily="34" charset="0"/>
                <a:cs typeface="Segoe UI Semibold" panose="020B0702040204020203" pitchFamily="34" charset="0"/>
              </a:rPr>
              <a:t>HOW</a:t>
            </a:r>
          </a:p>
        </p:txBody>
      </p:sp>
      <p:sp>
        <p:nvSpPr>
          <p:cNvPr id="8" name="TextBox 7">
            <a:extLst>
              <a:ext uri="{FF2B5EF4-FFF2-40B4-BE49-F238E27FC236}">
                <a16:creationId xmlns:a16="http://schemas.microsoft.com/office/drawing/2014/main" id="{8297139C-8D7C-469F-8BBA-FB4EA4586C59}"/>
              </a:ext>
            </a:extLst>
          </p:cNvPr>
          <p:cNvSpPr txBox="1"/>
          <p:nvPr/>
        </p:nvSpPr>
        <p:spPr>
          <a:xfrm>
            <a:off x="3619893" y="3230450"/>
            <a:ext cx="3318235" cy="3626890"/>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Segoe UI" panose="020B0502040204020203" pitchFamily="34" charset="0"/>
                <a:ea typeface="Calibri" panose="020F0502020204030204" pitchFamily="34" charset="0"/>
                <a:cs typeface="Segoe UI" panose="020B0502040204020203" pitchFamily="34" charset="0"/>
              </a:rPr>
              <a:t>Customer Segmentation is a classical problem , using clustering we will be able to make classify customers and see the optimal types of customers based on credit card information like purchases and credit history. This can help the marketing team to make informed decisions on their target audience.</a:t>
            </a:r>
          </a:p>
        </p:txBody>
      </p:sp>
      <p:sp>
        <p:nvSpPr>
          <p:cNvPr id="9" name="TextBox 8">
            <a:extLst>
              <a:ext uri="{FF2B5EF4-FFF2-40B4-BE49-F238E27FC236}">
                <a16:creationId xmlns:a16="http://schemas.microsoft.com/office/drawing/2014/main" id="{2A9CC483-5701-4AE6-A685-6578F217441C}"/>
              </a:ext>
            </a:extLst>
          </p:cNvPr>
          <p:cNvSpPr txBox="1"/>
          <p:nvPr/>
        </p:nvSpPr>
        <p:spPr>
          <a:xfrm>
            <a:off x="6993117" y="3260193"/>
            <a:ext cx="3318235" cy="185736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Multiple Clustering Techniques including K-means, obtaining optimum no of clusters using elbow and Silhouette  and identifying Users Groups from clusters</a:t>
            </a:r>
          </a:p>
        </p:txBody>
      </p:sp>
    </p:spTree>
    <p:extLst>
      <p:ext uri="{BB962C8B-B14F-4D97-AF65-F5344CB8AC3E}">
        <p14:creationId xmlns:p14="http://schemas.microsoft.com/office/powerpoint/2010/main" val="43344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956C-CC28-418B-BE8D-F5905728356C}"/>
              </a:ext>
            </a:extLst>
          </p:cNvPr>
          <p:cNvSpPr>
            <a:spLocks noGrp="1"/>
          </p:cNvSpPr>
          <p:nvPr>
            <p:ph type="title"/>
          </p:nvPr>
        </p:nvSpPr>
        <p:spPr>
          <a:xfrm rot="16200000">
            <a:off x="-1074887" y="1430896"/>
            <a:ext cx="3692400" cy="1320800"/>
          </a:xfrm>
        </p:spPr>
        <p:txBody>
          <a:bodyPr/>
          <a:lstStyle/>
          <a:p>
            <a:r>
              <a:rPr lang="en-US" dirty="0"/>
              <a:t>Data Description</a:t>
            </a:r>
          </a:p>
        </p:txBody>
      </p:sp>
      <p:sp>
        <p:nvSpPr>
          <p:cNvPr id="3" name="Content Placeholder 2">
            <a:extLst>
              <a:ext uri="{FF2B5EF4-FFF2-40B4-BE49-F238E27FC236}">
                <a16:creationId xmlns:a16="http://schemas.microsoft.com/office/drawing/2014/main" id="{757E3EA8-ED72-4F9E-9EAA-138AFF28516F}"/>
              </a:ext>
            </a:extLst>
          </p:cNvPr>
          <p:cNvSpPr>
            <a:spLocks noGrp="1"/>
          </p:cNvSpPr>
          <p:nvPr>
            <p:ph idx="1"/>
          </p:nvPr>
        </p:nvSpPr>
        <p:spPr>
          <a:xfrm>
            <a:off x="1035552" y="150910"/>
            <a:ext cx="8596668" cy="358138"/>
          </a:xfrm>
        </p:spPr>
        <p:txBody>
          <a:bodyPr>
            <a:normAutofit lnSpcReduction="10000"/>
          </a:bodyPr>
          <a:lstStyle/>
          <a:p>
            <a:r>
              <a:rPr lang="en-US" dirty="0"/>
              <a:t>Data Summary </a:t>
            </a:r>
          </a:p>
        </p:txBody>
      </p:sp>
      <p:pic>
        <p:nvPicPr>
          <p:cNvPr id="5" name="Picture 4">
            <a:extLst>
              <a:ext uri="{FF2B5EF4-FFF2-40B4-BE49-F238E27FC236}">
                <a16:creationId xmlns:a16="http://schemas.microsoft.com/office/drawing/2014/main" id="{4091DB73-4357-4FC9-BA52-DD4855D6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469" y="461327"/>
            <a:ext cx="5943600" cy="5935345"/>
          </a:xfrm>
          <a:prstGeom prst="rect">
            <a:avLst/>
          </a:prstGeom>
        </p:spPr>
      </p:pic>
      <p:sp>
        <p:nvSpPr>
          <p:cNvPr id="6" name="TextBox 5">
            <a:extLst>
              <a:ext uri="{FF2B5EF4-FFF2-40B4-BE49-F238E27FC236}">
                <a16:creationId xmlns:a16="http://schemas.microsoft.com/office/drawing/2014/main" id="{B9203EA7-2AB8-4085-A204-AE0DDAC274F9}"/>
              </a:ext>
            </a:extLst>
          </p:cNvPr>
          <p:cNvSpPr txBox="1"/>
          <p:nvPr/>
        </p:nvSpPr>
        <p:spPr>
          <a:xfrm>
            <a:off x="2190339" y="2772271"/>
            <a:ext cx="3341627" cy="923330"/>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All variables are numeric other than CUST_ID which will be removed for clustering.</a:t>
            </a:r>
          </a:p>
        </p:txBody>
      </p:sp>
      <p:sp>
        <p:nvSpPr>
          <p:cNvPr id="7" name="Content Placeholder 2">
            <a:extLst>
              <a:ext uri="{FF2B5EF4-FFF2-40B4-BE49-F238E27FC236}">
                <a16:creationId xmlns:a16="http://schemas.microsoft.com/office/drawing/2014/main" id="{9AF9EB80-EECF-4B5C-A587-3D01212D5A22}"/>
              </a:ext>
            </a:extLst>
          </p:cNvPr>
          <p:cNvSpPr txBox="1">
            <a:spLocks/>
          </p:cNvSpPr>
          <p:nvPr/>
        </p:nvSpPr>
        <p:spPr>
          <a:xfrm>
            <a:off x="1052538" y="788407"/>
            <a:ext cx="8596668" cy="4378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Segoe UI" panose="020B0502040204020203" pitchFamily="34" charset="0"/>
                <a:cs typeface="Segoe UI" panose="020B0502040204020203" pitchFamily="34" charset="0"/>
              </a:rPr>
              <a:t>Exploratory Data Analysis</a:t>
            </a:r>
          </a:p>
        </p:txBody>
      </p:sp>
      <p:pic>
        <p:nvPicPr>
          <p:cNvPr id="8" name="Picture 7">
            <a:extLst>
              <a:ext uri="{FF2B5EF4-FFF2-40B4-BE49-F238E27FC236}">
                <a16:creationId xmlns:a16="http://schemas.microsoft.com/office/drawing/2014/main" id="{CEC0E166-2F47-444B-BBC4-D07A6190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91" y="9426"/>
            <a:ext cx="6648450" cy="7112000"/>
          </a:xfrm>
          <a:prstGeom prst="rect">
            <a:avLst/>
          </a:prstGeom>
        </p:spPr>
      </p:pic>
      <p:pic>
        <p:nvPicPr>
          <p:cNvPr id="10" name="Picture 9">
            <a:extLst>
              <a:ext uri="{FF2B5EF4-FFF2-40B4-BE49-F238E27FC236}">
                <a16:creationId xmlns:a16="http://schemas.microsoft.com/office/drawing/2014/main" id="{E4D38095-DFE4-4C03-BE7A-D7E0926E90D9}"/>
              </a:ext>
            </a:extLst>
          </p:cNvPr>
          <p:cNvPicPr>
            <a:picLocks noChangeAspect="1"/>
          </p:cNvPicPr>
          <p:nvPr/>
        </p:nvPicPr>
        <p:blipFill rotWithShape="1">
          <a:blip r:embed="rId4">
            <a:extLst>
              <a:ext uri="{28A0092B-C50C-407E-A947-70E740481C1C}">
                <a14:useLocalDpi xmlns:a14="http://schemas.microsoft.com/office/drawing/2010/main" val="0"/>
              </a:ext>
            </a:extLst>
          </a:blip>
          <a:srcRect l="35112" r="15129"/>
          <a:stretch/>
        </p:blipFill>
        <p:spPr bwMode="auto">
          <a:xfrm>
            <a:off x="4865991" y="150910"/>
            <a:ext cx="7105650" cy="6474657"/>
          </a:xfrm>
          <a:prstGeom prst="rect">
            <a:avLst/>
          </a:prstGeom>
          <a:ln>
            <a:noFill/>
          </a:ln>
          <a:extLst>
            <a:ext uri="{53640926-AAD7-44D8-BBD7-CCE9431645EC}">
              <a14:shadowObscured xmlns:a14="http://schemas.microsoft.com/office/drawing/2010/main"/>
            </a:ext>
          </a:extLst>
        </p:spPr>
      </p:pic>
      <p:sp>
        <p:nvSpPr>
          <p:cNvPr id="11" name="Content Placeholder 2">
            <a:extLst>
              <a:ext uri="{FF2B5EF4-FFF2-40B4-BE49-F238E27FC236}">
                <a16:creationId xmlns:a16="http://schemas.microsoft.com/office/drawing/2014/main" id="{5D392AF4-383E-4282-83A7-0CF73362B3FF}"/>
              </a:ext>
            </a:extLst>
          </p:cNvPr>
          <p:cNvSpPr txBox="1">
            <a:spLocks/>
          </p:cNvSpPr>
          <p:nvPr/>
        </p:nvSpPr>
        <p:spPr>
          <a:xfrm>
            <a:off x="1052538" y="475297"/>
            <a:ext cx="8596668" cy="4378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Segoe UI" panose="020B0502040204020203" pitchFamily="34" charset="0"/>
                <a:cs typeface="Segoe UI" panose="020B0502040204020203" pitchFamily="34" charset="0"/>
              </a:rPr>
              <a:t>Data Cleaning</a:t>
            </a:r>
          </a:p>
        </p:txBody>
      </p:sp>
      <p:sp>
        <p:nvSpPr>
          <p:cNvPr id="12" name="Content Placeholder 2">
            <a:extLst>
              <a:ext uri="{FF2B5EF4-FFF2-40B4-BE49-F238E27FC236}">
                <a16:creationId xmlns:a16="http://schemas.microsoft.com/office/drawing/2014/main" id="{E425D8E4-A8CD-4156-BAD1-CA77E81CCB07}"/>
              </a:ext>
            </a:extLst>
          </p:cNvPr>
          <p:cNvSpPr txBox="1">
            <a:spLocks/>
          </p:cNvSpPr>
          <p:nvPr/>
        </p:nvSpPr>
        <p:spPr>
          <a:xfrm>
            <a:off x="1035552" y="1101517"/>
            <a:ext cx="8596668" cy="4378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Segoe UI" panose="020B0502040204020203" pitchFamily="34" charset="0"/>
                <a:cs typeface="Segoe UI" panose="020B0502040204020203" pitchFamily="34" charset="0"/>
              </a:rPr>
              <a:t>Feature Scaling</a:t>
            </a:r>
          </a:p>
        </p:txBody>
      </p:sp>
      <p:pic>
        <p:nvPicPr>
          <p:cNvPr id="13" name="Picture 12">
            <a:extLst>
              <a:ext uri="{FF2B5EF4-FFF2-40B4-BE49-F238E27FC236}">
                <a16:creationId xmlns:a16="http://schemas.microsoft.com/office/drawing/2014/main" id="{31D6E191-5CE2-4D6B-BBF6-78DCAFA034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3720" y="165565"/>
            <a:ext cx="7343480" cy="6460002"/>
          </a:xfrm>
          <a:prstGeom prst="rect">
            <a:avLst/>
          </a:prstGeom>
        </p:spPr>
      </p:pic>
      <p:pic>
        <p:nvPicPr>
          <p:cNvPr id="14" name="Picture 13">
            <a:extLst>
              <a:ext uri="{FF2B5EF4-FFF2-40B4-BE49-F238E27FC236}">
                <a16:creationId xmlns:a16="http://schemas.microsoft.com/office/drawing/2014/main" id="{17A839F7-0C84-482B-8047-3205CE2051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521" y="342179"/>
            <a:ext cx="7075877" cy="6190596"/>
          </a:xfrm>
          <a:prstGeom prst="rect">
            <a:avLst/>
          </a:prstGeom>
        </p:spPr>
      </p:pic>
      <p:pic>
        <p:nvPicPr>
          <p:cNvPr id="15" name="Picture 14">
            <a:extLst>
              <a:ext uri="{FF2B5EF4-FFF2-40B4-BE49-F238E27FC236}">
                <a16:creationId xmlns:a16="http://schemas.microsoft.com/office/drawing/2014/main" id="{76948FE7-F5A8-48B8-8485-96CA9B7C82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971" y="2512270"/>
            <a:ext cx="10360057" cy="4114691"/>
          </a:xfrm>
          <a:prstGeom prst="rect">
            <a:avLst/>
          </a:prstGeom>
        </p:spPr>
      </p:pic>
    </p:spTree>
    <p:extLst>
      <p:ext uri="{BB962C8B-B14F-4D97-AF65-F5344CB8AC3E}">
        <p14:creationId xmlns:p14="http://schemas.microsoft.com/office/powerpoint/2010/main" val="202811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6" grpId="2"/>
      <p:bldP spid="7" grpId="0" uiExpand="1" build="p"/>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04F3-41F4-496D-96CE-5AED09A2A11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K-MEANS Clustering</a:t>
            </a:r>
          </a:p>
        </p:txBody>
      </p:sp>
      <p:sp>
        <p:nvSpPr>
          <p:cNvPr id="3" name="Content Placeholder 2">
            <a:extLst>
              <a:ext uri="{FF2B5EF4-FFF2-40B4-BE49-F238E27FC236}">
                <a16:creationId xmlns:a16="http://schemas.microsoft.com/office/drawing/2014/main" id="{1317A9F0-D645-4F0A-87DC-7C98A798AC55}"/>
              </a:ext>
            </a:extLst>
          </p:cNvPr>
          <p:cNvSpPr>
            <a:spLocks noGrp="1"/>
          </p:cNvSpPr>
          <p:nvPr>
            <p:ph idx="1"/>
          </p:nvPr>
        </p:nvSpPr>
        <p:spPr>
          <a:xfrm>
            <a:off x="677334" y="1370430"/>
            <a:ext cx="8596668" cy="1119939"/>
          </a:xfrm>
        </p:spPr>
        <p:txBody>
          <a:body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K-Means Clustering is an Unsupervised Learning algorithm, which groups the unlabeled dataset into different clusters</a:t>
            </a:r>
          </a:p>
          <a:p>
            <a:r>
              <a:rPr lang="en-US" dirty="0">
                <a:latin typeface="Segoe UI" panose="020B0502040204020203" pitchFamily="34" charset="0"/>
                <a:cs typeface="Segoe UI" panose="020B0502040204020203" pitchFamily="34" charset="0"/>
              </a:rPr>
              <a:t>We can start four centers for our model, and let's look at the results:</a:t>
            </a:r>
          </a:p>
        </p:txBody>
      </p:sp>
      <p:pic>
        <p:nvPicPr>
          <p:cNvPr id="4" name="Picture 3">
            <a:extLst>
              <a:ext uri="{FF2B5EF4-FFF2-40B4-BE49-F238E27FC236}">
                <a16:creationId xmlns:a16="http://schemas.microsoft.com/office/drawing/2014/main" id="{F5BF6E2A-2717-42C7-91F4-D257F02F6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35" y="2425700"/>
            <a:ext cx="8051198" cy="4220197"/>
          </a:xfrm>
          <a:prstGeom prst="rect">
            <a:avLst/>
          </a:prstGeom>
        </p:spPr>
      </p:pic>
    </p:spTree>
    <p:extLst>
      <p:ext uri="{BB962C8B-B14F-4D97-AF65-F5344CB8AC3E}">
        <p14:creationId xmlns:p14="http://schemas.microsoft.com/office/powerpoint/2010/main" val="165874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0822-3871-40F5-9F67-69DF1332ED17}"/>
              </a:ext>
            </a:extLst>
          </p:cNvPr>
          <p:cNvSpPr>
            <a:spLocks noGrp="1"/>
          </p:cNvSpPr>
          <p:nvPr>
            <p:ph type="title"/>
          </p:nvPr>
        </p:nvSpPr>
        <p:spPr/>
        <p:txBody>
          <a:bodyPr/>
          <a:lstStyle/>
          <a:p>
            <a:r>
              <a:rPr lang="en-US" dirty="0"/>
              <a:t>Determining Optimal Number Of Clusters</a:t>
            </a:r>
          </a:p>
        </p:txBody>
      </p:sp>
      <p:sp>
        <p:nvSpPr>
          <p:cNvPr id="3" name="Content Placeholder 2">
            <a:extLst>
              <a:ext uri="{FF2B5EF4-FFF2-40B4-BE49-F238E27FC236}">
                <a16:creationId xmlns:a16="http://schemas.microsoft.com/office/drawing/2014/main" id="{C883A146-F4AC-4F3B-B68B-32509E8346F7}"/>
              </a:ext>
            </a:extLst>
          </p:cNvPr>
          <p:cNvSpPr>
            <a:spLocks noGrp="1"/>
          </p:cNvSpPr>
          <p:nvPr>
            <p:ph idx="1"/>
          </p:nvPr>
        </p:nvSpPr>
        <p:spPr>
          <a:xfrm>
            <a:off x="677334" y="1415871"/>
            <a:ext cx="8596668" cy="412929"/>
          </a:xfrm>
        </p:spPr>
        <p:txBody>
          <a:bodyPr>
            <a:normAutofit/>
          </a:bodyPr>
          <a:lstStyle/>
          <a:p>
            <a:r>
              <a:rPr lang="en-US" dirty="0"/>
              <a:t>Elbow Method :</a:t>
            </a:r>
          </a:p>
        </p:txBody>
      </p:sp>
      <p:pic>
        <p:nvPicPr>
          <p:cNvPr id="4" name="Picture 3">
            <a:extLst>
              <a:ext uri="{FF2B5EF4-FFF2-40B4-BE49-F238E27FC236}">
                <a16:creationId xmlns:a16="http://schemas.microsoft.com/office/drawing/2014/main" id="{8AEA3109-6F04-4DDA-B372-0B4E8F917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625" y="1743958"/>
            <a:ext cx="8345014" cy="4097933"/>
          </a:xfrm>
          <a:prstGeom prst="rect">
            <a:avLst/>
          </a:prstGeom>
        </p:spPr>
      </p:pic>
      <p:sp>
        <p:nvSpPr>
          <p:cNvPr id="5" name="Content Placeholder 2">
            <a:extLst>
              <a:ext uri="{FF2B5EF4-FFF2-40B4-BE49-F238E27FC236}">
                <a16:creationId xmlns:a16="http://schemas.microsoft.com/office/drawing/2014/main" id="{1B6DA99F-79BB-4E44-8A02-76057BC35A18}"/>
              </a:ext>
            </a:extLst>
          </p:cNvPr>
          <p:cNvSpPr txBox="1">
            <a:spLocks/>
          </p:cNvSpPr>
          <p:nvPr/>
        </p:nvSpPr>
        <p:spPr>
          <a:xfrm>
            <a:off x="677334" y="1743958"/>
            <a:ext cx="8596668" cy="4129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Silhouette Method :</a:t>
            </a:r>
          </a:p>
        </p:txBody>
      </p:sp>
      <p:pic>
        <p:nvPicPr>
          <p:cNvPr id="6" name="Picture 5">
            <a:extLst>
              <a:ext uri="{FF2B5EF4-FFF2-40B4-BE49-F238E27FC236}">
                <a16:creationId xmlns:a16="http://schemas.microsoft.com/office/drawing/2014/main" id="{526FC407-7E8F-404A-B999-521CE118E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228" y="1415871"/>
            <a:ext cx="8693807" cy="5192319"/>
          </a:xfrm>
          <a:prstGeom prst="rect">
            <a:avLst/>
          </a:prstGeom>
        </p:spPr>
      </p:pic>
      <p:sp>
        <p:nvSpPr>
          <p:cNvPr id="7" name="Content Placeholder 2">
            <a:extLst>
              <a:ext uri="{FF2B5EF4-FFF2-40B4-BE49-F238E27FC236}">
                <a16:creationId xmlns:a16="http://schemas.microsoft.com/office/drawing/2014/main" id="{A1F099FC-F272-4DCB-A0CD-38F5B6612719}"/>
              </a:ext>
            </a:extLst>
          </p:cNvPr>
          <p:cNvSpPr txBox="1">
            <a:spLocks/>
          </p:cNvSpPr>
          <p:nvPr/>
        </p:nvSpPr>
        <p:spPr>
          <a:xfrm>
            <a:off x="677334" y="3359972"/>
            <a:ext cx="8596668" cy="17116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dirty="0">
                <a:latin typeface="Segoe UI Semibold" panose="020B0702040204020203" pitchFamily="34" charset="0"/>
                <a:cs typeface="Segoe UI Semibold" panose="020B0702040204020203" pitchFamily="34" charset="0"/>
              </a:rPr>
              <a:t>Conclusion: It is evident that 7 clusters are optimal for our model</a:t>
            </a:r>
          </a:p>
        </p:txBody>
      </p:sp>
    </p:spTree>
    <p:extLst>
      <p:ext uri="{BB962C8B-B14F-4D97-AF65-F5344CB8AC3E}">
        <p14:creationId xmlns:p14="http://schemas.microsoft.com/office/powerpoint/2010/main" val="136303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E69-6585-4528-B1C2-9DDF56321B4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EBC8666-B09C-4CE6-914C-CFD4FE103B1B}"/>
              </a:ext>
            </a:extLst>
          </p:cNvPr>
          <p:cNvSpPr>
            <a:spLocks noGrp="1"/>
          </p:cNvSpPr>
          <p:nvPr>
            <p:ph idx="1"/>
          </p:nvPr>
        </p:nvSpPr>
        <p:spPr>
          <a:xfrm>
            <a:off x="677334" y="1488614"/>
            <a:ext cx="8596668" cy="679551"/>
          </a:xfrm>
        </p:spPr>
        <p:txBody>
          <a:bodyPr/>
          <a:lstStyle/>
          <a:p>
            <a:r>
              <a:rPr lang="en-US" dirty="0"/>
              <a:t>Final Clusters </a:t>
            </a:r>
          </a:p>
        </p:txBody>
      </p:sp>
      <p:sp>
        <p:nvSpPr>
          <p:cNvPr id="5" name="Content Placeholder 2">
            <a:extLst>
              <a:ext uri="{FF2B5EF4-FFF2-40B4-BE49-F238E27FC236}">
                <a16:creationId xmlns:a16="http://schemas.microsoft.com/office/drawing/2014/main" id="{990BEEDC-2BFB-4DD0-8EBD-9EAFC26A4AE0}"/>
              </a:ext>
            </a:extLst>
          </p:cNvPr>
          <p:cNvSpPr txBox="1">
            <a:spLocks/>
          </p:cNvSpPr>
          <p:nvPr/>
        </p:nvSpPr>
        <p:spPr>
          <a:xfrm>
            <a:off x="677334" y="2087397"/>
            <a:ext cx="8596668" cy="679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Features classification by Clusters</a:t>
            </a:r>
          </a:p>
        </p:txBody>
      </p:sp>
      <p:pic>
        <p:nvPicPr>
          <p:cNvPr id="6" name="Picture 5">
            <a:extLst>
              <a:ext uri="{FF2B5EF4-FFF2-40B4-BE49-F238E27FC236}">
                <a16:creationId xmlns:a16="http://schemas.microsoft.com/office/drawing/2014/main" id="{CC048A3C-AF1F-4BD8-92F9-B30479678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548" y="665340"/>
            <a:ext cx="7145518" cy="5847761"/>
          </a:xfrm>
          <a:prstGeom prst="rect">
            <a:avLst/>
          </a:prstGeom>
        </p:spPr>
      </p:pic>
      <p:pic>
        <p:nvPicPr>
          <p:cNvPr id="4" name="Picture 3">
            <a:extLst>
              <a:ext uri="{FF2B5EF4-FFF2-40B4-BE49-F238E27FC236}">
                <a16:creationId xmlns:a16="http://schemas.microsoft.com/office/drawing/2014/main" id="{199E1140-D936-448B-B5EF-E054B411F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088" y="609600"/>
            <a:ext cx="8177577" cy="5847761"/>
          </a:xfrm>
          <a:prstGeom prst="rect">
            <a:avLst/>
          </a:prstGeom>
        </p:spPr>
      </p:pic>
    </p:spTree>
    <p:extLst>
      <p:ext uri="{BB962C8B-B14F-4D97-AF65-F5344CB8AC3E}">
        <p14:creationId xmlns:p14="http://schemas.microsoft.com/office/powerpoint/2010/main" val="342834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91EE-145A-4F32-BDE9-3E87EE00439A}"/>
              </a:ext>
            </a:extLst>
          </p:cNvPr>
          <p:cNvSpPr>
            <a:spLocks noGrp="1"/>
          </p:cNvSpPr>
          <p:nvPr>
            <p:ph type="title"/>
          </p:nvPr>
        </p:nvSpPr>
        <p:spPr>
          <a:xfrm>
            <a:off x="526505" y="155542"/>
            <a:ext cx="8596668" cy="1320800"/>
          </a:xfrm>
        </p:spPr>
        <p:txBody>
          <a:bodyPr>
            <a:normAutofit/>
          </a:bodyPr>
          <a:lstStyle/>
          <a:p>
            <a:r>
              <a:rPr lang="en-US" sz="5400" dirty="0"/>
              <a:t>Conclusions</a:t>
            </a:r>
          </a:p>
        </p:txBody>
      </p:sp>
      <p:sp>
        <p:nvSpPr>
          <p:cNvPr id="3" name="Content Placeholder 2">
            <a:extLst>
              <a:ext uri="{FF2B5EF4-FFF2-40B4-BE49-F238E27FC236}">
                <a16:creationId xmlns:a16="http://schemas.microsoft.com/office/drawing/2014/main" id="{C1A71E63-6BA4-4CF0-B3CC-003F3838A330}"/>
              </a:ext>
            </a:extLst>
          </p:cNvPr>
          <p:cNvSpPr>
            <a:spLocks noGrp="1"/>
          </p:cNvSpPr>
          <p:nvPr>
            <p:ph idx="1"/>
          </p:nvPr>
        </p:nvSpPr>
        <p:spPr>
          <a:xfrm>
            <a:off x="182426" y="1772634"/>
            <a:ext cx="8596668" cy="549373"/>
          </a:xfrm>
        </p:spPr>
        <p:txBody>
          <a:body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2- Balanced middle-class user group (YELLOW)</a:t>
            </a:r>
            <a:endParaRPr lang="en-US"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56110834-9A6A-4AC7-861D-2898A483967D}"/>
              </a:ext>
            </a:extLst>
          </p:cNvPr>
          <p:cNvSpPr txBox="1">
            <a:spLocks/>
          </p:cNvSpPr>
          <p:nvPr/>
        </p:nvSpPr>
        <p:spPr>
          <a:xfrm>
            <a:off x="182426" y="2257431"/>
            <a:ext cx="5468157" cy="7637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3- User group with the smallest expenditures (GREEN) </a:t>
            </a:r>
            <a:endParaRPr lang="en-US" dirty="0">
              <a:latin typeface="Segoe UI" panose="020B0502040204020203" pitchFamily="34" charset="0"/>
              <a:cs typeface="Segoe UI" panose="020B0502040204020203" pitchFamily="34" charset="0"/>
            </a:endParaRPr>
          </a:p>
        </p:txBody>
      </p:sp>
      <p:sp>
        <p:nvSpPr>
          <p:cNvPr id="5" name="Content Placeholder 2">
            <a:extLst>
              <a:ext uri="{FF2B5EF4-FFF2-40B4-BE49-F238E27FC236}">
                <a16:creationId xmlns:a16="http://schemas.microsoft.com/office/drawing/2014/main" id="{E729B687-62E5-4F0D-B2D3-5B54D050213B}"/>
              </a:ext>
            </a:extLst>
          </p:cNvPr>
          <p:cNvSpPr txBox="1">
            <a:spLocks/>
          </p:cNvSpPr>
          <p:nvPr/>
        </p:nvSpPr>
        <p:spPr>
          <a:xfrm>
            <a:off x="182426" y="2916632"/>
            <a:ext cx="5398242" cy="7637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4- Small Spending and User Group with the Lowest Credit Limit (CYAN)</a:t>
            </a:r>
            <a:endParaRPr lang="en-US" dirty="0">
              <a:latin typeface="Segoe UI" panose="020B0502040204020203" pitchFamily="34" charset="0"/>
              <a:cs typeface="Segoe UI" panose="020B0502040204020203" pitchFamily="34" charset="0"/>
            </a:endParaRPr>
          </a:p>
        </p:txBody>
      </p:sp>
      <p:sp>
        <p:nvSpPr>
          <p:cNvPr id="6" name="Content Placeholder 2">
            <a:extLst>
              <a:ext uri="{FF2B5EF4-FFF2-40B4-BE49-F238E27FC236}">
                <a16:creationId xmlns:a16="http://schemas.microsoft.com/office/drawing/2014/main" id="{EA4D10E6-AA73-48EF-9CF8-5978EF58076C}"/>
              </a:ext>
            </a:extLst>
          </p:cNvPr>
          <p:cNvSpPr txBox="1">
            <a:spLocks/>
          </p:cNvSpPr>
          <p:nvPr/>
        </p:nvSpPr>
        <p:spPr>
          <a:xfrm>
            <a:off x="182426" y="1297366"/>
            <a:ext cx="8596668" cy="549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Segoe UI" panose="020B0502040204020203" pitchFamily="34" charset="0"/>
                <a:ea typeface="Calibri" panose="020F0502020204030204" pitchFamily="34" charset="0"/>
                <a:cs typeface="Segoe UI" panose="020B0502040204020203" pitchFamily="34" charset="0"/>
              </a:rPr>
              <a:t>1- Subclass user group (RED)</a:t>
            </a: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878FFD9F-FFC7-4ECB-B39C-FC8BA12FF25C}"/>
              </a:ext>
            </a:extLst>
          </p:cNvPr>
          <p:cNvSpPr txBox="1">
            <a:spLocks/>
          </p:cNvSpPr>
          <p:nvPr/>
        </p:nvSpPr>
        <p:spPr>
          <a:xfrm>
            <a:off x="211546" y="3599810"/>
            <a:ext cx="8596668" cy="549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5- Credit card lovers group (BLUE)</a:t>
            </a:r>
            <a:endParaRPr lang="en-US"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9E9C8D07-4258-44BD-8AF4-DC36C1B9C40F}"/>
              </a:ext>
            </a:extLst>
          </p:cNvPr>
          <p:cNvSpPr txBox="1">
            <a:spLocks/>
          </p:cNvSpPr>
          <p:nvPr/>
        </p:nvSpPr>
        <p:spPr>
          <a:xfrm>
            <a:off x="211546" y="4132337"/>
            <a:ext cx="8596668" cy="549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6- User group with big expenditures (PURPLE)</a:t>
            </a:r>
            <a:endParaRPr lang="en-US"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0408E346-F495-4713-A4CC-1FC7F2D8177D}"/>
              </a:ext>
            </a:extLst>
          </p:cNvPr>
          <p:cNvSpPr txBox="1">
            <a:spLocks/>
          </p:cNvSpPr>
          <p:nvPr/>
        </p:nvSpPr>
        <p:spPr>
          <a:xfrm>
            <a:off x="182426" y="4601184"/>
            <a:ext cx="8596668" cy="549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Segoe UI" panose="020B0502040204020203" pitchFamily="34" charset="0"/>
                <a:ea typeface="Calibri" panose="020F0502020204030204" pitchFamily="34" charset="0"/>
                <a:cs typeface="Segoe UI" panose="020B0502040204020203" pitchFamily="34" charset="0"/>
              </a:rPr>
              <a:t>7- user group with high amount of money (PINK)</a:t>
            </a:r>
            <a:endParaRPr lang="en-US"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3BBBDBB9-4144-4C2A-9EF5-61534073A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583" y="235670"/>
            <a:ext cx="6370666" cy="6466788"/>
          </a:xfrm>
          <a:prstGeom prst="rect">
            <a:avLst/>
          </a:prstGeom>
        </p:spPr>
      </p:pic>
    </p:spTree>
    <p:extLst>
      <p:ext uri="{BB962C8B-B14F-4D97-AF65-F5344CB8AC3E}">
        <p14:creationId xmlns:p14="http://schemas.microsoft.com/office/powerpoint/2010/main" val="1537624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326</TotalTime>
  <Words>281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Semibold</vt:lpstr>
      <vt:lpstr>Trebuchet MS</vt:lpstr>
      <vt:lpstr>Wingdings 3</vt:lpstr>
      <vt:lpstr>Facet</vt:lpstr>
      <vt:lpstr>Clustering – Group 1</vt:lpstr>
      <vt:lpstr>Data Description</vt:lpstr>
      <vt:lpstr>K-MEANS Clustering</vt:lpstr>
      <vt:lpstr>Determining Optimal Number Of Clusters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 Group 1</dc:title>
  <dc:creator>Shubham Yadav</dc:creator>
  <cp:lastModifiedBy>Shourya Yadav</cp:lastModifiedBy>
  <cp:revision>5</cp:revision>
  <dcterms:created xsi:type="dcterms:W3CDTF">2021-11-19T12:07:55Z</dcterms:created>
  <dcterms:modified xsi:type="dcterms:W3CDTF">2021-12-03T14:07:12Z</dcterms:modified>
</cp:coreProperties>
</file>