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28" r:id="rId2"/>
    <p:sldId id="304" r:id="rId3"/>
    <p:sldId id="326" r:id="rId4"/>
    <p:sldId id="327" r:id="rId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710" autoAdjust="0"/>
  </p:normalViewPr>
  <p:slideViewPr>
    <p:cSldViewPr>
      <p:cViewPr varScale="1">
        <p:scale>
          <a:sx n="108" d="100"/>
          <a:sy n="108" d="100"/>
        </p:scale>
        <p:origin x="171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139" y="77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E693A52-A67F-4A87-A4CD-C238456357BE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42EAE7D-607C-4454-B224-7736424BE0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68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3D13223-1C50-48BD-B993-647BD082DA4E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34C1481-E0FA-48A7-BD0E-D35154EAA0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4218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0157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2346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2021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COMP 66090 Project Planning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66090 Project Planning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AD77DE-6D7C-4E3C-B19C-D9122F8F35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66090 Project Planning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AD77DE-6D7C-4E3C-B19C-D9122F8F35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80772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66090 Project Planning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66090 Project Planning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AD77DE-6D7C-4E3C-B19C-D9122F8F35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66090 Project Planning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AD77DE-6D7C-4E3C-B19C-D9122F8F35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66090 Project Planning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AD77DE-6D7C-4E3C-B19C-D9122F8F35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66090 Project Planning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AD77DE-6D7C-4E3C-B19C-D9122F8F35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66090 Project Planning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AD77DE-6D7C-4E3C-B19C-D9122F8F35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66090 Project Planning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AD77DE-6D7C-4E3C-B19C-D9122F8F35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66090 Project Planning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AD77DE-6D7C-4E3C-B19C-D9122F8F35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February 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 66090 Project Planning</a:t>
            </a:r>
            <a:endParaRPr lang="en-US" dirty="0"/>
          </a:p>
        </p:txBody>
      </p:sp>
      <p:pic>
        <p:nvPicPr>
          <p:cNvPr id="7" name="Picture 29" descr="TUOM_4COL_cropped_300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2266950" cy="1947863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 userDrawn="1"/>
        </p:nvSpPr>
        <p:spPr>
          <a:xfrm>
            <a:off x="8239226" y="6428601"/>
            <a:ext cx="583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3659689-79FC-4484-97A4-E60F7D494153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/40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E8CE1F-51A7-47DA-8314-C89A2056C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2021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77733F2-FB47-4915-9061-A4D37BB42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295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Disease classification from lead-limited ECGs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5BECE6B-C32F-431F-A08D-38EFE75EE54D}"/>
              </a:ext>
            </a:extLst>
          </p:cNvPr>
          <p:cNvSpPr txBox="1">
            <a:spLocks/>
          </p:cNvSpPr>
          <p:nvPr/>
        </p:nvSpPr>
        <p:spPr>
          <a:xfrm>
            <a:off x="4953000" y="4412943"/>
            <a:ext cx="43434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/>
              <a:t>Supervisor: David Wong</a:t>
            </a:r>
          </a:p>
          <a:p>
            <a:endParaRPr lang="en-US" sz="2400" dirty="0"/>
          </a:p>
          <a:p>
            <a:r>
              <a:rPr lang="en-US" sz="2400" dirty="0"/>
              <a:t>Student: Yue Zhang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0E0A2AF-2F23-4EA8-8372-AA4187DF87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99"/>
          <a:stretch/>
        </p:blipFill>
        <p:spPr>
          <a:xfrm>
            <a:off x="990446" y="3076841"/>
            <a:ext cx="3581554" cy="268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803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Disease classification from </a:t>
            </a:r>
            <a:br>
              <a:rPr lang="en-US" dirty="0"/>
            </a:br>
            <a:r>
              <a:rPr lang="en-US" b="1" dirty="0"/>
              <a:t>lead-limited</a:t>
            </a:r>
            <a:r>
              <a:rPr lang="en-US" dirty="0"/>
              <a:t> ECGs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2021</a:t>
            </a:r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5C8D7AC-F9A8-4506-B3AE-4F2D00AAE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4721225"/>
            <a:ext cx="2276475" cy="200025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E15758A-B35B-43E2-9620-DE860BD51E29}"/>
              </a:ext>
            </a:extLst>
          </p:cNvPr>
          <p:cNvSpPr/>
          <p:nvPr/>
        </p:nvSpPr>
        <p:spPr>
          <a:xfrm>
            <a:off x="457200" y="1626722"/>
            <a:ext cx="312789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2800" b="0" i="0" dirty="0">
                <a:solidFill>
                  <a:srgbClr val="7030A0"/>
                </a:solidFill>
                <a:effectLst/>
                <a:latin typeface="Noto Sans"/>
              </a:rPr>
              <a:t>electrocardiogram</a:t>
            </a:r>
            <a:r>
              <a:rPr lang="en-US" altLang="zh-CN" sz="2800" b="0" i="0" dirty="0">
                <a:solidFill>
                  <a:srgbClr val="727272"/>
                </a:solidFill>
                <a:effectLst/>
                <a:latin typeface="Noto Sans"/>
              </a:rPr>
              <a:t> </a:t>
            </a:r>
            <a:endParaRPr lang="zh-CN" altLang="en-US" sz="28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0054E84-9A95-4F37-9C2F-BA3B67058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" y="2093766"/>
            <a:ext cx="8763000" cy="1981200"/>
          </a:xfrm>
          <a:prstGeom prst="rect">
            <a:avLst/>
          </a:prstGeom>
        </p:spPr>
      </p:pic>
      <p:sp>
        <p:nvSpPr>
          <p:cNvPr id="7" name="箭头: 下 6">
            <a:extLst>
              <a:ext uri="{FF2B5EF4-FFF2-40B4-BE49-F238E27FC236}">
                <a16:creationId xmlns:a16="http://schemas.microsoft.com/office/drawing/2014/main" id="{054AAE64-D55A-4B3E-9079-DB2F6F21B7D3}"/>
              </a:ext>
            </a:extLst>
          </p:cNvPr>
          <p:cNvSpPr/>
          <p:nvPr/>
        </p:nvSpPr>
        <p:spPr>
          <a:xfrm>
            <a:off x="1143000" y="4087816"/>
            <a:ext cx="282607" cy="322401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AB9614D9-6BF8-4DA8-8C7C-845596BE5BB6}"/>
              </a:ext>
            </a:extLst>
          </p:cNvPr>
          <p:cNvSpPr/>
          <p:nvPr/>
        </p:nvSpPr>
        <p:spPr>
          <a:xfrm>
            <a:off x="2971800" y="5219700"/>
            <a:ext cx="533400" cy="381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AutoShape 2" descr="Image result for ccomputer cartoon">
            <a:extLst>
              <a:ext uri="{FF2B5EF4-FFF2-40B4-BE49-F238E27FC236}">
                <a16:creationId xmlns:a16="http://schemas.microsoft.com/office/drawing/2014/main" id="{7760A9BA-002C-41CD-9C44-C06A8AAA09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4" descr="Image result for ccomputer cartoon">
            <a:extLst>
              <a:ext uri="{FF2B5EF4-FFF2-40B4-BE49-F238E27FC236}">
                <a16:creationId xmlns:a16="http://schemas.microsoft.com/office/drawing/2014/main" id="{3AB1E989-0721-4F0E-9781-1520D82C06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5" name="图片 14" descr="徽标&#10;&#10;中度可信度描述已自动生成">
            <a:extLst>
              <a:ext uri="{FF2B5EF4-FFF2-40B4-BE49-F238E27FC236}">
                <a16:creationId xmlns:a16="http://schemas.microsoft.com/office/drawing/2014/main" id="{8E58BA25-00B1-421F-89C7-79750D85F9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413" y="4120475"/>
            <a:ext cx="2422125" cy="2757638"/>
          </a:xfrm>
          <a:prstGeom prst="rect">
            <a:avLst/>
          </a:prstGeom>
        </p:spPr>
      </p:pic>
      <p:sp>
        <p:nvSpPr>
          <p:cNvPr id="16" name="箭头: 右 15">
            <a:extLst>
              <a:ext uri="{FF2B5EF4-FFF2-40B4-BE49-F238E27FC236}">
                <a16:creationId xmlns:a16="http://schemas.microsoft.com/office/drawing/2014/main" id="{984817CE-D584-4738-8A50-EEE6FC912E32}"/>
              </a:ext>
            </a:extLst>
          </p:cNvPr>
          <p:cNvSpPr/>
          <p:nvPr/>
        </p:nvSpPr>
        <p:spPr>
          <a:xfrm>
            <a:off x="6275784" y="5181600"/>
            <a:ext cx="533400" cy="381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云形 16">
            <a:extLst>
              <a:ext uri="{FF2B5EF4-FFF2-40B4-BE49-F238E27FC236}">
                <a16:creationId xmlns:a16="http://schemas.microsoft.com/office/drawing/2014/main" id="{D658CC17-E914-44D1-9753-82709271E276}"/>
              </a:ext>
            </a:extLst>
          </p:cNvPr>
          <p:cNvSpPr/>
          <p:nvPr/>
        </p:nvSpPr>
        <p:spPr>
          <a:xfrm>
            <a:off x="6974166" y="4725710"/>
            <a:ext cx="2102518" cy="1332930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Different classification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135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Disease classification from </a:t>
            </a:r>
            <a:br>
              <a:rPr lang="en-US" altLang="zh-CN" dirty="0"/>
            </a:br>
            <a:r>
              <a:rPr lang="en-US" altLang="zh-CN" dirty="0"/>
              <a:t>lead-limited ECGs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3000" dirty="0"/>
              <a:t>T</a:t>
            </a:r>
            <a:r>
              <a:rPr lang="en-US" sz="3000" dirty="0"/>
              <a:t>o design and implement a working, open-source </a:t>
            </a:r>
            <a:r>
              <a:rPr lang="en-US" sz="3000" dirty="0">
                <a:solidFill>
                  <a:srgbClr val="7030A0"/>
                </a:solidFill>
              </a:rPr>
              <a:t>algorithm</a:t>
            </a:r>
            <a:r>
              <a:rPr lang="en-US" sz="3000" dirty="0"/>
              <a:t> that, based only on the provided twelve-lead ECG recordings and routine demographic data, can automatically </a:t>
            </a:r>
            <a:r>
              <a:rPr lang="en-US" sz="3000" dirty="0">
                <a:solidFill>
                  <a:srgbClr val="7030A0"/>
                </a:solidFill>
              </a:rPr>
              <a:t>identify</a:t>
            </a:r>
            <a:r>
              <a:rPr lang="en-US" sz="3000" dirty="0"/>
              <a:t> any cardiac </a:t>
            </a:r>
            <a:r>
              <a:rPr lang="en-US" sz="3000" dirty="0">
                <a:solidFill>
                  <a:srgbClr val="7030A0"/>
                </a:solidFill>
              </a:rPr>
              <a:t>abnormalities</a:t>
            </a:r>
            <a:r>
              <a:rPr lang="en-US" sz="3000" dirty="0"/>
              <a:t> present in the recording</a:t>
            </a:r>
          </a:p>
          <a:p>
            <a:r>
              <a:rPr lang="en-US" dirty="0"/>
              <a:t>Aims and objectives</a:t>
            </a:r>
          </a:p>
          <a:p>
            <a:pPr lvl="1"/>
            <a:r>
              <a:rPr lang="en-US" dirty="0"/>
              <a:t>To identify usefulness algorithm from existing literature</a:t>
            </a:r>
          </a:p>
          <a:p>
            <a:pPr lvl="1"/>
            <a:r>
              <a:rPr lang="en-US" altLang="zh-CN" dirty="0"/>
              <a:t>To propose an algorithm(Deep Learning) approach to make classification</a:t>
            </a:r>
            <a:endParaRPr lang="en-US" dirty="0"/>
          </a:p>
          <a:p>
            <a:pPr lvl="1"/>
            <a:r>
              <a:rPr lang="en-US" dirty="0"/>
              <a:t>To measure the score of the model with code on 2-leads ECGs,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modify the algorithm model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786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Disease classification from </a:t>
            </a:r>
            <a:br>
              <a:rPr lang="en-US" altLang="zh-CN" dirty="0"/>
            </a:br>
            <a:r>
              <a:rPr lang="en-US" altLang="zh-CN" dirty="0"/>
              <a:t>lead-limited ECGs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Feb: Learn about </a:t>
            </a:r>
            <a:r>
              <a:rPr lang="en-US" dirty="0">
                <a:solidFill>
                  <a:srgbClr val="7030A0"/>
                </a:solidFill>
              </a:rPr>
              <a:t>neural networks </a:t>
            </a:r>
            <a:r>
              <a:rPr lang="en-US" dirty="0"/>
              <a:t>and convolutional neural networks, and have a general understanding of </a:t>
            </a:r>
            <a:r>
              <a:rPr lang="en-US" dirty="0">
                <a:solidFill>
                  <a:srgbClr val="7030A0"/>
                </a:solidFill>
              </a:rPr>
              <a:t>ECG</a:t>
            </a:r>
          </a:p>
          <a:p>
            <a:r>
              <a:rPr lang="en-US" dirty="0"/>
              <a:t>Mar - Apr: Use </a:t>
            </a:r>
            <a:r>
              <a:rPr lang="en-US" dirty="0" err="1">
                <a:solidFill>
                  <a:srgbClr val="7030A0"/>
                </a:solidFill>
              </a:rPr>
              <a:t>Tensorflow</a:t>
            </a:r>
            <a:r>
              <a:rPr lang="en-US" dirty="0"/>
              <a:t> / </a:t>
            </a:r>
            <a:r>
              <a:rPr lang="en-US" dirty="0" err="1">
                <a:solidFill>
                  <a:srgbClr val="7030A0"/>
                </a:solidFill>
              </a:rPr>
              <a:t>PyTorch</a:t>
            </a:r>
            <a:r>
              <a:rPr lang="en-US" dirty="0"/>
              <a:t> to build a simple model and submit this </a:t>
            </a:r>
            <a:r>
              <a:rPr lang="en-US" dirty="0">
                <a:solidFill>
                  <a:srgbClr val="7030A0"/>
                </a:solidFill>
              </a:rPr>
              <a:t>basic model</a:t>
            </a:r>
          </a:p>
          <a:p>
            <a:r>
              <a:rPr lang="en-US" altLang="zh-CN" dirty="0"/>
              <a:t>May - Jul</a:t>
            </a:r>
            <a:r>
              <a:rPr lang="en-US" dirty="0"/>
              <a:t>: </a:t>
            </a:r>
            <a:r>
              <a:rPr lang="en-US" dirty="0">
                <a:solidFill>
                  <a:srgbClr val="7030A0"/>
                </a:solidFill>
              </a:rPr>
              <a:t>Modify</a:t>
            </a:r>
            <a:r>
              <a:rPr lang="en-US" dirty="0"/>
              <a:t> the model and try to </a:t>
            </a:r>
            <a:r>
              <a:rPr lang="en-US" dirty="0">
                <a:solidFill>
                  <a:srgbClr val="7030A0"/>
                </a:solidFill>
              </a:rPr>
              <a:t>get better performance</a:t>
            </a:r>
            <a:r>
              <a:rPr lang="en-US" dirty="0"/>
              <a:t> and do </a:t>
            </a:r>
            <a:r>
              <a:rPr lang="en-US" dirty="0">
                <a:solidFill>
                  <a:srgbClr val="7030A0"/>
                </a:solidFill>
              </a:rPr>
              <a:t>some writing work</a:t>
            </a:r>
          </a:p>
          <a:p>
            <a:r>
              <a:rPr lang="en-US" dirty="0"/>
              <a:t>Aug: Write-up</a:t>
            </a:r>
          </a:p>
          <a:p>
            <a:r>
              <a:rPr lang="en-US" dirty="0"/>
              <a:t>Sep</a:t>
            </a:r>
            <a:r>
              <a:rPr lang="en-US"/>
              <a:t>: </a:t>
            </a:r>
            <a:r>
              <a:rPr lang="en-US" altLang="zh-CN"/>
              <a:t>C</a:t>
            </a:r>
            <a:r>
              <a:rPr lang="en-US"/>
              <a:t>heck </a:t>
            </a:r>
            <a:r>
              <a:rPr lang="en-US" dirty="0"/>
              <a:t>and submit my dissertation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February 2021</a:t>
            </a:r>
          </a:p>
        </p:txBody>
      </p:sp>
    </p:spTree>
    <p:extLst>
      <p:ext uri="{BB962C8B-B14F-4D97-AF65-F5344CB8AC3E}">
        <p14:creationId xmlns:p14="http://schemas.microsoft.com/office/powerpoint/2010/main" val="1314414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3801</TotalTime>
  <Words>180</Words>
  <Application>Microsoft Office PowerPoint</Application>
  <PresentationFormat>全屏显示(4:3)</PresentationFormat>
  <Paragraphs>28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Noto Sans</vt:lpstr>
      <vt:lpstr>Arial</vt:lpstr>
      <vt:lpstr>Calibri</vt:lpstr>
      <vt:lpstr>Office Theme</vt:lpstr>
      <vt:lpstr>Disease classification from lead-limited ECGs</vt:lpstr>
      <vt:lpstr>Disease classification from  lead-limited ECGs</vt:lpstr>
      <vt:lpstr>Disease classification from  lead-limited ECGs</vt:lpstr>
      <vt:lpstr>Disease classification from  lead-limited ECGs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tom</dc:creator>
  <cp:lastModifiedBy>玥</cp:lastModifiedBy>
  <cp:revision>203</cp:revision>
  <dcterms:created xsi:type="dcterms:W3CDTF">2011-02-07T23:10:35Z</dcterms:created>
  <dcterms:modified xsi:type="dcterms:W3CDTF">2021-02-17T11:22:49Z</dcterms:modified>
</cp:coreProperties>
</file>