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2"/>
    <p:sldId id="287" r:id="rId3"/>
    <p:sldId id="325" r:id="rId4"/>
    <p:sldId id="305" r:id="rId5"/>
    <p:sldId id="326" r:id="rId6"/>
    <p:sldId id="306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0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39" y="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693A52-A67F-4A87-A4CD-C238456357B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2EAE7D-607C-4454-B224-7736424BE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D13223-1C50-48BD-B993-647BD082DA4E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4C1481-E0FA-48A7-BD0E-D35154EAA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21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BB408-625F-4F5F-971B-6E2787A70FC5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045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BB408-625F-4F5F-971B-6E2787A70FC5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256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COMP 66090 Project Planning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66090 Project Planning</a:t>
            </a:r>
            <a:endParaRPr lang="en-US" dirty="0"/>
          </a:p>
        </p:txBody>
      </p:sp>
      <p:pic>
        <p:nvPicPr>
          <p:cNvPr id="7" name="Picture 29" descr="TUOM_4COL_cropped_30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266950" cy="19478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239226" y="642860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659689-79FC-4484-97A4-E60F7D49415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646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3ABFC5-3FBB-4C98-8569-14322F143C3F}"/>
              </a:ext>
            </a:extLst>
          </p:cNvPr>
          <p:cNvSpPr txBox="1">
            <a:spLocks/>
          </p:cNvSpPr>
          <p:nvPr/>
        </p:nvSpPr>
        <p:spPr>
          <a:xfrm>
            <a:off x="762000" y="28674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Disease classification from lead-limited ECGs</a:t>
            </a:r>
          </a:p>
        </p:txBody>
      </p:sp>
    </p:spTree>
    <p:extLst>
      <p:ext uri="{BB962C8B-B14F-4D97-AF65-F5344CB8AC3E}">
        <p14:creationId xmlns:p14="http://schemas.microsoft.com/office/powerpoint/2010/main" val="25311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Start set of project</a:t>
            </a:r>
            <a:endParaRPr lang="en-GB" sz="3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76A137-F557-43A2-A5B9-539496A1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Minchole</a:t>
            </a:r>
            <a:r>
              <a:rPr lang="en-US" dirty="0"/>
              <a:t>, A., Camps, J., Lyon, A., &amp; Rodriguez, B. (2019). Machine learning in the electrocardiogram. J </a:t>
            </a:r>
            <a:r>
              <a:rPr lang="en-US" dirty="0" err="1"/>
              <a:t>Electrocardiol</a:t>
            </a:r>
            <a:r>
              <a:rPr lang="en-US" dirty="0"/>
              <a:t>, 57S, S61-S64. Retrieved from https://www.ncbi.nlm.nih.gov/pubmed/31521378. doi:10.1016/j.jelectrocard.2019.08.008</a:t>
            </a:r>
          </a:p>
          <a:p>
            <a:r>
              <a:rPr lang="en-US" dirty="0"/>
              <a:t>Zhao, Z., Fang, H., </a:t>
            </a:r>
            <a:r>
              <a:rPr lang="en-US" dirty="0" err="1"/>
              <a:t>Relton</a:t>
            </a:r>
            <a:r>
              <a:rPr lang="en-US" dirty="0"/>
              <a:t>, S. D., Yan, R., Liu, Y., Li, Z., . . . Wong, D. C. (2020). Adaptive lead weighted </a:t>
            </a:r>
            <a:r>
              <a:rPr lang="en-US" dirty="0" err="1"/>
              <a:t>ResNet</a:t>
            </a:r>
            <a:r>
              <a:rPr lang="en-US" dirty="0"/>
              <a:t> trained with different duration signals for classifying 12-lead ECGs. Paper presented at the 2020 Computing in Cardiology.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75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Snowballing Method</a:t>
            </a:r>
            <a:endParaRPr lang="en-GB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90B2A2-EDCB-4195-877F-2884A32A2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6"/>
          <a:stretch/>
        </p:blipFill>
        <p:spPr>
          <a:xfrm>
            <a:off x="1371600" y="4085108"/>
            <a:ext cx="7141369" cy="2658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EF582D-847C-43B9-BE6E-760FA7B1F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3"/>
          <a:stretch/>
        </p:blipFill>
        <p:spPr>
          <a:xfrm>
            <a:off x="685800" y="1196076"/>
            <a:ext cx="6319838" cy="2792767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A657E4E0-CE90-4878-A801-548078AB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9" y="1533720"/>
            <a:ext cx="244241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cs typeface="Arial" charset="0"/>
              </a:rPr>
              <a:t>High cited</a:t>
            </a:r>
            <a:endParaRPr lang="en-GB" sz="2000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F947DB-674E-4AB4-A9D6-0F63484CB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8" y="2022021"/>
            <a:ext cx="244241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cs typeface="Arial" charset="0"/>
              </a:rPr>
              <a:t>Public within 3 years</a:t>
            </a:r>
            <a:endParaRPr lang="en-GB" sz="2000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C7E499-3F3A-4CFF-BA8F-E6051BBB3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77" y="3008953"/>
            <a:ext cx="2442417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cs typeface="Arial" charset="0"/>
              </a:rPr>
              <a:t>Related to my topic/ method</a:t>
            </a:r>
            <a:endParaRPr lang="en-GB" sz="2000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4743251-593B-41FE-A426-E7CCB370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5307" y="2553038"/>
            <a:ext cx="244241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595959"/>
                </a:solidFill>
                <a:cs typeface="Arial" charset="0"/>
              </a:rPr>
              <a:t>backward</a:t>
            </a:r>
            <a:endParaRPr lang="en-GB" sz="2000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DBA4FB3-5E62-4073-AA73-B7891907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7200" y="4813639"/>
            <a:ext cx="244241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595959"/>
                </a:solidFill>
                <a:cs typeface="Arial" charset="0"/>
              </a:rPr>
              <a:t>forward</a:t>
            </a:r>
            <a:endParaRPr lang="en-GB" sz="2000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90EDDC8-E8F0-415F-A085-4D81B408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83" y="2489858"/>
            <a:ext cx="244241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cs typeface="Arial" charset="0"/>
              </a:rPr>
              <a:t>Or very classic</a:t>
            </a:r>
            <a:endParaRPr lang="en-GB" sz="2000" dirty="0">
              <a:solidFill>
                <a:srgbClr val="5959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8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Gee, A. H., Garcia-</a:t>
            </a:r>
            <a:r>
              <a:rPr lang="en-US" dirty="0" err="1"/>
              <a:t>Olano</a:t>
            </a:r>
            <a:r>
              <a:rPr lang="en-US" dirty="0"/>
              <a:t>, D., Ghosh, J., &amp; </a:t>
            </a:r>
            <a:r>
              <a:rPr lang="en-US" dirty="0" err="1"/>
              <a:t>Paydarfar</a:t>
            </a:r>
            <a:r>
              <a:rPr lang="en-US" dirty="0"/>
              <a:t>, D. (2019). Explaining deep classification of time-series data with learned prototypes. </a:t>
            </a:r>
            <a:r>
              <a:rPr lang="en-US" dirty="0" err="1"/>
              <a:t>arXiv</a:t>
            </a:r>
            <a:r>
              <a:rPr lang="en-US" dirty="0"/>
              <a:t> preprint arXiv:1904.08935. </a:t>
            </a:r>
          </a:p>
          <a:p>
            <a:r>
              <a:rPr lang="en-US" dirty="0"/>
              <a:t>Kang, B., </a:t>
            </a:r>
            <a:r>
              <a:rPr lang="en-US" dirty="0" err="1"/>
              <a:t>Xie</a:t>
            </a:r>
            <a:r>
              <a:rPr lang="en-US" dirty="0"/>
              <a:t>, S., Rohrbach, M., Yan, Z., Gordo, A., Feng, J., &amp; </a:t>
            </a:r>
            <a:r>
              <a:rPr lang="en-US" dirty="0" err="1"/>
              <a:t>Kalantidis</a:t>
            </a:r>
            <a:r>
              <a:rPr lang="en-US" dirty="0"/>
              <a:t>, Y. (2019). Decoupling representation and classifier for long-tailed recognition. </a:t>
            </a:r>
            <a:r>
              <a:rPr lang="en-US" dirty="0" err="1"/>
              <a:t>arXiv</a:t>
            </a:r>
            <a:r>
              <a:rPr lang="en-US" dirty="0"/>
              <a:t> preprint arXiv:1910.09217. </a:t>
            </a:r>
          </a:p>
          <a:p>
            <a:r>
              <a:rPr lang="en-US" dirty="0"/>
              <a:t>Ribeiro, A. H., Ribeiro, M. H., </a:t>
            </a:r>
            <a:r>
              <a:rPr lang="en-US" dirty="0" err="1"/>
              <a:t>Paixão</a:t>
            </a:r>
            <a:r>
              <a:rPr lang="en-US" dirty="0"/>
              <a:t>, G. M., Oliveira, D. M., Gomes, P. R., </a:t>
            </a:r>
            <a:r>
              <a:rPr lang="en-US" dirty="0" err="1"/>
              <a:t>Canazart</a:t>
            </a:r>
            <a:r>
              <a:rPr lang="en-US" dirty="0"/>
              <a:t>, J. A., . . . </a:t>
            </a:r>
            <a:r>
              <a:rPr lang="en-US" dirty="0" err="1"/>
              <a:t>Meira</a:t>
            </a:r>
            <a:r>
              <a:rPr lang="en-US" dirty="0"/>
              <a:t> Jr, W. (2020). Automatic diagnosis of the 12-lead ECG using a deep neural network. Nature communications, 11(1), 1-9. </a:t>
            </a:r>
          </a:p>
          <a:p>
            <a:r>
              <a:rPr lang="en-US" dirty="0"/>
              <a:t>Yao, Q., Wang, R., Fan, X., Liu, J., &amp; Li, Y. (2020). Multi-class Arrhythmia detection from 12-lead varied-length ECG using Attention-based Time-Incremental Convolutional Neural Network. Information Fusion, 53, 174-182.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096AA7-62EF-4C39-B0E7-898858FE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Backward Snowballing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63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Kumar, U., &amp; Yadav, S. (2021). Application of Machine Learning to </a:t>
            </a:r>
            <a:r>
              <a:rPr lang="en-US" dirty="0" err="1"/>
              <a:t>Analyse</a:t>
            </a:r>
            <a:r>
              <a:rPr lang="en-US" dirty="0"/>
              <a:t> Biomedical Signals for Medical Diagnosis. In Handbook of Research on Disease Prediction Through Data Analytics and Machine Learning (pp. 205-236): IGI Global.</a:t>
            </a:r>
          </a:p>
          <a:p>
            <a:r>
              <a:rPr lang="en-US" dirty="0"/>
              <a:t>Pandey, S. K., &amp; </a:t>
            </a:r>
            <a:r>
              <a:rPr lang="en-US" dirty="0" err="1"/>
              <a:t>Janghel</a:t>
            </a:r>
            <a:r>
              <a:rPr lang="en-US" dirty="0"/>
              <a:t>, R. R. (2021). Classification of electrocardiogram signal using an ensemble of deep learning models. Data Technologies and Applications. </a:t>
            </a:r>
          </a:p>
          <a:p>
            <a:r>
              <a:rPr lang="en-US" dirty="0"/>
              <a:t>Rueda, C., </a:t>
            </a:r>
            <a:r>
              <a:rPr lang="en-US" dirty="0" err="1"/>
              <a:t>Larriba</a:t>
            </a:r>
            <a:r>
              <a:rPr lang="en-US" dirty="0"/>
              <a:t>, Y., &amp; </a:t>
            </a:r>
            <a:r>
              <a:rPr lang="en-US" dirty="0" err="1"/>
              <a:t>Lamela</a:t>
            </a:r>
            <a:r>
              <a:rPr lang="en-US" dirty="0"/>
              <a:t>, A. (2021). The hidden waves in the ECG uncovered revealing a sound automated interpretation method. Scientific reports, 11(1), 1-11.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C4733C-239E-49CA-A85D-77A72723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Forward Snowballing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8478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6FE45F-8751-4D0B-9D26-D6D0FCD2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14415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Reference Stored</a:t>
            </a:r>
            <a:endParaRPr lang="en-GB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A1C75C-3FC0-47EE-AFEE-A4C0BB82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9800"/>
            <a:ext cx="9144000" cy="26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477</Words>
  <Application>Microsoft Office PowerPoint</Application>
  <PresentationFormat>全屏显示(4:3)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Literature Review</vt:lpstr>
      <vt:lpstr>Start set of project</vt:lpstr>
      <vt:lpstr>Snowballing Method</vt:lpstr>
      <vt:lpstr>Backward Snowballing</vt:lpstr>
      <vt:lpstr>Forward Snowballing</vt:lpstr>
      <vt:lpstr>Reference Stored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玥</cp:lastModifiedBy>
  <cp:revision>195</cp:revision>
  <dcterms:created xsi:type="dcterms:W3CDTF">2011-02-07T23:10:35Z</dcterms:created>
  <dcterms:modified xsi:type="dcterms:W3CDTF">2021-02-24T12:03:53Z</dcterms:modified>
</cp:coreProperties>
</file>