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3144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879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06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D1D9-DFDC-689E-FE03-CE66EA38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858053"/>
            <a:ext cx="8361229" cy="2098226"/>
          </a:xfrm>
        </p:spPr>
        <p:txBody>
          <a:bodyPr/>
          <a:lstStyle/>
          <a:p>
            <a:r>
              <a:rPr lang="en-US" altLang="ko-KR" sz="6600" dirty="0"/>
              <a:t>DTG</a:t>
            </a:r>
            <a:r>
              <a:rPr lang="ko-KR" altLang="en-US" sz="6600" dirty="0"/>
              <a:t>기반</a:t>
            </a:r>
            <a:br>
              <a:rPr lang="en-US" altLang="ko-KR" sz="6600" dirty="0"/>
            </a:br>
            <a:r>
              <a:rPr lang="ko-KR" altLang="en-US" sz="6600" dirty="0"/>
              <a:t>버스 도착 시간 예측</a:t>
            </a:r>
            <a:br>
              <a:rPr lang="en-US" altLang="ko-KR" sz="6600" dirty="0"/>
            </a:br>
            <a:r>
              <a:rPr lang="ko-KR" altLang="en-US" sz="6600" dirty="0"/>
              <a:t>머신 러닝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AD414-FC6A-F926-5EDF-34CEAE3C1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선문대학교 컴퓨터공학부</a:t>
            </a:r>
            <a:r>
              <a:rPr lang="en-US" altLang="ko-KR" dirty="0"/>
              <a:t>-</a:t>
            </a:r>
            <a:r>
              <a:rPr lang="ko-KR" altLang="en-US" dirty="0"/>
              <a:t>박규민</a:t>
            </a:r>
            <a:endParaRPr lang="en-US" altLang="ko-KR" dirty="0"/>
          </a:p>
          <a:p>
            <a:r>
              <a:rPr lang="en-US" altLang="ko-KR" dirty="0"/>
              <a:t>2022.10.06(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34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EB54E-98DD-AD7A-D41B-10402387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59" y="676470"/>
            <a:ext cx="10692882" cy="1485900"/>
          </a:xfrm>
        </p:spPr>
        <p:txBody>
          <a:bodyPr/>
          <a:lstStyle/>
          <a:p>
            <a:r>
              <a:rPr lang="ko-KR" altLang="en-US" dirty="0"/>
              <a:t>버스 </a:t>
            </a:r>
            <a:r>
              <a:rPr lang="en-US" altLang="ko-KR" dirty="0"/>
              <a:t>DTG</a:t>
            </a:r>
            <a:r>
              <a:rPr lang="ko-KR" altLang="en-US" dirty="0"/>
              <a:t>기반</a:t>
            </a:r>
            <a:r>
              <a:rPr lang="en-US" altLang="ko-KR" dirty="0"/>
              <a:t> </a:t>
            </a:r>
            <a:r>
              <a:rPr lang="ko-KR" altLang="en-US" dirty="0"/>
              <a:t>머신 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38EA8-1650-E0FA-37BD-C34B6CCB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101" y="1795244"/>
            <a:ext cx="9601200" cy="4323826"/>
          </a:xfrm>
        </p:spPr>
        <p:txBody>
          <a:bodyPr>
            <a:normAutofit/>
          </a:bodyPr>
          <a:lstStyle/>
          <a:p>
            <a:r>
              <a:rPr lang="ko-KR" altLang="en-US" dirty="0"/>
              <a:t>머신 러닝 기술을 이용하여 현재 </a:t>
            </a:r>
            <a:r>
              <a:rPr lang="en-US" altLang="ko-KR" dirty="0"/>
              <a:t>GPS </a:t>
            </a:r>
            <a:r>
              <a:rPr lang="ko-KR" altLang="en-US" dirty="0"/>
              <a:t>기준만으로는 부족한 시간 확인을 더욱 보완해주고 야간 시간에도 해당 버스가 몇 시에 어느 정류장에 평균적으로 오는지 확인 할 수 있음으로써 시간 제약 없이 버스 이용 및 계획을 짤 수 있게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GPS </a:t>
            </a:r>
            <a:r>
              <a:rPr lang="ko-KR" altLang="en-US" dirty="0"/>
              <a:t>기준으로 하는 버스 도착 예측은 각 시간대에 알맞은 길 막힘 상태를 고려하지 않아 </a:t>
            </a:r>
            <a:r>
              <a:rPr lang="en-US" altLang="ko-KR" dirty="0"/>
              <a:t>1~3</a:t>
            </a:r>
            <a:r>
              <a:rPr lang="ko-KR" altLang="en-US" dirty="0"/>
              <a:t>분 남았다 해도 도시 기준으로는 한참 오래 기다릴 수 있는 경우가 잦았음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GPS</a:t>
            </a:r>
            <a:r>
              <a:rPr lang="ko-KR" altLang="en-US" dirty="0"/>
              <a:t>와 머신 러닝 기술을 같이 활용하면 더욱 정확한 시간을 알려줄 수 있을 것으로 기대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11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5049"/>
          </a:xfrm>
        </p:spPr>
        <p:txBody>
          <a:bodyPr/>
          <a:lstStyle/>
          <a:p>
            <a:r>
              <a:rPr lang="en-US" altLang="ko-KR" dirty="0"/>
              <a:t>DTG</a:t>
            </a:r>
            <a:r>
              <a:rPr lang="ko-KR" altLang="en-US" dirty="0"/>
              <a:t> </a:t>
            </a:r>
            <a:r>
              <a:rPr lang="en-US" altLang="ko-KR" dirty="0" err="1"/>
              <a:t>Analyse</a:t>
            </a:r>
            <a:r>
              <a:rPr lang="ko-KR" altLang="en-US" dirty="0"/>
              <a:t> </a:t>
            </a:r>
            <a:r>
              <a:rPr lang="en-US" altLang="ko-KR" dirty="0"/>
              <a:t>Program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498742-49C7-CD44-4035-3804B436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53" y="1660849"/>
            <a:ext cx="8600847" cy="4851919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6C3A4F9-2642-E723-086C-85484DF42BAC}"/>
              </a:ext>
            </a:extLst>
          </p:cNvPr>
          <p:cNvSpPr/>
          <p:nvPr/>
        </p:nvSpPr>
        <p:spPr>
          <a:xfrm>
            <a:off x="3024830" y="5275563"/>
            <a:ext cx="1446502" cy="317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1862F1-B173-7F17-025B-FCF3A3E9A611}"/>
              </a:ext>
            </a:extLst>
          </p:cNvPr>
          <p:cNvSpPr/>
          <p:nvPr/>
        </p:nvSpPr>
        <p:spPr>
          <a:xfrm>
            <a:off x="1219200" y="4695909"/>
            <a:ext cx="1006679" cy="822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File Read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Root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2C8BC9-33F8-0C0C-4457-E7A1F17F4ED8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>
            <a:off x="2225879" y="5106970"/>
            <a:ext cx="798951" cy="327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0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36" y="0"/>
            <a:ext cx="5437464" cy="975049"/>
          </a:xfrm>
        </p:spPr>
        <p:txBody>
          <a:bodyPr/>
          <a:lstStyle/>
          <a:p>
            <a:r>
              <a:rPr lang="en-US" altLang="ko-KR" dirty="0"/>
              <a:t>DTG</a:t>
            </a:r>
            <a:r>
              <a:rPr lang="ko-KR" altLang="en-US" dirty="0"/>
              <a:t> </a:t>
            </a:r>
            <a:r>
              <a:rPr lang="en-US" altLang="ko-KR" dirty="0" err="1"/>
              <a:t>Analyse</a:t>
            </a:r>
            <a:r>
              <a:rPr lang="ko-KR" altLang="en-US" dirty="0"/>
              <a:t> </a:t>
            </a:r>
            <a:r>
              <a:rPr lang="en-US" altLang="ko-KR" dirty="0"/>
              <a:t>Program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E9180B-0AC4-8299-2C7C-D79AD549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06" y="1033772"/>
            <a:ext cx="4616278" cy="536533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5D3079-F81D-4007-CFA2-3FD71CE5DD87}"/>
              </a:ext>
            </a:extLst>
          </p:cNvPr>
          <p:cNvSpPr/>
          <p:nvPr/>
        </p:nvSpPr>
        <p:spPr>
          <a:xfrm>
            <a:off x="5502248" y="1033773"/>
            <a:ext cx="3523376" cy="536533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01.Trip_Key| =&gt; C</a:t>
            </a:r>
            <a:r>
              <a:rPr lang="ko-KR" altLang="en-US" sz="1400" dirty="0">
                <a:solidFill>
                  <a:schemeClr val="tx1"/>
                </a:solidFill>
              </a:rPr>
              <a:t>충남</a:t>
            </a:r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r>
              <a:rPr lang="ko-KR" altLang="en-US" sz="1400" dirty="0">
                <a:solidFill>
                  <a:schemeClr val="tx1"/>
                </a:solidFill>
              </a:rPr>
              <a:t>바</a:t>
            </a:r>
            <a:r>
              <a:rPr lang="en-US" altLang="ko-KR" sz="1400" dirty="0">
                <a:solidFill>
                  <a:schemeClr val="tx1"/>
                </a:solidFill>
              </a:rPr>
              <a:t>101620020406330000|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02.</a:t>
            </a:r>
            <a:r>
              <a:rPr lang="ko-KR" altLang="en-US" sz="1400" dirty="0">
                <a:solidFill>
                  <a:schemeClr val="tx1"/>
                </a:solidFill>
              </a:rPr>
              <a:t>운행기록장치 모델명</a:t>
            </a:r>
            <a:r>
              <a:rPr lang="en-US" altLang="ko-KR" sz="1400" dirty="0">
                <a:solidFill>
                  <a:schemeClr val="tx1"/>
                </a:solidFill>
              </a:rPr>
              <a:t>|=&gt; LDT-100BS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03.</a:t>
            </a:r>
            <a:r>
              <a:rPr lang="ko-KR" altLang="en-US" sz="1400" dirty="0">
                <a:solidFill>
                  <a:schemeClr val="tx1"/>
                </a:solidFill>
              </a:rPr>
              <a:t>차대번호</a:t>
            </a:r>
            <a:r>
              <a:rPr lang="en-US" altLang="ko-KR" sz="1400" dirty="0">
                <a:solidFill>
                  <a:schemeClr val="tx1"/>
                </a:solidFill>
              </a:rPr>
              <a:t>| =&gt; KMJHG17GPKC030232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04.</a:t>
            </a:r>
            <a:r>
              <a:rPr lang="ko-KR" altLang="en-US" sz="1400" dirty="0">
                <a:solidFill>
                  <a:schemeClr val="tx1"/>
                </a:solidFill>
              </a:rPr>
              <a:t>자동차 유형</a:t>
            </a:r>
            <a:r>
              <a:rPr lang="en-US" altLang="ko-KR" sz="1400" dirty="0">
                <a:solidFill>
                  <a:schemeClr val="tx1"/>
                </a:solidFill>
              </a:rPr>
              <a:t>| =&gt; 16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05.</a:t>
            </a:r>
            <a:r>
              <a:rPr lang="ko-KR" altLang="en-US" sz="1400" dirty="0">
                <a:solidFill>
                  <a:schemeClr val="tx1"/>
                </a:solidFill>
              </a:rPr>
              <a:t>자동차 등록번호</a:t>
            </a:r>
            <a:r>
              <a:rPr lang="en-US" altLang="ko-KR" sz="1400" dirty="0">
                <a:solidFill>
                  <a:schemeClr val="tx1"/>
                </a:solidFill>
              </a:rPr>
              <a:t>|=&gt; </a:t>
            </a:r>
            <a:r>
              <a:rPr lang="ko-KR" altLang="en-US" sz="1400" dirty="0">
                <a:solidFill>
                  <a:schemeClr val="tx1"/>
                </a:solidFill>
              </a:rPr>
              <a:t>충남</a:t>
            </a:r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r>
              <a:rPr lang="ko-KR" altLang="en-US" sz="1400" dirty="0">
                <a:solidFill>
                  <a:schemeClr val="tx1"/>
                </a:solidFill>
              </a:rPr>
              <a:t>바</a:t>
            </a:r>
            <a:r>
              <a:rPr lang="en-US" altLang="ko-KR" sz="1400" dirty="0">
                <a:solidFill>
                  <a:schemeClr val="tx1"/>
                </a:solidFill>
              </a:rPr>
              <a:t>1016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06.</a:t>
            </a:r>
            <a:r>
              <a:rPr lang="ko-KR" altLang="en-US" sz="1400" dirty="0">
                <a:solidFill>
                  <a:schemeClr val="tx1"/>
                </a:solidFill>
              </a:rPr>
              <a:t>운송사업자 등록번호</a:t>
            </a:r>
            <a:r>
              <a:rPr lang="en-US" altLang="ko-KR" sz="1400" dirty="0">
                <a:solidFill>
                  <a:schemeClr val="tx1"/>
                </a:solidFill>
              </a:rPr>
              <a:t>|=&gt; 3088140550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07.</a:t>
            </a:r>
            <a:r>
              <a:rPr lang="ko-KR" altLang="en-US" sz="1400" dirty="0">
                <a:solidFill>
                  <a:schemeClr val="tx1"/>
                </a:solidFill>
              </a:rPr>
              <a:t>운전자 코드</a:t>
            </a:r>
            <a:r>
              <a:rPr lang="en-US" altLang="ko-KR" sz="1400" dirty="0">
                <a:solidFill>
                  <a:schemeClr val="tx1"/>
                </a:solidFill>
              </a:rPr>
              <a:t>|=&gt; 000000000010000000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08.</a:t>
            </a:r>
            <a:r>
              <a:rPr lang="ko-KR" altLang="en-US" sz="1400" dirty="0">
                <a:solidFill>
                  <a:schemeClr val="tx1"/>
                </a:solidFill>
              </a:rPr>
              <a:t>일일 주행거리</a:t>
            </a:r>
            <a:r>
              <a:rPr lang="en-US" altLang="ko-KR" sz="1400" dirty="0">
                <a:solidFill>
                  <a:schemeClr val="tx1"/>
                </a:solidFill>
              </a:rPr>
              <a:t>|=&gt; 20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09.</a:t>
            </a:r>
            <a:r>
              <a:rPr lang="ko-KR" altLang="en-US" sz="1400" dirty="0">
                <a:solidFill>
                  <a:schemeClr val="tx1"/>
                </a:solidFill>
              </a:rPr>
              <a:t>누적 주행거리</a:t>
            </a:r>
            <a:r>
              <a:rPr lang="en-US" altLang="ko-KR" sz="1400" dirty="0">
                <a:solidFill>
                  <a:schemeClr val="tx1"/>
                </a:solidFill>
              </a:rPr>
              <a:t>|=&gt; 29132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10.</a:t>
            </a:r>
            <a:r>
              <a:rPr lang="ko-KR" altLang="en-US" sz="1400" dirty="0">
                <a:solidFill>
                  <a:schemeClr val="tx1"/>
                </a:solidFill>
              </a:rPr>
              <a:t>차량속도</a:t>
            </a:r>
            <a:r>
              <a:rPr lang="en-US" altLang="ko-KR" sz="1400" dirty="0">
                <a:solidFill>
                  <a:schemeClr val="tx1"/>
                </a:solidFill>
              </a:rPr>
              <a:t>|=&gt;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	 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8D1E4C-7FE4-5089-6AA4-0602970DD4B9}"/>
              </a:ext>
            </a:extLst>
          </p:cNvPr>
          <p:cNvSpPr/>
          <p:nvPr/>
        </p:nvSpPr>
        <p:spPr>
          <a:xfrm>
            <a:off x="9025624" y="1033772"/>
            <a:ext cx="3166376" cy="536533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11.</a:t>
            </a:r>
            <a:r>
              <a:rPr lang="ko-KR" altLang="en-US" sz="1400" dirty="0">
                <a:solidFill>
                  <a:schemeClr val="tx1"/>
                </a:solidFill>
              </a:rPr>
              <a:t>분당 엔진회전 수</a:t>
            </a:r>
            <a:r>
              <a:rPr lang="en-US" altLang="ko-KR" sz="1400" dirty="0">
                <a:solidFill>
                  <a:schemeClr val="tx1"/>
                </a:solidFill>
              </a:rPr>
              <a:t>|=&gt; 0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12.</a:t>
            </a:r>
            <a:r>
              <a:rPr lang="ko-KR" altLang="en-US" sz="1400" dirty="0">
                <a:solidFill>
                  <a:schemeClr val="tx1"/>
                </a:solidFill>
              </a:rPr>
              <a:t>브레이크 신호</a:t>
            </a:r>
            <a:r>
              <a:rPr lang="en-US" altLang="ko-KR" sz="1400" dirty="0">
                <a:solidFill>
                  <a:schemeClr val="tx1"/>
                </a:solidFill>
              </a:rPr>
              <a:t>|=&gt; 0|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13.</a:t>
            </a:r>
            <a:r>
              <a:rPr lang="ko-KR" altLang="en-US" sz="1400" dirty="0">
                <a:solidFill>
                  <a:schemeClr val="tx1"/>
                </a:solidFill>
              </a:rPr>
              <a:t>차량위치 </a:t>
            </a:r>
            <a:r>
              <a:rPr lang="en-US" altLang="ko-KR" sz="1400" dirty="0">
                <a:solidFill>
                  <a:schemeClr val="tx1"/>
                </a:solidFill>
              </a:rPr>
              <a:t>X|=&gt; 999999999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14.</a:t>
            </a:r>
            <a:r>
              <a:rPr lang="ko-KR" altLang="en-US" sz="1400" dirty="0">
                <a:solidFill>
                  <a:schemeClr val="tx1"/>
                </a:solidFill>
              </a:rPr>
              <a:t>차량위치 </a:t>
            </a:r>
            <a:r>
              <a:rPr lang="en-US" altLang="ko-KR" sz="1400" dirty="0">
                <a:solidFill>
                  <a:schemeClr val="tx1"/>
                </a:solidFill>
              </a:rPr>
              <a:t>Y|=&gt; 999999999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15.GIS </a:t>
            </a:r>
            <a:r>
              <a:rPr lang="ko-KR" altLang="en-US" sz="1400" dirty="0">
                <a:solidFill>
                  <a:schemeClr val="tx1"/>
                </a:solidFill>
              </a:rPr>
              <a:t>방위각</a:t>
            </a:r>
            <a:r>
              <a:rPr lang="en-US" altLang="ko-KR" sz="1400" dirty="0">
                <a:solidFill>
                  <a:schemeClr val="tx1"/>
                </a:solidFill>
              </a:rPr>
              <a:t>|=&gt; 0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16.</a:t>
            </a:r>
            <a:r>
              <a:rPr lang="ko-KR" altLang="en-US" sz="1400" dirty="0">
                <a:solidFill>
                  <a:schemeClr val="tx1"/>
                </a:solidFill>
              </a:rPr>
              <a:t>가속도 </a:t>
            </a:r>
            <a:r>
              <a:rPr lang="en-US" altLang="ko-KR" sz="1400" dirty="0">
                <a:solidFill>
                  <a:schemeClr val="tx1"/>
                </a:solidFill>
              </a:rPr>
              <a:t>Vx|=&gt; 0.0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17.</a:t>
            </a:r>
            <a:r>
              <a:rPr lang="ko-KR" altLang="en-US" sz="1400" dirty="0">
                <a:solidFill>
                  <a:schemeClr val="tx1"/>
                </a:solidFill>
              </a:rPr>
              <a:t>가속도 </a:t>
            </a:r>
            <a:r>
              <a:rPr lang="en-US" altLang="ko-KR" sz="1400" dirty="0" err="1">
                <a:solidFill>
                  <a:schemeClr val="tx1"/>
                </a:solidFill>
              </a:rPr>
              <a:t>Vy</a:t>
            </a:r>
            <a:r>
              <a:rPr lang="en-US" altLang="ko-KR" sz="1400" dirty="0">
                <a:solidFill>
                  <a:schemeClr val="tx1"/>
                </a:solidFill>
              </a:rPr>
              <a:t>|=&gt; 0.0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18.</a:t>
            </a:r>
            <a:r>
              <a:rPr lang="ko-KR" altLang="en-US" sz="1400" dirty="0">
                <a:solidFill>
                  <a:schemeClr val="tx1"/>
                </a:solidFill>
              </a:rPr>
              <a:t>통신상태코드</a:t>
            </a:r>
            <a:r>
              <a:rPr lang="en-US" altLang="ko-KR" sz="1400" dirty="0">
                <a:solidFill>
                  <a:schemeClr val="tx1"/>
                </a:solidFill>
              </a:rPr>
              <a:t>| =&gt; 11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19.</a:t>
            </a:r>
            <a:r>
              <a:rPr lang="ko-KR" altLang="en-US" sz="1400" dirty="0">
                <a:solidFill>
                  <a:schemeClr val="tx1"/>
                </a:solidFill>
              </a:rPr>
              <a:t>운행지역코드</a:t>
            </a:r>
            <a:r>
              <a:rPr lang="en-US" altLang="ko-KR" sz="1400" dirty="0">
                <a:solidFill>
                  <a:schemeClr val="tx1"/>
                </a:solidFill>
              </a:rPr>
              <a:t>|=&gt;  9999999999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20.</a:t>
            </a:r>
            <a:r>
              <a:rPr lang="ko-KR" altLang="en-US" sz="1400" dirty="0">
                <a:solidFill>
                  <a:schemeClr val="tx1"/>
                </a:solidFill>
              </a:rPr>
              <a:t>정보 발생 일시</a:t>
            </a:r>
            <a:r>
              <a:rPr lang="en-US" altLang="ko-KR" sz="1400" dirty="0">
                <a:solidFill>
                  <a:schemeClr val="tx1"/>
                </a:solidFill>
              </a:rPr>
              <a:t>=&gt; 20020406330000 	 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28" y="0"/>
            <a:ext cx="9601200" cy="975049"/>
          </a:xfrm>
        </p:spPr>
        <p:txBody>
          <a:bodyPr/>
          <a:lstStyle/>
          <a:p>
            <a:r>
              <a:rPr lang="en-US" altLang="ko-KR" dirty="0"/>
              <a:t>DTG</a:t>
            </a:r>
            <a:r>
              <a:rPr lang="ko-KR" altLang="en-US" dirty="0"/>
              <a:t> </a:t>
            </a:r>
            <a:r>
              <a:rPr lang="en-US" altLang="ko-KR" dirty="0" err="1"/>
              <a:t>Analyse</a:t>
            </a:r>
            <a:r>
              <a:rPr lang="ko-KR" altLang="en-US" dirty="0"/>
              <a:t> </a:t>
            </a:r>
            <a:r>
              <a:rPr lang="en-US" altLang="ko-KR" dirty="0"/>
              <a:t>Program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BDC648-A081-5EC6-6776-0E647D36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62" y="0"/>
            <a:ext cx="2419688" cy="6782747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FAC7D92F-1379-D7EA-8F28-D6F15DB45B38}"/>
              </a:ext>
            </a:extLst>
          </p:cNvPr>
          <p:cNvSpPr/>
          <p:nvPr/>
        </p:nvSpPr>
        <p:spPr>
          <a:xfrm>
            <a:off x="3320264" y="1753298"/>
            <a:ext cx="2212764" cy="1675701"/>
          </a:xfrm>
          <a:prstGeom prst="wedgeEllipseCallout">
            <a:avLst>
              <a:gd name="adj1" fmla="val 67123"/>
              <a:gd name="adj2" fmla="val 4147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분류한 데이터들을 </a:t>
            </a:r>
            <a:r>
              <a:rPr lang="en-US" altLang="ko-KR" dirty="0"/>
              <a:t>csv </a:t>
            </a:r>
            <a:r>
              <a:rPr lang="ko-KR" altLang="en-US" dirty="0"/>
              <a:t>파일에 작성</a:t>
            </a:r>
          </a:p>
        </p:txBody>
      </p:sp>
    </p:spTree>
    <p:extLst>
      <p:ext uri="{BB962C8B-B14F-4D97-AF65-F5344CB8AC3E}">
        <p14:creationId xmlns:p14="http://schemas.microsoft.com/office/powerpoint/2010/main" val="44864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28" y="0"/>
            <a:ext cx="9601200" cy="975049"/>
          </a:xfrm>
        </p:spPr>
        <p:txBody>
          <a:bodyPr/>
          <a:lstStyle/>
          <a:p>
            <a:r>
              <a:rPr lang="en-US" altLang="ko-KR" dirty="0"/>
              <a:t>DTG</a:t>
            </a:r>
            <a:r>
              <a:rPr lang="ko-KR" altLang="en-US" dirty="0"/>
              <a:t> </a:t>
            </a:r>
            <a:r>
              <a:rPr lang="en-US" altLang="ko-KR" dirty="0" err="1"/>
              <a:t>Analyse</a:t>
            </a:r>
            <a:r>
              <a:rPr lang="ko-KR" altLang="en-US" dirty="0"/>
              <a:t> </a:t>
            </a:r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FAC7D92F-1379-D7EA-8F28-D6F15DB45B38}"/>
              </a:ext>
            </a:extLst>
          </p:cNvPr>
          <p:cNvSpPr/>
          <p:nvPr/>
        </p:nvSpPr>
        <p:spPr>
          <a:xfrm>
            <a:off x="2265906" y="1902589"/>
            <a:ext cx="2212764" cy="1675701"/>
          </a:xfrm>
          <a:prstGeom prst="wedgeEllipseCallout">
            <a:avLst>
              <a:gd name="adj1" fmla="val 67123"/>
              <a:gd name="adj2" fmla="val 4147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변환 및 분류가 진행된 </a:t>
            </a:r>
            <a:r>
              <a:rPr lang="en-US" altLang="ko-KR" dirty="0"/>
              <a:t>CSV </a:t>
            </a:r>
            <a:r>
              <a:rPr lang="ko-KR" altLang="en-US" dirty="0"/>
              <a:t>파일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A0F210-8F1D-62A7-BF74-4C13EEAC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471" y="826812"/>
            <a:ext cx="6049219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0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28" y="0"/>
            <a:ext cx="9601200" cy="975049"/>
          </a:xfrm>
        </p:spPr>
        <p:txBody>
          <a:bodyPr/>
          <a:lstStyle/>
          <a:p>
            <a:r>
              <a:rPr lang="en-US" altLang="ko-KR" dirty="0"/>
              <a:t>DTG</a:t>
            </a:r>
            <a:r>
              <a:rPr lang="ko-KR" altLang="en-US" dirty="0"/>
              <a:t> </a:t>
            </a:r>
            <a:r>
              <a:rPr lang="en-US" altLang="ko-KR" dirty="0" err="1"/>
              <a:t>Analyse</a:t>
            </a:r>
            <a:r>
              <a:rPr lang="ko-KR" altLang="en-US" dirty="0"/>
              <a:t> </a:t>
            </a:r>
            <a:r>
              <a:rPr lang="en-US" altLang="ko-KR" dirty="0"/>
              <a:t>Program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A7FE5-6879-EC1A-9852-D7568224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33" y="683615"/>
            <a:ext cx="9912107" cy="60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0217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66</TotalTime>
  <Words>273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Franklin Gothic Book</vt:lpstr>
      <vt:lpstr>자르기</vt:lpstr>
      <vt:lpstr>DTG기반 버스 도착 시간 예측 머신 러닝</vt:lpstr>
      <vt:lpstr>버스 DTG기반 머신 러닝</vt:lpstr>
      <vt:lpstr>DTG Analyse Program</vt:lpstr>
      <vt:lpstr>DTG Analyse Program</vt:lpstr>
      <vt:lpstr>DTG Analyse Program</vt:lpstr>
      <vt:lpstr>DTG Analyse Program</vt:lpstr>
      <vt:lpstr>DTG Analyse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DTG기반 버스 도착 시간 예측 머신 러닝</dc:title>
  <dc:creator>박규민</dc:creator>
  <cp:lastModifiedBy>박규민</cp:lastModifiedBy>
  <cp:revision>15</cp:revision>
  <dcterms:created xsi:type="dcterms:W3CDTF">2022-10-05T13:25:49Z</dcterms:created>
  <dcterms:modified xsi:type="dcterms:W3CDTF">2022-10-05T14:32:26Z</dcterms:modified>
</cp:coreProperties>
</file>