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9" r:id="rId5"/>
    <p:sldId id="266" r:id="rId6"/>
    <p:sldId id="258" r:id="rId7"/>
    <p:sldId id="257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1624-3E5F-4EA5-8794-44B8C64A6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D4DB-06F1-491F-B283-6550E707F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CEA4-C2BA-45BD-AA90-194F5C3F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63D3-4307-419F-948A-A0ABC2A5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69A3-44B8-4697-918C-03D13CF5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B9A-B598-486B-9DF7-1A4FB89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A9702-8C64-417F-87CF-7A6C0A8FC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741-9B74-43D6-B5CC-85155894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1C8D-B2B0-4A8C-9902-8859D1F5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E0CF-4C46-4580-B854-FE6EA7C9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1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4073-2F25-44D2-9ABE-00F1C8A6D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3163C-D985-4D50-8307-F303505C9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950C6-0112-47BA-AB61-A7519FE9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0969-4109-4C12-9808-CD47892F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828C-483A-4514-98A4-0CC30AE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F6B-6A49-41E6-800B-21CFA29F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7B38-6479-41C3-B2E6-1364B2112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B22-CBEA-477E-B768-0FDC9A70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8346-79FF-40BF-B831-91999D99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1F8B-81E1-44F1-B402-6470B7E4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EEE7-D4D4-4549-BF95-9F5D0096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5338-7671-4C97-A625-E24278F5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40DF-18FE-4E2D-8169-F744CB71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6D76-3755-4073-9AAB-0C83027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6739-1D42-4282-A5F3-C1DF8126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1E49-8950-4533-8DFE-DB2ACBE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D4BB-15A4-4B57-92E3-0B447399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8BC62-EE87-46CC-BF33-C793C469F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C298F-7C82-4F25-9627-F704EE5B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71D6-49CC-45EA-9149-A5F06B74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C4F1-73D3-40A6-98A4-315FD097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7ECC-3161-4B69-855C-C900E66F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60956-396B-4C83-8410-87FEED106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A64A3-B4FE-4BE1-A227-FAAB7E18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5B0D9-AD72-4CA1-AA4D-46C19EEA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2681-C92F-4A3A-B6D3-1D6901DAD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D5AD2-DEB2-4870-A59B-20ECE0E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1E7FA-8678-4104-9778-D67BC90C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E720A-DF92-4011-8A67-06BD1C61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C42D-FC54-404D-B2CF-0A81FA54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082FB-309A-4358-8288-934F94F2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5241-266B-4778-AB92-198E1E5A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BEC0D-1F42-49BF-A826-2A035F82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7D40-57AB-4896-A419-F5522C5B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1D921-6059-4A96-9C1B-C83F332D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59C9-43EF-454A-B718-87375B5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3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3FAF-C8FB-4A9C-A669-4435549B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D486-3AEE-4AA7-BC9A-D2EC5023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F25A3-B487-405B-BBCD-EBED83A8B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37BC-709A-4923-B366-087930F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FE7A-4894-44D4-BED1-2B485F6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83003-4369-48FD-8102-8AC3C47D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3D8-F24C-40DA-A299-DBFE37C0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9DF45-2F24-4623-A473-3535E2356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4583-518B-47B2-A33D-31B8ACB83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F1B5-3695-4FCF-A79F-8463D86E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740E-1B1A-4DAA-996C-9881B58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6378E-42E2-44E6-9B3D-E5577F38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DC1D0-4D3B-4D4E-B02A-E83D3975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00B4-C9A0-44F7-B575-C63D5E9D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09981-5860-4980-8DFC-28D8B48B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E3A2B-D65C-4F77-8A6E-C948129E1FAE}" type="datetimeFigureOut">
              <a:rPr lang="en-US" smtClean="0"/>
              <a:t>5/11/2019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87F70-9991-41D2-B0A8-AA9C9A3E2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0A1-842A-4301-AFAE-40CC32D8C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B34B-00F4-4D1A-9357-93D0EBEB0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CC29-1626-4A75-B6F1-8167C006C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Brain Age Predictor</a:t>
            </a:r>
            <a:br>
              <a:rPr lang="en-US" dirty="0"/>
            </a:br>
            <a:r>
              <a:rPr lang="en-US" dirty="0"/>
              <a:t>Subcortical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37225-FDF6-4343-B317-391EF4FDA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Wurster</a:t>
            </a:r>
          </a:p>
        </p:txBody>
      </p:sp>
    </p:spTree>
    <p:extLst>
      <p:ext uri="{BB962C8B-B14F-4D97-AF65-F5344CB8AC3E}">
        <p14:creationId xmlns:p14="http://schemas.microsoft.com/office/powerpoint/2010/main" val="383343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97CD-8986-42B7-893A-6EE25BFA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35F48-AF69-4523-B694-D218AAAC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3" y="1522636"/>
            <a:ext cx="7430537" cy="48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F4125-FE02-4821-B6CD-25FCE339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5" y="3196492"/>
            <a:ext cx="3250860" cy="1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8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43BE-A3C5-4690-A244-85DF1755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ElasticNetCV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BE728-285D-4172-A09E-0353D5E77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842" y="1387355"/>
            <a:ext cx="7401958" cy="479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DB23D-E7EC-4238-AB66-032C38EA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51" y="2891416"/>
            <a:ext cx="3203784" cy="144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094E-405B-4BDA-8FF4-5BFE843A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BayesianRidge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F499D-B6D8-49FD-B923-D706DE72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75" y="1541687"/>
            <a:ext cx="7401958" cy="4763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97748-6581-4ADD-A47F-102093EAF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7" y="3228740"/>
            <a:ext cx="2956263" cy="12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B86C-183A-40BC-AC35-1AA2B9A4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Perceptron(Classifier)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1C9B8-E0CF-4ABC-B184-201E0A6D624C}"/>
              </a:ext>
            </a:extLst>
          </p:cNvPr>
          <p:cNvSpPr txBox="1"/>
          <p:nvPr/>
        </p:nvSpPr>
        <p:spPr>
          <a:xfrm>
            <a:off x="410547" y="2034073"/>
            <a:ext cx="318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score is simply the accuracy of the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39C26-7234-4D53-8099-F62BB747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895" y="1526501"/>
            <a:ext cx="7382905" cy="474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FE8D2-D4C1-4F97-ABB0-FB5EC4E7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3580298"/>
            <a:ext cx="3189388" cy="17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3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0C5A-EDDF-4E2B-9317-76C0BA23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important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All y-axis labels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𝑦𝑃𝑟𝑒𝑑𝑖𝑐𝑡𝑒𝑑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𝑦𝑇𝑟𝑢𝑒</m:t>
                    </m:r>
                  </m:oMath>
                </a14:m>
                <a:r>
                  <a:rPr lang="en-US" dirty="0"/>
                  <a:t>. That is, larger values means the model overestimated the brain age.</a:t>
                </a:r>
              </a:p>
              <a:p>
                <a:endParaRPr lang="en-US" dirty="0"/>
              </a:p>
              <a:p>
                <a:r>
                  <a:rPr lang="en-US" dirty="0"/>
                  <a:t>Avg </a:t>
                </a:r>
                <a:r>
                  <a:rPr lang="en-US" dirty="0" err="1"/>
                  <a:t>scoreN</a:t>
                </a:r>
                <a:r>
                  <a:rPr lang="en-US" dirty="0"/>
                  <a:t> = R^2 for just group N</a:t>
                </a:r>
              </a:p>
              <a:p>
                <a:endParaRPr lang="en-US" dirty="0"/>
              </a:p>
              <a:p>
                <a:r>
                  <a:rPr lang="en-US" dirty="0"/>
                  <a:t>Avg age </a:t>
                </a:r>
                <a:r>
                  <a:rPr lang="en-US" dirty="0" err="1"/>
                  <a:t>diffN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𝑟𝑢𝑒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. A positive difference means we overpredict on average.</a:t>
                </a:r>
              </a:p>
              <a:p>
                <a:pPr lvl="1"/>
                <a:r>
                  <a:rPr lang="en-US" dirty="0"/>
                  <a:t>Note: the numerator is fixed compared to the DTI and subcortical models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Score on training data = R^2 for the control group (0)</a:t>
                </a:r>
              </a:p>
              <a:p>
                <a:endParaRPr lang="en-US" dirty="0"/>
              </a:p>
              <a:p>
                <a:r>
                  <a:rPr lang="en-US" dirty="0"/>
                  <a:t>All models in these slides are just from </a:t>
                </a:r>
                <a:r>
                  <a:rPr lang="en-US" dirty="0" err="1"/>
                  <a:t>subcorticalData</a:t>
                </a:r>
                <a:r>
                  <a:rPr lang="en-US" dirty="0"/>
                  <a:t>, not TDI</a:t>
                </a:r>
              </a:p>
              <a:p>
                <a:r>
                  <a:rPr lang="en-US" dirty="0"/>
                  <a:t>All data was scaled (preprocessed) using </a:t>
                </a:r>
                <a:r>
                  <a:rPr lang="en-US" dirty="0" err="1"/>
                  <a:t>sklearn</a:t>
                </a:r>
                <a:r>
                  <a:rPr lang="en-US" dirty="0"/>
                  <a:t> Standard Scaler</a:t>
                </a:r>
              </a:p>
              <a:p>
                <a:pPr lvl="1"/>
                <a:r>
                  <a:rPr lang="en-US" dirty="0"/>
                  <a:t>Note: this affects accuracy on some models. For SVM-like models, score generally decreased a very small margin. For Neural-Network models, score dramatically improved.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1E749D-068C-4A0B-879B-7BE0ED951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77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067E-BDF5-4930-8A1E-43980FB6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variable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A11C-402B-44C4-9197-219250955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R^2 values for each single variable against age for just the control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60659-1B00-4B0E-B280-1743A32D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280" y="2544437"/>
            <a:ext cx="2561439" cy="41195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88CD65-1ED8-493A-9928-2D7333B5D799}"/>
              </a:ext>
            </a:extLst>
          </p:cNvPr>
          <p:cNvCxnSpPr>
            <a:cxnSpLocks/>
          </p:cNvCxnSpPr>
          <p:nvPr/>
        </p:nvCxnSpPr>
        <p:spPr>
          <a:xfrm>
            <a:off x="1977081" y="4819135"/>
            <a:ext cx="2838199" cy="88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C3A594-4EF4-4EC4-9BE4-5306BA455F0F}"/>
              </a:ext>
            </a:extLst>
          </p:cNvPr>
          <p:cNvCxnSpPr>
            <a:cxnSpLocks/>
          </p:cNvCxnSpPr>
          <p:nvPr/>
        </p:nvCxnSpPr>
        <p:spPr>
          <a:xfrm flipV="1">
            <a:off x="1977081" y="4497860"/>
            <a:ext cx="2767914" cy="32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17F7BD-A253-4173-9A3B-30C71D6AFDBB}"/>
              </a:ext>
            </a:extLst>
          </p:cNvPr>
          <p:cNvCxnSpPr>
            <a:cxnSpLocks/>
          </p:cNvCxnSpPr>
          <p:nvPr/>
        </p:nvCxnSpPr>
        <p:spPr>
          <a:xfrm>
            <a:off x="1977081" y="4819135"/>
            <a:ext cx="2838199" cy="112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0629EB-4DA1-47D4-808B-B53D12B9518B}"/>
              </a:ext>
            </a:extLst>
          </p:cNvPr>
          <p:cNvSpPr txBox="1"/>
          <p:nvPr/>
        </p:nvSpPr>
        <p:spPr>
          <a:xfrm>
            <a:off x="1128583" y="4388166"/>
            <a:ext cx="1383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Highest single variable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6579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0299-5E91-4F64-82E3-375C541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7E51B-0B67-4801-B61B-F801BCAA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789" y="1467295"/>
            <a:ext cx="7421011" cy="4763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3309B-EEDE-40EA-B803-BA3270C4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4" y="3071970"/>
            <a:ext cx="3634619" cy="15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4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52B-20DD-40C4-B85C-87CA915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39BCC-E92D-4B91-85DF-2E96CB4E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63" y="1458918"/>
            <a:ext cx="7430537" cy="4829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BDA9F1-1A21-410C-969B-04831C8D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90" y="3164832"/>
            <a:ext cx="3014738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Neural Network (100)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5A00E-32B8-4D51-BBCF-DDF6F08D5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37" y="1672552"/>
            <a:ext cx="7440063" cy="4820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B1A19-F74A-487D-99A3-0AB7F0AE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3" y="3368481"/>
            <a:ext cx="29699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3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53FD-D128-4E3D-9B8F-2E8EE9F8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(100, 100, 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EDCC24-1B66-4053-8993-92827616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316" y="1550879"/>
            <a:ext cx="7411484" cy="48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F8A43-06E6-457C-AD6E-366D9EF0A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3247397"/>
            <a:ext cx="3391873" cy="14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3B8B-8699-41D5-80E1-CDFF4DB0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Regressor – RBF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B4E31-2C51-4C81-9B82-3FAFFE51F964}"/>
              </a:ext>
            </a:extLst>
          </p:cNvPr>
          <p:cNvSpPr txBox="1"/>
          <p:nvPr/>
        </p:nvSpPr>
        <p:spPr>
          <a:xfrm>
            <a:off x="668857" y="1873666"/>
            <a:ext cx="10583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Gamma=‘scale’</a:t>
            </a:r>
          </a:p>
          <a:p>
            <a:r>
              <a:rPr lang="en-US" sz="1100" dirty="0"/>
              <a:t>C=50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79796-89A2-48B2-BAE2-BA34DB3D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37" y="1459816"/>
            <a:ext cx="7440063" cy="4877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88242-2556-4FBA-AD73-A79CF61A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7" y="3527855"/>
            <a:ext cx="2947366" cy="12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2C89-5CC8-4229-A8D4-87C7F30D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RidgeCV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9BDDF-8603-42BB-81A3-392B989F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68" y="1493159"/>
            <a:ext cx="7392432" cy="4810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B9474-038A-4010-885D-4937718C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1" y="3154738"/>
            <a:ext cx="3438889" cy="14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1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213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Brain Age Predictor Subcortical data</vt:lpstr>
      <vt:lpstr>Background and important information</vt:lpstr>
      <vt:lpstr>Single variable linear regression</vt:lpstr>
      <vt:lpstr>Linear Regression</vt:lpstr>
      <vt:lpstr>Neural Network (2)</vt:lpstr>
      <vt:lpstr>Neural Network (100)</vt:lpstr>
      <vt:lpstr>Neural Network (100, 100, 100)</vt:lpstr>
      <vt:lpstr>SVM Regressor – RBF Kernel</vt:lpstr>
      <vt:lpstr>RidgeCV</vt:lpstr>
      <vt:lpstr>Lasso</vt:lpstr>
      <vt:lpstr>ElasticNetCV</vt:lpstr>
      <vt:lpstr>BayesianRidge</vt:lpstr>
      <vt:lpstr>Perceptron(Classifier)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Age Predictor</dc:title>
  <dc:creator>Skylar Wurster</dc:creator>
  <cp:lastModifiedBy>Skylar Wurster</cp:lastModifiedBy>
  <cp:revision>23</cp:revision>
  <dcterms:created xsi:type="dcterms:W3CDTF">2019-05-11T13:11:11Z</dcterms:created>
  <dcterms:modified xsi:type="dcterms:W3CDTF">2019-05-11T15:06:49Z</dcterms:modified>
</cp:coreProperties>
</file>