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6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24-3E5F-4EA5-8794-44B8C64A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D4DB-06F1-491F-B283-6550E70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CEA4-C2BA-45BD-AA90-194F5C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3D3-4307-419F-948A-A0ABC2A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69A3-44B8-4697-918C-03D13CF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B9A-B598-486B-9DF7-1A4FB89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9702-8C64-417F-87CF-7A6C0A8F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741-9B74-43D6-B5CC-8515589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1C8D-B2B0-4A8C-9902-8859D1F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0CF-4C46-4580-B854-FE6EA7C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4073-2F25-44D2-9ABE-00F1C8A6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163C-D985-4D50-8307-F303505C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50C6-0112-47BA-AB61-A7519FE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0969-4109-4C12-9808-CD47892F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828C-483A-4514-98A4-0CC30AE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6B-6A49-41E6-800B-21CFA29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B38-6479-41C3-B2E6-1364B211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B22-CBEA-477E-B768-0FDC9A7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346-79FF-40BF-B831-91999D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1F8B-81E1-44F1-B402-6470B7E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EE7-D4D4-4549-BF95-9F5D0096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5338-7671-4C97-A625-E24278F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0DF-18FE-4E2D-8169-F744CB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6D76-3755-4073-9AAB-0C8302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6739-1D42-4282-A5F3-C1DF81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E49-8950-4533-8DFE-DB2ACBE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4BB-15A4-4B57-92E3-0B447399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C62-EE87-46CC-BF33-C793C469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98F-7C82-4F25-9627-F704EE5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1D6-49CC-45EA-9149-A5F06B7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C4F1-73D3-40A6-98A4-315FD09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CC-3161-4B69-855C-C900E66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956-396B-4C83-8410-87FEED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64A3-B4FE-4BE1-A227-FAAB7E1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B0D9-AD72-4CA1-AA4D-46C19EEA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2681-C92F-4A3A-B6D3-1D6901DA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5AD2-DEB2-4870-A59B-20ECE0E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E7FA-8678-4104-9778-D67BC90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E720A-DF92-4011-8A67-06BD1C6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42D-FC54-404D-B2CF-0A81FA5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82FB-309A-4358-8288-934F94F2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5241-266B-4778-AB92-198E1E5A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EC0D-1F42-49BF-A826-2A035F8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7D40-57AB-4896-A419-F5522C5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1D921-6059-4A96-9C1B-C83F332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C9-43EF-454A-B718-87375B5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FAF-C8FB-4A9C-A669-4435549B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D486-3AEE-4AA7-BC9A-D2EC5023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25A3-B487-405B-BBCD-EBED83A8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7BC-709A-4923-B366-087930F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FE7A-4894-44D4-BED1-2B485F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3003-4369-48FD-8102-8AC3C47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3D8-F24C-40DA-A299-DBFE37C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DF45-2F24-4623-A473-3535E235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4583-518B-47B2-A33D-31B8ACB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1B5-3695-4FCF-A79F-8463D8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40E-1B1A-4DAA-996C-9881B58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378E-42E2-44E6-9B3D-E5577F3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C1D0-4D3B-4D4E-B02A-E83D397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0B4-C9A0-44F7-B575-C63D5E9D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9981-5860-4980-8DFC-28D8B48B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70-9991-41D2-B0A8-AA9C9A3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0A1-842A-4301-AFAE-40CC32D8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CC29-1626-4A75-B6F1-8167C006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Age Predictor</a:t>
            </a:r>
            <a:br>
              <a:rPr lang="en-US" dirty="0"/>
            </a:br>
            <a:r>
              <a:rPr lang="en-US" dirty="0"/>
              <a:t>Subcortical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37225-FDF6-4343-B317-391EF4FD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8334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CD-8986-42B7-893A-6EE25BF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00D99-57AF-416F-99B5-01FF4018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853553"/>
            <a:ext cx="7411484" cy="463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18970-F004-4D88-A68F-6E43D1B3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6" y="3569356"/>
            <a:ext cx="3403137" cy="14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3BE-A3C5-4690-A244-85DF1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ElasticNetCV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7CAF-D3F2-4415-BE37-9F9CABD5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8" y="3780627"/>
            <a:ext cx="2862578" cy="1211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A7510-5F6A-4B40-8C71-137918B0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316" y="1920124"/>
            <a:ext cx="741148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94E-405B-4BDA-8FF4-5BFE843A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A000E-7055-4947-915D-31612004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74" y="1796395"/>
            <a:ext cx="7354326" cy="469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ACDFB-4F12-46B8-B080-1B764E8C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9" y="3405088"/>
            <a:ext cx="3415269" cy="1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86C-183A-40BC-AC35-1AA2B9A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Perceptron(Classifier)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5FD64-CD36-4F40-81A5-A1CED40D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8" y="3300085"/>
            <a:ext cx="2212116" cy="965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DFB30-150E-42D5-B556-966353E9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789" y="1690688"/>
            <a:ext cx="7421011" cy="4734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1C9B8-E0CF-4ABC-B184-201E0A6D624C}"/>
              </a:ext>
            </a:extLst>
          </p:cNvPr>
          <p:cNvSpPr txBox="1"/>
          <p:nvPr/>
        </p:nvSpPr>
        <p:spPr>
          <a:xfrm>
            <a:off x="410547" y="2034073"/>
            <a:ext cx="31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score is simply the accuracy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9992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C5A-EDDF-4E2B-9317-76C0BA2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important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All y-axis labels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𝑦𝑃𝑟𝑒𝑑𝑖𝑐𝑡𝑒𝑑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𝑦𝑇𝑟𝑢𝑒</m:t>
                    </m:r>
                  </m:oMath>
                </a14:m>
                <a:r>
                  <a:rPr lang="en-US" dirty="0"/>
                  <a:t>. That is, larger values means the model overestimated the brain age.</a:t>
                </a:r>
              </a:p>
              <a:p>
                <a:endParaRPr lang="en-US" dirty="0"/>
              </a:p>
              <a:p>
                <a:r>
                  <a:rPr lang="en-US" dirty="0"/>
                  <a:t>Avg </a:t>
                </a:r>
                <a:r>
                  <a:rPr lang="en-US" dirty="0" err="1"/>
                  <a:t>scoreN</a:t>
                </a:r>
                <a:r>
                  <a:rPr lang="en-US" dirty="0"/>
                  <a:t> = R^2 for just group N</a:t>
                </a:r>
              </a:p>
              <a:p>
                <a:endParaRPr lang="en-US" dirty="0"/>
              </a:p>
              <a:p>
                <a:r>
                  <a:rPr lang="en-US" dirty="0"/>
                  <a:t>Avg age </a:t>
                </a:r>
                <a:r>
                  <a:rPr lang="en-US" dirty="0" err="1"/>
                  <a:t>diffN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𝑦𝑇𝑟𝑢𝑒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𝑦𝑃𝑟𝑒𝑑𝑖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𝑐𝑡𝑒𝑑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A negative difference means we overpredict on average.</a:t>
                </a:r>
              </a:p>
              <a:p>
                <a:pPr lvl="1"/>
                <a:r>
                  <a:rPr lang="en-US" dirty="0"/>
                  <a:t>Note: my numerator is inconsistent with the y-axis labels. This will be fixed!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Score on training data = R^2 for the control group (0)</a:t>
                </a:r>
              </a:p>
              <a:p>
                <a:endParaRPr lang="en-US" dirty="0"/>
              </a:p>
              <a:p>
                <a:r>
                  <a:rPr lang="en-US" dirty="0"/>
                  <a:t>All models in these slides are just from </a:t>
                </a:r>
                <a:r>
                  <a:rPr lang="en-US" dirty="0" err="1"/>
                  <a:t>subcorticalData</a:t>
                </a:r>
                <a:r>
                  <a:rPr lang="en-US" dirty="0"/>
                  <a:t>, not TDI</a:t>
                </a:r>
              </a:p>
              <a:p>
                <a:r>
                  <a:rPr lang="en-US" dirty="0"/>
                  <a:t>All data was scaled (preprocessed) using </a:t>
                </a:r>
                <a:r>
                  <a:rPr lang="en-US" dirty="0" err="1"/>
                  <a:t>sklearn</a:t>
                </a:r>
                <a:r>
                  <a:rPr lang="en-US" dirty="0"/>
                  <a:t> Standard Scaler</a:t>
                </a:r>
              </a:p>
              <a:p>
                <a:pPr lvl="1"/>
                <a:r>
                  <a:rPr lang="en-US" dirty="0"/>
                  <a:t>Note: this affects accuracy on some models. For SVM-like models, score generally decreased a very small margin. For Neural-Network models, score dramatically improved.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67E-BDF5-4930-8A1E-43980FB6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A11C-402B-44C4-9197-21925095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R^2 values for each single variable against age for just the control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2B644-E336-4179-8C5C-8947F286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181350"/>
            <a:ext cx="6182588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ACD5D-A24B-4D17-8BDD-00AD13E43F90}"/>
              </a:ext>
            </a:extLst>
          </p:cNvPr>
          <p:cNvSpPr txBox="1"/>
          <p:nvPr/>
        </p:nvSpPr>
        <p:spPr>
          <a:xfrm>
            <a:off x="537496" y="3893895"/>
            <a:ext cx="1383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single variable predictive power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1634BB-C231-41C4-84C0-561C66CDCCF3}"/>
              </a:ext>
            </a:extLst>
          </p:cNvPr>
          <p:cNvCxnSpPr/>
          <p:nvPr/>
        </p:nvCxnSpPr>
        <p:spPr>
          <a:xfrm flipV="1">
            <a:off x="1540476" y="3674076"/>
            <a:ext cx="1464230" cy="76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9A99D-141E-4A17-8693-16B2EF407190}"/>
              </a:ext>
            </a:extLst>
          </p:cNvPr>
          <p:cNvCxnSpPr/>
          <p:nvPr/>
        </p:nvCxnSpPr>
        <p:spPr>
          <a:xfrm>
            <a:off x="1532238" y="4448432"/>
            <a:ext cx="1472468" cy="128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299-5E91-4F64-82E3-375C541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66A56-3FFE-4877-93CE-102FC849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95" y="1584165"/>
            <a:ext cx="7382905" cy="474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755FE-EF86-400F-9BC2-4A64A310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8" y="3548732"/>
            <a:ext cx="3240996" cy="1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52B-20DD-40C4-B85C-87CA915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6E202-AA61-4E1B-880E-0AA007DD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21" y="1690688"/>
            <a:ext cx="7373379" cy="4677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3058C-DA23-49BC-9D75-97ABADA4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2" y="3456717"/>
            <a:ext cx="28417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(100)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899D4-090D-4D54-BB0B-872497D0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710658"/>
            <a:ext cx="7411484" cy="478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57ECD-123B-421B-8437-3C84F706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4" y="3797559"/>
            <a:ext cx="3157920" cy="14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(100, 100,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CADF-8B5F-476D-A5FF-71CFD624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3" y="1774070"/>
            <a:ext cx="7430537" cy="4934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7C5BC-6300-4A0F-B184-FD90D61D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8" y="3649312"/>
            <a:ext cx="291361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B8B-8699-41D5-80E1-CDFF4DB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Regressor –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974C1-BE00-45AE-A6BE-7169248D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4" y="3820613"/>
            <a:ext cx="3471535" cy="1479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6C941-7454-4068-9524-1746A8E4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42" y="1777342"/>
            <a:ext cx="7401958" cy="47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B4E31-2C51-4C81-9B82-3FAFFE51F964}"/>
              </a:ext>
            </a:extLst>
          </p:cNvPr>
          <p:cNvSpPr txBox="1"/>
          <p:nvPr/>
        </p:nvSpPr>
        <p:spPr>
          <a:xfrm>
            <a:off x="668857" y="187366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Gamma=‘scale’</a:t>
            </a:r>
          </a:p>
          <a:p>
            <a:r>
              <a:rPr lang="en-US" sz="1100" dirty="0"/>
              <a:t>C=50</a:t>
            </a:r>
          </a:p>
        </p:txBody>
      </p:sp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C89-5CC8-4229-A8D4-87C7F30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942E-5A09-4254-87C6-32FCF18E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7" y="4040155"/>
            <a:ext cx="2625567" cy="11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B0C2D-996C-4751-8AE6-4200B211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42" y="1805921"/>
            <a:ext cx="740195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Brain Age Predictor Subcortical data</vt:lpstr>
      <vt:lpstr>Background and important information</vt:lpstr>
      <vt:lpstr>Single variable linear regression</vt:lpstr>
      <vt:lpstr>Linear Regression</vt:lpstr>
      <vt:lpstr>Neural Network (2)</vt:lpstr>
      <vt:lpstr>Neural Network (100)</vt:lpstr>
      <vt:lpstr>Neural Network (100, 100, 100)</vt:lpstr>
      <vt:lpstr>SVM Regressor – RBF Kernel</vt:lpstr>
      <vt:lpstr>RidgeCV</vt:lpstr>
      <vt:lpstr>Lasso</vt:lpstr>
      <vt:lpstr>ElasticNetCV</vt:lpstr>
      <vt:lpstr>BayesianRidge</vt:lpstr>
      <vt:lpstr>Perceptron(Classifier)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Predictor</dc:title>
  <dc:creator>Skylar Wurster</dc:creator>
  <cp:lastModifiedBy>Skylar Wurster</cp:lastModifiedBy>
  <cp:revision>19</cp:revision>
  <dcterms:created xsi:type="dcterms:W3CDTF">2019-05-11T13:11:11Z</dcterms:created>
  <dcterms:modified xsi:type="dcterms:W3CDTF">2019-05-11T15:08:43Z</dcterms:modified>
</cp:coreProperties>
</file>