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66" r:id="rId5"/>
    <p:sldId id="258" r:id="rId6"/>
    <p:sldId id="257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1624-3E5F-4EA5-8794-44B8C64A6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7D4DB-06F1-491F-B283-6550E707F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8CEA4-C2BA-45BD-AA90-194F5C3F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563D3-4307-419F-948A-A0ABC2A5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69A3-44B8-4697-918C-03D13CF5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4B9A-B598-486B-9DF7-1A4FB898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A9702-8C64-417F-87CF-7A6C0A8FC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6C741-9B74-43D6-B5CC-85155894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D1C8D-B2B0-4A8C-9902-8859D1F5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0E0CF-4C46-4580-B854-FE6EA7C9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1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64073-2F25-44D2-9ABE-00F1C8A6D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3163C-D985-4D50-8307-F303505C9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950C6-0112-47BA-AB61-A7519FE9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0969-4109-4C12-9808-CD47892F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3828C-483A-4514-98A4-0CC30AEF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7F6B-6A49-41E6-800B-21CFA29F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7B38-6479-41C3-B2E6-1364B211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DB22-CBEA-477E-B768-0FDC9A70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B8346-79FF-40BF-B831-91999D99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1F8B-81E1-44F1-B402-6470B7E4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4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EEE7-D4D4-4549-BF95-9F5D0096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A5338-7671-4C97-A625-E24278F5C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440DF-18FE-4E2D-8169-F744CB71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F6D76-3755-4073-9AAB-0C830272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76739-1D42-4282-A5F3-C1DF8126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6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1E49-8950-4533-8DFE-DB2ACBEF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5D4BB-15A4-4B57-92E3-0B4473992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8BC62-EE87-46CC-BF33-C793C469F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C298F-7C82-4F25-9627-F704EE5B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71D6-49CC-45EA-9149-A5F06B74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FC4F1-73D3-40A6-98A4-315FD097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6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7ECC-3161-4B69-855C-C900E66F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60956-396B-4C83-8410-87FEED106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A64A3-B4FE-4BE1-A227-FAAB7E18B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5B0D9-AD72-4CA1-AA4D-46C19EEA6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82681-C92F-4A3A-B6D3-1D6901DAD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D5AD2-DEB2-4870-A59B-20ECE0E7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1E7FA-8678-4104-9778-D67BC90C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E720A-DF92-4011-8A67-06BD1C61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6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C42D-FC54-404D-B2CF-0A81FA54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082FB-309A-4358-8288-934F94F2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65241-266B-4778-AB92-198E1E5A3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BEC0D-1F42-49BF-A826-2A035F82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57D40-57AB-4896-A419-F5522C5B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1D921-6059-4A96-9C1B-C83F332D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659C9-43EF-454A-B718-87375B59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3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3FAF-C8FB-4A9C-A669-4435549B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CD486-3AEE-4AA7-BC9A-D2EC50230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F25A3-B487-405B-BBCD-EBED83A8B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E37BC-709A-4923-B366-087930FC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5FE7A-4894-44D4-BED1-2B485F61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83003-4369-48FD-8102-8AC3C47D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8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C3D8-F24C-40DA-A299-DBFE37C02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9DF45-2F24-4623-A473-3535E2356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C4583-518B-47B2-A33D-31B8ACB83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5F1B5-3695-4FCF-A79F-8463D86E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F740E-1B1A-4DAA-996C-9881B58C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6378E-42E2-44E6-9B3D-E5577F38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0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DC1D0-4D3B-4D4E-B02A-E83D3975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500B4-C9A0-44F7-B575-C63D5E9DB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09981-5860-4980-8DFC-28D8B48B3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3A2B-D65C-4F77-8A6E-C948129E1FAE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87F70-9991-41D2-B0A8-AA9C9A3E2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510A1-842A-4301-AFAE-40CC32D8C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4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CC29-1626-4A75-B6F1-8167C006C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Brain Age Predictor</a:t>
            </a:r>
            <a:br>
              <a:rPr lang="en-US" dirty="0"/>
            </a:br>
            <a:r>
              <a:rPr lang="en-US" dirty="0" err="1"/>
              <a:t>DTI+cortical+subcortical</a:t>
            </a:r>
            <a:r>
              <a:rPr lang="en-US" dirty="0"/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37225-FDF6-4343-B317-391EF4FDA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Skylar Wurster</a:t>
            </a:r>
          </a:p>
        </p:txBody>
      </p:sp>
    </p:spTree>
    <p:extLst>
      <p:ext uri="{BB962C8B-B14F-4D97-AF65-F5344CB8AC3E}">
        <p14:creationId xmlns:p14="http://schemas.microsoft.com/office/powerpoint/2010/main" val="383343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43BE-A3C5-4690-A244-85DF1755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ElasticNetCV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7C34B-4FBC-4314-AEB9-01D392263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55" y="3429000"/>
            <a:ext cx="2467517" cy="8956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2B3662-EF97-4A27-80A8-4779F82A3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789" y="1509529"/>
            <a:ext cx="7783011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1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094E-405B-4BDA-8FF4-5BFE843A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BayesianRidge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0AFA1-49F7-4B4D-BC7C-BEE76CAD0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684" y="1574696"/>
            <a:ext cx="7821116" cy="4753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1CE07B-1C13-46CB-BCA3-7B1AE8217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04" y="3586580"/>
            <a:ext cx="2705779" cy="100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6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B86C-183A-40BC-AC35-1AA2B9A4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Perceptron(Classifier)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1C9B8-E0CF-4ABC-B184-201E0A6D624C}"/>
              </a:ext>
            </a:extLst>
          </p:cNvPr>
          <p:cNvSpPr txBox="1"/>
          <p:nvPr/>
        </p:nvSpPr>
        <p:spPr>
          <a:xfrm>
            <a:off x="410547" y="2034073"/>
            <a:ext cx="318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score is simply the accuracy of the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7426C-CAB1-458B-AED0-683D0505E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31" y="1690688"/>
            <a:ext cx="7840169" cy="4715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4546DE-FEC0-4476-939A-F3501461E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47" y="3861333"/>
            <a:ext cx="2775766" cy="102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3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0C5A-EDDF-4E2B-9317-76C0BA23E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important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1E749D-068C-4A0B-879B-7BE0ED951C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All y-axis labels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𝑦𝑃𝑟𝑒𝑑𝑖𝑐𝑡𝑒𝑑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𝑦𝑇𝑟𝑢𝑒</m:t>
                    </m:r>
                  </m:oMath>
                </a14:m>
                <a:r>
                  <a:rPr lang="en-US" dirty="0"/>
                  <a:t>. That is, larger values means the model overestimated the brain age.</a:t>
                </a:r>
              </a:p>
              <a:p>
                <a:endParaRPr lang="en-US" dirty="0"/>
              </a:p>
              <a:p>
                <a:r>
                  <a:rPr lang="en-US" dirty="0"/>
                  <a:t>Avg </a:t>
                </a:r>
                <a:r>
                  <a:rPr lang="en-US" dirty="0" err="1"/>
                  <a:t>scoreN</a:t>
                </a:r>
                <a:r>
                  <a:rPr lang="en-US" dirty="0"/>
                  <a:t> = R^2 for just group N</a:t>
                </a:r>
              </a:p>
              <a:p>
                <a:endParaRPr lang="en-US" dirty="0"/>
              </a:p>
              <a:p>
                <a:r>
                  <a:rPr lang="en-US" dirty="0"/>
                  <a:t>Avg age </a:t>
                </a:r>
                <a:r>
                  <a:rPr lang="en-US" dirty="0" err="1"/>
                  <a:t>diffN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𝑦𝑃𝑟𝑒𝑑𝑖𝑐𝑡𝑒𝑑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𝑦𝑇𝑟𝑢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. A positive difference means we overpredict on average.</a:t>
                </a:r>
              </a:p>
              <a:p>
                <a:pPr lvl="1"/>
                <a:r>
                  <a:rPr lang="en-US" dirty="0"/>
                  <a:t>Note: the numerator is fixed compared to the DTI and subcortical models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Score on training data = R^2 for the control group (0)</a:t>
                </a:r>
              </a:p>
              <a:p>
                <a:endParaRPr lang="en-US" dirty="0"/>
              </a:p>
              <a:p>
                <a:r>
                  <a:rPr lang="en-US" dirty="0"/>
                  <a:t>All models in these slides are just from a combination of TDI, cortical, and subcortical data</a:t>
                </a:r>
              </a:p>
              <a:p>
                <a:r>
                  <a:rPr lang="en-US" dirty="0"/>
                  <a:t>All data was scaled (preprocessed) using </a:t>
                </a:r>
                <a:r>
                  <a:rPr lang="en-US" dirty="0" err="1"/>
                  <a:t>sklearn</a:t>
                </a:r>
                <a:r>
                  <a:rPr lang="en-US" dirty="0"/>
                  <a:t> Standard Scaler</a:t>
                </a:r>
              </a:p>
              <a:p>
                <a:pPr lvl="1"/>
                <a:r>
                  <a:rPr lang="en-US" dirty="0"/>
                  <a:t>Note: this affects accuracy on some models. For SVM-like models, score generally decreased a very small margin. For Neural-Network models, score dramatically improved.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1E749D-068C-4A0B-879B-7BE0ED951C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77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0299-5E91-4F64-82E3-375C5419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3AB3F-265B-4FD5-95BB-D8A5B5A99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315" y="1529215"/>
            <a:ext cx="7773485" cy="46393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A1BD1C-C325-4495-B350-D8CE1646A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57" y="3429000"/>
            <a:ext cx="2705652" cy="101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4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E52B-20DD-40C4-B85C-87CA915B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8DDC7D-15CF-4474-AFDD-518854EA5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78" y="3429000"/>
            <a:ext cx="2926954" cy="10834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1895AF-571C-401A-BB57-A3ADE5B92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736" y="1453788"/>
            <a:ext cx="7802064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8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53FD-D128-4E3D-9B8F-2E8EE9F8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Neural Network (100)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7C085D-8AE6-48C2-BDC3-71D2A477F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736" y="1485815"/>
            <a:ext cx="7802064" cy="4715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493550-1762-4AB6-AFCA-EDE63A4B7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3" y="3310134"/>
            <a:ext cx="3404576" cy="12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3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53FD-D128-4E3D-9B8F-2E8EE9F8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(100, 100, 100)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3B7BC4-C706-4D1E-8A26-81FBCCE19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157" y="1584220"/>
            <a:ext cx="7830643" cy="4734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4206E2-6478-45AA-81F1-4B550B0CA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35" y="3429000"/>
            <a:ext cx="2892017" cy="110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5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3B8B-8699-41D5-80E1-CDFF4DB0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Regressor – RBF Kernel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0B4E31-2C51-4C81-9B82-3FAFFE51F964}"/>
              </a:ext>
            </a:extLst>
          </p:cNvPr>
          <p:cNvSpPr txBox="1"/>
          <p:nvPr/>
        </p:nvSpPr>
        <p:spPr>
          <a:xfrm>
            <a:off x="668857" y="1873666"/>
            <a:ext cx="10583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Gamma=‘scale’</a:t>
            </a:r>
          </a:p>
          <a:p>
            <a:r>
              <a:rPr lang="en-US" sz="1100" dirty="0"/>
              <a:t>C=50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EAA6BE-4D3D-4E9A-850C-666BACB3D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157" y="1453648"/>
            <a:ext cx="7830643" cy="4725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E8FD74-00D4-4C2D-AD46-AB8E803F5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68" y="3215773"/>
            <a:ext cx="3135183" cy="12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6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2C89-5CC8-4229-A8D4-87C7F30D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RidgeCV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10D2F-7EC7-4827-9A74-578E81275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684" y="1406940"/>
            <a:ext cx="7821116" cy="4734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94F6B3-4211-41BF-9A3C-7708F4431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70" y="3378484"/>
            <a:ext cx="2766841" cy="10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1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97CD-8986-42B7-893A-6EE25BFA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C2CFF-FA32-48BE-ADF3-2A84BE479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789" y="1355719"/>
            <a:ext cx="7783011" cy="4725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F185FF-C8CE-4766-BE55-042664AE5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03" y="3222951"/>
            <a:ext cx="3013788" cy="114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8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192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Brain Age Predictor DTI+cortical+subcortical data</vt:lpstr>
      <vt:lpstr>Background and important information</vt:lpstr>
      <vt:lpstr>Linear Regression</vt:lpstr>
      <vt:lpstr>Neural Network (2)</vt:lpstr>
      <vt:lpstr>Neural Network (100)</vt:lpstr>
      <vt:lpstr>Neural Network (100, 100, 100)</vt:lpstr>
      <vt:lpstr>SVM Regressor – RBF Kernel</vt:lpstr>
      <vt:lpstr>RidgeCV</vt:lpstr>
      <vt:lpstr>Lasso</vt:lpstr>
      <vt:lpstr>ElasticNetCV</vt:lpstr>
      <vt:lpstr>BayesianRidge</vt:lpstr>
      <vt:lpstr>Perceptron(Classifier)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Age Predictor</dc:title>
  <dc:creator>Skylar Wurster</dc:creator>
  <cp:lastModifiedBy>Wurster, Skylar W.</cp:lastModifiedBy>
  <cp:revision>27</cp:revision>
  <dcterms:created xsi:type="dcterms:W3CDTF">2019-05-11T13:11:11Z</dcterms:created>
  <dcterms:modified xsi:type="dcterms:W3CDTF">2019-05-14T17:18:34Z</dcterms:modified>
</cp:coreProperties>
</file>