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5" autoAdjust="0"/>
    <p:restoredTop sz="94660"/>
  </p:normalViewPr>
  <p:slideViewPr>
    <p:cSldViewPr snapToGrid="0">
      <p:cViewPr varScale="1">
        <p:scale>
          <a:sx n="228" d="100"/>
          <a:sy n="228" d="100"/>
        </p:scale>
        <p:origin x="216" y="9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9952E7-D7BC-4B48-A7AE-B3D8147C99E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47E88EA-188D-4C8D-BD7A-6E97B4303816}">
      <dgm:prSet/>
      <dgm:spPr/>
      <dgm:t>
        <a:bodyPr/>
        <a:lstStyle/>
        <a:p>
          <a:r>
            <a:rPr lang="en-US"/>
            <a:t>Word embeddings are useful because they are able to encode word relationships within the vector space. </a:t>
          </a:r>
        </a:p>
      </dgm:t>
    </dgm:pt>
    <dgm:pt modelId="{FF72C96E-734D-4CB0-95FF-C242C6E430D8}" type="parTrans" cxnId="{D608B7FF-6928-4A0F-829B-5259D8E139EC}">
      <dgm:prSet/>
      <dgm:spPr/>
      <dgm:t>
        <a:bodyPr/>
        <a:lstStyle/>
        <a:p>
          <a:endParaRPr lang="en-US"/>
        </a:p>
      </dgm:t>
    </dgm:pt>
    <dgm:pt modelId="{33776908-0971-41F2-8ECC-49B13598B609}" type="sibTrans" cxnId="{D608B7FF-6928-4A0F-829B-5259D8E139EC}">
      <dgm:prSet/>
      <dgm:spPr/>
      <dgm:t>
        <a:bodyPr/>
        <a:lstStyle/>
        <a:p>
          <a:endParaRPr lang="en-US"/>
        </a:p>
      </dgm:t>
    </dgm:pt>
    <dgm:pt modelId="{BB68E38C-C123-4825-B0CD-26B402C50B46}">
      <dgm:prSet/>
      <dgm:spPr/>
      <dgm:t>
        <a:bodyPr/>
        <a:lstStyle/>
        <a:p>
          <a:r>
            <a:rPr lang="en-US"/>
            <a:t>Viewing and understanding these encoded grammatical and semantic relations can be challenging.</a:t>
          </a:r>
        </a:p>
      </dgm:t>
    </dgm:pt>
    <dgm:pt modelId="{1E6E80DD-AB87-46B3-8CA2-0A8CBB57F592}" type="parTrans" cxnId="{58B49FA8-FFBA-489C-BBB6-0C63165BD8CC}">
      <dgm:prSet/>
      <dgm:spPr/>
      <dgm:t>
        <a:bodyPr/>
        <a:lstStyle/>
        <a:p>
          <a:endParaRPr lang="en-US"/>
        </a:p>
      </dgm:t>
    </dgm:pt>
    <dgm:pt modelId="{3BEEC19A-24F6-432C-B838-D8A2BDB63DA0}" type="sibTrans" cxnId="{58B49FA8-FFBA-489C-BBB6-0C63165BD8CC}">
      <dgm:prSet/>
      <dgm:spPr/>
      <dgm:t>
        <a:bodyPr/>
        <a:lstStyle/>
        <a:p>
          <a:endParaRPr lang="en-US"/>
        </a:p>
      </dgm:t>
    </dgm:pt>
    <dgm:pt modelId="{50CC8736-B6AC-4C46-B801-4AA10A15DA90}">
      <dgm:prSet/>
      <dgm:spPr/>
      <dgm:t>
        <a:bodyPr/>
        <a:lstStyle/>
        <a:p>
          <a:r>
            <a:rPr lang="en-US"/>
            <a:t>The authors propose interactive designs that address tasks that domain experts have.</a:t>
          </a:r>
        </a:p>
      </dgm:t>
    </dgm:pt>
    <dgm:pt modelId="{4AD514E4-8A73-4DD4-B47C-CF4EED1D1E9B}" type="parTrans" cxnId="{E25CAE3B-9E01-4F72-BD91-EFCF6004A00B}">
      <dgm:prSet/>
      <dgm:spPr/>
      <dgm:t>
        <a:bodyPr/>
        <a:lstStyle/>
        <a:p>
          <a:endParaRPr lang="en-US"/>
        </a:p>
      </dgm:t>
    </dgm:pt>
    <dgm:pt modelId="{3117F622-9930-4750-BB10-49CF4D221044}" type="sibTrans" cxnId="{E25CAE3B-9E01-4F72-BD91-EFCF6004A00B}">
      <dgm:prSet/>
      <dgm:spPr/>
      <dgm:t>
        <a:bodyPr/>
        <a:lstStyle/>
        <a:p>
          <a:endParaRPr lang="en-US"/>
        </a:p>
      </dgm:t>
    </dgm:pt>
    <dgm:pt modelId="{91B2E03F-2156-4E1B-8DF4-149A553AD762}">
      <dgm:prSet/>
      <dgm:spPr/>
      <dgm:t>
        <a:bodyPr/>
        <a:lstStyle/>
        <a:p>
          <a:r>
            <a:rPr lang="en-US"/>
            <a:t>User feedback as well as example use cases are provided in the end.</a:t>
          </a:r>
        </a:p>
      </dgm:t>
    </dgm:pt>
    <dgm:pt modelId="{FF28304F-C0FA-4793-A7FA-B3BF96BBEA1B}" type="parTrans" cxnId="{74D97351-0DF7-4E92-A10A-702B7A97C116}">
      <dgm:prSet/>
      <dgm:spPr/>
      <dgm:t>
        <a:bodyPr/>
        <a:lstStyle/>
        <a:p>
          <a:endParaRPr lang="en-US"/>
        </a:p>
      </dgm:t>
    </dgm:pt>
    <dgm:pt modelId="{E092FE55-5800-4A4E-A042-D570CA8DC837}" type="sibTrans" cxnId="{74D97351-0DF7-4E92-A10A-702B7A97C116}">
      <dgm:prSet/>
      <dgm:spPr/>
      <dgm:t>
        <a:bodyPr/>
        <a:lstStyle/>
        <a:p>
          <a:endParaRPr lang="en-US"/>
        </a:p>
      </dgm:t>
    </dgm:pt>
    <dgm:pt modelId="{7920F54C-E22B-4464-AA7A-F5508DC85B28}" type="pres">
      <dgm:prSet presAssocID="{6B9952E7-D7BC-4B48-A7AE-B3D8147C99E5}" presName="linear" presStyleCnt="0">
        <dgm:presLayoutVars>
          <dgm:animLvl val="lvl"/>
          <dgm:resizeHandles val="exact"/>
        </dgm:presLayoutVars>
      </dgm:prSet>
      <dgm:spPr/>
    </dgm:pt>
    <dgm:pt modelId="{5D17202E-A5C4-4FD9-8EAF-92C2666DDE95}" type="pres">
      <dgm:prSet presAssocID="{E47E88EA-188D-4C8D-BD7A-6E97B4303816}" presName="parentText" presStyleLbl="node1" presStyleIdx="0" presStyleCnt="4">
        <dgm:presLayoutVars>
          <dgm:chMax val="0"/>
          <dgm:bulletEnabled val="1"/>
        </dgm:presLayoutVars>
      </dgm:prSet>
      <dgm:spPr/>
    </dgm:pt>
    <dgm:pt modelId="{43E20510-57A7-4209-9EDC-804ED291F54E}" type="pres">
      <dgm:prSet presAssocID="{33776908-0971-41F2-8ECC-49B13598B609}" presName="spacer" presStyleCnt="0"/>
      <dgm:spPr/>
    </dgm:pt>
    <dgm:pt modelId="{C274B47C-9658-4C5F-A7D6-5FF8067B8B93}" type="pres">
      <dgm:prSet presAssocID="{BB68E38C-C123-4825-B0CD-26B402C50B46}" presName="parentText" presStyleLbl="node1" presStyleIdx="1" presStyleCnt="4">
        <dgm:presLayoutVars>
          <dgm:chMax val="0"/>
          <dgm:bulletEnabled val="1"/>
        </dgm:presLayoutVars>
      </dgm:prSet>
      <dgm:spPr/>
    </dgm:pt>
    <dgm:pt modelId="{4BB23C84-06D1-492E-9EBE-A8DB188D06B6}" type="pres">
      <dgm:prSet presAssocID="{3BEEC19A-24F6-432C-B838-D8A2BDB63DA0}" presName="spacer" presStyleCnt="0"/>
      <dgm:spPr/>
    </dgm:pt>
    <dgm:pt modelId="{17478240-1425-4DC4-A5D0-EBFA72E6D544}" type="pres">
      <dgm:prSet presAssocID="{50CC8736-B6AC-4C46-B801-4AA10A15DA90}" presName="parentText" presStyleLbl="node1" presStyleIdx="2" presStyleCnt="4">
        <dgm:presLayoutVars>
          <dgm:chMax val="0"/>
          <dgm:bulletEnabled val="1"/>
        </dgm:presLayoutVars>
      </dgm:prSet>
      <dgm:spPr/>
    </dgm:pt>
    <dgm:pt modelId="{DDEB9D76-7630-4AA4-9412-058B6FC5EF67}" type="pres">
      <dgm:prSet presAssocID="{3117F622-9930-4750-BB10-49CF4D221044}" presName="spacer" presStyleCnt="0"/>
      <dgm:spPr/>
    </dgm:pt>
    <dgm:pt modelId="{0D08CB61-0F68-4711-9286-CF0202537444}" type="pres">
      <dgm:prSet presAssocID="{91B2E03F-2156-4E1B-8DF4-149A553AD762}" presName="parentText" presStyleLbl="node1" presStyleIdx="3" presStyleCnt="4">
        <dgm:presLayoutVars>
          <dgm:chMax val="0"/>
          <dgm:bulletEnabled val="1"/>
        </dgm:presLayoutVars>
      </dgm:prSet>
      <dgm:spPr/>
    </dgm:pt>
  </dgm:ptLst>
  <dgm:cxnLst>
    <dgm:cxn modelId="{4DB4C204-302E-433E-A10F-37BD560F36AD}" type="presOf" srcId="{91B2E03F-2156-4E1B-8DF4-149A553AD762}" destId="{0D08CB61-0F68-4711-9286-CF0202537444}" srcOrd="0" destOrd="0" presId="urn:microsoft.com/office/officeart/2005/8/layout/vList2"/>
    <dgm:cxn modelId="{C4B8F715-DCE3-4B71-892E-6BB38C0F99D8}" type="presOf" srcId="{6B9952E7-D7BC-4B48-A7AE-B3D8147C99E5}" destId="{7920F54C-E22B-4464-AA7A-F5508DC85B28}" srcOrd="0" destOrd="0" presId="urn:microsoft.com/office/officeart/2005/8/layout/vList2"/>
    <dgm:cxn modelId="{E25CAE3B-9E01-4F72-BD91-EFCF6004A00B}" srcId="{6B9952E7-D7BC-4B48-A7AE-B3D8147C99E5}" destId="{50CC8736-B6AC-4C46-B801-4AA10A15DA90}" srcOrd="2" destOrd="0" parTransId="{4AD514E4-8A73-4DD4-B47C-CF4EED1D1E9B}" sibTransId="{3117F622-9930-4750-BB10-49CF4D221044}"/>
    <dgm:cxn modelId="{74D97351-0DF7-4E92-A10A-702B7A97C116}" srcId="{6B9952E7-D7BC-4B48-A7AE-B3D8147C99E5}" destId="{91B2E03F-2156-4E1B-8DF4-149A553AD762}" srcOrd="3" destOrd="0" parTransId="{FF28304F-C0FA-4793-A7FA-B3BF96BBEA1B}" sibTransId="{E092FE55-5800-4A4E-A042-D570CA8DC837}"/>
    <dgm:cxn modelId="{58B49FA8-FFBA-489C-BBB6-0C63165BD8CC}" srcId="{6B9952E7-D7BC-4B48-A7AE-B3D8147C99E5}" destId="{BB68E38C-C123-4825-B0CD-26B402C50B46}" srcOrd="1" destOrd="0" parTransId="{1E6E80DD-AB87-46B3-8CA2-0A8CBB57F592}" sibTransId="{3BEEC19A-24F6-432C-B838-D8A2BDB63DA0}"/>
    <dgm:cxn modelId="{BD3AD6CC-EF19-4051-BC45-E67A39DCAF72}" type="presOf" srcId="{E47E88EA-188D-4C8D-BD7A-6E97B4303816}" destId="{5D17202E-A5C4-4FD9-8EAF-92C2666DDE95}" srcOrd="0" destOrd="0" presId="urn:microsoft.com/office/officeart/2005/8/layout/vList2"/>
    <dgm:cxn modelId="{B21E18EA-EEE3-4C4A-ACDF-C57B438C07E8}" type="presOf" srcId="{50CC8736-B6AC-4C46-B801-4AA10A15DA90}" destId="{17478240-1425-4DC4-A5D0-EBFA72E6D544}" srcOrd="0" destOrd="0" presId="urn:microsoft.com/office/officeart/2005/8/layout/vList2"/>
    <dgm:cxn modelId="{1B5344EA-CADA-4833-824D-A270FA178A6D}" type="presOf" srcId="{BB68E38C-C123-4825-B0CD-26B402C50B46}" destId="{C274B47C-9658-4C5F-A7D6-5FF8067B8B93}" srcOrd="0" destOrd="0" presId="urn:microsoft.com/office/officeart/2005/8/layout/vList2"/>
    <dgm:cxn modelId="{D608B7FF-6928-4A0F-829B-5259D8E139EC}" srcId="{6B9952E7-D7BC-4B48-A7AE-B3D8147C99E5}" destId="{E47E88EA-188D-4C8D-BD7A-6E97B4303816}" srcOrd="0" destOrd="0" parTransId="{FF72C96E-734D-4CB0-95FF-C242C6E430D8}" sibTransId="{33776908-0971-41F2-8ECC-49B13598B609}"/>
    <dgm:cxn modelId="{7A8E5258-44ED-4FCA-BB8E-4CC5F6A5CE93}" type="presParOf" srcId="{7920F54C-E22B-4464-AA7A-F5508DC85B28}" destId="{5D17202E-A5C4-4FD9-8EAF-92C2666DDE95}" srcOrd="0" destOrd="0" presId="urn:microsoft.com/office/officeart/2005/8/layout/vList2"/>
    <dgm:cxn modelId="{FE028FF5-932E-43DC-A0EB-C60F3DBAEB10}" type="presParOf" srcId="{7920F54C-E22B-4464-AA7A-F5508DC85B28}" destId="{43E20510-57A7-4209-9EDC-804ED291F54E}" srcOrd="1" destOrd="0" presId="urn:microsoft.com/office/officeart/2005/8/layout/vList2"/>
    <dgm:cxn modelId="{05337962-BB72-4BCA-9475-18210E09AD79}" type="presParOf" srcId="{7920F54C-E22B-4464-AA7A-F5508DC85B28}" destId="{C274B47C-9658-4C5F-A7D6-5FF8067B8B93}" srcOrd="2" destOrd="0" presId="urn:microsoft.com/office/officeart/2005/8/layout/vList2"/>
    <dgm:cxn modelId="{2854C89B-55D8-408B-9875-4DA7FF655C81}" type="presParOf" srcId="{7920F54C-E22B-4464-AA7A-F5508DC85B28}" destId="{4BB23C84-06D1-492E-9EBE-A8DB188D06B6}" srcOrd="3" destOrd="0" presId="urn:microsoft.com/office/officeart/2005/8/layout/vList2"/>
    <dgm:cxn modelId="{1073B07B-188B-4613-A3C7-CC73DA8B0D63}" type="presParOf" srcId="{7920F54C-E22B-4464-AA7A-F5508DC85B28}" destId="{17478240-1425-4DC4-A5D0-EBFA72E6D544}" srcOrd="4" destOrd="0" presId="urn:microsoft.com/office/officeart/2005/8/layout/vList2"/>
    <dgm:cxn modelId="{36846190-BE16-406F-8B99-77A8D1AA7A05}" type="presParOf" srcId="{7920F54C-E22B-4464-AA7A-F5508DC85B28}" destId="{DDEB9D76-7630-4AA4-9412-058B6FC5EF67}" srcOrd="5" destOrd="0" presId="urn:microsoft.com/office/officeart/2005/8/layout/vList2"/>
    <dgm:cxn modelId="{41ADCA4B-BF8E-498D-8BC4-4FFE79CF3F3D}" type="presParOf" srcId="{7920F54C-E22B-4464-AA7A-F5508DC85B28}" destId="{0D08CB61-0F68-4711-9286-CF020253744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167215-C887-47B6-9973-F2B8C758997A}"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40E83EDA-3670-41B6-A541-93AE601DAF32}">
      <dgm:prSet/>
      <dgm:spPr/>
      <dgm:t>
        <a:bodyPr/>
        <a:lstStyle/>
        <a:p>
          <a:r>
            <a:rPr lang="en-US"/>
            <a:t>Backend: </a:t>
          </a:r>
        </a:p>
      </dgm:t>
    </dgm:pt>
    <dgm:pt modelId="{58CE9DFA-A505-4D88-9B12-80024EE78289}" type="parTrans" cxnId="{AC0B9DF9-0B48-4B63-947C-619F6005D1FD}">
      <dgm:prSet/>
      <dgm:spPr/>
      <dgm:t>
        <a:bodyPr/>
        <a:lstStyle/>
        <a:p>
          <a:endParaRPr lang="en-US"/>
        </a:p>
      </dgm:t>
    </dgm:pt>
    <dgm:pt modelId="{E7A83B89-E17D-4A47-93FE-E8207979E02D}" type="sibTrans" cxnId="{AC0B9DF9-0B48-4B63-947C-619F6005D1FD}">
      <dgm:prSet/>
      <dgm:spPr/>
      <dgm:t>
        <a:bodyPr/>
        <a:lstStyle/>
        <a:p>
          <a:endParaRPr lang="en-US"/>
        </a:p>
      </dgm:t>
    </dgm:pt>
    <dgm:pt modelId="{6BCBE41B-0D1B-44AE-B376-FC62A6B19783}">
      <dgm:prSet/>
      <dgm:spPr/>
      <dgm:t>
        <a:bodyPr/>
        <a:lstStyle/>
        <a:p>
          <a:r>
            <a:rPr lang="en-US"/>
            <a:t>Python3.6</a:t>
          </a:r>
        </a:p>
      </dgm:t>
    </dgm:pt>
    <dgm:pt modelId="{5B898FCB-7B80-4563-9479-EA2F7065662F}" type="parTrans" cxnId="{206A4E35-B1D4-4F9C-A620-C95368BA9A66}">
      <dgm:prSet/>
      <dgm:spPr/>
      <dgm:t>
        <a:bodyPr/>
        <a:lstStyle/>
        <a:p>
          <a:endParaRPr lang="en-US"/>
        </a:p>
      </dgm:t>
    </dgm:pt>
    <dgm:pt modelId="{3FEAA81E-8501-46D4-BB57-924885F74880}" type="sibTrans" cxnId="{206A4E35-B1D4-4F9C-A620-C95368BA9A66}">
      <dgm:prSet/>
      <dgm:spPr/>
      <dgm:t>
        <a:bodyPr/>
        <a:lstStyle/>
        <a:p>
          <a:endParaRPr lang="en-US"/>
        </a:p>
      </dgm:t>
    </dgm:pt>
    <dgm:pt modelId="{B9D218F0-7204-4676-B80D-66BA42C5F2C1}">
      <dgm:prSet/>
      <dgm:spPr/>
      <dgm:t>
        <a:bodyPr/>
        <a:lstStyle/>
        <a:p>
          <a:r>
            <a:rPr lang="en-US"/>
            <a:t>GloVe and word2vec</a:t>
          </a:r>
        </a:p>
      </dgm:t>
    </dgm:pt>
    <dgm:pt modelId="{A49ABC00-B3E3-4B7D-9EBA-4719C0611A7E}" type="parTrans" cxnId="{CAA32200-27EF-434F-9CEE-D37B5D1F163C}">
      <dgm:prSet/>
      <dgm:spPr/>
      <dgm:t>
        <a:bodyPr/>
        <a:lstStyle/>
        <a:p>
          <a:endParaRPr lang="en-US"/>
        </a:p>
      </dgm:t>
    </dgm:pt>
    <dgm:pt modelId="{8EAA2120-C415-4FB7-9EE2-BD541A01C216}" type="sibTrans" cxnId="{CAA32200-27EF-434F-9CEE-D37B5D1F163C}">
      <dgm:prSet/>
      <dgm:spPr/>
      <dgm:t>
        <a:bodyPr/>
        <a:lstStyle/>
        <a:p>
          <a:endParaRPr lang="en-US"/>
        </a:p>
      </dgm:t>
    </dgm:pt>
    <dgm:pt modelId="{768080F5-38F5-4ED5-9B75-A351F9793B88}">
      <dgm:prSet/>
      <dgm:spPr/>
      <dgm:t>
        <a:bodyPr/>
        <a:lstStyle/>
        <a:p>
          <a:r>
            <a:rPr lang="en-US"/>
            <a:t>Flask web framework</a:t>
          </a:r>
        </a:p>
      </dgm:t>
    </dgm:pt>
    <dgm:pt modelId="{AC8EBC12-F474-4BAD-B9A0-0861DC589466}" type="parTrans" cxnId="{232DEA6C-3BD5-4BE6-A462-02D440F2F42A}">
      <dgm:prSet/>
      <dgm:spPr/>
      <dgm:t>
        <a:bodyPr/>
        <a:lstStyle/>
        <a:p>
          <a:endParaRPr lang="en-US"/>
        </a:p>
      </dgm:t>
    </dgm:pt>
    <dgm:pt modelId="{3B6CC06A-7F1F-4D78-8A43-29CCDEC481D6}" type="sibTrans" cxnId="{232DEA6C-3BD5-4BE6-A462-02D440F2F42A}">
      <dgm:prSet/>
      <dgm:spPr/>
      <dgm:t>
        <a:bodyPr/>
        <a:lstStyle/>
        <a:p>
          <a:endParaRPr lang="en-US"/>
        </a:p>
      </dgm:t>
    </dgm:pt>
    <dgm:pt modelId="{001AE3A7-9826-4E8A-836F-99088D16C52D}">
      <dgm:prSet/>
      <dgm:spPr/>
      <dgm:t>
        <a:bodyPr/>
        <a:lstStyle/>
        <a:p>
          <a:r>
            <a:rPr lang="en-US"/>
            <a:t>Frontent:</a:t>
          </a:r>
        </a:p>
      </dgm:t>
    </dgm:pt>
    <dgm:pt modelId="{517549D5-AF4D-4688-8DF3-B5A552EE453B}" type="parTrans" cxnId="{0EDE334D-2654-4F01-99D8-30D3285E4EE4}">
      <dgm:prSet/>
      <dgm:spPr/>
      <dgm:t>
        <a:bodyPr/>
        <a:lstStyle/>
        <a:p>
          <a:endParaRPr lang="en-US"/>
        </a:p>
      </dgm:t>
    </dgm:pt>
    <dgm:pt modelId="{DBB680FE-6F21-45E1-8B7F-C3DC86E452F9}" type="sibTrans" cxnId="{0EDE334D-2654-4F01-99D8-30D3285E4EE4}">
      <dgm:prSet/>
      <dgm:spPr/>
      <dgm:t>
        <a:bodyPr/>
        <a:lstStyle/>
        <a:p>
          <a:endParaRPr lang="en-US"/>
        </a:p>
      </dgm:t>
    </dgm:pt>
    <dgm:pt modelId="{B54C723D-64B1-4C03-B473-F0686C7371A4}">
      <dgm:prSet/>
      <dgm:spPr/>
      <dgm:t>
        <a:bodyPr/>
        <a:lstStyle/>
        <a:p>
          <a:r>
            <a:rPr lang="en-US"/>
            <a:t>D3.js</a:t>
          </a:r>
        </a:p>
      </dgm:t>
    </dgm:pt>
    <dgm:pt modelId="{C56051B5-C39C-45C6-90EF-B7149599E49B}" type="parTrans" cxnId="{6393A0EE-6ED4-4126-BE2D-BF658BAB8E7D}">
      <dgm:prSet/>
      <dgm:spPr/>
      <dgm:t>
        <a:bodyPr/>
        <a:lstStyle/>
        <a:p>
          <a:endParaRPr lang="en-US"/>
        </a:p>
      </dgm:t>
    </dgm:pt>
    <dgm:pt modelId="{C511E746-D66F-4637-860E-8061728053A5}" type="sibTrans" cxnId="{6393A0EE-6ED4-4126-BE2D-BF658BAB8E7D}">
      <dgm:prSet/>
      <dgm:spPr/>
      <dgm:t>
        <a:bodyPr/>
        <a:lstStyle/>
        <a:p>
          <a:endParaRPr lang="en-US"/>
        </a:p>
      </dgm:t>
    </dgm:pt>
    <dgm:pt modelId="{289C57C5-A6D6-4FDA-B606-C4EDB4C6D32F}">
      <dgm:prSet/>
      <dgm:spPr/>
      <dgm:t>
        <a:bodyPr/>
        <a:lstStyle/>
        <a:p>
          <a:r>
            <a:rPr lang="en-US"/>
            <a:t>jQuery UI</a:t>
          </a:r>
        </a:p>
      </dgm:t>
    </dgm:pt>
    <dgm:pt modelId="{F7BA78A7-7405-4B6E-9CD5-C5B6B11A9DC7}" type="parTrans" cxnId="{37A99A46-7B37-45BF-9860-54D920546EEB}">
      <dgm:prSet/>
      <dgm:spPr/>
      <dgm:t>
        <a:bodyPr/>
        <a:lstStyle/>
        <a:p>
          <a:endParaRPr lang="en-US"/>
        </a:p>
      </dgm:t>
    </dgm:pt>
    <dgm:pt modelId="{64C00F1F-E2FD-4309-98B4-EE8931BB21FA}" type="sibTrans" cxnId="{37A99A46-7B37-45BF-9860-54D920546EEB}">
      <dgm:prSet/>
      <dgm:spPr/>
      <dgm:t>
        <a:bodyPr/>
        <a:lstStyle/>
        <a:p>
          <a:endParaRPr lang="en-US"/>
        </a:p>
      </dgm:t>
    </dgm:pt>
    <dgm:pt modelId="{630447EE-2320-4F73-B220-2C464C1D2864}">
      <dgm:prSet/>
      <dgm:spPr/>
      <dgm:t>
        <a:bodyPr/>
        <a:lstStyle/>
        <a:p>
          <a:r>
            <a:rPr lang="en-US"/>
            <a:t>Challenges:</a:t>
          </a:r>
        </a:p>
      </dgm:t>
    </dgm:pt>
    <dgm:pt modelId="{7C14EC27-FF7F-4022-9638-31FCB5BA7F14}" type="parTrans" cxnId="{0381131A-8C0E-4765-BA18-2C46CD9BC66D}">
      <dgm:prSet/>
      <dgm:spPr/>
      <dgm:t>
        <a:bodyPr/>
        <a:lstStyle/>
        <a:p>
          <a:endParaRPr lang="en-US"/>
        </a:p>
      </dgm:t>
    </dgm:pt>
    <dgm:pt modelId="{CB4117C7-8CA8-4D69-A2CF-46420E14F113}" type="sibTrans" cxnId="{0381131A-8C0E-4765-BA18-2C46CD9BC66D}">
      <dgm:prSet/>
      <dgm:spPr/>
      <dgm:t>
        <a:bodyPr/>
        <a:lstStyle/>
        <a:p>
          <a:endParaRPr lang="en-US"/>
        </a:p>
      </dgm:t>
    </dgm:pt>
    <dgm:pt modelId="{1FDA915A-EAA7-4130-8750-CD041CA27AEF}">
      <dgm:prSet/>
      <dgm:spPr/>
      <dgm:t>
        <a:bodyPr/>
        <a:lstStyle/>
        <a:p>
          <a:r>
            <a:rPr lang="en-US"/>
            <a:t>Interactive response time – specifically for the lens</a:t>
          </a:r>
        </a:p>
      </dgm:t>
    </dgm:pt>
    <dgm:pt modelId="{580697C9-1CC1-4D54-9315-6A99F6A849B4}" type="parTrans" cxnId="{C736B4C8-EBC1-4396-B88D-7EE371206399}">
      <dgm:prSet/>
      <dgm:spPr/>
      <dgm:t>
        <a:bodyPr/>
        <a:lstStyle/>
        <a:p>
          <a:endParaRPr lang="en-US"/>
        </a:p>
      </dgm:t>
    </dgm:pt>
    <dgm:pt modelId="{02EA3FE8-8FFF-43A5-9E39-C7E27603C756}" type="sibTrans" cxnId="{C736B4C8-EBC1-4396-B88D-7EE371206399}">
      <dgm:prSet/>
      <dgm:spPr/>
      <dgm:t>
        <a:bodyPr/>
        <a:lstStyle/>
        <a:p>
          <a:endParaRPr lang="en-US"/>
        </a:p>
      </dgm:t>
    </dgm:pt>
    <dgm:pt modelId="{8A3F060E-B359-468B-AE84-1709CF612BF4}">
      <dgm:prSet/>
      <dgm:spPr/>
      <dgm:t>
        <a:bodyPr/>
        <a:lstStyle/>
        <a:p>
          <a:r>
            <a:rPr lang="en-US"/>
            <a:t>Quadtree used to speed up processing for a given 2D projection</a:t>
          </a:r>
        </a:p>
      </dgm:t>
    </dgm:pt>
    <dgm:pt modelId="{835D6EF8-A1F3-427D-ADC2-B2CD93CC9F14}" type="parTrans" cxnId="{8139FBB5-930C-4497-8083-25B5360DB9C9}">
      <dgm:prSet/>
      <dgm:spPr/>
      <dgm:t>
        <a:bodyPr/>
        <a:lstStyle/>
        <a:p>
          <a:endParaRPr lang="en-US"/>
        </a:p>
      </dgm:t>
    </dgm:pt>
    <dgm:pt modelId="{53ABFBD3-4AE0-43D7-8CC0-C7CBB09731DC}" type="sibTrans" cxnId="{8139FBB5-930C-4497-8083-25B5360DB9C9}">
      <dgm:prSet/>
      <dgm:spPr/>
      <dgm:t>
        <a:bodyPr/>
        <a:lstStyle/>
        <a:p>
          <a:endParaRPr lang="en-US"/>
        </a:p>
      </dgm:t>
    </dgm:pt>
    <dgm:pt modelId="{119F7E7C-A1CD-4A32-857E-59E8A0E771E0}" type="pres">
      <dgm:prSet presAssocID="{77167215-C887-47B6-9973-F2B8C758997A}" presName="Name0" presStyleCnt="0">
        <dgm:presLayoutVars>
          <dgm:dir/>
          <dgm:animLvl val="lvl"/>
          <dgm:resizeHandles val="exact"/>
        </dgm:presLayoutVars>
      </dgm:prSet>
      <dgm:spPr/>
    </dgm:pt>
    <dgm:pt modelId="{45DAE210-B276-4099-A5D2-30231B406046}" type="pres">
      <dgm:prSet presAssocID="{40E83EDA-3670-41B6-A541-93AE601DAF32}" presName="composite" presStyleCnt="0"/>
      <dgm:spPr/>
    </dgm:pt>
    <dgm:pt modelId="{5B193522-21EA-4BEA-9AD5-CFB04E446B24}" type="pres">
      <dgm:prSet presAssocID="{40E83EDA-3670-41B6-A541-93AE601DAF32}" presName="parTx" presStyleLbl="alignNode1" presStyleIdx="0" presStyleCnt="3">
        <dgm:presLayoutVars>
          <dgm:chMax val="0"/>
          <dgm:chPref val="0"/>
          <dgm:bulletEnabled val="1"/>
        </dgm:presLayoutVars>
      </dgm:prSet>
      <dgm:spPr/>
    </dgm:pt>
    <dgm:pt modelId="{0369EAF5-2D9B-498C-8525-4919A4F7091B}" type="pres">
      <dgm:prSet presAssocID="{40E83EDA-3670-41B6-A541-93AE601DAF32}" presName="desTx" presStyleLbl="alignAccFollowNode1" presStyleIdx="0" presStyleCnt="3">
        <dgm:presLayoutVars>
          <dgm:bulletEnabled val="1"/>
        </dgm:presLayoutVars>
      </dgm:prSet>
      <dgm:spPr/>
    </dgm:pt>
    <dgm:pt modelId="{1AD40E45-B843-4EC7-BDAD-B9A702DCCF71}" type="pres">
      <dgm:prSet presAssocID="{E7A83B89-E17D-4A47-93FE-E8207979E02D}" presName="space" presStyleCnt="0"/>
      <dgm:spPr/>
    </dgm:pt>
    <dgm:pt modelId="{5E35ECBF-544F-4215-83B3-69AF21BF7FB0}" type="pres">
      <dgm:prSet presAssocID="{001AE3A7-9826-4E8A-836F-99088D16C52D}" presName="composite" presStyleCnt="0"/>
      <dgm:spPr/>
    </dgm:pt>
    <dgm:pt modelId="{12DE1579-CBE4-4FEF-9EBE-0FD871738D4C}" type="pres">
      <dgm:prSet presAssocID="{001AE3A7-9826-4E8A-836F-99088D16C52D}" presName="parTx" presStyleLbl="alignNode1" presStyleIdx="1" presStyleCnt="3">
        <dgm:presLayoutVars>
          <dgm:chMax val="0"/>
          <dgm:chPref val="0"/>
          <dgm:bulletEnabled val="1"/>
        </dgm:presLayoutVars>
      </dgm:prSet>
      <dgm:spPr/>
    </dgm:pt>
    <dgm:pt modelId="{5D5DBB99-8FA7-45C4-9219-3ACD22F307E7}" type="pres">
      <dgm:prSet presAssocID="{001AE3A7-9826-4E8A-836F-99088D16C52D}" presName="desTx" presStyleLbl="alignAccFollowNode1" presStyleIdx="1" presStyleCnt="3">
        <dgm:presLayoutVars>
          <dgm:bulletEnabled val="1"/>
        </dgm:presLayoutVars>
      </dgm:prSet>
      <dgm:spPr/>
    </dgm:pt>
    <dgm:pt modelId="{E7743C24-7707-4471-8633-54FCBFEB12F8}" type="pres">
      <dgm:prSet presAssocID="{DBB680FE-6F21-45E1-8B7F-C3DC86E452F9}" presName="space" presStyleCnt="0"/>
      <dgm:spPr/>
    </dgm:pt>
    <dgm:pt modelId="{D5234082-8AA6-4F55-A311-C2F5F20F8FEE}" type="pres">
      <dgm:prSet presAssocID="{630447EE-2320-4F73-B220-2C464C1D2864}" presName="composite" presStyleCnt="0"/>
      <dgm:spPr/>
    </dgm:pt>
    <dgm:pt modelId="{0FE9C937-DDEB-44A0-88B3-A08D2D1D3D20}" type="pres">
      <dgm:prSet presAssocID="{630447EE-2320-4F73-B220-2C464C1D2864}" presName="parTx" presStyleLbl="alignNode1" presStyleIdx="2" presStyleCnt="3">
        <dgm:presLayoutVars>
          <dgm:chMax val="0"/>
          <dgm:chPref val="0"/>
          <dgm:bulletEnabled val="1"/>
        </dgm:presLayoutVars>
      </dgm:prSet>
      <dgm:spPr/>
    </dgm:pt>
    <dgm:pt modelId="{1B10A869-4BAB-460F-AA93-759DCCFBE7B4}" type="pres">
      <dgm:prSet presAssocID="{630447EE-2320-4F73-B220-2C464C1D2864}" presName="desTx" presStyleLbl="alignAccFollowNode1" presStyleIdx="2" presStyleCnt="3">
        <dgm:presLayoutVars>
          <dgm:bulletEnabled val="1"/>
        </dgm:presLayoutVars>
      </dgm:prSet>
      <dgm:spPr/>
    </dgm:pt>
  </dgm:ptLst>
  <dgm:cxnLst>
    <dgm:cxn modelId="{CAA32200-27EF-434F-9CEE-D37B5D1F163C}" srcId="{40E83EDA-3670-41B6-A541-93AE601DAF32}" destId="{B9D218F0-7204-4676-B80D-66BA42C5F2C1}" srcOrd="1" destOrd="0" parTransId="{A49ABC00-B3E3-4B7D-9EBA-4719C0611A7E}" sibTransId="{8EAA2120-C415-4FB7-9EE2-BD541A01C216}"/>
    <dgm:cxn modelId="{97C34415-AF61-4068-9943-37F73032C7B0}" type="presOf" srcId="{B54C723D-64B1-4C03-B473-F0686C7371A4}" destId="{5D5DBB99-8FA7-45C4-9219-3ACD22F307E7}" srcOrd="0" destOrd="0" presId="urn:microsoft.com/office/officeart/2005/8/layout/hList1"/>
    <dgm:cxn modelId="{0381131A-8C0E-4765-BA18-2C46CD9BC66D}" srcId="{77167215-C887-47B6-9973-F2B8C758997A}" destId="{630447EE-2320-4F73-B220-2C464C1D2864}" srcOrd="2" destOrd="0" parTransId="{7C14EC27-FF7F-4022-9638-31FCB5BA7F14}" sibTransId="{CB4117C7-8CA8-4D69-A2CF-46420E14F113}"/>
    <dgm:cxn modelId="{10939D2C-4313-4077-9D5D-C6098BE88356}" type="presOf" srcId="{40E83EDA-3670-41B6-A541-93AE601DAF32}" destId="{5B193522-21EA-4BEA-9AD5-CFB04E446B24}" srcOrd="0" destOrd="0" presId="urn:microsoft.com/office/officeart/2005/8/layout/hList1"/>
    <dgm:cxn modelId="{083C6430-B92A-495D-872A-9BD3E491BC0A}" type="presOf" srcId="{289C57C5-A6D6-4FDA-B606-C4EDB4C6D32F}" destId="{5D5DBB99-8FA7-45C4-9219-3ACD22F307E7}" srcOrd="0" destOrd="1" presId="urn:microsoft.com/office/officeart/2005/8/layout/hList1"/>
    <dgm:cxn modelId="{206A4E35-B1D4-4F9C-A620-C95368BA9A66}" srcId="{40E83EDA-3670-41B6-A541-93AE601DAF32}" destId="{6BCBE41B-0D1B-44AE-B376-FC62A6B19783}" srcOrd="0" destOrd="0" parTransId="{5B898FCB-7B80-4563-9479-EA2F7065662F}" sibTransId="{3FEAA81E-8501-46D4-BB57-924885F74880}"/>
    <dgm:cxn modelId="{37A99A46-7B37-45BF-9860-54D920546EEB}" srcId="{001AE3A7-9826-4E8A-836F-99088D16C52D}" destId="{289C57C5-A6D6-4FDA-B606-C4EDB4C6D32F}" srcOrd="1" destOrd="0" parTransId="{F7BA78A7-7405-4B6E-9CD5-C5B6B11A9DC7}" sibTransId="{64C00F1F-E2FD-4309-98B4-EE8931BB21FA}"/>
    <dgm:cxn modelId="{232DEA6C-3BD5-4BE6-A462-02D440F2F42A}" srcId="{40E83EDA-3670-41B6-A541-93AE601DAF32}" destId="{768080F5-38F5-4ED5-9B75-A351F9793B88}" srcOrd="2" destOrd="0" parTransId="{AC8EBC12-F474-4BAD-B9A0-0861DC589466}" sibTransId="{3B6CC06A-7F1F-4D78-8A43-29CCDEC481D6}"/>
    <dgm:cxn modelId="{0EDE334D-2654-4F01-99D8-30D3285E4EE4}" srcId="{77167215-C887-47B6-9973-F2B8C758997A}" destId="{001AE3A7-9826-4E8A-836F-99088D16C52D}" srcOrd="1" destOrd="0" parTransId="{517549D5-AF4D-4688-8DF3-B5A552EE453B}" sibTransId="{DBB680FE-6F21-45E1-8B7F-C3DC86E452F9}"/>
    <dgm:cxn modelId="{74E7734D-8033-4416-864C-01A38B819B1B}" type="presOf" srcId="{8A3F060E-B359-468B-AE84-1709CF612BF4}" destId="{1B10A869-4BAB-460F-AA93-759DCCFBE7B4}" srcOrd="0" destOrd="1" presId="urn:microsoft.com/office/officeart/2005/8/layout/hList1"/>
    <dgm:cxn modelId="{74B9EA57-8904-4466-B3E9-0A9BE893958A}" type="presOf" srcId="{6BCBE41B-0D1B-44AE-B376-FC62A6B19783}" destId="{0369EAF5-2D9B-498C-8525-4919A4F7091B}" srcOrd="0" destOrd="0" presId="urn:microsoft.com/office/officeart/2005/8/layout/hList1"/>
    <dgm:cxn modelId="{4A77D1AE-678B-4E41-9AF3-3A63DB7CF07C}" type="presOf" srcId="{77167215-C887-47B6-9973-F2B8C758997A}" destId="{119F7E7C-A1CD-4A32-857E-59E8A0E771E0}" srcOrd="0" destOrd="0" presId="urn:microsoft.com/office/officeart/2005/8/layout/hList1"/>
    <dgm:cxn modelId="{B4F9A7B3-8182-4650-8E49-A9322804E1CB}" type="presOf" srcId="{1FDA915A-EAA7-4130-8750-CD041CA27AEF}" destId="{1B10A869-4BAB-460F-AA93-759DCCFBE7B4}" srcOrd="0" destOrd="0" presId="urn:microsoft.com/office/officeart/2005/8/layout/hList1"/>
    <dgm:cxn modelId="{8139FBB5-930C-4497-8083-25B5360DB9C9}" srcId="{1FDA915A-EAA7-4130-8750-CD041CA27AEF}" destId="{8A3F060E-B359-468B-AE84-1709CF612BF4}" srcOrd="0" destOrd="0" parTransId="{835D6EF8-A1F3-427D-ADC2-B2CD93CC9F14}" sibTransId="{53ABFBD3-4AE0-43D7-8CC0-C7CBB09731DC}"/>
    <dgm:cxn modelId="{DB73A0BB-4323-468D-BF64-479C5D8E5F59}" type="presOf" srcId="{630447EE-2320-4F73-B220-2C464C1D2864}" destId="{0FE9C937-DDEB-44A0-88B3-A08D2D1D3D20}" srcOrd="0" destOrd="0" presId="urn:microsoft.com/office/officeart/2005/8/layout/hList1"/>
    <dgm:cxn modelId="{50424EC8-ED58-4893-8182-2B5BE4F1A013}" type="presOf" srcId="{768080F5-38F5-4ED5-9B75-A351F9793B88}" destId="{0369EAF5-2D9B-498C-8525-4919A4F7091B}" srcOrd="0" destOrd="2" presId="urn:microsoft.com/office/officeart/2005/8/layout/hList1"/>
    <dgm:cxn modelId="{C736B4C8-EBC1-4396-B88D-7EE371206399}" srcId="{630447EE-2320-4F73-B220-2C464C1D2864}" destId="{1FDA915A-EAA7-4130-8750-CD041CA27AEF}" srcOrd="0" destOrd="0" parTransId="{580697C9-1CC1-4D54-9315-6A99F6A849B4}" sibTransId="{02EA3FE8-8FFF-43A5-9E39-C7E27603C756}"/>
    <dgm:cxn modelId="{644FE1CC-585A-40D6-8975-40E1F9287D7B}" type="presOf" srcId="{001AE3A7-9826-4E8A-836F-99088D16C52D}" destId="{12DE1579-CBE4-4FEF-9EBE-0FD871738D4C}" srcOrd="0" destOrd="0" presId="urn:microsoft.com/office/officeart/2005/8/layout/hList1"/>
    <dgm:cxn modelId="{B8FFEBD9-1C21-4B8A-A1E0-254B4DF1DF59}" type="presOf" srcId="{B9D218F0-7204-4676-B80D-66BA42C5F2C1}" destId="{0369EAF5-2D9B-498C-8525-4919A4F7091B}" srcOrd="0" destOrd="1" presId="urn:microsoft.com/office/officeart/2005/8/layout/hList1"/>
    <dgm:cxn modelId="{6393A0EE-6ED4-4126-BE2D-BF658BAB8E7D}" srcId="{001AE3A7-9826-4E8A-836F-99088D16C52D}" destId="{B54C723D-64B1-4C03-B473-F0686C7371A4}" srcOrd="0" destOrd="0" parTransId="{C56051B5-C39C-45C6-90EF-B7149599E49B}" sibTransId="{C511E746-D66F-4637-860E-8061728053A5}"/>
    <dgm:cxn modelId="{AC0B9DF9-0B48-4B63-947C-619F6005D1FD}" srcId="{77167215-C887-47B6-9973-F2B8C758997A}" destId="{40E83EDA-3670-41B6-A541-93AE601DAF32}" srcOrd="0" destOrd="0" parTransId="{58CE9DFA-A505-4D88-9B12-80024EE78289}" sibTransId="{E7A83B89-E17D-4A47-93FE-E8207979E02D}"/>
    <dgm:cxn modelId="{E6930A07-AF22-48FE-A7E7-7D654C3B945D}" type="presParOf" srcId="{119F7E7C-A1CD-4A32-857E-59E8A0E771E0}" destId="{45DAE210-B276-4099-A5D2-30231B406046}" srcOrd="0" destOrd="0" presId="urn:microsoft.com/office/officeart/2005/8/layout/hList1"/>
    <dgm:cxn modelId="{FA1F6D20-4A42-4521-B001-91D78C35E6FC}" type="presParOf" srcId="{45DAE210-B276-4099-A5D2-30231B406046}" destId="{5B193522-21EA-4BEA-9AD5-CFB04E446B24}" srcOrd="0" destOrd="0" presId="urn:microsoft.com/office/officeart/2005/8/layout/hList1"/>
    <dgm:cxn modelId="{9BF4294F-042D-4FDE-90BE-9272D3D5F5D5}" type="presParOf" srcId="{45DAE210-B276-4099-A5D2-30231B406046}" destId="{0369EAF5-2D9B-498C-8525-4919A4F7091B}" srcOrd="1" destOrd="0" presId="urn:microsoft.com/office/officeart/2005/8/layout/hList1"/>
    <dgm:cxn modelId="{8FF2A8D8-238F-44CC-978D-A89A10D8792C}" type="presParOf" srcId="{119F7E7C-A1CD-4A32-857E-59E8A0E771E0}" destId="{1AD40E45-B843-4EC7-BDAD-B9A702DCCF71}" srcOrd="1" destOrd="0" presId="urn:microsoft.com/office/officeart/2005/8/layout/hList1"/>
    <dgm:cxn modelId="{E7BCA554-F65E-4D46-980E-FD974A7AB6AD}" type="presParOf" srcId="{119F7E7C-A1CD-4A32-857E-59E8A0E771E0}" destId="{5E35ECBF-544F-4215-83B3-69AF21BF7FB0}" srcOrd="2" destOrd="0" presId="urn:microsoft.com/office/officeart/2005/8/layout/hList1"/>
    <dgm:cxn modelId="{A16EE158-8EB3-4FC4-B632-5798D822C882}" type="presParOf" srcId="{5E35ECBF-544F-4215-83B3-69AF21BF7FB0}" destId="{12DE1579-CBE4-4FEF-9EBE-0FD871738D4C}" srcOrd="0" destOrd="0" presId="urn:microsoft.com/office/officeart/2005/8/layout/hList1"/>
    <dgm:cxn modelId="{B1E086C2-C3D4-47FD-9751-6358EDB6BA16}" type="presParOf" srcId="{5E35ECBF-544F-4215-83B3-69AF21BF7FB0}" destId="{5D5DBB99-8FA7-45C4-9219-3ACD22F307E7}" srcOrd="1" destOrd="0" presId="urn:microsoft.com/office/officeart/2005/8/layout/hList1"/>
    <dgm:cxn modelId="{C9B94307-A8CA-4428-878B-1A984BBCBD5B}" type="presParOf" srcId="{119F7E7C-A1CD-4A32-857E-59E8A0E771E0}" destId="{E7743C24-7707-4471-8633-54FCBFEB12F8}" srcOrd="3" destOrd="0" presId="urn:microsoft.com/office/officeart/2005/8/layout/hList1"/>
    <dgm:cxn modelId="{F45F73B5-A2A6-4FD2-8757-903148273D60}" type="presParOf" srcId="{119F7E7C-A1CD-4A32-857E-59E8A0E771E0}" destId="{D5234082-8AA6-4F55-A311-C2F5F20F8FEE}" srcOrd="4" destOrd="0" presId="urn:microsoft.com/office/officeart/2005/8/layout/hList1"/>
    <dgm:cxn modelId="{656DBDC6-C843-489D-A087-EA7E880A4332}" type="presParOf" srcId="{D5234082-8AA6-4F55-A311-C2F5F20F8FEE}" destId="{0FE9C937-DDEB-44A0-88B3-A08D2D1D3D20}" srcOrd="0" destOrd="0" presId="urn:microsoft.com/office/officeart/2005/8/layout/hList1"/>
    <dgm:cxn modelId="{8B7E56E9-62C8-4E85-B66B-E6B713C0D4D1}" type="presParOf" srcId="{D5234082-8AA6-4F55-A311-C2F5F20F8FEE}" destId="{1B10A869-4BAB-460F-AA93-759DCCFBE7B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17202E-A5C4-4FD9-8EAF-92C2666DDE95}">
      <dsp:nvSpPr>
        <dsp:cNvPr id="0" name=""/>
        <dsp:cNvSpPr/>
      </dsp:nvSpPr>
      <dsp:spPr>
        <a:xfrm>
          <a:off x="0" y="397605"/>
          <a:ext cx="7012370" cy="926639"/>
        </a:xfrm>
        <a:prstGeom prst="round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Word embeddings are useful because they are able to encode word relationships within the vector space. </a:t>
          </a:r>
        </a:p>
      </dsp:txBody>
      <dsp:txXfrm>
        <a:off x="45235" y="442840"/>
        <a:ext cx="6921900" cy="836169"/>
      </dsp:txXfrm>
    </dsp:sp>
    <dsp:sp modelId="{C274B47C-9658-4C5F-A7D6-5FF8067B8B93}">
      <dsp:nvSpPr>
        <dsp:cNvPr id="0" name=""/>
        <dsp:cNvSpPr/>
      </dsp:nvSpPr>
      <dsp:spPr>
        <a:xfrm>
          <a:off x="0" y="1393365"/>
          <a:ext cx="7012370" cy="926639"/>
        </a:xfrm>
        <a:prstGeom prst="roundRect">
          <a:avLst/>
        </a:prstGeom>
        <a:solidFill>
          <a:schemeClr val="accent2">
            <a:hueOff val="397245"/>
            <a:satOff val="2304"/>
            <a:lumOff val="228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Viewing and understanding these encoded grammatical and semantic relations can be challenging.</a:t>
          </a:r>
        </a:p>
      </dsp:txBody>
      <dsp:txXfrm>
        <a:off x="45235" y="1438600"/>
        <a:ext cx="6921900" cy="836169"/>
      </dsp:txXfrm>
    </dsp:sp>
    <dsp:sp modelId="{17478240-1425-4DC4-A5D0-EBFA72E6D544}">
      <dsp:nvSpPr>
        <dsp:cNvPr id="0" name=""/>
        <dsp:cNvSpPr/>
      </dsp:nvSpPr>
      <dsp:spPr>
        <a:xfrm>
          <a:off x="0" y="2389125"/>
          <a:ext cx="7012370" cy="926639"/>
        </a:xfrm>
        <a:prstGeom prst="roundRect">
          <a:avLst/>
        </a:prstGeom>
        <a:solidFill>
          <a:schemeClr val="accent2">
            <a:hueOff val="794490"/>
            <a:satOff val="4609"/>
            <a:lumOff val="457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 authors propose interactive designs that address tasks that domain experts have.</a:t>
          </a:r>
        </a:p>
      </dsp:txBody>
      <dsp:txXfrm>
        <a:off x="45235" y="2434360"/>
        <a:ext cx="6921900" cy="836169"/>
      </dsp:txXfrm>
    </dsp:sp>
    <dsp:sp modelId="{0D08CB61-0F68-4711-9286-CF0202537444}">
      <dsp:nvSpPr>
        <dsp:cNvPr id="0" name=""/>
        <dsp:cNvSpPr/>
      </dsp:nvSpPr>
      <dsp:spPr>
        <a:xfrm>
          <a:off x="0" y="3384885"/>
          <a:ext cx="7012370" cy="926639"/>
        </a:xfrm>
        <a:prstGeom prst="roundRect">
          <a:avLst/>
        </a:prstGeom>
        <a:solidFill>
          <a:schemeClr val="accent2">
            <a:hueOff val="1191735"/>
            <a:satOff val="6913"/>
            <a:lumOff val="686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User feedback as well as example use cases are provided in the end.</a:t>
          </a:r>
        </a:p>
      </dsp:txBody>
      <dsp:txXfrm>
        <a:off x="45235" y="3430120"/>
        <a:ext cx="6921900" cy="8361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193522-21EA-4BEA-9AD5-CFB04E446B24}">
      <dsp:nvSpPr>
        <dsp:cNvPr id="0" name=""/>
        <dsp:cNvSpPr/>
      </dsp:nvSpPr>
      <dsp:spPr>
        <a:xfrm>
          <a:off x="3446" y="105546"/>
          <a:ext cx="3360687" cy="720000"/>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Backend: </a:t>
          </a:r>
        </a:p>
      </dsp:txBody>
      <dsp:txXfrm>
        <a:off x="3446" y="105546"/>
        <a:ext cx="3360687" cy="720000"/>
      </dsp:txXfrm>
    </dsp:sp>
    <dsp:sp modelId="{0369EAF5-2D9B-498C-8525-4919A4F7091B}">
      <dsp:nvSpPr>
        <dsp:cNvPr id="0" name=""/>
        <dsp:cNvSpPr/>
      </dsp:nvSpPr>
      <dsp:spPr>
        <a:xfrm>
          <a:off x="3446" y="825546"/>
          <a:ext cx="3360687" cy="2747144"/>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Python3.6</a:t>
          </a:r>
        </a:p>
        <a:p>
          <a:pPr marL="228600" lvl="1" indent="-228600" algn="l" defTabSz="1111250">
            <a:lnSpc>
              <a:spcPct val="90000"/>
            </a:lnSpc>
            <a:spcBef>
              <a:spcPct val="0"/>
            </a:spcBef>
            <a:spcAft>
              <a:spcPct val="15000"/>
            </a:spcAft>
            <a:buChar char="•"/>
          </a:pPr>
          <a:r>
            <a:rPr lang="en-US" sz="2500" kern="1200"/>
            <a:t>GloVe and word2vec</a:t>
          </a:r>
        </a:p>
        <a:p>
          <a:pPr marL="228600" lvl="1" indent="-228600" algn="l" defTabSz="1111250">
            <a:lnSpc>
              <a:spcPct val="90000"/>
            </a:lnSpc>
            <a:spcBef>
              <a:spcPct val="0"/>
            </a:spcBef>
            <a:spcAft>
              <a:spcPct val="15000"/>
            </a:spcAft>
            <a:buChar char="•"/>
          </a:pPr>
          <a:r>
            <a:rPr lang="en-US" sz="2500" kern="1200"/>
            <a:t>Flask web framework</a:t>
          </a:r>
        </a:p>
      </dsp:txBody>
      <dsp:txXfrm>
        <a:off x="3446" y="825546"/>
        <a:ext cx="3360687" cy="2747144"/>
      </dsp:txXfrm>
    </dsp:sp>
    <dsp:sp modelId="{12DE1579-CBE4-4FEF-9EBE-0FD871738D4C}">
      <dsp:nvSpPr>
        <dsp:cNvPr id="0" name=""/>
        <dsp:cNvSpPr/>
      </dsp:nvSpPr>
      <dsp:spPr>
        <a:xfrm>
          <a:off x="3834631" y="105546"/>
          <a:ext cx="3360687" cy="720000"/>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Frontent:</a:t>
          </a:r>
        </a:p>
      </dsp:txBody>
      <dsp:txXfrm>
        <a:off x="3834631" y="105546"/>
        <a:ext cx="3360687" cy="720000"/>
      </dsp:txXfrm>
    </dsp:sp>
    <dsp:sp modelId="{5D5DBB99-8FA7-45C4-9219-3ACD22F307E7}">
      <dsp:nvSpPr>
        <dsp:cNvPr id="0" name=""/>
        <dsp:cNvSpPr/>
      </dsp:nvSpPr>
      <dsp:spPr>
        <a:xfrm>
          <a:off x="3834631" y="825546"/>
          <a:ext cx="3360687" cy="2747144"/>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D3.js</a:t>
          </a:r>
        </a:p>
        <a:p>
          <a:pPr marL="228600" lvl="1" indent="-228600" algn="l" defTabSz="1111250">
            <a:lnSpc>
              <a:spcPct val="90000"/>
            </a:lnSpc>
            <a:spcBef>
              <a:spcPct val="0"/>
            </a:spcBef>
            <a:spcAft>
              <a:spcPct val="15000"/>
            </a:spcAft>
            <a:buChar char="•"/>
          </a:pPr>
          <a:r>
            <a:rPr lang="en-US" sz="2500" kern="1200"/>
            <a:t>jQuery UI</a:t>
          </a:r>
        </a:p>
      </dsp:txBody>
      <dsp:txXfrm>
        <a:off x="3834631" y="825546"/>
        <a:ext cx="3360687" cy="2747144"/>
      </dsp:txXfrm>
    </dsp:sp>
    <dsp:sp modelId="{0FE9C937-DDEB-44A0-88B3-A08D2D1D3D20}">
      <dsp:nvSpPr>
        <dsp:cNvPr id="0" name=""/>
        <dsp:cNvSpPr/>
      </dsp:nvSpPr>
      <dsp:spPr>
        <a:xfrm>
          <a:off x="7665815" y="105546"/>
          <a:ext cx="3360687" cy="720000"/>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Challenges:</a:t>
          </a:r>
        </a:p>
      </dsp:txBody>
      <dsp:txXfrm>
        <a:off x="7665815" y="105546"/>
        <a:ext cx="3360687" cy="720000"/>
      </dsp:txXfrm>
    </dsp:sp>
    <dsp:sp modelId="{1B10A869-4BAB-460F-AA93-759DCCFBE7B4}">
      <dsp:nvSpPr>
        <dsp:cNvPr id="0" name=""/>
        <dsp:cNvSpPr/>
      </dsp:nvSpPr>
      <dsp:spPr>
        <a:xfrm>
          <a:off x="7665815" y="825546"/>
          <a:ext cx="3360687" cy="2747144"/>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Interactive response time – specifically for the lens</a:t>
          </a:r>
        </a:p>
        <a:p>
          <a:pPr marL="457200" lvl="2" indent="-228600" algn="l" defTabSz="1111250">
            <a:lnSpc>
              <a:spcPct val="90000"/>
            </a:lnSpc>
            <a:spcBef>
              <a:spcPct val="0"/>
            </a:spcBef>
            <a:spcAft>
              <a:spcPct val="15000"/>
            </a:spcAft>
            <a:buChar char="•"/>
          </a:pPr>
          <a:r>
            <a:rPr lang="en-US" sz="2500" kern="1200"/>
            <a:t>Quadtree used to speed up processing for a given 2D projection</a:t>
          </a:r>
        </a:p>
      </dsp:txBody>
      <dsp:txXfrm>
        <a:off x="7665815" y="825546"/>
        <a:ext cx="3360687" cy="274714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A1776062-B41F-4B2A-A933-90D6BD3377A4}" type="datetimeFigureOut">
              <a:rPr lang="en-US" smtClean="0"/>
              <a:t>3/17/2019</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0375B5EC-3888-407C-B2AF-2E688CBACAD7}" type="slidenum">
              <a:rPr lang="en-US" smtClean="0"/>
              <a:t>‹#›</a:t>
            </a:fld>
            <a:endParaRPr lang="en-US"/>
          </a:p>
        </p:txBody>
      </p:sp>
    </p:spTree>
    <p:extLst>
      <p:ext uri="{BB962C8B-B14F-4D97-AF65-F5344CB8AC3E}">
        <p14:creationId xmlns:p14="http://schemas.microsoft.com/office/powerpoint/2010/main" val="3419580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776062-B41F-4B2A-A933-90D6BD3377A4}" type="datetimeFigureOut">
              <a:rPr lang="en-US" smtClean="0"/>
              <a:t>3/17/2019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5B5EC-3888-407C-B2AF-2E688CBACAD7}" type="slidenum">
              <a:rPr lang="en-US" smtClean="0"/>
              <a:t>‹#›</a:t>
            </a:fld>
            <a:endParaRPr lang="en-US"/>
          </a:p>
        </p:txBody>
      </p:sp>
    </p:spTree>
    <p:extLst>
      <p:ext uri="{BB962C8B-B14F-4D97-AF65-F5344CB8AC3E}">
        <p14:creationId xmlns:p14="http://schemas.microsoft.com/office/powerpoint/2010/main" val="213143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A1776062-B41F-4B2A-A933-90D6BD3377A4}" type="datetimeFigureOut">
              <a:rPr lang="en-US" smtClean="0"/>
              <a:t>3/17/2019</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0375B5EC-3888-407C-B2AF-2E688CBACAD7}" type="slidenum">
              <a:rPr lang="en-US" smtClean="0"/>
              <a:t>‹#›</a:t>
            </a:fld>
            <a:endParaRPr lang="en-US"/>
          </a:p>
        </p:txBody>
      </p:sp>
    </p:spTree>
    <p:extLst>
      <p:ext uri="{BB962C8B-B14F-4D97-AF65-F5344CB8AC3E}">
        <p14:creationId xmlns:p14="http://schemas.microsoft.com/office/powerpoint/2010/main" val="196779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776062-B41F-4B2A-A933-90D6BD3377A4}" type="datetimeFigureOut">
              <a:rPr lang="en-US" smtClean="0"/>
              <a:t>3/17/2019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0375B5EC-3888-407C-B2AF-2E688CBACAD7}" type="slidenum">
              <a:rPr lang="en-US" smtClean="0"/>
              <a:t>‹#›</a:t>
            </a:fld>
            <a:endParaRPr lang="en-US"/>
          </a:p>
        </p:txBody>
      </p:sp>
    </p:spTree>
    <p:extLst>
      <p:ext uri="{BB962C8B-B14F-4D97-AF65-F5344CB8AC3E}">
        <p14:creationId xmlns:p14="http://schemas.microsoft.com/office/powerpoint/2010/main" val="3457807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1776062-B41F-4B2A-A933-90D6BD3377A4}" type="datetimeFigureOut">
              <a:rPr lang="en-US" smtClean="0"/>
              <a:t>3/17/2019</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0375B5EC-3888-407C-B2AF-2E688CBACAD7}" type="slidenum">
              <a:rPr lang="en-US" smtClean="0"/>
              <a:t>‹#›</a:t>
            </a:fld>
            <a:endParaRPr lang="en-US"/>
          </a:p>
        </p:txBody>
      </p:sp>
    </p:spTree>
    <p:extLst>
      <p:ext uri="{BB962C8B-B14F-4D97-AF65-F5344CB8AC3E}">
        <p14:creationId xmlns:p14="http://schemas.microsoft.com/office/powerpoint/2010/main" val="3560312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776062-B41F-4B2A-A933-90D6BD3377A4}" type="datetimeFigureOut">
              <a:rPr lang="en-US" smtClean="0"/>
              <a:t>3/17/2019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75B5EC-3888-407C-B2AF-2E688CBACAD7}" type="slidenum">
              <a:rPr lang="en-US" smtClean="0"/>
              <a:t>‹#›</a:t>
            </a:fld>
            <a:endParaRPr lang="en-US"/>
          </a:p>
        </p:txBody>
      </p:sp>
    </p:spTree>
    <p:extLst>
      <p:ext uri="{BB962C8B-B14F-4D97-AF65-F5344CB8AC3E}">
        <p14:creationId xmlns:p14="http://schemas.microsoft.com/office/powerpoint/2010/main" val="3197784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776062-B41F-4B2A-A933-90D6BD3377A4}" type="datetimeFigureOut">
              <a:rPr lang="en-US" smtClean="0"/>
              <a:t>3/17/2019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75B5EC-3888-407C-B2AF-2E688CBACAD7}" type="slidenum">
              <a:rPr lang="en-US" smtClean="0"/>
              <a:t>‹#›</a:t>
            </a:fld>
            <a:endParaRPr lang="en-US"/>
          </a:p>
        </p:txBody>
      </p:sp>
    </p:spTree>
    <p:extLst>
      <p:ext uri="{BB962C8B-B14F-4D97-AF65-F5344CB8AC3E}">
        <p14:creationId xmlns:p14="http://schemas.microsoft.com/office/powerpoint/2010/main" val="1860319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776062-B41F-4B2A-A933-90D6BD3377A4}" type="datetimeFigureOut">
              <a:rPr lang="en-US" smtClean="0"/>
              <a:t>3/17/2019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75B5EC-3888-407C-B2AF-2E688CBACAD7}" type="slidenum">
              <a:rPr lang="en-US" smtClean="0"/>
              <a:t>‹#›</a:t>
            </a:fld>
            <a:endParaRPr lang="en-US"/>
          </a:p>
        </p:txBody>
      </p:sp>
    </p:spTree>
    <p:extLst>
      <p:ext uri="{BB962C8B-B14F-4D97-AF65-F5344CB8AC3E}">
        <p14:creationId xmlns:p14="http://schemas.microsoft.com/office/powerpoint/2010/main" val="2607812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776062-B41F-4B2A-A933-90D6BD3377A4}" type="datetimeFigureOut">
              <a:rPr lang="en-US" smtClean="0"/>
              <a:t>3/17/2019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75B5EC-3888-407C-B2AF-2E688CBACAD7}" type="slidenum">
              <a:rPr lang="en-US" smtClean="0"/>
              <a:t>‹#›</a:t>
            </a:fld>
            <a:endParaRPr lang="en-US"/>
          </a:p>
        </p:txBody>
      </p:sp>
    </p:spTree>
    <p:extLst>
      <p:ext uri="{BB962C8B-B14F-4D97-AF65-F5344CB8AC3E}">
        <p14:creationId xmlns:p14="http://schemas.microsoft.com/office/powerpoint/2010/main" val="3275771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A1776062-B41F-4B2A-A933-90D6BD3377A4}" type="datetimeFigureOut">
              <a:rPr lang="en-US" smtClean="0"/>
              <a:t>3/17/2019</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0375B5EC-3888-407C-B2AF-2E688CBACAD7}" type="slidenum">
              <a:rPr lang="en-US" smtClean="0"/>
              <a:t>‹#›</a:t>
            </a:fld>
            <a:endParaRPr lang="en-US"/>
          </a:p>
        </p:txBody>
      </p:sp>
    </p:spTree>
    <p:extLst>
      <p:ext uri="{BB962C8B-B14F-4D97-AF65-F5344CB8AC3E}">
        <p14:creationId xmlns:p14="http://schemas.microsoft.com/office/powerpoint/2010/main" val="2059215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1776062-B41F-4B2A-A933-90D6BD3377A4}" type="datetimeFigureOut">
              <a:rPr lang="en-US" smtClean="0"/>
              <a:t>3/17/2019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75B5EC-3888-407C-B2AF-2E688CBACAD7}" type="slidenum">
              <a:rPr lang="en-US" smtClean="0"/>
              <a:t>‹#›</a:t>
            </a:fld>
            <a:endParaRPr lang="en-US"/>
          </a:p>
        </p:txBody>
      </p:sp>
    </p:spTree>
    <p:extLst>
      <p:ext uri="{BB962C8B-B14F-4D97-AF65-F5344CB8AC3E}">
        <p14:creationId xmlns:p14="http://schemas.microsoft.com/office/powerpoint/2010/main" val="1523811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A1776062-B41F-4B2A-A933-90D6BD3377A4}" type="datetimeFigureOut">
              <a:rPr lang="en-US" smtClean="0"/>
              <a:t>3/17/2019</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0375B5EC-3888-407C-B2AF-2E688CBACAD7}"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656903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7834585-F49B-43A2-9226-38EBB9CE63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410A09-5F5A-4410-A224-75301FD52527}"/>
              </a:ext>
            </a:extLst>
          </p:cNvPr>
          <p:cNvSpPr>
            <a:spLocks noGrp="1"/>
          </p:cNvSpPr>
          <p:nvPr>
            <p:ph type="ctrTitle"/>
          </p:nvPr>
        </p:nvSpPr>
        <p:spPr>
          <a:xfrm>
            <a:off x="2156346" y="1097109"/>
            <a:ext cx="5439267" cy="4576358"/>
          </a:xfrm>
        </p:spPr>
        <p:txBody>
          <a:bodyPr anchor="ctr">
            <a:normAutofit/>
          </a:bodyPr>
          <a:lstStyle/>
          <a:p>
            <a:r>
              <a:rPr lang="en-US">
                <a:solidFill>
                  <a:schemeClr val="tx2">
                    <a:lumMod val="75000"/>
                  </a:schemeClr>
                </a:solidFill>
              </a:rPr>
              <a:t>Interactive Analysis of Word Vector Embeddings</a:t>
            </a:r>
          </a:p>
        </p:txBody>
      </p:sp>
      <p:sp>
        <p:nvSpPr>
          <p:cNvPr id="10" name="Rectangle 9">
            <a:extLst>
              <a:ext uri="{FF2B5EF4-FFF2-40B4-BE49-F238E27FC236}">
                <a16:creationId xmlns:a16="http://schemas.microsoft.com/office/drawing/2014/main" id="{A94003D5-55DD-4968-8D94-E9705D54A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69" y="453642"/>
            <a:ext cx="3625597" cy="586329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9D672481-0F58-481E-8C42-BC17CFBF9750}"/>
              </a:ext>
            </a:extLst>
          </p:cNvPr>
          <p:cNvSpPr>
            <a:spLocks noGrp="1"/>
          </p:cNvSpPr>
          <p:nvPr>
            <p:ph type="subTitle" idx="1"/>
          </p:nvPr>
        </p:nvSpPr>
        <p:spPr>
          <a:xfrm>
            <a:off x="8394799" y="1097109"/>
            <a:ext cx="3072530" cy="4576358"/>
          </a:xfrm>
        </p:spPr>
        <p:txBody>
          <a:bodyPr anchor="ctr">
            <a:normAutofit/>
          </a:bodyPr>
          <a:lstStyle/>
          <a:p>
            <a:r>
              <a:rPr lang="en-US" sz="2800">
                <a:solidFill>
                  <a:srgbClr val="FFFFFF"/>
                </a:solidFill>
              </a:rPr>
              <a:t>By F. Heimerl and M. Gleicher; (EuroVis) 2018</a:t>
            </a:r>
          </a:p>
          <a:p>
            <a:r>
              <a:rPr lang="en-US" sz="2800">
                <a:solidFill>
                  <a:srgbClr val="FFFFFF"/>
                </a:solidFill>
              </a:rPr>
              <a:t>Presented by Skylar Wurster</a:t>
            </a:r>
          </a:p>
        </p:txBody>
      </p:sp>
      <p:sp>
        <p:nvSpPr>
          <p:cNvPr id="12" name="Rectangle 11">
            <a:extLst>
              <a:ext uri="{FF2B5EF4-FFF2-40B4-BE49-F238E27FC236}">
                <a16:creationId xmlns:a16="http://schemas.microsoft.com/office/drawing/2014/main" id="{F5549486-A8CA-4D47-92EC-B95E900CA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24132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B16DC-792A-4374-97FF-5833EBEAA58E}"/>
              </a:ext>
            </a:extLst>
          </p:cNvPr>
          <p:cNvSpPr>
            <a:spLocks noGrp="1"/>
          </p:cNvSpPr>
          <p:nvPr>
            <p:ph type="title"/>
          </p:nvPr>
        </p:nvSpPr>
        <p:spPr>
          <a:xfrm>
            <a:off x="581192" y="702156"/>
            <a:ext cx="11029616" cy="1013800"/>
          </a:xfrm>
        </p:spPr>
        <p:txBody>
          <a:bodyPr>
            <a:normAutofit/>
          </a:bodyPr>
          <a:lstStyle/>
          <a:p>
            <a:r>
              <a:rPr lang="en-US">
                <a:solidFill>
                  <a:srgbClr val="FFFFFF"/>
                </a:solidFill>
              </a:rPr>
              <a:t>Comparing neighborhoods – multiple</a:t>
            </a:r>
          </a:p>
        </p:txBody>
      </p:sp>
      <p:sp>
        <p:nvSpPr>
          <p:cNvPr id="9" name="Rectangle 8">
            <a:extLst>
              <a:ext uri="{FF2B5EF4-FFF2-40B4-BE49-F238E27FC236}">
                <a16:creationId xmlns:a16="http://schemas.microsoft.com/office/drawing/2014/main" id="{9E661D03-4DD4-45E7-A047-ED722E826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603E0CA-08C7-45B4-A457-5219B4DF1C93}"/>
              </a:ext>
            </a:extLst>
          </p:cNvPr>
          <p:cNvPicPr>
            <a:picLocks noChangeAspect="1"/>
          </p:cNvPicPr>
          <p:nvPr/>
        </p:nvPicPr>
        <p:blipFill>
          <a:blip r:embed="rId2"/>
          <a:stretch>
            <a:fillRect/>
          </a:stretch>
        </p:blipFill>
        <p:spPr>
          <a:xfrm>
            <a:off x="657225" y="2411563"/>
            <a:ext cx="4962525" cy="3548204"/>
          </a:xfrm>
          <a:prstGeom prst="rect">
            <a:avLst/>
          </a:prstGeom>
        </p:spPr>
      </p:pic>
      <p:sp>
        <p:nvSpPr>
          <p:cNvPr id="3" name="Content Placeholder 2">
            <a:extLst>
              <a:ext uri="{FF2B5EF4-FFF2-40B4-BE49-F238E27FC236}">
                <a16:creationId xmlns:a16="http://schemas.microsoft.com/office/drawing/2014/main" id="{32D84AB3-80CB-459B-8660-07C48A2225FB}"/>
              </a:ext>
            </a:extLst>
          </p:cNvPr>
          <p:cNvSpPr>
            <a:spLocks noGrp="1"/>
          </p:cNvSpPr>
          <p:nvPr>
            <p:ph idx="1"/>
          </p:nvPr>
        </p:nvSpPr>
        <p:spPr>
          <a:xfrm>
            <a:off x="6335805" y="2180496"/>
            <a:ext cx="5275001" cy="4045683"/>
          </a:xfrm>
        </p:spPr>
        <p:txBody>
          <a:bodyPr>
            <a:normAutofit/>
          </a:bodyPr>
          <a:lstStyle/>
          <a:p>
            <a:r>
              <a:rPr lang="en-US" dirty="0"/>
              <a:t>Custom vector computations can be created to compare to each other and to a baseline vector (uncle, in this case)</a:t>
            </a:r>
          </a:p>
        </p:txBody>
      </p:sp>
    </p:spTree>
    <p:extLst>
      <p:ext uri="{BB962C8B-B14F-4D97-AF65-F5344CB8AC3E}">
        <p14:creationId xmlns:p14="http://schemas.microsoft.com/office/powerpoint/2010/main" val="1860481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0819FBA-7D29-44E9-8F51-57A8097E4C1D}"/>
              </a:ext>
            </a:extLst>
          </p:cNvPr>
          <p:cNvSpPr>
            <a:spLocks noGrp="1"/>
          </p:cNvSpPr>
          <p:nvPr>
            <p:ph type="title"/>
          </p:nvPr>
        </p:nvSpPr>
        <p:spPr>
          <a:xfrm>
            <a:off x="764110" y="826346"/>
            <a:ext cx="3171905" cy="1013800"/>
          </a:xfrm>
        </p:spPr>
        <p:txBody>
          <a:bodyPr>
            <a:normAutofit/>
          </a:bodyPr>
          <a:lstStyle/>
          <a:p>
            <a:r>
              <a:rPr lang="en-US" sz="2400" dirty="0">
                <a:solidFill>
                  <a:srgbClr val="FFFFFF"/>
                </a:solidFill>
              </a:rPr>
              <a:t>Co-occurrence patterns - Single</a:t>
            </a:r>
          </a:p>
        </p:txBody>
      </p:sp>
      <p:sp>
        <p:nvSpPr>
          <p:cNvPr id="3" name="Content Placeholder 2">
            <a:extLst>
              <a:ext uri="{FF2B5EF4-FFF2-40B4-BE49-F238E27FC236}">
                <a16:creationId xmlns:a16="http://schemas.microsoft.com/office/drawing/2014/main" id="{513FFF7C-E36C-4392-87CC-57C0693514E7}"/>
              </a:ext>
            </a:extLst>
          </p:cNvPr>
          <p:cNvSpPr>
            <a:spLocks noGrp="1"/>
          </p:cNvSpPr>
          <p:nvPr>
            <p:ph idx="1"/>
          </p:nvPr>
        </p:nvSpPr>
        <p:spPr>
          <a:xfrm>
            <a:off x="764110" y="2052084"/>
            <a:ext cx="3033249" cy="3856229"/>
          </a:xfrm>
        </p:spPr>
        <p:txBody>
          <a:bodyPr anchor="t">
            <a:normAutofit/>
          </a:bodyPr>
          <a:lstStyle/>
          <a:p>
            <a:r>
              <a:rPr lang="en-US" sz="1600">
                <a:solidFill>
                  <a:srgbClr val="FFFFFF"/>
                </a:solidFill>
              </a:rPr>
              <a:t>Useful when the embedding is used for context prediction, as well as for understanding the underlying corpus.</a:t>
            </a:r>
          </a:p>
          <a:p>
            <a:r>
              <a:rPr lang="en-US" sz="1600">
                <a:solidFill>
                  <a:srgbClr val="FFFFFF"/>
                </a:solidFill>
              </a:rPr>
              <a:t>While a direct co-occurrence matrix can be used, an approximate matrix can be extracted from the embeddings and can help to debug.</a:t>
            </a:r>
          </a:p>
          <a:p>
            <a:r>
              <a:rPr lang="en-US" sz="1600">
                <a:solidFill>
                  <a:srgbClr val="FFFFFF"/>
                </a:solidFill>
              </a:rPr>
              <a:t>A matrix visualization is used here, with the rows being a set of words selected by the user.</a:t>
            </a:r>
          </a:p>
        </p:txBody>
      </p:sp>
      <p:sp>
        <p:nvSpPr>
          <p:cNvPr id="13" name="Rectangle 12">
            <a:extLst>
              <a:ext uri="{FF2B5EF4-FFF2-40B4-BE49-F238E27FC236}">
                <a16:creationId xmlns:a16="http://schemas.microsoft.com/office/drawing/2014/main" id="{880E5C91-3840-45CD-9550-6827663152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5034" y="619125"/>
            <a:ext cx="7499291" cy="5607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9E3945D-AB3B-4270-9077-B24405B391FA}"/>
              </a:ext>
            </a:extLst>
          </p:cNvPr>
          <p:cNvPicPr>
            <a:picLocks noChangeAspect="1"/>
          </p:cNvPicPr>
          <p:nvPr/>
        </p:nvPicPr>
        <p:blipFill>
          <a:blip r:embed="rId2"/>
          <a:stretch>
            <a:fillRect/>
          </a:stretch>
        </p:blipFill>
        <p:spPr>
          <a:xfrm>
            <a:off x="5238877" y="948413"/>
            <a:ext cx="5526351" cy="4959900"/>
          </a:xfrm>
          <a:prstGeom prst="rect">
            <a:avLst/>
          </a:prstGeom>
        </p:spPr>
      </p:pic>
    </p:spTree>
    <p:extLst>
      <p:ext uri="{BB962C8B-B14F-4D97-AF65-F5344CB8AC3E}">
        <p14:creationId xmlns:p14="http://schemas.microsoft.com/office/powerpoint/2010/main" val="1070847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99A215B-57E8-407F-B683-02D4F1974908}"/>
              </a:ext>
            </a:extLst>
          </p:cNvPr>
          <p:cNvSpPr>
            <a:spLocks noGrp="1"/>
          </p:cNvSpPr>
          <p:nvPr>
            <p:ph type="title"/>
          </p:nvPr>
        </p:nvSpPr>
        <p:spPr>
          <a:xfrm>
            <a:off x="764110" y="826346"/>
            <a:ext cx="3171905" cy="1013800"/>
          </a:xfrm>
        </p:spPr>
        <p:txBody>
          <a:bodyPr>
            <a:normAutofit/>
          </a:bodyPr>
          <a:lstStyle/>
          <a:p>
            <a:r>
              <a:rPr lang="en-US" sz="2400">
                <a:solidFill>
                  <a:srgbClr val="FFFFFF"/>
                </a:solidFill>
              </a:rPr>
              <a:t>Co-Occurrence Patterns - multiple</a:t>
            </a:r>
          </a:p>
        </p:txBody>
      </p:sp>
      <p:sp>
        <p:nvSpPr>
          <p:cNvPr id="3" name="Content Placeholder 2">
            <a:extLst>
              <a:ext uri="{FF2B5EF4-FFF2-40B4-BE49-F238E27FC236}">
                <a16:creationId xmlns:a16="http://schemas.microsoft.com/office/drawing/2014/main" id="{773A32A7-7AB0-4138-900B-EC0771C04298}"/>
              </a:ext>
            </a:extLst>
          </p:cNvPr>
          <p:cNvSpPr>
            <a:spLocks noGrp="1"/>
          </p:cNvSpPr>
          <p:nvPr>
            <p:ph idx="1"/>
          </p:nvPr>
        </p:nvSpPr>
        <p:spPr>
          <a:xfrm>
            <a:off x="764110" y="2052084"/>
            <a:ext cx="3033249" cy="3856229"/>
          </a:xfrm>
        </p:spPr>
        <p:txBody>
          <a:bodyPr anchor="t">
            <a:normAutofit fontScale="85000" lnSpcReduction="10000"/>
          </a:bodyPr>
          <a:lstStyle/>
          <a:p>
            <a:r>
              <a:rPr lang="en-US" sz="1600" dirty="0">
                <a:solidFill>
                  <a:srgbClr val="FFFFFF"/>
                </a:solidFill>
              </a:rPr>
              <a:t>Similar to the single embedding co-occurrence. Now, each embedding has one hue, and lightness (intensity) is used to represent co-occurrence strength.</a:t>
            </a:r>
          </a:p>
          <a:p>
            <a:r>
              <a:rPr lang="en-US" sz="1600" dirty="0">
                <a:solidFill>
                  <a:srgbClr val="FFFFFF"/>
                </a:solidFill>
              </a:rPr>
              <a:t>Since each embedding will have different co-occurrence values, the union set of the n strongest embeddings will show on top. If one embedding does not have a word in it’s top n, then the box will be reduced in size.</a:t>
            </a:r>
          </a:p>
          <a:p>
            <a:pPr lvl="1"/>
            <a:r>
              <a:rPr lang="en-US" sz="1400" dirty="0">
                <a:solidFill>
                  <a:srgbClr val="FFFFFF"/>
                </a:solidFill>
              </a:rPr>
              <a:t>NOTE: area is typically better for continuous values, but represents a binary value here. The authors note that using area instead of an intensity gradient caused the matrix to look misshaped and discontinuous.</a:t>
            </a:r>
          </a:p>
          <a:p>
            <a:endParaRPr lang="en-US" sz="1600" dirty="0">
              <a:solidFill>
                <a:srgbClr val="FFFFFF"/>
              </a:solidFill>
            </a:endParaRPr>
          </a:p>
        </p:txBody>
      </p:sp>
      <p:sp>
        <p:nvSpPr>
          <p:cNvPr id="22" name="Rectangle 21">
            <a:extLst>
              <a:ext uri="{FF2B5EF4-FFF2-40B4-BE49-F238E27FC236}">
                <a16:creationId xmlns:a16="http://schemas.microsoft.com/office/drawing/2014/main" id="{880E5C91-3840-45CD-9550-6827663152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5034" y="619125"/>
            <a:ext cx="7499291" cy="5607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AC423BA-BBAF-429D-947A-D08E820427FD}"/>
              </a:ext>
            </a:extLst>
          </p:cNvPr>
          <p:cNvPicPr>
            <a:picLocks noChangeAspect="1"/>
          </p:cNvPicPr>
          <p:nvPr/>
        </p:nvPicPr>
        <p:blipFill rotWithShape="1">
          <a:blip r:embed="rId2"/>
          <a:srcRect l="-1" t="81" r="-169" b="-1"/>
          <a:stretch/>
        </p:blipFill>
        <p:spPr>
          <a:xfrm>
            <a:off x="4568800" y="1484854"/>
            <a:ext cx="6866506" cy="3887017"/>
          </a:xfrm>
          <a:prstGeom prst="rect">
            <a:avLst/>
          </a:prstGeom>
        </p:spPr>
      </p:pic>
    </p:spTree>
    <p:extLst>
      <p:ext uri="{BB962C8B-B14F-4D97-AF65-F5344CB8AC3E}">
        <p14:creationId xmlns:p14="http://schemas.microsoft.com/office/powerpoint/2010/main" val="3458082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9A26B8-6C4E-452B-ADD3-ED324A7AB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B4167E1-E2B0-4192-8DA2-6967DDFF8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AA007BC-B9CB-4056-ADB0-5CAB667A4992}"/>
              </a:ext>
            </a:extLst>
          </p:cNvPr>
          <p:cNvSpPr>
            <a:spLocks noGrp="1"/>
          </p:cNvSpPr>
          <p:nvPr>
            <p:ph type="title"/>
          </p:nvPr>
        </p:nvSpPr>
        <p:spPr>
          <a:xfrm>
            <a:off x="762121" y="960723"/>
            <a:ext cx="4968489" cy="1013800"/>
          </a:xfrm>
        </p:spPr>
        <p:txBody>
          <a:bodyPr>
            <a:normAutofit/>
          </a:bodyPr>
          <a:lstStyle/>
          <a:p>
            <a:r>
              <a:rPr lang="en-US">
                <a:solidFill>
                  <a:srgbClr val="FFFFFF"/>
                </a:solidFill>
              </a:rPr>
              <a:t>Mapping to concept axes</a:t>
            </a:r>
          </a:p>
        </p:txBody>
      </p:sp>
      <p:sp>
        <p:nvSpPr>
          <p:cNvPr id="14" name="Rectangle 13">
            <a:extLst>
              <a:ext uri="{FF2B5EF4-FFF2-40B4-BE49-F238E27FC236}">
                <a16:creationId xmlns:a16="http://schemas.microsoft.com/office/drawing/2014/main" id="{D03E4FEE-2E6A-44AB-B6BA-C1AD0CD6D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0817EB59-13B3-43DA-9B91-A7CC174A6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05EDB4A-3837-4A97-915D-B55298270B35}"/>
              </a:ext>
            </a:extLst>
          </p:cNvPr>
          <p:cNvSpPr>
            <a:spLocks noGrp="1"/>
          </p:cNvSpPr>
          <p:nvPr>
            <p:ph idx="1"/>
          </p:nvPr>
        </p:nvSpPr>
        <p:spPr>
          <a:xfrm>
            <a:off x="783387" y="2254102"/>
            <a:ext cx="4947221" cy="3650344"/>
          </a:xfrm>
        </p:spPr>
        <p:txBody>
          <a:bodyPr>
            <a:normAutofit fontScale="85000" lnSpcReduction="10000"/>
          </a:bodyPr>
          <a:lstStyle/>
          <a:p>
            <a:r>
              <a:rPr lang="en-US" dirty="0">
                <a:solidFill>
                  <a:srgbClr val="FFFFFF"/>
                </a:solidFill>
              </a:rPr>
              <a:t>Users may select their own concept axes from their embeddings. Here “food-pet” is the concept taken from two embeddings.  </a:t>
            </a:r>
          </a:p>
          <a:p>
            <a:r>
              <a:rPr lang="en-US" dirty="0">
                <a:solidFill>
                  <a:srgbClr val="FFFFFF"/>
                </a:solidFill>
              </a:rPr>
              <a:t>User selects a set of embeddings to add to the scatterplot.</a:t>
            </a:r>
            <a:r>
              <a:rPr lang="en-US" dirty="0">
                <a:solidFill>
                  <a:srgbClr val="FFFFFF"/>
                </a:solidFill>
                <a:latin typeface="Cambria Math" panose="02040503050406030204" pitchFamily="18" charset="0"/>
              </a:rPr>
              <a:t> </a:t>
            </a:r>
          </a:p>
          <a:p>
            <a:r>
              <a:rPr lang="en-US" dirty="0">
                <a:solidFill>
                  <a:srgbClr val="FFFFFF"/>
                </a:solidFill>
              </a:rPr>
              <a:t>A magic lens is available to view items within the circle, and hovering a mouse over a point will tell the user it’s word.</a:t>
            </a:r>
          </a:p>
          <a:p>
            <a:r>
              <a:rPr lang="en-US" b="1" dirty="0">
                <a:solidFill>
                  <a:srgbClr val="FFFFFF"/>
                </a:solidFill>
              </a:rPr>
              <a:t>Embeddings closer to bottom are closer to the </a:t>
            </a:r>
            <a:r>
              <a:rPr lang="en-US" b="1" i="1" dirty="0">
                <a:solidFill>
                  <a:srgbClr val="FFFFFF"/>
                </a:solidFill>
              </a:rPr>
              <a:t>food </a:t>
            </a:r>
            <a:r>
              <a:rPr lang="en-US" b="1" dirty="0">
                <a:solidFill>
                  <a:srgbClr val="FFFFFF"/>
                </a:solidFill>
              </a:rPr>
              <a:t>concept in the Wikipedia embeddings, and those to the left are closer to </a:t>
            </a:r>
            <a:r>
              <a:rPr lang="en-US" b="1" i="1" dirty="0">
                <a:solidFill>
                  <a:srgbClr val="FFFFFF"/>
                </a:solidFill>
              </a:rPr>
              <a:t>food </a:t>
            </a:r>
            <a:r>
              <a:rPr lang="en-US" b="1" dirty="0">
                <a:solidFill>
                  <a:srgbClr val="FFFFFF"/>
                </a:solidFill>
              </a:rPr>
              <a:t>in the EEBO-TCP embedding. Words in the top and right of the plot are close to the pet concept in the respective embedding</a:t>
            </a:r>
          </a:p>
          <a:p>
            <a:pPr marL="0" indent="0">
              <a:buNone/>
            </a:pPr>
            <a:endParaRPr lang="en-US" dirty="0">
              <a:solidFill>
                <a:srgbClr val="FFFFFF"/>
              </a:solidFill>
            </a:endParaRPr>
          </a:p>
        </p:txBody>
      </p:sp>
      <p:sp>
        <p:nvSpPr>
          <p:cNvPr id="18" name="Rectangle 17">
            <a:extLst>
              <a:ext uri="{FF2B5EF4-FFF2-40B4-BE49-F238E27FC236}">
                <a16:creationId xmlns:a16="http://schemas.microsoft.com/office/drawing/2014/main" id="{C5F09389-6A8E-46D6-B5F4-A3C55FAE6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4319" y="619125"/>
            <a:ext cx="5600006" cy="5607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B53915C-8B38-49FE-8CEF-AF375298FDF2}"/>
              </a:ext>
            </a:extLst>
          </p:cNvPr>
          <p:cNvPicPr>
            <a:picLocks noChangeAspect="1"/>
          </p:cNvPicPr>
          <p:nvPr/>
        </p:nvPicPr>
        <p:blipFill>
          <a:blip r:embed="rId2"/>
          <a:stretch>
            <a:fillRect/>
          </a:stretch>
        </p:blipFill>
        <p:spPr>
          <a:xfrm>
            <a:off x="6468084" y="1576373"/>
            <a:ext cx="4952475" cy="3714356"/>
          </a:xfrm>
          <a:prstGeom prst="rect">
            <a:avLst/>
          </a:prstGeom>
        </p:spPr>
      </p:pic>
    </p:spTree>
    <p:extLst>
      <p:ext uri="{BB962C8B-B14F-4D97-AF65-F5344CB8AC3E}">
        <p14:creationId xmlns:p14="http://schemas.microsoft.com/office/powerpoint/2010/main" val="290418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5DDC4-49B0-4F7E-B956-669E556E63E3}"/>
              </a:ext>
            </a:extLst>
          </p:cNvPr>
          <p:cNvSpPr>
            <a:spLocks noGrp="1"/>
          </p:cNvSpPr>
          <p:nvPr>
            <p:ph type="title"/>
          </p:nvPr>
        </p:nvSpPr>
        <p:spPr>
          <a:xfrm>
            <a:off x="581192" y="702156"/>
            <a:ext cx="11029616" cy="1013800"/>
          </a:xfrm>
        </p:spPr>
        <p:txBody>
          <a:bodyPr>
            <a:normAutofit/>
          </a:bodyPr>
          <a:lstStyle/>
          <a:p>
            <a:r>
              <a:rPr lang="en-US">
                <a:solidFill>
                  <a:srgbClr val="FFFEFF"/>
                </a:solidFill>
              </a:rPr>
              <a:t>Implementation</a:t>
            </a:r>
          </a:p>
        </p:txBody>
      </p:sp>
      <p:sp>
        <p:nvSpPr>
          <p:cNvPr id="4" name="Content Placeholder 2">
            <a:extLst>
              <a:ext uri="{FF2B5EF4-FFF2-40B4-BE49-F238E27FC236}">
                <a16:creationId xmlns:a16="http://schemas.microsoft.com/office/drawing/2014/main" id="{1443FB0E-E813-46AC-B07B-092B59AA83E8}"/>
              </a:ext>
            </a:extLst>
          </p:cNvPr>
          <p:cNvSpPr txBox="1">
            <a:spLocks/>
          </p:cNvSpPr>
          <p:nvPr/>
        </p:nvSpPr>
        <p:spPr>
          <a:xfrm>
            <a:off x="6642683" y="2180495"/>
            <a:ext cx="496812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a:p>
        </p:txBody>
      </p:sp>
      <p:graphicFrame>
        <p:nvGraphicFramePr>
          <p:cNvPr id="25" name="Content Placeholder 2">
            <a:extLst>
              <a:ext uri="{FF2B5EF4-FFF2-40B4-BE49-F238E27FC236}">
                <a16:creationId xmlns:a16="http://schemas.microsoft.com/office/drawing/2014/main" id="{C8546F11-BD0E-41DF-899E-DCA2DAB54128}"/>
              </a:ext>
            </a:extLst>
          </p:cNvPr>
          <p:cNvGraphicFramePr>
            <a:graphicFrameLocks noGrp="1"/>
          </p:cNvGraphicFramePr>
          <p:nvPr>
            <p:ph idx="1"/>
            <p:extLst>
              <p:ext uri="{D42A27DB-BD31-4B8C-83A1-F6EECF244321}">
                <p14:modId xmlns:p14="http://schemas.microsoft.com/office/powerpoint/2010/main" val="3102570103"/>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5390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05A7784-8F8F-4F17-849E-ABEB1122713A}"/>
              </a:ext>
            </a:extLst>
          </p:cNvPr>
          <p:cNvSpPr>
            <a:spLocks noGrp="1"/>
          </p:cNvSpPr>
          <p:nvPr>
            <p:ph type="title"/>
          </p:nvPr>
        </p:nvSpPr>
        <p:spPr>
          <a:xfrm>
            <a:off x="764110" y="826346"/>
            <a:ext cx="3171905" cy="1013800"/>
          </a:xfrm>
        </p:spPr>
        <p:txBody>
          <a:bodyPr>
            <a:normAutofit/>
          </a:bodyPr>
          <a:lstStyle/>
          <a:p>
            <a:r>
              <a:rPr lang="en-US" sz="2400">
                <a:solidFill>
                  <a:srgbClr val="FFFFFF"/>
                </a:solidFill>
              </a:rPr>
              <a:t>Use case: Changes on Word Meaning</a:t>
            </a:r>
          </a:p>
        </p:txBody>
      </p:sp>
      <p:sp>
        <p:nvSpPr>
          <p:cNvPr id="3" name="Content Placeholder 2">
            <a:extLst>
              <a:ext uri="{FF2B5EF4-FFF2-40B4-BE49-F238E27FC236}">
                <a16:creationId xmlns:a16="http://schemas.microsoft.com/office/drawing/2014/main" id="{73439F90-3820-42AA-95D3-FECACC54943A}"/>
              </a:ext>
            </a:extLst>
          </p:cNvPr>
          <p:cNvSpPr>
            <a:spLocks noGrp="1"/>
          </p:cNvSpPr>
          <p:nvPr>
            <p:ph idx="1"/>
          </p:nvPr>
        </p:nvSpPr>
        <p:spPr>
          <a:xfrm>
            <a:off x="764110" y="2052084"/>
            <a:ext cx="3033249" cy="3856229"/>
          </a:xfrm>
        </p:spPr>
        <p:txBody>
          <a:bodyPr anchor="t">
            <a:normAutofit/>
          </a:bodyPr>
          <a:lstStyle/>
          <a:p>
            <a:pPr>
              <a:lnSpc>
                <a:spcPct val="90000"/>
              </a:lnSpc>
            </a:pPr>
            <a:r>
              <a:rPr lang="en-US" sz="1500">
                <a:solidFill>
                  <a:srgbClr val="FFFFFF"/>
                </a:solidFill>
              </a:rPr>
              <a:t>Create embeddings for each decade from 1800 to 1990 using the English Google Ngram corpus using skip-gram word2vec</a:t>
            </a:r>
          </a:p>
          <a:p>
            <a:pPr>
              <a:lnSpc>
                <a:spcPct val="90000"/>
              </a:lnSpc>
            </a:pPr>
            <a:r>
              <a:rPr lang="en-US" sz="1500">
                <a:solidFill>
                  <a:srgbClr val="FFFFFF"/>
                </a:solidFill>
              </a:rPr>
              <a:t>Focus on “broadcast” and its change.</a:t>
            </a:r>
          </a:p>
          <a:p>
            <a:pPr lvl="1">
              <a:lnSpc>
                <a:spcPct val="90000"/>
              </a:lnSpc>
            </a:pPr>
            <a:r>
              <a:rPr lang="en-US" sz="1500">
                <a:solidFill>
                  <a:srgbClr val="FFFFFF"/>
                </a:solidFill>
              </a:rPr>
              <a:t>Denoted sowing a field by scattering seeds until 20</a:t>
            </a:r>
            <a:r>
              <a:rPr lang="en-US" sz="1500" baseline="30000">
                <a:solidFill>
                  <a:srgbClr val="FFFFFF"/>
                </a:solidFill>
              </a:rPr>
              <a:t>th</a:t>
            </a:r>
            <a:r>
              <a:rPr lang="en-US" sz="1500">
                <a:solidFill>
                  <a:srgbClr val="FFFFFF"/>
                </a:solidFill>
              </a:rPr>
              <a:t> century</a:t>
            </a:r>
          </a:p>
          <a:p>
            <a:pPr lvl="1">
              <a:lnSpc>
                <a:spcPct val="90000"/>
              </a:lnSpc>
            </a:pPr>
            <a:r>
              <a:rPr lang="en-US" sz="1500">
                <a:solidFill>
                  <a:srgbClr val="FFFFFF"/>
                </a:solidFill>
              </a:rPr>
              <a:t>Radio technology changes its meaning to distribution of information through electromagnetic waves</a:t>
            </a:r>
          </a:p>
          <a:p>
            <a:pPr lvl="1">
              <a:lnSpc>
                <a:spcPct val="90000"/>
              </a:lnSpc>
            </a:pPr>
            <a:r>
              <a:rPr lang="en-US" sz="1500">
                <a:solidFill>
                  <a:srgbClr val="FFFFFF"/>
                </a:solidFill>
              </a:rPr>
              <a:t>Major change in 1920s</a:t>
            </a:r>
          </a:p>
        </p:txBody>
      </p:sp>
      <p:sp>
        <p:nvSpPr>
          <p:cNvPr id="13" name="Rectangle 12">
            <a:extLst>
              <a:ext uri="{FF2B5EF4-FFF2-40B4-BE49-F238E27FC236}">
                <a16:creationId xmlns:a16="http://schemas.microsoft.com/office/drawing/2014/main" id="{880E5C91-3840-45CD-9550-6827663152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5034" y="619125"/>
            <a:ext cx="7499291" cy="5607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33EEF87-1592-4AC1-854C-F85A53019F77}"/>
              </a:ext>
            </a:extLst>
          </p:cNvPr>
          <p:cNvPicPr>
            <a:picLocks noChangeAspect="1"/>
          </p:cNvPicPr>
          <p:nvPr/>
        </p:nvPicPr>
        <p:blipFill>
          <a:blip r:embed="rId2"/>
          <a:stretch>
            <a:fillRect/>
          </a:stretch>
        </p:blipFill>
        <p:spPr>
          <a:xfrm>
            <a:off x="4738961" y="948413"/>
            <a:ext cx="6526184" cy="4959900"/>
          </a:xfrm>
          <a:prstGeom prst="rect">
            <a:avLst/>
          </a:prstGeom>
        </p:spPr>
      </p:pic>
    </p:spTree>
    <p:extLst>
      <p:ext uri="{BB962C8B-B14F-4D97-AF65-F5344CB8AC3E}">
        <p14:creationId xmlns:p14="http://schemas.microsoft.com/office/powerpoint/2010/main" val="4100562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B5907-F7C1-4B03-90B2-7055424B78C9}"/>
              </a:ext>
            </a:extLst>
          </p:cNvPr>
          <p:cNvSpPr>
            <a:spLocks noGrp="1"/>
          </p:cNvSpPr>
          <p:nvPr>
            <p:ph type="title"/>
          </p:nvPr>
        </p:nvSpPr>
        <p:spPr>
          <a:xfrm>
            <a:off x="581192" y="702156"/>
            <a:ext cx="11029616" cy="1013800"/>
          </a:xfrm>
        </p:spPr>
        <p:txBody>
          <a:bodyPr>
            <a:normAutofit/>
          </a:bodyPr>
          <a:lstStyle/>
          <a:p>
            <a:r>
              <a:rPr lang="en-US" dirty="0">
                <a:solidFill>
                  <a:srgbClr val="FFFFFF"/>
                </a:solidFill>
              </a:rPr>
              <a:t>Use Case: Stability of Embeddings</a:t>
            </a:r>
          </a:p>
        </p:txBody>
      </p:sp>
      <p:sp>
        <p:nvSpPr>
          <p:cNvPr id="9" name="Rectangle 8">
            <a:extLst>
              <a:ext uri="{FF2B5EF4-FFF2-40B4-BE49-F238E27FC236}">
                <a16:creationId xmlns:a16="http://schemas.microsoft.com/office/drawing/2014/main" id="{90137588-E70B-486E-AFA8-21B0111C4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7B99957-2651-43BB-93D3-DB5B7A066DDB}"/>
              </a:ext>
            </a:extLst>
          </p:cNvPr>
          <p:cNvPicPr>
            <a:picLocks noChangeAspect="1"/>
          </p:cNvPicPr>
          <p:nvPr/>
        </p:nvPicPr>
        <p:blipFill>
          <a:blip r:embed="rId2"/>
          <a:stretch>
            <a:fillRect/>
          </a:stretch>
        </p:blipFill>
        <p:spPr>
          <a:xfrm>
            <a:off x="657225" y="3107352"/>
            <a:ext cx="3305175" cy="2156626"/>
          </a:xfrm>
          <a:prstGeom prst="rect">
            <a:avLst/>
          </a:prstGeom>
        </p:spPr>
      </p:pic>
      <p:sp>
        <p:nvSpPr>
          <p:cNvPr id="3" name="Content Placeholder 2">
            <a:extLst>
              <a:ext uri="{FF2B5EF4-FFF2-40B4-BE49-F238E27FC236}">
                <a16:creationId xmlns:a16="http://schemas.microsoft.com/office/drawing/2014/main" id="{C3D1B465-547C-4D9B-B82C-23FE110D40CE}"/>
              </a:ext>
            </a:extLst>
          </p:cNvPr>
          <p:cNvSpPr>
            <a:spLocks noGrp="1"/>
          </p:cNvSpPr>
          <p:nvPr>
            <p:ph idx="1"/>
          </p:nvPr>
        </p:nvSpPr>
        <p:spPr>
          <a:xfrm>
            <a:off x="4505325" y="2180496"/>
            <a:ext cx="7105481" cy="4045683"/>
          </a:xfrm>
        </p:spPr>
        <p:txBody>
          <a:bodyPr>
            <a:normAutofit/>
          </a:bodyPr>
          <a:lstStyle/>
          <a:p>
            <a:r>
              <a:rPr lang="en-US" dirty="0"/>
              <a:t>A concern with word embeddings is the non-determinism of the embedding methods, causing unstable neighborhoods. </a:t>
            </a:r>
          </a:p>
          <a:p>
            <a:r>
              <a:rPr lang="en-US" dirty="0"/>
              <a:t>Five embeddings are created using </a:t>
            </a:r>
            <a:r>
              <a:rPr lang="en-US" dirty="0" err="1"/>
              <a:t>GloVe</a:t>
            </a:r>
            <a:r>
              <a:rPr lang="en-US" dirty="0"/>
              <a:t> with a window size of 15 and compared.</a:t>
            </a:r>
          </a:p>
          <a:p>
            <a:r>
              <a:rPr lang="en-US" dirty="0"/>
              <a:t>Comparing them shows that embedding 3 is an outlier, as 1, 2, 4, and 5 have nearly identical neighborhoods for </a:t>
            </a:r>
            <a:r>
              <a:rPr lang="en-US" i="1" dirty="0"/>
              <a:t>uncle</a:t>
            </a:r>
            <a:endParaRPr lang="en-US" dirty="0"/>
          </a:p>
          <a:p>
            <a:r>
              <a:rPr lang="en-US" dirty="0"/>
              <a:t>Investigating further, </a:t>
            </a:r>
            <a:r>
              <a:rPr lang="en-US" i="1" dirty="0"/>
              <a:t>aunt </a:t>
            </a:r>
            <a:r>
              <a:rPr lang="en-US" dirty="0"/>
              <a:t>has the same issue in embedding 3 as </a:t>
            </a:r>
            <a:r>
              <a:rPr lang="en-US" i="1" dirty="0"/>
              <a:t>uncle. </a:t>
            </a:r>
            <a:endParaRPr lang="en-US" dirty="0"/>
          </a:p>
          <a:p>
            <a:endParaRPr lang="en-US" dirty="0"/>
          </a:p>
        </p:txBody>
      </p:sp>
    </p:spTree>
    <p:extLst>
      <p:ext uri="{BB962C8B-B14F-4D97-AF65-F5344CB8AC3E}">
        <p14:creationId xmlns:p14="http://schemas.microsoft.com/office/powerpoint/2010/main" val="1531406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95482-5574-4DDD-BEB4-CD1F274FF3F6}"/>
              </a:ext>
            </a:extLst>
          </p:cNvPr>
          <p:cNvSpPr>
            <a:spLocks noGrp="1"/>
          </p:cNvSpPr>
          <p:nvPr>
            <p:ph type="title"/>
          </p:nvPr>
        </p:nvSpPr>
        <p:spPr>
          <a:xfrm>
            <a:off x="581192" y="702156"/>
            <a:ext cx="11029616" cy="1013800"/>
          </a:xfrm>
        </p:spPr>
        <p:txBody>
          <a:bodyPr>
            <a:normAutofit/>
          </a:bodyPr>
          <a:lstStyle/>
          <a:p>
            <a:r>
              <a:rPr lang="en-US">
                <a:solidFill>
                  <a:srgbClr val="FFFFFF"/>
                </a:solidFill>
              </a:rPr>
              <a:t>Use Case: Stability of Embeddings – cont.</a:t>
            </a:r>
          </a:p>
        </p:txBody>
      </p:sp>
      <p:sp>
        <p:nvSpPr>
          <p:cNvPr id="28" name="Rectangle 9">
            <a:extLst>
              <a:ext uri="{FF2B5EF4-FFF2-40B4-BE49-F238E27FC236}">
                <a16:creationId xmlns:a16="http://schemas.microsoft.com/office/drawing/2014/main" id="{90137588-E70B-486E-AFA8-21B0111C4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BA7B2FA-5EA7-4063-9BA4-07173C23EDF3}"/>
              </a:ext>
            </a:extLst>
          </p:cNvPr>
          <p:cNvPicPr>
            <a:picLocks noChangeAspect="1"/>
          </p:cNvPicPr>
          <p:nvPr/>
        </p:nvPicPr>
        <p:blipFill>
          <a:blip r:embed="rId2"/>
          <a:stretch>
            <a:fillRect/>
          </a:stretch>
        </p:blipFill>
        <p:spPr>
          <a:xfrm>
            <a:off x="731525" y="2361056"/>
            <a:ext cx="3156574" cy="3649219"/>
          </a:xfrm>
          <a:prstGeom prst="rect">
            <a:avLst/>
          </a:prstGeom>
        </p:spPr>
      </p:pic>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FD4AB51-B60D-4294-A66A-CEF5414D1292}"/>
                  </a:ext>
                </a:extLst>
              </p:cNvPr>
              <p:cNvSpPr>
                <a:spLocks noGrp="1"/>
              </p:cNvSpPr>
              <p:nvPr>
                <p:ph idx="1"/>
              </p:nvPr>
            </p:nvSpPr>
            <p:spPr>
              <a:xfrm>
                <a:off x="4505325" y="2180496"/>
                <a:ext cx="7105481" cy="4045683"/>
              </a:xfrm>
            </p:spPr>
            <p:txBody>
              <a:bodyPr>
                <a:normAutofit/>
              </a:bodyPr>
              <a:lstStyle/>
              <a:p>
                <a:r>
                  <a:rPr lang="en-US" dirty="0"/>
                  <a:t>Figure 9’s visualization points out the arithmetic structure differences by doing vector math to analyze neighborhoods</a:t>
                </a:r>
              </a:p>
              <a:p>
                <a:pPr lvl="1"/>
                <a:r>
                  <a:rPr lang="en-US" dirty="0"/>
                  <a:t>Embedding 3 returns </a:t>
                </a:r>
                <a:r>
                  <a:rPr lang="en-US" i="1" dirty="0" err="1"/>
                  <a:t>exciseable</a:t>
                </a:r>
                <a:r>
                  <a:rPr lang="en-US" i="1" dirty="0"/>
                  <a:t> </a:t>
                </a:r>
                <a:r>
                  <a:rPr lang="en-US" dirty="0"/>
                  <a:t>and </a:t>
                </a:r>
                <a:r>
                  <a:rPr lang="en-US" i="1" dirty="0"/>
                  <a:t>zealously </a:t>
                </a:r>
                <a:r>
                  <a:rPr lang="en-US" dirty="0"/>
                  <a:t>as the two nearest neighbors to </a:t>
                </a:r>
                <a14:m>
                  <m:oMath xmlns:m="http://schemas.openxmlformats.org/officeDocument/2006/math">
                    <m:r>
                      <a:rPr lang="en-US" i="1" dirty="0" smtClean="0">
                        <a:latin typeface="Cambria Math" panose="02040503050406030204" pitchFamily="18" charset="0"/>
                      </a:rPr>
                      <m:t>𝑣𝑒𝑐</m:t>
                    </m:r>
                    <m:r>
                      <a:rPr lang="en-US" i="1" dirty="0" smtClean="0">
                        <a:latin typeface="Cambria Math" panose="02040503050406030204" pitchFamily="18" charset="0"/>
                      </a:rPr>
                      <m:t>(</m:t>
                    </m:r>
                    <m:r>
                      <a:rPr lang="en-US" i="1" dirty="0" smtClean="0">
                        <a:latin typeface="Cambria Math" panose="02040503050406030204" pitchFamily="18" charset="0"/>
                      </a:rPr>
                      <m:t>𝑎𝑢𝑛𝑡</m:t>
                    </m:r>
                    <m:r>
                      <a:rPr lang="en-US" i="1" dirty="0" smtClean="0">
                        <a:latin typeface="Cambria Math" panose="02040503050406030204" pitchFamily="18" charset="0"/>
                      </a:rPr>
                      <m:t>) – </m:t>
                    </m:r>
                    <m:r>
                      <a:rPr lang="en-US" i="1" dirty="0" err="1" smtClean="0">
                        <a:latin typeface="Cambria Math" panose="02040503050406030204" pitchFamily="18" charset="0"/>
                      </a:rPr>
                      <m:t>𝑣𝑒𝑐</m:t>
                    </m:r>
                    <m:r>
                      <a:rPr lang="en-US" i="1" dirty="0" smtClean="0">
                        <a:latin typeface="Cambria Math" panose="02040503050406030204" pitchFamily="18" charset="0"/>
                      </a:rPr>
                      <m:t>(</m:t>
                    </m:r>
                    <m:r>
                      <a:rPr lang="en-US" i="1" dirty="0" smtClean="0">
                        <a:latin typeface="Cambria Math" panose="02040503050406030204" pitchFamily="18" charset="0"/>
                      </a:rPr>
                      <m:t>𝑠𝑖𝑠𝑡𝑒𝑟</m:t>
                    </m:r>
                    <m:r>
                      <a:rPr lang="en-US" i="1" dirty="0" smtClean="0">
                        <a:latin typeface="Cambria Math" panose="02040503050406030204" pitchFamily="18" charset="0"/>
                      </a:rPr>
                      <m:t>) + </m:t>
                    </m:r>
                    <m:r>
                      <a:rPr lang="en-US" i="1" dirty="0" err="1" smtClean="0">
                        <a:latin typeface="Cambria Math" panose="02040503050406030204" pitchFamily="18" charset="0"/>
                      </a:rPr>
                      <m:t>𝑣𝑒𝑐</m:t>
                    </m:r>
                    <m:r>
                      <a:rPr lang="en-US" i="1" dirty="0" smtClean="0">
                        <a:latin typeface="Cambria Math" panose="02040503050406030204" pitchFamily="18" charset="0"/>
                      </a:rPr>
                      <m:t>(</m:t>
                    </m:r>
                    <m:r>
                      <a:rPr lang="en-US" i="1" dirty="0" smtClean="0">
                        <a:latin typeface="Cambria Math" panose="02040503050406030204" pitchFamily="18" charset="0"/>
                      </a:rPr>
                      <m:t>𝑏𝑟𝑜𝑡h𝑒𝑟</m:t>
                    </m:r>
                    <m:r>
                      <a:rPr lang="en-US" i="1" dirty="0" smtClean="0">
                        <a:latin typeface="Cambria Math" panose="02040503050406030204" pitchFamily="18" charset="0"/>
                      </a:rPr>
                      <m:t>)</m:t>
                    </m:r>
                  </m:oMath>
                </a14:m>
                <a:r>
                  <a:rPr lang="en-US" dirty="0"/>
                  <a:t>, which we might expect to return </a:t>
                </a:r>
                <a:r>
                  <a:rPr lang="en-US" i="1" dirty="0"/>
                  <a:t>uncle</a:t>
                </a:r>
              </a:p>
              <a:p>
                <a:r>
                  <a:rPr lang="en-US" dirty="0"/>
                  <a:t>Figure 10 shows 21 family relations along the uncle – aunt axis. Embedding 2 shows our expectations met, with uncle being more “male” related words, and aunt having more “female” related words, but embedding 3 has almost no correlation and many outliers to the top right.</a:t>
                </a:r>
              </a:p>
            </p:txBody>
          </p:sp>
        </mc:Choice>
        <mc:Fallback>
          <p:sp>
            <p:nvSpPr>
              <p:cNvPr id="3" name="Content Placeholder 2">
                <a:extLst>
                  <a:ext uri="{FF2B5EF4-FFF2-40B4-BE49-F238E27FC236}">
                    <a16:creationId xmlns:a16="http://schemas.microsoft.com/office/drawing/2014/main" id="{2FD4AB51-B60D-4294-A66A-CEF5414D1292}"/>
                  </a:ext>
                </a:extLst>
              </p:cNvPr>
              <p:cNvSpPr>
                <a:spLocks noGrp="1" noRot="1" noChangeAspect="1" noMove="1" noResize="1" noEditPoints="1" noAdjustHandles="1" noChangeArrowheads="1" noChangeShapeType="1" noTextEdit="1"/>
              </p:cNvSpPr>
              <p:nvPr>
                <p:ph idx="1"/>
              </p:nvPr>
            </p:nvSpPr>
            <p:spPr>
              <a:xfrm>
                <a:off x="4505325" y="2180496"/>
                <a:ext cx="7105481" cy="4045683"/>
              </a:xfrm>
              <a:blipFill>
                <a:blip r:embed="rId3"/>
                <a:stretch>
                  <a:fillRect l="-343"/>
                </a:stretch>
              </a:blipFill>
            </p:spPr>
            <p:txBody>
              <a:bodyPr/>
              <a:lstStyle/>
              <a:p>
                <a:r>
                  <a:rPr lang="en-US">
                    <a:noFill/>
                  </a:rPr>
                  <a:t> </a:t>
                </a:r>
              </a:p>
            </p:txBody>
          </p:sp>
        </mc:Fallback>
      </mc:AlternateContent>
    </p:spTree>
    <p:extLst>
      <p:ext uri="{BB962C8B-B14F-4D97-AF65-F5344CB8AC3E}">
        <p14:creationId xmlns:p14="http://schemas.microsoft.com/office/powerpoint/2010/main" val="3553572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FFAA9-350B-40B4-80A5-50408F575B51}"/>
              </a:ext>
            </a:extLst>
          </p:cNvPr>
          <p:cNvSpPr>
            <a:spLocks noGrp="1"/>
          </p:cNvSpPr>
          <p:nvPr>
            <p:ph type="title"/>
          </p:nvPr>
        </p:nvSpPr>
        <p:spPr>
          <a:xfrm>
            <a:off x="581192" y="702156"/>
            <a:ext cx="11029616" cy="1013800"/>
          </a:xfrm>
        </p:spPr>
        <p:txBody>
          <a:bodyPr>
            <a:normAutofit/>
          </a:bodyPr>
          <a:lstStyle/>
          <a:p>
            <a:r>
              <a:rPr lang="en-US">
                <a:solidFill>
                  <a:srgbClr val="FFFFFF"/>
                </a:solidFill>
              </a:rPr>
              <a:t>Domain expert feedback</a:t>
            </a:r>
          </a:p>
        </p:txBody>
      </p:sp>
      <p:sp>
        <p:nvSpPr>
          <p:cNvPr id="10" name="Rectangle 9">
            <a:extLst>
              <a:ext uri="{FF2B5EF4-FFF2-40B4-BE49-F238E27FC236}">
                <a16:creationId xmlns:a16="http://schemas.microsoft.com/office/drawing/2014/main" id="{90137588-E70B-486E-AFA8-21B0111C4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ooks">
            <a:extLst>
              <a:ext uri="{FF2B5EF4-FFF2-40B4-BE49-F238E27FC236}">
                <a16:creationId xmlns:a16="http://schemas.microsoft.com/office/drawing/2014/main" id="{B9411738-8F63-48F6-88A5-3627091E49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7225" y="2533078"/>
            <a:ext cx="3305175" cy="3305175"/>
          </a:xfrm>
          <a:prstGeom prst="rect">
            <a:avLst/>
          </a:prstGeom>
        </p:spPr>
      </p:pic>
      <p:sp>
        <p:nvSpPr>
          <p:cNvPr id="3" name="Content Placeholder 2">
            <a:extLst>
              <a:ext uri="{FF2B5EF4-FFF2-40B4-BE49-F238E27FC236}">
                <a16:creationId xmlns:a16="http://schemas.microsoft.com/office/drawing/2014/main" id="{3844EB17-8A62-4C04-855F-B0E140D1A5B7}"/>
              </a:ext>
            </a:extLst>
          </p:cNvPr>
          <p:cNvSpPr>
            <a:spLocks noGrp="1"/>
          </p:cNvSpPr>
          <p:nvPr>
            <p:ph idx="1"/>
          </p:nvPr>
        </p:nvSpPr>
        <p:spPr>
          <a:xfrm>
            <a:off x="4505325" y="2180496"/>
            <a:ext cx="7105481" cy="4045683"/>
          </a:xfrm>
        </p:spPr>
        <p:txBody>
          <a:bodyPr>
            <a:normAutofit/>
          </a:bodyPr>
          <a:lstStyle/>
          <a:p>
            <a:r>
              <a:rPr lang="en-US" dirty="0"/>
              <a:t>Three experts – two active literary researchers with interest but no experience with word embeddings and one NLP researcher working on embedding algorithms.</a:t>
            </a:r>
          </a:p>
          <a:p>
            <a:pPr lvl="1"/>
            <a:r>
              <a:rPr lang="en-US" dirty="0"/>
              <a:t>One of the literary scholars had prior experience with programming and computer science</a:t>
            </a:r>
          </a:p>
          <a:p>
            <a:r>
              <a:rPr lang="en-US" dirty="0"/>
              <a:t>Both groups found neighborhood comparison useful</a:t>
            </a:r>
          </a:p>
          <a:p>
            <a:r>
              <a:rPr lang="en-US" dirty="0"/>
              <a:t>Literary experts had more interest in concept axes</a:t>
            </a:r>
          </a:p>
          <a:p>
            <a:r>
              <a:rPr lang="en-US" dirty="0"/>
              <a:t>NLP researcher’s focus was on the reconstructed co-occurrence matrix visualization, and specifically mentioned it was useful for debugging and comparing multiple embeddings.</a:t>
            </a:r>
          </a:p>
        </p:txBody>
      </p:sp>
    </p:spTree>
    <p:extLst>
      <p:ext uri="{BB962C8B-B14F-4D97-AF65-F5344CB8AC3E}">
        <p14:creationId xmlns:p14="http://schemas.microsoft.com/office/powerpoint/2010/main" val="1247975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92C8D-337B-4EDE-AAC8-303311000010}"/>
              </a:ext>
            </a:extLst>
          </p:cNvPr>
          <p:cNvSpPr>
            <a:spLocks noGrp="1"/>
          </p:cNvSpPr>
          <p:nvPr>
            <p:ph type="title"/>
          </p:nvPr>
        </p:nvSpPr>
        <p:spPr>
          <a:xfrm>
            <a:off x="581192" y="702156"/>
            <a:ext cx="11029616" cy="1013800"/>
          </a:xfrm>
        </p:spPr>
        <p:txBody>
          <a:bodyPr>
            <a:normAutofit/>
          </a:bodyPr>
          <a:lstStyle/>
          <a:p>
            <a:r>
              <a:rPr lang="en-US" dirty="0">
                <a:solidFill>
                  <a:srgbClr val="FFFFFF"/>
                </a:solidFill>
              </a:rPr>
              <a:t>Future Work</a:t>
            </a:r>
          </a:p>
        </p:txBody>
      </p:sp>
      <p:sp>
        <p:nvSpPr>
          <p:cNvPr id="10" name="Rectangle 9">
            <a:extLst>
              <a:ext uri="{FF2B5EF4-FFF2-40B4-BE49-F238E27FC236}">
                <a16:creationId xmlns:a16="http://schemas.microsoft.com/office/drawing/2014/main" id="{90137588-E70B-486E-AFA8-21B0111C4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ead with Gears">
            <a:extLst>
              <a:ext uri="{FF2B5EF4-FFF2-40B4-BE49-F238E27FC236}">
                <a16:creationId xmlns:a16="http://schemas.microsoft.com/office/drawing/2014/main" id="{8C3456C8-F8E5-46A2-A2B0-FE7672704D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7225" y="2533078"/>
            <a:ext cx="3305175" cy="3305175"/>
          </a:xfrm>
          <a:prstGeom prst="rect">
            <a:avLst/>
          </a:prstGeom>
        </p:spPr>
      </p:pic>
      <p:sp>
        <p:nvSpPr>
          <p:cNvPr id="3" name="Content Placeholder 2">
            <a:extLst>
              <a:ext uri="{FF2B5EF4-FFF2-40B4-BE49-F238E27FC236}">
                <a16:creationId xmlns:a16="http://schemas.microsoft.com/office/drawing/2014/main" id="{629D93CC-7142-404F-AFDD-38CE7D121EEC}"/>
              </a:ext>
            </a:extLst>
          </p:cNvPr>
          <p:cNvSpPr>
            <a:spLocks noGrp="1"/>
          </p:cNvSpPr>
          <p:nvPr>
            <p:ph idx="1"/>
          </p:nvPr>
        </p:nvSpPr>
        <p:spPr>
          <a:xfrm>
            <a:off x="4505325" y="2180496"/>
            <a:ext cx="7105481" cy="4045683"/>
          </a:xfrm>
        </p:spPr>
        <p:txBody>
          <a:bodyPr>
            <a:normAutofit/>
          </a:bodyPr>
          <a:lstStyle/>
          <a:p>
            <a:r>
              <a:rPr lang="en-US" dirty="0"/>
              <a:t>Identifying appropriate words, synonym groups and analogies </a:t>
            </a:r>
          </a:p>
          <a:p>
            <a:r>
              <a:rPr lang="en-US" dirty="0"/>
              <a:t>Structures in the embedding, such as densely clustered words or salient vector offsets that may contain meaning</a:t>
            </a:r>
          </a:p>
          <a:p>
            <a:r>
              <a:rPr lang="en-US" dirty="0"/>
              <a:t>Comparing these structures between embeddings</a:t>
            </a:r>
          </a:p>
          <a:p>
            <a:r>
              <a:rPr lang="en-US" dirty="0"/>
              <a:t>Using these embedding techniques on other types </a:t>
            </a:r>
            <a:r>
              <a:rPr lang="en-US"/>
              <a:t>of embeddings</a:t>
            </a:r>
          </a:p>
          <a:p>
            <a:pPr lvl="1"/>
            <a:r>
              <a:rPr lang="en-US"/>
              <a:t>Images</a:t>
            </a:r>
            <a:r>
              <a:rPr lang="en-US" dirty="0"/>
              <a:t>, videos, graphics</a:t>
            </a:r>
          </a:p>
        </p:txBody>
      </p:sp>
    </p:spTree>
    <p:extLst>
      <p:ext uri="{BB962C8B-B14F-4D97-AF65-F5344CB8AC3E}">
        <p14:creationId xmlns:p14="http://schemas.microsoft.com/office/powerpoint/2010/main" val="94916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5F28DDD-9641-43BA-944D-79B068705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AEAEB9-3525-4203-9738-13786DA3139B}"/>
              </a:ext>
            </a:extLst>
          </p:cNvPr>
          <p:cNvSpPr>
            <a:spLocks noGrp="1"/>
          </p:cNvSpPr>
          <p:nvPr>
            <p:ph type="title"/>
          </p:nvPr>
        </p:nvSpPr>
        <p:spPr>
          <a:xfrm>
            <a:off x="746228" y="1037967"/>
            <a:ext cx="3054091" cy="4709131"/>
          </a:xfrm>
        </p:spPr>
        <p:txBody>
          <a:bodyPr anchor="ctr">
            <a:normAutofit/>
          </a:bodyPr>
          <a:lstStyle/>
          <a:p>
            <a:r>
              <a:rPr lang="en-US">
                <a:solidFill>
                  <a:schemeClr val="accent1"/>
                </a:solidFill>
              </a:rPr>
              <a:t>Overview</a:t>
            </a:r>
          </a:p>
        </p:txBody>
      </p:sp>
      <p:sp>
        <p:nvSpPr>
          <p:cNvPr id="12" name="Rectangle 11">
            <a:extLst>
              <a:ext uri="{FF2B5EF4-FFF2-40B4-BE49-F238E27FC236}">
                <a16:creationId xmlns:a16="http://schemas.microsoft.com/office/drawing/2014/main" id="{32AA2954-062E-4B72-A97B-0B066FB15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CA29A6-E0B1-40CD-ADF7-7B8E932A3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DD5F866-AD72-475A-B6C6-54E4577D4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C02BAD4C-6EA9-4F10-92D4-A1C8C53DA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270F2753-B16E-492E-A0CF-814A510C1CC8}"/>
              </a:ext>
            </a:extLst>
          </p:cNvPr>
          <p:cNvGraphicFramePr>
            <a:graphicFrameLocks noGrp="1"/>
          </p:cNvGraphicFramePr>
          <p:nvPr>
            <p:ph idx="1"/>
            <p:extLst>
              <p:ext uri="{D42A27DB-BD31-4B8C-83A1-F6EECF244321}">
                <p14:modId xmlns:p14="http://schemas.microsoft.com/office/powerpoint/2010/main" val="2927126167"/>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375334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13">
            <a:extLst>
              <a:ext uri="{FF2B5EF4-FFF2-40B4-BE49-F238E27FC236}">
                <a16:creationId xmlns:a16="http://schemas.microsoft.com/office/drawing/2014/main" id="{F63FFF83-2241-469F-85CB-784EE709D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0"/>
            <a:ext cx="12188952" cy="68584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5">
            <a:extLst>
              <a:ext uri="{FF2B5EF4-FFF2-40B4-BE49-F238E27FC236}">
                <a16:creationId xmlns:a16="http://schemas.microsoft.com/office/drawing/2014/main" id="{B1ACEF87-056E-4E77-899B-9E9A04E9B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096000" cy="3474720"/>
          </a:xfrm>
          <a:prstGeom prst="rect">
            <a:avLst/>
          </a:prstGeom>
          <a:solidFill>
            <a:schemeClr val="accent1"/>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2F33477-F05A-4905-9571-57D21BA7D7E2}"/>
              </a:ext>
            </a:extLst>
          </p:cNvPr>
          <p:cNvSpPr>
            <a:spLocks noGrp="1"/>
          </p:cNvSpPr>
          <p:nvPr>
            <p:ph type="title"/>
          </p:nvPr>
        </p:nvSpPr>
        <p:spPr>
          <a:xfrm>
            <a:off x="584200" y="3708142"/>
            <a:ext cx="5139775" cy="829048"/>
          </a:xfrm>
        </p:spPr>
        <p:txBody>
          <a:bodyPr anchor="ctr">
            <a:normAutofit/>
          </a:bodyPr>
          <a:lstStyle/>
          <a:p>
            <a:r>
              <a:rPr lang="en-US">
                <a:solidFill>
                  <a:srgbClr val="FFFFFF"/>
                </a:solidFill>
              </a:rPr>
              <a:t>Word Embeddings</a:t>
            </a:r>
          </a:p>
        </p:txBody>
      </p:sp>
      <p:pic>
        <p:nvPicPr>
          <p:cNvPr id="5" name="Picture 4">
            <a:extLst>
              <a:ext uri="{FF2B5EF4-FFF2-40B4-BE49-F238E27FC236}">
                <a16:creationId xmlns:a16="http://schemas.microsoft.com/office/drawing/2014/main" id="{A916E5D7-9060-4D62-98AE-3F091661C1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750" y="321733"/>
            <a:ext cx="4594207" cy="2733553"/>
          </a:xfrm>
          <a:prstGeom prst="rect">
            <a:avLst/>
          </a:prstGeom>
        </p:spPr>
      </p:pic>
      <p:sp>
        <p:nvSpPr>
          <p:cNvPr id="3" name="Content Placeholder 2">
            <a:extLst>
              <a:ext uri="{FF2B5EF4-FFF2-40B4-BE49-F238E27FC236}">
                <a16:creationId xmlns:a16="http://schemas.microsoft.com/office/drawing/2014/main" id="{4F60FE4E-2EB6-49A6-8987-19687DF964C5}"/>
              </a:ext>
            </a:extLst>
          </p:cNvPr>
          <p:cNvSpPr>
            <a:spLocks noGrp="1"/>
          </p:cNvSpPr>
          <p:nvPr>
            <p:ph idx="1"/>
          </p:nvPr>
        </p:nvSpPr>
        <p:spPr>
          <a:xfrm>
            <a:off x="581193" y="4624173"/>
            <a:ext cx="5147354" cy="1751226"/>
          </a:xfrm>
        </p:spPr>
        <p:txBody>
          <a:bodyPr>
            <a:normAutofit/>
          </a:bodyPr>
          <a:lstStyle/>
          <a:p>
            <a:pPr>
              <a:lnSpc>
                <a:spcPct val="90000"/>
              </a:lnSpc>
            </a:pPr>
            <a:r>
              <a:rPr lang="en-US" sz="1500">
                <a:solidFill>
                  <a:srgbClr val="FFFFFF"/>
                </a:solidFill>
              </a:rPr>
              <a:t>Unsupervised – tokenize a dataset and use a co-occurrence matrix based on a sliding window of size X to determine similarity.</a:t>
            </a:r>
          </a:p>
          <a:p>
            <a:pPr>
              <a:lnSpc>
                <a:spcPct val="90000"/>
              </a:lnSpc>
            </a:pPr>
            <a:r>
              <a:rPr lang="en-US" sz="1500">
                <a:solidFill>
                  <a:srgbClr val="FFFFFF"/>
                </a:solidFill>
              </a:rPr>
              <a:t>Two lower dimensional matrices are factored from the first one with a vector for each word. One is the word vector matrix, the other is the context matrix, but is often discarded (though useful during analysis).</a:t>
            </a:r>
          </a:p>
        </p:txBody>
      </p:sp>
      <p:sp>
        <p:nvSpPr>
          <p:cNvPr id="23" name="Rectangle 17">
            <a:extLst>
              <a:ext uri="{FF2B5EF4-FFF2-40B4-BE49-F238E27FC236}">
                <a16:creationId xmlns:a16="http://schemas.microsoft.com/office/drawing/2014/main" id="{DD0C6C3A-73B1-4E33-AD0D-8BCD35B71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460"/>
            <a:ext cx="9144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24954A5-5395-4D06-ADD0-B85F26F52F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5011" y="321733"/>
            <a:ext cx="3657599" cy="2734056"/>
          </a:xfrm>
          <a:prstGeom prst="rect">
            <a:avLst/>
          </a:prstGeom>
        </p:spPr>
      </p:pic>
      <p:sp>
        <p:nvSpPr>
          <p:cNvPr id="20" name="Rectangle 19">
            <a:extLst>
              <a:ext uri="{FF2B5EF4-FFF2-40B4-BE49-F238E27FC236}">
                <a16:creationId xmlns:a16="http://schemas.microsoft.com/office/drawing/2014/main" id="{303022F3-BFF5-4104-AE9A-399949DAF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383280"/>
            <a:ext cx="12188952"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a:extLst>
              <a:ext uri="{FF2B5EF4-FFF2-40B4-BE49-F238E27FC236}">
                <a16:creationId xmlns:a16="http://schemas.microsoft.com/office/drawing/2014/main" id="{747C2132-F473-4237-809E-4CE2025471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3451" y="4297827"/>
            <a:ext cx="5404104" cy="1742823"/>
          </a:xfrm>
          <a:prstGeom prst="rect">
            <a:avLst/>
          </a:prstGeom>
        </p:spPr>
      </p:pic>
    </p:spTree>
    <p:extLst>
      <p:ext uri="{BB962C8B-B14F-4D97-AF65-F5344CB8AC3E}">
        <p14:creationId xmlns:p14="http://schemas.microsoft.com/office/powerpoint/2010/main" val="231281591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9633A-444B-4B6B-952D-BCDDCD7EE894}"/>
              </a:ext>
            </a:extLst>
          </p:cNvPr>
          <p:cNvSpPr>
            <a:spLocks noGrp="1"/>
          </p:cNvSpPr>
          <p:nvPr>
            <p:ph type="title"/>
          </p:nvPr>
        </p:nvSpPr>
        <p:spPr>
          <a:xfrm>
            <a:off x="581192" y="702156"/>
            <a:ext cx="11029616" cy="1013800"/>
          </a:xfrm>
        </p:spPr>
        <p:txBody>
          <a:bodyPr>
            <a:normAutofit/>
          </a:bodyPr>
          <a:lstStyle/>
          <a:p>
            <a:r>
              <a:rPr lang="en-US"/>
              <a:t>Model Visualization</a:t>
            </a:r>
          </a:p>
        </p:txBody>
      </p:sp>
      <p:sp>
        <p:nvSpPr>
          <p:cNvPr id="3" name="Content Placeholder 2">
            <a:extLst>
              <a:ext uri="{FF2B5EF4-FFF2-40B4-BE49-F238E27FC236}">
                <a16:creationId xmlns:a16="http://schemas.microsoft.com/office/drawing/2014/main" id="{4CED069B-7E92-4A2A-A4C1-BB6941A0284C}"/>
              </a:ext>
            </a:extLst>
          </p:cNvPr>
          <p:cNvSpPr>
            <a:spLocks noGrp="1"/>
          </p:cNvSpPr>
          <p:nvPr>
            <p:ph idx="1"/>
          </p:nvPr>
        </p:nvSpPr>
        <p:spPr>
          <a:xfrm>
            <a:off x="581192" y="2180496"/>
            <a:ext cx="7225075" cy="3678303"/>
          </a:xfrm>
        </p:spPr>
        <p:txBody>
          <a:bodyPr>
            <a:normAutofit/>
          </a:bodyPr>
          <a:lstStyle/>
          <a:p>
            <a:r>
              <a:rPr lang="en-US"/>
              <a:t>Many visualizations exist (decision trees, EnsembleMatrix) but do not assist to evaluate the quality of the model created. Another visualization through dimensionality reduction, t-SNE, is popular but the authors found it not useful.</a:t>
            </a:r>
          </a:p>
          <a:p>
            <a:r>
              <a:rPr lang="en-US"/>
              <a:t>A popular word embedding technique is Word2Vec, which uses a neural network to create the embeddings. The authors don’t with to visualize a neural network though.</a:t>
            </a:r>
            <a:endParaRPr lang="en-US" dirty="0"/>
          </a:p>
        </p:txBody>
      </p:sp>
      <p:pic>
        <p:nvPicPr>
          <p:cNvPr id="5" name="Picture 4">
            <a:extLst>
              <a:ext uri="{FF2B5EF4-FFF2-40B4-BE49-F238E27FC236}">
                <a16:creationId xmlns:a16="http://schemas.microsoft.com/office/drawing/2014/main" id="{4D1CD412-1106-42F5-A972-2245AC381E93}"/>
              </a:ext>
            </a:extLst>
          </p:cNvPr>
          <p:cNvPicPr>
            <a:picLocks noChangeAspect="1"/>
          </p:cNvPicPr>
          <p:nvPr/>
        </p:nvPicPr>
        <p:blipFill rotWithShape="1">
          <a:blip r:embed="rId2">
            <a:extLst>
              <a:ext uri="{28A0092B-C50C-407E-A947-70E740481C1C}">
                <a14:useLocalDpi xmlns:a14="http://schemas.microsoft.com/office/drawing/2010/main" val="0"/>
              </a:ext>
            </a:extLst>
          </a:blip>
          <a:srcRect l="9070" r="8621" b="-4"/>
          <a:stretch/>
        </p:blipFill>
        <p:spPr>
          <a:xfrm>
            <a:off x="8051799" y="1892627"/>
            <a:ext cx="3699935" cy="2202738"/>
          </a:xfrm>
          <a:prstGeom prst="rect">
            <a:avLst/>
          </a:prstGeom>
        </p:spPr>
      </p:pic>
      <p:pic>
        <p:nvPicPr>
          <p:cNvPr id="9" name="Picture 8">
            <a:extLst>
              <a:ext uri="{FF2B5EF4-FFF2-40B4-BE49-F238E27FC236}">
                <a16:creationId xmlns:a16="http://schemas.microsoft.com/office/drawing/2014/main" id="{60CF877B-147C-4D08-944A-82881EB1D835}"/>
              </a:ext>
            </a:extLst>
          </p:cNvPr>
          <p:cNvPicPr>
            <a:picLocks noChangeAspect="1"/>
          </p:cNvPicPr>
          <p:nvPr/>
        </p:nvPicPr>
        <p:blipFill rotWithShape="1">
          <a:blip r:embed="rId3">
            <a:extLst>
              <a:ext uri="{28A0092B-C50C-407E-A947-70E740481C1C}">
                <a14:useLocalDpi xmlns:a14="http://schemas.microsoft.com/office/drawing/2010/main" val="0"/>
              </a:ext>
            </a:extLst>
          </a:blip>
          <a:srcRect t="8951" r="2" b="1861"/>
          <a:stretch/>
        </p:blipFill>
        <p:spPr>
          <a:xfrm>
            <a:off x="8051799" y="4187827"/>
            <a:ext cx="3699935" cy="2202738"/>
          </a:xfrm>
          <a:prstGeom prst="rect">
            <a:avLst/>
          </a:prstGeom>
        </p:spPr>
      </p:pic>
    </p:spTree>
    <p:extLst>
      <p:ext uri="{BB962C8B-B14F-4D97-AF65-F5344CB8AC3E}">
        <p14:creationId xmlns:p14="http://schemas.microsoft.com/office/powerpoint/2010/main" val="2841138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5CD1BC2-F44E-4AFD-96CA-FA5A03552B6A}"/>
              </a:ext>
            </a:extLst>
          </p:cNvPr>
          <p:cNvSpPr>
            <a:spLocks noGrp="1"/>
          </p:cNvSpPr>
          <p:nvPr>
            <p:ph type="title"/>
          </p:nvPr>
        </p:nvSpPr>
        <p:spPr>
          <a:xfrm>
            <a:off x="764110" y="826346"/>
            <a:ext cx="3171905" cy="1013800"/>
          </a:xfrm>
        </p:spPr>
        <p:txBody>
          <a:bodyPr>
            <a:normAutofit/>
          </a:bodyPr>
          <a:lstStyle/>
          <a:p>
            <a:r>
              <a:rPr lang="en-US" sz="2400">
                <a:solidFill>
                  <a:srgbClr val="FFFFFF"/>
                </a:solidFill>
              </a:rPr>
              <a:t>Text Visualization</a:t>
            </a:r>
          </a:p>
        </p:txBody>
      </p:sp>
      <p:sp>
        <p:nvSpPr>
          <p:cNvPr id="3" name="Content Placeholder 2">
            <a:extLst>
              <a:ext uri="{FF2B5EF4-FFF2-40B4-BE49-F238E27FC236}">
                <a16:creationId xmlns:a16="http://schemas.microsoft.com/office/drawing/2014/main" id="{DECFC5A5-B467-4634-B2AA-9867D5E4AB37}"/>
              </a:ext>
            </a:extLst>
          </p:cNvPr>
          <p:cNvSpPr>
            <a:spLocks noGrp="1"/>
          </p:cNvSpPr>
          <p:nvPr>
            <p:ph idx="1"/>
          </p:nvPr>
        </p:nvSpPr>
        <p:spPr>
          <a:xfrm>
            <a:off x="764110" y="2052084"/>
            <a:ext cx="3033249" cy="3856229"/>
          </a:xfrm>
        </p:spPr>
        <p:txBody>
          <a:bodyPr anchor="t">
            <a:normAutofit/>
          </a:bodyPr>
          <a:lstStyle/>
          <a:p>
            <a:pPr>
              <a:lnSpc>
                <a:spcPct val="90000"/>
              </a:lnSpc>
            </a:pPr>
            <a:r>
              <a:rPr lang="en-US" sz="1200">
                <a:solidFill>
                  <a:srgbClr val="FFFFFF"/>
                </a:solidFill>
              </a:rPr>
              <a:t>Many solutions exist to visualize text given a particular task</a:t>
            </a:r>
          </a:p>
          <a:p>
            <a:pPr lvl="1">
              <a:lnSpc>
                <a:spcPct val="90000"/>
              </a:lnSpc>
            </a:pPr>
            <a:r>
              <a:rPr lang="en-US" sz="1200">
                <a:solidFill>
                  <a:srgbClr val="FFFFFF"/>
                </a:solidFill>
              </a:rPr>
              <a:t>E.g. Comparing two corpora based on word frequencies, visualizing hierarchical semantic relations between prominent words in a text, exploring levels of detail based on a variation of the excentric labeling technique, etc.</a:t>
            </a:r>
          </a:p>
          <a:p>
            <a:pPr>
              <a:lnSpc>
                <a:spcPct val="90000"/>
              </a:lnSpc>
            </a:pPr>
            <a:r>
              <a:rPr lang="en-US" sz="1200">
                <a:solidFill>
                  <a:srgbClr val="FFFFFF"/>
                </a:solidFill>
              </a:rPr>
              <a:t>These all miss the mark of visualizing the word embeddings and co-occurrence patterns.  Strategies such as PhraseNets and ConceptVector begin to work with visualizing the embeddings, but use the embeddings to analyze text data instead of the embeddings themselves.</a:t>
            </a:r>
          </a:p>
        </p:txBody>
      </p:sp>
      <p:sp>
        <p:nvSpPr>
          <p:cNvPr id="14" name="Rectangle 13">
            <a:extLst>
              <a:ext uri="{FF2B5EF4-FFF2-40B4-BE49-F238E27FC236}">
                <a16:creationId xmlns:a16="http://schemas.microsoft.com/office/drawing/2014/main" id="{880E5C91-3840-45CD-9550-6827663152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5034" y="619125"/>
            <a:ext cx="7499291" cy="5607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11ACCDE-0348-4AE8-A439-9FD42F49DF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0770" y="948413"/>
            <a:ext cx="6702566" cy="4959900"/>
          </a:xfrm>
          <a:prstGeom prst="rect">
            <a:avLst/>
          </a:prstGeom>
        </p:spPr>
      </p:pic>
    </p:spTree>
    <p:extLst>
      <p:ext uri="{BB962C8B-B14F-4D97-AF65-F5344CB8AC3E}">
        <p14:creationId xmlns:p14="http://schemas.microsoft.com/office/powerpoint/2010/main" val="3505750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951E6-4B94-4B19-AB32-645C6824EC79}"/>
              </a:ext>
            </a:extLst>
          </p:cNvPr>
          <p:cNvSpPr>
            <a:spLocks noGrp="1"/>
          </p:cNvSpPr>
          <p:nvPr>
            <p:ph type="title"/>
          </p:nvPr>
        </p:nvSpPr>
        <p:spPr/>
        <p:txBody>
          <a:bodyPr/>
          <a:lstStyle/>
          <a:p>
            <a:r>
              <a:rPr lang="en-US" dirty="0"/>
              <a:t>Task Analysis</a:t>
            </a:r>
          </a:p>
        </p:txBody>
      </p:sp>
      <p:sp>
        <p:nvSpPr>
          <p:cNvPr id="3" name="Content Placeholder 2">
            <a:extLst>
              <a:ext uri="{FF2B5EF4-FFF2-40B4-BE49-F238E27FC236}">
                <a16:creationId xmlns:a16="http://schemas.microsoft.com/office/drawing/2014/main" id="{34451F5C-929E-4043-A82F-60544540D8A1}"/>
              </a:ext>
            </a:extLst>
          </p:cNvPr>
          <p:cNvSpPr>
            <a:spLocks noGrp="1"/>
          </p:cNvSpPr>
          <p:nvPr>
            <p:ph idx="1"/>
          </p:nvPr>
        </p:nvSpPr>
        <p:spPr/>
        <p:txBody>
          <a:bodyPr/>
          <a:lstStyle/>
          <a:p>
            <a:r>
              <a:rPr lang="en-US" dirty="0"/>
              <a:t>Literature from the NLP community and related fields are used to create tasks, and use a set of papers from the Association for Computational Linguistics (ACL) for primary publication sources for word imbedding literature.  </a:t>
            </a:r>
          </a:p>
          <a:p>
            <a:r>
              <a:rPr lang="en-US" dirty="0"/>
              <a:t>111 papers surveyed from NLP, datamining, Human computer interaction, and more. </a:t>
            </a:r>
          </a:p>
        </p:txBody>
      </p:sp>
    </p:spTree>
    <p:extLst>
      <p:ext uri="{BB962C8B-B14F-4D97-AF65-F5344CB8AC3E}">
        <p14:creationId xmlns:p14="http://schemas.microsoft.com/office/powerpoint/2010/main" val="2252755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B1CC0937-4B54-4AB8-9605-7DEED9993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
            <a:ext cx="12192000"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9D770B3-2E73-4E3F-AE86-099E5E507254}"/>
              </a:ext>
            </a:extLst>
          </p:cNvPr>
          <p:cNvPicPr>
            <a:picLocks noChangeAspect="1"/>
          </p:cNvPicPr>
          <p:nvPr/>
        </p:nvPicPr>
        <p:blipFill>
          <a:blip r:embed="rId2"/>
          <a:stretch>
            <a:fillRect/>
          </a:stretch>
        </p:blipFill>
        <p:spPr>
          <a:xfrm>
            <a:off x="360653" y="897694"/>
            <a:ext cx="3834967" cy="1812021"/>
          </a:xfrm>
          <a:prstGeom prst="rect">
            <a:avLst/>
          </a:prstGeom>
        </p:spPr>
      </p:pic>
      <p:sp>
        <p:nvSpPr>
          <p:cNvPr id="38" name="Rectangle 37">
            <a:extLst>
              <a:ext uri="{FF2B5EF4-FFF2-40B4-BE49-F238E27FC236}">
                <a16:creationId xmlns:a16="http://schemas.microsoft.com/office/drawing/2014/main" id="{BE3EDEA1-97CC-41C2-BE54-EA64ACE7F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614407"/>
            <a:ext cx="750779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55BAD73-2FE0-4117-AB3C-16D56B253BDB}"/>
              </a:ext>
            </a:extLst>
          </p:cNvPr>
          <p:cNvSpPr>
            <a:spLocks noGrp="1"/>
          </p:cNvSpPr>
          <p:nvPr>
            <p:ph type="title"/>
          </p:nvPr>
        </p:nvSpPr>
        <p:spPr>
          <a:xfrm>
            <a:off x="4401850" y="702156"/>
            <a:ext cx="7208958" cy="1013800"/>
          </a:xfrm>
        </p:spPr>
        <p:txBody>
          <a:bodyPr>
            <a:normAutofit/>
          </a:bodyPr>
          <a:lstStyle/>
          <a:p>
            <a:r>
              <a:rPr lang="en-US"/>
              <a:t>Linguistic Tasks for Word Embeddings</a:t>
            </a:r>
          </a:p>
        </p:txBody>
      </p:sp>
      <p:pic>
        <p:nvPicPr>
          <p:cNvPr id="8" name="Picture 7">
            <a:extLst>
              <a:ext uri="{FF2B5EF4-FFF2-40B4-BE49-F238E27FC236}">
                <a16:creationId xmlns:a16="http://schemas.microsoft.com/office/drawing/2014/main" id="{493A4D2E-4E2B-4FDE-8D7A-EE1F1E511BBF}"/>
              </a:ext>
            </a:extLst>
          </p:cNvPr>
          <p:cNvPicPr>
            <a:picLocks noChangeAspect="1"/>
          </p:cNvPicPr>
          <p:nvPr/>
        </p:nvPicPr>
        <p:blipFill>
          <a:blip r:embed="rId3"/>
          <a:stretch>
            <a:fillRect/>
          </a:stretch>
        </p:blipFill>
        <p:spPr>
          <a:xfrm>
            <a:off x="360653" y="4048403"/>
            <a:ext cx="4012124" cy="1845577"/>
          </a:xfrm>
          <a:prstGeom prst="rect">
            <a:avLst/>
          </a:prstGeom>
        </p:spPr>
      </p:pic>
      <p:sp>
        <p:nvSpPr>
          <p:cNvPr id="40" name="Rectangle 39">
            <a:extLst>
              <a:ext uri="{FF2B5EF4-FFF2-40B4-BE49-F238E27FC236}">
                <a16:creationId xmlns:a16="http://schemas.microsoft.com/office/drawing/2014/main" id="{9926A5DB-A90A-4941-81F5-DF0E44A29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391" y="641102"/>
            <a:ext cx="3695019" cy="2827037"/>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B1B71B9-532D-4BBD-BEBA-D028ACC083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134" y="3557674"/>
            <a:ext cx="3695019" cy="2827037"/>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D4CAED2-672C-42EB-8C05-1D3EB8E4C02D}"/>
              </a:ext>
            </a:extLst>
          </p:cNvPr>
          <p:cNvSpPr>
            <a:spLocks noGrp="1"/>
          </p:cNvSpPr>
          <p:nvPr>
            <p:ph idx="1"/>
          </p:nvPr>
        </p:nvSpPr>
        <p:spPr>
          <a:xfrm>
            <a:off x="4401849" y="2180496"/>
            <a:ext cx="7208957" cy="4045683"/>
          </a:xfrm>
        </p:spPr>
        <p:txBody>
          <a:bodyPr>
            <a:normAutofit/>
          </a:bodyPr>
          <a:lstStyle/>
          <a:p>
            <a:r>
              <a:rPr lang="en-US" dirty="0"/>
              <a:t>Evaluating embeddings is difficult because there is no ground truth answer. Therefore, extrinsic and intrinsic evaluation methods are used. </a:t>
            </a:r>
          </a:p>
          <a:p>
            <a:pPr lvl="1"/>
            <a:r>
              <a:rPr lang="en-US" dirty="0"/>
              <a:t>Extrinsic evaluation: Determines quality of a word embedding based on its application scenario in language processing</a:t>
            </a:r>
          </a:p>
          <a:p>
            <a:pPr lvl="2"/>
            <a:r>
              <a:rPr lang="en-US" dirty="0"/>
              <a:t>“If it works well for our use case, then it’s a good word embedding.”</a:t>
            </a:r>
          </a:p>
          <a:p>
            <a:pPr lvl="1"/>
            <a:r>
              <a:rPr lang="en-US" dirty="0"/>
              <a:t>Intrinsic evaluation: Determines quality of a word embedding based on the usefulness of the encoded relations by comparing them to known word relations</a:t>
            </a:r>
          </a:p>
          <a:p>
            <a:pPr lvl="2"/>
            <a:r>
              <a:rPr lang="en-US" dirty="0"/>
              <a:t>May be based on semantic similarity of words or analogy relations. Closest to “ground truth” as this gets.</a:t>
            </a:r>
          </a:p>
          <a:p>
            <a:pPr lvl="2"/>
            <a:endParaRPr lang="en-US" dirty="0"/>
          </a:p>
          <a:p>
            <a:endParaRPr lang="en-US" dirty="0"/>
          </a:p>
        </p:txBody>
      </p:sp>
    </p:spTree>
    <p:extLst>
      <p:ext uri="{BB962C8B-B14F-4D97-AF65-F5344CB8AC3E}">
        <p14:creationId xmlns:p14="http://schemas.microsoft.com/office/powerpoint/2010/main" val="3409811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D228C-6ADD-4E9D-81AE-D043547D6AFC}"/>
              </a:ext>
            </a:extLst>
          </p:cNvPr>
          <p:cNvSpPr>
            <a:spLocks noGrp="1"/>
          </p:cNvSpPr>
          <p:nvPr>
            <p:ph type="title"/>
          </p:nvPr>
        </p:nvSpPr>
        <p:spPr>
          <a:xfrm>
            <a:off x="581192" y="702156"/>
            <a:ext cx="11029616" cy="1013800"/>
          </a:xfrm>
        </p:spPr>
        <p:txBody>
          <a:bodyPr>
            <a:normAutofit/>
          </a:bodyPr>
          <a:lstStyle/>
          <a:p>
            <a:r>
              <a:rPr lang="en-US" dirty="0">
                <a:solidFill>
                  <a:srgbClr val="FFFFFF"/>
                </a:solidFill>
              </a:rPr>
              <a:t>Local Neighborhoods – single</a:t>
            </a:r>
          </a:p>
        </p:txBody>
      </p:sp>
      <p:sp>
        <p:nvSpPr>
          <p:cNvPr id="25" name="Rectangle 22">
            <a:extLst>
              <a:ext uri="{FF2B5EF4-FFF2-40B4-BE49-F238E27FC236}">
                <a16:creationId xmlns:a16="http://schemas.microsoft.com/office/drawing/2014/main" id="{9E661D03-4DD4-45E7-A047-ED722E826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4FB0293-1908-4870-8D04-85AB9E27E139}"/>
              </a:ext>
            </a:extLst>
          </p:cNvPr>
          <p:cNvPicPr>
            <a:picLocks noChangeAspect="1"/>
          </p:cNvPicPr>
          <p:nvPr/>
        </p:nvPicPr>
        <p:blipFill>
          <a:blip r:embed="rId2"/>
          <a:stretch>
            <a:fillRect/>
          </a:stretch>
        </p:blipFill>
        <p:spPr>
          <a:xfrm>
            <a:off x="657225" y="2932628"/>
            <a:ext cx="4962525" cy="2506075"/>
          </a:xfrm>
          <a:prstGeom prst="rect">
            <a:avLst/>
          </a:prstGeom>
        </p:spPr>
      </p:pic>
      <p:sp>
        <p:nvSpPr>
          <p:cNvPr id="3" name="Content Placeholder 2">
            <a:extLst>
              <a:ext uri="{FF2B5EF4-FFF2-40B4-BE49-F238E27FC236}">
                <a16:creationId xmlns:a16="http://schemas.microsoft.com/office/drawing/2014/main" id="{5153D67F-F849-414D-8689-CF0455A2F766}"/>
              </a:ext>
            </a:extLst>
          </p:cNvPr>
          <p:cNvSpPr>
            <a:spLocks noGrp="1"/>
          </p:cNvSpPr>
          <p:nvPr>
            <p:ph idx="1"/>
          </p:nvPr>
        </p:nvSpPr>
        <p:spPr>
          <a:xfrm>
            <a:off x="6335805" y="2180496"/>
            <a:ext cx="5275001" cy="4045683"/>
          </a:xfrm>
        </p:spPr>
        <p:txBody>
          <a:bodyPr>
            <a:normAutofit/>
          </a:bodyPr>
          <a:lstStyle/>
          <a:p>
            <a:r>
              <a:rPr lang="en-US" dirty="0"/>
              <a:t>Task objective: view closest neighbors of a vector and understand the relative distances</a:t>
            </a:r>
          </a:p>
          <a:p>
            <a:pPr lvl="1"/>
            <a:r>
              <a:rPr lang="en-US" dirty="0"/>
              <a:t>2D projection methods might form a helpful scatter plot for nearest neighbors, especially MDS. But it remains unclear how much of the visible neighborhood structure is noise.</a:t>
            </a:r>
          </a:p>
          <a:p>
            <a:r>
              <a:rPr lang="en-US" dirty="0"/>
              <a:t>Solution: 1D plot with cosine distance used, as it is the most common choice in the literature</a:t>
            </a:r>
          </a:p>
          <a:p>
            <a:pPr lvl="2"/>
            <a:r>
              <a:rPr lang="en-US" dirty="0"/>
              <a:t>Distances to the chosen word are represented accurately, but distances between neighbors are not.</a:t>
            </a:r>
          </a:p>
          <a:p>
            <a:pPr lvl="2"/>
            <a:r>
              <a:rPr lang="en-US" dirty="0"/>
              <a:t>Gray background indicating quartile shows how meaningful the neighborhood relationship is.</a:t>
            </a:r>
          </a:p>
          <a:p>
            <a:endParaRPr lang="en-US" dirty="0"/>
          </a:p>
          <a:p>
            <a:endParaRPr lang="en-US" dirty="0"/>
          </a:p>
        </p:txBody>
      </p:sp>
    </p:spTree>
    <p:extLst>
      <p:ext uri="{BB962C8B-B14F-4D97-AF65-F5344CB8AC3E}">
        <p14:creationId xmlns:p14="http://schemas.microsoft.com/office/powerpoint/2010/main" val="1603049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3974F-7AD6-4036-83A8-24BFF17ECA85}"/>
              </a:ext>
            </a:extLst>
          </p:cNvPr>
          <p:cNvSpPr>
            <a:spLocks noGrp="1"/>
          </p:cNvSpPr>
          <p:nvPr>
            <p:ph type="title"/>
          </p:nvPr>
        </p:nvSpPr>
        <p:spPr>
          <a:xfrm>
            <a:off x="581192" y="702156"/>
            <a:ext cx="11029616" cy="1013800"/>
          </a:xfrm>
        </p:spPr>
        <p:txBody>
          <a:bodyPr>
            <a:normAutofit/>
          </a:bodyPr>
          <a:lstStyle/>
          <a:p>
            <a:r>
              <a:rPr lang="en-US">
                <a:solidFill>
                  <a:srgbClr val="FFFFFF"/>
                </a:solidFill>
              </a:rPr>
              <a:t>Comparing neighborhoods - multiple</a:t>
            </a:r>
          </a:p>
        </p:txBody>
      </p:sp>
      <p:sp>
        <p:nvSpPr>
          <p:cNvPr id="29" name="Rectangle 26">
            <a:extLst>
              <a:ext uri="{FF2B5EF4-FFF2-40B4-BE49-F238E27FC236}">
                <a16:creationId xmlns:a16="http://schemas.microsoft.com/office/drawing/2014/main" id="{9E661D03-4DD4-45E7-A047-ED722E826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F3C99EF-2009-42E6-B2DD-CED0A33D306D}"/>
              </a:ext>
            </a:extLst>
          </p:cNvPr>
          <p:cNvPicPr>
            <a:picLocks noChangeAspect="1"/>
          </p:cNvPicPr>
          <p:nvPr/>
        </p:nvPicPr>
        <p:blipFill>
          <a:blip r:embed="rId2"/>
          <a:stretch>
            <a:fillRect/>
          </a:stretch>
        </p:blipFill>
        <p:spPr>
          <a:xfrm>
            <a:off x="487680" y="2895559"/>
            <a:ext cx="5333012" cy="2522505"/>
          </a:xfrm>
          <a:prstGeom prst="rect">
            <a:avLst/>
          </a:prstGeom>
        </p:spPr>
      </p:pic>
      <p:sp>
        <p:nvSpPr>
          <p:cNvPr id="3" name="Content Placeholder 2">
            <a:extLst>
              <a:ext uri="{FF2B5EF4-FFF2-40B4-BE49-F238E27FC236}">
                <a16:creationId xmlns:a16="http://schemas.microsoft.com/office/drawing/2014/main" id="{5EC6B688-1777-4928-9645-D1A9904EF8B1}"/>
              </a:ext>
            </a:extLst>
          </p:cNvPr>
          <p:cNvSpPr>
            <a:spLocks noGrp="1"/>
          </p:cNvSpPr>
          <p:nvPr>
            <p:ph idx="1"/>
          </p:nvPr>
        </p:nvSpPr>
        <p:spPr>
          <a:xfrm>
            <a:off x="6335805" y="2180496"/>
            <a:ext cx="5275001" cy="4045683"/>
          </a:xfrm>
        </p:spPr>
        <p:txBody>
          <a:bodyPr>
            <a:normAutofit/>
          </a:bodyPr>
          <a:lstStyle/>
          <a:p>
            <a:r>
              <a:rPr lang="en-US"/>
              <a:t>Two 1D plots are stacked on top of each other, both with a chosen word and their nearest neighbors.</a:t>
            </a:r>
          </a:p>
          <a:p>
            <a:r>
              <a:rPr lang="en-US"/>
              <a:t>Interaction: selecting a word (dot) on either plot shows the selected word on the other plot by connecting across the plots. Then, it colors the words on that other plot by the cosine distance to the selected word.</a:t>
            </a:r>
            <a:endParaRPr lang="en-US" dirty="0"/>
          </a:p>
        </p:txBody>
      </p:sp>
    </p:spTree>
    <p:extLst>
      <p:ext uri="{BB962C8B-B14F-4D97-AF65-F5344CB8AC3E}">
        <p14:creationId xmlns:p14="http://schemas.microsoft.com/office/powerpoint/2010/main" val="412051644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otalTime>0</TotalTime>
  <Words>1370</Words>
  <Application>Microsoft Office PowerPoint</Application>
  <PresentationFormat>Widescreen</PresentationFormat>
  <Paragraphs>89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Cambria Math</vt:lpstr>
      <vt:lpstr>Gill Sans MT</vt:lpstr>
      <vt:lpstr>Wingdings 2</vt:lpstr>
      <vt:lpstr>Dividend</vt:lpstr>
      <vt:lpstr>Interactive Analysis of Word Vector Embeddings</vt:lpstr>
      <vt:lpstr>Overview</vt:lpstr>
      <vt:lpstr>Word Embeddings</vt:lpstr>
      <vt:lpstr>Model Visualization</vt:lpstr>
      <vt:lpstr>Text Visualization</vt:lpstr>
      <vt:lpstr>Task Analysis</vt:lpstr>
      <vt:lpstr>Linguistic Tasks for Word Embeddings</vt:lpstr>
      <vt:lpstr>Local Neighborhoods – single</vt:lpstr>
      <vt:lpstr>Comparing neighborhoods - multiple</vt:lpstr>
      <vt:lpstr>Comparing neighborhoods – multiple</vt:lpstr>
      <vt:lpstr>Co-occurrence patterns - Single</vt:lpstr>
      <vt:lpstr>Co-Occurrence Patterns - multiple</vt:lpstr>
      <vt:lpstr>Mapping to concept axes</vt:lpstr>
      <vt:lpstr>Implementation</vt:lpstr>
      <vt:lpstr>Use case: Changes on Word Meaning</vt:lpstr>
      <vt:lpstr>Use Case: Stability of Embeddings</vt:lpstr>
      <vt:lpstr>Use Case: Stability of Embeddings – cont.</vt:lpstr>
      <vt:lpstr>Domain expert feedback</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Interactive Analysis of Word Vector Embeddings</dc:title>
  <dc:creator>Skylar Wurster</dc:creator>
  <cp:lastModifiedBy>Skylar Wurster</cp:lastModifiedBy>
  <cp:revision>3</cp:revision>
  <dcterms:created xsi:type="dcterms:W3CDTF">2019-03-17T19:52:01Z</dcterms:created>
  <dcterms:modified xsi:type="dcterms:W3CDTF">2019-03-17T19:52:35Z</dcterms:modified>
</cp:coreProperties>
</file>