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lurZ\Downloads\New%20folder\202307-divvy-trip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lurZ\Downloads\New%20folder\202307-divvy-trip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lurZ\Downloads\New%20folder\202307-divvy-trip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lurZ\Downloads\New%20folder\202307-divvy-trip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[202307-divvy-tripdata.xlsx]average_ride_length!PivotTable3</c:name>
    <c:fmtId val="7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Ride Length</a:t>
            </a:r>
            <a:endParaRPr lang="en-U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average_ride_length!$B$1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A3-416E-BF47-CC55B37794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average_ride_length!$A$2:$A$4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average_ride_length!$B$2:$B$4</c:f>
              <c:numCache>
                <c:formatCode>[h]:mm:ss;@</c:formatCode>
                <c:ptCount val="2"/>
                <c:pt idx="0">
                  <c:v>1.5772398039884023E-2</c:v>
                </c:pt>
                <c:pt idx="1">
                  <c:v>9.1714792546241011E-3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C-4E4D-8C3F-0613190D0A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78707200"/>
        <c:axId val="1294329039"/>
      </c:barChart>
      <c:catAx>
        <c:axId val="177870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329039"/>
        <c:crosses val="autoZero"/>
        <c:auto val="1"/>
        <c:lblAlgn val="ctr"/>
        <c:lblOffset val="100"/>
        <c:noMultiLvlLbl val="0"/>
      </c:catAx>
      <c:valAx>
        <c:axId val="12943290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70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[202307-divvy-tripdata.xlsx]ride_count!PivotTable3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Ride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ride_count!$B$1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A5-47AE-B8F8-9A7AC26CBF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ride_count!$A$2:$A$4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ride_count!$B$2:$B$4</c:f>
              <c:numCache>
                <c:formatCode>General</c:formatCode>
                <c:ptCount val="2"/>
                <c:pt idx="0">
                  <c:v>330298</c:v>
                </c:pt>
                <c:pt idx="1">
                  <c:v>436132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A5-47AE-B8F8-9A7AC26CBF2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78707200"/>
        <c:axId val="1294329039"/>
      </c:barChart>
      <c:catAx>
        <c:axId val="177870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329039"/>
        <c:crosses val="autoZero"/>
        <c:auto val="1"/>
        <c:lblAlgn val="ctr"/>
        <c:lblOffset val="100"/>
        <c:noMultiLvlLbl val="0"/>
      </c:catAx>
      <c:valAx>
        <c:axId val="12943290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70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[202307-divvy-tripdata.xlsx]average_ride_length_per_weekday!PivotTable3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Ride Length Per</a:t>
            </a:r>
            <a:r>
              <a:rPr lang="en-US" baseline="0"/>
              <a:t> </a:t>
            </a:r>
            <a:r>
              <a:rPr lang="en-US"/>
              <a:t>Weekday</a:t>
            </a:r>
            <a:endParaRPr lang="en-U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average_ride_length_per_weekday!$B$1:$B$2</c:f>
              <c:strCache>
                <c:ptCount val="1"/>
                <c:pt idx="0">
                  <c:v>Sun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average_ride_length_per_weekday!$A$3:$A$5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average_ride_length_per_weekday!$B$3:$B$5</c:f>
              <c:numCache>
                <c:formatCode>[h]:mm:ss;@</c:formatCode>
                <c:ptCount val="2"/>
                <c:pt idx="0">
                  <c:v>1.5805521002533886E-2</c:v>
                </c:pt>
                <c:pt idx="1">
                  <c:v>8.9223727935889424E-3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C-47C6-956C-368B42146834}"/>
            </c:ext>
          </c:extLst>
        </c:ser>
        <c:ser>
          <c:idx val="1"/>
          <c:order val="1"/>
          <c:tx>
            <c:strRef>
              <c:f>average_ride_length_per_weekday!$C$1:$C$2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average_ride_length_per_weekday!$A$3:$A$5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average_ride_length_per_weekday!$C$3:$C$5</c:f>
              <c:numCache>
                <c:formatCode>[h]:mm:ss;@</c:formatCode>
                <c:ptCount val="2"/>
                <c:pt idx="0">
                  <c:v>1.7714279021036294E-2</c:v>
                </c:pt>
                <c:pt idx="1">
                  <c:v>1.0218229976112882E-2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C-47C6-956C-368B42146834}"/>
            </c:ext>
          </c:extLst>
        </c:ser>
        <c:ser>
          <c:idx val="2"/>
          <c:order val="2"/>
          <c:tx>
            <c:strRef>
              <c:f>average_ride_length_per_weekday!$D$1:$D$2</c:f>
              <c:strCache>
                <c:ptCount val="1"/>
                <c:pt idx="0">
                  <c:v>Fri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average_ride_length_per_weekday!$A$3:$A$5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average_ride_length_per_weekday!$D$3:$D$5</c:f>
              <c:numCache>
                <c:formatCode>[h]:mm:ss;@</c:formatCode>
                <c:ptCount val="2"/>
                <c:pt idx="0">
                  <c:v>1.6901956247462106E-2</c:v>
                </c:pt>
                <c:pt idx="1">
                  <c:v>9.895774225558299E-3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5C-47C6-956C-368B42146834}"/>
            </c:ext>
          </c:extLst>
        </c:ser>
        <c:ser>
          <c:idx val="3"/>
          <c:order val="3"/>
          <c:tx>
            <c:strRef>
              <c:f>average_ride_length_per_weekday!$E$1:$E$2</c:f>
              <c:strCache>
                <c:ptCount val="1"/>
                <c:pt idx="0">
                  <c:v>Thu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average_ride_length_per_weekday!$A$3:$A$5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average_ride_length_per_weekday!$E$3:$E$5</c:f>
              <c:numCache>
                <c:formatCode>[h]:mm:ss;@</c:formatCode>
                <c:ptCount val="2"/>
                <c:pt idx="0">
                  <c:v>1.4896953278875179E-2</c:v>
                </c:pt>
                <c:pt idx="1">
                  <c:v>8.9400585512208735E-3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5C-47C6-956C-368B42146834}"/>
            </c:ext>
          </c:extLst>
        </c:ser>
        <c:ser>
          <c:idx val="4"/>
          <c:order val="4"/>
          <c:tx>
            <c:strRef>
              <c:f>average_ride_length_per_weekday!$F$1:$F$2</c:f>
              <c:strCache>
                <c:ptCount val="1"/>
                <c:pt idx="0">
                  <c:v>Wed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average_ride_length_per_weekday!$A$3:$A$5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average_ride_length_per_weekday!$F$3:$F$5</c:f>
              <c:numCache>
                <c:formatCode>[h]:mm:ss;@</c:formatCode>
                <c:ptCount val="2"/>
                <c:pt idx="0">
                  <c:v>1.3803414356344794E-2</c:v>
                </c:pt>
                <c:pt idx="1">
                  <c:v>8.6912471644916261E-3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5C-47C6-956C-368B42146834}"/>
            </c:ext>
          </c:extLst>
        </c:ser>
        <c:ser>
          <c:idx val="5"/>
          <c:order val="5"/>
          <c:tx>
            <c:strRef>
              <c:f>average_ride_length_per_weekday!$G$1:$G$2</c:f>
              <c:strCache>
                <c:ptCount val="1"/>
                <c:pt idx="0">
                  <c:v>Tue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average_ride_length_per_weekday!$A$3:$A$5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average_ride_length_per_weekday!$G$3:$G$5</c:f>
              <c:numCache>
                <c:formatCode>[h]:mm:ss;@</c:formatCode>
                <c:ptCount val="2"/>
                <c:pt idx="0">
                  <c:v>1.3107981913518156E-2</c:v>
                </c:pt>
                <c:pt idx="1">
                  <c:v>8.3771074358714691E-3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5C-47C6-956C-368B42146834}"/>
            </c:ext>
          </c:extLst>
        </c:ser>
        <c:ser>
          <c:idx val="6"/>
          <c:order val="6"/>
          <c:tx>
            <c:strRef>
              <c:f>average_ride_length_per_weekday!$H$1:$H$2</c:f>
              <c:strCache>
                <c:ptCount val="1"/>
                <c:pt idx="0">
                  <c:v>Mon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average_ride_length_per_weekday!$A$3:$A$5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average_ride_length_per_weekday!$H$3:$H$5</c:f>
              <c:numCache>
                <c:formatCode>[h]:mm:ss;@</c:formatCode>
                <c:ptCount val="2"/>
                <c:pt idx="0">
                  <c:v>1.5607329786898433E-2</c:v>
                </c:pt>
                <c:pt idx="1">
                  <c:v>9.1462332356590601E-3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5C-47C6-956C-368B421468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78707200"/>
        <c:axId val="1294329039"/>
      </c:barChart>
      <c:catAx>
        <c:axId val="177870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329039"/>
        <c:crosses val="autoZero"/>
        <c:auto val="1"/>
        <c:lblAlgn val="ctr"/>
        <c:lblOffset val="100"/>
        <c:noMultiLvlLbl val="0"/>
      </c:catAx>
      <c:valAx>
        <c:axId val="12943290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70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[202307-divvy-tripdata.xlsx]ride_count_per_weekday!PivotTable3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Ride Count Per Weekday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0"/>
          <c:showCatName val="0"/>
          <c:showSerName val="1"/>
          <c:showPercent val="0"/>
          <c:showBubbleSize val="0"/>
          <c:separator>, </c:separator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ride_count_per_weekday!$B$1:$B$2</c:f>
              <c:strCache>
                <c:ptCount val="1"/>
                <c:pt idx="0">
                  <c:v>Sun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ride_count_per_weekday!$A$3:$A$5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ride_count_per_weekday!$B$3:$B$5</c:f>
              <c:numCache>
                <c:formatCode>General</c:formatCode>
                <c:ptCount val="2"/>
                <c:pt idx="0">
                  <c:v>48704</c:v>
                </c:pt>
                <c:pt idx="1">
                  <c:v>73670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75-493D-822C-9E00389A6CBE}"/>
            </c:ext>
          </c:extLst>
        </c:ser>
        <c:ser>
          <c:idx val="1"/>
          <c:order val="1"/>
          <c:tx>
            <c:strRef>
              <c:f>ride_count_per_weekday!$C$1:$C$2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ride_count_per_weekday!$A$3:$A$5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ride_count_per_weekday!$C$3:$C$5</c:f>
              <c:numCache>
                <c:formatCode>General</c:formatCode>
                <c:ptCount val="2"/>
                <c:pt idx="0">
                  <c:v>59238</c:v>
                </c:pt>
                <c:pt idx="1">
                  <c:v>57338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75-493D-822C-9E00389A6CBE}"/>
            </c:ext>
          </c:extLst>
        </c:ser>
        <c:ser>
          <c:idx val="2"/>
          <c:order val="2"/>
          <c:tx>
            <c:strRef>
              <c:f>ride_count_per_weekday!$D$1:$D$2</c:f>
              <c:strCache>
                <c:ptCount val="1"/>
                <c:pt idx="0">
                  <c:v>Fri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ride_count_per_weekday!$A$3:$A$5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ride_count_per_weekday!$D$3:$D$5</c:f>
              <c:numCache>
                <c:formatCode>General</c:formatCode>
                <c:ptCount val="2"/>
                <c:pt idx="0">
                  <c:v>70321</c:v>
                </c:pt>
                <c:pt idx="1">
                  <c:v>65989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75-493D-822C-9E00389A6CBE}"/>
            </c:ext>
          </c:extLst>
        </c:ser>
        <c:ser>
          <c:idx val="3"/>
          <c:order val="3"/>
          <c:tx>
            <c:strRef>
              <c:f>ride_count_per_weekday!$E$1:$E$2</c:f>
              <c:strCache>
                <c:ptCount val="1"/>
                <c:pt idx="0">
                  <c:v>Thu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ride_count_per_weekday!$A$3:$A$5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ride_count_per_weekday!$E$3:$E$5</c:f>
              <c:numCache>
                <c:formatCode>General</c:formatCode>
                <c:ptCount val="2"/>
                <c:pt idx="0">
                  <c:v>44397</c:v>
                </c:pt>
                <c:pt idx="1">
                  <c:v>59481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75-493D-822C-9E00389A6CBE}"/>
            </c:ext>
          </c:extLst>
        </c:ser>
        <c:ser>
          <c:idx val="4"/>
          <c:order val="4"/>
          <c:tx>
            <c:strRef>
              <c:f>ride_count_per_weekday!$F$1:$F$2</c:f>
              <c:strCache>
                <c:ptCount val="1"/>
                <c:pt idx="0">
                  <c:v>Wed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ride_count_per_weekday!$A$3:$A$5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ride_count_per_weekday!$F$3:$F$5</c:f>
              <c:numCache>
                <c:formatCode>General</c:formatCode>
                <c:ptCount val="2"/>
                <c:pt idx="0">
                  <c:v>38639</c:v>
                </c:pt>
                <c:pt idx="1">
                  <c:v>65342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5-493D-822C-9E00389A6CBE}"/>
            </c:ext>
          </c:extLst>
        </c:ser>
        <c:ser>
          <c:idx val="5"/>
          <c:order val="5"/>
          <c:tx>
            <c:strRef>
              <c:f>ride_count_per_weekday!$G$1:$G$2</c:f>
              <c:strCache>
                <c:ptCount val="1"/>
                <c:pt idx="0">
                  <c:v>Tue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ride_count_per_weekday!$A$3:$A$5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ride_count_per_weekday!$G$3:$G$5</c:f>
              <c:numCache>
                <c:formatCode>General</c:formatCode>
                <c:ptCount val="2"/>
                <c:pt idx="0">
                  <c:v>27904</c:v>
                </c:pt>
                <c:pt idx="1">
                  <c:v>53869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75-493D-822C-9E00389A6CBE}"/>
            </c:ext>
          </c:extLst>
        </c:ser>
        <c:ser>
          <c:idx val="6"/>
          <c:order val="6"/>
          <c:tx>
            <c:strRef>
              <c:f>ride_count_per_weekday!$H$1:$H$2</c:f>
              <c:strCache>
                <c:ptCount val="1"/>
                <c:pt idx="0">
                  <c:v>Mon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ride_count_per_weekday!$A$3:$A$5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ride_count_per_weekday!$H$3:$H$5</c:f>
              <c:numCache>
                <c:formatCode>General</c:formatCode>
                <c:ptCount val="2"/>
                <c:pt idx="0">
                  <c:v>41095</c:v>
                </c:pt>
                <c:pt idx="1">
                  <c:v>60443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75-493D-822C-9E00389A6CB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78707200"/>
        <c:axId val="1294329039"/>
      </c:barChart>
      <c:catAx>
        <c:axId val="177870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329039"/>
        <c:crosses val="autoZero"/>
        <c:auto val="1"/>
        <c:lblAlgn val="ctr"/>
        <c:lblOffset val="100"/>
        <c:noMultiLvlLbl val="0"/>
      </c:catAx>
      <c:valAx>
        <c:axId val="12943290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70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E45D-47A4-4421-A51B-D2CC603C1C5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5EE61-DF3F-4086-A42F-F954A5D6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average casual customers have longer ride lengths.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5EE61-DF3F-4086-A42F-F954A5D6C8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 customers use </a:t>
            </a:r>
            <a:r>
              <a:rPr lang="en-US" dirty="0" err="1"/>
              <a:t>Cyclistic</a:t>
            </a:r>
            <a:r>
              <a:rPr lang="en-US" dirty="0"/>
              <a:t> Bikes more often.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5EE61-DF3F-4086-A42F-F954A5D6C8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types of customers ride longer during Friday and Saturdays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5EE61-DF3F-4086-A42F-F954A5D6C8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0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Member customers use </a:t>
            </a:r>
            <a:r>
              <a:rPr lang="en-US" dirty="0" err="1"/>
              <a:t>Cyclistic</a:t>
            </a:r>
            <a:r>
              <a:rPr lang="en-US" dirty="0"/>
              <a:t> Bikes more often on a regular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5EE61-DF3F-4086-A42F-F954A5D6C8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7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051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3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7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2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2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2ABE-234A-482B-AD8C-61A4F4FCE71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1E2F-8EBA-457D-872D-A47B07C8A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38921-351D-0BBD-724E-2A9BB7AD8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/>
              <a:t>Cyclistic Bike-Share Customer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4990B-8F4D-E357-348B-87EA8D891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265" y="4119613"/>
            <a:ext cx="5935535" cy="2058765"/>
          </a:xfrm>
          <a:noFill/>
          <a:ln w="19050">
            <a:noFill/>
            <a:prstDash val="dash"/>
          </a:ln>
        </p:spPr>
        <p:txBody>
          <a:bodyPr numCol="1">
            <a:norm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effectLst/>
                <a:latin typeface="Calibri" panose="020F0502020204030204" pitchFamily="34" charset="0"/>
              </a:rPr>
              <a:t>Presented by: Skylur Zimmerman</a:t>
            </a:r>
            <a:endParaRPr lang="en-US" b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effectLst/>
                <a:latin typeface="Calibri" panose="020F0502020204030204" pitchFamily="34" charset="0"/>
              </a:rPr>
              <a:t>Last Updated: October 13, 2023</a:t>
            </a:r>
            <a:endParaRPr lang="en-US" b="0">
              <a:effectLst/>
            </a:endParaRPr>
          </a:p>
          <a:p>
            <a:pPr algn="r"/>
            <a:br>
              <a:rPr lang="en-US"/>
            </a:b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68189-8559-8683-68BF-E9B6BE2E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6" r="33299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F5356A-F695-48A7-A0FB-0D74C2ABD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48B8BE-2668-4FC5-B6E4-EBD84EFA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B30DC-9E94-F745-74F3-B07A8E91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8999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EFEA-A63C-5948-0145-7C2B5EEA8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520267"/>
            <a:ext cx="10820400" cy="69426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How do annual </a:t>
            </a:r>
            <a:r>
              <a:rPr lang="en-US" sz="1800" dirty="0">
                <a:solidFill>
                  <a:srgbClr val="0070C0"/>
                </a:solidFill>
              </a:rPr>
              <a:t>members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>
                <a:solidFill>
                  <a:schemeClr val="accent1"/>
                </a:solidFill>
              </a:rPr>
              <a:t>casual</a:t>
            </a:r>
            <a:r>
              <a:rPr lang="en-US" sz="1800" dirty="0">
                <a:solidFill>
                  <a:schemeClr val="tx1"/>
                </a:solidFill>
              </a:rPr>
              <a:t> riders use </a:t>
            </a:r>
            <a:r>
              <a:rPr lang="en-US" sz="1800" dirty="0" err="1">
                <a:solidFill>
                  <a:schemeClr val="tx1"/>
                </a:solidFill>
              </a:rPr>
              <a:t>Cyclistic</a:t>
            </a:r>
            <a:r>
              <a:rPr lang="en-US" sz="1800" dirty="0">
                <a:solidFill>
                  <a:schemeClr val="tx1"/>
                </a:solidFill>
              </a:rPr>
              <a:t> bikes differently?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CCD62-99F1-C696-EF6F-A67045415C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635457" y="640080"/>
            <a:ext cx="6404864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3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FABA-2CB0-3871-E95A-C788DED8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defTabSz="203033"/>
            <a:r>
              <a:rPr lang="en-US" kern="1200" dirty="0">
                <a:latin typeface="+mj-lt"/>
                <a:ea typeface="+mj-ea"/>
                <a:cs typeface="+mj-cs"/>
              </a:rPr>
              <a:t>Average Ride Length Per Customer Type</a:t>
            </a:r>
            <a:endParaRPr lang="en-US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7973FF8-30BE-6E76-AEB1-A26649609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33149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808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FABA-2CB0-3871-E95A-C788DED8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defTabSz="203033"/>
            <a:r>
              <a:rPr lang="en-US" kern="1200" dirty="0">
                <a:latin typeface="+mj-lt"/>
                <a:ea typeface="+mj-ea"/>
                <a:cs typeface="+mj-cs"/>
              </a:rPr>
              <a:t>Ride Count Per Customer Type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BD918D-43ED-442F-BF4D-E16F9C3F8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84774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061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FABA-2CB0-3871-E95A-C788DED8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defTabSz="203033"/>
            <a:r>
              <a:rPr lang="en-US" kern="1200" dirty="0">
                <a:latin typeface="+mj-lt"/>
                <a:ea typeface="+mj-ea"/>
                <a:cs typeface="+mj-cs"/>
              </a:rPr>
              <a:t>Average Ride Length Per Weekday by Customer Type</a:t>
            </a:r>
            <a:endParaRPr lang="en-US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22B74BDC-51FD-4F6B-8F11-241DE86B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45773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687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FABA-2CB0-3871-E95A-C788DED8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defTabSz="203033"/>
            <a:r>
              <a:rPr lang="en-US" kern="1200" dirty="0">
                <a:latin typeface="+mj-lt"/>
                <a:ea typeface="+mj-ea"/>
                <a:cs typeface="+mj-cs"/>
              </a:rPr>
              <a:t>Ride count Per Weekday by Customer Type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34D02-2B02-4C44-9517-6958E0429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20871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698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A3C1DA-EDA2-744F-AD75-708B8C65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Conclusions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4D3A1B-EB37-263B-E6C0-20ADAB122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672754"/>
            <a:ext cx="5298311" cy="1066655"/>
          </a:xfrm>
        </p:spPr>
        <p:txBody>
          <a:bodyPr>
            <a:normAutofit/>
          </a:bodyPr>
          <a:lstStyle/>
          <a:p>
            <a:pPr defTabSz="969264">
              <a:spcBef>
                <a:spcPts val="106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Annual </a:t>
            </a:r>
            <a:r>
              <a: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members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Cyclistic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bikes more often but for shorter amounts of time.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46EAF-9FEA-805E-6879-ECC66AB6A6D7}"/>
              </a:ext>
            </a:extLst>
          </p:cNvPr>
          <p:cNvSpPr txBox="1"/>
          <p:nvPr/>
        </p:nvSpPr>
        <p:spPr>
          <a:xfrm>
            <a:off x="6207889" y="3672754"/>
            <a:ext cx="529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84632">
              <a:spcAft>
                <a:spcPts val="600"/>
              </a:spcAft>
            </a:pPr>
            <a:r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Casual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riders use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Cyclistic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bikes less often but for longer amounts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</TotalTime>
  <Words>146</Words>
  <Application>Microsoft Office PowerPoint</Application>
  <PresentationFormat>Widescreen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Cyclistic Bike-Share Customer Analysis</vt:lpstr>
      <vt:lpstr>Objective</vt:lpstr>
      <vt:lpstr>Average Ride Length Per Customer Type</vt:lpstr>
      <vt:lpstr>Ride Count Per Customer Type</vt:lpstr>
      <vt:lpstr>Average Ride Length Per Weekday by Customer Type</vt:lpstr>
      <vt:lpstr>Ride count Per Weekday by Customer Type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Cyclistic bike-share customers</dc:title>
  <dc:creator>1 Factory Radio, LLC</dc:creator>
  <cp:lastModifiedBy>1 Factory Radio, LLC</cp:lastModifiedBy>
  <cp:revision>5</cp:revision>
  <dcterms:created xsi:type="dcterms:W3CDTF">2023-08-29T17:58:50Z</dcterms:created>
  <dcterms:modified xsi:type="dcterms:W3CDTF">2023-10-17T14:37:11Z</dcterms:modified>
</cp:coreProperties>
</file>