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8" r:id="rId3"/>
    <p:sldId id="263" r:id="rId4"/>
    <p:sldId id="295" r:id="rId5"/>
    <p:sldId id="264" r:id="rId6"/>
    <p:sldId id="290" r:id="rId7"/>
    <p:sldId id="265" r:id="rId8"/>
    <p:sldId id="261" r:id="rId9"/>
    <p:sldId id="267" r:id="rId10"/>
    <p:sldId id="292" r:id="rId11"/>
    <p:sldId id="298" r:id="rId12"/>
    <p:sldId id="291" r:id="rId13"/>
    <p:sldId id="296" r:id="rId14"/>
    <p:sldId id="297" r:id="rId15"/>
    <p:sldId id="262" r:id="rId16"/>
    <p:sldId id="293" r:id="rId17"/>
    <p:sldId id="269" r:id="rId18"/>
    <p:sldId id="301" r:id="rId19"/>
    <p:sldId id="300" r:id="rId20"/>
    <p:sldId id="299" r:id="rId21"/>
    <p:sldId id="271" r:id="rId22"/>
    <p:sldId id="294" r:id="rId23"/>
    <p:sldId id="273" r:id="rId24"/>
    <p:sldId id="302" r:id="rId25"/>
    <p:sldId id="284" r:id="rId26"/>
    <p:sldId id="283" r:id="rId2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B"/>
    <a:srgbClr val="0D0A27"/>
    <a:srgbClr val="0A0E12"/>
    <a:srgbClr val="11FFFE"/>
    <a:srgbClr val="36ABFF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hyperlink" Target="https://github.com/felipeAguiarCode/prompts-recipe-to-create-a-ebook" TargetMode="Externa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00000">
            <a:off x="-1968500" y="116205"/>
            <a:ext cx="13536295" cy="13536295"/>
          </a:xfrm>
          <a:prstGeom prst="rect">
            <a:avLst/>
          </a:prstGeom>
        </p:spPr>
      </p:pic>
      <p:grpSp>
        <p:nvGrpSpPr>
          <p:cNvPr id="6" name="Grupo 5"/>
          <p:cNvGrpSpPr/>
          <p:nvPr/>
        </p:nvGrpSpPr>
        <p:grpSpPr>
          <a:xfrm>
            <a:off x="2425065" y="11632565"/>
            <a:ext cx="4835525" cy="831215"/>
            <a:chOff x="3752" y="18319"/>
            <a:chExt cx="7615" cy="1309"/>
          </a:xfrm>
        </p:grpSpPr>
        <p:sp>
          <p:nvSpPr>
            <p:cNvPr id="16" name="fundo_rodape"/>
            <p:cNvSpPr/>
            <p:nvPr/>
          </p:nvSpPr>
          <p:spPr>
            <a:xfrm>
              <a:off x="3752" y="18319"/>
              <a:ext cx="7615" cy="1309"/>
            </a:xfrm>
            <a:prstGeom prst="rect">
              <a:avLst/>
            </a:prstGeom>
            <a:solidFill>
              <a:srgbClr val="D9D5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odape"/>
            <p:cNvSpPr txBox="1"/>
            <p:nvPr/>
          </p:nvSpPr>
          <p:spPr>
            <a:xfrm>
              <a:off x="4682" y="18514"/>
              <a:ext cx="575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600" dirty="0">
                  <a:solidFill>
                    <a:srgbClr val="0D0A27"/>
                  </a:solidFill>
                  <a:latin typeface="Impact" panose="020B0806030902050204" pitchFamily="34" charset="0"/>
                </a:rPr>
                <a:t>TALITA M MARQUES</a:t>
              </a:r>
              <a:endParaRPr lang="pt-BR" sz="3600" dirty="0">
                <a:solidFill>
                  <a:srgbClr val="0D0A27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15" name="subtitulo_componente"/>
          <p:cNvSpPr txBox="1"/>
          <p:nvPr/>
        </p:nvSpPr>
        <p:spPr>
          <a:xfrm>
            <a:off x="251055" y="152116"/>
            <a:ext cx="9100360" cy="82994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dist" fontAlgn="ctr"/>
            <a:r>
              <a:rPr lang="pt-BR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/>
                <a:latin typeface="+mj-lt"/>
              </a:rPr>
              <a:t>UM GUIA PRÁTICO PARA INICIANTES</a:t>
            </a:r>
            <a:endParaRPr lang="pt-BR" sz="48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654050" y="2802890"/>
            <a:ext cx="8290560" cy="8794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 dirty="0">
                <a:latin typeface="+mj-ea"/>
                <a:cs typeface="+mj-ea"/>
              </a:rPr>
              <a:t>Técnicas de Engenharia de Prompts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Seja específico: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Quanto mais detalhado o prompt, mais preciso será o resultado.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Use verbos de ação: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Verbos como "explique", "compare", "crie" orientam melhor o ChatGPT.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Forneça contexto: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Contextualize o prompt para obter respostas mais relevantes.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Use modificadores: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Adjetivos e advérbios podem refinar a resposta (ex: "Escreva um texto curto e engraçado sobre gatos").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Itere: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Refinar o prompt gradualmente pode levar a resultados melhores.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Role-playing: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Atribua um papel ao ChatGPT para obter respostas mais personalizadas (ex: "Você é um detetive. Investigue um crime misterioso.").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72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Criando Conteúdos com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650875" y="2821940"/>
            <a:ext cx="8290560" cy="7290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Tipos de Prompts e seus Impactos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914400" lvl="1" indent="-457200" algn="l">
              <a:buAutoNum type="arabicPeriod"/>
            </a:pPr>
            <a:r>
              <a:rPr lang="pt-BR" sz="2400" dirty="0">
                <a:latin typeface="+mj-ea"/>
                <a:cs typeface="+mj-ea"/>
              </a:rPr>
              <a:t>Prompts abertos: Deixam a porta aberta para a criatividade.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Exemplo: "Crie uma história sobre um alienígena que visita a Terra."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Por que usar: Ideal para brainstorming, geração de ideias e textos mais originais.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Síntese de Prompts Abertos: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Definição: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Prompts que permitem uma ampla gama de respostas, incentivando a criatividade.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Exemplo: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"Escreva uma história de ficção científica sobre uma viagem no tempo."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Impacto: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Resultados mais variados e criativos, mas podem exigir mais refinamento.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72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Criando Conteúdos com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650875" y="2821940"/>
            <a:ext cx="8290560" cy="675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Tipos de Prompts e seus Impactos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914400" lvl="1" indent="-457200" algn="l">
              <a:buFont typeface="+mj-lt"/>
              <a:buAutoNum type="arabicPeriod" startAt="2"/>
            </a:pPr>
            <a:r>
              <a:rPr lang="pt-BR" sz="2400" dirty="0">
                <a:latin typeface="+mj-ea"/>
                <a:cs typeface="+mj-ea"/>
                <a:sym typeface="+mn-ea"/>
              </a:rPr>
              <a:t>Prompts fechados: São mais diretos e exigem respostas específicas.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Exemplo: "Qual a capital da França?"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Por que usar: Perfeito para obter informações precisas e objetivas.</a:t>
            </a:r>
            <a:endParaRPr lang="pt-BR" sz="2400" dirty="0">
              <a:latin typeface="+mj-ea"/>
              <a:cs typeface="+mj-ea"/>
              <a:sym typeface="+mn-ea"/>
            </a:endParaRPr>
          </a:p>
          <a:p>
            <a:pPr algn="l"/>
            <a:endParaRPr lang="pt-BR" sz="2400" dirty="0">
              <a:latin typeface="+mj-ea"/>
              <a:cs typeface="+mj-ea"/>
              <a:sym typeface="+mn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Síntese de </a:t>
            </a:r>
            <a:r>
              <a:rPr lang="pt-BR" sz="2400" dirty="0">
                <a:latin typeface="+mj-ea"/>
                <a:cs typeface="+mj-ea"/>
              </a:rPr>
              <a:t>Prompts Fechados: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Definição: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Prompts com perguntas diretas que exigem respostas mais específicas.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Exemplo: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"Qual a capital da França?"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Impacto: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Resultados mais precisos e diretos, mas podem limitar a criatividade.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72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Criando Conteúdos com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650875" y="2821940"/>
            <a:ext cx="8290560" cy="675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Tipos de Prompts e seus Impactos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914400" lvl="1" indent="-457200" algn="l">
              <a:buFont typeface="+mj-lt"/>
              <a:buAutoNum type="arabicPeriod" startAt="3"/>
            </a:pPr>
            <a:r>
              <a:rPr lang="pt-BR" sz="2400" dirty="0">
                <a:latin typeface="+mj-ea"/>
                <a:cs typeface="+mj-ea"/>
                <a:sym typeface="+mn-ea"/>
              </a:rPr>
              <a:t>Prompts com exemplos: Fornecem um modelo para a resposta.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Exemplo: "Escreva um parágrafo no estilo de Machado de Assis sobre a amizade."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Por que usar: Ajuda a guiar o ChatGPT para um determinado estilo ou formato.</a:t>
            </a:r>
            <a:endParaRPr lang="pt-BR" sz="2400" dirty="0">
              <a:latin typeface="+mj-ea"/>
              <a:cs typeface="+mj-ea"/>
              <a:sym typeface="+mn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Síntese de </a:t>
            </a:r>
            <a:r>
              <a:rPr lang="pt-BR" sz="2400" dirty="0">
                <a:latin typeface="+mj-ea"/>
                <a:cs typeface="+mj-ea"/>
              </a:rPr>
              <a:t>Prompts com Exemplos: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Definição: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Prompts que fornecem exemplos para guiar a resposta.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Exemplo: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"Escreva um poema sobre a natureza, como o poema 'O Cortiço' de Aluísio Azevedo."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Impacto: </a:t>
            </a:r>
            <a:endParaRPr lang="pt-BR" sz="2400" dirty="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 dirty="0">
                <a:latin typeface="+mj-ea"/>
                <a:cs typeface="+mj-ea"/>
              </a:rPr>
              <a:t>Resultados mais alinhados com o estilo e o tema desejados.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72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Criando Conteúdos com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6388320"/>
            <a:ext cx="78166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Dicas para Aproveitar o Máximo do ChatGPT</a:t>
            </a:r>
            <a:endParaRPr lang="pt-BR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/>
          <p:cNvSpPr txBox="1"/>
          <p:nvPr/>
        </p:nvSpPr>
        <p:spPr>
          <a:xfrm>
            <a:off x="870768" y="9340866"/>
            <a:ext cx="7816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Use comandos iterativos: </a:t>
            </a:r>
            <a:endParaRPr lang="pt-BR" sz="2400" dirty="0">
              <a:solidFill>
                <a:schemeClr val="bg1"/>
              </a:solidFill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</a:rPr>
              <a:t>"Reescreva com um tom mais formal."</a:t>
            </a:r>
            <a:endParaRPr lang="pt-BR" sz="2400" dirty="0">
              <a:solidFill>
                <a:schemeClr val="bg1"/>
              </a:solidFill>
            </a:endParaRPr>
          </a:p>
          <a:p>
            <a:pPr indent="0" algn="ctr">
              <a:buFont typeface="Arial" panose="020B0604020202020204" pitchFamily="34" charset="0"/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Reconheça as limitações: </a:t>
            </a:r>
            <a:endParaRPr lang="pt-BR" sz="2400" dirty="0">
              <a:solidFill>
                <a:schemeClr val="bg1"/>
              </a:solidFill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pt-BR" sz="2400" dirty="0">
                <a:solidFill>
                  <a:schemeClr val="bg1"/>
                </a:solidFill>
              </a:rPr>
              <a:t>O ChatGPT pode errar ou ser genérico em tópicos complexos.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585" y="2821940"/>
            <a:ext cx="7816850" cy="52209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>
                <a:latin typeface="+mj-ea"/>
                <a:cs typeface="+mj-ea"/>
              </a:rPr>
              <a:t>Ferramentas e Integrações</a:t>
            </a:r>
            <a:endParaRPr lang="pt-BR" sz="2400">
              <a:latin typeface="+mj-ea"/>
              <a:cs typeface="+mj-ea"/>
            </a:endParaRPr>
          </a:p>
          <a:p>
            <a:pPr algn="l"/>
            <a:endParaRPr lang="pt-BR" sz="2400">
              <a:latin typeface="+mj-ea"/>
              <a:cs typeface="+mj-ea"/>
            </a:endParaRPr>
          </a:p>
          <a:p>
            <a:pPr algn="l"/>
            <a:r>
              <a:rPr lang="pt-BR" sz="2400">
                <a:latin typeface="+mj-ea"/>
                <a:cs typeface="+mj-ea"/>
              </a:rPr>
              <a:t>Extensões de modelos: Personalize o ChatGPT para tarefas específicas, como geração de código ou tradução especializada.</a:t>
            </a:r>
            <a:endParaRPr lang="pt-BR" sz="2400">
              <a:latin typeface="+mj-ea"/>
              <a:cs typeface="+mj-ea"/>
            </a:endParaRPr>
          </a:p>
          <a:p>
            <a:pPr algn="l"/>
            <a:r>
              <a:rPr lang="pt-BR" sz="2400">
                <a:latin typeface="+mj-ea"/>
                <a:cs typeface="+mj-ea"/>
              </a:rPr>
              <a:t>Integração com outras ferramentas: Conecte o ChatGPT a planilhas, softwares de design e outras ferramentas para automatizar tarefas.</a:t>
            </a:r>
            <a:endParaRPr lang="pt-BR" sz="2400">
              <a:latin typeface="+mj-ea"/>
              <a:cs typeface="+mj-ea"/>
            </a:endParaRPr>
          </a:p>
          <a:p>
            <a:pPr algn="l"/>
            <a:r>
              <a:rPr lang="pt-BR" sz="2400">
                <a:latin typeface="+mj-ea"/>
                <a:cs typeface="+mj-ea"/>
              </a:rPr>
              <a:t>Plataformas de desenvolvimento: Crie suas próprias aplicações com base no ChatGPT usando plataformas como o Hugging Face.</a:t>
            </a:r>
            <a:endParaRPr lang="pt-BR" sz="240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7800" y="777875"/>
            <a:ext cx="9658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Dicas para Aproveitar</a:t>
            </a:r>
            <a:b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</a:br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o Máximo do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821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</a:rPr>
              <a:t>Limitações e vieses: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Explorar como os dados de treinamento influenciam as respostas do ChatGPT.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Discutir o risco de gerar informações falsas ou tendenciosas e a importância da verificação.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Dar exemplos de como esses vieses podem se manifestar em diferentes contextos.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pt-BR" sz="240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</a:rPr>
              <a:t>Ética: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Abordar questões como plágio, direitos autorais e a responsabilidade do usuário pelo conteúdo gerado.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Discutir o uso do ChatGPT para fins maliciosos, como a criação de deepfakes ou a disseminação de fake news.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Propor guidelines éticas para o uso da ferramenta.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pt-BR" sz="240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</a:rPr>
              <a:t>Comunidade: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Destacar a importância de participar de fóruns e comunidades online para aprender com outros usuários.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Citar exemplos de comunidades relevantes e seus benefícios.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Incentivar a colaboração e o compartilhamento de conhecimentos.</a:t>
            </a:r>
            <a:endParaRPr lang="pt-BR" sz="240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7800" y="777875"/>
            <a:ext cx="9658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Dicas para Aproveitar</a:t>
            </a:r>
            <a:b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</a:br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o Máximo do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91723" y="2881768"/>
            <a:ext cx="781664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</a:rPr>
              <a:t>Limitações e vieses: 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As respostas do ChatGPT são moldadas pelos dados massivos nos quais ele foi treinado. Essa vasta quantidade de informações, embora rica e diversificada, não está isenta de vieses presentes na sociedade. Consequentemente, o modelo pode gerar respostas que reforçam estereótipos, preconceitos e informações incorretas. 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A probabilidade de gerar informações falsas ou tendenciosas aumenta em temas complexos ou controversos, onde a verdade pode ser subjetiva e a desinformação prolifera. Por exemplo, ao solicitar um texto sobre um determinado grupo étnico, o ChatGPT pode apresentar estereótipos negativos aprendidos durante seu treinamento. É fundamental que os usuários estejam conscientes dessas limitações e verifiquem as informações geradas por meio de fontes confiáveis.</a:t>
            </a:r>
            <a:endParaRPr lang="pt-BR" sz="240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7800" y="777875"/>
            <a:ext cx="9658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Dicas para Aproveitar</a:t>
            </a:r>
            <a:b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</a:br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o Máximo do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</a:rPr>
              <a:t>Ética: 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O uso do ChatGPT levanta questões éticas complexas. A geração automática de texto pode gerar dúvidas sobre plágio e direitos autorais, especialmente quando o conteúdo gerado é muito similar a materiais existentes. Além disso, a responsabilidade pela veracidade e originalidade do conteúdo recai sobre o usuário, que deve sempre verificar as informações geradas. A ferramenta também pode ser utilizada para fins maliciosos, como a criação de deepfakes, a disseminação de fake news e a realização de ataques de engenharia social. 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Para garantir o uso ético do ChatGPT, é fundamental estabelecer guidelines claras, como a citação das fontes, a verificação da informação e a conscientização sobre os riscos de uso indevido. A comunidade de usuários também desempenha um papel crucial na promoção de práticas éticas, denunciando o uso inadequado da ferramenta e compartilhando boas práticas.</a:t>
            </a:r>
            <a:endParaRPr lang="pt-BR" sz="240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7800" y="777875"/>
            <a:ext cx="9658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Dicas para Aproveitar</a:t>
            </a:r>
            <a:b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</a:br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o Máximo do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710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</a:rPr>
              <a:t>Comunidade: 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A comunidade online dedicada ao ChatGPT é um ecossistema vibrante de aprendizado e colaboração. Plataformas como o Reddit, o Stack Overflow e fóruns especializados oferecem um espaço para que entusiastas e desenvolvedores compartilhem dicas, tutoriais e soluções para os mais diversos desafios. Ao participar ativamente dessas comunidades, você terá acesso a um vasto conhecimento sobre o ChatGPT, poderá tirar dúvidas, encontrar inspiração para novos projetos e colaborar em iniciativas coletivas.</a:t>
            </a: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pt-BR" sz="2400">
              <a:latin typeface="+mj-ea"/>
              <a:cs typeface="+mj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pt-BR" sz="2400">
                <a:latin typeface="+mj-ea"/>
                <a:cs typeface="+mj-ea"/>
              </a:rPr>
              <a:t>Plataformas como o Hugging Face, por exemplo, permitem que você explore modelos pré-treinados, participe de desafios e contribua para o desenvolvimento de código aberto. A troca de experiências e o compartilhamento de conhecimentos são fundamentais para impulsionar a evolução da ferramenta e expandir suas aplicações.</a:t>
            </a:r>
            <a:endParaRPr lang="pt-BR" sz="240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7800" y="777875"/>
            <a:ext cx="9658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Dicas para Aproveitar</a:t>
            </a:r>
            <a:b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</a:br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o Máximo do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6165169"/>
            <a:ext cx="781664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+mj-ea"/>
                <a:cs typeface="+mj-ea"/>
                <a:sym typeface="+mn-ea"/>
              </a:rPr>
              <a:t>Neste guia, você vai aprender tudo o que precisa saber sobre o ChatGPT. Desde os conceitos básicos até as técnicas mais avançadas, este eBook te ensinará a utilizar essa poderosa ferramenta para otimizar seu trabalho, aumentar sua produtividade e explorar novas possibilidades criativas.</a:t>
            </a: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algn="ctr"/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algn="ctr"/>
            <a:r>
              <a:rPr lang="pt-BR" sz="2400">
                <a:latin typeface="+mj-ea"/>
                <a:cs typeface="+mj-ea"/>
                <a:sym typeface="+mn-ea"/>
              </a:rPr>
              <a:t>Neste eBook, você vai aprender:</a:t>
            </a: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algn="ctr"/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  <a:sym typeface="+mn-ea"/>
              </a:rPr>
              <a:t>O que é o ChatGPT e como ele funciona</a:t>
            </a: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  <a:sym typeface="+mn-ea"/>
              </a:rPr>
              <a:t>Como criar prompts eficazes para obter os melhores resultados</a:t>
            </a: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  <a:sym typeface="+mn-ea"/>
              </a:rPr>
              <a:t>Dicas para utilizar o ChatGPT em diferentes áreas</a:t>
            </a: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>
                <a:latin typeface="+mj-ea"/>
                <a:cs typeface="+mj-ea"/>
                <a:sym typeface="+mn-ea"/>
              </a:rPr>
              <a:t>E muito mais!</a:t>
            </a:r>
            <a:endParaRPr lang="pt-BR" sz="240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585" y="726440"/>
            <a:ext cx="8070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Criando com ChatGPT: Um Guia Prático para Iniciantes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/>
          <p:cNvSpPr txBox="1"/>
          <p:nvPr/>
        </p:nvSpPr>
        <p:spPr>
          <a:xfrm>
            <a:off x="870768" y="3767857"/>
            <a:ext cx="781664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>
                <a:sym typeface="+mn-ea"/>
              </a:rPr>
              <a:t>Descubra o Poder da Inteligência Artificial na Palma da Sua Mão!</a:t>
            </a:r>
            <a:endParaRPr lang="pt-BR" sz="3200" dirty="0"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6388320"/>
            <a:ext cx="78166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Conclusão e Próximos Passos</a:t>
            </a:r>
            <a:endParaRPr lang="pt-BR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/>
          <p:cNvSpPr txBox="1"/>
          <p:nvPr/>
        </p:nvSpPr>
        <p:spPr>
          <a:xfrm>
            <a:off x="870768" y="9340866"/>
            <a:ext cx="7816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Resumo: O ChatGPT é uma ferramenta poderosa para iniciantes em escrita criativa e técnica.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</a:rPr>
              <a:t>Próximos passos: Pratique criando conteúdos simples e explore seus limites.</a:t>
            </a:r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>
                <a:solidFill>
                  <a:schemeClr val="bg1"/>
                </a:solidFill>
              </a:rPr>
              <a:t>Convite: Use o ChatGPT para projetos como currículos, cartas, histórias ou planos de aula.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Futuro do ChatGPT: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Discutir as futuras aplicações do ChatGPT em diversas áreas, como saúde, educação e ciência.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Analisar as implicações do desenvolvimento da IA para a sociedade.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Fazer previsões sobre como o ChatGPT pode evoluir nos próximos anos.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Recursos adicionais: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Sugerir livros, artigos, cursos online e plataformas de aprendizado para aprofundar o conhecimento sobre o tema.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Citar exemplos de ferramentas e recursos úteis para desenvolvedores e pesquisadores.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Incentivar a experimentação e a criação de novas aplicações.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55676" y="777781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Conclusão e Próximos Passos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O futuro do ChatGPT é promissor e repleto de possibilidades. Com o avanço da tecnologia, podemos esperar que a IA se torne ainda mais sofisticada, capaz de realizar tarefas mais complexas e gerar conteúdos ainda mais criativos. A integração do ChatGPT com outras tecnologias, como a realid</a:t>
            </a:r>
            <a:r>
              <a:rPr lang="pt-BR" sz="2400" dirty="0">
                <a:latin typeface="+mj-ea"/>
                <a:cs typeface="+mj-ea"/>
                <a:sym typeface="+mn-ea"/>
              </a:rPr>
              <a:t>ade virtual e a internet das coisas, pode revolucionar a forma como interagimos com máquinas. No entanto, é fundamental que o desenvolvimento da IA seja acompanhado de discussões éticas e sociais sobre seus impactos na sociedade.</a:t>
            </a:r>
            <a:endParaRPr lang="pt-BR" sz="2400" dirty="0">
              <a:latin typeface="+mj-ea"/>
              <a:cs typeface="+mj-ea"/>
              <a:sym typeface="+mn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55676" y="777781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Conclusão e Próximos Passos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</a:t>
            </a:r>
            <a:fld id="{9A0DB2DC-4C9A-4742-B13C-FB6460FD3503}" type="slidenum">
              <a:rPr lang="pt-BR"/>
            </a:fld>
            <a:fld id="{9A0DB2DC-4C9A-4742-B13C-FB6460FD3503}" type="slidenum">
              <a:rPr lang="pt-BR"/>
            </a:fld>
            <a:r>
              <a:rPr lang="pt-BR"/>
              <a:t>MARQUES</a:t>
            </a:r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Para aprofundar seus conhecimentos sobre o ChatGPT e a inteligência artificial, uma variedade de recursos está disponível. Livros, artigos científicos, cursos online e plataformas de aprendizado oferecem conteúdos abrangentes sobre o tema. </a:t>
            </a:r>
            <a:endParaRPr lang="pt-BR" sz="2400" dirty="0">
              <a:latin typeface="+mj-ea"/>
              <a:cs typeface="+mj-ea"/>
              <a:sym typeface="+mn-ea"/>
            </a:endParaRPr>
          </a:p>
          <a:p>
            <a:pPr algn="l"/>
            <a:r>
              <a:rPr lang="pt-BR" sz="2400" dirty="0">
                <a:latin typeface="+mj-ea"/>
                <a:cs typeface="+mj-ea"/>
                <a:sym typeface="+mn-ea"/>
              </a:rPr>
              <a:t>Além disso, existem comunidades e fóruns especializados onde você pode encontrar tutoriais, códigos e projetos de código aberto. Ao explorar esses recursos, você poderá desenvolver suas habilidades e criar suas próprias aplicações com base no ChatGPT.</a:t>
            </a:r>
            <a:endParaRPr lang="pt-BR" sz="2400" dirty="0">
              <a:latin typeface="+mj-ea"/>
              <a:cs typeface="+mj-ea"/>
              <a:sym typeface="+mn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55676" y="777781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Conclusão e Próximos Passos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pic>
        <p:nvPicPr>
          <p:cNvPr id="7" name="Imagem 6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+mj-ea"/>
                <a:cs typeface="+mj-ea"/>
              </a:rPr>
              <a:t>Esse Ebook foi gerado por IA, e diagramado por humano.</a:t>
            </a:r>
            <a:br>
              <a:rPr lang="pt-BR" sz="2400" dirty="0">
                <a:latin typeface="+mj-ea"/>
                <a:cs typeface="+mj-ea"/>
              </a:rPr>
            </a:br>
            <a:r>
              <a:rPr lang="pt-BR" sz="2400" dirty="0">
                <a:latin typeface="+mj-ea"/>
                <a:cs typeface="+mj-ea"/>
              </a:rPr>
              <a:t>O passo a passo se encontra no meu </a:t>
            </a:r>
            <a:r>
              <a:rPr lang="pt-BR" sz="2400" dirty="0" err="1">
                <a:latin typeface="+mj-ea"/>
                <a:cs typeface="+mj-ea"/>
              </a:rPr>
              <a:t>Github</a:t>
            </a:r>
            <a:r>
              <a:rPr lang="pt-BR" sz="2400" dirty="0">
                <a:latin typeface="+mj-ea"/>
                <a:cs typeface="+mj-ea"/>
              </a:rPr>
              <a:t>.</a:t>
            </a:r>
            <a:endParaRPr lang="pt-BR" sz="2400" dirty="0">
              <a:latin typeface="+mj-ea"/>
              <a:cs typeface="+mj-ea"/>
            </a:endParaRPr>
          </a:p>
          <a:p>
            <a:pPr algn="ctr"/>
            <a:br>
              <a:rPr lang="pt-BR" sz="2400" dirty="0">
                <a:latin typeface="+mj-ea"/>
                <a:cs typeface="+mj-ea"/>
              </a:rPr>
            </a:br>
            <a:r>
              <a:rPr lang="pt-BR" sz="2400" dirty="0">
                <a:latin typeface="+mj-ea"/>
                <a:cs typeface="+mj-ea"/>
              </a:rPr>
              <a:t>Esse conteúdo foi gerado com fins didáticos de construção, não foi realizado uma validação cuidadosa humana no conteúdo e pode conter erros gerados por uma IA.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2874115" y="10006110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3"/>
              </a:rPr>
              <a:t>https://github.com/skyzinha-chan/prompts-recipe-to-create-a-ebook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997585" y="8091805"/>
            <a:ext cx="7816850" cy="2299970"/>
            <a:chOff x="1571" y="12743"/>
            <a:chExt cx="12310" cy="3622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1" y="12743"/>
              <a:ext cx="12310" cy="3622"/>
            </a:xfrm>
            <a:prstGeom prst="roundRect">
              <a:avLst>
                <a:gd name="adj" fmla="val 8384"/>
              </a:avLst>
            </a:prstGeom>
          </p:spPr>
        </p:pic>
        <p:pic>
          <p:nvPicPr>
            <p:cNvPr id="4" name="Imagem 3" descr="talita_selfie_iluminada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65" y="13747"/>
              <a:ext cx="1723" cy="2300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2614295" y="8881745"/>
            <a:ext cx="1450975" cy="328930"/>
          </a:xfrm>
          <a:prstGeom prst="rect">
            <a:avLst/>
          </a:prstGeom>
          <a:pattFill prst="pct5">
            <a:fgClr>
              <a:srgbClr val="0A0E12"/>
            </a:fgClr>
            <a:bgClr>
              <a:srgbClr val="0A0E12"/>
            </a:bgClr>
          </a:patt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2726690" y="8781415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pt-BR" altLang="en-US">
                <a:solidFill>
                  <a:schemeClr val="bg1"/>
                </a:solidFill>
              </a:rPr>
              <a:t>Talita M Marques</a:t>
            </a:r>
            <a:endParaRPr lang="pt-BR" altLang="en-US">
              <a:solidFill>
                <a:schemeClr val="bg1"/>
              </a:solidFill>
            </a:endParaRPr>
          </a:p>
        </p:txBody>
      </p:sp>
      <p:sp>
        <p:nvSpPr>
          <p:cNvPr id="18" name="Espaço Reservado para Rodapé 1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ulo_componente"/>
          <p:cNvSpPr txBox="1"/>
          <p:nvPr/>
        </p:nvSpPr>
        <p:spPr>
          <a:xfrm>
            <a:off x="3180715" y="774700"/>
            <a:ext cx="32804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SUMÁRIO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/>
          <p:cNvSpPr txBox="1"/>
          <p:nvPr/>
        </p:nvSpPr>
        <p:spPr>
          <a:xfrm>
            <a:off x="650875" y="1659890"/>
            <a:ext cx="8451215" cy="10205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 algn="just">
              <a:buAutoNum type="arabicPeriod"/>
            </a:pPr>
            <a:r>
              <a:rPr lang="en-US" altLang="pt-BR" sz="3200">
                <a:sym typeface="+mn-ea"/>
              </a:rPr>
              <a:t>Introdu</a:t>
            </a:r>
            <a:r>
              <a:rPr lang="" altLang="en-US" sz="3200">
                <a:sym typeface="+mn-ea"/>
              </a:rPr>
              <a:t>ç</a:t>
            </a:r>
            <a:r>
              <a:rPr lang="en-US" altLang="en-US" sz="3200">
                <a:sym typeface="+mn-ea"/>
              </a:rPr>
              <a:t>ã</a:t>
            </a:r>
            <a:r>
              <a:rPr lang="en-US" altLang="pt-BR" sz="3200">
                <a:sym typeface="+mn-ea"/>
              </a:rPr>
              <a:t>o ao ChatGPT</a:t>
            </a:r>
            <a:endParaRPr lang="en-US" altLang="pt-BR" sz="3200">
              <a:sym typeface="+mn-ea"/>
            </a:endParaRPr>
          </a:p>
          <a:p>
            <a:pPr marL="514350" indent="-514350" algn="just">
              <a:buAutoNum type="arabicPeriod"/>
            </a:pPr>
            <a:endParaRPr lang="en-US" altLang="pt-BR" sz="3200">
              <a:sym typeface="+mn-ea"/>
            </a:endParaRPr>
          </a:p>
          <a:p>
            <a:pPr marL="514350" indent="-514350" algn="just">
              <a:buAutoNum type="arabicPeriod"/>
            </a:pPr>
            <a:r>
              <a:rPr lang="en-US" altLang="pt-BR" sz="3200">
                <a:sym typeface="+mn-ea"/>
              </a:rPr>
              <a:t>Criando Conte</a:t>
            </a:r>
            <a:r>
              <a:rPr lang="en-US" altLang="en-US" sz="3200">
                <a:sym typeface="+mn-ea"/>
              </a:rPr>
              <a:t>ú</a:t>
            </a:r>
            <a:r>
              <a:rPr lang="en-US" altLang="pt-BR" sz="3200">
                <a:sym typeface="+mn-ea"/>
              </a:rPr>
              <a:t>dos com ChatGPT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O que </a:t>
            </a:r>
            <a:r>
              <a:rPr lang="en-US" altLang="en-US" sz="3200">
                <a:sym typeface="+mn-ea"/>
              </a:rPr>
              <a:t>é</a:t>
            </a:r>
            <a:r>
              <a:rPr lang="en-US" altLang="pt-BR" sz="3200">
                <a:sym typeface="+mn-ea"/>
              </a:rPr>
              <a:t> um prompt? 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A import</a:t>
            </a:r>
            <a:r>
              <a:rPr lang="en-US" altLang="en-US" sz="3200">
                <a:sym typeface="+mn-ea"/>
              </a:rPr>
              <a:t>â</a:t>
            </a:r>
            <a:r>
              <a:rPr lang="en-US" altLang="pt-BR" sz="3200">
                <a:sym typeface="+mn-ea"/>
              </a:rPr>
              <a:t>ncia da engenharia de prompts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T</a:t>
            </a:r>
            <a:r>
              <a:rPr lang="en-US" altLang="en-US" sz="3200">
                <a:sym typeface="+mn-ea"/>
              </a:rPr>
              <a:t>é</a:t>
            </a:r>
            <a:r>
              <a:rPr lang="en-US" altLang="pt-BR" sz="3200">
                <a:sym typeface="+mn-ea"/>
              </a:rPr>
              <a:t>cnicas de Engenharia de Prompts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Tipos de Prompts e seus Impactos</a:t>
            </a:r>
            <a:endParaRPr lang="en-US" altLang="pt-BR" sz="3200"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pt-BR" sz="3200">
              <a:sym typeface="+mn-ea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altLang="pt-BR" sz="3200">
                <a:sym typeface="+mn-ea"/>
              </a:rPr>
              <a:t>Dicas para Aproveitar o M</a:t>
            </a:r>
            <a:r>
              <a:rPr lang="en-US" altLang="en-US" sz="3200">
                <a:sym typeface="+mn-ea"/>
              </a:rPr>
              <a:t>á</a:t>
            </a:r>
            <a:r>
              <a:rPr lang="en-US" altLang="pt-BR" sz="3200">
                <a:sym typeface="+mn-ea"/>
              </a:rPr>
              <a:t>ximo do ChatGPT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Ferramentas e Integra</a:t>
            </a:r>
            <a:r>
              <a:rPr lang="" altLang="en-US" sz="3200">
                <a:sym typeface="+mn-ea"/>
              </a:rPr>
              <a:t>çõ</a:t>
            </a:r>
            <a:r>
              <a:rPr lang="en-US" altLang="pt-BR" sz="3200">
                <a:sym typeface="+mn-ea"/>
              </a:rPr>
              <a:t>es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Limita</a:t>
            </a:r>
            <a:r>
              <a:rPr lang="" altLang="en-US" sz="3200">
                <a:sym typeface="+mn-ea"/>
              </a:rPr>
              <a:t>çõ</a:t>
            </a:r>
            <a:r>
              <a:rPr lang="en-US" altLang="pt-BR" sz="3200">
                <a:sym typeface="+mn-ea"/>
              </a:rPr>
              <a:t>es e vieses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</a:t>
            </a:r>
            <a:r>
              <a:rPr lang="" altLang="en-US" sz="3200">
                <a:sym typeface="+mn-ea"/>
              </a:rPr>
              <a:t>É</a:t>
            </a:r>
            <a:r>
              <a:rPr lang="en-US" altLang="pt-BR" sz="3200">
                <a:sym typeface="+mn-ea"/>
              </a:rPr>
              <a:t>tica</a:t>
            </a:r>
            <a:endParaRPr lang="en-US" altLang="pt-BR" sz="320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Comunidade</a:t>
            </a:r>
            <a:endParaRPr lang="en-US" altLang="pt-BR" sz="3200">
              <a:sym typeface="+mn-ea"/>
            </a:endParaRPr>
          </a:p>
          <a:p>
            <a:pPr marL="514350" indent="-514350" algn="just">
              <a:buAutoNum type="arabicPeriod"/>
            </a:pPr>
            <a:endParaRPr lang="en-US" altLang="pt-BR" sz="3200">
              <a:sym typeface="+mn-ea"/>
            </a:endParaRPr>
          </a:p>
          <a:p>
            <a:pPr marL="514350" indent="-514350" algn="just">
              <a:buFont typeface="+mj-lt"/>
              <a:buAutoNum type="arabicPeriod" startAt="4"/>
            </a:pPr>
            <a:r>
              <a:rPr lang="en-US" altLang="pt-BR" sz="3200">
                <a:sym typeface="+mn-ea"/>
              </a:rPr>
              <a:t>Conclus</a:t>
            </a:r>
            <a:r>
              <a:rPr lang="en-US" altLang="en-US" sz="3200">
                <a:sym typeface="+mn-ea"/>
              </a:rPr>
              <a:t>ã</a:t>
            </a:r>
            <a:r>
              <a:rPr lang="en-US" altLang="pt-BR" sz="3200">
                <a:sym typeface="+mn-ea"/>
              </a:rPr>
              <a:t>o e Pr</a:t>
            </a:r>
            <a:r>
              <a:rPr lang="en-US" altLang="en-US" sz="3200">
                <a:sym typeface="+mn-ea"/>
              </a:rPr>
              <a:t>ó</a:t>
            </a:r>
            <a:r>
              <a:rPr lang="en-US" altLang="pt-BR" sz="3200">
                <a:sym typeface="+mn-ea"/>
              </a:rPr>
              <a:t>ximos Passos</a:t>
            </a:r>
            <a:endParaRPr lang="en-US" altLang="pt-BR" sz="3200"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Futuro do ChatGPT:</a:t>
            </a:r>
            <a:endParaRPr lang="en-US" altLang="pt-BR" sz="3200">
              <a:sym typeface="+mn-ea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altLang="pt-BR" sz="3200">
                <a:sym typeface="+mn-ea"/>
              </a:rPr>
              <a:t>	Recursos adicionais</a:t>
            </a:r>
            <a:endParaRPr lang="en-US" altLang="pt-BR" sz="3200">
              <a:sym typeface="+mn-ea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pt-BR" sz="3200">
              <a:sym typeface="+mn-ea"/>
            </a:endParaRPr>
          </a:p>
          <a:p>
            <a:pPr marL="514350" indent="-514350" algn="just">
              <a:buFont typeface="+mj-lt"/>
              <a:buAutoNum type="arabicPeriod" startAt="5"/>
            </a:pPr>
            <a:r>
              <a:rPr lang="en-US" altLang="pt-BR" sz="3200">
                <a:sym typeface="+mn-ea"/>
              </a:rPr>
              <a:t>AGRADECIMENTOS</a:t>
            </a:r>
            <a:endParaRPr lang="en-US" altLang="pt-BR" sz="3200"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892277" y="6004859"/>
            <a:ext cx="78166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Introdução ao ChatGPT</a:t>
            </a:r>
            <a:endParaRPr lang="pt-BR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/>
          <p:cNvSpPr txBox="1"/>
          <p:nvPr/>
        </p:nvSpPr>
        <p:spPr>
          <a:xfrm>
            <a:off x="870768" y="9340866"/>
            <a:ext cx="78166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bg1"/>
                </a:solidFill>
              </a:rPr>
              <a:t>Modelo de Inteligência Artificial projetado para entender e gerar texto.</a:t>
            </a:r>
            <a:endParaRPr lang="pt-BR" sz="2400">
              <a:solidFill>
                <a:schemeClr val="bg1"/>
              </a:solidFill>
            </a:endParaRPr>
          </a:p>
          <a:p>
            <a:pPr algn="ctr"/>
            <a:endParaRPr lang="pt-BR" sz="2400">
              <a:solidFill>
                <a:schemeClr val="bg1"/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/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  <p:sp>
        <p:nvSpPr>
          <p:cNvPr id="2" name="texto_componente"/>
          <p:cNvSpPr txBox="1"/>
          <p:nvPr/>
        </p:nvSpPr>
        <p:spPr>
          <a:xfrm>
            <a:off x="870768" y="2822078"/>
            <a:ext cx="7816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+mj-ea"/>
                <a:cs typeface="+mj-ea"/>
                <a:sym typeface="+mn-ea"/>
              </a:rPr>
              <a:t>Você já imaginou ter um assistente pessoal capaz de gerar textos criativos, responder às suas perguntas e até mesmo ajudar você a aprender coisas novas? O ChatGPT, uma ferramenta de inteligência artificial revolucionária, torna isso possível.</a:t>
            </a:r>
            <a:endParaRPr lang="pt-BR" sz="240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2262505" y="588645"/>
            <a:ext cx="5160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ao ChatGPT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Criando com ChatGPT: Um Guia Prático para Iniciantes - TALITA M 2323MARQUES</a:t>
            </a:r>
            <a:endParaRPr lang="pt-BR" dirty="0"/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410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870768" y="2822078"/>
            <a:ext cx="78166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Ele pode ser usado para diversas tarefas, como redação, brainstorming, tradução e aprendizado.</a:t>
            </a:r>
            <a:endParaRPr lang="pt-BR" sz="2400">
              <a:solidFill>
                <a:schemeClr val="tx1"/>
              </a:solidFill>
              <a:latin typeface="+mj-ea"/>
              <a:cs typeface="+mj-ea"/>
            </a:endParaRPr>
          </a:p>
          <a:p>
            <a:pPr algn="ctr"/>
            <a:r>
              <a:rPr lang="pt-BR" sz="2400">
                <a:solidFill>
                  <a:schemeClr val="tx1"/>
                </a:solidFill>
                <a:latin typeface="+mj-ea"/>
                <a:cs typeface="+mj-ea"/>
                <a:sym typeface="+mn-ea"/>
              </a:rPr>
              <a:t>Ideal para iniciantes, o ChatGPT é uma ferramenta acessível para criar conteúdos de forma eficiente.</a:t>
            </a:r>
            <a:endParaRPr lang="pt-BR" sz="2400">
              <a:solidFill>
                <a:schemeClr val="tx1"/>
              </a:solidFill>
              <a:latin typeface="+mj-ea"/>
              <a:cs typeface="+mj-ea"/>
              <a:sym typeface="+mn-ea"/>
            </a:endParaRPr>
          </a:p>
          <a:p>
            <a:pPr algn="ctr"/>
            <a:endParaRPr lang="pt-BR" sz="2400" dirty="0">
              <a:solidFill>
                <a:schemeClr val="tx1"/>
              </a:solidFill>
              <a:latin typeface="+mj-ea"/>
              <a:cs typeface="+mj-ea"/>
              <a:sym typeface="+mn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1784555" y="83209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Introdução ao ChatGPT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Criando com ChatGPT: Um Guia Prático para Iniciantes - TALITA M 2323MARQUES</a:t>
            </a:r>
            <a:endParaRPr lang="pt-BR" dirty="0"/>
          </a:p>
        </p:txBody>
      </p: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4104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6490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D9D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/>
          <p:cNvSpPr txBox="1"/>
          <p:nvPr/>
        </p:nvSpPr>
        <p:spPr>
          <a:xfrm>
            <a:off x="410210" y="6004560"/>
            <a:ext cx="890841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Criando Conteúdos com ChatGPT</a:t>
            </a:r>
            <a:endParaRPr lang="pt-BR" sz="6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/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  <a:endParaRPr lang="pt-BR" sz="28700" dirty="0">
              <a:ln>
                <a:solidFill>
                  <a:srgbClr val="11FFFE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/>
          <p:cNvSpPr txBox="1"/>
          <p:nvPr/>
        </p:nvSpPr>
        <p:spPr>
          <a:xfrm>
            <a:off x="892358" y="9035431"/>
            <a:ext cx="78166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Planejamento: Defina o objetivo do conteúdo (e.g., artigo, eBook, apresentação). 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Prompt Inicial: Comece com perguntas claras e detalhadas, como: "Escreva uma introdução sobre os benefícios da IA no trabalho."</a:t>
            </a:r>
            <a:endParaRPr lang="pt-BR" sz="2400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Aprimoramento: Ajuste o texto gerado com novos prompts para refinar o resultado.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650875" y="2707640"/>
            <a:ext cx="8290560" cy="3693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 dirty="0">
                <a:latin typeface="+mj-ea"/>
                <a:cs typeface="+mj-ea"/>
              </a:rPr>
              <a:t>O que é um prompt? Prompt: A semente da criação.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Um prompt é como uma semente que você planta para colher uma ideia. </a:t>
            </a:r>
            <a:endParaRPr lang="pt-BR" sz="2400" dirty="0">
              <a:latin typeface="+mj-ea"/>
              <a:cs typeface="+mj-ea"/>
            </a:endParaRPr>
          </a:p>
          <a:p>
            <a:pPr algn="l"/>
            <a:r>
              <a:rPr lang="pt-BR" sz="2400" dirty="0">
                <a:latin typeface="+mj-ea"/>
                <a:cs typeface="+mj-ea"/>
              </a:rPr>
              <a:t>É a instrução que você dá ao ChatGPT para que ele gere um texto. Pense nele como uma pergunta, um comando ou uma sugestão que direciona a inteligência artificial a produzir o resultado desejado.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algn="ctr"/>
            <a:r>
              <a:rPr lang="pt-BR" sz="2400" dirty="0">
                <a:latin typeface="+mj-ea"/>
                <a:cs typeface="+mj-ea"/>
              </a:rPr>
              <a:t>Exemplo: "Escreva um poema sobre a solidão."</a:t>
            </a: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72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Criando Conteúdos com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/>
          <p:cNvSpPr txBox="1"/>
          <p:nvPr/>
        </p:nvSpPr>
        <p:spPr>
          <a:xfrm>
            <a:off x="650875" y="2821940"/>
            <a:ext cx="8290560" cy="675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pt-BR" sz="2400" dirty="0">
                <a:latin typeface="+mj-ea"/>
                <a:cs typeface="+mj-ea"/>
              </a:rPr>
              <a:t>A engenharia de prompts é a arte de criar instruções precisas e eficazes para o ChatGPT. É como dar as coordenadas exatas para um GPS, garantindo que você chegue ao destino desejado.</a:t>
            </a:r>
            <a:endParaRPr lang="pt-BR" sz="2400" dirty="0">
              <a:latin typeface="+mj-ea"/>
              <a:cs typeface="+mj-ea"/>
            </a:endParaRPr>
          </a:p>
          <a:p>
            <a:pPr algn="l"/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Por que é importante: Prompts bem construídos levam a resultados mais relevantes e personalizados.</a:t>
            </a: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+mj-ea"/>
              <a:cs typeface="+mj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Benefícios:</a:t>
            </a:r>
            <a:endParaRPr lang="pt-BR" sz="2400" dirty="0">
              <a:latin typeface="+mj-ea"/>
              <a:cs typeface="+mj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Aumenta a precisão: Resultados mais próximos do que você espera.</a:t>
            </a:r>
            <a:endParaRPr lang="pt-BR" sz="2400" dirty="0">
              <a:latin typeface="+mj-ea"/>
              <a:cs typeface="+mj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Melhora a criatividade: Permite explorar diferentes estilos e abordagens.</a:t>
            </a:r>
            <a:endParaRPr lang="pt-BR" sz="2400" dirty="0">
              <a:latin typeface="+mj-ea"/>
              <a:cs typeface="+mj-ea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+mj-ea"/>
                <a:cs typeface="+mj-ea"/>
              </a:rPr>
              <a:t>Economiza tempo: Evita a necessidade de refazer o trabalho.</a:t>
            </a:r>
            <a:endParaRPr lang="pt-BR" sz="2400" dirty="0">
              <a:latin typeface="+mj-ea"/>
              <a:cs typeface="+mj-ea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pt-BR" sz="2400" dirty="0">
              <a:latin typeface="+mj-ea"/>
              <a:cs typeface="+mj-ea"/>
            </a:endParaRPr>
          </a:p>
        </p:txBody>
      </p:sp>
      <p:sp>
        <p:nvSpPr>
          <p:cNvPr id="3" name="titulo_componente"/>
          <p:cNvSpPr txBox="1"/>
          <p:nvPr/>
        </p:nvSpPr>
        <p:spPr>
          <a:xfrm>
            <a:off x="870725" y="806736"/>
            <a:ext cx="7816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 dirty="0">
                <a:solidFill>
                  <a:schemeClr val="tx1"/>
                </a:solidFill>
                <a:latin typeface="Impact" panose="020B0806030902050204" pitchFamily="34" charset="0"/>
                <a:sym typeface="+mn-ea"/>
              </a:rPr>
              <a:t>Criando Conteúdos com ChatGPT</a:t>
            </a:r>
            <a:endParaRPr lang="pt-BR" sz="4000" dirty="0">
              <a:solidFill>
                <a:schemeClr val="tx1"/>
              </a:solidFill>
              <a:latin typeface="Impact" panose="020B0806030902050204" pitchFamily="34" charset="0"/>
              <a:sym typeface="+mn-ea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Criando com ChatGPT: Um Guia Prático para Iniciantes - TALITA M 2323MARQUES</a:t>
            </a:r>
            <a:endParaRPr lang="pt-BR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</a:fld>
            <a:endParaRPr lang="pt-BR"/>
          </a:p>
        </p:txBody>
      </p:sp>
      <p:pic>
        <p:nvPicPr>
          <p:cNvPr id="13" name="Picture 8" descr="Would you like to see new lightsaber variants in the future? | Fandom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7839">
            <a:off x="3038474" y="971271"/>
            <a:ext cx="35242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3665855" y="10572115"/>
            <a:ext cx="2266315" cy="1292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13119</Words>
  <Application>WPS Presentation</Application>
  <PresentationFormat>Papel A3 (297 x 420 mm)</PresentationFormat>
  <Paragraphs>344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Impact</vt:lpstr>
      <vt:lpstr>Calibri</vt:lpstr>
      <vt:lpstr>Calibri Light</vt:lpstr>
      <vt:lpstr>Microsoft YaHei</vt:lpstr>
      <vt:lpstr>Arial Unicode MS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Talita Mendonça Marques</cp:lastModifiedBy>
  <cp:revision>18</cp:revision>
  <dcterms:created xsi:type="dcterms:W3CDTF">2023-06-15T14:34:00Z</dcterms:created>
  <dcterms:modified xsi:type="dcterms:W3CDTF">2025-01-16T21:57:15Z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583B19852F694851B4EFC774E66F2F9E_13</vt:lpwstr>
  </property>
  <property fmtid="{D5CDD505-2E9C-101B-9397-08002B2CF9AE}" pid="3" name="KSOProductBuildVer">
    <vt:lpwstr>1046-12.2.0.19821</vt:lpwstr>
  </property>
</Properties>
</file>