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61" r:id="rId3"/>
    <p:sldId id="262" r:id="rId4"/>
    <p:sldId id="263"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59" r:id="rId20"/>
  </p:sldIdLst>
  <p:sldSz cx="12192000" cy="6858000"/>
  <p:notesSz cx="6858000" cy="9144000"/>
  <p:embeddedFontLs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9FD7E-DDF3-406A-B48D-DC525F27C456}" v="137" dt="2024-02-23T06:54:06.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8"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jfi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6202837"/>
          </a:xfrm>
          <a:prstGeom prst="rect">
            <a:avLst/>
          </a:prstGeom>
          <a:noFill/>
          <a:ln>
            <a:noFill/>
          </a:ln>
        </p:spPr>
      </p:pic>
      <p:sp>
        <p:nvSpPr>
          <p:cNvPr id="99" name="Google Shape;99;p1"/>
          <p:cNvSpPr txBox="1"/>
          <p:nvPr/>
        </p:nvSpPr>
        <p:spPr>
          <a:xfrm>
            <a:off x="2322075" y="3548304"/>
            <a:ext cx="7246189"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dirty="0"/>
              <a:t>AMCAT dataset EDA</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bar graph&#10;&#10;Description automatically generated">
            <a:extLst>
              <a:ext uri="{FF2B5EF4-FFF2-40B4-BE49-F238E27FC236}">
                <a16:creationId xmlns:a16="http://schemas.microsoft.com/office/drawing/2014/main" id="{05F4D0A8-9956-2373-4CBC-ED264B487273}"/>
              </a:ext>
            </a:extLst>
          </p:cNvPr>
          <p:cNvPicPr>
            <a:picLocks noChangeAspect="1"/>
          </p:cNvPicPr>
          <p:nvPr/>
        </p:nvPicPr>
        <p:blipFill>
          <a:blip r:embed="rId2"/>
          <a:stretch>
            <a:fillRect/>
          </a:stretch>
        </p:blipFill>
        <p:spPr>
          <a:xfrm>
            <a:off x="5789110" y="3782427"/>
            <a:ext cx="6078186" cy="2522837"/>
          </a:xfrm>
          <a:prstGeom prst="rect">
            <a:avLst/>
          </a:prstGeom>
        </p:spPr>
      </p:pic>
      <p:sp>
        <p:nvSpPr>
          <p:cNvPr id="8" name="TextBox 7">
            <a:extLst>
              <a:ext uri="{FF2B5EF4-FFF2-40B4-BE49-F238E27FC236}">
                <a16:creationId xmlns:a16="http://schemas.microsoft.com/office/drawing/2014/main" id="{8EB3DF31-76EC-A2DF-EA2F-946A5A93CBD1}"/>
              </a:ext>
            </a:extLst>
          </p:cNvPr>
          <p:cNvSpPr txBox="1"/>
          <p:nvPr/>
        </p:nvSpPr>
        <p:spPr>
          <a:xfrm>
            <a:off x="725864" y="348793"/>
            <a:ext cx="5155945" cy="461665"/>
          </a:xfrm>
          <a:prstGeom prst="rect">
            <a:avLst/>
          </a:prstGeom>
          <a:solidFill>
            <a:schemeClr val="bg1"/>
          </a:solidFill>
        </p:spPr>
        <p:txBody>
          <a:bodyPr wrap="square" rtlCol="0">
            <a:spAutoFit/>
          </a:bodyPr>
          <a:lstStyle/>
          <a:p>
            <a:r>
              <a:rPr lang="en-US" sz="2400" dirty="0">
                <a:solidFill>
                  <a:schemeClr val="accent5">
                    <a:lumMod val="75000"/>
                  </a:schemeClr>
                </a:solidFill>
              </a:rPr>
              <a:t>Job age</a:t>
            </a:r>
            <a:endParaRPr lang="en-IN" sz="2400" dirty="0">
              <a:solidFill>
                <a:schemeClr val="accent5">
                  <a:lumMod val="75000"/>
                </a:schemeClr>
              </a:solidFill>
            </a:endParaRPr>
          </a:p>
        </p:txBody>
      </p:sp>
      <p:pic>
        <p:nvPicPr>
          <p:cNvPr id="9" name="Picture 8" descr="A graph with blue bars&#10;&#10;Description automatically generated">
            <a:extLst>
              <a:ext uri="{FF2B5EF4-FFF2-40B4-BE49-F238E27FC236}">
                <a16:creationId xmlns:a16="http://schemas.microsoft.com/office/drawing/2014/main" id="{E06B43E8-7BE5-FAAD-C353-1557A67C53A3}"/>
              </a:ext>
            </a:extLst>
          </p:cNvPr>
          <p:cNvPicPr>
            <a:picLocks noChangeAspect="1"/>
          </p:cNvPicPr>
          <p:nvPr/>
        </p:nvPicPr>
        <p:blipFill>
          <a:blip r:embed="rId3"/>
          <a:stretch>
            <a:fillRect/>
          </a:stretch>
        </p:blipFill>
        <p:spPr>
          <a:xfrm>
            <a:off x="477627" y="746789"/>
            <a:ext cx="5024487" cy="3099307"/>
          </a:xfrm>
          <a:prstGeom prst="rect">
            <a:avLst/>
          </a:prstGeom>
        </p:spPr>
      </p:pic>
      <p:sp>
        <p:nvSpPr>
          <p:cNvPr id="11" name="TextBox 10">
            <a:extLst>
              <a:ext uri="{FF2B5EF4-FFF2-40B4-BE49-F238E27FC236}">
                <a16:creationId xmlns:a16="http://schemas.microsoft.com/office/drawing/2014/main" id="{85F858C0-CE43-486D-F2CB-E69D4D7FB7ED}"/>
              </a:ext>
            </a:extLst>
          </p:cNvPr>
          <p:cNvSpPr txBox="1"/>
          <p:nvPr/>
        </p:nvSpPr>
        <p:spPr>
          <a:xfrm>
            <a:off x="6310193" y="579625"/>
            <a:ext cx="5473826" cy="3108543"/>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tx1">
                    <a:lumMod val="95000"/>
                    <a:lumOff val="5000"/>
                  </a:schemeClr>
                </a:solidFill>
                <a:effectLst/>
                <a:latin typeface="Söhne"/>
              </a:rPr>
              <a:t>The average age at which graduates began working is </a:t>
            </a:r>
            <a:r>
              <a:rPr lang="en-US" b="0" i="0" dirty="0">
                <a:solidFill>
                  <a:srgbClr val="FF0000"/>
                </a:solidFill>
                <a:effectLst/>
                <a:latin typeface="Söhne"/>
              </a:rPr>
              <a:t>22.6 years, </a:t>
            </a:r>
            <a:r>
              <a:rPr lang="en-US" b="0" i="0" dirty="0">
                <a:solidFill>
                  <a:schemeClr val="tx1">
                    <a:lumMod val="95000"/>
                    <a:lumOff val="5000"/>
                  </a:schemeClr>
                </a:solidFill>
                <a:effectLst/>
                <a:latin typeface="Söhne"/>
              </a:rPr>
              <a:t>indicating that most graduates typically enter the workforce shortly after completing their education, which aligns with common expectations.</a:t>
            </a:r>
          </a:p>
          <a:p>
            <a:pPr marL="285750" indent="-285750" algn="l">
              <a:buFont typeface="Wingdings" panose="05000000000000000000" pitchFamily="2" charset="2"/>
              <a:buChar char="Ø"/>
            </a:pPr>
            <a:endParaRPr lang="en-US" b="0" i="0" dirty="0">
              <a:solidFill>
                <a:schemeClr val="tx1">
                  <a:lumMod val="95000"/>
                  <a:lumOff val="5000"/>
                </a:schemeClr>
              </a:solidFill>
              <a:effectLst/>
              <a:latin typeface="Söhne"/>
            </a:endParaRPr>
          </a:p>
          <a:p>
            <a:pPr marL="285750" indent="-285750" algn="l">
              <a:buFont typeface="Wingdings" panose="05000000000000000000" pitchFamily="2" charset="2"/>
              <a:buChar char="Ø"/>
            </a:pPr>
            <a:r>
              <a:rPr lang="en-US" b="0" i="0" dirty="0">
                <a:solidFill>
                  <a:schemeClr val="tx1">
                    <a:lumMod val="95000"/>
                    <a:lumOff val="5000"/>
                  </a:schemeClr>
                </a:solidFill>
                <a:effectLst/>
                <a:latin typeface="Söhne"/>
              </a:rPr>
              <a:t>The majority of graduates are working between 2015 to 2020, suggesting a concentration of employment within this timeframe. This period could coincide with economic trends, job market conditions, or specific events that influenced graduate employment opportunities during those years.</a:t>
            </a:r>
          </a:p>
          <a:p>
            <a:pPr marL="285750" indent="-285750" algn="l">
              <a:buFont typeface="Wingdings" panose="05000000000000000000" pitchFamily="2" charset="2"/>
              <a:buChar char="Ø"/>
            </a:pPr>
            <a:endParaRPr lang="en-US" b="0" i="0" dirty="0">
              <a:solidFill>
                <a:schemeClr val="tx1">
                  <a:lumMod val="95000"/>
                  <a:lumOff val="5000"/>
                </a:schemeClr>
              </a:solidFill>
              <a:effectLst/>
              <a:latin typeface="Söhne"/>
            </a:endParaRPr>
          </a:p>
          <a:p>
            <a:pPr marL="285750" indent="-285750" algn="l">
              <a:buFont typeface="Wingdings" panose="05000000000000000000" pitchFamily="2" charset="2"/>
              <a:buChar char="Ø"/>
            </a:pPr>
            <a:r>
              <a:rPr lang="en-US" b="0" i="0" dirty="0">
                <a:solidFill>
                  <a:schemeClr val="tx1">
                    <a:lumMod val="95000"/>
                    <a:lumOff val="5000"/>
                  </a:schemeClr>
                </a:solidFill>
                <a:effectLst/>
                <a:latin typeface="Söhne"/>
              </a:rPr>
              <a:t>Understanding these patterns can offer valuable insights into the transition from education to employment and the broader socio-economic context in which graduates enter the workforce.</a:t>
            </a:r>
          </a:p>
        </p:txBody>
      </p:sp>
      <p:pic>
        <p:nvPicPr>
          <p:cNvPr id="4" name="Picture 3" descr="A child holding a tool on a tire&#10;&#10;Description automatically generated">
            <a:extLst>
              <a:ext uri="{FF2B5EF4-FFF2-40B4-BE49-F238E27FC236}">
                <a16:creationId xmlns:a16="http://schemas.microsoft.com/office/drawing/2014/main" id="{1956C0A8-73B3-7D5C-A726-4E0225477931}"/>
              </a:ext>
            </a:extLst>
          </p:cNvPr>
          <p:cNvPicPr>
            <a:picLocks noChangeAspect="1"/>
          </p:cNvPicPr>
          <p:nvPr/>
        </p:nvPicPr>
        <p:blipFill>
          <a:blip r:embed="rId4"/>
          <a:stretch>
            <a:fillRect/>
          </a:stretch>
        </p:blipFill>
        <p:spPr>
          <a:xfrm>
            <a:off x="621189" y="3782426"/>
            <a:ext cx="4737365" cy="3075573"/>
          </a:xfrm>
          <a:prstGeom prst="rect">
            <a:avLst/>
          </a:prstGeom>
        </p:spPr>
      </p:pic>
    </p:spTree>
    <p:extLst>
      <p:ext uri="{BB962C8B-B14F-4D97-AF65-F5344CB8AC3E}">
        <p14:creationId xmlns:p14="http://schemas.microsoft.com/office/powerpoint/2010/main" val="278792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various blue columns&#10;&#10;Description automatically generated with medium confidence">
            <a:extLst>
              <a:ext uri="{FF2B5EF4-FFF2-40B4-BE49-F238E27FC236}">
                <a16:creationId xmlns:a16="http://schemas.microsoft.com/office/drawing/2014/main" id="{9AAC95AF-4EC4-2AE2-0424-C59A89310C5F}"/>
              </a:ext>
            </a:extLst>
          </p:cNvPr>
          <p:cNvPicPr>
            <a:picLocks noChangeAspect="1"/>
          </p:cNvPicPr>
          <p:nvPr/>
        </p:nvPicPr>
        <p:blipFill>
          <a:blip r:embed="rId2"/>
          <a:stretch>
            <a:fillRect/>
          </a:stretch>
        </p:blipFill>
        <p:spPr>
          <a:xfrm>
            <a:off x="7475456" y="204494"/>
            <a:ext cx="4260915" cy="3321131"/>
          </a:xfrm>
          <a:prstGeom prst="rect">
            <a:avLst/>
          </a:prstGeom>
        </p:spPr>
      </p:pic>
      <p:sp>
        <p:nvSpPr>
          <p:cNvPr id="6" name="TextBox 5">
            <a:extLst>
              <a:ext uri="{FF2B5EF4-FFF2-40B4-BE49-F238E27FC236}">
                <a16:creationId xmlns:a16="http://schemas.microsoft.com/office/drawing/2014/main" id="{D994A841-493E-8089-8B84-8B491EB76F0B}"/>
              </a:ext>
            </a:extLst>
          </p:cNvPr>
          <p:cNvSpPr txBox="1"/>
          <p:nvPr/>
        </p:nvSpPr>
        <p:spPr>
          <a:xfrm>
            <a:off x="8375515" y="3676454"/>
            <a:ext cx="3888757" cy="138499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tx1">
                    <a:lumMod val="85000"/>
                    <a:lumOff val="15000"/>
                  </a:schemeClr>
                </a:solidFill>
                <a:effectLst/>
                <a:latin typeface="Söhne"/>
              </a:rPr>
              <a:t>Most graduates specializing in </a:t>
            </a:r>
            <a:r>
              <a:rPr lang="en-US" b="0" i="0" dirty="0">
                <a:solidFill>
                  <a:srgbClr val="FF0000"/>
                </a:solidFill>
                <a:effectLst/>
                <a:latin typeface="Söhne"/>
              </a:rPr>
              <a:t>software engineering </a:t>
            </a:r>
            <a:r>
              <a:rPr lang="en-US" b="0" i="0" dirty="0">
                <a:solidFill>
                  <a:schemeClr val="tx1">
                    <a:lumMod val="85000"/>
                    <a:lumOff val="15000"/>
                  </a:schemeClr>
                </a:solidFill>
                <a:effectLst/>
                <a:latin typeface="Söhne"/>
              </a:rPr>
              <a:t>typically assume roles that involve designing, developing, and maintaining software systems, applications, and solutions to meet specific business or organizational needs</a:t>
            </a:r>
            <a:endParaRPr lang="en-IN" dirty="0">
              <a:solidFill>
                <a:schemeClr val="tx1">
                  <a:lumMod val="85000"/>
                  <a:lumOff val="15000"/>
                </a:schemeClr>
              </a:solidFill>
            </a:endParaRPr>
          </a:p>
        </p:txBody>
      </p:sp>
      <p:pic>
        <p:nvPicPr>
          <p:cNvPr id="7" name="Picture 6" descr="A graph with numbers and a bar chart&#10;&#10;Description automatically generated with medium confidence">
            <a:extLst>
              <a:ext uri="{FF2B5EF4-FFF2-40B4-BE49-F238E27FC236}">
                <a16:creationId xmlns:a16="http://schemas.microsoft.com/office/drawing/2014/main" id="{D89A2B2A-14E5-CB4A-BC2D-679C55556CEE}"/>
              </a:ext>
            </a:extLst>
          </p:cNvPr>
          <p:cNvPicPr>
            <a:picLocks noChangeAspect="1"/>
          </p:cNvPicPr>
          <p:nvPr/>
        </p:nvPicPr>
        <p:blipFill>
          <a:blip r:embed="rId3"/>
          <a:stretch>
            <a:fillRect/>
          </a:stretch>
        </p:blipFill>
        <p:spPr>
          <a:xfrm>
            <a:off x="818748" y="3054285"/>
            <a:ext cx="5458701" cy="3186259"/>
          </a:xfrm>
          <a:prstGeom prst="rect">
            <a:avLst/>
          </a:prstGeom>
        </p:spPr>
      </p:pic>
      <p:sp>
        <p:nvSpPr>
          <p:cNvPr id="9" name="TextBox 8">
            <a:extLst>
              <a:ext uri="{FF2B5EF4-FFF2-40B4-BE49-F238E27FC236}">
                <a16:creationId xmlns:a16="http://schemas.microsoft.com/office/drawing/2014/main" id="{1F30B0DB-51C9-8724-43A2-346AD926CFA8}"/>
              </a:ext>
            </a:extLst>
          </p:cNvPr>
          <p:cNvSpPr txBox="1"/>
          <p:nvPr/>
        </p:nvSpPr>
        <p:spPr>
          <a:xfrm>
            <a:off x="1046375" y="1329180"/>
            <a:ext cx="5722070" cy="1815882"/>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chemeClr val="bg2">
                    <a:lumMod val="50000"/>
                  </a:schemeClr>
                </a:solidFill>
                <a:effectLst/>
                <a:latin typeface="Söhne"/>
              </a:rPr>
              <a:t>The peak in graduates in 2013 suggests a potential surge in enrollment or completion rates during that period, indicating a significant cohort of individuals entering the workforce or pursuing further education.</a:t>
            </a:r>
          </a:p>
          <a:p>
            <a:pPr marL="285750" indent="-285750" algn="l">
              <a:buFont typeface="Wingdings" panose="05000000000000000000" pitchFamily="2" charset="2"/>
              <a:buChar char="q"/>
            </a:pPr>
            <a:r>
              <a:rPr lang="en-US" b="0" i="0" dirty="0">
                <a:solidFill>
                  <a:schemeClr val="bg2">
                    <a:lumMod val="50000"/>
                  </a:schemeClr>
                </a:solidFill>
                <a:effectLst/>
                <a:latin typeface="Söhne"/>
              </a:rPr>
              <a:t>Understanding the reasons behind the spike in graduates in 2013 could provide valuable insights into socio-economic factors, educational policies, or institutional changes that influenced educational outcomes during that specific time frame.</a:t>
            </a:r>
          </a:p>
          <a:p>
            <a:pPr marL="285750" indent="-285750">
              <a:buFont typeface="Wingdings" panose="05000000000000000000" pitchFamily="2" charset="2"/>
              <a:buChar char="q"/>
            </a:pPr>
            <a:endParaRPr lang="en-US" b="0" i="0" dirty="0">
              <a:solidFill>
                <a:schemeClr val="bg2">
                  <a:lumMod val="50000"/>
                </a:schemeClr>
              </a:solidFill>
              <a:effectLst/>
              <a:latin typeface="Helvetica Neue"/>
            </a:endParaRPr>
          </a:p>
        </p:txBody>
      </p:sp>
      <p:sp>
        <p:nvSpPr>
          <p:cNvPr id="10" name="TextBox 9">
            <a:extLst>
              <a:ext uri="{FF2B5EF4-FFF2-40B4-BE49-F238E27FC236}">
                <a16:creationId xmlns:a16="http://schemas.microsoft.com/office/drawing/2014/main" id="{2E01765D-CAE9-D91E-8E60-071E52532EA8}"/>
              </a:ext>
            </a:extLst>
          </p:cNvPr>
          <p:cNvSpPr txBox="1"/>
          <p:nvPr/>
        </p:nvSpPr>
        <p:spPr>
          <a:xfrm>
            <a:off x="933255" y="386623"/>
            <a:ext cx="4524865" cy="461665"/>
          </a:xfrm>
          <a:prstGeom prst="rect">
            <a:avLst/>
          </a:prstGeom>
          <a:noFill/>
        </p:spPr>
        <p:txBody>
          <a:bodyPr wrap="square" rtlCol="0">
            <a:spAutoFit/>
          </a:bodyPr>
          <a:lstStyle/>
          <a:p>
            <a:r>
              <a:rPr lang="en-US" sz="2400" dirty="0">
                <a:solidFill>
                  <a:srgbClr val="FF0000"/>
                </a:solidFill>
              </a:rPr>
              <a:t>Job role and Graduation year</a:t>
            </a:r>
            <a:endParaRPr lang="en-IN" sz="2400" dirty="0">
              <a:solidFill>
                <a:srgbClr val="FF0000"/>
              </a:solidFill>
            </a:endParaRPr>
          </a:p>
        </p:txBody>
      </p:sp>
      <p:pic>
        <p:nvPicPr>
          <p:cNvPr id="3" name="Picture 2" descr="A person sitting at a computer&#10;&#10;Description automatically generated">
            <a:extLst>
              <a:ext uri="{FF2B5EF4-FFF2-40B4-BE49-F238E27FC236}">
                <a16:creationId xmlns:a16="http://schemas.microsoft.com/office/drawing/2014/main" id="{1AE8E84D-96BA-A55D-2684-B6449613AFAD}"/>
              </a:ext>
            </a:extLst>
          </p:cNvPr>
          <p:cNvPicPr>
            <a:picLocks noChangeAspect="1"/>
          </p:cNvPicPr>
          <p:nvPr/>
        </p:nvPicPr>
        <p:blipFill>
          <a:blip r:embed="rId4"/>
          <a:stretch>
            <a:fillRect/>
          </a:stretch>
        </p:blipFill>
        <p:spPr>
          <a:xfrm>
            <a:off x="6092757" y="3287863"/>
            <a:ext cx="2114550" cy="2162175"/>
          </a:xfrm>
          <a:prstGeom prst="rect">
            <a:avLst/>
          </a:prstGeom>
        </p:spPr>
      </p:pic>
    </p:spTree>
    <p:extLst>
      <p:ext uri="{BB962C8B-B14F-4D97-AF65-F5344CB8AC3E}">
        <p14:creationId xmlns:p14="http://schemas.microsoft.com/office/powerpoint/2010/main" val="178434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states&#10;&#10;Description automatically generated">
            <a:extLst>
              <a:ext uri="{FF2B5EF4-FFF2-40B4-BE49-F238E27FC236}">
                <a16:creationId xmlns:a16="http://schemas.microsoft.com/office/drawing/2014/main" id="{DD79B927-E84E-5ECA-393B-1F381F5CA390}"/>
              </a:ext>
            </a:extLst>
          </p:cNvPr>
          <p:cNvPicPr>
            <a:picLocks noChangeAspect="1"/>
          </p:cNvPicPr>
          <p:nvPr/>
        </p:nvPicPr>
        <p:blipFill>
          <a:blip r:embed="rId2"/>
          <a:stretch>
            <a:fillRect/>
          </a:stretch>
        </p:blipFill>
        <p:spPr>
          <a:xfrm>
            <a:off x="474617" y="3429000"/>
            <a:ext cx="7120379" cy="3511485"/>
          </a:xfrm>
          <a:prstGeom prst="rect">
            <a:avLst/>
          </a:prstGeom>
        </p:spPr>
      </p:pic>
      <p:pic>
        <p:nvPicPr>
          <p:cNvPr id="5" name="Picture 4" descr="A graph of blue bars&#10;&#10;Description automatically generated">
            <a:extLst>
              <a:ext uri="{FF2B5EF4-FFF2-40B4-BE49-F238E27FC236}">
                <a16:creationId xmlns:a16="http://schemas.microsoft.com/office/drawing/2014/main" id="{1C78D030-4F26-A3A8-2EA7-7CFFFF171B68}"/>
              </a:ext>
            </a:extLst>
          </p:cNvPr>
          <p:cNvPicPr>
            <a:picLocks noChangeAspect="1"/>
          </p:cNvPicPr>
          <p:nvPr/>
        </p:nvPicPr>
        <p:blipFill>
          <a:blip r:embed="rId3"/>
          <a:stretch>
            <a:fillRect/>
          </a:stretch>
        </p:blipFill>
        <p:spPr>
          <a:xfrm>
            <a:off x="5871482" y="306371"/>
            <a:ext cx="6138266" cy="2912882"/>
          </a:xfrm>
          <a:prstGeom prst="rect">
            <a:avLst/>
          </a:prstGeom>
        </p:spPr>
      </p:pic>
      <p:pic>
        <p:nvPicPr>
          <p:cNvPr id="7" name="Picture 6" descr="A graph of blue bars&#10;&#10;Description automatically generated with medium confidence">
            <a:extLst>
              <a:ext uri="{FF2B5EF4-FFF2-40B4-BE49-F238E27FC236}">
                <a16:creationId xmlns:a16="http://schemas.microsoft.com/office/drawing/2014/main" id="{536C20AD-C519-9BDF-A88F-924F2BE3B629}"/>
              </a:ext>
            </a:extLst>
          </p:cNvPr>
          <p:cNvPicPr>
            <a:picLocks noChangeAspect="1"/>
          </p:cNvPicPr>
          <p:nvPr/>
        </p:nvPicPr>
        <p:blipFill>
          <a:blip r:embed="rId4"/>
          <a:stretch>
            <a:fillRect/>
          </a:stretch>
        </p:blipFill>
        <p:spPr>
          <a:xfrm>
            <a:off x="358579" y="728097"/>
            <a:ext cx="5079183" cy="2740843"/>
          </a:xfrm>
          <a:prstGeom prst="rect">
            <a:avLst/>
          </a:prstGeom>
        </p:spPr>
      </p:pic>
      <p:sp>
        <p:nvSpPr>
          <p:cNvPr id="8" name="TextBox 7">
            <a:extLst>
              <a:ext uri="{FF2B5EF4-FFF2-40B4-BE49-F238E27FC236}">
                <a16:creationId xmlns:a16="http://schemas.microsoft.com/office/drawing/2014/main" id="{8AA658C2-2951-C88C-C065-14248B5B7E67}"/>
              </a:ext>
            </a:extLst>
          </p:cNvPr>
          <p:cNvSpPr txBox="1"/>
          <p:nvPr/>
        </p:nvSpPr>
        <p:spPr>
          <a:xfrm>
            <a:off x="7975076" y="3685880"/>
            <a:ext cx="4034672" cy="1600438"/>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chemeClr val="accent6">
                    <a:lumMod val="50000"/>
                  </a:schemeClr>
                </a:solidFill>
                <a:effectLst/>
                <a:latin typeface="Söhne"/>
              </a:rPr>
              <a:t>Concentration of grads in Bangalore, Noida, Hyderabad, Pune indicates urban job market appeal. Preference for state/CBSE boards suggests trust in quality, shaping educational paths. Tailored workforce strategies needed. Align policies with boards to foster excellence, readiness</a:t>
            </a:r>
            <a:endParaRPr lang="en-IN" dirty="0">
              <a:solidFill>
                <a:schemeClr val="accent6">
                  <a:lumMod val="50000"/>
                </a:schemeClr>
              </a:solidFill>
            </a:endParaRPr>
          </a:p>
        </p:txBody>
      </p:sp>
      <p:sp>
        <p:nvSpPr>
          <p:cNvPr id="2" name="TextBox 1">
            <a:extLst>
              <a:ext uri="{FF2B5EF4-FFF2-40B4-BE49-F238E27FC236}">
                <a16:creationId xmlns:a16="http://schemas.microsoft.com/office/drawing/2014/main" id="{4994EF01-13EF-C73B-9AA9-F1031BBF2735}"/>
              </a:ext>
            </a:extLst>
          </p:cNvPr>
          <p:cNvSpPr txBox="1"/>
          <p:nvPr/>
        </p:nvSpPr>
        <p:spPr>
          <a:xfrm>
            <a:off x="651753" y="306371"/>
            <a:ext cx="4786009" cy="461665"/>
          </a:xfrm>
          <a:prstGeom prst="rect">
            <a:avLst/>
          </a:prstGeom>
          <a:noFill/>
        </p:spPr>
        <p:txBody>
          <a:bodyPr wrap="square" rtlCol="0">
            <a:spAutoFit/>
          </a:bodyPr>
          <a:lstStyle/>
          <a:p>
            <a:r>
              <a:rPr lang="en-US" sz="2400" dirty="0">
                <a:solidFill>
                  <a:srgbClr val="FF0000"/>
                </a:solidFill>
              </a:rPr>
              <a:t>Job state and 10</a:t>
            </a:r>
            <a:r>
              <a:rPr lang="en-US" sz="2400" baseline="30000" dirty="0">
                <a:solidFill>
                  <a:srgbClr val="FF0000"/>
                </a:solidFill>
              </a:rPr>
              <a:t>th</a:t>
            </a:r>
            <a:r>
              <a:rPr lang="en-US" sz="2400" dirty="0">
                <a:solidFill>
                  <a:srgbClr val="FF0000"/>
                </a:solidFill>
              </a:rPr>
              <a:t> and 12</a:t>
            </a:r>
            <a:r>
              <a:rPr lang="en-US" sz="2400" baseline="30000" dirty="0">
                <a:solidFill>
                  <a:srgbClr val="FF0000"/>
                </a:solidFill>
              </a:rPr>
              <a:t>th</a:t>
            </a:r>
            <a:r>
              <a:rPr lang="en-US" sz="2400" dirty="0">
                <a:solidFill>
                  <a:srgbClr val="FF0000"/>
                </a:solidFill>
              </a:rPr>
              <a:t> Board</a:t>
            </a:r>
            <a:endParaRPr lang="en-IN" sz="2400" dirty="0">
              <a:solidFill>
                <a:srgbClr val="FF0000"/>
              </a:solidFill>
            </a:endParaRPr>
          </a:p>
        </p:txBody>
      </p:sp>
    </p:spTree>
    <p:extLst>
      <p:ext uri="{BB962C8B-B14F-4D97-AF65-F5344CB8AC3E}">
        <p14:creationId xmlns:p14="http://schemas.microsoft.com/office/powerpoint/2010/main" val="70493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718CB-A3E0-5E3A-EAAD-AC64A2C20954}"/>
              </a:ext>
            </a:extLst>
          </p:cNvPr>
          <p:cNvSpPr txBox="1"/>
          <p:nvPr/>
        </p:nvSpPr>
        <p:spPr>
          <a:xfrm>
            <a:off x="461914" y="509047"/>
            <a:ext cx="4694548" cy="461665"/>
          </a:xfrm>
          <a:prstGeom prst="rect">
            <a:avLst/>
          </a:prstGeom>
          <a:noFill/>
        </p:spPr>
        <p:txBody>
          <a:bodyPr wrap="square" rtlCol="0">
            <a:spAutoFit/>
          </a:bodyPr>
          <a:lstStyle/>
          <a:p>
            <a:r>
              <a:rPr lang="en-US" sz="2400" dirty="0">
                <a:solidFill>
                  <a:srgbClr val="FF0000"/>
                </a:solidFill>
              </a:rPr>
              <a:t>Bivariate Analysis</a:t>
            </a:r>
            <a:endParaRPr lang="en-IN" sz="2400" dirty="0">
              <a:solidFill>
                <a:srgbClr val="FF0000"/>
              </a:solidFill>
            </a:endParaRPr>
          </a:p>
        </p:txBody>
      </p:sp>
      <p:pic>
        <p:nvPicPr>
          <p:cNvPr id="4" name="Picture 3" descr="A graph of different colored bars&#10;&#10;Description automatically generated">
            <a:extLst>
              <a:ext uri="{FF2B5EF4-FFF2-40B4-BE49-F238E27FC236}">
                <a16:creationId xmlns:a16="http://schemas.microsoft.com/office/drawing/2014/main" id="{36E4C326-6559-B2D9-2CE1-CE5D9238788C}"/>
              </a:ext>
            </a:extLst>
          </p:cNvPr>
          <p:cNvPicPr>
            <a:picLocks noChangeAspect="1"/>
          </p:cNvPicPr>
          <p:nvPr/>
        </p:nvPicPr>
        <p:blipFill>
          <a:blip r:embed="rId2"/>
          <a:stretch>
            <a:fillRect/>
          </a:stretch>
        </p:blipFill>
        <p:spPr>
          <a:xfrm>
            <a:off x="6168274" y="187130"/>
            <a:ext cx="6023726" cy="4686528"/>
          </a:xfrm>
          <a:prstGeom prst="rect">
            <a:avLst/>
          </a:prstGeom>
        </p:spPr>
      </p:pic>
      <p:pic>
        <p:nvPicPr>
          <p:cNvPr id="6" name="Picture 5" descr="A comparison of a graph&#10;&#10;Description automatically generated with medium confidence">
            <a:extLst>
              <a:ext uri="{FF2B5EF4-FFF2-40B4-BE49-F238E27FC236}">
                <a16:creationId xmlns:a16="http://schemas.microsoft.com/office/drawing/2014/main" id="{4449DFC4-013E-F853-34DE-0F6FE0A3907F}"/>
              </a:ext>
            </a:extLst>
          </p:cNvPr>
          <p:cNvPicPr>
            <a:picLocks noChangeAspect="1"/>
          </p:cNvPicPr>
          <p:nvPr/>
        </p:nvPicPr>
        <p:blipFill>
          <a:blip r:embed="rId3"/>
          <a:stretch>
            <a:fillRect/>
          </a:stretch>
        </p:blipFill>
        <p:spPr>
          <a:xfrm>
            <a:off x="241958" y="1109536"/>
            <a:ext cx="6023726" cy="3627434"/>
          </a:xfrm>
          <a:prstGeom prst="rect">
            <a:avLst/>
          </a:prstGeom>
        </p:spPr>
      </p:pic>
      <p:sp>
        <p:nvSpPr>
          <p:cNvPr id="7" name="TextBox 6">
            <a:extLst>
              <a:ext uri="{FF2B5EF4-FFF2-40B4-BE49-F238E27FC236}">
                <a16:creationId xmlns:a16="http://schemas.microsoft.com/office/drawing/2014/main" id="{C6425509-6F91-920B-8B70-FC403A7DD098}"/>
              </a:ext>
            </a:extLst>
          </p:cNvPr>
          <p:cNvSpPr txBox="1"/>
          <p:nvPr/>
        </p:nvSpPr>
        <p:spPr>
          <a:xfrm>
            <a:off x="593889" y="4736970"/>
            <a:ext cx="4722829" cy="1169551"/>
          </a:xfrm>
          <a:prstGeom prst="rect">
            <a:avLst/>
          </a:prstGeom>
          <a:noFill/>
        </p:spPr>
        <p:txBody>
          <a:bodyPr wrap="square" rtlCol="0">
            <a:spAutoFit/>
          </a:bodyPr>
          <a:lstStyle/>
          <a:p>
            <a:br>
              <a:rPr lang="en-US" dirty="0">
                <a:solidFill>
                  <a:schemeClr val="bg2">
                    <a:lumMod val="50000"/>
                  </a:schemeClr>
                </a:solidFill>
              </a:rPr>
            </a:br>
            <a:r>
              <a:rPr lang="en-US" b="0" i="0" dirty="0">
                <a:solidFill>
                  <a:schemeClr val="bg2">
                    <a:lumMod val="50000"/>
                  </a:schemeClr>
                </a:solidFill>
                <a:effectLst/>
                <a:latin typeface="Söhne"/>
              </a:rPr>
              <a:t>The data shows a slight variance in mean salary between genders, but determining significance requires further analysis, possibly involving statistical tests to ascertain if the difference is statistically meaningful or due to chance.</a:t>
            </a:r>
            <a:endParaRPr lang="en-IN" dirty="0">
              <a:solidFill>
                <a:schemeClr val="bg2">
                  <a:lumMod val="50000"/>
                </a:schemeClr>
              </a:solidFill>
            </a:endParaRPr>
          </a:p>
        </p:txBody>
      </p:sp>
      <p:sp>
        <p:nvSpPr>
          <p:cNvPr id="8" name="TextBox 7">
            <a:extLst>
              <a:ext uri="{FF2B5EF4-FFF2-40B4-BE49-F238E27FC236}">
                <a16:creationId xmlns:a16="http://schemas.microsoft.com/office/drawing/2014/main" id="{9B2DC0CA-E0D2-3DAE-6425-B51C598036C2}"/>
              </a:ext>
            </a:extLst>
          </p:cNvPr>
          <p:cNvSpPr txBox="1"/>
          <p:nvPr/>
        </p:nvSpPr>
        <p:spPr>
          <a:xfrm>
            <a:off x="6693032" y="4736970"/>
            <a:ext cx="5203596" cy="1600438"/>
          </a:xfrm>
          <a:prstGeom prst="rect">
            <a:avLst/>
          </a:prstGeom>
          <a:noFill/>
        </p:spPr>
        <p:txBody>
          <a:bodyPr wrap="square" rtlCol="0">
            <a:spAutoFit/>
          </a:bodyPr>
          <a:lstStyle/>
          <a:p>
            <a:br>
              <a:rPr lang="en-US" dirty="0">
                <a:solidFill>
                  <a:schemeClr val="accent4">
                    <a:lumMod val="50000"/>
                  </a:schemeClr>
                </a:solidFill>
              </a:rPr>
            </a:br>
            <a:r>
              <a:rPr lang="en-US" b="0" i="0" dirty="0">
                <a:solidFill>
                  <a:schemeClr val="accent4">
                    <a:lumMod val="50000"/>
                  </a:schemeClr>
                </a:solidFill>
                <a:effectLst/>
                <a:latin typeface="Söhne"/>
              </a:rPr>
              <a:t>The data indicates a gender preference disparity in specialization choices among graduates: males lean towards computer engineering, while females show a preference for computer science as their field of study. This divergence highlights potential gender-based inclinations or societal influences in career paths within the technology sector.</a:t>
            </a:r>
            <a:endParaRPr lang="en-IN" dirty="0">
              <a:solidFill>
                <a:schemeClr val="accent4">
                  <a:lumMod val="50000"/>
                </a:schemeClr>
              </a:solidFill>
            </a:endParaRPr>
          </a:p>
        </p:txBody>
      </p:sp>
      <p:sp>
        <p:nvSpPr>
          <p:cNvPr id="9" name="TextBox 8">
            <a:extLst>
              <a:ext uri="{FF2B5EF4-FFF2-40B4-BE49-F238E27FC236}">
                <a16:creationId xmlns:a16="http://schemas.microsoft.com/office/drawing/2014/main" id="{1CF35FCF-731D-058C-DDE7-B0D14046584D}"/>
              </a:ext>
            </a:extLst>
          </p:cNvPr>
          <p:cNvSpPr txBox="1"/>
          <p:nvPr/>
        </p:nvSpPr>
        <p:spPr>
          <a:xfrm>
            <a:off x="5316718" y="4873658"/>
            <a:ext cx="1376314" cy="738664"/>
          </a:xfrm>
          <a:prstGeom prst="rect">
            <a:avLst/>
          </a:prstGeom>
          <a:noFill/>
        </p:spPr>
        <p:txBody>
          <a:bodyPr wrap="square" rtlCol="0">
            <a:spAutoFit/>
          </a:bodyPr>
          <a:lstStyle/>
          <a:p>
            <a:r>
              <a:rPr lang="en-US" dirty="0"/>
              <a:t>Male</a:t>
            </a:r>
          </a:p>
          <a:p>
            <a:r>
              <a:rPr lang="en-US" dirty="0"/>
              <a:t>     v/s </a:t>
            </a:r>
          </a:p>
          <a:p>
            <a:r>
              <a:rPr lang="en-US" dirty="0"/>
              <a:t>          Female</a:t>
            </a:r>
            <a:endParaRPr lang="en-IN" dirty="0"/>
          </a:p>
        </p:txBody>
      </p:sp>
      <p:sp>
        <p:nvSpPr>
          <p:cNvPr id="10" name="Oval 9">
            <a:extLst>
              <a:ext uri="{FF2B5EF4-FFF2-40B4-BE49-F238E27FC236}">
                <a16:creationId xmlns:a16="http://schemas.microsoft.com/office/drawing/2014/main" id="{2F8046A9-391D-1462-51E9-3C9580243F12}"/>
              </a:ext>
            </a:extLst>
          </p:cNvPr>
          <p:cNvSpPr/>
          <p:nvPr/>
        </p:nvSpPr>
        <p:spPr>
          <a:xfrm>
            <a:off x="5081048" y="4826058"/>
            <a:ext cx="1536570" cy="92240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Male</a:t>
            </a:r>
          </a:p>
          <a:p>
            <a:pPr algn="ctr"/>
            <a:r>
              <a:rPr lang="en-US" dirty="0">
                <a:ln w="0"/>
                <a:solidFill>
                  <a:schemeClr val="tx1"/>
                </a:solidFill>
                <a:effectLst>
                  <a:outerShdw blurRad="38100" dist="19050" dir="2700000" algn="tl" rotWithShape="0">
                    <a:schemeClr val="dk1">
                      <a:alpha val="40000"/>
                    </a:schemeClr>
                  </a:outerShdw>
                </a:effectLst>
              </a:rPr>
              <a:t> v/s</a:t>
            </a:r>
          </a:p>
          <a:p>
            <a:pPr algn="ctr"/>
            <a:r>
              <a:rPr lang="en-US" dirty="0">
                <a:ln w="0"/>
                <a:solidFill>
                  <a:schemeClr val="tx1"/>
                </a:solidFill>
                <a:effectLst>
                  <a:outerShdw blurRad="38100" dist="19050" dir="2700000" algn="tl" rotWithShape="0">
                    <a:schemeClr val="dk1">
                      <a:alpha val="40000"/>
                    </a:schemeClr>
                  </a:outerShdw>
                </a:effectLst>
              </a:rPr>
              <a:t>      Female</a:t>
            </a:r>
            <a:endParaRPr lang="en-IN" dirty="0"/>
          </a:p>
        </p:txBody>
      </p:sp>
    </p:spTree>
    <p:extLst>
      <p:ext uri="{BB962C8B-B14F-4D97-AF65-F5344CB8AC3E}">
        <p14:creationId xmlns:p14="http://schemas.microsoft.com/office/powerpoint/2010/main" val="414277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arison of a graph&#10;&#10;Description automatically generated with medium confidence">
            <a:extLst>
              <a:ext uri="{FF2B5EF4-FFF2-40B4-BE49-F238E27FC236}">
                <a16:creationId xmlns:a16="http://schemas.microsoft.com/office/drawing/2014/main" id="{7E8E4A02-363C-A8BB-5797-5230299F1437}"/>
              </a:ext>
            </a:extLst>
          </p:cNvPr>
          <p:cNvPicPr>
            <a:picLocks noChangeAspect="1"/>
          </p:cNvPicPr>
          <p:nvPr/>
        </p:nvPicPr>
        <p:blipFill>
          <a:blip r:embed="rId2"/>
          <a:stretch>
            <a:fillRect/>
          </a:stretch>
        </p:blipFill>
        <p:spPr>
          <a:xfrm>
            <a:off x="0" y="269952"/>
            <a:ext cx="8801863" cy="2520895"/>
          </a:xfrm>
          <a:prstGeom prst="rect">
            <a:avLst/>
          </a:prstGeom>
        </p:spPr>
      </p:pic>
      <p:pic>
        <p:nvPicPr>
          <p:cNvPr id="5" name="Picture 4" descr="A comparison of a bar graph&#10;&#10;Description automatically generated with medium confidence">
            <a:extLst>
              <a:ext uri="{FF2B5EF4-FFF2-40B4-BE49-F238E27FC236}">
                <a16:creationId xmlns:a16="http://schemas.microsoft.com/office/drawing/2014/main" id="{608C635E-BAD9-4D72-9A93-3045A26362B0}"/>
              </a:ext>
            </a:extLst>
          </p:cNvPr>
          <p:cNvPicPr>
            <a:picLocks noChangeAspect="1"/>
          </p:cNvPicPr>
          <p:nvPr/>
        </p:nvPicPr>
        <p:blipFill>
          <a:blip r:embed="rId3"/>
          <a:stretch>
            <a:fillRect/>
          </a:stretch>
        </p:blipFill>
        <p:spPr>
          <a:xfrm>
            <a:off x="4313706" y="2880906"/>
            <a:ext cx="6853647" cy="2520895"/>
          </a:xfrm>
          <a:prstGeom prst="rect">
            <a:avLst/>
          </a:prstGeom>
        </p:spPr>
      </p:pic>
      <p:pic>
        <p:nvPicPr>
          <p:cNvPr id="7" name="Picture 6" descr="A comparison of a graph&#10;&#10;Description automatically generated with medium confidence">
            <a:extLst>
              <a:ext uri="{FF2B5EF4-FFF2-40B4-BE49-F238E27FC236}">
                <a16:creationId xmlns:a16="http://schemas.microsoft.com/office/drawing/2014/main" id="{C2A60194-E27D-5682-9182-753C7B891528}"/>
              </a:ext>
            </a:extLst>
          </p:cNvPr>
          <p:cNvPicPr>
            <a:picLocks noChangeAspect="1"/>
          </p:cNvPicPr>
          <p:nvPr/>
        </p:nvPicPr>
        <p:blipFill>
          <a:blip r:embed="rId4"/>
          <a:stretch>
            <a:fillRect/>
          </a:stretch>
        </p:blipFill>
        <p:spPr>
          <a:xfrm>
            <a:off x="4858069" y="179893"/>
            <a:ext cx="7333931" cy="2520895"/>
          </a:xfrm>
          <a:prstGeom prst="rect">
            <a:avLst/>
          </a:prstGeom>
        </p:spPr>
      </p:pic>
      <p:pic>
        <p:nvPicPr>
          <p:cNvPr id="11" name="Picture 10" descr="A graph of a person and person&#10;&#10;Description automatically generated">
            <a:extLst>
              <a:ext uri="{FF2B5EF4-FFF2-40B4-BE49-F238E27FC236}">
                <a16:creationId xmlns:a16="http://schemas.microsoft.com/office/drawing/2014/main" id="{14BA5A63-77D1-3462-0DF6-7E57953F6059}"/>
              </a:ext>
            </a:extLst>
          </p:cNvPr>
          <p:cNvPicPr>
            <a:picLocks noChangeAspect="1"/>
          </p:cNvPicPr>
          <p:nvPr/>
        </p:nvPicPr>
        <p:blipFill>
          <a:blip r:embed="rId5"/>
          <a:stretch>
            <a:fillRect/>
          </a:stretch>
        </p:blipFill>
        <p:spPr>
          <a:xfrm>
            <a:off x="9033875" y="520941"/>
            <a:ext cx="3158125" cy="1998523"/>
          </a:xfrm>
          <a:prstGeom prst="rect">
            <a:avLst/>
          </a:prstGeom>
        </p:spPr>
      </p:pic>
      <p:pic>
        <p:nvPicPr>
          <p:cNvPr id="13" name="Picture 12" descr="A graph of a person and person&#10;&#10;Description automatically generated">
            <a:extLst>
              <a:ext uri="{FF2B5EF4-FFF2-40B4-BE49-F238E27FC236}">
                <a16:creationId xmlns:a16="http://schemas.microsoft.com/office/drawing/2014/main" id="{0B6359A2-6616-F0AA-023B-12B76BCF5DCF}"/>
              </a:ext>
            </a:extLst>
          </p:cNvPr>
          <p:cNvPicPr>
            <a:picLocks noChangeAspect="1"/>
          </p:cNvPicPr>
          <p:nvPr/>
        </p:nvPicPr>
        <p:blipFill>
          <a:blip r:embed="rId6"/>
          <a:stretch>
            <a:fillRect/>
          </a:stretch>
        </p:blipFill>
        <p:spPr>
          <a:xfrm>
            <a:off x="7740529" y="3258766"/>
            <a:ext cx="3426824" cy="2143035"/>
          </a:xfrm>
          <a:prstGeom prst="rect">
            <a:avLst/>
          </a:prstGeom>
        </p:spPr>
      </p:pic>
      <p:sp>
        <p:nvSpPr>
          <p:cNvPr id="14" name="TextBox 13">
            <a:extLst>
              <a:ext uri="{FF2B5EF4-FFF2-40B4-BE49-F238E27FC236}">
                <a16:creationId xmlns:a16="http://schemas.microsoft.com/office/drawing/2014/main" id="{5D8A52A6-2444-46D1-DB2E-0D36FC629016}"/>
              </a:ext>
            </a:extLst>
          </p:cNvPr>
          <p:cNvSpPr txBox="1"/>
          <p:nvPr/>
        </p:nvSpPr>
        <p:spPr>
          <a:xfrm>
            <a:off x="337225" y="2788931"/>
            <a:ext cx="5758775" cy="892552"/>
          </a:xfrm>
          <a:prstGeom prst="rect">
            <a:avLst/>
          </a:prstGeom>
          <a:noFill/>
        </p:spPr>
        <p:txBody>
          <a:bodyPr wrap="square" rtlCol="0">
            <a:spAutoFit/>
          </a:bodyPr>
          <a:lstStyle/>
          <a:p>
            <a:r>
              <a:rPr lang="en-IN" sz="2400" b="1" i="0" dirty="0">
                <a:solidFill>
                  <a:srgbClr val="FF0000"/>
                </a:solidFill>
                <a:effectLst/>
                <a:latin typeface="+mj-lt"/>
                <a:ea typeface="Gungsuh" panose="020B0503020000020004" pitchFamily="18" charset="-127"/>
              </a:rPr>
              <a:t>Gender v/s AMCAT </a:t>
            </a:r>
            <a:r>
              <a:rPr lang="en-IN" sz="2800" b="1" i="0" dirty="0">
                <a:solidFill>
                  <a:srgbClr val="FF0000"/>
                </a:solidFill>
                <a:effectLst/>
                <a:latin typeface="+mj-lt"/>
                <a:ea typeface="Gungsuh" panose="020B0503020000020004" pitchFamily="18" charset="-127"/>
              </a:rPr>
              <a:t>scores</a:t>
            </a:r>
          </a:p>
          <a:p>
            <a:endParaRPr lang="en-IN" sz="2400" dirty="0">
              <a:solidFill>
                <a:srgbClr val="FF0000"/>
              </a:solidFill>
            </a:endParaRPr>
          </a:p>
        </p:txBody>
      </p:sp>
      <p:sp>
        <p:nvSpPr>
          <p:cNvPr id="15" name="TextBox 14">
            <a:extLst>
              <a:ext uri="{FF2B5EF4-FFF2-40B4-BE49-F238E27FC236}">
                <a16:creationId xmlns:a16="http://schemas.microsoft.com/office/drawing/2014/main" id="{0EA96E28-1930-9301-23F3-2F8C506DB0D5}"/>
              </a:ext>
            </a:extLst>
          </p:cNvPr>
          <p:cNvSpPr txBox="1"/>
          <p:nvPr/>
        </p:nvSpPr>
        <p:spPr>
          <a:xfrm>
            <a:off x="535021" y="3589507"/>
            <a:ext cx="3815371" cy="2462213"/>
          </a:xfrm>
          <a:prstGeom prst="rect">
            <a:avLst/>
          </a:prstGeom>
          <a:noFill/>
        </p:spPr>
        <p:txBody>
          <a:bodyPr wrap="square" rtlCol="0">
            <a:spAutoFit/>
          </a:bodyPr>
          <a:lstStyle/>
          <a:p>
            <a:br>
              <a:rPr lang="en-US" dirty="0">
                <a:solidFill>
                  <a:srgbClr val="002060"/>
                </a:solidFill>
              </a:rPr>
            </a:br>
            <a:r>
              <a:rPr lang="en-US" b="0" i="0" dirty="0">
                <a:solidFill>
                  <a:srgbClr val="002060"/>
                </a:solidFill>
                <a:effectLst/>
                <a:latin typeface="Söhne"/>
              </a:rPr>
              <a:t>In terms of performance, graduates across logical reasoning, quantitative analysis, domain knowledge, computer programming, electronics and semiconductors, and computer science exhibit similar levels. However, male graduates excel comparatively in civil engineering, mechanical engineering, and electrical engineering disciplines. This suggests potential gender-specific strengths or preferences within these engineering fields.</a:t>
            </a:r>
            <a:endParaRPr lang="en-IN" dirty="0">
              <a:solidFill>
                <a:srgbClr val="002060"/>
              </a:solidFill>
            </a:endParaRPr>
          </a:p>
        </p:txBody>
      </p:sp>
      <p:sp>
        <p:nvSpPr>
          <p:cNvPr id="19" name="Rectangle: Rounded Corners 18">
            <a:extLst>
              <a:ext uri="{FF2B5EF4-FFF2-40B4-BE49-F238E27FC236}">
                <a16:creationId xmlns:a16="http://schemas.microsoft.com/office/drawing/2014/main" id="{850F5DD0-5CEF-53DF-56A3-D82A7945BECA}"/>
              </a:ext>
            </a:extLst>
          </p:cNvPr>
          <p:cNvSpPr/>
          <p:nvPr/>
        </p:nvSpPr>
        <p:spPr>
          <a:xfrm>
            <a:off x="5052767" y="5542961"/>
            <a:ext cx="2121031" cy="1045087"/>
          </a:xfrm>
          <a:prstGeom prst="round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AMCAT Board Scores</a:t>
            </a:r>
            <a:endParaRPr lang="en-IN" dirty="0"/>
          </a:p>
        </p:txBody>
      </p:sp>
    </p:spTree>
    <p:extLst>
      <p:ext uri="{BB962C8B-B14F-4D97-AF65-F5344CB8AC3E}">
        <p14:creationId xmlns:p14="http://schemas.microsoft.com/office/powerpoint/2010/main" val="372149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rectangular bars with white text&#10;&#10;Description automatically generated">
            <a:extLst>
              <a:ext uri="{FF2B5EF4-FFF2-40B4-BE49-F238E27FC236}">
                <a16:creationId xmlns:a16="http://schemas.microsoft.com/office/drawing/2014/main" id="{7F7A4DF1-7C1E-D126-F9E4-B8A2EF587D4E}"/>
              </a:ext>
            </a:extLst>
          </p:cNvPr>
          <p:cNvPicPr>
            <a:picLocks noChangeAspect="1"/>
          </p:cNvPicPr>
          <p:nvPr/>
        </p:nvPicPr>
        <p:blipFill>
          <a:blip r:embed="rId2"/>
          <a:stretch>
            <a:fillRect/>
          </a:stretch>
        </p:blipFill>
        <p:spPr>
          <a:xfrm>
            <a:off x="3200933" y="575537"/>
            <a:ext cx="8542760" cy="3802710"/>
          </a:xfrm>
          <a:prstGeom prst="rect">
            <a:avLst/>
          </a:prstGeom>
        </p:spPr>
      </p:pic>
      <p:sp>
        <p:nvSpPr>
          <p:cNvPr id="4" name="TextBox 3">
            <a:extLst>
              <a:ext uri="{FF2B5EF4-FFF2-40B4-BE49-F238E27FC236}">
                <a16:creationId xmlns:a16="http://schemas.microsoft.com/office/drawing/2014/main" id="{15D10251-521D-1A20-E6A2-06097A54284F}"/>
              </a:ext>
            </a:extLst>
          </p:cNvPr>
          <p:cNvSpPr txBox="1"/>
          <p:nvPr/>
        </p:nvSpPr>
        <p:spPr>
          <a:xfrm>
            <a:off x="3864990" y="4279769"/>
            <a:ext cx="7777113" cy="1169551"/>
          </a:xfrm>
          <a:prstGeom prst="rect">
            <a:avLst/>
          </a:prstGeom>
          <a:noFill/>
        </p:spPr>
        <p:txBody>
          <a:bodyPr wrap="square" rtlCol="0">
            <a:spAutoFit/>
          </a:bodyPr>
          <a:lstStyle/>
          <a:p>
            <a:br>
              <a:rPr lang="en-US" dirty="0">
                <a:solidFill>
                  <a:schemeClr val="tx2">
                    <a:lumMod val="25000"/>
                  </a:schemeClr>
                </a:solidFill>
              </a:rPr>
            </a:br>
            <a:r>
              <a:rPr lang="en-US" b="0" i="0" dirty="0">
                <a:solidFill>
                  <a:schemeClr val="tx2">
                    <a:lumMod val="25000"/>
                  </a:schemeClr>
                </a:solidFill>
                <a:effectLst/>
                <a:latin typeface="Söhne"/>
              </a:rPr>
              <a:t>Software engineers, system engineers, and managers are notably earning higher salaries in comparison to other roles. This trend underscores the value placed on technical expertise and leadership within the industry, reflecting the demand for specialized skills and managerial acumen in driving organizational success and innovation.</a:t>
            </a:r>
            <a:endParaRPr lang="en-IN" dirty="0">
              <a:solidFill>
                <a:schemeClr val="tx2">
                  <a:lumMod val="25000"/>
                </a:schemeClr>
              </a:solidFill>
            </a:endParaRPr>
          </a:p>
        </p:txBody>
      </p:sp>
      <p:sp>
        <p:nvSpPr>
          <p:cNvPr id="5" name="TextBox 4">
            <a:extLst>
              <a:ext uri="{FF2B5EF4-FFF2-40B4-BE49-F238E27FC236}">
                <a16:creationId xmlns:a16="http://schemas.microsoft.com/office/drawing/2014/main" id="{17C4A5F9-AEFC-6262-C68C-3D99041804E2}"/>
              </a:ext>
            </a:extLst>
          </p:cNvPr>
          <p:cNvSpPr txBox="1"/>
          <p:nvPr/>
        </p:nvSpPr>
        <p:spPr>
          <a:xfrm>
            <a:off x="254522" y="970960"/>
            <a:ext cx="2724347" cy="461665"/>
          </a:xfrm>
          <a:prstGeom prst="rect">
            <a:avLst/>
          </a:prstGeom>
          <a:noFill/>
        </p:spPr>
        <p:txBody>
          <a:bodyPr wrap="square" rtlCol="0">
            <a:spAutoFit/>
          </a:bodyPr>
          <a:lstStyle/>
          <a:p>
            <a:r>
              <a:rPr lang="en-US" sz="2400" dirty="0">
                <a:solidFill>
                  <a:srgbClr val="FF0000"/>
                </a:solidFill>
              </a:rPr>
              <a:t>Job role vs salary</a:t>
            </a:r>
            <a:endParaRPr lang="en-IN" sz="2400" dirty="0">
              <a:solidFill>
                <a:srgbClr val="FF0000"/>
              </a:solidFill>
            </a:endParaRPr>
          </a:p>
        </p:txBody>
      </p:sp>
      <p:pic>
        <p:nvPicPr>
          <p:cNvPr id="7" name="Picture 6" descr="A fish being held by a person&#10;&#10;Description automatically generated">
            <a:extLst>
              <a:ext uri="{FF2B5EF4-FFF2-40B4-BE49-F238E27FC236}">
                <a16:creationId xmlns:a16="http://schemas.microsoft.com/office/drawing/2014/main" id="{ADE19DD9-6F34-C2F6-7A73-EF04D4A0425E}"/>
              </a:ext>
            </a:extLst>
          </p:cNvPr>
          <p:cNvPicPr>
            <a:picLocks noChangeAspect="1"/>
          </p:cNvPicPr>
          <p:nvPr/>
        </p:nvPicPr>
        <p:blipFill>
          <a:blip r:embed="rId3"/>
          <a:stretch>
            <a:fillRect/>
          </a:stretch>
        </p:blipFill>
        <p:spPr>
          <a:xfrm>
            <a:off x="324187" y="1527142"/>
            <a:ext cx="2296998" cy="4581427"/>
          </a:xfrm>
          <a:prstGeom prst="rect">
            <a:avLst/>
          </a:prstGeom>
        </p:spPr>
      </p:pic>
      <p:sp>
        <p:nvSpPr>
          <p:cNvPr id="8" name="Thought Bubble: Cloud 7">
            <a:extLst>
              <a:ext uri="{FF2B5EF4-FFF2-40B4-BE49-F238E27FC236}">
                <a16:creationId xmlns:a16="http://schemas.microsoft.com/office/drawing/2014/main" id="{7E701398-CA53-E8B7-3C13-02B6D7CB6DAD}"/>
              </a:ext>
            </a:extLst>
          </p:cNvPr>
          <p:cNvSpPr/>
          <p:nvPr/>
        </p:nvSpPr>
        <p:spPr>
          <a:xfrm>
            <a:off x="2621185" y="3054285"/>
            <a:ext cx="1960242" cy="1668544"/>
          </a:xfrm>
          <a:prstGeom prst="cloudCallout">
            <a:avLst>
              <a:gd name="adj1" fmla="val -49328"/>
              <a:gd name="adj2" fmla="val 500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Administrator         and                    </a:t>
            </a:r>
          </a:p>
          <a:p>
            <a:pPr algn="ctr"/>
            <a:r>
              <a:rPr lang="en-US" dirty="0"/>
              <a:t>Others </a:t>
            </a:r>
            <a:endParaRPr lang="en-IN" dirty="0"/>
          </a:p>
        </p:txBody>
      </p:sp>
    </p:spTree>
    <p:extLst>
      <p:ext uri="{BB962C8B-B14F-4D97-AF65-F5344CB8AC3E}">
        <p14:creationId xmlns:p14="http://schemas.microsoft.com/office/powerpoint/2010/main" val="20050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E893A8CC-9FD3-F44A-C395-F9E8829070D6}"/>
              </a:ext>
            </a:extLst>
          </p:cNvPr>
          <p:cNvPicPr>
            <a:picLocks noChangeAspect="1"/>
          </p:cNvPicPr>
          <p:nvPr/>
        </p:nvPicPr>
        <p:blipFill>
          <a:blip r:embed="rId2"/>
          <a:stretch>
            <a:fillRect/>
          </a:stretch>
        </p:blipFill>
        <p:spPr>
          <a:xfrm>
            <a:off x="0" y="199155"/>
            <a:ext cx="9737891" cy="4900746"/>
          </a:xfrm>
          <a:prstGeom prst="rect">
            <a:avLst/>
          </a:prstGeom>
        </p:spPr>
      </p:pic>
      <p:sp>
        <p:nvSpPr>
          <p:cNvPr id="4" name="TextBox 3">
            <a:extLst>
              <a:ext uri="{FF2B5EF4-FFF2-40B4-BE49-F238E27FC236}">
                <a16:creationId xmlns:a16="http://schemas.microsoft.com/office/drawing/2014/main" id="{EC2C2476-EA71-8F21-D7A2-352B0607B6B0}"/>
              </a:ext>
            </a:extLst>
          </p:cNvPr>
          <p:cNvSpPr txBox="1"/>
          <p:nvPr/>
        </p:nvSpPr>
        <p:spPr>
          <a:xfrm>
            <a:off x="546755" y="5099901"/>
            <a:ext cx="3506771" cy="461665"/>
          </a:xfrm>
          <a:prstGeom prst="rect">
            <a:avLst/>
          </a:prstGeom>
          <a:noFill/>
        </p:spPr>
        <p:txBody>
          <a:bodyPr wrap="square" rtlCol="0">
            <a:spAutoFit/>
          </a:bodyPr>
          <a:lstStyle/>
          <a:p>
            <a:r>
              <a:rPr lang="en-US" sz="2400" dirty="0">
                <a:solidFill>
                  <a:srgbClr val="FF0000"/>
                </a:solidFill>
              </a:rPr>
              <a:t>Salary vs Gender</a:t>
            </a:r>
            <a:endParaRPr lang="en-IN" sz="2400" dirty="0">
              <a:solidFill>
                <a:srgbClr val="FF0000"/>
              </a:solidFill>
            </a:endParaRPr>
          </a:p>
        </p:txBody>
      </p:sp>
      <p:sp>
        <p:nvSpPr>
          <p:cNvPr id="5" name="TextBox 4">
            <a:extLst>
              <a:ext uri="{FF2B5EF4-FFF2-40B4-BE49-F238E27FC236}">
                <a16:creationId xmlns:a16="http://schemas.microsoft.com/office/drawing/2014/main" id="{FADD5396-76D1-1B6D-5D3E-036BE768A9F2}"/>
              </a:ext>
            </a:extLst>
          </p:cNvPr>
          <p:cNvSpPr txBox="1"/>
          <p:nvPr/>
        </p:nvSpPr>
        <p:spPr>
          <a:xfrm>
            <a:off x="9577633" y="483253"/>
            <a:ext cx="2300139" cy="5909310"/>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chemeClr val="tx1"/>
                </a:solidFill>
                <a:effectLst/>
                <a:latin typeface="Söhne"/>
              </a:rPr>
              <a:t>The data suggests a gender disparity in median salaries, with men generally earning higher salaries than women.</a:t>
            </a:r>
          </a:p>
          <a:p>
            <a:pPr marL="285750" indent="-285750">
              <a:buFont typeface="Wingdings" panose="05000000000000000000" pitchFamily="2" charset="2"/>
              <a:buChar char="q"/>
            </a:pPr>
            <a:endParaRPr lang="en-US" dirty="0">
              <a:solidFill>
                <a:schemeClr val="tx1"/>
              </a:solidFill>
              <a:latin typeface="Söhne"/>
            </a:endParaRPr>
          </a:p>
          <a:p>
            <a:pPr marL="285750" indent="-285750">
              <a:buFont typeface="Wingdings" panose="05000000000000000000" pitchFamily="2" charset="2"/>
              <a:buChar char="q"/>
            </a:pPr>
            <a:r>
              <a:rPr lang="en-US" b="0" i="0" dirty="0">
                <a:solidFill>
                  <a:schemeClr val="tx1"/>
                </a:solidFill>
                <a:effectLst/>
                <a:latin typeface="Söhne"/>
              </a:rPr>
              <a:t> This inequality highlights ongoing challenges related to gender pay gaps, which may stem from various factors such as systemic biases, occupational segregation, and negotiation dynamics in the workforce.</a:t>
            </a:r>
          </a:p>
          <a:p>
            <a:pPr marL="285750" indent="-285750">
              <a:buFont typeface="Wingdings" panose="05000000000000000000" pitchFamily="2" charset="2"/>
              <a:buChar char="q"/>
            </a:pPr>
            <a:endParaRPr lang="en-US" dirty="0">
              <a:solidFill>
                <a:schemeClr val="tx1"/>
              </a:solidFill>
              <a:latin typeface="Söhne"/>
            </a:endParaRPr>
          </a:p>
          <a:p>
            <a:pPr marL="285750" indent="-285750">
              <a:buFont typeface="Wingdings" panose="05000000000000000000" pitchFamily="2" charset="2"/>
              <a:buChar char="q"/>
            </a:pPr>
            <a:r>
              <a:rPr lang="en-US" b="0" i="0" dirty="0">
                <a:solidFill>
                  <a:schemeClr val="tx1"/>
                </a:solidFill>
                <a:effectLst/>
                <a:latin typeface="Söhne"/>
              </a:rPr>
              <a:t> Addressing these disparities requires concerted efforts to promote pay equity and create inclusive workplaces where all employees are fairly compensated regardless of gender.</a:t>
            </a:r>
            <a:endParaRPr lang="en-IN" dirty="0">
              <a:solidFill>
                <a:schemeClr val="tx1"/>
              </a:solidFill>
            </a:endParaRPr>
          </a:p>
        </p:txBody>
      </p:sp>
      <p:pic>
        <p:nvPicPr>
          <p:cNvPr id="7" name="Picture 6" descr="A person and person standing on a piece of gold coin&#10;&#10;Description automatically generated">
            <a:extLst>
              <a:ext uri="{FF2B5EF4-FFF2-40B4-BE49-F238E27FC236}">
                <a16:creationId xmlns:a16="http://schemas.microsoft.com/office/drawing/2014/main" id="{91B71660-1032-BEB1-5D5D-E5B498F4E1E1}"/>
              </a:ext>
            </a:extLst>
          </p:cNvPr>
          <p:cNvPicPr>
            <a:picLocks noChangeAspect="1"/>
          </p:cNvPicPr>
          <p:nvPr/>
        </p:nvPicPr>
        <p:blipFill>
          <a:blip r:embed="rId3"/>
          <a:stretch>
            <a:fillRect/>
          </a:stretch>
        </p:blipFill>
        <p:spPr>
          <a:xfrm>
            <a:off x="4053526" y="5099901"/>
            <a:ext cx="3619893" cy="1627204"/>
          </a:xfrm>
          <a:prstGeom prst="rect">
            <a:avLst/>
          </a:prstGeom>
        </p:spPr>
      </p:pic>
    </p:spTree>
    <p:extLst>
      <p:ext uri="{BB962C8B-B14F-4D97-AF65-F5344CB8AC3E}">
        <p14:creationId xmlns:p14="http://schemas.microsoft.com/office/powerpoint/2010/main" val="91685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3B6B1-D7F1-4CF1-EC31-A1B2985686D9}"/>
              </a:ext>
            </a:extLst>
          </p:cNvPr>
          <p:cNvSpPr txBox="1"/>
          <p:nvPr/>
        </p:nvSpPr>
        <p:spPr>
          <a:xfrm>
            <a:off x="405353" y="1112363"/>
            <a:ext cx="11528981" cy="5357662"/>
          </a:xfrm>
          <a:prstGeom prst="rect">
            <a:avLst/>
          </a:prstGeom>
          <a:noFill/>
        </p:spPr>
        <p:txBody>
          <a:bodyPr wrap="square" numCol="2" rtlCol="0">
            <a:spAutoFit/>
          </a:bodyPr>
          <a:lstStyle/>
          <a:p>
            <a:pPr marL="285750" indent="-285750">
              <a:lnSpc>
                <a:spcPct val="150000"/>
              </a:lnSpc>
              <a:buFont typeface="Wingdings" panose="05000000000000000000" pitchFamily="2" charset="2"/>
              <a:buChar char="Ø"/>
            </a:pPr>
            <a:r>
              <a:rPr lang="en-US" b="0" i="0" dirty="0">
                <a:solidFill>
                  <a:srgbClr val="000000"/>
                </a:solidFill>
                <a:effectLst/>
                <a:latin typeface="Helvetica Neue"/>
              </a:rPr>
              <a:t>There exists a robust correlation between 12th-grade performance and that of 10th grade, yet this association does not significantly impact one's collegiate GPA.</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Proficiency in English often translates to proficiency in quantitative and logical domains, fostering comprehensive academic excellence.</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Students characterized by agreeableness tend to exhibit a heightened receptiveness to new experiences, enhancing their overall academic and personal growth.</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Mastery in English, logical reasoning, and quantitative skills invariably leads to superior performance in 10th-grade examinations.</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Individuals possessing strong competencies in English, quantitative aptitude, and logical reasoning are poised to secure elevated salary packages and excel academically in both 10th and 12th grades.</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The inherent openness of agreeable students primes them for seizing opportunities, potentially culminating in enhanced salary prospects compared to their counterparts.</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Female students with advanced educational backgrounds often command higher starting salaries as freshers, outstripping their male counterparts in certain fields.</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A commendable personality can serve as a compensatory factor for a lackluster college GPA, particularly in the realm of salary negotiations.</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Despite the allure of higher starting salaries in disciplines like polymer technology and computer networking, enrollment rates in these courses remain relatively low.</a:t>
            </a:r>
          </a:p>
          <a:p>
            <a:pPr marL="285750" indent="-285750">
              <a:lnSpc>
                <a:spcPct val="150000"/>
              </a:lnSpc>
              <a:buFont typeface="Wingdings" panose="05000000000000000000" pitchFamily="2" charset="2"/>
              <a:buChar char="Ø"/>
            </a:pPr>
            <a:r>
              <a:rPr lang="en-US" b="0" i="0" dirty="0">
                <a:solidFill>
                  <a:srgbClr val="000000"/>
                </a:solidFill>
                <a:effectLst/>
                <a:latin typeface="Helvetica Neue"/>
              </a:rPr>
              <a:t>Proficiency in English, logical reasoning, and quantitative skills not only fosters academic success but also serves as a springboard to lucrative career prospects, underscoring the multifaceted benefits of a well-rounded education.</a:t>
            </a:r>
          </a:p>
          <a:p>
            <a:endParaRPr lang="en-IN" dirty="0"/>
          </a:p>
        </p:txBody>
      </p:sp>
      <p:sp>
        <p:nvSpPr>
          <p:cNvPr id="4" name="TextBox 3">
            <a:extLst>
              <a:ext uri="{FF2B5EF4-FFF2-40B4-BE49-F238E27FC236}">
                <a16:creationId xmlns:a16="http://schemas.microsoft.com/office/drawing/2014/main" id="{9DDA653A-32C4-FFEB-7291-EC32702707A0}"/>
              </a:ext>
            </a:extLst>
          </p:cNvPr>
          <p:cNvSpPr txBox="1"/>
          <p:nvPr/>
        </p:nvSpPr>
        <p:spPr>
          <a:xfrm>
            <a:off x="405353" y="395926"/>
            <a:ext cx="6287678" cy="461665"/>
          </a:xfrm>
          <a:prstGeom prst="rect">
            <a:avLst/>
          </a:prstGeom>
          <a:noFill/>
        </p:spPr>
        <p:txBody>
          <a:bodyPr wrap="square" rtlCol="0">
            <a:spAutoFit/>
          </a:bodyPr>
          <a:lstStyle/>
          <a:p>
            <a:r>
              <a:rPr lang="en-US" sz="2400" dirty="0">
                <a:solidFill>
                  <a:srgbClr val="FF0000"/>
                </a:solidFill>
              </a:rPr>
              <a:t>Insights</a:t>
            </a:r>
            <a:endParaRPr lang="en-IN" sz="2400" dirty="0">
              <a:solidFill>
                <a:srgbClr val="FF0000"/>
              </a:solidFill>
            </a:endParaRPr>
          </a:p>
        </p:txBody>
      </p:sp>
    </p:spTree>
    <p:extLst>
      <p:ext uri="{BB962C8B-B14F-4D97-AF65-F5344CB8AC3E}">
        <p14:creationId xmlns:p14="http://schemas.microsoft.com/office/powerpoint/2010/main" val="264179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EF25A-18FB-1987-5C82-F693E894DAB4}"/>
              </a:ext>
            </a:extLst>
          </p:cNvPr>
          <p:cNvSpPr txBox="1"/>
          <p:nvPr/>
        </p:nvSpPr>
        <p:spPr>
          <a:xfrm>
            <a:off x="857839" y="2055043"/>
            <a:ext cx="8983745" cy="3323987"/>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a:solidFill>
                  <a:schemeClr val="accent3">
                    <a:lumMod val="50000"/>
                  </a:schemeClr>
                </a:solidFill>
                <a:effectLst/>
                <a:latin typeface="Söhne"/>
              </a:rPr>
              <a:t>Project Objective</a:t>
            </a:r>
            <a:r>
              <a:rPr lang="en-US" b="0" i="0" dirty="0">
                <a:solidFill>
                  <a:schemeClr val="accent3">
                    <a:lumMod val="50000"/>
                  </a:schemeClr>
                </a:solidFill>
                <a:effectLst/>
                <a:latin typeface="Söhne"/>
              </a:rPr>
              <a:t>: The primary goal is to analyze employee data to compare various percentage metrics, focusing on identifying outliers through boxplot analysis.</a:t>
            </a:r>
          </a:p>
          <a:p>
            <a:pPr marL="285750" indent="-285750" algn="l">
              <a:buFont typeface="Wingdings" panose="05000000000000000000" pitchFamily="2" charset="2"/>
              <a:buChar char="Ø"/>
            </a:pPr>
            <a:r>
              <a:rPr lang="en-US" b="1" i="0" dirty="0">
                <a:solidFill>
                  <a:schemeClr val="accent3">
                    <a:lumMod val="50000"/>
                  </a:schemeClr>
                </a:solidFill>
                <a:effectLst/>
                <a:latin typeface="Söhne"/>
              </a:rPr>
              <a:t>Comprehensive Analysis</a:t>
            </a:r>
            <a:r>
              <a:rPr lang="en-US" b="0" i="0" dirty="0">
                <a:solidFill>
                  <a:schemeClr val="accent3">
                    <a:lumMod val="50000"/>
                  </a:schemeClr>
                </a:solidFill>
                <a:effectLst/>
                <a:latin typeface="Söhne"/>
              </a:rPr>
              <a:t>: Apart from salary, various other analyses are conducted, aiming to determine factors influencing compensation in the tech industry.</a:t>
            </a:r>
          </a:p>
          <a:p>
            <a:pPr marL="285750" indent="-285750" algn="l">
              <a:buFont typeface="Wingdings" panose="05000000000000000000" pitchFamily="2" charset="2"/>
              <a:buChar char="Ø"/>
            </a:pPr>
            <a:r>
              <a:rPr lang="en-US" b="1" i="0" dirty="0">
                <a:solidFill>
                  <a:schemeClr val="accent3">
                    <a:lumMod val="50000"/>
                  </a:schemeClr>
                </a:solidFill>
                <a:effectLst/>
                <a:latin typeface="Söhne"/>
              </a:rPr>
              <a:t>Outlier Identification</a:t>
            </a:r>
            <a:r>
              <a:rPr lang="en-US" b="0" i="0" dirty="0">
                <a:solidFill>
                  <a:schemeClr val="accent3">
                    <a:lumMod val="50000"/>
                  </a:schemeClr>
                </a:solidFill>
                <a:effectLst/>
                <a:latin typeface="Söhne"/>
              </a:rPr>
              <a:t>: Boxplots are utilized to identify outliers within the dataset, allowing for the detection of unusual data points that may require further investigation.</a:t>
            </a:r>
          </a:p>
          <a:p>
            <a:pPr marL="285750" indent="-285750" algn="l">
              <a:buFont typeface="Wingdings" panose="05000000000000000000" pitchFamily="2" charset="2"/>
              <a:buChar char="Ø"/>
            </a:pPr>
            <a:r>
              <a:rPr lang="en-US" b="1" i="0" dirty="0">
                <a:solidFill>
                  <a:schemeClr val="accent3">
                    <a:lumMod val="50000"/>
                  </a:schemeClr>
                </a:solidFill>
                <a:effectLst/>
                <a:latin typeface="Söhne"/>
              </a:rPr>
              <a:t>City Concentration Analysis</a:t>
            </a:r>
            <a:r>
              <a:rPr lang="en-US" b="0" i="0" dirty="0">
                <a:solidFill>
                  <a:schemeClr val="accent3">
                    <a:lumMod val="50000"/>
                  </a:schemeClr>
                </a:solidFill>
                <a:effectLst/>
                <a:latin typeface="Söhne"/>
              </a:rPr>
              <a:t>: </a:t>
            </a:r>
            <a:r>
              <a:rPr lang="en-US" b="0" i="0" dirty="0" err="1">
                <a:solidFill>
                  <a:schemeClr val="accent3">
                    <a:lumMod val="50000"/>
                  </a:schemeClr>
                </a:solidFill>
                <a:effectLst/>
                <a:latin typeface="Söhne"/>
              </a:rPr>
              <a:t>Countplots</a:t>
            </a:r>
            <a:r>
              <a:rPr lang="en-US" b="0" i="0" dirty="0">
                <a:solidFill>
                  <a:schemeClr val="accent3">
                    <a:lumMod val="50000"/>
                  </a:schemeClr>
                </a:solidFill>
                <a:effectLst/>
                <a:latin typeface="Söhne"/>
              </a:rPr>
              <a:t> are employed to identify cities with a higher concentration of employees, providing insights into regional workforce distribution.</a:t>
            </a:r>
          </a:p>
          <a:p>
            <a:pPr marL="285750" indent="-285750" algn="l">
              <a:buFont typeface="Wingdings" panose="05000000000000000000" pitchFamily="2" charset="2"/>
              <a:buChar char="Ø"/>
            </a:pPr>
            <a:r>
              <a:rPr lang="en-US" b="1" i="0" dirty="0">
                <a:solidFill>
                  <a:schemeClr val="accent3">
                    <a:lumMod val="50000"/>
                  </a:schemeClr>
                </a:solidFill>
                <a:effectLst/>
                <a:latin typeface="Söhne"/>
              </a:rPr>
              <a:t>Complex Salary Determinants</a:t>
            </a:r>
            <a:r>
              <a:rPr lang="en-US" b="0" i="0" dirty="0">
                <a:solidFill>
                  <a:schemeClr val="accent3">
                    <a:lumMod val="50000"/>
                  </a:schemeClr>
                </a:solidFill>
                <a:effectLst/>
                <a:latin typeface="Söhne"/>
              </a:rPr>
              <a:t>: The analysis emphasizes the complexity of salary determinants in the tech industry, acknowledging that factors beyond job title or academic credentials play a significant role.</a:t>
            </a:r>
          </a:p>
          <a:p>
            <a:pPr marL="285750" indent="-285750" algn="l">
              <a:buFont typeface="Wingdings" panose="05000000000000000000" pitchFamily="2" charset="2"/>
              <a:buChar char="Ø"/>
            </a:pPr>
            <a:r>
              <a:rPr lang="en-US" b="1" i="0" dirty="0">
                <a:solidFill>
                  <a:schemeClr val="accent3">
                    <a:lumMod val="50000"/>
                  </a:schemeClr>
                </a:solidFill>
                <a:effectLst/>
                <a:latin typeface="Söhne"/>
              </a:rPr>
              <a:t>Need for Comprehensive Policies</a:t>
            </a:r>
            <a:r>
              <a:rPr lang="en-US" b="0" i="0" dirty="0">
                <a:solidFill>
                  <a:schemeClr val="accent3">
                    <a:lumMod val="50000"/>
                  </a:schemeClr>
                </a:solidFill>
                <a:effectLst/>
                <a:latin typeface="Söhne"/>
              </a:rPr>
              <a:t>: The findings underscore the necessity for comprehensive compensation policies that consider various factors influencing salary, including location, experience, and skill set.</a:t>
            </a:r>
          </a:p>
          <a:p>
            <a:pPr marL="285750" indent="-285750" algn="l">
              <a:buFont typeface="Wingdings" panose="05000000000000000000" pitchFamily="2" charset="2"/>
              <a:buChar char="Ø"/>
            </a:pPr>
            <a:r>
              <a:rPr lang="en-US" b="1" i="0" dirty="0">
                <a:solidFill>
                  <a:schemeClr val="accent3">
                    <a:lumMod val="50000"/>
                  </a:schemeClr>
                </a:solidFill>
                <a:effectLst/>
                <a:latin typeface="Söhne"/>
              </a:rPr>
              <a:t>Talent Management Implications</a:t>
            </a:r>
            <a:r>
              <a:rPr lang="en-US" b="0" i="0" dirty="0">
                <a:solidFill>
                  <a:schemeClr val="accent3">
                    <a:lumMod val="50000"/>
                  </a:schemeClr>
                </a:solidFill>
                <a:effectLst/>
                <a:latin typeface="Söhne"/>
              </a:rPr>
              <a:t>: Further research into the nuanced interplay of these factors could provide deeper insights into effective salary structuring and talent management practices in the tech sector, highlighting potential areas for improvement and optimization.</a:t>
            </a:r>
          </a:p>
        </p:txBody>
      </p:sp>
      <p:sp>
        <p:nvSpPr>
          <p:cNvPr id="3" name="TextBox 2">
            <a:extLst>
              <a:ext uri="{FF2B5EF4-FFF2-40B4-BE49-F238E27FC236}">
                <a16:creationId xmlns:a16="http://schemas.microsoft.com/office/drawing/2014/main" id="{6666E8EC-0743-DFDD-3E6D-87C70C0F1BA7}"/>
              </a:ext>
            </a:extLst>
          </p:cNvPr>
          <p:cNvSpPr txBox="1"/>
          <p:nvPr/>
        </p:nvSpPr>
        <p:spPr>
          <a:xfrm>
            <a:off x="857839" y="1159497"/>
            <a:ext cx="5627802" cy="461665"/>
          </a:xfrm>
          <a:prstGeom prst="rect">
            <a:avLst/>
          </a:prstGeom>
          <a:noFill/>
        </p:spPr>
        <p:txBody>
          <a:bodyPr wrap="square" rtlCol="0">
            <a:spAutoFit/>
          </a:bodyPr>
          <a:lstStyle/>
          <a:p>
            <a:r>
              <a:rPr lang="en-US" sz="2400" dirty="0">
                <a:solidFill>
                  <a:srgbClr val="FF0000"/>
                </a:solidFill>
              </a:rPr>
              <a:t>Research Outcome</a:t>
            </a:r>
            <a:endParaRPr lang="en-IN" sz="2400" dirty="0">
              <a:solidFill>
                <a:srgbClr val="FF0000"/>
              </a:solidFill>
            </a:endParaRPr>
          </a:p>
        </p:txBody>
      </p:sp>
    </p:spTree>
    <p:extLst>
      <p:ext uri="{BB962C8B-B14F-4D97-AF65-F5344CB8AC3E}">
        <p14:creationId xmlns:p14="http://schemas.microsoft.com/office/powerpoint/2010/main" val="319080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994C-0E85-E8DE-A956-37B647B2B5EC}"/>
              </a:ext>
            </a:extLst>
          </p:cNvPr>
          <p:cNvSpPr>
            <a:spLocks noGrp="1"/>
          </p:cNvSpPr>
          <p:nvPr>
            <p:ph type="title"/>
          </p:nvPr>
        </p:nvSpPr>
        <p:spPr/>
        <p:txBody>
          <a:bodyPr/>
          <a:lstStyle/>
          <a:p>
            <a:r>
              <a:rPr lang="en-IN" sz="4400" b="0" i="0" u="none" strike="noStrike" cap="none" dirty="0">
                <a:solidFill>
                  <a:srgbClr val="FF0000"/>
                </a:solidFill>
                <a:latin typeface="+mj-lt"/>
                <a:ea typeface="Lato Black"/>
                <a:cs typeface="Lato Black"/>
                <a:sym typeface="Lato Black"/>
              </a:rPr>
              <a:t>About me</a:t>
            </a:r>
            <a:endParaRPr lang="en-IN" dirty="0">
              <a:latin typeface="+mj-lt"/>
            </a:endParaRPr>
          </a:p>
        </p:txBody>
      </p:sp>
      <p:sp>
        <p:nvSpPr>
          <p:cNvPr id="3" name="Text Placeholder 2">
            <a:extLst>
              <a:ext uri="{FF2B5EF4-FFF2-40B4-BE49-F238E27FC236}">
                <a16:creationId xmlns:a16="http://schemas.microsoft.com/office/drawing/2014/main" id="{5CE1DE45-89E2-330C-962B-FB401480B75B}"/>
              </a:ext>
            </a:extLst>
          </p:cNvPr>
          <p:cNvSpPr>
            <a:spLocks noGrp="1"/>
          </p:cNvSpPr>
          <p:nvPr>
            <p:ph type="body" idx="1"/>
          </p:nvPr>
        </p:nvSpPr>
        <p:spPr/>
        <p:txBody>
          <a:bodyPr>
            <a:normAutofit/>
          </a:bodyPr>
          <a:lstStyle/>
          <a:p>
            <a:r>
              <a:rPr lang="en-US" sz="2400" dirty="0">
                <a:latin typeface="+mj-lt"/>
              </a:rPr>
              <a:t>Hello there! I’m Zaheer(IN_1240549), a data science enthusiast currently interning at </a:t>
            </a:r>
            <a:r>
              <a:rPr lang="en-US" sz="2400" dirty="0" err="1">
                <a:latin typeface="+mj-lt"/>
              </a:rPr>
              <a:t>Innomatics</a:t>
            </a:r>
            <a:r>
              <a:rPr lang="en-US" sz="2400" dirty="0">
                <a:latin typeface="+mj-lt"/>
              </a:rPr>
              <a:t> Research Labs.</a:t>
            </a:r>
            <a:endParaRPr lang="en-US" sz="2400" b="0" i="0" dirty="0">
              <a:solidFill>
                <a:srgbClr val="ECECEC"/>
              </a:solidFill>
              <a:effectLst/>
              <a:latin typeface="+mj-lt"/>
            </a:endParaRPr>
          </a:p>
          <a:p>
            <a:r>
              <a:rPr lang="en-US" sz="2400" dirty="0">
                <a:latin typeface="+mj-lt"/>
              </a:rPr>
              <a:t>When it comes to academics, I graduated with a </a:t>
            </a:r>
            <a:r>
              <a:rPr lang="en-US" sz="2400" dirty="0" err="1">
                <a:latin typeface="+mj-lt"/>
              </a:rPr>
              <a:t>Bsc</a:t>
            </a:r>
            <a:r>
              <a:rPr lang="en-US" sz="2400" dirty="0">
                <a:latin typeface="+mj-lt"/>
              </a:rPr>
              <a:t> in 2023. Driven by a passionate interest in data science, I chose to pursue further learning at </a:t>
            </a:r>
            <a:r>
              <a:rPr lang="en-US" sz="2400" dirty="0" err="1">
                <a:latin typeface="+mj-lt"/>
              </a:rPr>
              <a:t>Innomatics</a:t>
            </a:r>
            <a:r>
              <a:rPr lang="en-US" sz="2400" dirty="0">
                <a:latin typeface="+mj-lt"/>
              </a:rPr>
              <a:t> Research labs. Currently, I’m gaining hands on experience as an intern in the field</a:t>
            </a:r>
          </a:p>
          <a:p>
            <a:r>
              <a:rPr lang="en-US" sz="2400" dirty="0">
                <a:latin typeface="+mj-lt"/>
              </a:rPr>
              <a:t>Sure thing! Feel free to get in touch whenever you’d like. Whether it’s about data science, career advice, or just to chat, I’m always available and happy to connect with you.</a:t>
            </a:r>
          </a:p>
        </p:txBody>
      </p:sp>
    </p:spTree>
    <p:extLst>
      <p:ext uri="{BB962C8B-B14F-4D97-AF65-F5344CB8AC3E}">
        <p14:creationId xmlns:p14="http://schemas.microsoft.com/office/powerpoint/2010/main" val="389232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4BBA-5E20-8446-52EA-E4ED81A62031}"/>
              </a:ext>
            </a:extLst>
          </p:cNvPr>
          <p:cNvSpPr>
            <a:spLocks noGrp="1"/>
          </p:cNvSpPr>
          <p:nvPr>
            <p:ph type="title"/>
          </p:nvPr>
        </p:nvSpPr>
        <p:spPr/>
        <p:txBody>
          <a:bodyPr/>
          <a:lstStyle/>
          <a:p>
            <a:r>
              <a:rPr lang="en-IN" dirty="0">
                <a:solidFill>
                  <a:srgbClr val="FF0000"/>
                </a:solidFill>
              </a:rPr>
              <a:t>Problem</a:t>
            </a:r>
            <a:r>
              <a:rPr lang="en-IN" dirty="0"/>
              <a:t> </a:t>
            </a:r>
            <a:r>
              <a:rPr lang="en-IN" dirty="0">
                <a:solidFill>
                  <a:srgbClr val="FF0000"/>
                </a:solidFill>
              </a:rPr>
              <a:t>Statement</a:t>
            </a:r>
            <a:r>
              <a:rPr lang="en-IN" dirty="0"/>
              <a:t> </a:t>
            </a:r>
          </a:p>
        </p:txBody>
      </p:sp>
      <p:sp>
        <p:nvSpPr>
          <p:cNvPr id="3" name="Text Placeholder 2">
            <a:extLst>
              <a:ext uri="{FF2B5EF4-FFF2-40B4-BE49-F238E27FC236}">
                <a16:creationId xmlns:a16="http://schemas.microsoft.com/office/drawing/2014/main" id="{3F921AE6-4499-F276-4B20-C2E30F13B487}"/>
              </a:ext>
            </a:extLst>
          </p:cNvPr>
          <p:cNvSpPr>
            <a:spLocks noGrp="1"/>
          </p:cNvSpPr>
          <p:nvPr>
            <p:ph type="body" idx="1"/>
          </p:nvPr>
        </p:nvSpPr>
        <p:spPr>
          <a:xfrm>
            <a:off x="838200" y="2752627"/>
            <a:ext cx="10515600" cy="1941921"/>
          </a:xfrm>
        </p:spPr>
        <p:txBody>
          <a:bodyPr>
            <a:normAutofit/>
          </a:bodyPr>
          <a:lstStyle/>
          <a:p>
            <a:r>
              <a:rPr lang="en-US" sz="2400" dirty="0"/>
              <a:t>• AMEO dataset provides anonymized bio data information along with their respective skill scores and employment outcome information. As part of the challenge, the aim is to find the relationship between salary vs remaining features to know which are more affecting the salary column. Based on the analysis finding the insights.</a:t>
            </a:r>
            <a:endParaRPr lang="en-IN" sz="2400" dirty="0"/>
          </a:p>
        </p:txBody>
      </p:sp>
    </p:spTree>
    <p:extLst>
      <p:ext uri="{BB962C8B-B14F-4D97-AF65-F5344CB8AC3E}">
        <p14:creationId xmlns:p14="http://schemas.microsoft.com/office/powerpoint/2010/main" val="30998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F85-8B57-C8C8-7FA5-9261C06B7300}"/>
              </a:ext>
            </a:extLst>
          </p:cNvPr>
          <p:cNvSpPr>
            <a:spLocks noGrp="1"/>
          </p:cNvSpPr>
          <p:nvPr>
            <p:ph type="title"/>
          </p:nvPr>
        </p:nvSpPr>
        <p:spPr/>
        <p:txBody>
          <a:bodyPr/>
          <a:lstStyle/>
          <a:p>
            <a:r>
              <a:rPr lang="en-IN" dirty="0">
                <a:solidFill>
                  <a:srgbClr val="FF0000"/>
                </a:solidFill>
              </a:rPr>
              <a:t>Brief About Data </a:t>
            </a:r>
          </a:p>
        </p:txBody>
      </p:sp>
      <p:sp>
        <p:nvSpPr>
          <p:cNvPr id="3" name="Text Placeholder 2">
            <a:extLst>
              <a:ext uri="{FF2B5EF4-FFF2-40B4-BE49-F238E27FC236}">
                <a16:creationId xmlns:a16="http://schemas.microsoft.com/office/drawing/2014/main" id="{9600D48A-718E-4BA9-EF48-FE30AB1506A4}"/>
              </a:ext>
            </a:extLst>
          </p:cNvPr>
          <p:cNvSpPr>
            <a:spLocks noGrp="1"/>
          </p:cNvSpPr>
          <p:nvPr>
            <p:ph type="body" idx="1"/>
          </p:nvPr>
        </p:nvSpPr>
        <p:spPr/>
        <p:txBody>
          <a:bodyPr>
            <a:normAutofit fontScale="92500" lnSpcReduction="10000"/>
          </a:bodyPr>
          <a:lstStyle/>
          <a:p>
            <a:pPr marL="114300" indent="0">
              <a:buNone/>
            </a:pPr>
            <a:r>
              <a:rPr lang="en-US" dirty="0"/>
              <a:t>•</a:t>
            </a:r>
            <a:r>
              <a:rPr lang="en-US" sz="2400" dirty="0"/>
              <a:t>Most of the engineering students in the data are males. </a:t>
            </a:r>
          </a:p>
          <a:p>
            <a:pPr marL="114300" indent="0">
              <a:buNone/>
            </a:pPr>
            <a:r>
              <a:rPr lang="en-US" sz="2400" dirty="0"/>
              <a:t>•Majority of the students in 10th and 12th standard are from state board followed by CBSE board. </a:t>
            </a:r>
          </a:p>
          <a:p>
            <a:pPr marL="114300" indent="0">
              <a:buNone/>
            </a:pPr>
            <a:r>
              <a:rPr lang="en-US" sz="2400" dirty="0"/>
              <a:t>•Tier 2 colleges dominate the data just like they dominate in the real world meaning that only a few colleges are tier 1 colleges </a:t>
            </a:r>
          </a:p>
          <a:p>
            <a:pPr marL="114300" indent="0">
              <a:buNone/>
            </a:pPr>
            <a:r>
              <a:rPr lang="en-US" sz="2400" dirty="0"/>
              <a:t>•B Tech/ B.E clearly dominates other degrees in terms of frequency of occurrence </a:t>
            </a:r>
          </a:p>
          <a:p>
            <a:pPr marL="114300" indent="0">
              <a:buNone/>
            </a:pPr>
            <a:r>
              <a:rPr lang="en-US" sz="2400" dirty="0"/>
              <a:t>•The specialization has been manually categorized into 5 buckets with majority of students specializing in computer science, followed by Electronics/Electrical, IT, Mechanical and others.</a:t>
            </a:r>
          </a:p>
          <a:p>
            <a:pPr marL="114300" indent="0">
              <a:buNone/>
            </a:pPr>
            <a:r>
              <a:rPr lang="en-US" sz="2400" dirty="0"/>
              <a:t>•Majority of the data belongs to students who went to a college in Uttar Pradesh Data was checked for all the assumptions of linear regression and all of them were duly satisfied</a:t>
            </a:r>
            <a:endParaRPr lang="en-IN" sz="2400" dirty="0"/>
          </a:p>
        </p:txBody>
      </p:sp>
    </p:spTree>
    <p:extLst>
      <p:ext uri="{BB962C8B-B14F-4D97-AF65-F5344CB8AC3E}">
        <p14:creationId xmlns:p14="http://schemas.microsoft.com/office/powerpoint/2010/main" val="60587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2FC3-8ACA-2009-79DD-6E50003215B9}"/>
              </a:ext>
            </a:extLst>
          </p:cNvPr>
          <p:cNvSpPr>
            <a:spLocks noGrp="1"/>
          </p:cNvSpPr>
          <p:nvPr>
            <p:ph type="title"/>
          </p:nvPr>
        </p:nvSpPr>
        <p:spPr/>
        <p:txBody>
          <a:bodyPr/>
          <a:lstStyle/>
          <a:p>
            <a:r>
              <a:rPr lang="en-IN" dirty="0">
                <a:solidFill>
                  <a:srgbClr val="FF0000"/>
                </a:solidFill>
              </a:rPr>
              <a:t>Objective of the Project </a:t>
            </a:r>
          </a:p>
        </p:txBody>
      </p:sp>
      <p:sp>
        <p:nvSpPr>
          <p:cNvPr id="3" name="Text Placeholder 2">
            <a:extLst>
              <a:ext uri="{FF2B5EF4-FFF2-40B4-BE49-F238E27FC236}">
                <a16:creationId xmlns:a16="http://schemas.microsoft.com/office/drawing/2014/main" id="{89DE628C-0C58-8054-6C98-DE0BD121E23B}"/>
              </a:ext>
            </a:extLst>
          </p:cNvPr>
          <p:cNvSpPr>
            <a:spLocks noGrp="1"/>
          </p:cNvSpPr>
          <p:nvPr>
            <p:ph type="body" idx="1"/>
          </p:nvPr>
        </p:nvSpPr>
        <p:spPr/>
        <p:txBody>
          <a:bodyPr>
            <a:normAutofit/>
          </a:bodyPr>
          <a:lstStyle/>
          <a:p>
            <a:pPr>
              <a:buFont typeface="Wingdings" panose="05000000000000000000" pitchFamily="2" charset="2"/>
              <a:buChar char="Ø"/>
            </a:pPr>
            <a:r>
              <a:rPr lang="en-US" sz="2400" dirty="0"/>
              <a:t>This Analysis aims to gain insights and understanding from the provided dataset, particularly focusing on the relationship between various features and the target variable, which is Salary. Specifically, the goals of this analysis include: </a:t>
            </a:r>
          </a:p>
          <a:p>
            <a:pPr marL="114300" indent="0">
              <a:buNone/>
            </a:pPr>
            <a:r>
              <a:rPr lang="en-US" sz="2400" dirty="0"/>
              <a:t>• Describing the dataset and its features comprehensively</a:t>
            </a:r>
          </a:p>
          <a:p>
            <a:pPr marL="114300" indent="0">
              <a:buNone/>
            </a:pPr>
            <a:r>
              <a:rPr lang="en-US" sz="2400" dirty="0"/>
              <a:t>• Identifying any patterns or trends present in the data.</a:t>
            </a:r>
          </a:p>
          <a:p>
            <a:pPr marL="114300" indent="0">
              <a:buNone/>
            </a:pPr>
            <a:r>
              <a:rPr lang="en-US" sz="2400" dirty="0"/>
              <a:t>• Exploring the relationships between independent and target variables (Salary). </a:t>
            </a:r>
          </a:p>
          <a:p>
            <a:pPr marL="114300" indent="0">
              <a:buNone/>
            </a:pPr>
            <a:r>
              <a:rPr lang="en-US" sz="2400" dirty="0"/>
              <a:t>• Identifying any outliers or anomalies in the data</a:t>
            </a:r>
            <a:endParaRPr lang="en-IN" sz="2400" dirty="0"/>
          </a:p>
        </p:txBody>
      </p:sp>
    </p:spTree>
    <p:extLst>
      <p:ext uri="{BB962C8B-B14F-4D97-AF65-F5344CB8AC3E}">
        <p14:creationId xmlns:p14="http://schemas.microsoft.com/office/powerpoint/2010/main" val="424223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4C0F-36A3-137A-B738-B722A3FECA8B}"/>
              </a:ext>
            </a:extLst>
          </p:cNvPr>
          <p:cNvSpPr>
            <a:spLocks noGrp="1"/>
          </p:cNvSpPr>
          <p:nvPr>
            <p:ph type="title"/>
          </p:nvPr>
        </p:nvSpPr>
        <p:spPr/>
        <p:txBody>
          <a:bodyPr/>
          <a:lstStyle/>
          <a:p>
            <a:r>
              <a:rPr lang="en-US" dirty="0">
                <a:solidFill>
                  <a:srgbClr val="FF0000"/>
                </a:solidFill>
              </a:rPr>
              <a:t>Summary of Dataset</a:t>
            </a:r>
            <a:endParaRPr lang="en-IN" dirty="0">
              <a:solidFill>
                <a:srgbClr val="FF0000"/>
              </a:solidFill>
            </a:endParaRPr>
          </a:p>
        </p:txBody>
      </p:sp>
      <p:sp>
        <p:nvSpPr>
          <p:cNvPr id="3" name="Text Placeholder 2">
            <a:extLst>
              <a:ext uri="{FF2B5EF4-FFF2-40B4-BE49-F238E27FC236}">
                <a16:creationId xmlns:a16="http://schemas.microsoft.com/office/drawing/2014/main" id="{A9CB6223-E8A1-C2FE-73B1-342D8714AACE}"/>
              </a:ext>
            </a:extLst>
          </p:cNvPr>
          <p:cNvSpPr>
            <a:spLocks noGrp="1"/>
          </p:cNvSpPr>
          <p:nvPr>
            <p:ph type="body" idx="1"/>
          </p:nvPr>
        </p:nvSpPr>
        <p:spPr/>
        <p:txBody>
          <a:bodyPr>
            <a:normAutofit/>
          </a:bodyPr>
          <a:lstStyle/>
          <a:p>
            <a:r>
              <a:rPr lang="en-US" sz="2400" dirty="0"/>
              <a:t>The Aspiring Mind Employment Outcome 2015 (AMEO) dataset, released by Aspiring Minds, focuses on employment outcomes for engineering graduates. It includes dependent variables such as Salary, Job Titles,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 </a:t>
            </a:r>
            <a:endParaRPr lang="en-IN" sz="2400" dirty="0"/>
          </a:p>
        </p:txBody>
      </p:sp>
    </p:spTree>
    <p:extLst>
      <p:ext uri="{BB962C8B-B14F-4D97-AF65-F5344CB8AC3E}">
        <p14:creationId xmlns:p14="http://schemas.microsoft.com/office/powerpoint/2010/main" val="289499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F8FA-19AF-2A42-0E0A-B8C6EE03D6D5}"/>
              </a:ext>
            </a:extLst>
          </p:cNvPr>
          <p:cNvSpPr>
            <a:spLocks noGrp="1"/>
          </p:cNvSpPr>
          <p:nvPr>
            <p:ph type="title"/>
          </p:nvPr>
        </p:nvSpPr>
        <p:spPr/>
        <p:txBody>
          <a:bodyPr/>
          <a:lstStyle/>
          <a:p>
            <a:r>
              <a:rPr lang="en-IN" dirty="0">
                <a:solidFill>
                  <a:srgbClr val="FF0000"/>
                </a:solidFill>
              </a:rPr>
              <a:t>Exploratory Data Analysis</a:t>
            </a:r>
          </a:p>
        </p:txBody>
      </p:sp>
      <p:sp>
        <p:nvSpPr>
          <p:cNvPr id="3" name="Text Placeholder 2">
            <a:extLst>
              <a:ext uri="{FF2B5EF4-FFF2-40B4-BE49-F238E27FC236}">
                <a16:creationId xmlns:a16="http://schemas.microsoft.com/office/drawing/2014/main" id="{E52D10E9-0E36-6343-6717-8DE402D2CEFE}"/>
              </a:ext>
            </a:extLst>
          </p:cNvPr>
          <p:cNvSpPr>
            <a:spLocks noGrp="1"/>
          </p:cNvSpPr>
          <p:nvPr>
            <p:ph type="body" idx="1"/>
          </p:nvPr>
        </p:nvSpPr>
        <p:spPr/>
        <p:txBody>
          <a:bodyPr>
            <a:normAutofit fontScale="92500" lnSpcReduction="20000"/>
          </a:bodyPr>
          <a:lstStyle/>
          <a:p>
            <a:pPr marL="114300" indent="0">
              <a:buNone/>
            </a:pPr>
            <a:r>
              <a:rPr lang="en-IN" dirty="0"/>
              <a:t>Step 1: Data Cleaning </a:t>
            </a:r>
          </a:p>
          <a:p>
            <a:pPr>
              <a:buFont typeface="Wingdings" panose="05000000000000000000" pitchFamily="2" charset="2"/>
              <a:buChar char="q"/>
            </a:pPr>
            <a:r>
              <a:rPr lang="en-IN" dirty="0"/>
              <a:t>Removing Unwanted Columns </a:t>
            </a:r>
          </a:p>
          <a:p>
            <a:pPr>
              <a:buFont typeface="Wingdings" panose="05000000000000000000" pitchFamily="2" charset="2"/>
              <a:buChar char="q"/>
            </a:pPr>
            <a:r>
              <a:rPr lang="en-IN" dirty="0"/>
              <a:t>Data Type Conversion</a:t>
            </a:r>
          </a:p>
          <a:p>
            <a:pPr>
              <a:buFont typeface="Wingdings" panose="05000000000000000000" pitchFamily="2" charset="2"/>
              <a:buChar char="q"/>
            </a:pPr>
            <a:r>
              <a:rPr lang="en-IN" dirty="0"/>
              <a:t>Collapsing Categories </a:t>
            </a:r>
          </a:p>
          <a:p>
            <a:pPr marL="114300" indent="0">
              <a:buNone/>
            </a:pPr>
            <a:r>
              <a:rPr lang="en-IN" dirty="0"/>
              <a:t>Step 2: Data Manipulation </a:t>
            </a:r>
          </a:p>
          <a:p>
            <a:pPr>
              <a:buFont typeface="Wingdings" panose="05000000000000000000" pitchFamily="2" charset="2"/>
              <a:buChar char="q"/>
            </a:pPr>
            <a:r>
              <a:rPr lang="en-IN" dirty="0"/>
              <a:t>Adding a Tenure Column </a:t>
            </a:r>
          </a:p>
          <a:p>
            <a:pPr>
              <a:buFont typeface="Wingdings" panose="05000000000000000000" pitchFamily="2" charset="2"/>
              <a:buChar char="q"/>
            </a:pPr>
            <a:r>
              <a:rPr lang="en-IN" dirty="0"/>
              <a:t>Imputing Categorical column with mode values </a:t>
            </a:r>
          </a:p>
          <a:p>
            <a:pPr>
              <a:buFont typeface="Wingdings" panose="05000000000000000000" pitchFamily="2" charset="2"/>
              <a:buChar char="q"/>
            </a:pPr>
            <a:r>
              <a:rPr lang="en-IN" dirty="0"/>
              <a:t>Validating 10, 12 percentage, and College GPA </a:t>
            </a:r>
          </a:p>
          <a:p>
            <a:pPr>
              <a:buFont typeface="Wingdings" panose="05000000000000000000" pitchFamily="2" charset="2"/>
              <a:buChar char="q"/>
            </a:pPr>
            <a:r>
              <a:rPr lang="en-IN" dirty="0"/>
              <a:t>Checking the condition of DOL &gt; DOJ </a:t>
            </a:r>
          </a:p>
          <a:p>
            <a:pPr>
              <a:buFont typeface="Wingdings" panose="05000000000000000000" pitchFamily="2" charset="2"/>
              <a:buChar char="q"/>
            </a:pPr>
            <a:r>
              <a:rPr lang="en-IN" dirty="0"/>
              <a:t>Imputing Numerical Columns with median values</a:t>
            </a:r>
          </a:p>
        </p:txBody>
      </p:sp>
      <p:pic>
        <p:nvPicPr>
          <p:cNvPr id="5" name="Picture 4" descr="A diagram with graphs and charts&#10;&#10;Description automatically generated with medium confidence">
            <a:extLst>
              <a:ext uri="{FF2B5EF4-FFF2-40B4-BE49-F238E27FC236}">
                <a16:creationId xmlns:a16="http://schemas.microsoft.com/office/drawing/2014/main" id="{B0612EDE-E581-197B-EDAE-E91DDFA17627}"/>
              </a:ext>
            </a:extLst>
          </p:cNvPr>
          <p:cNvPicPr>
            <a:picLocks noChangeAspect="1"/>
          </p:cNvPicPr>
          <p:nvPr/>
        </p:nvPicPr>
        <p:blipFill>
          <a:blip r:embed="rId2"/>
          <a:stretch>
            <a:fillRect/>
          </a:stretch>
        </p:blipFill>
        <p:spPr>
          <a:xfrm>
            <a:off x="6881566" y="155642"/>
            <a:ext cx="5209915" cy="4195695"/>
          </a:xfrm>
          <a:prstGeom prst="rect">
            <a:avLst/>
          </a:prstGeom>
          <a:effectLst>
            <a:glow rad="127000">
              <a:schemeClr val="accent1"/>
            </a:glow>
            <a:reflection stA="4000" endPos="76000" dir="5400000" sy="-100000" algn="bl" rotWithShape="0"/>
          </a:effectLst>
          <a:scene3d>
            <a:camera prst="orthographicFront"/>
            <a:lightRig rig="flat" dir="t"/>
          </a:scene3d>
          <a:sp3d contourW="12700">
            <a:bevelB prst="relaxedInset"/>
            <a:contourClr>
              <a:schemeClr val="bg1"/>
            </a:contourClr>
          </a:sp3d>
        </p:spPr>
      </p:pic>
    </p:spTree>
    <p:extLst>
      <p:ext uri="{BB962C8B-B14F-4D97-AF65-F5344CB8AC3E}">
        <p14:creationId xmlns:p14="http://schemas.microsoft.com/office/powerpoint/2010/main" val="420779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F64-844C-66A0-B8B8-E33F3EE760B1}"/>
              </a:ext>
            </a:extLst>
          </p:cNvPr>
          <p:cNvSpPr>
            <a:spLocks noGrp="1"/>
          </p:cNvSpPr>
          <p:nvPr>
            <p:ph type="title"/>
          </p:nvPr>
        </p:nvSpPr>
        <p:spPr>
          <a:xfrm>
            <a:off x="839788" y="1131216"/>
            <a:ext cx="10305837" cy="584462"/>
          </a:xfrm>
        </p:spPr>
        <p:txBody>
          <a:bodyPr/>
          <a:lstStyle/>
          <a:p>
            <a:r>
              <a:rPr lang="en-US" dirty="0">
                <a:solidFill>
                  <a:schemeClr val="accent3">
                    <a:lumMod val="75000"/>
                  </a:schemeClr>
                </a:solidFill>
              </a:rPr>
              <a:t>Glimpse of cleaned data</a:t>
            </a:r>
            <a:endParaRPr lang="en-IN" dirty="0">
              <a:solidFill>
                <a:schemeClr val="accent3">
                  <a:lumMod val="75000"/>
                </a:schemeClr>
              </a:solidFill>
            </a:endParaRPr>
          </a:p>
        </p:txBody>
      </p:sp>
      <p:sp>
        <p:nvSpPr>
          <p:cNvPr id="4" name="Text Placeholder 3">
            <a:extLst>
              <a:ext uri="{FF2B5EF4-FFF2-40B4-BE49-F238E27FC236}">
                <a16:creationId xmlns:a16="http://schemas.microsoft.com/office/drawing/2014/main" id="{FF9E58CD-2A5A-EEF7-3F7F-653B4958615B}"/>
              </a:ext>
            </a:extLst>
          </p:cNvPr>
          <p:cNvSpPr>
            <a:spLocks noGrp="1"/>
          </p:cNvSpPr>
          <p:nvPr>
            <p:ph type="body" idx="1"/>
          </p:nvPr>
        </p:nvSpPr>
        <p:spPr/>
        <p:txBody>
          <a:bodyPr/>
          <a:lstStyle/>
          <a:p>
            <a:endParaRPr lang="en-IN" dirty="0"/>
          </a:p>
        </p:txBody>
      </p:sp>
      <p:pic>
        <p:nvPicPr>
          <p:cNvPr id="10" name="Picture Placeholder 9" descr="A screenshot of a computer screen">
            <a:extLst>
              <a:ext uri="{FF2B5EF4-FFF2-40B4-BE49-F238E27FC236}">
                <a16:creationId xmlns:a16="http://schemas.microsoft.com/office/drawing/2014/main" id="{7B1ACE4A-E9F3-38D2-DA1A-D648BFBED4B2}"/>
              </a:ext>
            </a:extLst>
          </p:cNvPr>
          <p:cNvPicPr>
            <a:picLocks noGrp="1" noChangeAspect="1"/>
          </p:cNvPicPr>
          <p:nvPr>
            <p:ph type="pic" idx="2"/>
          </p:nvPr>
        </p:nvPicPr>
        <p:blipFill>
          <a:blip r:embed="rId2"/>
          <a:srcRect l="12484" r="12484"/>
          <a:stretch>
            <a:fillRect/>
          </a:stretch>
        </p:blipFill>
        <p:spPr>
          <a:xfrm>
            <a:off x="707010" y="2057400"/>
            <a:ext cx="11161335" cy="4154864"/>
          </a:xfrm>
        </p:spPr>
      </p:pic>
      <p:pic>
        <p:nvPicPr>
          <p:cNvPr id="5" name="Picture 4" descr="A machine with a screen&#10;&#10;Description automatically generated with medium confidence">
            <a:extLst>
              <a:ext uri="{FF2B5EF4-FFF2-40B4-BE49-F238E27FC236}">
                <a16:creationId xmlns:a16="http://schemas.microsoft.com/office/drawing/2014/main" id="{B394EDFF-57B9-4678-CAC2-C3EDDD3D803A}"/>
              </a:ext>
            </a:extLst>
          </p:cNvPr>
          <p:cNvPicPr>
            <a:picLocks noChangeAspect="1"/>
          </p:cNvPicPr>
          <p:nvPr/>
        </p:nvPicPr>
        <p:blipFill>
          <a:blip r:embed="rId3"/>
          <a:stretch>
            <a:fillRect/>
          </a:stretch>
        </p:blipFill>
        <p:spPr>
          <a:xfrm>
            <a:off x="6096000" y="0"/>
            <a:ext cx="3651315" cy="2149311"/>
          </a:xfrm>
          <a:prstGeom prst="rect">
            <a:avLst/>
          </a:prstGeom>
          <a:effectLst>
            <a:reflection stA="46000" endPos="65000" dist="342900" dir="5400000" sy="-100000" algn="bl" rotWithShape="0"/>
          </a:effectLst>
        </p:spPr>
      </p:pic>
    </p:spTree>
    <p:extLst>
      <p:ext uri="{BB962C8B-B14F-4D97-AF65-F5344CB8AC3E}">
        <p14:creationId xmlns:p14="http://schemas.microsoft.com/office/powerpoint/2010/main" val="236312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91EBFD-9772-2D92-6AE2-90A3EFE3C917}"/>
              </a:ext>
            </a:extLst>
          </p:cNvPr>
          <p:cNvSpPr>
            <a:spLocks noGrp="1"/>
          </p:cNvSpPr>
          <p:nvPr>
            <p:ph type="title"/>
          </p:nvPr>
        </p:nvSpPr>
        <p:spPr>
          <a:xfrm>
            <a:off x="512190" y="153645"/>
            <a:ext cx="3626177" cy="591074"/>
          </a:xfrm>
        </p:spPr>
        <p:txBody>
          <a:bodyPr>
            <a:normAutofit/>
          </a:bodyPr>
          <a:lstStyle/>
          <a:p>
            <a:r>
              <a:rPr lang="en-US" dirty="0">
                <a:solidFill>
                  <a:schemeClr val="accent2">
                    <a:lumMod val="50000"/>
                  </a:schemeClr>
                </a:solidFill>
              </a:rPr>
              <a:t>Univariate Analysis</a:t>
            </a:r>
            <a:endParaRPr lang="en-IN" dirty="0">
              <a:solidFill>
                <a:schemeClr val="accent2">
                  <a:lumMod val="50000"/>
                </a:schemeClr>
              </a:solidFill>
            </a:endParaRPr>
          </a:p>
        </p:txBody>
      </p:sp>
      <p:pic>
        <p:nvPicPr>
          <p:cNvPr id="11" name="Picture 10">
            <a:extLst>
              <a:ext uri="{FF2B5EF4-FFF2-40B4-BE49-F238E27FC236}">
                <a16:creationId xmlns:a16="http://schemas.microsoft.com/office/drawing/2014/main" id="{804BB494-D1AF-DEC1-FDEC-E50344411830}"/>
              </a:ext>
            </a:extLst>
          </p:cNvPr>
          <p:cNvPicPr>
            <a:picLocks noChangeAspect="1"/>
          </p:cNvPicPr>
          <p:nvPr/>
        </p:nvPicPr>
        <p:blipFill>
          <a:blip r:embed="rId2"/>
          <a:stretch>
            <a:fillRect/>
          </a:stretch>
        </p:blipFill>
        <p:spPr>
          <a:xfrm>
            <a:off x="377249" y="1633749"/>
            <a:ext cx="5213023" cy="2662657"/>
          </a:xfrm>
          <a:prstGeom prst="rect">
            <a:avLst/>
          </a:prstGeom>
        </p:spPr>
      </p:pic>
      <p:pic>
        <p:nvPicPr>
          <p:cNvPr id="13" name="Picture 12">
            <a:extLst>
              <a:ext uri="{FF2B5EF4-FFF2-40B4-BE49-F238E27FC236}">
                <a16:creationId xmlns:a16="http://schemas.microsoft.com/office/drawing/2014/main" id="{8A220129-A438-5D3A-97B0-502FEF257DCC}"/>
              </a:ext>
            </a:extLst>
          </p:cNvPr>
          <p:cNvPicPr>
            <a:picLocks noChangeAspect="1"/>
          </p:cNvPicPr>
          <p:nvPr/>
        </p:nvPicPr>
        <p:blipFill>
          <a:blip r:embed="rId3"/>
          <a:stretch>
            <a:fillRect/>
          </a:stretch>
        </p:blipFill>
        <p:spPr>
          <a:xfrm>
            <a:off x="5957740" y="1673771"/>
            <a:ext cx="5354602" cy="2448240"/>
          </a:xfrm>
          <a:prstGeom prst="rect">
            <a:avLst/>
          </a:prstGeom>
        </p:spPr>
      </p:pic>
      <p:pic>
        <p:nvPicPr>
          <p:cNvPr id="15" name="Picture 14">
            <a:extLst>
              <a:ext uri="{FF2B5EF4-FFF2-40B4-BE49-F238E27FC236}">
                <a16:creationId xmlns:a16="http://schemas.microsoft.com/office/drawing/2014/main" id="{682230FF-1037-F250-3ADD-206CDE9E4FD9}"/>
              </a:ext>
            </a:extLst>
          </p:cNvPr>
          <p:cNvPicPr>
            <a:picLocks noChangeAspect="1"/>
          </p:cNvPicPr>
          <p:nvPr/>
        </p:nvPicPr>
        <p:blipFill>
          <a:blip r:embed="rId4"/>
          <a:stretch>
            <a:fillRect/>
          </a:stretch>
        </p:blipFill>
        <p:spPr>
          <a:xfrm>
            <a:off x="2771568" y="4147629"/>
            <a:ext cx="6174469" cy="2662657"/>
          </a:xfrm>
          <a:prstGeom prst="rect">
            <a:avLst/>
          </a:prstGeom>
        </p:spPr>
      </p:pic>
      <p:sp>
        <p:nvSpPr>
          <p:cNvPr id="16" name="TextBox 15">
            <a:extLst>
              <a:ext uri="{FF2B5EF4-FFF2-40B4-BE49-F238E27FC236}">
                <a16:creationId xmlns:a16="http://schemas.microsoft.com/office/drawing/2014/main" id="{BA60C712-59A6-4F4F-9C14-7888C195F448}"/>
              </a:ext>
            </a:extLst>
          </p:cNvPr>
          <p:cNvSpPr txBox="1"/>
          <p:nvPr/>
        </p:nvSpPr>
        <p:spPr>
          <a:xfrm>
            <a:off x="4138367" y="153644"/>
            <a:ext cx="7541443" cy="1384995"/>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accent4">
                    <a:lumMod val="50000"/>
                  </a:schemeClr>
                </a:solidFill>
                <a:effectLst/>
                <a:latin typeface="Söhne"/>
              </a:rPr>
              <a:t>The data indicates a typical range for college GPA lying between 60% to 80%, suggesting a distribution of academic performance among graduates within this range. In contrast, the percentages for </a:t>
            </a:r>
            <a:r>
              <a:rPr lang="en-US" b="0" i="0" dirty="0">
                <a:solidFill>
                  <a:srgbClr val="FF0000"/>
                </a:solidFill>
                <a:effectLst/>
                <a:latin typeface="Söhne"/>
              </a:rPr>
              <a:t>10th and 12th grades </a:t>
            </a:r>
            <a:r>
              <a:rPr lang="en-US" b="0" i="0" dirty="0">
                <a:solidFill>
                  <a:schemeClr val="accent4">
                    <a:lumMod val="50000"/>
                  </a:schemeClr>
                </a:solidFill>
                <a:effectLst/>
                <a:latin typeface="Söhne"/>
              </a:rPr>
              <a:t>show a gradual increase from </a:t>
            </a:r>
            <a:r>
              <a:rPr lang="en-US" b="0" i="0" dirty="0">
                <a:solidFill>
                  <a:srgbClr val="FF0000"/>
                </a:solidFill>
                <a:effectLst/>
                <a:latin typeface="Söhne"/>
              </a:rPr>
              <a:t>60% to 90%, </a:t>
            </a:r>
            <a:r>
              <a:rPr lang="en-US" b="0" i="0" dirty="0">
                <a:solidFill>
                  <a:schemeClr val="accent4">
                    <a:lumMod val="50000"/>
                  </a:schemeClr>
                </a:solidFill>
                <a:effectLst/>
                <a:latin typeface="Söhne"/>
              </a:rPr>
              <a:t>indicating a trend of academic improvement or higher achievement levels as students progress through secondary education. This upward trajectory in secondary school performance could reflect increased maturity, academic focus, or better preparation for college-level studies.</a:t>
            </a:r>
            <a:endParaRPr lang="en-IN" dirty="0">
              <a:solidFill>
                <a:schemeClr val="accent4">
                  <a:lumMod val="50000"/>
                </a:schemeClr>
              </a:solidFill>
            </a:endParaRPr>
          </a:p>
        </p:txBody>
      </p:sp>
    </p:spTree>
    <p:extLst>
      <p:ext uri="{BB962C8B-B14F-4D97-AF65-F5344CB8AC3E}">
        <p14:creationId xmlns:p14="http://schemas.microsoft.com/office/powerpoint/2010/main" val="13059121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1644</Words>
  <Application>Microsoft Office PowerPoint</Application>
  <PresentationFormat>Widescreen</PresentationFormat>
  <Paragraphs>90</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Söhne</vt:lpstr>
      <vt:lpstr>Calibri</vt:lpstr>
      <vt:lpstr>Arial</vt:lpstr>
      <vt:lpstr>Libre Baskerville</vt:lpstr>
      <vt:lpstr>Helvetica Neue</vt:lpstr>
      <vt:lpstr>Wingdings</vt:lpstr>
      <vt:lpstr>Office Theme</vt:lpstr>
      <vt:lpstr>PowerPoint Presentation</vt:lpstr>
      <vt:lpstr>About me</vt:lpstr>
      <vt:lpstr>Problem Statement </vt:lpstr>
      <vt:lpstr>Brief About Data </vt:lpstr>
      <vt:lpstr>Objective of the Project </vt:lpstr>
      <vt:lpstr>Summary of Dataset</vt:lpstr>
      <vt:lpstr>Exploratory Data Analysis</vt:lpstr>
      <vt:lpstr>Glimpse of cleaned data</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sk zaheer</cp:lastModifiedBy>
  <cp:revision>7</cp:revision>
  <dcterms:created xsi:type="dcterms:W3CDTF">2021-02-16T05:19:01Z</dcterms:created>
  <dcterms:modified xsi:type="dcterms:W3CDTF">2024-02-23T07:07:17Z</dcterms:modified>
</cp:coreProperties>
</file>