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05" r:id="rId2"/>
  </p:sldMasterIdLst>
  <p:notesMasterIdLst>
    <p:notesMasterId r:id="rId24"/>
  </p:notesMasterIdLst>
  <p:sldIdLst>
    <p:sldId id="256" r:id="rId3"/>
    <p:sldId id="275" r:id="rId4"/>
    <p:sldId id="273" r:id="rId5"/>
    <p:sldId id="267" r:id="rId6"/>
    <p:sldId id="257" r:id="rId7"/>
    <p:sldId id="283" r:id="rId8"/>
    <p:sldId id="281" r:id="rId9"/>
    <p:sldId id="286" r:id="rId10"/>
    <p:sldId id="287" r:id="rId11"/>
    <p:sldId id="288" r:id="rId12"/>
    <p:sldId id="268" r:id="rId13"/>
    <p:sldId id="296" r:id="rId14"/>
    <p:sldId id="311" r:id="rId15"/>
    <p:sldId id="298" r:id="rId16"/>
    <p:sldId id="299" r:id="rId17"/>
    <p:sldId id="300" r:id="rId18"/>
    <p:sldId id="310" r:id="rId19"/>
    <p:sldId id="309" r:id="rId20"/>
    <p:sldId id="307" r:id="rId21"/>
    <p:sldId id="312" r:id="rId22"/>
    <p:sldId id="31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6180A-02AE-9F48-B2E8-7D5204F33E13}">
          <p14:sldIdLst>
            <p14:sldId id="256"/>
            <p14:sldId id="275"/>
            <p14:sldId id="273"/>
            <p14:sldId id="267"/>
            <p14:sldId id="257"/>
            <p14:sldId id="283"/>
            <p14:sldId id="281"/>
            <p14:sldId id="286"/>
            <p14:sldId id="287"/>
            <p14:sldId id="288"/>
            <p14:sldId id="268"/>
            <p14:sldId id="296"/>
            <p14:sldId id="311"/>
            <p14:sldId id="298"/>
            <p14:sldId id="299"/>
            <p14:sldId id="300"/>
            <p14:sldId id="310"/>
            <p14:sldId id="309"/>
            <p14:sldId id="307"/>
            <p14:sldId id="312"/>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2C4C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4" autoAdjust="0"/>
    <p:restoredTop sz="80334" autoAdjust="0"/>
  </p:normalViewPr>
  <p:slideViewPr>
    <p:cSldViewPr snapToGrid="0" snapToObjects="1">
      <p:cViewPr>
        <p:scale>
          <a:sx n="125" d="100"/>
          <a:sy n="125" d="100"/>
        </p:scale>
        <p:origin x="-20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0BF0C-58E7-674F-ADAF-27AF2B17B88A}" type="datetimeFigureOut">
              <a:rPr lang="en-US" smtClean="0"/>
              <a:t>12/22/20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9614D-4963-A14E-AE19-319B2D82F3B8}" type="slidenum">
              <a:rPr lang="en-US" smtClean="0"/>
              <a:t>‹#›</a:t>
            </a:fld>
            <a:endParaRPr lang="en-US"/>
          </a:p>
        </p:txBody>
      </p:sp>
    </p:spTree>
    <p:extLst>
      <p:ext uri="{BB962C8B-B14F-4D97-AF65-F5344CB8AC3E}">
        <p14:creationId xmlns:p14="http://schemas.microsoft.com/office/powerpoint/2010/main" val="2343192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 Taking </a:t>
            </a:r>
            <a:r>
              <a:rPr lang="en-US" dirty="0" smtClean="0"/>
              <a:t>the perspective</a:t>
            </a:r>
            <a:r>
              <a:rPr lang="en-US" baseline="0" dirty="0" smtClean="0"/>
              <a:t> of a seller or a seller’s agent, looking at the most important predictors of </a:t>
            </a:r>
            <a:r>
              <a:rPr lang="en-US" baseline="0" dirty="0" err="1" smtClean="0"/>
              <a:t>saleprice</a:t>
            </a:r>
            <a:r>
              <a:rPr lang="en-US" baseline="0" dirty="0" smtClean="0"/>
              <a:t>, and maximizing </a:t>
            </a:r>
            <a:r>
              <a:rPr lang="en-US" baseline="0" dirty="0" err="1" smtClean="0"/>
              <a:t>saleprice</a:t>
            </a:r>
            <a:r>
              <a:rPr lang="en-US" baseline="0" dirty="0" smtClean="0"/>
              <a:t> by optimizing within those </a:t>
            </a:r>
            <a:r>
              <a:rPr lang="en-US" baseline="0" dirty="0" smtClean="0"/>
              <a:t>bounds</a:t>
            </a:r>
            <a:endParaRPr lang="en-US" dirty="0" smtClean="0"/>
          </a:p>
          <a:p>
            <a:pPr lvl="1"/>
            <a:endParaRPr lang="en-US" dirty="0" smtClean="0"/>
          </a:p>
          <a:p>
            <a:pPr lvl="1"/>
            <a:r>
              <a:rPr lang="en-US" dirty="0" smtClean="0"/>
              <a:t>- Next </a:t>
            </a:r>
            <a:r>
              <a:rPr lang="en-US" dirty="0" smtClean="0"/>
              <a:t>I’ll</a:t>
            </a:r>
            <a:r>
              <a:rPr lang="en-US" baseline="0" dirty="0" smtClean="0"/>
              <a:t> go over the steps I took in data </a:t>
            </a:r>
            <a:r>
              <a:rPr lang="en-US" baseline="0" dirty="0" err="1" smtClean="0"/>
              <a:t>analyis</a:t>
            </a:r>
            <a:r>
              <a:rPr lang="en-US" baseline="0" dirty="0" smtClean="0"/>
              <a:t> in terms of preprocessing, and the variations I took in encoding and feature engineering and the rationale for those</a:t>
            </a:r>
            <a:endParaRPr lang="en-US" dirty="0" smtClean="0"/>
          </a:p>
          <a:p>
            <a:pPr lvl="1"/>
            <a:endParaRPr lang="en-US" dirty="0" smtClean="0"/>
          </a:p>
          <a:p>
            <a:pPr marL="411480" lvl="1" indent="0">
              <a:buNone/>
            </a:pPr>
            <a:r>
              <a:rPr lang="en-US" baseline="0" dirty="0" smtClean="0"/>
              <a:t> - Lastly, we’ll consider project </a:t>
            </a:r>
            <a:r>
              <a:rPr lang="en-US" baseline="0" dirty="0" err="1" smtClean="0"/>
              <a:t>followup</a:t>
            </a:r>
            <a:r>
              <a:rPr lang="en-US" baseline="0" dirty="0" smtClean="0"/>
              <a:t> ideas and </a:t>
            </a:r>
            <a:r>
              <a:rPr lang="en-US" baseline="0" dirty="0" err="1" smtClean="0"/>
              <a:t>additonal</a:t>
            </a:r>
            <a:r>
              <a:rPr lang="en-US" baseline="0" dirty="0" smtClean="0"/>
              <a:t> variations as well as takeaways of how to apply what we learned from the models</a:t>
            </a:r>
            <a:endParaRPr lang="en-US" dirty="0" smtClean="0"/>
          </a:p>
          <a:p>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2</a:t>
            </a:fld>
            <a:endParaRPr lang="en-US"/>
          </a:p>
        </p:txBody>
      </p:sp>
    </p:spTree>
    <p:extLst>
      <p:ext uri="{BB962C8B-B14F-4D97-AF65-F5344CB8AC3E}">
        <p14:creationId xmlns:p14="http://schemas.microsoft.com/office/powerpoint/2010/main" val="137701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 chose to start</a:t>
            </a:r>
            <a:r>
              <a:rPr lang="en-US" baseline="0" dirty="0" smtClean="0"/>
              <a:t> with Ridge and Lasso rather than normal MLR because I figured that with the high dimensionality, regularization made sense from the get-go</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was interesting was that, </a:t>
            </a:r>
            <a:r>
              <a:rPr lang="en-US" baseline="0" dirty="0" err="1" smtClean="0"/>
              <a:t>Gridsearch</a:t>
            </a:r>
            <a:r>
              <a:rPr lang="en-US" baseline="0" dirty="0" smtClean="0"/>
              <a:t> chose alpha=0, which reduces lasso to just the </a:t>
            </a:r>
            <a:r>
              <a:rPr lang="en-US" baseline="0" dirty="0" err="1" smtClean="0"/>
              <a:t>unpenalized</a:t>
            </a:r>
            <a:r>
              <a:rPr lang="en-US" baseline="0" dirty="0" smtClean="0"/>
              <a:t> version of MLR, that might account for the large coefficients and low accuracies.  </a:t>
            </a:r>
          </a:p>
          <a:p>
            <a:endParaRPr lang="en-US" dirty="0" smtClean="0"/>
          </a:p>
          <a:p>
            <a:r>
              <a:rPr lang="en-US" baseline="0" dirty="0" smtClean="0"/>
              <a:t>In the first chart, you see how the normal MLR is sensitive to features with high dimensionality like neighborhood, </a:t>
            </a:r>
            <a:r>
              <a:rPr lang="en-US" baseline="0" dirty="0" err="1" smtClean="0"/>
              <a:t>buildingtype</a:t>
            </a:r>
            <a:r>
              <a:rPr lang="en-US" baseline="0" dirty="0" smtClean="0"/>
              <a:t>, rank high in the list of feature importance, due to the categorical variables being OHE, resulting in 212 feature space.  Also the large coefficients.</a:t>
            </a:r>
          </a:p>
          <a:p>
            <a:endParaRPr lang="en-US" baseline="0" dirty="0" smtClean="0"/>
          </a:p>
          <a:p>
            <a:r>
              <a:rPr lang="en-US" baseline="0" dirty="0" smtClean="0"/>
              <a:t>In the second chart, scores and flags aggregated information as well as incorporated domain </a:t>
            </a:r>
            <a:r>
              <a:rPr lang="en-US" baseline="0" dirty="0" err="1" smtClean="0"/>
              <a:t>knowlege</a:t>
            </a:r>
            <a:r>
              <a:rPr lang="en-US" baseline="0" dirty="0" smtClean="0"/>
              <a:t> and you see that several of them appear in feature important.  Neighborhood and location seem to be </a:t>
            </a:r>
            <a:r>
              <a:rPr lang="en-US" baseline="0" dirty="0" err="1" smtClean="0"/>
              <a:t>impt</a:t>
            </a:r>
            <a:r>
              <a:rPr lang="en-US" baseline="0" dirty="0" smtClean="0"/>
              <a:t> features, as well as the </a:t>
            </a:r>
            <a:r>
              <a:rPr lang="en-US" b="1" baseline="0" dirty="0" err="1" smtClean="0"/>
              <a:t>GrLivArea</a:t>
            </a:r>
            <a:r>
              <a:rPr lang="en-US" b="1" baseline="0" dirty="0" smtClean="0"/>
              <a:t> and </a:t>
            </a:r>
            <a:r>
              <a:rPr lang="en-US" b="1" baseline="0" dirty="0" err="1" smtClean="0"/>
              <a:t>OverallQua</a:t>
            </a:r>
            <a:r>
              <a:rPr lang="en-US" baseline="0" dirty="0" err="1" smtClean="0"/>
              <a:t>l</a:t>
            </a:r>
            <a:r>
              <a:rPr lang="en-US" baseline="0" dirty="0" smtClean="0"/>
              <a:t>, whose </a:t>
            </a:r>
            <a:r>
              <a:rPr lang="en-US" baseline="0" dirty="0" err="1" smtClean="0"/>
              <a:t>coefs</a:t>
            </a:r>
            <a:r>
              <a:rPr lang="en-US" baseline="0" dirty="0" smtClean="0"/>
              <a:t> were greatly reduced.  </a:t>
            </a:r>
          </a:p>
        </p:txBody>
      </p:sp>
      <p:sp>
        <p:nvSpPr>
          <p:cNvPr id="4" name="Slide Number Placeholder 3"/>
          <p:cNvSpPr>
            <a:spLocks noGrp="1"/>
          </p:cNvSpPr>
          <p:nvPr>
            <p:ph type="sldNum" sz="quarter" idx="10"/>
          </p:nvPr>
        </p:nvSpPr>
        <p:spPr/>
        <p:txBody>
          <a:bodyPr/>
          <a:lstStyle/>
          <a:p>
            <a:fld id="{C509614D-4963-A14E-AE19-319B2D82F3B8}" type="slidenum">
              <a:rPr lang="en-US" smtClean="0"/>
              <a:t>13</a:t>
            </a:fld>
            <a:endParaRPr lang="en-US"/>
          </a:p>
        </p:txBody>
      </p:sp>
    </p:spTree>
    <p:extLst>
      <p:ext uri="{BB962C8B-B14F-4D97-AF65-F5344CB8AC3E}">
        <p14:creationId xmlns:p14="http://schemas.microsoft.com/office/powerpoint/2010/main" val="2062553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performance</a:t>
            </a:r>
            <a:r>
              <a:rPr lang="en-US" baseline="0" dirty="0" smtClean="0"/>
              <a:t> of </a:t>
            </a:r>
            <a:r>
              <a:rPr lang="en-US" baseline="0" dirty="0" err="1" smtClean="0"/>
              <a:t>ElasticNet</a:t>
            </a:r>
            <a:r>
              <a:rPr lang="en-US" baseline="0" dirty="0" smtClean="0"/>
              <a:t> was midway, and unsurprisingly because it incorporates both </a:t>
            </a:r>
            <a:r>
              <a:rPr lang="en-US" dirty="0" smtClean="0"/>
              <a:t>ridge and lasso.</a:t>
            </a:r>
            <a:endParaRPr lang="en-US" baseline="0" dirty="0" smtClean="0"/>
          </a:p>
          <a:p>
            <a:endParaRPr lang="en-US" baseline="0" dirty="0" smtClean="0"/>
          </a:p>
          <a:p>
            <a:r>
              <a:rPr lang="en-US" baseline="0" dirty="0" smtClean="0"/>
              <a:t>Similarly, the alpha is either zero or very low (1), so the penalization term isn’t very high, resulting in a model very close to MLR.  Even though the L1 ratio is very low at 0.1, that was enough to throw off the model accuracy.  </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14</a:t>
            </a:fld>
            <a:endParaRPr lang="en-US"/>
          </a:p>
        </p:txBody>
      </p:sp>
    </p:spTree>
    <p:extLst>
      <p:ext uri="{BB962C8B-B14F-4D97-AF65-F5344CB8AC3E}">
        <p14:creationId xmlns:p14="http://schemas.microsoft.com/office/powerpoint/2010/main" val="648179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a:t>
            </a:r>
            <a:r>
              <a:rPr lang="en-US" baseline="0" dirty="0" smtClean="0"/>
              <a:t> the original dataset there was moderate </a:t>
            </a:r>
            <a:r>
              <a:rPr lang="en-US" baseline="0" dirty="0" err="1" smtClean="0"/>
              <a:t>overfitting</a:t>
            </a:r>
            <a:r>
              <a:rPr lang="en-US" baseline="0" dirty="0" smtClean="0"/>
              <a:t> with a Randomized search </a:t>
            </a:r>
            <a:r>
              <a:rPr lang="en-US" baseline="0" dirty="0" err="1" smtClean="0"/>
              <a:t>best_score</a:t>
            </a:r>
            <a:r>
              <a:rPr lang="en-US" baseline="0" dirty="0" smtClean="0"/>
              <a:t> of 85%</a:t>
            </a:r>
          </a:p>
          <a:p>
            <a:r>
              <a:rPr lang="en-US" baseline="0" dirty="0" smtClean="0"/>
              <a:t>For dataset with flags/scores, it was similar </a:t>
            </a:r>
            <a:r>
              <a:rPr lang="en-US" baseline="0" dirty="0" err="1" smtClean="0"/>
              <a:t>overfitting</a:t>
            </a:r>
            <a:r>
              <a:rPr lang="en-US" baseline="0" dirty="0" smtClean="0"/>
              <a:t> with a  </a:t>
            </a:r>
            <a:r>
              <a:rPr lang="en-US" baseline="0" dirty="0" err="1" smtClean="0"/>
              <a:t>Randominzed</a:t>
            </a:r>
            <a:r>
              <a:rPr lang="en-US" baseline="0" dirty="0" smtClean="0"/>
              <a:t> search </a:t>
            </a:r>
            <a:r>
              <a:rPr lang="en-US" baseline="0" dirty="0" err="1" smtClean="0"/>
              <a:t>best_score</a:t>
            </a:r>
            <a:r>
              <a:rPr lang="en-US" baseline="0" dirty="0" smtClean="0"/>
              <a:t> of 89% </a:t>
            </a:r>
          </a:p>
          <a:p>
            <a:endParaRPr lang="en-US" baseline="0" dirty="0" smtClean="0"/>
          </a:p>
          <a:p>
            <a:r>
              <a:rPr lang="en-US" baseline="0" dirty="0" smtClean="0"/>
              <a:t>For both models, </a:t>
            </a:r>
            <a:r>
              <a:rPr lang="en-US" baseline="0" dirty="0" err="1" smtClean="0"/>
              <a:t>Ilimited</a:t>
            </a:r>
            <a:r>
              <a:rPr lang="en-US" baseline="0" dirty="0" smtClean="0"/>
              <a:t> the </a:t>
            </a:r>
            <a:r>
              <a:rPr lang="en-US" baseline="0" dirty="0" err="1" smtClean="0"/>
              <a:t>max_features</a:t>
            </a:r>
            <a:r>
              <a:rPr lang="en-US" baseline="0" dirty="0" smtClean="0"/>
              <a:t> so that there was less susceptibility to </a:t>
            </a:r>
            <a:r>
              <a:rPr lang="en-US" baseline="0" dirty="0" err="1" smtClean="0"/>
              <a:t>overfitting</a:t>
            </a:r>
            <a:r>
              <a:rPr lang="en-US" baseline="0" dirty="0" smtClean="0"/>
              <a:t>.  For the original dataset, the number of trees </a:t>
            </a:r>
            <a:r>
              <a:rPr lang="en-US" baseline="0" dirty="0" err="1" smtClean="0"/>
              <a:t>RandomizedSearch</a:t>
            </a:r>
            <a:r>
              <a:rPr lang="en-US" baseline="0" dirty="0" smtClean="0"/>
              <a:t> CV found was much lower </a:t>
            </a:r>
            <a:r>
              <a:rPr lang="en-US" baseline="0" dirty="0" err="1" smtClean="0"/>
              <a:t>th</a:t>
            </a:r>
            <a:endParaRPr lang="en-US" baseline="0" dirty="0" smtClean="0"/>
          </a:p>
          <a:p>
            <a:endParaRPr lang="en-US" dirty="0" smtClean="0"/>
          </a:p>
          <a:p>
            <a:endParaRPr lang="en-US" dirty="0" smtClean="0"/>
          </a:p>
          <a:p>
            <a:r>
              <a:rPr lang="en-US" dirty="0" smtClean="0"/>
              <a:t>*Garage</a:t>
            </a:r>
          </a:p>
          <a:p>
            <a:r>
              <a:rPr lang="en-US" dirty="0" smtClean="0"/>
              <a:t>*Basement</a:t>
            </a:r>
          </a:p>
          <a:p>
            <a:r>
              <a:rPr lang="en-US" dirty="0" smtClean="0"/>
              <a:t>Kitchen</a:t>
            </a:r>
          </a:p>
          <a:p>
            <a:r>
              <a:rPr lang="en-US" dirty="0" smtClean="0"/>
              <a:t>Fireplace</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15</a:t>
            </a:fld>
            <a:endParaRPr lang="en-US"/>
          </a:p>
        </p:txBody>
      </p:sp>
    </p:spTree>
    <p:extLst>
      <p:ext uri="{BB962C8B-B14F-4D97-AF65-F5344CB8AC3E}">
        <p14:creationId xmlns:p14="http://schemas.microsoft.com/office/powerpoint/2010/main" val="3822703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a:t>
            </a:r>
            <a:r>
              <a:rPr lang="en-US" baseline="0" dirty="0" smtClean="0"/>
              <a:t> the original dataset there was moderate </a:t>
            </a:r>
            <a:r>
              <a:rPr lang="en-US" baseline="0" dirty="0" err="1" smtClean="0"/>
              <a:t>overfitting</a:t>
            </a:r>
            <a:r>
              <a:rPr lang="en-US" baseline="0" dirty="0" smtClean="0"/>
              <a:t> with a Randomized search </a:t>
            </a:r>
            <a:r>
              <a:rPr lang="en-US" baseline="0" dirty="0" err="1" smtClean="0"/>
              <a:t>best_score</a:t>
            </a:r>
            <a:r>
              <a:rPr lang="en-US" baseline="0" dirty="0" smtClean="0"/>
              <a:t> of 89%</a:t>
            </a:r>
          </a:p>
          <a:p>
            <a:r>
              <a:rPr lang="en-US" baseline="0" dirty="0" smtClean="0"/>
              <a:t>For dataset with flags/scores, it was moderate </a:t>
            </a:r>
            <a:r>
              <a:rPr lang="en-US" baseline="0" dirty="0" err="1" smtClean="0"/>
              <a:t>overfitting</a:t>
            </a:r>
            <a:r>
              <a:rPr lang="en-US" baseline="0" dirty="0" smtClean="0"/>
              <a:t> with a  </a:t>
            </a:r>
            <a:r>
              <a:rPr lang="en-US" baseline="0" dirty="0" err="1" smtClean="0"/>
              <a:t>Randominzed</a:t>
            </a:r>
            <a:r>
              <a:rPr lang="en-US" baseline="0" dirty="0" smtClean="0"/>
              <a:t> search </a:t>
            </a:r>
            <a:r>
              <a:rPr lang="en-US" baseline="0" dirty="0" err="1" smtClean="0"/>
              <a:t>best_score</a:t>
            </a:r>
            <a:r>
              <a:rPr lang="en-US" baseline="0" dirty="0" smtClean="0"/>
              <a:t> of 91% (tune min samples per leaf)</a:t>
            </a:r>
          </a:p>
          <a:p>
            <a:endParaRPr lang="en-US" dirty="0" smtClean="0"/>
          </a:p>
          <a:p>
            <a:endParaRPr lang="en-US" dirty="0" smtClean="0"/>
          </a:p>
          <a:p>
            <a:r>
              <a:rPr lang="en-US" dirty="0" err="1" smtClean="0"/>
              <a:t>OverallQual</a:t>
            </a:r>
            <a:r>
              <a:rPr lang="en-US" dirty="0" smtClean="0"/>
              <a:t>,</a:t>
            </a:r>
            <a:r>
              <a:rPr lang="en-US" baseline="0" dirty="0" smtClean="0"/>
              <a:t> </a:t>
            </a:r>
            <a:r>
              <a:rPr lang="en-US" baseline="0" dirty="0" err="1" smtClean="0"/>
              <a:t>GrLivArea</a:t>
            </a:r>
            <a:r>
              <a:rPr lang="en-US" baseline="0" dirty="0" smtClean="0"/>
              <a:t>, </a:t>
            </a:r>
            <a:r>
              <a:rPr lang="en-US" baseline="0" dirty="0" err="1" smtClean="0"/>
              <a:t>BsmtSquareFoot</a:t>
            </a:r>
            <a:r>
              <a:rPr lang="en-US" baseline="0" dirty="0" smtClean="0"/>
              <a:t>, </a:t>
            </a:r>
            <a:r>
              <a:rPr lang="en-US" baseline="0" dirty="0" err="1" smtClean="0"/>
              <a:t>GarageCars</a:t>
            </a:r>
            <a:r>
              <a:rPr lang="en-US" baseline="0" dirty="0" smtClean="0"/>
              <a:t>, </a:t>
            </a:r>
            <a:r>
              <a:rPr lang="en-US" baseline="0" dirty="0" err="1" smtClean="0"/>
              <a:t>LotArea</a:t>
            </a:r>
            <a:endParaRPr lang="en-US" baseline="0" dirty="0" smtClean="0"/>
          </a:p>
          <a:p>
            <a:r>
              <a:rPr lang="en-US" baseline="0" dirty="0" err="1" smtClean="0"/>
              <a:t>Is_high</a:t>
            </a:r>
            <a:r>
              <a:rPr lang="en-US" baseline="0" dirty="0" smtClean="0"/>
              <a:t>/</a:t>
            </a:r>
            <a:r>
              <a:rPr lang="en-US" baseline="0" dirty="0" err="1" smtClean="0"/>
              <a:t>is_mid</a:t>
            </a:r>
            <a:r>
              <a:rPr lang="en-US" baseline="0" dirty="0" smtClean="0"/>
              <a:t>/</a:t>
            </a:r>
            <a:r>
              <a:rPr lang="en-US" baseline="0" dirty="0" err="1" smtClean="0"/>
              <a:t>is_low</a:t>
            </a:r>
            <a:r>
              <a:rPr lang="en-US" baseline="0" dirty="0" smtClean="0"/>
              <a:t>, </a:t>
            </a:r>
            <a:r>
              <a:rPr lang="en-US" baseline="0" dirty="0" err="1" smtClean="0"/>
              <a:t>GrLivArea</a:t>
            </a:r>
            <a:r>
              <a:rPr lang="en-US" baseline="0" dirty="0" smtClean="0"/>
              <a:t>, </a:t>
            </a:r>
            <a:r>
              <a:rPr lang="en-US" baseline="0" dirty="0" err="1" smtClean="0"/>
              <a:t>OverallQual</a:t>
            </a:r>
            <a:r>
              <a:rPr lang="en-US" baseline="0" dirty="0" smtClean="0"/>
              <a:t>, </a:t>
            </a:r>
            <a:r>
              <a:rPr lang="en-US" baseline="0" dirty="0" err="1" smtClean="0"/>
              <a:t>BsmtScore</a:t>
            </a:r>
            <a:endParaRPr lang="en-US" baseline="0" dirty="0" smtClean="0"/>
          </a:p>
          <a:p>
            <a:endParaRPr lang="en-US" dirty="0" smtClean="0"/>
          </a:p>
          <a:p>
            <a:endParaRPr lang="en-US" dirty="0" smtClean="0"/>
          </a:p>
          <a:p>
            <a:r>
              <a:rPr lang="en-US" dirty="0" smtClean="0"/>
              <a:t>*Basement</a:t>
            </a:r>
          </a:p>
          <a:p>
            <a:r>
              <a:rPr lang="en-US" dirty="0" smtClean="0"/>
              <a:t>*Garage</a:t>
            </a:r>
          </a:p>
          <a:p>
            <a:r>
              <a:rPr lang="en-US" dirty="0" smtClean="0"/>
              <a:t>Fireplace</a:t>
            </a:r>
            <a:endParaRPr lang="en-US" dirty="0" smtClean="0"/>
          </a:p>
        </p:txBody>
      </p:sp>
      <p:sp>
        <p:nvSpPr>
          <p:cNvPr id="4" name="Slide Number Placeholder 3"/>
          <p:cNvSpPr>
            <a:spLocks noGrp="1"/>
          </p:cNvSpPr>
          <p:nvPr>
            <p:ph type="sldNum" sz="quarter" idx="10"/>
          </p:nvPr>
        </p:nvSpPr>
        <p:spPr/>
        <p:txBody>
          <a:bodyPr/>
          <a:lstStyle/>
          <a:p>
            <a:fld id="{C509614D-4963-A14E-AE19-319B2D82F3B8}" type="slidenum">
              <a:rPr lang="en-US" smtClean="0"/>
              <a:t>16</a:t>
            </a:fld>
            <a:endParaRPr lang="en-US"/>
          </a:p>
        </p:txBody>
      </p:sp>
    </p:spTree>
    <p:extLst>
      <p:ext uri="{BB962C8B-B14F-4D97-AF65-F5344CB8AC3E}">
        <p14:creationId xmlns:p14="http://schemas.microsoft.com/office/powerpoint/2010/main" val="2462710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better performing</a:t>
            </a:r>
            <a:r>
              <a:rPr lang="en-US" baseline="0" dirty="0" smtClean="0"/>
              <a:t> model, has a hard margin at C=10, and is less tolerant of violations, the epsilon is relatively small, allowing many support vectors.  Because gamma is so small, the peaks are fatter, and don’t capture as fine-grained detail as if gamma were larger.  The smaller the gamma, the more the SVR model resembles MLR, similar to what happened with lasso, with alpha=0 for both </a:t>
            </a:r>
            <a:r>
              <a:rPr lang="en-US" baseline="0" dirty="0" err="1" smtClean="0"/>
              <a:t>gridsearches</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18</a:t>
            </a:fld>
            <a:endParaRPr lang="en-US"/>
          </a:p>
        </p:txBody>
      </p:sp>
    </p:spTree>
    <p:extLst>
      <p:ext uri="{BB962C8B-B14F-4D97-AF65-F5344CB8AC3E}">
        <p14:creationId xmlns:p14="http://schemas.microsoft.com/office/powerpoint/2010/main" val="32315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dirty="0" smtClean="0"/>
              <a:t>Utilize more domain knowledge:</a:t>
            </a:r>
          </a:p>
          <a:p>
            <a:pPr lvl="2"/>
            <a:r>
              <a:rPr lang="en-US" dirty="0" smtClean="0"/>
              <a:t>Look more at valuation (comparative market analysis, CMA)</a:t>
            </a:r>
          </a:p>
          <a:p>
            <a:pPr lvl="2"/>
            <a:r>
              <a:rPr lang="en-US" dirty="0" smtClean="0"/>
              <a:t>Look more at location, clustering, distance methods (SVM, KNN (neighborhoods)</a:t>
            </a:r>
          </a:p>
          <a:p>
            <a:pPr lvl="2"/>
            <a:r>
              <a:rPr lang="en-US" dirty="0" smtClean="0"/>
              <a:t>Look more at seasonality (even though doesn’t show up in feature importance)</a:t>
            </a:r>
          </a:p>
          <a:p>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19</a:t>
            </a:fld>
            <a:endParaRPr lang="en-US"/>
          </a:p>
        </p:txBody>
      </p:sp>
    </p:spTree>
    <p:extLst>
      <p:ext uri="{BB962C8B-B14F-4D97-AF65-F5344CB8AC3E}">
        <p14:creationId xmlns:p14="http://schemas.microsoft.com/office/powerpoint/2010/main" val="382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Neighborhood</a:t>
            </a:r>
            <a:r>
              <a:rPr lang="en-US" baseline="0" dirty="0" smtClean="0"/>
              <a:t>: But you can help boost the value and get a better asking price</a:t>
            </a:r>
          </a:p>
          <a:p>
            <a:endParaRPr lang="en-US" dirty="0" smtClean="0"/>
          </a:p>
          <a:p>
            <a:r>
              <a:rPr lang="en-US" dirty="0" smtClean="0"/>
              <a:t>-boost your curb</a:t>
            </a:r>
            <a:r>
              <a:rPr lang="en-US" baseline="0" dirty="0" smtClean="0"/>
              <a:t> appeal.  Keep lawn mowed, tidy up your landscaping, have trees trimmed, add colorful flowers if the season permits.  If the neighbors beside you have a real eyesore of a home, consider installing a fence and adding taller landscaping features such as screens with vines to </a:t>
            </a:r>
            <a:r>
              <a:rPr lang="en-US" baseline="0" dirty="0" err="1" smtClean="0"/>
              <a:t>diguise</a:t>
            </a:r>
            <a:r>
              <a:rPr lang="en-US" baseline="0" dirty="0" smtClean="0"/>
              <a:t> as much of it as you can</a:t>
            </a:r>
          </a:p>
          <a:p>
            <a:endParaRPr lang="en-US" dirty="0" smtClean="0"/>
          </a:p>
          <a:p>
            <a:r>
              <a:rPr lang="en-US" dirty="0" smtClean="0"/>
              <a:t>-Show your home at the right time: season,</a:t>
            </a:r>
            <a:r>
              <a:rPr lang="en-US" baseline="0" dirty="0" smtClean="0"/>
              <a:t> time of day (if streets gain a few run down parked vehicles in the evening, schedule showings during the day.  If mornings and afternoons are packed with school traffic, focus on midday, if not sure, take a drive around the area at different times of day to see what might stand out to you that you didn’t notice before.  </a:t>
            </a:r>
          </a:p>
          <a:p>
            <a:endParaRPr lang="en-US" baseline="0" dirty="0" smtClean="0"/>
          </a:p>
          <a:p>
            <a:r>
              <a:rPr lang="en-US" baseline="0" dirty="0" smtClean="0"/>
              <a:t>-pricing is important, so consider owner-</a:t>
            </a:r>
            <a:r>
              <a:rPr lang="en-US" baseline="0" dirty="0" err="1" smtClean="0"/>
              <a:t>financiing</a:t>
            </a:r>
            <a:r>
              <a:rPr lang="en-US" baseline="0" dirty="0" smtClean="0"/>
              <a:t> part or all of the price of the home, allow room to negotiate down</a:t>
            </a:r>
          </a:p>
          <a:p>
            <a:endParaRPr lang="en-US" baseline="0" dirty="0" smtClean="0"/>
          </a:p>
          <a:p>
            <a:r>
              <a:rPr lang="en-US" baseline="0" dirty="0" smtClean="0"/>
              <a:t>-work with the right agent. Some specialize in listing and promoting hard-to-sell properties.  If he recommends working with a home stager, it’s worth giving that a shot.  </a:t>
            </a:r>
          </a:p>
          <a:p>
            <a:endParaRPr lang="en-US" baseline="0" dirty="0" smtClean="0"/>
          </a:p>
          <a:p>
            <a:r>
              <a:rPr lang="en-US" b="1" baseline="0" dirty="0" err="1" smtClean="0"/>
              <a:t>OverallQual</a:t>
            </a:r>
            <a:r>
              <a:rPr lang="en-US" b="1" baseline="0" dirty="0" smtClean="0"/>
              <a:t>/</a:t>
            </a:r>
            <a:r>
              <a:rPr lang="en-US" b="1" baseline="0" dirty="0" err="1" smtClean="0"/>
              <a:t>YearBuilt</a:t>
            </a:r>
            <a:r>
              <a:rPr lang="en-US" b="1" baseline="0" dirty="0" smtClean="0"/>
              <a:t>/</a:t>
            </a:r>
            <a:r>
              <a:rPr lang="en-US" b="1" baseline="0" dirty="0" err="1" smtClean="0"/>
              <a:t>YearRemodelAdded</a:t>
            </a:r>
            <a:r>
              <a:rPr lang="en-US" b="1" baseline="0" dirty="0" smtClean="0"/>
              <a:t>/</a:t>
            </a:r>
            <a:r>
              <a:rPr lang="en-US" b="1" baseline="0" dirty="0" err="1" smtClean="0"/>
              <a:t>ExterQual</a:t>
            </a:r>
            <a:r>
              <a:rPr lang="en-US" b="1" baseline="0" dirty="0" smtClean="0"/>
              <a:t>: </a:t>
            </a:r>
            <a:r>
              <a:rPr lang="en-US" baseline="0" dirty="0" err="1" smtClean="0"/>
              <a:t>Espcially</a:t>
            </a:r>
            <a:r>
              <a:rPr lang="en-US" baseline="0" dirty="0" smtClean="0"/>
              <a:t> for the base models a lot of the quality predictors showed up as important.  So be sure to make all necessary repairs and home improvement projects (kitchen, bathroom, window installation, etc.), any certificates of compliance like deck permits, shed permits, fence permits</a:t>
            </a:r>
          </a:p>
          <a:p>
            <a:endParaRPr lang="en-US" baseline="0" dirty="0" smtClean="0"/>
          </a:p>
          <a:p>
            <a:r>
              <a:rPr lang="en-US" b="1" baseline="0" dirty="0" err="1" smtClean="0"/>
              <a:t>SquareFootage</a:t>
            </a:r>
            <a:r>
              <a:rPr lang="en-US" baseline="0" dirty="0" smtClean="0"/>
              <a:t>: Doing what you can to maximize the space </a:t>
            </a:r>
          </a:p>
          <a:p>
            <a:endParaRPr lang="en-US" baseline="0" dirty="0" smtClean="0"/>
          </a:p>
          <a:p>
            <a:r>
              <a:rPr lang="en-US" b="1" baseline="0" dirty="0" err="1" smtClean="0"/>
              <a:t>GarageScore</a:t>
            </a:r>
            <a:r>
              <a:rPr lang="en-US" b="1" baseline="0" dirty="0" smtClean="0"/>
              <a:t>:</a:t>
            </a:r>
            <a:r>
              <a:rPr lang="en-US" baseline="0" dirty="0" smtClean="0"/>
              <a:t> having a  Buyers view garages as an attractive addition to a home, and either building a garage or improving an existing one, yield about a 81% ROI (average a garage can cost around $27k and will increase the resale value by about $21k)</a:t>
            </a:r>
          </a:p>
          <a:p>
            <a:endParaRPr lang="en-US" baseline="0" dirty="0" smtClean="0"/>
          </a:p>
          <a:p>
            <a:r>
              <a:rPr lang="en-US" b="1" baseline="0" dirty="0" err="1" smtClean="0"/>
              <a:t>Bsmt</a:t>
            </a:r>
            <a:r>
              <a:rPr lang="en-US" baseline="0" dirty="0" smtClean="0"/>
              <a:t>: A finished basement can also add real estate value, but about 70% of above ground, but making the basement area a second living space could be a good investment in helping buyers envision a potential rental or in-law suite.</a:t>
            </a:r>
          </a:p>
          <a:p>
            <a:endParaRPr lang="en-US" baseline="0" dirty="0" smtClean="0"/>
          </a:p>
          <a:p>
            <a:endParaRPr lang="en-US" baseline="0" dirty="0" smtClean="0"/>
          </a:p>
          <a:p>
            <a:r>
              <a:rPr lang="en-US" dirty="0" smtClean="0"/>
              <a:t>Business savvy of buyers and the importance of pricing a property accurately</a:t>
            </a:r>
          </a:p>
          <a:p>
            <a:endParaRPr lang="en-US" dirty="0" smtClean="0"/>
          </a:p>
          <a:p>
            <a:r>
              <a:rPr lang="en-US" dirty="0" smtClean="0"/>
              <a:t>Since ‘</a:t>
            </a:r>
            <a:r>
              <a:rPr lang="en-US" dirty="0" err="1" smtClean="0"/>
              <a:t>OverallQual</a:t>
            </a:r>
            <a:r>
              <a:rPr lang="en-US" dirty="0" smtClean="0"/>
              <a:t>’ appears across all models, under both sets of preprocessing, the overall material and finish of the house is extremely importance.. staging and open houses</a:t>
            </a:r>
          </a:p>
          <a:p>
            <a:endParaRPr lang="en-US" dirty="0" smtClean="0"/>
          </a:p>
          <a:p>
            <a:r>
              <a:rPr lang="en-US" dirty="0" smtClean="0"/>
              <a:t>Neighborhood is a very important factor in resulting </a:t>
            </a:r>
            <a:r>
              <a:rPr lang="en-US" dirty="0" err="1" smtClean="0"/>
              <a:t>Saleprice</a:t>
            </a:r>
            <a:r>
              <a:rPr lang="en-US" dirty="0" smtClean="0"/>
              <a:t>, especially in more affluent neighborhoods, where staging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20</a:t>
            </a:fld>
            <a:endParaRPr lang="en-US"/>
          </a:p>
        </p:txBody>
      </p:sp>
    </p:spTree>
    <p:extLst>
      <p:ext uri="{BB962C8B-B14F-4D97-AF65-F5344CB8AC3E}">
        <p14:creationId xmlns:p14="http://schemas.microsoft.com/office/powerpoint/2010/main" val="118337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ff9f72398_0_10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-There are a</a:t>
            </a:r>
            <a:r>
              <a:rPr lang="en-US" baseline="0" dirty="0" smtClean="0"/>
              <a:t> lot of factors that go into a property’s values, including those that you see on the right, the less tangible ones above and beyond the physical </a:t>
            </a:r>
            <a:r>
              <a:rPr lang="en-US" baseline="0" dirty="0" err="1" smtClean="0"/>
              <a:t>amenties</a:t>
            </a:r>
            <a:r>
              <a:rPr lang="en-US" baseline="0" dirty="0" smtClean="0"/>
              <a:t> like you see In the bubbles on the right that the layperson might not be familiar with.</a:t>
            </a:r>
          </a:p>
          <a:p>
            <a:endParaRPr lang="en-US" baseline="0" dirty="0" smtClean="0"/>
          </a:p>
          <a:p>
            <a:r>
              <a:rPr lang="en-US" baseline="0" dirty="0" smtClean="0"/>
              <a:t>-One of the biggest mistakes sellers make is underestimating the business savvy of the other side, overpricing their home, looking for room to negotiate.  Value of the following slides is to allow the seller to quickly identify the most </a:t>
            </a:r>
            <a:r>
              <a:rPr lang="en-US" baseline="0" dirty="0" err="1" smtClean="0"/>
              <a:t>impt</a:t>
            </a:r>
            <a:r>
              <a:rPr lang="en-US" baseline="0" dirty="0" smtClean="0"/>
              <a:t> attributes to selling their home and to put their best foot forward regarding what they have.</a:t>
            </a:r>
          </a:p>
          <a:p>
            <a:endParaRPr lang="en-US" baseline="0" dirty="0" smtClean="0"/>
          </a:p>
          <a:p>
            <a:r>
              <a:rPr lang="en-US" baseline="0" dirty="0" smtClean="0"/>
              <a:t>-In addition to that, when you get an appraisal you get one price.. with these models you would be able to better interpret the appraisal value to be able to tweak</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a:t>
            </a:r>
            <a:r>
              <a:rPr lang="en-US" baseline="0" dirty="0" smtClean="0"/>
              <a:t>In order to balance getting the best possible price with budget-minded buyers, it’s important to enlisting the expertise of an experienced </a:t>
            </a:r>
            <a:r>
              <a:rPr lang="en-US" baseline="0" dirty="0" smtClean="0"/>
              <a:t>real estate agent.</a:t>
            </a:r>
            <a:endParaRPr lang="en-US" baseline="0" dirty="0" smtClean="0"/>
          </a:p>
          <a:p>
            <a:endParaRPr lang="en-US" baseline="0" dirty="0" smtClean="0"/>
          </a:p>
          <a:p>
            <a:r>
              <a:rPr lang="en-US" baseline="0" dirty="0" smtClean="0"/>
              <a:t>-The purpose of this project, then is to allow the buyer to do prelim research on their own in order to gauge the expertise of their realtor who will then do the fine tuning.    </a:t>
            </a:r>
          </a:p>
          <a:p>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3</a:t>
            </a:fld>
            <a:endParaRPr lang="en-US"/>
          </a:p>
        </p:txBody>
      </p:sp>
    </p:spTree>
    <p:extLst>
      <p:ext uri="{BB962C8B-B14F-4D97-AF65-F5344CB8AC3E}">
        <p14:creationId xmlns:p14="http://schemas.microsoft.com/office/powerpoint/2010/main" val="194454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 </a:t>
            </a:r>
            <a:r>
              <a:rPr lang="en-US" baseline="0" dirty="0" smtClean="0"/>
              <a:t>approached the preprocessing in two ways, one for linear models that assume </a:t>
            </a:r>
            <a:r>
              <a:rPr lang="en-US" baseline="0" dirty="0" err="1" smtClean="0"/>
              <a:t>gaussian</a:t>
            </a:r>
            <a:r>
              <a:rPr lang="en-US" baseline="0" dirty="0" smtClean="0"/>
              <a:t> distribution, and the other for tree-based models.  For the linear models, I went through several iterations with transformations, removing outliers, and removing zero variance variables which progressively got marginally better scores.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a:t>
            </a:r>
            <a:r>
              <a:rPr lang="en-US" baseline="0" dirty="0" smtClean="0"/>
              <a:t>the tree-based models, I similarly tried two variations on tree-based models on the premise that tree-based models make binary split decisions, when the model is good at handling features where the main signal can be extracted by a few splits which translates to features that are as binary as </a:t>
            </a:r>
            <a:r>
              <a:rPr lang="en-US" baseline="0" dirty="0" smtClean="0"/>
              <a:t>possible, and </a:t>
            </a:r>
            <a:r>
              <a:rPr lang="en-US" baseline="0" dirty="0" smtClean="0"/>
              <a:t>I wanted to recast some of the features with multiple levels (like neighborhood, or everything used to describe garage) to binary ones.  This would allow splits to occur earlier, and more samples to appear in each leaf, preventing </a:t>
            </a:r>
            <a:r>
              <a:rPr lang="en-US" baseline="0" dirty="0" err="1" smtClean="0"/>
              <a:t>overfitting</a:t>
            </a:r>
            <a:r>
              <a:rPr lang="en-US" baseline="0" dirty="0" smtClean="0"/>
              <a:t> and allowing generalization to out-of-sample data.  I kept the best-scoring one.  </a:t>
            </a:r>
            <a:endParaRPr lang="en-US" dirty="0" smtClean="0"/>
          </a:p>
          <a:p>
            <a:pPr marL="114300" indent="0">
              <a:buNone/>
            </a:pPr>
            <a:endParaRPr lang="en-US" dirty="0" smtClean="0"/>
          </a:p>
          <a:p>
            <a:r>
              <a:rPr lang="en-US" dirty="0" smtClean="0"/>
              <a:t>43 categorical features, 227 features to 214 after</a:t>
            </a:r>
            <a:r>
              <a:rPr lang="en-US" baseline="0" dirty="0" smtClean="0"/>
              <a:t> dropped variation and high highly correlated</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4</a:t>
            </a:fld>
            <a:endParaRPr lang="en-US"/>
          </a:p>
        </p:txBody>
      </p:sp>
    </p:spTree>
    <p:extLst>
      <p:ext uri="{BB962C8B-B14F-4D97-AF65-F5344CB8AC3E}">
        <p14:creationId xmlns:p14="http://schemas.microsoft.com/office/powerpoint/2010/main" val="2001496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What distinguishes a great</a:t>
            </a:r>
            <a:r>
              <a:rPr lang="en-US" baseline="0" dirty="0" smtClean="0"/>
              <a:t> </a:t>
            </a:r>
            <a:r>
              <a:rPr lang="en-US" baseline="0" dirty="0" smtClean="0"/>
              <a:t>real estate agent </a:t>
            </a:r>
            <a:r>
              <a:rPr lang="en-US" baseline="0" dirty="0" smtClean="0"/>
              <a:t>from a mediocre one is domain knowledge, and feature engineering is where you can introduce domain knowledge to help models isolate specific information.  Based on the research that I’ve done, </a:t>
            </a:r>
            <a:r>
              <a:rPr lang="en-US" baseline="0" dirty="0" smtClean="0"/>
              <a:t>neighborhood, </a:t>
            </a:r>
            <a:r>
              <a:rPr lang="en-US" baseline="0" dirty="0" smtClean="0"/>
              <a:t>being near good conditions, </a:t>
            </a:r>
            <a:r>
              <a:rPr lang="en-US" baseline="0" dirty="0" smtClean="0"/>
              <a:t>so </a:t>
            </a:r>
            <a:r>
              <a:rPr lang="en-US" baseline="0" dirty="0" smtClean="0"/>
              <a:t>I included </a:t>
            </a:r>
            <a:r>
              <a:rPr lang="en-US" baseline="0" dirty="0" smtClean="0"/>
              <a:t>these </a:t>
            </a:r>
            <a:r>
              <a:rPr lang="en-US" baseline="0" dirty="0" smtClean="0"/>
              <a:t>flags </a:t>
            </a:r>
            <a:r>
              <a:rPr lang="en-US" baseline="0" dirty="0" smtClean="0"/>
              <a:t>(among others) for </a:t>
            </a:r>
            <a:r>
              <a:rPr lang="en-US" baseline="0" dirty="0" smtClean="0"/>
              <a:t>the tree-based models to train on. </a:t>
            </a:r>
          </a:p>
          <a:p>
            <a:endParaRPr lang="en-US" baseline="0" dirty="0" smtClean="0"/>
          </a:p>
          <a:p>
            <a:r>
              <a:rPr lang="en-US" baseline="0" dirty="0" smtClean="0"/>
              <a:t>In addition to working best with features that are binary or that can be split simply, tree-based models are good at handling feature interactions and learning the relationships between </a:t>
            </a:r>
            <a:r>
              <a:rPr lang="en-US" baseline="0" dirty="0" smtClean="0"/>
              <a:t>features (meaning they’re not thrown off by </a:t>
            </a:r>
            <a:r>
              <a:rPr lang="en-US" baseline="0" dirty="0" err="1" smtClean="0"/>
              <a:t>multicollinearity</a:t>
            </a:r>
            <a:r>
              <a:rPr lang="en-US" baseline="0" dirty="0" smtClean="0"/>
              <a:t>), </a:t>
            </a:r>
            <a:r>
              <a:rPr lang="en-US" b="1" baseline="0" dirty="0" smtClean="0"/>
              <a:t>rather than assuming each feature is independent of one another, like linear models.  </a:t>
            </a:r>
            <a:r>
              <a:rPr lang="en-US" baseline="0" dirty="0" smtClean="0"/>
              <a:t>Knowing </a:t>
            </a:r>
            <a:r>
              <a:rPr lang="en-US" baseline="0" dirty="0" smtClean="0"/>
              <a:t>that, I tried to aggregate into one score features that have an ordinal component and that are spread across several </a:t>
            </a:r>
            <a:r>
              <a:rPr lang="en-US" baseline="0" dirty="0" smtClean="0"/>
              <a:t>forms (like garage or basement), </a:t>
            </a:r>
            <a:r>
              <a:rPr lang="en-US" baseline="0" dirty="0" smtClean="0"/>
              <a:t>both to allow the model </a:t>
            </a:r>
            <a:r>
              <a:rPr lang="en-US" baseline="0" dirty="0" smtClean="0"/>
              <a:t>simpler </a:t>
            </a:r>
            <a:r>
              <a:rPr lang="en-US" baseline="0" dirty="0" smtClean="0"/>
              <a:t>splits, and to reduce dimensionality.  </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09614D-4963-A14E-AE19-319B2D82F3B8}" type="slidenum">
              <a:rPr lang="en-US" smtClean="0"/>
              <a:t>6</a:t>
            </a:fld>
            <a:endParaRPr lang="en-US"/>
          </a:p>
        </p:txBody>
      </p:sp>
    </p:spTree>
    <p:extLst>
      <p:ext uri="{BB962C8B-B14F-4D97-AF65-F5344CB8AC3E}">
        <p14:creationId xmlns:p14="http://schemas.microsoft.com/office/powerpoint/2010/main" val="208524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reduce dimensionality and to allow the model to focus on certain</a:t>
            </a:r>
          </a:p>
          <a:p>
            <a:endParaRPr lang="en-US" baseline="0" dirty="0" smtClean="0"/>
          </a:p>
          <a:p>
            <a:r>
              <a:rPr lang="en-US" baseline="0" dirty="0" smtClean="0"/>
              <a:t>I made three flags to divide neighborhoods into lower-tier, mid-tier, and high-tier, and I based that on</a:t>
            </a:r>
            <a:r>
              <a:rPr lang="mr-IN" baseline="0" dirty="0" smtClean="0"/>
              <a:t>…</a:t>
            </a:r>
            <a:r>
              <a:rPr lang="en-US" baseline="0" dirty="0" smtClean="0"/>
              <a:t> if they feel in the interquartile range of the median home price, they were given the </a:t>
            </a:r>
            <a:r>
              <a:rPr lang="en-US" baseline="0" dirty="0" err="1" smtClean="0"/>
              <a:t>is_mid_neighborhood</a:t>
            </a:r>
            <a:r>
              <a:rPr lang="en-US" baseline="0" dirty="0" smtClean="0"/>
              <a:t> flag</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7</a:t>
            </a:fld>
            <a:endParaRPr lang="en-US"/>
          </a:p>
        </p:txBody>
      </p:sp>
    </p:spTree>
    <p:extLst>
      <p:ext uri="{BB962C8B-B14F-4D97-AF65-F5344CB8AC3E}">
        <p14:creationId xmlns:p14="http://schemas.microsoft.com/office/powerpoint/2010/main" val="164642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see that the mean home price is here, and that being adjacent or near positive features like parks and schools resulted in higher </a:t>
            </a:r>
            <a:r>
              <a:rPr lang="en-US" baseline="0" dirty="0" err="1" smtClean="0"/>
              <a:t>saleprices</a:t>
            </a:r>
            <a:r>
              <a:rPr lang="en-US" baseline="0" dirty="0" smtClean="0"/>
              <a:t>, and being near artery/feeder with heavy traffic results in lower </a:t>
            </a:r>
            <a:r>
              <a:rPr lang="en-US" baseline="0" dirty="0" err="1" smtClean="0"/>
              <a:t>saleprice</a:t>
            </a:r>
            <a:r>
              <a:rPr lang="en-US" baseline="0" dirty="0" smtClean="0"/>
              <a:t>.  This helps the model to train and reduces dimensionality</a:t>
            </a:r>
          </a:p>
          <a:p>
            <a:endParaRPr lang="en-US" baseline="0" dirty="0" smtClean="0"/>
          </a:p>
          <a:p>
            <a:r>
              <a:rPr lang="en-US" baseline="0" dirty="0" smtClean="0"/>
              <a:t>9 different levels spread across two variables, condition1 and condition 2</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8</a:t>
            </a:fld>
            <a:endParaRPr lang="en-US"/>
          </a:p>
        </p:txBody>
      </p:sp>
    </p:spTree>
    <p:extLst>
      <p:ext uri="{BB962C8B-B14F-4D97-AF65-F5344CB8AC3E}">
        <p14:creationId xmlns:p14="http://schemas.microsoft.com/office/powerpoint/2010/main" val="1600625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took as the baseline the TA (typical/average)</a:t>
            </a:r>
          </a:p>
          <a:p>
            <a:r>
              <a:rPr lang="en-US" baseline="0" dirty="0" smtClean="0"/>
              <a:t>TA is the average (whose median is right at the mean price, and I mapped 1 to the mean </a:t>
            </a:r>
            <a:r>
              <a:rPr lang="en-US" baseline="0" dirty="0" err="1" smtClean="0"/>
              <a:t>saleprice</a:t>
            </a:r>
            <a:r>
              <a:rPr lang="en-US" baseline="0" dirty="0" smtClean="0"/>
              <a:t>, and the others according to the proportion greater or smaller than that mean </a:t>
            </a:r>
            <a:r>
              <a:rPr lang="en-US" baseline="0" dirty="0" err="1" smtClean="0"/>
              <a:t>saleprice</a:t>
            </a:r>
            <a:r>
              <a:rPr lang="en-US" baseline="0" dirty="0" smtClean="0"/>
              <a:t>, which was mapped to 1.</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9</a:t>
            </a:fld>
            <a:endParaRPr lang="en-US"/>
          </a:p>
        </p:txBody>
      </p:sp>
    </p:spTree>
    <p:extLst>
      <p:ext uri="{BB962C8B-B14F-4D97-AF65-F5344CB8AC3E}">
        <p14:creationId xmlns:p14="http://schemas.microsoft.com/office/powerpoint/2010/main" val="125854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10</a:t>
            </a:fld>
            <a:endParaRPr lang="en-US"/>
          </a:p>
        </p:txBody>
      </p:sp>
    </p:spTree>
    <p:extLst>
      <p:ext uri="{BB962C8B-B14F-4D97-AF65-F5344CB8AC3E}">
        <p14:creationId xmlns:p14="http://schemas.microsoft.com/office/powerpoint/2010/main" val="84963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There is moderate </a:t>
            </a:r>
            <a:r>
              <a:rPr lang="en-US" dirty="0" err="1" smtClean="0"/>
              <a:t>overfitting</a:t>
            </a:r>
            <a:r>
              <a:rPr lang="en-US" baseline="0" dirty="0" smtClean="0"/>
              <a:t> here with an average R2 of 80%</a:t>
            </a:r>
          </a:p>
          <a:p>
            <a:r>
              <a:rPr lang="en-US" baseline="0" dirty="0" smtClean="0"/>
              <a:t>For the model with scores and flags, there is also moderate </a:t>
            </a:r>
            <a:r>
              <a:rPr lang="en-US" baseline="0" dirty="0" err="1" smtClean="0"/>
              <a:t>overfitting</a:t>
            </a:r>
            <a:r>
              <a:rPr lang="en-US" baseline="0" dirty="0" smtClean="0"/>
              <a:t> with a higher </a:t>
            </a:r>
            <a:r>
              <a:rPr lang="en-US" baseline="0" dirty="0" err="1" smtClean="0"/>
              <a:t>Gridsearch</a:t>
            </a:r>
            <a:r>
              <a:rPr lang="en-US" baseline="0" dirty="0" smtClean="0"/>
              <a:t> average R2 of 82%</a:t>
            </a:r>
          </a:p>
          <a:p>
            <a:endParaRPr lang="en-US" baseline="0" dirty="0" smtClean="0"/>
          </a:p>
          <a:p>
            <a:r>
              <a:rPr lang="en-US" baseline="0" dirty="0" smtClean="0"/>
              <a:t>The higher alpha, which penalizes high dimensionality and reduces distortions by by overly large coefficients might account for the higher R2.  </a:t>
            </a:r>
          </a:p>
          <a:p>
            <a:endParaRPr lang="en-US" baseline="0" dirty="0" smtClean="0"/>
          </a:p>
          <a:p>
            <a:r>
              <a:rPr lang="en-US" baseline="0" dirty="0" smtClean="0"/>
              <a:t>What was interesting was that there wasn’t higher penalization for the dataset with 212 features, but higher penalization for the one with only 71.</a:t>
            </a:r>
            <a:endParaRPr lang="en-US" dirty="0"/>
          </a:p>
        </p:txBody>
      </p:sp>
      <p:sp>
        <p:nvSpPr>
          <p:cNvPr id="4" name="Slide Number Placeholder 3"/>
          <p:cNvSpPr>
            <a:spLocks noGrp="1"/>
          </p:cNvSpPr>
          <p:nvPr>
            <p:ph type="sldNum" sz="quarter" idx="10"/>
          </p:nvPr>
        </p:nvSpPr>
        <p:spPr/>
        <p:txBody>
          <a:bodyPr/>
          <a:lstStyle/>
          <a:p>
            <a:fld id="{C509614D-4963-A14E-AE19-319B2D82F3B8}" type="slidenum">
              <a:rPr lang="en-US" smtClean="0"/>
              <a:t>12</a:t>
            </a:fld>
            <a:endParaRPr lang="en-US"/>
          </a:p>
        </p:txBody>
      </p:sp>
    </p:spTree>
    <p:extLst>
      <p:ext uri="{BB962C8B-B14F-4D97-AF65-F5344CB8AC3E}">
        <p14:creationId xmlns:p14="http://schemas.microsoft.com/office/powerpoint/2010/main" val="347105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246A300-9AD0-304A-BCDF-2A3773C2992B}" type="datetimeFigureOut">
              <a:rPr lang="en-US" smtClean="0"/>
              <a:t>12/22/20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2" y="2942603"/>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5"/>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9"/>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5" y="3055622"/>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E2D2B3B-882E-40F3-A32F-6DD516915044}" type="slidenum">
              <a:rPr lang="en-US" smtClean="0"/>
              <a:pPr/>
              <a:t>‹#›</a:t>
            </a:fld>
            <a:endParaRPr lang="en-US" dirty="0"/>
          </a:p>
        </p:txBody>
      </p:sp>
      <p:sp>
        <p:nvSpPr>
          <p:cNvPr id="11" name="Rectangle 10"/>
          <p:cNvSpPr/>
          <p:nvPr/>
        </p:nvSpPr>
        <p:spPr>
          <a:xfrm>
            <a:off x="541822" y="4559278"/>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4"/>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6A300-9AD0-304A-BCDF-2A3773C2992B}" type="datetimeFigureOut">
              <a:rPr lang="en-US" smtClean="0"/>
              <a:t>12/22/20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5"/>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7" y="351410"/>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9" y="395428"/>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1001"/>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6A300-9AD0-304A-BCDF-2A3773C2992B}" type="datetimeFigureOut">
              <a:rPr lang="en-US" smtClean="0"/>
              <a:t>12/22/20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9300" y="1195733"/>
            <a:ext cx="3033000" cy="4279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5200"/>
              <a:buNone/>
              <a:defRPr sz="48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719300" y="5305967"/>
            <a:ext cx="1994700" cy="7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F3F3F3"/>
              </a:buClr>
              <a:buSzPts val="2800"/>
              <a:buNone/>
              <a:defRPr sz="1600">
                <a:solidFill>
                  <a:schemeClr val="dk1"/>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grpSp>
        <p:nvGrpSpPr>
          <p:cNvPr id="11" name="Google Shape;11;p2"/>
          <p:cNvGrpSpPr/>
          <p:nvPr/>
        </p:nvGrpSpPr>
        <p:grpSpPr>
          <a:xfrm>
            <a:off x="-457745" y="211447"/>
            <a:ext cx="10036747" cy="6011580"/>
            <a:chOff x="-457745" y="158584"/>
            <a:chExt cx="10036747" cy="4508685"/>
          </a:xfrm>
        </p:grpSpPr>
        <p:grpSp>
          <p:nvGrpSpPr>
            <p:cNvPr id="12" name="Google Shape;12;p2"/>
            <p:cNvGrpSpPr/>
            <p:nvPr/>
          </p:nvGrpSpPr>
          <p:grpSpPr>
            <a:xfrm>
              <a:off x="7614180" y="3126797"/>
              <a:ext cx="1072672" cy="414947"/>
              <a:chOff x="3982050" y="663325"/>
              <a:chExt cx="992388" cy="558325"/>
            </a:xfrm>
          </p:grpSpPr>
          <p:sp>
            <p:nvSpPr>
              <p:cNvPr id="13" name="Google Shape;13;p2"/>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grpSp>
          <p:nvGrpSpPr>
            <p:cNvPr id="15" name="Google Shape;15;p2"/>
            <p:cNvGrpSpPr/>
            <p:nvPr/>
          </p:nvGrpSpPr>
          <p:grpSpPr>
            <a:xfrm>
              <a:off x="5727630" y="293522"/>
              <a:ext cx="1072672" cy="414947"/>
              <a:chOff x="3982050" y="663325"/>
              <a:chExt cx="992388" cy="558325"/>
            </a:xfrm>
          </p:grpSpPr>
          <p:sp>
            <p:nvSpPr>
              <p:cNvPr id="16" name="Google Shape;16;p2"/>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7" name="Google Shape;17;p2"/>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18" name="Google Shape;18;p2"/>
            <p:cNvSpPr/>
            <p:nvPr/>
          </p:nvSpPr>
          <p:spPr>
            <a:xfrm rot="10800000">
              <a:off x="3472862" y="1126547"/>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nvGrpSpPr>
            <p:cNvPr id="19" name="Google Shape;19;p2"/>
            <p:cNvGrpSpPr/>
            <p:nvPr/>
          </p:nvGrpSpPr>
          <p:grpSpPr>
            <a:xfrm>
              <a:off x="4464580" y="4252322"/>
              <a:ext cx="1072672" cy="414947"/>
              <a:chOff x="4094664" y="28704"/>
              <a:chExt cx="992388" cy="558325"/>
            </a:xfrm>
          </p:grpSpPr>
          <p:sp>
            <p:nvSpPr>
              <p:cNvPr id="20" name="Google Shape;20;p2"/>
              <p:cNvSpPr/>
              <p:nvPr/>
            </p:nvSpPr>
            <p:spPr>
              <a:xfrm>
                <a:off x="4094664" y="296504"/>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1" name="Google Shape;21;p2"/>
              <p:cNvSpPr/>
              <p:nvPr/>
            </p:nvSpPr>
            <p:spPr>
              <a:xfrm rot="10800000">
                <a:off x="4282177" y="28704"/>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grpSp>
          <p:nvGrpSpPr>
            <p:cNvPr id="22" name="Google Shape;22;p2"/>
            <p:cNvGrpSpPr/>
            <p:nvPr/>
          </p:nvGrpSpPr>
          <p:grpSpPr>
            <a:xfrm>
              <a:off x="-457745" y="3630659"/>
              <a:ext cx="1072672" cy="414947"/>
              <a:chOff x="3982050" y="663325"/>
              <a:chExt cx="992388" cy="558325"/>
            </a:xfrm>
          </p:grpSpPr>
          <p:sp>
            <p:nvSpPr>
              <p:cNvPr id="23" name="Google Shape;23;p2"/>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4" name="Google Shape;24;p2"/>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25" name="Google Shape;25;p2"/>
            <p:cNvSpPr/>
            <p:nvPr/>
          </p:nvSpPr>
          <p:spPr>
            <a:xfrm rot="10800000">
              <a:off x="8709012" y="19969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6" name="Google Shape;26;p2"/>
            <p:cNvSpPr/>
            <p:nvPr/>
          </p:nvSpPr>
          <p:spPr>
            <a:xfrm rot="10800000">
              <a:off x="-156763" y="158584"/>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27" name="Google Shape;27;p2"/>
          <p:cNvSpPr/>
          <p:nvPr/>
        </p:nvSpPr>
        <p:spPr>
          <a:xfrm>
            <a:off x="0" y="6595067"/>
            <a:ext cx="9144000" cy="2616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1692182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28"/>
        <p:cNvGrpSpPr/>
        <p:nvPr/>
      </p:nvGrpSpPr>
      <p:grpSpPr>
        <a:xfrm>
          <a:off x="0" y="0"/>
          <a:ext cx="0" cy="0"/>
          <a:chOff x="0" y="0"/>
          <a:chExt cx="0" cy="0"/>
        </a:xfrm>
      </p:grpSpPr>
      <p:sp>
        <p:nvSpPr>
          <p:cNvPr id="29" name="Google Shape;29;p3"/>
          <p:cNvSpPr txBox="1">
            <a:spLocks noGrp="1"/>
          </p:cNvSpPr>
          <p:nvPr>
            <p:ph type="ctrTitle"/>
          </p:nvPr>
        </p:nvSpPr>
        <p:spPr>
          <a:xfrm>
            <a:off x="5268475" y="1161767"/>
            <a:ext cx="3162300" cy="3520000"/>
          </a:xfrm>
          <a:prstGeom prst="rect">
            <a:avLst/>
          </a:prstGeom>
        </p:spPr>
        <p:txBody>
          <a:bodyPr spcFirstLastPara="1" wrap="square" lIns="91425" tIns="91425" rIns="91425" bIns="91425" anchor="b" anchorCtr="0">
            <a:noAutofit/>
          </a:bodyPr>
          <a:lstStyle>
            <a:lvl1pPr lvl="0" algn="r" rtl="0">
              <a:lnSpc>
                <a:spcPct val="90000"/>
              </a:lnSpc>
              <a:spcBef>
                <a:spcPts val="0"/>
              </a:spcBef>
              <a:spcAft>
                <a:spcPts val="0"/>
              </a:spcAft>
              <a:buClr>
                <a:schemeClr val="dk1"/>
              </a:buClr>
              <a:buSzPts val="5200"/>
              <a:buNone/>
              <a:defRPr sz="48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30" name="Google Shape;30;p3"/>
          <p:cNvSpPr txBox="1">
            <a:spLocks noGrp="1"/>
          </p:cNvSpPr>
          <p:nvPr>
            <p:ph type="subTitle" idx="1"/>
          </p:nvPr>
        </p:nvSpPr>
        <p:spPr>
          <a:xfrm>
            <a:off x="5901475" y="5061667"/>
            <a:ext cx="2529300" cy="561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8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31" name="Google Shape;31;p3"/>
          <p:cNvGrpSpPr/>
          <p:nvPr/>
        </p:nvGrpSpPr>
        <p:grpSpPr>
          <a:xfrm>
            <a:off x="-360225" y="503132"/>
            <a:ext cx="9668165" cy="6353535"/>
            <a:chOff x="-360225" y="377349"/>
            <a:chExt cx="9668165" cy="4765151"/>
          </a:xfrm>
        </p:grpSpPr>
        <p:grpSp>
          <p:nvGrpSpPr>
            <p:cNvPr id="32" name="Google Shape;32;p3"/>
            <p:cNvGrpSpPr/>
            <p:nvPr/>
          </p:nvGrpSpPr>
          <p:grpSpPr>
            <a:xfrm flipH="1">
              <a:off x="8430768" y="696190"/>
              <a:ext cx="877171" cy="545763"/>
              <a:chOff x="3982050" y="663325"/>
              <a:chExt cx="992388" cy="558325"/>
            </a:xfrm>
          </p:grpSpPr>
          <p:sp>
            <p:nvSpPr>
              <p:cNvPr id="33" name="Google Shape;33;p3"/>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34" name="Google Shape;34;p3"/>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35" name="Google Shape;35;p3"/>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36" name="Google Shape;36;p3"/>
            <p:cNvSpPr/>
            <p:nvPr/>
          </p:nvSpPr>
          <p:spPr>
            <a:xfrm rot="10800000">
              <a:off x="4180546" y="377349"/>
              <a:ext cx="510693"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37" name="Google Shape;37;p3"/>
            <p:cNvSpPr/>
            <p:nvPr/>
          </p:nvSpPr>
          <p:spPr>
            <a:xfrm>
              <a:off x="0" y="4946300"/>
              <a:ext cx="9144000" cy="1962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32463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1"/>
        </a:solidFill>
        <a:effectLst/>
      </p:bgPr>
    </p:bg>
    <p:spTree>
      <p:nvGrpSpPr>
        <p:cNvPr id="1" name="Shape 38"/>
        <p:cNvGrpSpPr/>
        <p:nvPr/>
      </p:nvGrpSpPr>
      <p:grpSpPr>
        <a:xfrm>
          <a:off x="0" y="0"/>
          <a:ext cx="0" cy="0"/>
          <a:chOff x="0" y="0"/>
          <a:chExt cx="0" cy="0"/>
        </a:xfrm>
      </p:grpSpPr>
      <p:sp>
        <p:nvSpPr>
          <p:cNvPr id="39" name="Google Shape;39;p4"/>
          <p:cNvSpPr txBox="1">
            <a:spLocks noGrp="1"/>
          </p:cNvSpPr>
          <p:nvPr>
            <p:ph type="body" idx="1"/>
          </p:nvPr>
        </p:nvSpPr>
        <p:spPr>
          <a:xfrm>
            <a:off x="719300" y="2107100"/>
            <a:ext cx="7704600" cy="4020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1"/>
              </a:buClr>
              <a:buSzPts val="1400"/>
              <a:buFont typeface="Catamaran"/>
              <a:buChar char="●"/>
              <a:defRPr sz="1200">
                <a:solidFill>
                  <a:schemeClr val="dk1"/>
                </a:solidFill>
              </a:defRPr>
            </a:lvl1pPr>
            <a:lvl2pPr marL="914400" lvl="1" indent="-317500" rtl="0">
              <a:spcBef>
                <a:spcPts val="0"/>
              </a:spcBef>
              <a:spcAft>
                <a:spcPts val="0"/>
              </a:spcAft>
              <a:buClr>
                <a:schemeClr val="dk1"/>
              </a:buClr>
              <a:buSzPts val="1400"/>
              <a:buFont typeface="Lato"/>
              <a:buChar char="○"/>
              <a:defRPr>
                <a:solidFill>
                  <a:schemeClr val="dk1"/>
                </a:solidFill>
              </a:defRPr>
            </a:lvl2pPr>
            <a:lvl3pPr marL="1371600" lvl="2" indent="-317500" rtl="0">
              <a:spcBef>
                <a:spcPts val="1600"/>
              </a:spcBef>
              <a:spcAft>
                <a:spcPts val="0"/>
              </a:spcAft>
              <a:buClr>
                <a:schemeClr val="dk1"/>
              </a:buClr>
              <a:buSzPts val="1400"/>
              <a:buFont typeface="Lato"/>
              <a:buChar char="■"/>
              <a:defRPr>
                <a:solidFill>
                  <a:schemeClr val="dk1"/>
                </a:solidFill>
              </a:defRPr>
            </a:lvl3pPr>
            <a:lvl4pPr marL="1828800" lvl="3" indent="-317500" rtl="0">
              <a:spcBef>
                <a:spcPts val="1600"/>
              </a:spcBef>
              <a:spcAft>
                <a:spcPts val="0"/>
              </a:spcAft>
              <a:buClr>
                <a:schemeClr val="dk1"/>
              </a:buClr>
              <a:buSzPts val="1400"/>
              <a:buFont typeface="Lato"/>
              <a:buChar char="●"/>
              <a:defRPr>
                <a:solidFill>
                  <a:schemeClr val="dk1"/>
                </a:solidFill>
              </a:defRPr>
            </a:lvl4pPr>
            <a:lvl5pPr marL="2286000" lvl="4" indent="-317500" rtl="0">
              <a:spcBef>
                <a:spcPts val="1600"/>
              </a:spcBef>
              <a:spcAft>
                <a:spcPts val="0"/>
              </a:spcAft>
              <a:buClr>
                <a:schemeClr val="dk1"/>
              </a:buClr>
              <a:buSzPts val="1400"/>
              <a:buFont typeface="Lato"/>
              <a:buChar char="○"/>
              <a:defRPr>
                <a:solidFill>
                  <a:schemeClr val="dk1"/>
                </a:solidFill>
              </a:defRPr>
            </a:lvl5pPr>
            <a:lvl6pPr marL="2743200" lvl="5" indent="-317500" rtl="0">
              <a:spcBef>
                <a:spcPts val="1600"/>
              </a:spcBef>
              <a:spcAft>
                <a:spcPts val="0"/>
              </a:spcAft>
              <a:buClr>
                <a:schemeClr val="dk1"/>
              </a:buClr>
              <a:buSzPts val="1400"/>
              <a:buFont typeface="Lato"/>
              <a:buChar char="■"/>
              <a:defRPr>
                <a:solidFill>
                  <a:schemeClr val="dk1"/>
                </a:solidFill>
              </a:defRPr>
            </a:lvl6pPr>
            <a:lvl7pPr marL="3200400" lvl="6" indent="-317500" rtl="0">
              <a:spcBef>
                <a:spcPts val="1600"/>
              </a:spcBef>
              <a:spcAft>
                <a:spcPts val="0"/>
              </a:spcAft>
              <a:buClr>
                <a:schemeClr val="dk1"/>
              </a:buClr>
              <a:buSzPts val="1400"/>
              <a:buFont typeface="Lato"/>
              <a:buChar char="●"/>
              <a:defRPr>
                <a:solidFill>
                  <a:schemeClr val="dk1"/>
                </a:solidFill>
              </a:defRPr>
            </a:lvl7pPr>
            <a:lvl8pPr marL="3657600" lvl="7" indent="-317500" rtl="0">
              <a:spcBef>
                <a:spcPts val="1600"/>
              </a:spcBef>
              <a:spcAft>
                <a:spcPts val="0"/>
              </a:spcAft>
              <a:buClr>
                <a:schemeClr val="dk1"/>
              </a:buClr>
              <a:buSzPts val="1400"/>
              <a:buFont typeface="Lato"/>
              <a:buChar char="○"/>
              <a:defRPr>
                <a:solidFill>
                  <a:schemeClr val="dk1"/>
                </a:solidFill>
              </a:defRPr>
            </a:lvl8pPr>
            <a:lvl9pPr marL="4114800" lvl="8" indent="-317500" rtl="0">
              <a:spcBef>
                <a:spcPts val="1600"/>
              </a:spcBef>
              <a:spcAft>
                <a:spcPts val="1600"/>
              </a:spcAft>
              <a:buClr>
                <a:schemeClr val="dk1"/>
              </a:buClr>
              <a:buSzPts val="1400"/>
              <a:buFont typeface="Lato"/>
              <a:buChar char="■"/>
              <a:defRPr>
                <a:solidFill>
                  <a:schemeClr val="dk1"/>
                </a:solidFill>
              </a:defRPr>
            </a:lvl9pPr>
          </a:lstStyle>
          <a:p>
            <a:endParaRPr/>
          </a:p>
        </p:txBody>
      </p:sp>
      <p:sp>
        <p:nvSpPr>
          <p:cNvPr id="40" name="Google Shape;40;p4"/>
          <p:cNvSpPr txBox="1">
            <a:spLocks noGrp="1"/>
          </p:cNvSpPr>
          <p:nvPr>
            <p:ph type="ctrTitle"/>
          </p:nvPr>
        </p:nvSpPr>
        <p:spPr>
          <a:xfrm>
            <a:off x="1374925" y="495247"/>
            <a:ext cx="63903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grpSp>
        <p:nvGrpSpPr>
          <p:cNvPr id="41" name="Google Shape;41;p4"/>
          <p:cNvGrpSpPr/>
          <p:nvPr/>
        </p:nvGrpSpPr>
        <p:grpSpPr>
          <a:xfrm>
            <a:off x="-457745" y="211447"/>
            <a:ext cx="10036747" cy="6645221"/>
            <a:chOff x="-457745" y="158584"/>
            <a:chExt cx="10036747" cy="4983916"/>
          </a:xfrm>
        </p:grpSpPr>
        <p:sp>
          <p:nvSpPr>
            <p:cNvPr id="42" name="Google Shape;42;p4"/>
            <p:cNvSpPr/>
            <p:nvPr/>
          </p:nvSpPr>
          <p:spPr>
            <a:xfrm rot="10800000" flipH="1">
              <a:off x="5736905" y="4599422"/>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nvGrpSpPr>
            <p:cNvPr id="43" name="Google Shape;43;p4"/>
            <p:cNvGrpSpPr/>
            <p:nvPr/>
          </p:nvGrpSpPr>
          <p:grpSpPr>
            <a:xfrm flipH="1">
              <a:off x="8506330" y="3630659"/>
              <a:ext cx="1072672" cy="414947"/>
              <a:chOff x="3982050" y="663325"/>
              <a:chExt cx="992388" cy="558325"/>
            </a:xfrm>
          </p:grpSpPr>
          <p:sp>
            <p:nvSpPr>
              <p:cNvPr id="44" name="Google Shape;44;p4"/>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45" name="Google Shape;45;p4"/>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46" name="Google Shape;46;p4"/>
            <p:cNvSpPr/>
            <p:nvPr/>
          </p:nvSpPr>
          <p:spPr>
            <a:xfrm rot="10800000" flipH="1">
              <a:off x="-457745" y="19969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47" name="Google Shape;47;p4"/>
            <p:cNvSpPr/>
            <p:nvPr/>
          </p:nvSpPr>
          <p:spPr>
            <a:xfrm rot="10800000" flipH="1">
              <a:off x="8408030" y="158584"/>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48" name="Google Shape;48;p4"/>
            <p:cNvSpPr/>
            <p:nvPr/>
          </p:nvSpPr>
          <p:spPr>
            <a:xfrm>
              <a:off x="0" y="4946300"/>
              <a:ext cx="9144000" cy="1962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77498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2"/>
        </a:solidFill>
        <a:effectLst/>
      </p:bgPr>
    </p:bg>
    <p:spTree>
      <p:nvGrpSpPr>
        <p:cNvPr id="1" name="Shape 49"/>
        <p:cNvGrpSpPr/>
        <p:nvPr/>
      </p:nvGrpSpPr>
      <p:grpSpPr>
        <a:xfrm>
          <a:off x="0" y="0"/>
          <a:ext cx="0" cy="0"/>
          <a:chOff x="0" y="0"/>
          <a:chExt cx="0" cy="0"/>
        </a:xfrm>
      </p:grpSpPr>
      <p:sp>
        <p:nvSpPr>
          <p:cNvPr id="50" name="Google Shape;50;p5"/>
          <p:cNvSpPr/>
          <p:nvPr/>
        </p:nvSpPr>
        <p:spPr>
          <a:xfrm>
            <a:off x="-98474" y="-56833"/>
            <a:ext cx="4670380" cy="6934200"/>
          </a:xfrm>
          <a:custGeom>
            <a:avLst/>
            <a:gdLst/>
            <a:ahLst/>
            <a:cxnLst/>
            <a:rect l="l" t="t" r="r" b="b"/>
            <a:pathLst>
              <a:path w="130640" h="208026" extrusionOk="0">
                <a:moveTo>
                  <a:pt x="1095" y="1599"/>
                </a:moveTo>
                <a:lnTo>
                  <a:pt x="0" y="207645"/>
                </a:lnTo>
                <a:lnTo>
                  <a:pt x="129582" y="208026"/>
                </a:lnTo>
                <a:lnTo>
                  <a:pt x="130640" y="0"/>
                </a:lnTo>
                <a:close/>
              </a:path>
            </a:pathLst>
          </a:custGeom>
          <a:solidFill>
            <a:schemeClr val="lt1"/>
          </a:solidFill>
          <a:ln>
            <a:noFill/>
          </a:ln>
        </p:spPr>
      </p:sp>
      <p:sp>
        <p:nvSpPr>
          <p:cNvPr id="51" name="Google Shape;51;p5"/>
          <p:cNvSpPr txBox="1">
            <a:spLocks noGrp="1"/>
          </p:cNvSpPr>
          <p:nvPr>
            <p:ph type="ctrTitle"/>
          </p:nvPr>
        </p:nvSpPr>
        <p:spPr>
          <a:xfrm>
            <a:off x="844313" y="3936281"/>
            <a:ext cx="3033000" cy="10232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2" name="Google Shape;52;p5"/>
          <p:cNvSpPr txBox="1">
            <a:spLocks noGrp="1"/>
          </p:cNvSpPr>
          <p:nvPr>
            <p:ph type="ctrTitle" idx="2"/>
          </p:nvPr>
        </p:nvSpPr>
        <p:spPr>
          <a:xfrm>
            <a:off x="5266664" y="3936281"/>
            <a:ext cx="3033000" cy="10232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53" name="Google Shape;53;p5"/>
          <p:cNvSpPr/>
          <p:nvPr/>
        </p:nvSpPr>
        <p:spPr>
          <a:xfrm>
            <a:off x="4445000" y="-196533"/>
            <a:ext cx="254000" cy="7099300"/>
          </a:xfrm>
          <a:custGeom>
            <a:avLst/>
            <a:gdLst/>
            <a:ahLst/>
            <a:cxnLst/>
            <a:rect l="l" t="t" r="r" b="b"/>
            <a:pathLst>
              <a:path w="10160" h="212979" extrusionOk="0">
                <a:moveTo>
                  <a:pt x="0" y="5790"/>
                </a:moveTo>
                <a:lnTo>
                  <a:pt x="1016" y="212598"/>
                </a:lnTo>
                <a:lnTo>
                  <a:pt x="6773" y="212979"/>
                </a:lnTo>
                <a:lnTo>
                  <a:pt x="10160" y="0"/>
                </a:lnTo>
                <a:close/>
              </a:path>
            </a:pathLst>
          </a:custGeom>
          <a:solidFill>
            <a:schemeClr val="dk1"/>
          </a:solidFill>
          <a:ln>
            <a:noFill/>
          </a:ln>
        </p:spPr>
      </p:sp>
      <p:sp>
        <p:nvSpPr>
          <p:cNvPr id="54" name="Google Shape;54;p5"/>
          <p:cNvSpPr txBox="1">
            <a:spLocks noGrp="1"/>
          </p:cNvSpPr>
          <p:nvPr>
            <p:ph type="subTitle" idx="1"/>
          </p:nvPr>
        </p:nvSpPr>
        <p:spPr>
          <a:xfrm>
            <a:off x="5135565" y="1623067"/>
            <a:ext cx="3295200" cy="16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55" name="Google Shape;55;p5"/>
          <p:cNvSpPr txBox="1">
            <a:spLocks noGrp="1"/>
          </p:cNvSpPr>
          <p:nvPr>
            <p:ph type="subTitle" idx="3"/>
          </p:nvPr>
        </p:nvSpPr>
        <p:spPr>
          <a:xfrm>
            <a:off x="713213" y="1623067"/>
            <a:ext cx="3295200" cy="16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56" name="Google Shape;56;p5"/>
          <p:cNvGrpSpPr/>
          <p:nvPr/>
        </p:nvGrpSpPr>
        <p:grpSpPr>
          <a:xfrm>
            <a:off x="-360225" y="516604"/>
            <a:ext cx="9939227" cy="6436997"/>
            <a:chOff x="-360225" y="387452"/>
            <a:chExt cx="9939227" cy="4827748"/>
          </a:xfrm>
        </p:grpSpPr>
        <p:sp>
          <p:nvSpPr>
            <p:cNvPr id="57" name="Google Shape;57;p5"/>
            <p:cNvSpPr/>
            <p:nvPr/>
          </p:nvSpPr>
          <p:spPr>
            <a:xfrm rot="10800000" flipH="1">
              <a:off x="4572012" y="2614584"/>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nvGrpSpPr>
            <p:cNvPr id="58" name="Google Shape;58;p5"/>
            <p:cNvGrpSpPr/>
            <p:nvPr/>
          </p:nvGrpSpPr>
          <p:grpSpPr>
            <a:xfrm flipH="1">
              <a:off x="3290168" y="387452"/>
              <a:ext cx="877171" cy="545763"/>
              <a:chOff x="3982050" y="663325"/>
              <a:chExt cx="992388" cy="558325"/>
            </a:xfrm>
          </p:grpSpPr>
          <p:sp>
            <p:nvSpPr>
              <p:cNvPr id="59" name="Google Shape;59;p5"/>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60" name="Google Shape;60;p5"/>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61" name="Google Shape;61;p5"/>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62" name="Google Shape;62;p5"/>
            <p:cNvSpPr/>
            <p:nvPr/>
          </p:nvSpPr>
          <p:spPr>
            <a:xfrm>
              <a:off x="-175175" y="4947300"/>
              <a:ext cx="9319200" cy="267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63" name="Google Shape;63;p5"/>
            <p:cNvSpPr/>
            <p:nvPr/>
          </p:nvSpPr>
          <p:spPr>
            <a:xfrm rot="10800000" flipH="1">
              <a:off x="8709012" y="435765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64" name="Google Shape;64;p5"/>
            <p:cNvSpPr/>
            <p:nvPr/>
          </p:nvSpPr>
          <p:spPr>
            <a:xfrm rot="10800000" flipH="1">
              <a:off x="7765237" y="552372"/>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Tree>
    <p:extLst>
      <p:ext uri="{BB962C8B-B14F-4D97-AF65-F5344CB8AC3E}">
        <p14:creationId xmlns:p14="http://schemas.microsoft.com/office/powerpoint/2010/main" val="232924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2"/>
        </a:solidFill>
        <a:effectLst/>
      </p:bgPr>
    </p:bg>
    <p:spTree>
      <p:nvGrpSpPr>
        <p:cNvPr id="1" name="Shape 65"/>
        <p:cNvGrpSpPr/>
        <p:nvPr/>
      </p:nvGrpSpPr>
      <p:grpSpPr>
        <a:xfrm>
          <a:off x="0" y="0"/>
          <a:ext cx="0" cy="0"/>
          <a:chOff x="0" y="0"/>
          <a:chExt cx="0" cy="0"/>
        </a:xfrm>
      </p:grpSpPr>
      <p:grpSp>
        <p:nvGrpSpPr>
          <p:cNvPr id="66" name="Google Shape;66;p6"/>
          <p:cNvGrpSpPr/>
          <p:nvPr/>
        </p:nvGrpSpPr>
        <p:grpSpPr>
          <a:xfrm>
            <a:off x="-350713" y="211447"/>
            <a:ext cx="9494713" cy="6645221"/>
            <a:chOff x="-350713" y="158584"/>
            <a:chExt cx="9494713" cy="4983916"/>
          </a:xfrm>
        </p:grpSpPr>
        <p:sp>
          <p:nvSpPr>
            <p:cNvPr id="67" name="Google Shape;67;p6"/>
            <p:cNvSpPr/>
            <p:nvPr/>
          </p:nvSpPr>
          <p:spPr>
            <a:xfrm rot="10800000" flipH="1">
              <a:off x="-350713" y="158584"/>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nvGrpSpPr>
            <p:cNvPr id="68" name="Google Shape;68;p6"/>
            <p:cNvGrpSpPr/>
            <p:nvPr/>
          </p:nvGrpSpPr>
          <p:grpSpPr>
            <a:xfrm flipH="1">
              <a:off x="88258" y="2919272"/>
              <a:ext cx="535195" cy="414947"/>
              <a:chOff x="3982050" y="663325"/>
              <a:chExt cx="992388" cy="558325"/>
            </a:xfrm>
          </p:grpSpPr>
          <p:sp>
            <p:nvSpPr>
              <p:cNvPr id="69" name="Google Shape;69;p6"/>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70" name="Google Shape;70;p6"/>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71" name="Google Shape;71;p6"/>
            <p:cNvSpPr/>
            <p:nvPr/>
          </p:nvSpPr>
          <p:spPr>
            <a:xfrm rot="10800000" flipH="1">
              <a:off x="8091062" y="4591134"/>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72" name="Google Shape;72;p6"/>
            <p:cNvSpPr/>
            <p:nvPr/>
          </p:nvSpPr>
          <p:spPr>
            <a:xfrm rot="10800000" flipH="1">
              <a:off x="7765237" y="552372"/>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73" name="Google Shape;73;p6"/>
            <p:cNvSpPr/>
            <p:nvPr/>
          </p:nvSpPr>
          <p:spPr>
            <a:xfrm>
              <a:off x="0" y="4946300"/>
              <a:ext cx="9144000" cy="1962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
        <p:nvSpPr>
          <p:cNvPr id="74" name="Google Shape;74;p6"/>
          <p:cNvSpPr txBox="1">
            <a:spLocks noGrp="1"/>
          </p:cNvSpPr>
          <p:nvPr>
            <p:ph type="ctrTitle"/>
          </p:nvPr>
        </p:nvSpPr>
        <p:spPr>
          <a:xfrm>
            <a:off x="2249838" y="495233"/>
            <a:ext cx="464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b="1">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extLst>
      <p:ext uri="{BB962C8B-B14F-4D97-AF65-F5344CB8AC3E}">
        <p14:creationId xmlns:p14="http://schemas.microsoft.com/office/powerpoint/2010/main" val="137661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2"/>
        </a:solid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ctrTitle"/>
          </p:nvPr>
        </p:nvSpPr>
        <p:spPr>
          <a:xfrm>
            <a:off x="4296425" y="1223051"/>
            <a:ext cx="4128300" cy="2180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77" name="Google Shape;77;p7"/>
          <p:cNvGrpSpPr/>
          <p:nvPr/>
        </p:nvGrpSpPr>
        <p:grpSpPr>
          <a:xfrm>
            <a:off x="-255463" y="211447"/>
            <a:ext cx="9623464" cy="6645221"/>
            <a:chOff x="-255463" y="158584"/>
            <a:chExt cx="9623464" cy="4983916"/>
          </a:xfrm>
        </p:grpSpPr>
        <p:sp>
          <p:nvSpPr>
            <p:cNvPr id="78" name="Google Shape;78;p7"/>
            <p:cNvSpPr/>
            <p:nvPr/>
          </p:nvSpPr>
          <p:spPr>
            <a:xfrm rot="10800000">
              <a:off x="8498012" y="158584"/>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79" name="Google Shape;79;p7"/>
            <p:cNvSpPr/>
            <p:nvPr/>
          </p:nvSpPr>
          <p:spPr>
            <a:xfrm rot="10800000">
              <a:off x="5891387" y="4491472"/>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nvGrpSpPr>
            <p:cNvPr id="80" name="Google Shape;80;p7"/>
            <p:cNvGrpSpPr/>
            <p:nvPr/>
          </p:nvGrpSpPr>
          <p:grpSpPr>
            <a:xfrm>
              <a:off x="8608811" y="2804647"/>
              <a:ext cx="535195" cy="414947"/>
              <a:chOff x="3982050" y="663325"/>
              <a:chExt cx="992388" cy="558325"/>
            </a:xfrm>
          </p:grpSpPr>
          <p:sp>
            <p:nvSpPr>
              <p:cNvPr id="81" name="Google Shape;81;p7"/>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82" name="Google Shape;82;p7"/>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83" name="Google Shape;83;p7"/>
            <p:cNvSpPr/>
            <p:nvPr/>
          </p:nvSpPr>
          <p:spPr>
            <a:xfrm rot="10800000">
              <a:off x="-255463" y="1453984"/>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84" name="Google Shape;84;p7"/>
            <p:cNvSpPr/>
            <p:nvPr/>
          </p:nvSpPr>
          <p:spPr>
            <a:xfrm>
              <a:off x="0" y="4946300"/>
              <a:ext cx="9144000" cy="1962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
        <p:nvSpPr>
          <p:cNvPr id="85" name="Google Shape;85;p7"/>
          <p:cNvSpPr txBox="1">
            <a:spLocks noGrp="1"/>
          </p:cNvSpPr>
          <p:nvPr>
            <p:ph type="subTitle" idx="1"/>
          </p:nvPr>
        </p:nvSpPr>
        <p:spPr>
          <a:xfrm>
            <a:off x="4665775" y="3403051"/>
            <a:ext cx="3756300" cy="235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3F3F3"/>
              </a:buClr>
              <a:buSzPts val="1100"/>
              <a:buNone/>
              <a:defRPr>
                <a:solidFill>
                  <a:srgbClr val="FFFFFF"/>
                </a:solidFill>
              </a:defRPr>
            </a:lvl1pPr>
            <a:lvl2pPr lvl="1" algn="r" rtl="0">
              <a:lnSpc>
                <a:spcPct val="100000"/>
              </a:lnSpc>
              <a:spcBef>
                <a:spcPts val="0"/>
              </a:spcBef>
              <a:spcAft>
                <a:spcPts val="0"/>
              </a:spcAft>
              <a:buClr>
                <a:srgbClr val="F3F3F3"/>
              </a:buClr>
              <a:buSzPts val="1100"/>
              <a:buNone/>
              <a:defRPr sz="1100">
                <a:solidFill>
                  <a:srgbClr val="F3F3F3"/>
                </a:solidFill>
              </a:defRPr>
            </a:lvl2pPr>
            <a:lvl3pPr lvl="2" algn="r" rtl="0">
              <a:lnSpc>
                <a:spcPct val="100000"/>
              </a:lnSpc>
              <a:spcBef>
                <a:spcPts val="0"/>
              </a:spcBef>
              <a:spcAft>
                <a:spcPts val="0"/>
              </a:spcAft>
              <a:buClr>
                <a:srgbClr val="F3F3F3"/>
              </a:buClr>
              <a:buSzPts val="1100"/>
              <a:buNone/>
              <a:defRPr sz="1100">
                <a:solidFill>
                  <a:srgbClr val="F3F3F3"/>
                </a:solidFill>
              </a:defRPr>
            </a:lvl3pPr>
            <a:lvl4pPr lvl="3" algn="r" rtl="0">
              <a:lnSpc>
                <a:spcPct val="100000"/>
              </a:lnSpc>
              <a:spcBef>
                <a:spcPts val="0"/>
              </a:spcBef>
              <a:spcAft>
                <a:spcPts val="0"/>
              </a:spcAft>
              <a:buClr>
                <a:srgbClr val="F3F3F3"/>
              </a:buClr>
              <a:buSzPts val="1100"/>
              <a:buNone/>
              <a:defRPr sz="1100">
                <a:solidFill>
                  <a:srgbClr val="F3F3F3"/>
                </a:solidFill>
              </a:defRPr>
            </a:lvl4pPr>
            <a:lvl5pPr lvl="4" algn="r" rtl="0">
              <a:lnSpc>
                <a:spcPct val="100000"/>
              </a:lnSpc>
              <a:spcBef>
                <a:spcPts val="0"/>
              </a:spcBef>
              <a:spcAft>
                <a:spcPts val="0"/>
              </a:spcAft>
              <a:buClr>
                <a:srgbClr val="F3F3F3"/>
              </a:buClr>
              <a:buSzPts val="1100"/>
              <a:buNone/>
              <a:defRPr sz="1100">
                <a:solidFill>
                  <a:srgbClr val="F3F3F3"/>
                </a:solidFill>
              </a:defRPr>
            </a:lvl5pPr>
            <a:lvl6pPr lvl="5" algn="r" rtl="0">
              <a:lnSpc>
                <a:spcPct val="100000"/>
              </a:lnSpc>
              <a:spcBef>
                <a:spcPts val="0"/>
              </a:spcBef>
              <a:spcAft>
                <a:spcPts val="0"/>
              </a:spcAft>
              <a:buClr>
                <a:srgbClr val="F3F3F3"/>
              </a:buClr>
              <a:buSzPts val="1100"/>
              <a:buNone/>
              <a:defRPr sz="1100">
                <a:solidFill>
                  <a:srgbClr val="F3F3F3"/>
                </a:solidFill>
              </a:defRPr>
            </a:lvl6pPr>
            <a:lvl7pPr lvl="6" algn="r" rtl="0">
              <a:lnSpc>
                <a:spcPct val="100000"/>
              </a:lnSpc>
              <a:spcBef>
                <a:spcPts val="0"/>
              </a:spcBef>
              <a:spcAft>
                <a:spcPts val="0"/>
              </a:spcAft>
              <a:buClr>
                <a:srgbClr val="F3F3F3"/>
              </a:buClr>
              <a:buSzPts val="1100"/>
              <a:buNone/>
              <a:defRPr sz="1100">
                <a:solidFill>
                  <a:srgbClr val="F3F3F3"/>
                </a:solidFill>
              </a:defRPr>
            </a:lvl7pPr>
            <a:lvl8pPr lvl="7" algn="r" rtl="0">
              <a:lnSpc>
                <a:spcPct val="100000"/>
              </a:lnSpc>
              <a:spcBef>
                <a:spcPts val="0"/>
              </a:spcBef>
              <a:spcAft>
                <a:spcPts val="0"/>
              </a:spcAft>
              <a:buClr>
                <a:srgbClr val="F3F3F3"/>
              </a:buClr>
              <a:buSzPts val="1100"/>
              <a:buNone/>
              <a:defRPr sz="1100">
                <a:solidFill>
                  <a:srgbClr val="F3F3F3"/>
                </a:solidFill>
              </a:defRPr>
            </a:lvl8pPr>
            <a:lvl9pPr lvl="8" algn="r" rtl="0">
              <a:lnSpc>
                <a:spcPct val="100000"/>
              </a:lnSpc>
              <a:spcBef>
                <a:spcPts val="0"/>
              </a:spcBef>
              <a:spcAft>
                <a:spcPts val="0"/>
              </a:spcAft>
              <a:buClr>
                <a:srgbClr val="F3F3F3"/>
              </a:buClr>
              <a:buSzPts val="1100"/>
              <a:buNone/>
              <a:defRPr sz="1100">
                <a:solidFill>
                  <a:srgbClr val="F3F3F3"/>
                </a:solidFill>
              </a:defRPr>
            </a:lvl9pPr>
          </a:lstStyle>
          <a:p>
            <a:endParaRPr/>
          </a:p>
        </p:txBody>
      </p:sp>
    </p:spTree>
    <p:extLst>
      <p:ext uri="{BB962C8B-B14F-4D97-AF65-F5344CB8AC3E}">
        <p14:creationId xmlns:p14="http://schemas.microsoft.com/office/powerpoint/2010/main" val="1869877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86"/>
        <p:cNvGrpSpPr/>
        <p:nvPr/>
      </p:nvGrpSpPr>
      <p:grpSpPr>
        <a:xfrm>
          <a:off x="0" y="0"/>
          <a:ext cx="0" cy="0"/>
          <a:chOff x="0" y="0"/>
          <a:chExt cx="0" cy="0"/>
        </a:xfrm>
      </p:grpSpPr>
      <p:grpSp>
        <p:nvGrpSpPr>
          <p:cNvPr id="87" name="Google Shape;87;p8"/>
          <p:cNvGrpSpPr/>
          <p:nvPr/>
        </p:nvGrpSpPr>
        <p:grpSpPr>
          <a:xfrm>
            <a:off x="-360225" y="503132"/>
            <a:ext cx="9504225" cy="6374469"/>
            <a:chOff x="-360225" y="377348"/>
            <a:chExt cx="9504225" cy="4780852"/>
          </a:xfrm>
        </p:grpSpPr>
        <p:grpSp>
          <p:nvGrpSpPr>
            <p:cNvPr id="88" name="Google Shape;88;p8"/>
            <p:cNvGrpSpPr/>
            <p:nvPr/>
          </p:nvGrpSpPr>
          <p:grpSpPr>
            <a:xfrm flipH="1">
              <a:off x="8266818" y="616527"/>
              <a:ext cx="877171" cy="545763"/>
              <a:chOff x="3982050" y="663325"/>
              <a:chExt cx="992388" cy="558325"/>
            </a:xfrm>
          </p:grpSpPr>
          <p:sp>
            <p:nvSpPr>
              <p:cNvPr id="89" name="Google Shape;89;p8"/>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90" name="Google Shape;90;p8"/>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91" name="Google Shape;91;p8"/>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92" name="Google Shape;92;p8"/>
            <p:cNvSpPr/>
            <p:nvPr/>
          </p:nvSpPr>
          <p:spPr>
            <a:xfrm rot="10800000" flipH="1">
              <a:off x="7396837"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93" name="Google Shape;93;p8"/>
            <p:cNvSpPr/>
            <p:nvPr/>
          </p:nvSpPr>
          <p:spPr>
            <a:xfrm rot="10800000">
              <a:off x="1944825" y="377348"/>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94" name="Google Shape;94;p8"/>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
        <p:nvSpPr>
          <p:cNvPr id="95" name="Google Shape;95;p8"/>
          <p:cNvSpPr txBox="1">
            <a:spLocks noGrp="1"/>
          </p:cNvSpPr>
          <p:nvPr>
            <p:ph type="title"/>
          </p:nvPr>
        </p:nvSpPr>
        <p:spPr>
          <a:xfrm>
            <a:off x="713225" y="2197367"/>
            <a:ext cx="3858900" cy="272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F3F3"/>
              </a:buClr>
              <a:buSzPts val="4800"/>
              <a:buNone/>
              <a:defRPr sz="6500" b="1">
                <a:solidFill>
                  <a:schemeClr val="dk1"/>
                </a:solidFill>
              </a:defRPr>
            </a:lvl1pPr>
            <a:lvl2pPr lvl="1" rtl="0">
              <a:spcBef>
                <a:spcPts val="0"/>
              </a:spcBef>
              <a:spcAft>
                <a:spcPts val="0"/>
              </a:spcAft>
              <a:buClr>
                <a:srgbClr val="F3F3F3"/>
              </a:buClr>
              <a:buSzPts val="4800"/>
              <a:buNone/>
              <a:defRPr sz="4800" b="1">
                <a:solidFill>
                  <a:srgbClr val="F3F3F3"/>
                </a:solidFill>
              </a:defRPr>
            </a:lvl2pPr>
            <a:lvl3pPr lvl="2" rtl="0">
              <a:spcBef>
                <a:spcPts val="0"/>
              </a:spcBef>
              <a:spcAft>
                <a:spcPts val="0"/>
              </a:spcAft>
              <a:buClr>
                <a:srgbClr val="F3F3F3"/>
              </a:buClr>
              <a:buSzPts val="4800"/>
              <a:buNone/>
              <a:defRPr sz="4800" b="1">
                <a:solidFill>
                  <a:srgbClr val="F3F3F3"/>
                </a:solidFill>
              </a:defRPr>
            </a:lvl3pPr>
            <a:lvl4pPr lvl="3" rtl="0">
              <a:spcBef>
                <a:spcPts val="0"/>
              </a:spcBef>
              <a:spcAft>
                <a:spcPts val="0"/>
              </a:spcAft>
              <a:buClr>
                <a:srgbClr val="F3F3F3"/>
              </a:buClr>
              <a:buSzPts val="4800"/>
              <a:buNone/>
              <a:defRPr sz="4800" b="1">
                <a:solidFill>
                  <a:srgbClr val="F3F3F3"/>
                </a:solidFill>
              </a:defRPr>
            </a:lvl4pPr>
            <a:lvl5pPr lvl="4" rtl="0">
              <a:spcBef>
                <a:spcPts val="0"/>
              </a:spcBef>
              <a:spcAft>
                <a:spcPts val="0"/>
              </a:spcAft>
              <a:buClr>
                <a:srgbClr val="F3F3F3"/>
              </a:buClr>
              <a:buSzPts val="4800"/>
              <a:buNone/>
              <a:defRPr sz="4800" b="1">
                <a:solidFill>
                  <a:srgbClr val="F3F3F3"/>
                </a:solidFill>
              </a:defRPr>
            </a:lvl5pPr>
            <a:lvl6pPr lvl="5" rtl="0">
              <a:spcBef>
                <a:spcPts val="0"/>
              </a:spcBef>
              <a:spcAft>
                <a:spcPts val="0"/>
              </a:spcAft>
              <a:buClr>
                <a:srgbClr val="F3F3F3"/>
              </a:buClr>
              <a:buSzPts val="4800"/>
              <a:buNone/>
              <a:defRPr sz="4800" b="1">
                <a:solidFill>
                  <a:srgbClr val="F3F3F3"/>
                </a:solidFill>
              </a:defRPr>
            </a:lvl6pPr>
            <a:lvl7pPr lvl="6" rtl="0">
              <a:spcBef>
                <a:spcPts val="0"/>
              </a:spcBef>
              <a:spcAft>
                <a:spcPts val="0"/>
              </a:spcAft>
              <a:buClr>
                <a:srgbClr val="F3F3F3"/>
              </a:buClr>
              <a:buSzPts val="4800"/>
              <a:buNone/>
              <a:defRPr sz="4800" b="1">
                <a:solidFill>
                  <a:srgbClr val="F3F3F3"/>
                </a:solidFill>
              </a:defRPr>
            </a:lvl7pPr>
            <a:lvl8pPr lvl="7" rtl="0">
              <a:spcBef>
                <a:spcPts val="0"/>
              </a:spcBef>
              <a:spcAft>
                <a:spcPts val="0"/>
              </a:spcAft>
              <a:buClr>
                <a:srgbClr val="F3F3F3"/>
              </a:buClr>
              <a:buSzPts val="4800"/>
              <a:buNone/>
              <a:defRPr sz="4800" b="1">
                <a:solidFill>
                  <a:srgbClr val="F3F3F3"/>
                </a:solidFill>
              </a:defRPr>
            </a:lvl8pPr>
            <a:lvl9pPr lvl="8" rtl="0">
              <a:spcBef>
                <a:spcPts val="0"/>
              </a:spcBef>
              <a:spcAft>
                <a:spcPts val="0"/>
              </a:spcAft>
              <a:buClr>
                <a:srgbClr val="F3F3F3"/>
              </a:buClr>
              <a:buSzPts val="4800"/>
              <a:buNone/>
              <a:defRPr sz="4800" b="1">
                <a:solidFill>
                  <a:srgbClr val="F3F3F3"/>
                </a:solidFill>
              </a:defRPr>
            </a:lvl9pPr>
          </a:lstStyle>
          <a:p>
            <a:endParaRPr/>
          </a:p>
        </p:txBody>
      </p:sp>
    </p:spTree>
    <p:extLst>
      <p:ext uri="{BB962C8B-B14F-4D97-AF65-F5344CB8AC3E}">
        <p14:creationId xmlns:p14="http://schemas.microsoft.com/office/powerpoint/2010/main" val="3792404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2"/>
        </a:solidFill>
        <a:effectLst/>
      </p:bgPr>
    </p:bg>
    <p:spTree>
      <p:nvGrpSpPr>
        <p:cNvPr id="1" name="Shape 96"/>
        <p:cNvGrpSpPr/>
        <p:nvPr/>
      </p:nvGrpSpPr>
      <p:grpSpPr>
        <a:xfrm>
          <a:off x="0" y="0"/>
          <a:ext cx="0" cy="0"/>
          <a:chOff x="0" y="0"/>
          <a:chExt cx="0" cy="0"/>
        </a:xfrm>
      </p:grpSpPr>
      <p:sp>
        <p:nvSpPr>
          <p:cNvPr id="97" name="Google Shape;97;p9"/>
          <p:cNvSpPr txBox="1">
            <a:spLocks noGrp="1"/>
          </p:cNvSpPr>
          <p:nvPr>
            <p:ph type="ctrTitle"/>
          </p:nvPr>
        </p:nvSpPr>
        <p:spPr>
          <a:xfrm flipH="1">
            <a:off x="5844175" y="1945200"/>
            <a:ext cx="2586600" cy="296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5200"/>
              <a:buNone/>
              <a:defRPr sz="3700">
                <a:solidFill>
                  <a:schemeClr val="dk1"/>
                </a:solidFill>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39923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6A300-9AD0-304A-BCDF-2A3773C2992B}" type="datetimeFigureOut">
              <a:rPr lang="en-US" smtClean="0"/>
              <a:t>12/22/20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98"/>
        <p:cNvGrpSpPr/>
        <p:nvPr/>
      </p:nvGrpSpPr>
      <p:grpSpPr>
        <a:xfrm>
          <a:off x="0" y="0"/>
          <a:ext cx="0" cy="0"/>
          <a:chOff x="0" y="0"/>
          <a:chExt cx="0" cy="0"/>
        </a:xfrm>
      </p:grpSpPr>
      <p:grpSp>
        <p:nvGrpSpPr>
          <p:cNvPr id="99" name="Google Shape;99;p10"/>
          <p:cNvGrpSpPr/>
          <p:nvPr/>
        </p:nvGrpSpPr>
        <p:grpSpPr>
          <a:xfrm>
            <a:off x="-360225" y="822033"/>
            <a:ext cx="9789965" cy="6055569"/>
            <a:chOff x="-360225" y="616523"/>
            <a:chExt cx="9789965" cy="4541677"/>
          </a:xfrm>
        </p:grpSpPr>
        <p:sp>
          <p:nvSpPr>
            <p:cNvPr id="100" name="Google Shape;100;p10"/>
            <p:cNvSpPr/>
            <p:nvPr/>
          </p:nvSpPr>
          <p:spPr>
            <a:xfrm rot="10800000" flipH="1">
              <a:off x="8274000"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nvGrpSpPr>
            <p:cNvPr id="101" name="Google Shape;101;p10"/>
            <p:cNvGrpSpPr/>
            <p:nvPr/>
          </p:nvGrpSpPr>
          <p:grpSpPr>
            <a:xfrm>
              <a:off x="-360225" y="616527"/>
              <a:ext cx="877171" cy="545763"/>
              <a:chOff x="3982050" y="663325"/>
              <a:chExt cx="992388" cy="558325"/>
            </a:xfrm>
          </p:grpSpPr>
          <p:sp>
            <p:nvSpPr>
              <p:cNvPr id="102" name="Google Shape;102;p10"/>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03" name="Google Shape;103;p10"/>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104" name="Google Shape;104;p10"/>
            <p:cNvSpPr/>
            <p:nvPr/>
          </p:nvSpPr>
          <p:spPr>
            <a:xfrm rot="10800000">
              <a:off x="516938"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05" name="Google Shape;105;p10"/>
            <p:cNvSpPr/>
            <p:nvPr/>
          </p:nvSpPr>
          <p:spPr>
            <a:xfrm rot="10800000" flipH="1">
              <a:off x="8559750" y="616523"/>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06" name="Google Shape;106;p10"/>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
        <p:nvSpPr>
          <p:cNvPr id="107" name="Google Shape;107;p10"/>
          <p:cNvSpPr txBox="1">
            <a:spLocks noGrp="1"/>
          </p:cNvSpPr>
          <p:nvPr>
            <p:ph type="ctrTitle"/>
          </p:nvPr>
        </p:nvSpPr>
        <p:spPr>
          <a:xfrm>
            <a:off x="2940013" y="495233"/>
            <a:ext cx="32601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extLst>
      <p:ext uri="{BB962C8B-B14F-4D97-AF65-F5344CB8AC3E}">
        <p14:creationId xmlns:p14="http://schemas.microsoft.com/office/powerpoint/2010/main" val="3384440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108"/>
        <p:cNvGrpSpPr/>
        <p:nvPr/>
      </p:nvGrpSpPr>
      <p:grpSpPr>
        <a:xfrm>
          <a:off x="0" y="0"/>
          <a:ext cx="0" cy="0"/>
          <a:chOff x="0" y="0"/>
          <a:chExt cx="0" cy="0"/>
        </a:xfrm>
      </p:grpSpPr>
      <p:sp>
        <p:nvSpPr>
          <p:cNvPr id="109" name="Google Shape;109;p11"/>
          <p:cNvSpPr/>
          <p:nvPr/>
        </p:nvSpPr>
        <p:spPr>
          <a:xfrm>
            <a:off x="4409758" y="646971"/>
            <a:ext cx="327000" cy="436000"/>
          </a:xfrm>
          <a:prstGeom prst="ellipse">
            <a:avLst/>
          </a:prstGeom>
          <a:solidFill>
            <a:srgbClr val="FFD966"/>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110" name="Google Shape;110;p11"/>
          <p:cNvSpPr/>
          <p:nvPr/>
        </p:nvSpPr>
        <p:spPr>
          <a:xfrm>
            <a:off x="4549332" y="-416303"/>
            <a:ext cx="47100" cy="9884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111" name="Google Shape;111;p11"/>
          <p:cNvSpPr/>
          <p:nvPr/>
        </p:nvSpPr>
        <p:spPr>
          <a:xfrm>
            <a:off x="4103231" y="289057"/>
            <a:ext cx="939900" cy="572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112" name="Google Shape;112;p11"/>
          <p:cNvSpPr/>
          <p:nvPr/>
        </p:nvSpPr>
        <p:spPr>
          <a:xfrm>
            <a:off x="-180975" y="863600"/>
            <a:ext cx="9725025" cy="5994400"/>
          </a:xfrm>
          <a:custGeom>
            <a:avLst/>
            <a:gdLst/>
            <a:ahLst/>
            <a:cxnLst/>
            <a:rect l="l" t="t" r="r" b="b"/>
            <a:pathLst>
              <a:path w="389001" h="179832" extrusionOk="0">
                <a:moveTo>
                  <a:pt x="172212" y="0"/>
                </a:moveTo>
                <a:lnTo>
                  <a:pt x="208026" y="0"/>
                </a:lnTo>
                <a:lnTo>
                  <a:pt x="389001" y="179832"/>
                </a:lnTo>
                <a:lnTo>
                  <a:pt x="0" y="179451"/>
                </a:lnTo>
                <a:close/>
              </a:path>
            </a:pathLst>
          </a:custGeom>
          <a:solidFill>
            <a:srgbClr val="F3F3F3">
              <a:alpha val="16069"/>
            </a:srgbClr>
          </a:solidFill>
          <a:ln>
            <a:noFill/>
          </a:ln>
        </p:spPr>
      </p:sp>
      <p:grpSp>
        <p:nvGrpSpPr>
          <p:cNvPr id="113" name="Google Shape;113;p11"/>
          <p:cNvGrpSpPr/>
          <p:nvPr/>
        </p:nvGrpSpPr>
        <p:grpSpPr>
          <a:xfrm>
            <a:off x="-360225" y="649347"/>
            <a:ext cx="9504225" cy="6228255"/>
            <a:chOff x="-360225" y="487009"/>
            <a:chExt cx="9504225" cy="4671191"/>
          </a:xfrm>
        </p:grpSpPr>
        <p:sp>
          <p:nvSpPr>
            <p:cNvPr id="114" name="Google Shape;114;p11"/>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nvGrpSpPr>
            <p:cNvPr id="115" name="Google Shape;115;p11"/>
            <p:cNvGrpSpPr/>
            <p:nvPr/>
          </p:nvGrpSpPr>
          <p:grpSpPr>
            <a:xfrm>
              <a:off x="-360225" y="616527"/>
              <a:ext cx="877171" cy="545763"/>
              <a:chOff x="3982050" y="663325"/>
              <a:chExt cx="992388" cy="558325"/>
            </a:xfrm>
          </p:grpSpPr>
          <p:sp>
            <p:nvSpPr>
              <p:cNvPr id="116" name="Google Shape;116;p11"/>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117" name="Google Shape;117;p11"/>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118" name="Google Shape;118;p11"/>
            <p:cNvSpPr/>
            <p:nvPr/>
          </p:nvSpPr>
          <p:spPr>
            <a:xfrm rot="10800000" flipH="1">
              <a:off x="8274000"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119" name="Google Shape;119;p11"/>
            <p:cNvSpPr/>
            <p:nvPr/>
          </p:nvSpPr>
          <p:spPr>
            <a:xfrm rot="10800000">
              <a:off x="6089063" y="48700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120" name="Google Shape;120;p11"/>
          <p:cNvSpPr txBox="1">
            <a:spLocks noGrp="1"/>
          </p:cNvSpPr>
          <p:nvPr>
            <p:ph type="title" hasCustomPrompt="1"/>
          </p:nvPr>
        </p:nvSpPr>
        <p:spPr>
          <a:xfrm>
            <a:off x="3305300" y="2286000"/>
            <a:ext cx="5119800" cy="162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b="1">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11"/>
          <p:cNvSpPr txBox="1">
            <a:spLocks noGrp="1"/>
          </p:cNvSpPr>
          <p:nvPr>
            <p:ph type="body" idx="1"/>
          </p:nvPr>
        </p:nvSpPr>
        <p:spPr>
          <a:xfrm>
            <a:off x="3305175" y="3925533"/>
            <a:ext cx="5119800" cy="8672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6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827223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extLst>
      <p:ext uri="{BB962C8B-B14F-4D97-AF65-F5344CB8AC3E}">
        <p14:creationId xmlns:p14="http://schemas.microsoft.com/office/powerpoint/2010/main" val="418809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
  <p:cSld name="Title and two columns ">
    <p:bg>
      <p:bgPr>
        <a:solidFill>
          <a:schemeClr val="lt1"/>
        </a:solidFill>
        <a:effectLst/>
      </p:bgPr>
    </p:bg>
    <p:spTree>
      <p:nvGrpSpPr>
        <p:cNvPr id="1" name="Shape 150"/>
        <p:cNvGrpSpPr/>
        <p:nvPr/>
      </p:nvGrpSpPr>
      <p:grpSpPr>
        <a:xfrm>
          <a:off x="0" y="0"/>
          <a:ext cx="0" cy="0"/>
          <a:chOff x="0" y="0"/>
          <a:chExt cx="0" cy="0"/>
        </a:xfrm>
      </p:grpSpPr>
      <p:sp>
        <p:nvSpPr>
          <p:cNvPr id="151" name="Google Shape;151;p14"/>
          <p:cNvSpPr/>
          <p:nvPr/>
        </p:nvSpPr>
        <p:spPr>
          <a:xfrm>
            <a:off x="-98474" y="-56833"/>
            <a:ext cx="4670380" cy="6934200"/>
          </a:xfrm>
          <a:custGeom>
            <a:avLst/>
            <a:gdLst/>
            <a:ahLst/>
            <a:cxnLst/>
            <a:rect l="l" t="t" r="r" b="b"/>
            <a:pathLst>
              <a:path w="130640" h="208026" extrusionOk="0">
                <a:moveTo>
                  <a:pt x="1095" y="1599"/>
                </a:moveTo>
                <a:lnTo>
                  <a:pt x="0" y="207645"/>
                </a:lnTo>
                <a:lnTo>
                  <a:pt x="129582" y="208026"/>
                </a:lnTo>
                <a:lnTo>
                  <a:pt x="130640" y="0"/>
                </a:lnTo>
                <a:close/>
              </a:path>
            </a:pathLst>
          </a:custGeom>
          <a:solidFill>
            <a:schemeClr val="accent2"/>
          </a:solidFill>
          <a:ln>
            <a:noFill/>
          </a:ln>
        </p:spPr>
      </p:sp>
      <p:sp>
        <p:nvSpPr>
          <p:cNvPr id="152" name="Google Shape;152;p14"/>
          <p:cNvSpPr txBox="1">
            <a:spLocks noGrp="1"/>
          </p:cNvSpPr>
          <p:nvPr>
            <p:ph type="ctrTitle"/>
          </p:nvPr>
        </p:nvSpPr>
        <p:spPr>
          <a:xfrm>
            <a:off x="844313" y="3429000"/>
            <a:ext cx="3033000" cy="10232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153" name="Google Shape;153;p14"/>
          <p:cNvSpPr/>
          <p:nvPr/>
        </p:nvSpPr>
        <p:spPr>
          <a:xfrm>
            <a:off x="4445000" y="-196533"/>
            <a:ext cx="254000" cy="7099300"/>
          </a:xfrm>
          <a:custGeom>
            <a:avLst/>
            <a:gdLst/>
            <a:ahLst/>
            <a:cxnLst/>
            <a:rect l="l" t="t" r="r" b="b"/>
            <a:pathLst>
              <a:path w="10160" h="212979" extrusionOk="0">
                <a:moveTo>
                  <a:pt x="0" y="5790"/>
                </a:moveTo>
                <a:lnTo>
                  <a:pt x="1016" y="212598"/>
                </a:lnTo>
                <a:lnTo>
                  <a:pt x="6773" y="212979"/>
                </a:lnTo>
                <a:lnTo>
                  <a:pt x="10160" y="0"/>
                </a:lnTo>
                <a:close/>
              </a:path>
            </a:pathLst>
          </a:custGeom>
          <a:solidFill>
            <a:schemeClr val="dk1"/>
          </a:solidFill>
          <a:ln>
            <a:noFill/>
          </a:ln>
        </p:spPr>
      </p:sp>
      <p:sp>
        <p:nvSpPr>
          <p:cNvPr id="154" name="Google Shape;154;p14"/>
          <p:cNvSpPr txBox="1">
            <a:spLocks noGrp="1"/>
          </p:cNvSpPr>
          <p:nvPr>
            <p:ph type="subTitle" idx="1"/>
          </p:nvPr>
        </p:nvSpPr>
        <p:spPr>
          <a:xfrm>
            <a:off x="5135564" y="4442967"/>
            <a:ext cx="3295200" cy="16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600">
                <a:solidFill>
                  <a:schemeClr val="dk1"/>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155" name="Google Shape;155;p14"/>
          <p:cNvSpPr txBox="1">
            <a:spLocks noGrp="1"/>
          </p:cNvSpPr>
          <p:nvPr>
            <p:ph type="subTitle" idx="2"/>
          </p:nvPr>
        </p:nvSpPr>
        <p:spPr>
          <a:xfrm>
            <a:off x="713213" y="4442967"/>
            <a:ext cx="3295200" cy="16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6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56" name="Google Shape;156;p14"/>
          <p:cNvGrpSpPr/>
          <p:nvPr/>
        </p:nvGrpSpPr>
        <p:grpSpPr>
          <a:xfrm>
            <a:off x="-360225" y="516604"/>
            <a:ext cx="9939227" cy="6436997"/>
            <a:chOff x="-360225" y="387452"/>
            <a:chExt cx="9939227" cy="4827748"/>
          </a:xfrm>
        </p:grpSpPr>
        <p:sp>
          <p:nvSpPr>
            <p:cNvPr id="157" name="Google Shape;157;p14"/>
            <p:cNvSpPr/>
            <p:nvPr/>
          </p:nvSpPr>
          <p:spPr>
            <a:xfrm rot="10800000" flipH="1">
              <a:off x="4572012" y="2614584"/>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nvGrpSpPr>
            <p:cNvPr id="158" name="Google Shape;158;p14"/>
            <p:cNvGrpSpPr/>
            <p:nvPr/>
          </p:nvGrpSpPr>
          <p:grpSpPr>
            <a:xfrm flipH="1">
              <a:off x="3290168" y="387452"/>
              <a:ext cx="877171" cy="545763"/>
              <a:chOff x="3982050" y="663325"/>
              <a:chExt cx="992388" cy="558325"/>
            </a:xfrm>
          </p:grpSpPr>
          <p:sp>
            <p:nvSpPr>
              <p:cNvPr id="159" name="Google Shape;159;p14"/>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160" name="Google Shape;160;p14"/>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161" name="Google Shape;161;p14"/>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162" name="Google Shape;162;p14"/>
            <p:cNvSpPr/>
            <p:nvPr/>
          </p:nvSpPr>
          <p:spPr>
            <a:xfrm>
              <a:off x="-175175" y="4947300"/>
              <a:ext cx="9319200" cy="267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163" name="Google Shape;163;p14"/>
            <p:cNvSpPr/>
            <p:nvPr/>
          </p:nvSpPr>
          <p:spPr>
            <a:xfrm rot="10800000" flipH="1">
              <a:off x="8709012" y="435765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64" name="Google Shape;164;p14"/>
            <p:cNvSpPr/>
            <p:nvPr/>
          </p:nvSpPr>
          <p:spPr>
            <a:xfrm rot="10800000" flipH="1">
              <a:off x="7765237" y="552372"/>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165" name="Google Shape;165;p14"/>
          <p:cNvSpPr txBox="1">
            <a:spLocks noGrp="1"/>
          </p:cNvSpPr>
          <p:nvPr>
            <p:ph type="ctrTitle" idx="3"/>
          </p:nvPr>
        </p:nvSpPr>
        <p:spPr>
          <a:xfrm>
            <a:off x="5266664" y="3429000"/>
            <a:ext cx="3033000" cy="10232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extLst>
      <p:ext uri="{BB962C8B-B14F-4D97-AF65-F5344CB8AC3E}">
        <p14:creationId xmlns:p14="http://schemas.microsoft.com/office/powerpoint/2010/main" val="3303596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lt1"/>
        </a:solidFill>
        <a:effectLst/>
      </p:bgPr>
    </p:bg>
    <p:spTree>
      <p:nvGrpSpPr>
        <p:cNvPr id="1" name="Shape 166"/>
        <p:cNvGrpSpPr/>
        <p:nvPr/>
      </p:nvGrpSpPr>
      <p:grpSpPr>
        <a:xfrm>
          <a:off x="0" y="0"/>
          <a:ext cx="0" cy="0"/>
          <a:chOff x="0" y="0"/>
          <a:chExt cx="0" cy="0"/>
        </a:xfrm>
      </p:grpSpPr>
      <p:grpSp>
        <p:nvGrpSpPr>
          <p:cNvPr id="167" name="Google Shape;167;p15"/>
          <p:cNvGrpSpPr/>
          <p:nvPr/>
        </p:nvGrpSpPr>
        <p:grpSpPr>
          <a:xfrm>
            <a:off x="-360225" y="822038"/>
            <a:ext cx="9504225" cy="6055564"/>
            <a:chOff x="-360225" y="616527"/>
            <a:chExt cx="9504225" cy="4541673"/>
          </a:xfrm>
        </p:grpSpPr>
        <p:grpSp>
          <p:nvGrpSpPr>
            <p:cNvPr id="168" name="Google Shape;168;p15"/>
            <p:cNvGrpSpPr/>
            <p:nvPr/>
          </p:nvGrpSpPr>
          <p:grpSpPr>
            <a:xfrm>
              <a:off x="-360225" y="616527"/>
              <a:ext cx="877171" cy="545763"/>
              <a:chOff x="3982050" y="663325"/>
              <a:chExt cx="992388" cy="558325"/>
            </a:xfrm>
          </p:grpSpPr>
          <p:sp>
            <p:nvSpPr>
              <p:cNvPr id="169" name="Google Shape;169;p15"/>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70" name="Google Shape;170;p15"/>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171" name="Google Shape;171;p15"/>
            <p:cNvSpPr/>
            <p:nvPr/>
          </p:nvSpPr>
          <p:spPr>
            <a:xfrm rot="10800000" flipH="1">
              <a:off x="8274000"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72" name="Google Shape;172;p15"/>
            <p:cNvSpPr/>
            <p:nvPr/>
          </p:nvSpPr>
          <p:spPr>
            <a:xfrm rot="10800000">
              <a:off x="516938"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73" name="Google Shape;173;p15"/>
            <p:cNvSpPr/>
            <p:nvPr/>
          </p:nvSpPr>
          <p:spPr>
            <a:xfrm rot="10800000" flipH="1">
              <a:off x="7496200" y="10479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74" name="Google Shape;174;p15"/>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
        <p:nvSpPr>
          <p:cNvPr id="175" name="Google Shape;175;p15"/>
          <p:cNvSpPr txBox="1">
            <a:spLocks noGrp="1"/>
          </p:cNvSpPr>
          <p:nvPr>
            <p:ph type="title"/>
          </p:nvPr>
        </p:nvSpPr>
        <p:spPr>
          <a:xfrm>
            <a:off x="719300" y="4797067"/>
            <a:ext cx="3626100" cy="559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b="1" i="0">
                <a:solidFill>
                  <a:schemeClr val="dk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76" name="Google Shape;176;p15"/>
          <p:cNvSpPr txBox="1">
            <a:spLocks noGrp="1"/>
          </p:cNvSpPr>
          <p:nvPr>
            <p:ph type="subTitle" idx="1"/>
          </p:nvPr>
        </p:nvSpPr>
        <p:spPr>
          <a:xfrm>
            <a:off x="996650" y="5394067"/>
            <a:ext cx="3071400" cy="110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1600"/>
              </a:spcBef>
              <a:spcAft>
                <a:spcPts val="0"/>
              </a:spcAft>
              <a:buNone/>
              <a:defRPr sz="1600">
                <a:solidFill>
                  <a:schemeClr val="dk1"/>
                </a:solidFill>
              </a:defRPr>
            </a:lvl2pPr>
            <a:lvl3pPr lvl="2" algn="ctr" rtl="0">
              <a:lnSpc>
                <a:spcPct val="100000"/>
              </a:lnSpc>
              <a:spcBef>
                <a:spcPts val="1600"/>
              </a:spcBef>
              <a:spcAft>
                <a:spcPts val="0"/>
              </a:spcAft>
              <a:buNone/>
              <a:defRPr sz="1600">
                <a:solidFill>
                  <a:schemeClr val="dk1"/>
                </a:solidFill>
              </a:defRPr>
            </a:lvl3pPr>
            <a:lvl4pPr lvl="3" algn="ctr" rtl="0">
              <a:lnSpc>
                <a:spcPct val="100000"/>
              </a:lnSpc>
              <a:spcBef>
                <a:spcPts val="1600"/>
              </a:spcBef>
              <a:spcAft>
                <a:spcPts val="0"/>
              </a:spcAft>
              <a:buNone/>
              <a:defRPr sz="1600">
                <a:solidFill>
                  <a:schemeClr val="dk1"/>
                </a:solidFill>
              </a:defRPr>
            </a:lvl4pPr>
            <a:lvl5pPr lvl="4" algn="ctr" rtl="0">
              <a:lnSpc>
                <a:spcPct val="100000"/>
              </a:lnSpc>
              <a:spcBef>
                <a:spcPts val="1600"/>
              </a:spcBef>
              <a:spcAft>
                <a:spcPts val="0"/>
              </a:spcAft>
              <a:buNone/>
              <a:defRPr sz="1600">
                <a:solidFill>
                  <a:schemeClr val="dk1"/>
                </a:solidFill>
              </a:defRPr>
            </a:lvl5pPr>
            <a:lvl6pPr lvl="5" algn="ctr" rtl="0">
              <a:lnSpc>
                <a:spcPct val="100000"/>
              </a:lnSpc>
              <a:spcBef>
                <a:spcPts val="1600"/>
              </a:spcBef>
              <a:spcAft>
                <a:spcPts val="0"/>
              </a:spcAft>
              <a:buNone/>
              <a:defRPr sz="1600">
                <a:solidFill>
                  <a:schemeClr val="dk1"/>
                </a:solidFill>
              </a:defRPr>
            </a:lvl6pPr>
            <a:lvl7pPr lvl="6" algn="ctr" rtl="0">
              <a:lnSpc>
                <a:spcPct val="100000"/>
              </a:lnSpc>
              <a:spcBef>
                <a:spcPts val="1600"/>
              </a:spcBef>
              <a:spcAft>
                <a:spcPts val="0"/>
              </a:spcAft>
              <a:buNone/>
              <a:defRPr sz="1600">
                <a:solidFill>
                  <a:schemeClr val="dk1"/>
                </a:solidFill>
              </a:defRPr>
            </a:lvl7pPr>
            <a:lvl8pPr lvl="7" algn="ctr" rtl="0">
              <a:lnSpc>
                <a:spcPct val="100000"/>
              </a:lnSpc>
              <a:spcBef>
                <a:spcPts val="1600"/>
              </a:spcBef>
              <a:spcAft>
                <a:spcPts val="0"/>
              </a:spcAft>
              <a:buNone/>
              <a:defRPr sz="1600">
                <a:solidFill>
                  <a:schemeClr val="dk1"/>
                </a:solidFill>
              </a:defRPr>
            </a:lvl8pPr>
            <a:lvl9pPr lvl="8" algn="ctr" rtl="0">
              <a:lnSpc>
                <a:spcPct val="100000"/>
              </a:lnSpc>
              <a:spcBef>
                <a:spcPts val="1600"/>
              </a:spcBef>
              <a:spcAft>
                <a:spcPts val="1600"/>
              </a:spcAft>
              <a:buNone/>
              <a:defRPr sz="1600">
                <a:solidFill>
                  <a:schemeClr val="dk1"/>
                </a:solidFill>
              </a:defRPr>
            </a:lvl9pPr>
          </a:lstStyle>
          <a:p>
            <a:endParaRPr/>
          </a:p>
        </p:txBody>
      </p:sp>
      <p:sp>
        <p:nvSpPr>
          <p:cNvPr id="177" name="Google Shape;177;p15"/>
          <p:cNvSpPr txBox="1">
            <a:spLocks noGrp="1"/>
          </p:cNvSpPr>
          <p:nvPr>
            <p:ph type="title" idx="2"/>
          </p:nvPr>
        </p:nvSpPr>
        <p:spPr>
          <a:xfrm>
            <a:off x="4804644" y="4797067"/>
            <a:ext cx="3626100" cy="559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b="1" i="0">
                <a:solidFill>
                  <a:schemeClr val="dk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78" name="Google Shape;178;p15"/>
          <p:cNvSpPr txBox="1">
            <a:spLocks noGrp="1"/>
          </p:cNvSpPr>
          <p:nvPr>
            <p:ph type="subTitle" idx="3"/>
          </p:nvPr>
        </p:nvSpPr>
        <p:spPr>
          <a:xfrm>
            <a:off x="5082000" y="5394067"/>
            <a:ext cx="3071400" cy="110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1600"/>
              </a:spcBef>
              <a:spcAft>
                <a:spcPts val="0"/>
              </a:spcAft>
              <a:buNone/>
              <a:defRPr sz="1600">
                <a:solidFill>
                  <a:schemeClr val="dk1"/>
                </a:solidFill>
              </a:defRPr>
            </a:lvl2pPr>
            <a:lvl3pPr lvl="2" algn="ctr" rtl="0">
              <a:lnSpc>
                <a:spcPct val="100000"/>
              </a:lnSpc>
              <a:spcBef>
                <a:spcPts val="1600"/>
              </a:spcBef>
              <a:spcAft>
                <a:spcPts val="0"/>
              </a:spcAft>
              <a:buNone/>
              <a:defRPr sz="1600">
                <a:solidFill>
                  <a:schemeClr val="dk1"/>
                </a:solidFill>
              </a:defRPr>
            </a:lvl3pPr>
            <a:lvl4pPr lvl="3" algn="ctr" rtl="0">
              <a:lnSpc>
                <a:spcPct val="100000"/>
              </a:lnSpc>
              <a:spcBef>
                <a:spcPts val="1600"/>
              </a:spcBef>
              <a:spcAft>
                <a:spcPts val="0"/>
              </a:spcAft>
              <a:buNone/>
              <a:defRPr sz="1600">
                <a:solidFill>
                  <a:schemeClr val="dk1"/>
                </a:solidFill>
              </a:defRPr>
            </a:lvl4pPr>
            <a:lvl5pPr lvl="4" algn="ctr" rtl="0">
              <a:lnSpc>
                <a:spcPct val="100000"/>
              </a:lnSpc>
              <a:spcBef>
                <a:spcPts val="1600"/>
              </a:spcBef>
              <a:spcAft>
                <a:spcPts val="0"/>
              </a:spcAft>
              <a:buNone/>
              <a:defRPr sz="1600">
                <a:solidFill>
                  <a:schemeClr val="dk1"/>
                </a:solidFill>
              </a:defRPr>
            </a:lvl5pPr>
            <a:lvl6pPr lvl="5" algn="ctr" rtl="0">
              <a:lnSpc>
                <a:spcPct val="100000"/>
              </a:lnSpc>
              <a:spcBef>
                <a:spcPts val="1600"/>
              </a:spcBef>
              <a:spcAft>
                <a:spcPts val="0"/>
              </a:spcAft>
              <a:buNone/>
              <a:defRPr sz="1600">
                <a:solidFill>
                  <a:schemeClr val="dk1"/>
                </a:solidFill>
              </a:defRPr>
            </a:lvl6pPr>
            <a:lvl7pPr lvl="6" algn="ctr" rtl="0">
              <a:lnSpc>
                <a:spcPct val="100000"/>
              </a:lnSpc>
              <a:spcBef>
                <a:spcPts val="1600"/>
              </a:spcBef>
              <a:spcAft>
                <a:spcPts val="0"/>
              </a:spcAft>
              <a:buNone/>
              <a:defRPr sz="1600">
                <a:solidFill>
                  <a:schemeClr val="dk1"/>
                </a:solidFill>
              </a:defRPr>
            </a:lvl7pPr>
            <a:lvl8pPr lvl="7" algn="ctr" rtl="0">
              <a:lnSpc>
                <a:spcPct val="100000"/>
              </a:lnSpc>
              <a:spcBef>
                <a:spcPts val="1600"/>
              </a:spcBef>
              <a:spcAft>
                <a:spcPts val="0"/>
              </a:spcAft>
              <a:buNone/>
              <a:defRPr sz="1600">
                <a:solidFill>
                  <a:schemeClr val="dk1"/>
                </a:solidFill>
              </a:defRPr>
            </a:lvl8pPr>
            <a:lvl9pPr lvl="8" algn="ctr" rtl="0">
              <a:lnSpc>
                <a:spcPct val="100000"/>
              </a:lnSpc>
              <a:spcBef>
                <a:spcPts val="1600"/>
              </a:spcBef>
              <a:spcAft>
                <a:spcPts val="1600"/>
              </a:spcAft>
              <a:buNone/>
              <a:defRPr sz="1600">
                <a:solidFill>
                  <a:schemeClr val="dk1"/>
                </a:solidFill>
              </a:defRPr>
            </a:lvl9pPr>
          </a:lstStyle>
          <a:p>
            <a:endParaRPr/>
          </a:p>
        </p:txBody>
      </p:sp>
      <p:sp>
        <p:nvSpPr>
          <p:cNvPr id="179" name="Google Shape;179;p15"/>
          <p:cNvSpPr txBox="1">
            <a:spLocks noGrp="1"/>
          </p:cNvSpPr>
          <p:nvPr>
            <p:ph type="ctrTitle" idx="4"/>
          </p:nvPr>
        </p:nvSpPr>
        <p:spPr>
          <a:xfrm>
            <a:off x="1374925" y="495247"/>
            <a:ext cx="63903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b="1">
                <a:latin typeface="Saira Semi Condensed"/>
                <a:ea typeface="Saira Semi Condensed"/>
                <a:cs typeface="Saira Semi Condensed"/>
                <a:sym typeface="Saira Semi Condensed"/>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extLst>
      <p:ext uri="{BB962C8B-B14F-4D97-AF65-F5344CB8AC3E}">
        <p14:creationId xmlns:p14="http://schemas.microsoft.com/office/powerpoint/2010/main" val="1059957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80"/>
        <p:cNvGrpSpPr/>
        <p:nvPr/>
      </p:nvGrpSpPr>
      <p:grpSpPr>
        <a:xfrm>
          <a:off x="0" y="0"/>
          <a:ext cx="0" cy="0"/>
          <a:chOff x="0" y="0"/>
          <a:chExt cx="0" cy="0"/>
        </a:xfrm>
      </p:grpSpPr>
      <p:grpSp>
        <p:nvGrpSpPr>
          <p:cNvPr id="181" name="Google Shape;181;p16"/>
          <p:cNvGrpSpPr/>
          <p:nvPr/>
        </p:nvGrpSpPr>
        <p:grpSpPr>
          <a:xfrm>
            <a:off x="-67525" y="-163866"/>
            <a:ext cx="9446139" cy="7099300"/>
            <a:chOff x="-67525" y="-122900"/>
            <a:chExt cx="9446139" cy="5324475"/>
          </a:xfrm>
        </p:grpSpPr>
        <p:sp>
          <p:nvSpPr>
            <p:cNvPr id="182" name="Google Shape;182;p16"/>
            <p:cNvSpPr/>
            <p:nvPr/>
          </p:nvSpPr>
          <p:spPr>
            <a:xfrm>
              <a:off x="-67525" y="-56500"/>
              <a:ext cx="2277329" cy="5248275"/>
            </a:xfrm>
            <a:custGeom>
              <a:avLst/>
              <a:gdLst/>
              <a:ahLst/>
              <a:cxnLst/>
              <a:rect l="l" t="t" r="r" b="b"/>
              <a:pathLst>
                <a:path w="110109" h="209931" extrusionOk="0">
                  <a:moveTo>
                    <a:pt x="110109" y="2244"/>
                  </a:moveTo>
                  <a:lnTo>
                    <a:pt x="109849" y="209180"/>
                  </a:lnTo>
                  <a:lnTo>
                    <a:pt x="0" y="209931"/>
                  </a:lnTo>
                  <a:lnTo>
                    <a:pt x="2667" y="0"/>
                  </a:lnTo>
                  <a:close/>
                </a:path>
              </a:pathLst>
            </a:custGeom>
            <a:solidFill>
              <a:schemeClr val="accent2"/>
            </a:solidFill>
            <a:ln>
              <a:noFill/>
            </a:ln>
          </p:spPr>
        </p:sp>
        <p:sp>
          <p:nvSpPr>
            <p:cNvPr id="183" name="Google Shape;183;p16"/>
            <p:cNvSpPr/>
            <p:nvPr/>
          </p:nvSpPr>
          <p:spPr>
            <a:xfrm rot="10800000" flipH="1">
              <a:off x="1079125" y="183072"/>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184" name="Google Shape;184;p16"/>
            <p:cNvSpPr/>
            <p:nvPr/>
          </p:nvSpPr>
          <p:spPr>
            <a:xfrm rot="10800000" flipH="1">
              <a:off x="1079125" y="451595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185" name="Google Shape;185;p16"/>
            <p:cNvSpPr/>
            <p:nvPr/>
          </p:nvSpPr>
          <p:spPr>
            <a:xfrm>
              <a:off x="2044328" y="-122900"/>
              <a:ext cx="272010" cy="5324475"/>
            </a:xfrm>
            <a:custGeom>
              <a:avLst/>
              <a:gdLst/>
              <a:ahLst/>
              <a:cxnLst/>
              <a:rect l="l" t="t" r="r" b="b"/>
              <a:pathLst>
                <a:path w="9912" h="212979" extrusionOk="0">
                  <a:moveTo>
                    <a:pt x="9912" y="3757"/>
                  </a:moveTo>
                  <a:lnTo>
                    <a:pt x="9144" y="212598"/>
                  </a:lnTo>
                  <a:lnTo>
                    <a:pt x="3387" y="212979"/>
                  </a:lnTo>
                  <a:lnTo>
                    <a:pt x="0" y="0"/>
                  </a:lnTo>
                  <a:close/>
                </a:path>
              </a:pathLst>
            </a:custGeom>
            <a:solidFill>
              <a:schemeClr val="dk1"/>
            </a:solidFill>
            <a:ln>
              <a:noFill/>
            </a:ln>
          </p:spPr>
        </p:sp>
        <p:grpSp>
          <p:nvGrpSpPr>
            <p:cNvPr id="186" name="Google Shape;186;p16"/>
            <p:cNvGrpSpPr/>
            <p:nvPr/>
          </p:nvGrpSpPr>
          <p:grpSpPr>
            <a:xfrm>
              <a:off x="2925900" y="897403"/>
              <a:ext cx="877171" cy="545763"/>
              <a:chOff x="3982050" y="663325"/>
              <a:chExt cx="992388" cy="558325"/>
            </a:xfrm>
          </p:grpSpPr>
          <p:sp>
            <p:nvSpPr>
              <p:cNvPr id="187" name="Google Shape;187;p16"/>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88" name="Google Shape;188;p16"/>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189" name="Google Shape;189;p16"/>
            <p:cNvSpPr/>
            <p:nvPr/>
          </p:nvSpPr>
          <p:spPr>
            <a:xfrm rot="10800000" flipH="1">
              <a:off x="8508625" y="4731886"/>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190" name="Google Shape;190;p16"/>
            <p:cNvSpPr/>
            <p:nvPr/>
          </p:nvSpPr>
          <p:spPr>
            <a:xfrm rot="10800000" flipH="1">
              <a:off x="6746500" y="262087"/>
              <a:ext cx="510693"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191" name="Google Shape;191;p16"/>
          <p:cNvSpPr/>
          <p:nvPr/>
        </p:nvSpPr>
        <p:spPr>
          <a:xfrm>
            <a:off x="-136925" y="6596400"/>
            <a:ext cx="9280800" cy="2812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192" name="Google Shape;192;p16"/>
          <p:cNvSpPr txBox="1">
            <a:spLocks noGrp="1"/>
          </p:cNvSpPr>
          <p:nvPr>
            <p:ph type="ctrTitle"/>
          </p:nvPr>
        </p:nvSpPr>
        <p:spPr>
          <a:xfrm>
            <a:off x="2987875" y="4943364"/>
            <a:ext cx="5442900" cy="644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1400"/>
              <a:buNone/>
              <a:defRPr sz="2200">
                <a:solidFill>
                  <a:schemeClr val="dk1"/>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3" name="Google Shape;193;p16"/>
          <p:cNvSpPr txBox="1">
            <a:spLocks noGrp="1"/>
          </p:cNvSpPr>
          <p:nvPr>
            <p:ph type="subTitle" idx="1"/>
          </p:nvPr>
        </p:nvSpPr>
        <p:spPr>
          <a:xfrm>
            <a:off x="3291475" y="2082167"/>
            <a:ext cx="5139300" cy="26072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2400">
                <a:solidFill>
                  <a:schemeClr val="dk1"/>
                </a:solidFill>
              </a:defRPr>
            </a:lvl1pPr>
            <a:lvl2pPr lvl="1" algn="r" rtl="0">
              <a:lnSpc>
                <a:spcPct val="100000"/>
              </a:lnSpc>
              <a:spcBef>
                <a:spcPts val="0"/>
              </a:spcBef>
              <a:spcAft>
                <a:spcPts val="0"/>
              </a:spcAft>
              <a:buNone/>
              <a:defRPr sz="2400">
                <a:solidFill>
                  <a:schemeClr val="dk1"/>
                </a:solidFill>
              </a:defRPr>
            </a:lvl2pPr>
            <a:lvl3pPr lvl="2" algn="r" rtl="0">
              <a:lnSpc>
                <a:spcPct val="100000"/>
              </a:lnSpc>
              <a:spcBef>
                <a:spcPts val="0"/>
              </a:spcBef>
              <a:spcAft>
                <a:spcPts val="0"/>
              </a:spcAft>
              <a:buNone/>
              <a:defRPr sz="2400">
                <a:solidFill>
                  <a:schemeClr val="dk1"/>
                </a:solidFill>
              </a:defRPr>
            </a:lvl3pPr>
            <a:lvl4pPr lvl="3" algn="r" rtl="0">
              <a:lnSpc>
                <a:spcPct val="100000"/>
              </a:lnSpc>
              <a:spcBef>
                <a:spcPts val="0"/>
              </a:spcBef>
              <a:spcAft>
                <a:spcPts val="0"/>
              </a:spcAft>
              <a:buNone/>
              <a:defRPr sz="2400">
                <a:solidFill>
                  <a:schemeClr val="dk1"/>
                </a:solidFill>
              </a:defRPr>
            </a:lvl4pPr>
            <a:lvl5pPr lvl="4" algn="r" rtl="0">
              <a:lnSpc>
                <a:spcPct val="100000"/>
              </a:lnSpc>
              <a:spcBef>
                <a:spcPts val="0"/>
              </a:spcBef>
              <a:spcAft>
                <a:spcPts val="0"/>
              </a:spcAft>
              <a:buNone/>
              <a:defRPr sz="2400">
                <a:solidFill>
                  <a:schemeClr val="dk1"/>
                </a:solidFill>
              </a:defRPr>
            </a:lvl5pPr>
            <a:lvl6pPr lvl="5" algn="r" rtl="0">
              <a:lnSpc>
                <a:spcPct val="100000"/>
              </a:lnSpc>
              <a:spcBef>
                <a:spcPts val="0"/>
              </a:spcBef>
              <a:spcAft>
                <a:spcPts val="0"/>
              </a:spcAft>
              <a:buNone/>
              <a:defRPr sz="2400">
                <a:solidFill>
                  <a:schemeClr val="dk1"/>
                </a:solidFill>
              </a:defRPr>
            </a:lvl6pPr>
            <a:lvl7pPr lvl="6" algn="r" rtl="0">
              <a:lnSpc>
                <a:spcPct val="100000"/>
              </a:lnSpc>
              <a:spcBef>
                <a:spcPts val="0"/>
              </a:spcBef>
              <a:spcAft>
                <a:spcPts val="0"/>
              </a:spcAft>
              <a:buNone/>
              <a:defRPr sz="2400">
                <a:solidFill>
                  <a:schemeClr val="dk1"/>
                </a:solidFill>
              </a:defRPr>
            </a:lvl7pPr>
            <a:lvl8pPr lvl="7" algn="r" rtl="0">
              <a:lnSpc>
                <a:spcPct val="100000"/>
              </a:lnSpc>
              <a:spcBef>
                <a:spcPts val="0"/>
              </a:spcBef>
              <a:spcAft>
                <a:spcPts val="0"/>
              </a:spcAft>
              <a:buNone/>
              <a:defRPr sz="2400">
                <a:solidFill>
                  <a:schemeClr val="dk1"/>
                </a:solidFill>
              </a:defRPr>
            </a:lvl8pPr>
            <a:lvl9pPr lvl="8" algn="r" rtl="0">
              <a:lnSpc>
                <a:spcPct val="100000"/>
              </a:lnSpc>
              <a:spcBef>
                <a:spcPts val="0"/>
              </a:spcBef>
              <a:spcAft>
                <a:spcPts val="0"/>
              </a:spcAft>
              <a:buNone/>
              <a:defRPr sz="2400">
                <a:solidFill>
                  <a:schemeClr val="dk1"/>
                </a:solidFill>
              </a:defRPr>
            </a:lvl9pPr>
          </a:lstStyle>
          <a:p>
            <a:endParaRPr/>
          </a:p>
        </p:txBody>
      </p:sp>
    </p:spTree>
    <p:extLst>
      <p:ext uri="{BB962C8B-B14F-4D97-AF65-F5344CB8AC3E}">
        <p14:creationId xmlns:p14="http://schemas.microsoft.com/office/powerpoint/2010/main" val="952465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2"/>
        </a:solidFill>
        <a:effectLst/>
      </p:bgPr>
    </p:bg>
    <p:spTree>
      <p:nvGrpSpPr>
        <p:cNvPr id="1" name="Shape 194"/>
        <p:cNvGrpSpPr/>
        <p:nvPr/>
      </p:nvGrpSpPr>
      <p:grpSpPr>
        <a:xfrm>
          <a:off x="0" y="0"/>
          <a:ext cx="0" cy="0"/>
          <a:chOff x="0" y="0"/>
          <a:chExt cx="0" cy="0"/>
        </a:xfrm>
      </p:grpSpPr>
      <p:sp>
        <p:nvSpPr>
          <p:cNvPr id="195" name="Google Shape;195;p17"/>
          <p:cNvSpPr txBox="1">
            <a:spLocks noGrp="1"/>
          </p:cNvSpPr>
          <p:nvPr>
            <p:ph type="subTitle" idx="1"/>
          </p:nvPr>
        </p:nvSpPr>
        <p:spPr>
          <a:xfrm>
            <a:off x="713225" y="3138029"/>
            <a:ext cx="2907000" cy="528400"/>
          </a:xfrm>
          <a:prstGeom prst="rect">
            <a:avLst/>
          </a:prstGeom>
        </p:spPr>
        <p:txBody>
          <a:bodyPr spcFirstLastPara="1" wrap="square" lIns="91425" tIns="91425" rIns="91425" bIns="91425" anchor="t" anchorCtr="0">
            <a:noAutofit/>
          </a:bodyPr>
          <a:lstStyle>
            <a:lvl1pPr marL="0" marR="0" lvl="0" indent="0" rtl="0">
              <a:lnSpc>
                <a:spcPct val="115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196" name="Google Shape;196;p17"/>
          <p:cNvSpPr txBox="1">
            <a:spLocks noGrp="1"/>
          </p:cNvSpPr>
          <p:nvPr>
            <p:ph type="subTitle" idx="2"/>
          </p:nvPr>
        </p:nvSpPr>
        <p:spPr>
          <a:xfrm>
            <a:off x="713225" y="4763536"/>
            <a:ext cx="2907000" cy="528400"/>
          </a:xfrm>
          <a:prstGeom prst="rect">
            <a:avLst/>
          </a:prstGeom>
          <a:noFill/>
        </p:spPr>
        <p:txBody>
          <a:bodyPr spcFirstLastPara="1" wrap="square" lIns="91425" tIns="91425" rIns="91425" bIns="91425" anchor="t" anchorCtr="0">
            <a:noAutofit/>
          </a:bodyPr>
          <a:lstStyle>
            <a:lvl1pPr marL="0" marR="0" lvl="0" indent="0" rtl="0">
              <a:lnSpc>
                <a:spcPct val="115000"/>
              </a:lnSpc>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97" name="Google Shape;197;p17"/>
          <p:cNvSpPr txBox="1">
            <a:spLocks noGrp="1"/>
          </p:cNvSpPr>
          <p:nvPr>
            <p:ph type="title" hasCustomPrompt="1"/>
          </p:nvPr>
        </p:nvSpPr>
        <p:spPr>
          <a:xfrm>
            <a:off x="713225" y="2363700"/>
            <a:ext cx="2907000" cy="93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3600"/>
              <a:buNone/>
              <a:defRPr sz="3600" b="1"/>
            </a:lvl1pPr>
            <a:lvl2pPr lvl="1"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98" name="Google Shape;198;p17"/>
          <p:cNvSpPr txBox="1">
            <a:spLocks noGrp="1"/>
          </p:cNvSpPr>
          <p:nvPr>
            <p:ph type="title" idx="3" hasCustomPrompt="1"/>
          </p:nvPr>
        </p:nvSpPr>
        <p:spPr>
          <a:xfrm>
            <a:off x="713225" y="3962549"/>
            <a:ext cx="2907000" cy="93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7EECE"/>
              </a:buClr>
              <a:buSzPts val="3600"/>
              <a:buNone/>
              <a:defRPr sz="3600" b="1"/>
            </a:lvl1pPr>
            <a:lvl2pPr lvl="1"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99" name="Google Shape;199;p17"/>
          <p:cNvSpPr txBox="1">
            <a:spLocks noGrp="1"/>
          </p:cNvSpPr>
          <p:nvPr>
            <p:ph type="ctrTitle" idx="4"/>
          </p:nvPr>
        </p:nvSpPr>
        <p:spPr>
          <a:xfrm>
            <a:off x="3005025" y="495233"/>
            <a:ext cx="31302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200" name="Google Shape;200;p17"/>
          <p:cNvGrpSpPr/>
          <p:nvPr/>
        </p:nvGrpSpPr>
        <p:grpSpPr>
          <a:xfrm>
            <a:off x="-360225" y="822038"/>
            <a:ext cx="9504225" cy="6055564"/>
            <a:chOff x="-360225" y="616527"/>
            <a:chExt cx="9504225" cy="4541673"/>
          </a:xfrm>
        </p:grpSpPr>
        <p:sp>
          <p:nvSpPr>
            <p:cNvPr id="201" name="Google Shape;201;p17"/>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nvGrpSpPr>
            <p:cNvPr id="202" name="Google Shape;202;p17"/>
            <p:cNvGrpSpPr/>
            <p:nvPr/>
          </p:nvGrpSpPr>
          <p:grpSpPr>
            <a:xfrm flipH="1">
              <a:off x="8266818" y="616527"/>
              <a:ext cx="877171" cy="545763"/>
              <a:chOff x="3982050" y="663325"/>
              <a:chExt cx="992388" cy="558325"/>
            </a:xfrm>
          </p:grpSpPr>
          <p:sp>
            <p:nvSpPr>
              <p:cNvPr id="203" name="Google Shape;203;p17"/>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04" name="Google Shape;204;p17"/>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205" name="Google Shape;205;p17"/>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06" name="Google Shape;206;p17"/>
            <p:cNvSpPr/>
            <p:nvPr/>
          </p:nvSpPr>
          <p:spPr>
            <a:xfrm rot="10800000" flipH="1">
              <a:off x="6770562" y="474765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Tree>
    <p:extLst>
      <p:ext uri="{BB962C8B-B14F-4D97-AF65-F5344CB8AC3E}">
        <p14:creationId xmlns:p14="http://schemas.microsoft.com/office/powerpoint/2010/main" val="2589770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2"/>
        </a:solidFill>
        <a:effectLst/>
      </p:bgPr>
    </p:bg>
    <p:spTree>
      <p:nvGrpSpPr>
        <p:cNvPr id="1" name="Shape 207"/>
        <p:cNvGrpSpPr/>
        <p:nvPr/>
      </p:nvGrpSpPr>
      <p:grpSpPr>
        <a:xfrm>
          <a:off x="0" y="0"/>
          <a:ext cx="0" cy="0"/>
          <a:chOff x="0" y="0"/>
          <a:chExt cx="0" cy="0"/>
        </a:xfrm>
      </p:grpSpPr>
      <p:sp>
        <p:nvSpPr>
          <p:cNvPr id="208" name="Google Shape;208;p18"/>
          <p:cNvSpPr txBox="1">
            <a:spLocks noGrp="1"/>
          </p:cNvSpPr>
          <p:nvPr>
            <p:ph type="subTitle" idx="1"/>
          </p:nvPr>
        </p:nvSpPr>
        <p:spPr>
          <a:xfrm>
            <a:off x="1130379" y="2141033"/>
            <a:ext cx="26331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2400" b="1">
                <a:latin typeface="Roboto Condensed"/>
                <a:ea typeface="Roboto Condensed"/>
                <a:cs typeface="Roboto Condensed"/>
                <a:sym typeface="Roboto Condense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09" name="Google Shape;209;p18"/>
          <p:cNvSpPr txBox="1">
            <a:spLocks noGrp="1"/>
          </p:cNvSpPr>
          <p:nvPr>
            <p:ph type="subTitle" idx="2"/>
          </p:nvPr>
        </p:nvSpPr>
        <p:spPr>
          <a:xfrm>
            <a:off x="930338" y="2811119"/>
            <a:ext cx="30333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6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0" name="Google Shape;210;p18"/>
          <p:cNvSpPr txBox="1">
            <a:spLocks noGrp="1"/>
          </p:cNvSpPr>
          <p:nvPr>
            <p:ph type="subTitle" idx="3"/>
          </p:nvPr>
        </p:nvSpPr>
        <p:spPr>
          <a:xfrm>
            <a:off x="5395696" y="2141067"/>
            <a:ext cx="26028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2400" b="1">
                <a:latin typeface="Roboto Condensed"/>
                <a:ea typeface="Roboto Condensed"/>
                <a:cs typeface="Roboto Condensed"/>
                <a:sym typeface="Roboto Condense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1" name="Google Shape;211;p18"/>
          <p:cNvSpPr txBox="1">
            <a:spLocks noGrp="1"/>
          </p:cNvSpPr>
          <p:nvPr>
            <p:ph type="subTitle" idx="4"/>
          </p:nvPr>
        </p:nvSpPr>
        <p:spPr>
          <a:xfrm>
            <a:off x="5180411" y="2811144"/>
            <a:ext cx="30333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6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2" name="Google Shape;212;p18"/>
          <p:cNvSpPr txBox="1">
            <a:spLocks noGrp="1"/>
          </p:cNvSpPr>
          <p:nvPr>
            <p:ph type="subTitle" idx="5"/>
          </p:nvPr>
        </p:nvSpPr>
        <p:spPr>
          <a:xfrm>
            <a:off x="1130379" y="4514419"/>
            <a:ext cx="26331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24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3" name="Google Shape;213;p18"/>
          <p:cNvSpPr txBox="1">
            <a:spLocks noGrp="1"/>
          </p:cNvSpPr>
          <p:nvPr>
            <p:ph type="subTitle" idx="6"/>
          </p:nvPr>
        </p:nvSpPr>
        <p:spPr>
          <a:xfrm>
            <a:off x="930338" y="5194767"/>
            <a:ext cx="30333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6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4" name="Google Shape;214;p18"/>
          <p:cNvSpPr txBox="1">
            <a:spLocks noGrp="1"/>
          </p:cNvSpPr>
          <p:nvPr>
            <p:ph type="subTitle" idx="7"/>
          </p:nvPr>
        </p:nvSpPr>
        <p:spPr>
          <a:xfrm>
            <a:off x="5395696" y="4514408"/>
            <a:ext cx="26028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2400" b="1">
                <a:latin typeface="Roboto Condensed"/>
                <a:ea typeface="Roboto Condensed"/>
                <a:cs typeface="Roboto Condensed"/>
                <a:sym typeface="Roboto Condensed"/>
              </a:defRPr>
            </a:lvl1pPr>
            <a:lvl2pPr lvl="1"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rtl="0">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a:endParaRPr/>
          </a:p>
        </p:txBody>
      </p:sp>
      <p:sp>
        <p:nvSpPr>
          <p:cNvPr id="215" name="Google Shape;215;p18"/>
          <p:cNvSpPr txBox="1">
            <a:spLocks noGrp="1"/>
          </p:cNvSpPr>
          <p:nvPr>
            <p:ph type="subTitle" idx="8"/>
          </p:nvPr>
        </p:nvSpPr>
        <p:spPr>
          <a:xfrm>
            <a:off x="5180411" y="5194767"/>
            <a:ext cx="30333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6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6" name="Google Shape;216;p18"/>
          <p:cNvSpPr txBox="1">
            <a:spLocks noGrp="1"/>
          </p:cNvSpPr>
          <p:nvPr>
            <p:ph type="ctrTitle"/>
          </p:nvPr>
        </p:nvSpPr>
        <p:spPr>
          <a:xfrm>
            <a:off x="2280213" y="495233"/>
            <a:ext cx="45798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17" name="Google Shape;217;p18"/>
          <p:cNvGrpSpPr/>
          <p:nvPr/>
        </p:nvGrpSpPr>
        <p:grpSpPr>
          <a:xfrm>
            <a:off x="-360225" y="822038"/>
            <a:ext cx="9504225" cy="6055564"/>
            <a:chOff x="-360225" y="616527"/>
            <a:chExt cx="9504225" cy="4541673"/>
          </a:xfrm>
        </p:grpSpPr>
        <p:grpSp>
          <p:nvGrpSpPr>
            <p:cNvPr id="218" name="Google Shape;218;p18"/>
            <p:cNvGrpSpPr/>
            <p:nvPr/>
          </p:nvGrpSpPr>
          <p:grpSpPr>
            <a:xfrm flipH="1">
              <a:off x="8266818" y="616527"/>
              <a:ext cx="877171" cy="545763"/>
              <a:chOff x="3982050" y="663325"/>
              <a:chExt cx="992388" cy="558325"/>
            </a:xfrm>
          </p:grpSpPr>
          <p:sp>
            <p:nvSpPr>
              <p:cNvPr id="219" name="Google Shape;219;p18"/>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20" name="Google Shape;220;p18"/>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221" name="Google Shape;221;p18"/>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22" name="Google Shape;222;p18"/>
            <p:cNvSpPr/>
            <p:nvPr/>
          </p:nvSpPr>
          <p:spPr>
            <a:xfrm rot="10800000" flipH="1">
              <a:off x="7396837"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23" name="Google Shape;223;p18"/>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870102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accent2"/>
        </a:solidFill>
        <a:effectLst/>
      </p:bgPr>
    </p:bg>
    <p:spTree>
      <p:nvGrpSpPr>
        <p:cNvPr id="1" name="Shape 224"/>
        <p:cNvGrpSpPr/>
        <p:nvPr/>
      </p:nvGrpSpPr>
      <p:grpSpPr>
        <a:xfrm>
          <a:off x="0" y="0"/>
          <a:ext cx="0" cy="0"/>
          <a:chOff x="0" y="0"/>
          <a:chExt cx="0" cy="0"/>
        </a:xfrm>
      </p:grpSpPr>
      <p:sp>
        <p:nvSpPr>
          <p:cNvPr id="225" name="Google Shape;225;p19"/>
          <p:cNvSpPr txBox="1">
            <a:spLocks noGrp="1"/>
          </p:cNvSpPr>
          <p:nvPr>
            <p:ph type="subTitle" idx="1"/>
          </p:nvPr>
        </p:nvSpPr>
        <p:spPr>
          <a:xfrm>
            <a:off x="719300" y="2723667"/>
            <a:ext cx="24381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26" name="Google Shape;226;p19"/>
          <p:cNvSpPr txBox="1">
            <a:spLocks noGrp="1"/>
          </p:cNvSpPr>
          <p:nvPr>
            <p:ph type="subTitle" idx="2"/>
          </p:nvPr>
        </p:nvSpPr>
        <p:spPr>
          <a:xfrm>
            <a:off x="5986507" y="2723667"/>
            <a:ext cx="24381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27" name="Google Shape;227;p19"/>
          <p:cNvSpPr txBox="1">
            <a:spLocks noGrp="1"/>
          </p:cNvSpPr>
          <p:nvPr>
            <p:ph type="subTitle" idx="3"/>
          </p:nvPr>
        </p:nvSpPr>
        <p:spPr>
          <a:xfrm>
            <a:off x="3352891" y="5020831"/>
            <a:ext cx="24381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28" name="Google Shape;228;p19"/>
          <p:cNvSpPr txBox="1">
            <a:spLocks noGrp="1"/>
          </p:cNvSpPr>
          <p:nvPr>
            <p:ph type="subTitle" idx="4"/>
          </p:nvPr>
        </p:nvSpPr>
        <p:spPr>
          <a:xfrm>
            <a:off x="3352891" y="2723664"/>
            <a:ext cx="24381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29" name="Google Shape;229;p19"/>
          <p:cNvSpPr txBox="1">
            <a:spLocks noGrp="1"/>
          </p:cNvSpPr>
          <p:nvPr>
            <p:ph type="subTitle" idx="5"/>
          </p:nvPr>
        </p:nvSpPr>
        <p:spPr>
          <a:xfrm>
            <a:off x="719300" y="5020832"/>
            <a:ext cx="24381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30" name="Google Shape;230;p19"/>
          <p:cNvSpPr txBox="1">
            <a:spLocks noGrp="1"/>
          </p:cNvSpPr>
          <p:nvPr>
            <p:ph type="subTitle" idx="6"/>
          </p:nvPr>
        </p:nvSpPr>
        <p:spPr>
          <a:xfrm>
            <a:off x="5986507" y="5020833"/>
            <a:ext cx="2438100" cy="73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31" name="Google Shape;231;p19"/>
          <p:cNvSpPr txBox="1">
            <a:spLocks noGrp="1"/>
          </p:cNvSpPr>
          <p:nvPr>
            <p:ph type="subTitle" idx="7"/>
          </p:nvPr>
        </p:nvSpPr>
        <p:spPr>
          <a:xfrm>
            <a:off x="719300" y="2229763"/>
            <a:ext cx="24381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1600" b="1">
                <a:latin typeface="Saira Semi Condensed"/>
                <a:ea typeface="Saira Semi Condensed"/>
                <a:cs typeface="Saira Semi Condensed"/>
                <a:sym typeface="Saira Semi Condensed"/>
              </a:defRPr>
            </a:lvl1pPr>
            <a:lvl2pPr lvl="1"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2pPr>
            <a:lvl3pPr lvl="2"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3pPr>
            <a:lvl4pPr lvl="3"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4pPr>
            <a:lvl5pPr lvl="4"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5pPr>
            <a:lvl6pPr lvl="5"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6pPr>
            <a:lvl7pPr lvl="6"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7pPr>
            <a:lvl8pPr lvl="7"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8pPr>
            <a:lvl9pPr lvl="8" algn="ctr" rtl="0">
              <a:lnSpc>
                <a:spcPct val="100000"/>
              </a:lnSpc>
              <a:spcBef>
                <a:spcPts val="1600"/>
              </a:spcBef>
              <a:spcAft>
                <a:spcPts val="1600"/>
              </a:spcAft>
              <a:buNone/>
              <a:defRPr sz="1600" b="1">
                <a:latin typeface="Saira Semi Condensed"/>
                <a:ea typeface="Saira Semi Condensed"/>
                <a:cs typeface="Saira Semi Condensed"/>
                <a:sym typeface="Saira Semi Condensed"/>
              </a:defRPr>
            </a:lvl9pPr>
          </a:lstStyle>
          <a:p>
            <a:endParaRPr/>
          </a:p>
        </p:txBody>
      </p:sp>
      <p:sp>
        <p:nvSpPr>
          <p:cNvPr id="232" name="Google Shape;232;p19"/>
          <p:cNvSpPr txBox="1">
            <a:spLocks noGrp="1"/>
          </p:cNvSpPr>
          <p:nvPr>
            <p:ph type="subTitle" idx="8"/>
          </p:nvPr>
        </p:nvSpPr>
        <p:spPr>
          <a:xfrm>
            <a:off x="5986507" y="2229763"/>
            <a:ext cx="24381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1600" b="1">
                <a:latin typeface="Saira Semi Condensed"/>
                <a:ea typeface="Saira Semi Condensed"/>
                <a:cs typeface="Saira Semi Condensed"/>
                <a:sym typeface="Saira Semi Condensed"/>
              </a:defRPr>
            </a:lvl1pPr>
            <a:lvl2pPr lvl="1"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2pPr>
            <a:lvl3pPr lvl="2"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3pPr>
            <a:lvl4pPr lvl="3"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4pPr>
            <a:lvl5pPr lvl="4"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5pPr>
            <a:lvl6pPr lvl="5"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6pPr>
            <a:lvl7pPr lvl="6"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7pPr>
            <a:lvl8pPr lvl="7"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8pPr>
            <a:lvl9pPr lvl="8" algn="ctr" rtl="0">
              <a:lnSpc>
                <a:spcPct val="100000"/>
              </a:lnSpc>
              <a:spcBef>
                <a:spcPts val="1600"/>
              </a:spcBef>
              <a:spcAft>
                <a:spcPts val="1600"/>
              </a:spcAft>
              <a:buNone/>
              <a:defRPr sz="1600" b="1">
                <a:latin typeface="Saira Semi Condensed"/>
                <a:ea typeface="Saira Semi Condensed"/>
                <a:cs typeface="Saira Semi Condensed"/>
                <a:sym typeface="Saira Semi Condensed"/>
              </a:defRPr>
            </a:lvl9pPr>
          </a:lstStyle>
          <a:p>
            <a:endParaRPr/>
          </a:p>
        </p:txBody>
      </p:sp>
      <p:sp>
        <p:nvSpPr>
          <p:cNvPr id="233" name="Google Shape;233;p19"/>
          <p:cNvSpPr txBox="1">
            <a:spLocks noGrp="1"/>
          </p:cNvSpPr>
          <p:nvPr>
            <p:ph type="subTitle" idx="9"/>
          </p:nvPr>
        </p:nvSpPr>
        <p:spPr>
          <a:xfrm>
            <a:off x="3352891" y="4526927"/>
            <a:ext cx="24381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1600" b="1">
                <a:latin typeface="Saira Semi Condensed"/>
                <a:ea typeface="Saira Semi Condensed"/>
                <a:cs typeface="Saira Semi Condensed"/>
                <a:sym typeface="Saira Semi Condensed"/>
              </a:defRPr>
            </a:lvl1pPr>
            <a:lvl2pPr lvl="1"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2pPr>
            <a:lvl3pPr lvl="2"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3pPr>
            <a:lvl4pPr lvl="3"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4pPr>
            <a:lvl5pPr lvl="4"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5pPr>
            <a:lvl6pPr lvl="5"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6pPr>
            <a:lvl7pPr lvl="6"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7pPr>
            <a:lvl8pPr lvl="7"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8pPr>
            <a:lvl9pPr lvl="8" algn="ctr" rtl="0">
              <a:lnSpc>
                <a:spcPct val="100000"/>
              </a:lnSpc>
              <a:spcBef>
                <a:spcPts val="1600"/>
              </a:spcBef>
              <a:spcAft>
                <a:spcPts val="1600"/>
              </a:spcAft>
              <a:buNone/>
              <a:defRPr sz="1600" b="1">
                <a:latin typeface="Saira Semi Condensed"/>
                <a:ea typeface="Saira Semi Condensed"/>
                <a:cs typeface="Saira Semi Condensed"/>
                <a:sym typeface="Saira Semi Condensed"/>
              </a:defRPr>
            </a:lvl9pPr>
          </a:lstStyle>
          <a:p>
            <a:endParaRPr/>
          </a:p>
        </p:txBody>
      </p:sp>
      <p:sp>
        <p:nvSpPr>
          <p:cNvPr id="234" name="Google Shape;234;p19"/>
          <p:cNvSpPr txBox="1">
            <a:spLocks noGrp="1"/>
          </p:cNvSpPr>
          <p:nvPr>
            <p:ph type="subTitle" idx="13"/>
          </p:nvPr>
        </p:nvSpPr>
        <p:spPr>
          <a:xfrm>
            <a:off x="3352891" y="2229760"/>
            <a:ext cx="24381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1600" b="1">
                <a:latin typeface="Saira Semi Condensed"/>
                <a:ea typeface="Saira Semi Condensed"/>
                <a:cs typeface="Saira Semi Condensed"/>
                <a:sym typeface="Saira Semi Condensed"/>
              </a:defRPr>
            </a:lvl1pPr>
            <a:lvl2pPr lvl="1"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2pPr>
            <a:lvl3pPr lvl="2"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3pPr>
            <a:lvl4pPr lvl="3"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4pPr>
            <a:lvl5pPr lvl="4"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5pPr>
            <a:lvl6pPr lvl="5"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6pPr>
            <a:lvl7pPr lvl="6"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7pPr>
            <a:lvl8pPr lvl="7"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8pPr>
            <a:lvl9pPr lvl="8" algn="ctr" rtl="0">
              <a:lnSpc>
                <a:spcPct val="100000"/>
              </a:lnSpc>
              <a:spcBef>
                <a:spcPts val="1600"/>
              </a:spcBef>
              <a:spcAft>
                <a:spcPts val="1600"/>
              </a:spcAft>
              <a:buNone/>
              <a:defRPr sz="1600" b="1">
                <a:latin typeface="Saira Semi Condensed"/>
                <a:ea typeface="Saira Semi Condensed"/>
                <a:cs typeface="Saira Semi Condensed"/>
                <a:sym typeface="Saira Semi Condensed"/>
              </a:defRPr>
            </a:lvl9pPr>
          </a:lstStyle>
          <a:p>
            <a:endParaRPr/>
          </a:p>
        </p:txBody>
      </p:sp>
      <p:sp>
        <p:nvSpPr>
          <p:cNvPr id="235" name="Google Shape;235;p19"/>
          <p:cNvSpPr txBox="1">
            <a:spLocks noGrp="1"/>
          </p:cNvSpPr>
          <p:nvPr>
            <p:ph type="subTitle" idx="14"/>
          </p:nvPr>
        </p:nvSpPr>
        <p:spPr>
          <a:xfrm>
            <a:off x="719300" y="4526928"/>
            <a:ext cx="24381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1600" b="1">
                <a:latin typeface="Saira Semi Condensed"/>
                <a:ea typeface="Saira Semi Condensed"/>
                <a:cs typeface="Saira Semi Condensed"/>
                <a:sym typeface="Saira Semi Condensed"/>
              </a:defRPr>
            </a:lvl1pPr>
            <a:lvl2pPr lvl="1"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2pPr>
            <a:lvl3pPr lvl="2"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3pPr>
            <a:lvl4pPr lvl="3"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4pPr>
            <a:lvl5pPr lvl="4"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5pPr>
            <a:lvl6pPr lvl="5"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6pPr>
            <a:lvl7pPr lvl="6"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7pPr>
            <a:lvl8pPr lvl="7"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8pPr>
            <a:lvl9pPr lvl="8" algn="ctr" rtl="0">
              <a:lnSpc>
                <a:spcPct val="100000"/>
              </a:lnSpc>
              <a:spcBef>
                <a:spcPts val="1600"/>
              </a:spcBef>
              <a:spcAft>
                <a:spcPts val="1600"/>
              </a:spcAft>
              <a:buNone/>
              <a:defRPr sz="1600" b="1">
                <a:latin typeface="Saira Semi Condensed"/>
                <a:ea typeface="Saira Semi Condensed"/>
                <a:cs typeface="Saira Semi Condensed"/>
                <a:sym typeface="Saira Semi Condensed"/>
              </a:defRPr>
            </a:lvl9pPr>
          </a:lstStyle>
          <a:p>
            <a:endParaRPr/>
          </a:p>
        </p:txBody>
      </p:sp>
      <p:sp>
        <p:nvSpPr>
          <p:cNvPr id="236" name="Google Shape;236;p19"/>
          <p:cNvSpPr txBox="1">
            <a:spLocks noGrp="1"/>
          </p:cNvSpPr>
          <p:nvPr>
            <p:ph type="subTitle" idx="15"/>
          </p:nvPr>
        </p:nvSpPr>
        <p:spPr>
          <a:xfrm>
            <a:off x="5986507" y="4526929"/>
            <a:ext cx="2438100" cy="732000"/>
          </a:xfrm>
          <a:prstGeom prst="rect">
            <a:avLst/>
          </a:prstGeom>
          <a:noFill/>
          <a:ln>
            <a:noFill/>
          </a:ln>
        </p:spPr>
        <p:txBody>
          <a:bodyPr spcFirstLastPara="1" wrap="square" lIns="91425" tIns="274300" rIns="91425" bIns="0" anchor="b" anchorCtr="0">
            <a:noAutofit/>
          </a:bodyPr>
          <a:lstStyle>
            <a:lvl1pPr lvl="0" algn="ctr" rtl="0">
              <a:lnSpc>
                <a:spcPct val="100000"/>
              </a:lnSpc>
              <a:spcBef>
                <a:spcPts val="0"/>
              </a:spcBef>
              <a:spcAft>
                <a:spcPts val="0"/>
              </a:spcAft>
              <a:buNone/>
              <a:defRPr sz="1600" b="1">
                <a:latin typeface="Saira Semi Condensed"/>
                <a:ea typeface="Saira Semi Condensed"/>
                <a:cs typeface="Saira Semi Condensed"/>
                <a:sym typeface="Saira Semi Condensed"/>
              </a:defRPr>
            </a:lvl1pPr>
            <a:lvl2pPr lvl="1"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2pPr>
            <a:lvl3pPr lvl="2"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3pPr>
            <a:lvl4pPr lvl="3"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4pPr>
            <a:lvl5pPr lvl="4"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5pPr>
            <a:lvl6pPr lvl="5"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6pPr>
            <a:lvl7pPr lvl="6"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7pPr>
            <a:lvl8pPr lvl="7" algn="ctr" rtl="0">
              <a:lnSpc>
                <a:spcPct val="100000"/>
              </a:lnSpc>
              <a:spcBef>
                <a:spcPts val="1600"/>
              </a:spcBef>
              <a:spcAft>
                <a:spcPts val="0"/>
              </a:spcAft>
              <a:buNone/>
              <a:defRPr sz="1600" b="1">
                <a:latin typeface="Saira Semi Condensed"/>
                <a:ea typeface="Saira Semi Condensed"/>
                <a:cs typeface="Saira Semi Condensed"/>
                <a:sym typeface="Saira Semi Condensed"/>
              </a:defRPr>
            </a:lvl8pPr>
            <a:lvl9pPr lvl="8" algn="ctr" rtl="0">
              <a:lnSpc>
                <a:spcPct val="100000"/>
              </a:lnSpc>
              <a:spcBef>
                <a:spcPts val="1600"/>
              </a:spcBef>
              <a:spcAft>
                <a:spcPts val="1600"/>
              </a:spcAft>
              <a:buNone/>
              <a:defRPr sz="1600" b="1">
                <a:latin typeface="Saira Semi Condensed"/>
                <a:ea typeface="Saira Semi Condensed"/>
                <a:cs typeface="Saira Semi Condensed"/>
                <a:sym typeface="Saira Semi Condensed"/>
              </a:defRPr>
            </a:lvl9pPr>
          </a:lstStyle>
          <a:p>
            <a:endParaRPr/>
          </a:p>
        </p:txBody>
      </p:sp>
      <p:sp>
        <p:nvSpPr>
          <p:cNvPr id="237" name="Google Shape;237;p19"/>
          <p:cNvSpPr txBox="1">
            <a:spLocks noGrp="1"/>
          </p:cNvSpPr>
          <p:nvPr>
            <p:ph type="ctrTitle"/>
          </p:nvPr>
        </p:nvSpPr>
        <p:spPr>
          <a:xfrm>
            <a:off x="2923625" y="495233"/>
            <a:ext cx="32931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38" name="Google Shape;238;p19"/>
          <p:cNvGrpSpPr/>
          <p:nvPr/>
        </p:nvGrpSpPr>
        <p:grpSpPr>
          <a:xfrm>
            <a:off x="-360225" y="822038"/>
            <a:ext cx="9504225" cy="6055564"/>
            <a:chOff x="-360225" y="616527"/>
            <a:chExt cx="9504225" cy="4541673"/>
          </a:xfrm>
        </p:grpSpPr>
        <p:grpSp>
          <p:nvGrpSpPr>
            <p:cNvPr id="239" name="Google Shape;239;p19"/>
            <p:cNvGrpSpPr/>
            <p:nvPr/>
          </p:nvGrpSpPr>
          <p:grpSpPr>
            <a:xfrm flipH="1">
              <a:off x="8266818" y="616527"/>
              <a:ext cx="877171" cy="545763"/>
              <a:chOff x="3982050" y="663325"/>
              <a:chExt cx="992388" cy="558325"/>
            </a:xfrm>
          </p:grpSpPr>
          <p:sp>
            <p:nvSpPr>
              <p:cNvPr id="240" name="Google Shape;240;p19"/>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41" name="Google Shape;241;p19"/>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242" name="Google Shape;242;p19"/>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43" name="Google Shape;243;p19"/>
            <p:cNvSpPr/>
            <p:nvPr/>
          </p:nvSpPr>
          <p:spPr>
            <a:xfrm rot="10800000" flipH="1">
              <a:off x="6770562" y="474765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44" name="Google Shape;244;p19"/>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160124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245"/>
        <p:cNvGrpSpPr/>
        <p:nvPr/>
      </p:nvGrpSpPr>
      <p:grpSpPr>
        <a:xfrm>
          <a:off x="0" y="0"/>
          <a:ext cx="0" cy="0"/>
          <a:chOff x="0" y="0"/>
          <a:chExt cx="0" cy="0"/>
        </a:xfrm>
      </p:grpSpPr>
      <p:sp>
        <p:nvSpPr>
          <p:cNvPr id="246" name="Google Shape;246;p20"/>
          <p:cNvSpPr txBox="1"/>
          <p:nvPr/>
        </p:nvSpPr>
        <p:spPr>
          <a:xfrm>
            <a:off x="713236" y="5110600"/>
            <a:ext cx="4718100" cy="723600"/>
          </a:xfrm>
          <a:prstGeom prst="rect">
            <a:avLst/>
          </a:prstGeom>
          <a:noFill/>
          <a:ln>
            <a:noFill/>
          </a:ln>
        </p:spPr>
        <p:txBody>
          <a:bodyPr spcFirstLastPara="1" wrap="square" lIns="91425" tIns="91425" rIns="91425" bIns="91425" anchor="t" anchorCtr="0">
            <a:noAutofit/>
          </a:bodyPr>
          <a:lstStyle/>
          <a:p>
            <a:pPr defTabSz="914400">
              <a:spcBef>
                <a:spcPts val="300"/>
              </a:spcBef>
              <a:buClr>
                <a:srgbClr val="000000"/>
              </a:buClr>
              <a:buFont typeface="Arial"/>
              <a:buNone/>
            </a:pPr>
            <a:r>
              <a:rPr lang="en" sz="1000" kern="0">
                <a:solidFill>
                  <a:srgbClr val="F3F3F3"/>
                </a:solidFill>
                <a:latin typeface="Catamaran"/>
                <a:ea typeface="Catamaran"/>
                <a:cs typeface="Catamaran"/>
                <a:sym typeface="Catamaran"/>
              </a:rPr>
              <a:t>CREDITS: This presentation template was created by </a:t>
            </a:r>
            <a:r>
              <a:rPr lang="en" sz="1000" b="1" kern="0">
                <a:solidFill>
                  <a:srgbClr val="F3F3F3"/>
                </a:solidFill>
                <a:latin typeface="Catamaran"/>
                <a:ea typeface="Catamaran"/>
                <a:cs typeface="Catamaran"/>
                <a:sym typeface="Catamaran"/>
              </a:rPr>
              <a:t>Slidesgo</a:t>
            </a:r>
            <a:r>
              <a:rPr lang="en" sz="1000" kern="0">
                <a:solidFill>
                  <a:srgbClr val="F3F3F3"/>
                </a:solidFill>
                <a:latin typeface="Catamaran"/>
                <a:ea typeface="Catamaran"/>
                <a:cs typeface="Catamaran"/>
                <a:sym typeface="Catamaran"/>
              </a:rPr>
              <a:t>, including icons by </a:t>
            </a:r>
            <a:r>
              <a:rPr lang="en" sz="1000" b="1" kern="0">
                <a:solidFill>
                  <a:srgbClr val="F3F3F3"/>
                </a:solidFill>
                <a:latin typeface="Catamaran"/>
                <a:ea typeface="Catamaran"/>
                <a:cs typeface="Catamaran"/>
                <a:sym typeface="Catamaran"/>
              </a:rPr>
              <a:t>Flaticon</a:t>
            </a:r>
            <a:r>
              <a:rPr lang="en" sz="1000" kern="0">
                <a:solidFill>
                  <a:srgbClr val="F3F3F3"/>
                </a:solidFill>
                <a:latin typeface="Catamaran"/>
                <a:ea typeface="Catamaran"/>
                <a:cs typeface="Catamaran"/>
                <a:sym typeface="Catamaran"/>
              </a:rPr>
              <a:t>, and infographics &amp; images by </a:t>
            </a:r>
            <a:r>
              <a:rPr lang="en" sz="1000" b="1" kern="0">
                <a:solidFill>
                  <a:srgbClr val="F3F3F3"/>
                </a:solidFill>
                <a:latin typeface="Catamaran"/>
                <a:ea typeface="Catamaran"/>
                <a:cs typeface="Catamaran"/>
                <a:sym typeface="Catamaran"/>
              </a:rPr>
              <a:t>Freepik</a:t>
            </a:r>
            <a:endParaRPr sz="1000" b="1" kern="0">
              <a:solidFill>
                <a:srgbClr val="F3F3F3"/>
              </a:solidFill>
              <a:latin typeface="Catamaran"/>
              <a:ea typeface="Catamaran"/>
              <a:cs typeface="Catamaran"/>
              <a:sym typeface="Catamaran"/>
            </a:endParaRPr>
          </a:p>
        </p:txBody>
      </p:sp>
      <p:sp>
        <p:nvSpPr>
          <p:cNvPr id="247" name="Google Shape;247;p20"/>
          <p:cNvSpPr txBox="1">
            <a:spLocks noGrp="1"/>
          </p:cNvSpPr>
          <p:nvPr>
            <p:ph type="ctrTitle"/>
          </p:nvPr>
        </p:nvSpPr>
        <p:spPr>
          <a:xfrm>
            <a:off x="713236" y="716033"/>
            <a:ext cx="4156200" cy="137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5500">
                <a:solidFill>
                  <a:schemeClr val="dk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a:endParaRPr/>
          </a:p>
        </p:txBody>
      </p:sp>
      <p:sp>
        <p:nvSpPr>
          <p:cNvPr id="248" name="Google Shape;248;p20"/>
          <p:cNvSpPr txBox="1">
            <a:spLocks noGrp="1"/>
          </p:cNvSpPr>
          <p:nvPr>
            <p:ph type="subTitle" idx="1"/>
          </p:nvPr>
        </p:nvSpPr>
        <p:spPr>
          <a:xfrm>
            <a:off x="713236" y="2782967"/>
            <a:ext cx="4076700" cy="182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249" name="Google Shape;249;p20"/>
          <p:cNvGrpSpPr/>
          <p:nvPr/>
        </p:nvGrpSpPr>
        <p:grpSpPr>
          <a:xfrm>
            <a:off x="-360225" y="286932"/>
            <a:ext cx="9504225" cy="6590669"/>
            <a:chOff x="-360225" y="215198"/>
            <a:chExt cx="9504225" cy="4943002"/>
          </a:xfrm>
        </p:grpSpPr>
        <p:grpSp>
          <p:nvGrpSpPr>
            <p:cNvPr id="250" name="Google Shape;250;p20"/>
            <p:cNvGrpSpPr/>
            <p:nvPr/>
          </p:nvGrpSpPr>
          <p:grpSpPr>
            <a:xfrm flipH="1">
              <a:off x="8266818" y="616527"/>
              <a:ext cx="877171" cy="545763"/>
              <a:chOff x="3982050" y="663325"/>
              <a:chExt cx="992388" cy="558325"/>
            </a:xfrm>
          </p:grpSpPr>
          <p:sp>
            <p:nvSpPr>
              <p:cNvPr id="251" name="Google Shape;251;p20"/>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52" name="Google Shape;252;p20"/>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253" name="Google Shape;253;p20"/>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54" name="Google Shape;254;p20"/>
            <p:cNvSpPr/>
            <p:nvPr/>
          </p:nvSpPr>
          <p:spPr>
            <a:xfrm rot="10800000" flipH="1">
              <a:off x="7396837"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55" name="Google Shape;255;p20"/>
            <p:cNvSpPr/>
            <p:nvPr/>
          </p:nvSpPr>
          <p:spPr>
            <a:xfrm rot="10800000">
              <a:off x="4211775" y="215198"/>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56" name="Google Shape;256;p20"/>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751948462"/>
      </p:ext>
    </p:extLst>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246A300-9AD0-304A-BCDF-2A3773C2992B}" type="datetimeFigureOut">
              <a:rPr lang="en-US" smtClean="0"/>
              <a:t>12/22/20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2"/>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9026-33FF-E144-BD93-658A7F143CA9}" type="slidenum">
              <a:rPr lang="en-US" smtClean="0"/>
              <a:t>‹#›</a:t>
            </a:fld>
            <a:endParaRPr lang="en-US"/>
          </a:p>
        </p:txBody>
      </p:sp>
      <p:sp>
        <p:nvSpPr>
          <p:cNvPr id="2" name="Title 1"/>
          <p:cNvSpPr>
            <a:spLocks noGrp="1"/>
          </p:cNvSpPr>
          <p:nvPr>
            <p:ph type="title"/>
          </p:nvPr>
        </p:nvSpPr>
        <p:spPr>
          <a:xfrm>
            <a:off x="736456" y="3200401"/>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2"/>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1"/>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9"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257"/>
        <p:cNvGrpSpPr/>
        <p:nvPr/>
      </p:nvGrpSpPr>
      <p:grpSpPr>
        <a:xfrm>
          <a:off x="0" y="0"/>
          <a:ext cx="0" cy="0"/>
          <a:chOff x="0" y="0"/>
          <a:chExt cx="0" cy="0"/>
        </a:xfrm>
      </p:grpSpPr>
      <p:grpSp>
        <p:nvGrpSpPr>
          <p:cNvPr id="258" name="Google Shape;258;p21"/>
          <p:cNvGrpSpPr/>
          <p:nvPr/>
        </p:nvGrpSpPr>
        <p:grpSpPr>
          <a:xfrm>
            <a:off x="-360225" y="286932"/>
            <a:ext cx="9504225" cy="6590669"/>
            <a:chOff x="-360225" y="215198"/>
            <a:chExt cx="9504225" cy="4943002"/>
          </a:xfrm>
        </p:grpSpPr>
        <p:grpSp>
          <p:nvGrpSpPr>
            <p:cNvPr id="259" name="Google Shape;259;p21"/>
            <p:cNvGrpSpPr/>
            <p:nvPr/>
          </p:nvGrpSpPr>
          <p:grpSpPr>
            <a:xfrm flipH="1">
              <a:off x="8266818" y="616527"/>
              <a:ext cx="877171" cy="545763"/>
              <a:chOff x="3982050" y="663325"/>
              <a:chExt cx="992388" cy="558325"/>
            </a:xfrm>
          </p:grpSpPr>
          <p:sp>
            <p:nvSpPr>
              <p:cNvPr id="260" name="Google Shape;260;p21"/>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61" name="Google Shape;261;p21"/>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grpSp>
        <p:sp>
          <p:nvSpPr>
            <p:cNvPr id="262" name="Google Shape;262;p21"/>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63" name="Google Shape;263;p21"/>
            <p:cNvSpPr/>
            <p:nvPr/>
          </p:nvSpPr>
          <p:spPr>
            <a:xfrm rot="10800000" flipH="1">
              <a:off x="7396837"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64" name="Google Shape;264;p21"/>
            <p:cNvSpPr/>
            <p:nvPr/>
          </p:nvSpPr>
          <p:spPr>
            <a:xfrm rot="10800000">
              <a:off x="4211775" y="215198"/>
              <a:ext cx="869989" cy="324313"/>
            </a:xfrm>
            <a:custGeom>
              <a:avLst/>
              <a:gdLst/>
              <a:ahLst/>
              <a:cxnLst/>
              <a:rect l="l" t="t" r="r" b="b"/>
              <a:pathLst>
                <a:path w="32195" h="11621" extrusionOk="0">
                  <a:moveTo>
                    <a:pt x="0" y="0"/>
                  </a:moveTo>
                  <a:lnTo>
                    <a:pt x="0" y="11621"/>
                  </a:lnTo>
                  <a:lnTo>
                    <a:pt x="32195" y="11621"/>
                  </a:lnTo>
                  <a:lnTo>
                    <a:pt x="32195" y="762"/>
                  </a:lnTo>
                  <a:close/>
                </a:path>
              </a:pathLst>
            </a:custGeom>
            <a:noFill/>
            <a:ln w="9525" cap="flat" cmpd="sng">
              <a:solidFill>
                <a:schemeClr val="dk1"/>
              </a:solidFill>
              <a:prstDash val="solid"/>
              <a:round/>
              <a:headEnd type="none" w="med" len="med"/>
              <a:tailEnd type="none" w="med" len="med"/>
            </a:ln>
          </p:spPr>
        </p:sp>
        <p:sp>
          <p:nvSpPr>
            <p:cNvPr id="265" name="Google Shape;265;p21"/>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041736218"/>
      </p:ext>
    </p:extLst>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30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2"/>
        </a:solidFill>
        <a:effectLst/>
      </p:bgPr>
    </p:bg>
    <p:spTree>
      <p:nvGrpSpPr>
        <p:cNvPr id="1" name="Shape 266"/>
        <p:cNvGrpSpPr/>
        <p:nvPr/>
      </p:nvGrpSpPr>
      <p:grpSpPr>
        <a:xfrm>
          <a:off x="0" y="0"/>
          <a:ext cx="0" cy="0"/>
          <a:chOff x="0" y="0"/>
          <a:chExt cx="0" cy="0"/>
        </a:xfrm>
      </p:grpSpPr>
      <p:grpSp>
        <p:nvGrpSpPr>
          <p:cNvPr id="267" name="Google Shape;267;p22"/>
          <p:cNvGrpSpPr/>
          <p:nvPr/>
        </p:nvGrpSpPr>
        <p:grpSpPr>
          <a:xfrm>
            <a:off x="-360225" y="822038"/>
            <a:ext cx="9504225" cy="6055564"/>
            <a:chOff x="-360225" y="616527"/>
            <a:chExt cx="9504225" cy="4541673"/>
          </a:xfrm>
        </p:grpSpPr>
        <p:grpSp>
          <p:nvGrpSpPr>
            <p:cNvPr id="268" name="Google Shape;268;p22"/>
            <p:cNvGrpSpPr/>
            <p:nvPr/>
          </p:nvGrpSpPr>
          <p:grpSpPr>
            <a:xfrm flipH="1">
              <a:off x="8266818" y="616527"/>
              <a:ext cx="877171" cy="545763"/>
              <a:chOff x="3982050" y="663325"/>
              <a:chExt cx="992388" cy="558325"/>
            </a:xfrm>
          </p:grpSpPr>
          <p:sp>
            <p:nvSpPr>
              <p:cNvPr id="269" name="Google Shape;269;p22"/>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70" name="Google Shape;270;p22"/>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271" name="Google Shape;271;p22"/>
            <p:cNvSpPr/>
            <p:nvPr/>
          </p:nvSpPr>
          <p:spPr>
            <a:xfrm rot="10800000">
              <a:off x="-360225" y="4357661"/>
              <a:ext cx="869989" cy="324313"/>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72" name="Google Shape;272;p22"/>
            <p:cNvSpPr/>
            <p:nvPr/>
          </p:nvSpPr>
          <p:spPr>
            <a:xfrm rot="10800000" flipH="1">
              <a:off x="7396837" y="4745409"/>
              <a:ext cx="869989" cy="215918"/>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273" name="Google Shape;273;p22"/>
            <p:cNvSpPr/>
            <p:nvPr/>
          </p:nvSpPr>
          <p:spPr>
            <a:xfrm>
              <a:off x="0" y="4947300"/>
              <a:ext cx="9144000" cy="210900"/>
            </a:xfrm>
            <a:prstGeom prst="rect">
              <a:avLst/>
            </a:prstGeom>
            <a:solidFill>
              <a:schemeClr val="dk1"/>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426212678"/>
      </p:ext>
    </p:extLst>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30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pPr defTabSz="914400">
              <a:buClr>
                <a:srgbClr val="000000"/>
              </a:buClr>
              <a:buFont typeface="Arial"/>
              <a:buNone/>
            </a:pPr>
            <a:fld id="{3246A300-9AD0-304A-BCDF-2A3773C2992B}" type="datetimeFigureOut">
              <a:rPr lang="en-US" sz="1400" kern="0" smtClean="0">
                <a:solidFill>
                  <a:srgbClr val="000000"/>
                </a:solidFill>
                <a:latin typeface="Arial"/>
                <a:ea typeface="Arial"/>
                <a:cs typeface="Arial"/>
                <a:sym typeface="Arial"/>
              </a:rPr>
              <a:pPr defTabSz="914400">
                <a:buClr>
                  <a:srgbClr val="000000"/>
                </a:buClr>
                <a:buFont typeface="Arial"/>
                <a:buNone/>
              </a:pPr>
              <a:t>12/22/20</a:t>
            </a:fld>
            <a:endParaRPr lang="en-US" sz="1400" kern="0">
              <a:solidFill>
                <a:srgbClr val="000000"/>
              </a:solidFill>
              <a:latin typeface="Arial"/>
              <a:ea typeface="Arial"/>
              <a:cs typeface="Arial"/>
              <a:sym typeface="Aria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pPr defTabSz="914400">
              <a:buClr>
                <a:srgbClr val="000000"/>
              </a:buClr>
              <a:buFont typeface="Arial"/>
              <a:buNone/>
            </a:pPr>
            <a:endParaRPr lang="en-US" sz="1400" kern="0">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pPr defTabSz="914400">
              <a:buClr>
                <a:srgbClr val="000000"/>
              </a:buClr>
              <a:buFont typeface="Arial"/>
              <a:buNone/>
            </a:pPr>
            <a:fld id="{53E29026-33FF-E144-BD93-658A7F143CA9}" type="slidenum">
              <a:rPr lang="en-US" sz="1400" kern="0" smtClean="0">
                <a:solidFill>
                  <a:srgbClr val="000000"/>
                </a:solidFill>
                <a:latin typeface="Arial"/>
                <a:ea typeface="Arial"/>
                <a:cs typeface="Arial"/>
                <a:sym typeface="Arial"/>
              </a:rPr>
              <a:pPr defTabSz="914400">
                <a:buClr>
                  <a:srgbClr val="000000"/>
                </a:buClr>
                <a:buFont typeface="Arial"/>
                <a:buNone/>
              </a:pPr>
              <a:t>‹#›</a:t>
            </a:fld>
            <a:endParaRPr lang="en-US"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213447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46A300-9AD0-304A-BCDF-2A3773C2992B}" type="datetimeFigureOut">
              <a:rPr lang="en-US" smtClean="0"/>
              <a:t>12/22/20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7"/>
            <a:ext cx="4040188" cy="639763"/>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722437"/>
            <a:ext cx="4041775" cy="639763"/>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438400"/>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46A300-9AD0-304A-BCDF-2A3773C2992B}" type="datetimeFigureOut">
              <a:rPr lang="en-US" smtClean="0"/>
              <a:t>12/22/20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6A300-9AD0-304A-BCDF-2A3773C2992B}" type="datetimeFigureOut">
              <a:rPr lang="en-US" smtClean="0"/>
              <a:t>12/22/20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246A300-9AD0-304A-BCDF-2A3773C2992B}" type="datetimeFigureOut">
              <a:rPr lang="en-US" smtClean="0"/>
              <a:t>12/22/20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29026-33FF-E144-BD93-658A7F143C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46A300-9AD0-304A-BCDF-2A3773C2992B}" type="datetimeFigureOut">
              <a:rPr lang="en-US" smtClean="0"/>
              <a:t>12/22/20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3"/>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8"/>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3246A300-9AD0-304A-BCDF-2A3773C2992B}" type="datetimeFigureOut">
              <a:rPr lang="en-US" smtClean="0"/>
              <a:t>12/22/20</a:t>
            </a:fld>
            <a:endParaRPr lang="en-US"/>
          </a:p>
        </p:txBody>
      </p:sp>
      <p:sp>
        <p:nvSpPr>
          <p:cNvPr id="7" name="Slide Number Placeholder 6"/>
          <p:cNvSpPr>
            <a:spLocks noGrp="1"/>
          </p:cNvSpPr>
          <p:nvPr>
            <p:ph type="sldNum" sz="quarter" idx="12"/>
          </p:nvPr>
        </p:nvSpPr>
        <p:spPr/>
        <p:txBody>
          <a:bodyPr/>
          <a:lstStyle/>
          <a:p>
            <a:fld id="{53E29026-33FF-E144-BD93-658A7F143CA9}"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1" y="5029201"/>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7"/>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1"/>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2"/>
                </a:solidFill>
              </a:defRPr>
            </a:lvl1pPr>
          </a:lstStyle>
          <a:p>
            <a:fld id="{3246A300-9AD0-304A-BCDF-2A3773C2992B}" type="datetimeFigureOut">
              <a:rPr lang="en-US" smtClean="0"/>
              <a:t>12/22/20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2"/>
                </a:solidFill>
              </a:defRPr>
            </a:lvl1pPr>
          </a:lstStyle>
          <a:p>
            <a:fld id="{53E29026-33FF-E144-BD93-658A7F143CA9}" type="slidenum">
              <a:rPr lang="en-US" smtClean="0"/>
              <a:t>‹#›</a:t>
            </a:fld>
            <a:endParaRPr lang="en-US"/>
          </a:p>
        </p:txBody>
      </p:sp>
      <p:sp>
        <p:nvSpPr>
          <p:cNvPr id="9" name="Rectangle 8"/>
          <p:cNvSpPr/>
          <p:nvPr/>
        </p:nvSpPr>
        <p:spPr>
          <a:xfrm>
            <a:off x="274320" y="278167"/>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3"/>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800"/>
              <a:buFont typeface="Roboto Condensed"/>
              <a:buNone/>
              <a:defRPr sz="28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Catamaran"/>
              <a:buChar char="●"/>
              <a:defRPr sz="1800">
                <a:solidFill>
                  <a:schemeClr val="lt1"/>
                </a:solidFill>
                <a:latin typeface="Catamaran"/>
                <a:ea typeface="Catamaran"/>
                <a:cs typeface="Catamaran"/>
                <a:sym typeface="Catamaran"/>
              </a:defRPr>
            </a:lvl1pPr>
            <a:lvl2pPr marL="914400" lvl="1"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rtl="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1230924630"/>
      </p:ext>
    </p:extLst>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0080">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2C4C67"/>
                </a:solidFill>
              </a:rPr>
              <a:t>Ames: </a:t>
            </a:r>
            <a:r>
              <a:rPr lang="en-US" dirty="0" smtClean="0">
                <a:solidFill>
                  <a:srgbClr val="2C4C67"/>
                </a:solidFill>
              </a:rPr>
              <a:t>Housing Sale Price</a:t>
            </a:r>
            <a:endParaRPr lang="en-US" dirty="0">
              <a:solidFill>
                <a:srgbClr val="2C4C67"/>
              </a:solidFill>
            </a:endParaRPr>
          </a:p>
        </p:txBody>
      </p:sp>
      <p:sp>
        <p:nvSpPr>
          <p:cNvPr id="3" name="Subtitle 2"/>
          <p:cNvSpPr>
            <a:spLocks noGrp="1"/>
          </p:cNvSpPr>
          <p:nvPr>
            <p:ph type="subTitle" idx="1"/>
          </p:nvPr>
        </p:nvSpPr>
        <p:spPr/>
        <p:txBody>
          <a:bodyPr/>
          <a:lstStyle/>
          <a:p>
            <a:r>
              <a:rPr lang="en-US" dirty="0" smtClean="0"/>
              <a:t>Presented by: Sophia </a:t>
            </a:r>
            <a:r>
              <a:rPr lang="en-US" dirty="0" err="1" smtClean="0"/>
              <a:t>Lian</a:t>
            </a:r>
            <a:endParaRPr lang="en-US" dirty="0"/>
          </a:p>
        </p:txBody>
      </p:sp>
      <p:sp>
        <p:nvSpPr>
          <p:cNvPr id="173" name="Google Shape;296;p25"/>
          <p:cNvSpPr/>
          <p:nvPr/>
        </p:nvSpPr>
        <p:spPr>
          <a:xfrm>
            <a:off x="3184129" y="1662495"/>
            <a:ext cx="1994608" cy="2130079"/>
          </a:xfrm>
          <a:custGeom>
            <a:avLst/>
            <a:gdLst/>
            <a:ahLst/>
            <a:cxnLst/>
            <a:rect l="l" t="t" r="r" b="b"/>
            <a:pathLst>
              <a:path w="67890" h="72501" extrusionOk="0">
                <a:moveTo>
                  <a:pt x="12210" y="20"/>
                </a:moveTo>
                <a:lnTo>
                  <a:pt x="0" y="21632"/>
                </a:lnTo>
                <a:lnTo>
                  <a:pt x="96" y="70959"/>
                </a:lnTo>
                <a:lnTo>
                  <a:pt x="67890" y="72501"/>
                </a:lnTo>
                <a:lnTo>
                  <a:pt x="35788" y="0"/>
                </a:lnTo>
                <a:close/>
              </a:path>
            </a:pathLst>
          </a:custGeom>
          <a:solidFill>
            <a:srgbClr val="F3F3F3">
              <a:alpha val="16069"/>
            </a:srgbClr>
          </a:solidFill>
          <a:ln>
            <a:noFill/>
          </a:ln>
        </p:spPr>
      </p:sp>
      <p:grpSp>
        <p:nvGrpSpPr>
          <p:cNvPr id="175" name="Google Shape;284;p25"/>
          <p:cNvGrpSpPr/>
          <p:nvPr/>
        </p:nvGrpSpPr>
        <p:grpSpPr>
          <a:xfrm>
            <a:off x="6425428" y="1103079"/>
            <a:ext cx="2346220" cy="1818292"/>
            <a:chOff x="4801012" y="1028700"/>
            <a:chExt cx="3449835" cy="3396708"/>
          </a:xfrm>
        </p:grpSpPr>
        <p:sp>
          <p:nvSpPr>
            <p:cNvPr id="176" name="Google Shape;285;p25"/>
            <p:cNvSpPr/>
            <p:nvPr/>
          </p:nvSpPr>
          <p:spPr>
            <a:xfrm>
              <a:off x="4974997" y="1028700"/>
              <a:ext cx="3154707" cy="3079053"/>
            </a:xfrm>
            <a:custGeom>
              <a:avLst/>
              <a:gdLst/>
              <a:ahLst/>
              <a:cxnLst/>
              <a:rect l="l" t="t" r="r" b="b"/>
              <a:pathLst>
                <a:path w="107376" h="104801" extrusionOk="0">
                  <a:moveTo>
                    <a:pt x="0" y="2060"/>
                  </a:moveTo>
                  <a:lnTo>
                    <a:pt x="259" y="102484"/>
                  </a:lnTo>
                  <a:lnTo>
                    <a:pt x="105831" y="104801"/>
                  </a:lnTo>
                  <a:lnTo>
                    <a:pt x="107376" y="0"/>
                  </a:lnTo>
                  <a:close/>
                </a:path>
              </a:pathLst>
            </a:custGeom>
            <a:solidFill>
              <a:srgbClr val="6D9EEB"/>
            </a:solidFill>
            <a:ln>
              <a:noFill/>
            </a:ln>
          </p:spPr>
        </p:sp>
        <p:sp>
          <p:nvSpPr>
            <p:cNvPr id="177" name="Google Shape;286;p25"/>
            <p:cNvSpPr/>
            <p:nvPr/>
          </p:nvSpPr>
          <p:spPr>
            <a:xfrm>
              <a:off x="5111258" y="1139371"/>
              <a:ext cx="2882287" cy="3236693"/>
            </a:xfrm>
            <a:custGeom>
              <a:avLst/>
              <a:gdLst/>
              <a:ahLst/>
              <a:cxnLst/>
              <a:rect l="l" t="t" r="r" b="b"/>
              <a:pathLst>
                <a:path w="87801" h="98597" extrusionOk="0">
                  <a:moveTo>
                    <a:pt x="0" y="1684"/>
                  </a:moveTo>
                  <a:lnTo>
                    <a:pt x="256" y="98597"/>
                  </a:lnTo>
                  <a:lnTo>
                    <a:pt x="86517" y="98597"/>
                  </a:lnTo>
                  <a:lnTo>
                    <a:pt x="87801" y="0"/>
                  </a:lnTo>
                  <a:close/>
                </a:path>
              </a:pathLst>
            </a:custGeom>
            <a:solidFill>
              <a:schemeClr val="lt1"/>
            </a:solidFill>
            <a:ln>
              <a:noFill/>
            </a:ln>
          </p:spPr>
        </p:sp>
        <p:sp>
          <p:nvSpPr>
            <p:cNvPr id="178" name="Google Shape;287;p25"/>
            <p:cNvSpPr/>
            <p:nvPr/>
          </p:nvSpPr>
          <p:spPr>
            <a:xfrm>
              <a:off x="5148951" y="1181765"/>
              <a:ext cx="2806778" cy="3151900"/>
            </a:xfrm>
            <a:custGeom>
              <a:avLst/>
              <a:gdLst/>
              <a:ahLst/>
              <a:cxnLst/>
              <a:rect l="l" t="t" r="r" b="b"/>
              <a:pathLst>
                <a:path w="87801" h="98597" extrusionOk="0">
                  <a:moveTo>
                    <a:pt x="0" y="1684"/>
                  </a:moveTo>
                  <a:lnTo>
                    <a:pt x="256" y="98597"/>
                  </a:lnTo>
                  <a:lnTo>
                    <a:pt x="86517" y="98597"/>
                  </a:lnTo>
                  <a:lnTo>
                    <a:pt x="87801" y="0"/>
                  </a:lnTo>
                  <a:close/>
                </a:path>
              </a:pathLst>
            </a:custGeom>
            <a:solidFill>
              <a:srgbClr val="72AF96"/>
            </a:solidFill>
            <a:ln>
              <a:noFill/>
            </a:ln>
          </p:spPr>
        </p:sp>
        <p:sp>
          <p:nvSpPr>
            <p:cNvPr id="179" name="Google Shape;288;p25"/>
            <p:cNvSpPr/>
            <p:nvPr/>
          </p:nvSpPr>
          <p:spPr>
            <a:xfrm>
              <a:off x="5736803" y="1809630"/>
              <a:ext cx="241200" cy="2412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89;p25"/>
            <p:cNvSpPr/>
            <p:nvPr/>
          </p:nvSpPr>
          <p:spPr>
            <a:xfrm>
              <a:off x="5839717" y="1221633"/>
              <a:ext cx="34800" cy="54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290;p25"/>
            <p:cNvGrpSpPr/>
            <p:nvPr/>
          </p:nvGrpSpPr>
          <p:grpSpPr>
            <a:xfrm>
              <a:off x="5761530" y="2391202"/>
              <a:ext cx="958416" cy="671463"/>
              <a:chOff x="-2846197" y="2578933"/>
              <a:chExt cx="1923757" cy="1348319"/>
            </a:xfrm>
          </p:grpSpPr>
          <p:sp>
            <p:nvSpPr>
              <p:cNvPr id="207" name="Google Shape;291;p25"/>
              <p:cNvSpPr/>
              <p:nvPr/>
            </p:nvSpPr>
            <p:spPr>
              <a:xfrm rot="10800000">
                <a:off x="-2846197" y="2578933"/>
                <a:ext cx="961201" cy="1263767"/>
              </a:xfrm>
              <a:custGeom>
                <a:avLst/>
                <a:gdLst/>
                <a:ahLst/>
                <a:cxnLst/>
                <a:rect l="l" t="t" r="r" b="b"/>
                <a:pathLst>
                  <a:path w="87801" h="98597" extrusionOk="0">
                    <a:moveTo>
                      <a:pt x="0" y="1684"/>
                    </a:moveTo>
                    <a:lnTo>
                      <a:pt x="256" y="98597"/>
                    </a:lnTo>
                    <a:lnTo>
                      <a:pt x="86517" y="98597"/>
                    </a:lnTo>
                    <a:lnTo>
                      <a:pt x="87801" y="0"/>
                    </a:lnTo>
                    <a:close/>
                  </a:path>
                </a:pathLst>
              </a:custGeom>
              <a:solidFill>
                <a:srgbClr val="5F9881"/>
              </a:solidFill>
              <a:ln>
                <a:noFill/>
              </a:ln>
            </p:spPr>
          </p:sp>
          <p:sp>
            <p:nvSpPr>
              <p:cNvPr id="208" name="Google Shape;292;p25"/>
              <p:cNvSpPr/>
              <p:nvPr/>
            </p:nvSpPr>
            <p:spPr>
              <a:xfrm rot="10800000">
                <a:off x="-2779024" y="2640333"/>
                <a:ext cx="826866" cy="1141014"/>
              </a:xfrm>
              <a:custGeom>
                <a:avLst/>
                <a:gdLst/>
                <a:ahLst/>
                <a:cxnLst/>
                <a:rect l="l" t="t" r="r" b="b"/>
                <a:pathLst>
                  <a:path w="87801" h="98597" extrusionOk="0">
                    <a:moveTo>
                      <a:pt x="0" y="1684"/>
                    </a:moveTo>
                    <a:lnTo>
                      <a:pt x="256" y="98597"/>
                    </a:lnTo>
                    <a:lnTo>
                      <a:pt x="86517" y="98597"/>
                    </a:lnTo>
                    <a:lnTo>
                      <a:pt x="87801" y="0"/>
                    </a:lnTo>
                    <a:close/>
                  </a:path>
                </a:pathLst>
              </a:custGeom>
              <a:solidFill>
                <a:srgbClr val="98CAB5"/>
              </a:solidFill>
              <a:ln>
                <a:noFill/>
              </a:ln>
            </p:spPr>
          </p:sp>
          <p:sp>
            <p:nvSpPr>
              <p:cNvPr id="209" name="Google Shape;293;p25"/>
              <p:cNvSpPr/>
              <p:nvPr/>
            </p:nvSpPr>
            <p:spPr>
              <a:xfrm rot="10800000">
                <a:off x="-1713528" y="2887300"/>
                <a:ext cx="791087" cy="1039952"/>
              </a:xfrm>
              <a:custGeom>
                <a:avLst/>
                <a:gdLst/>
                <a:ahLst/>
                <a:cxnLst/>
                <a:rect l="l" t="t" r="r" b="b"/>
                <a:pathLst>
                  <a:path w="87801" h="98597" extrusionOk="0">
                    <a:moveTo>
                      <a:pt x="0" y="1684"/>
                    </a:moveTo>
                    <a:lnTo>
                      <a:pt x="256" y="98597"/>
                    </a:lnTo>
                    <a:lnTo>
                      <a:pt x="86517" y="98597"/>
                    </a:lnTo>
                    <a:lnTo>
                      <a:pt x="87801" y="0"/>
                    </a:lnTo>
                    <a:close/>
                  </a:path>
                </a:pathLst>
              </a:custGeom>
              <a:solidFill>
                <a:srgbClr val="5F9881"/>
              </a:solidFill>
              <a:ln>
                <a:noFill/>
              </a:ln>
            </p:spPr>
          </p:sp>
          <p:sp>
            <p:nvSpPr>
              <p:cNvPr id="210" name="Google Shape;294;p25"/>
              <p:cNvSpPr/>
              <p:nvPr/>
            </p:nvSpPr>
            <p:spPr>
              <a:xfrm rot="10800000">
                <a:off x="-1658172" y="2937621"/>
                <a:ext cx="680458" cy="939136"/>
              </a:xfrm>
              <a:custGeom>
                <a:avLst/>
                <a:gdLst/>
                <a:ahLst/>
                <a:cxnLst/>
                <a:rect l="l" t="t" r="r" b="b"/>
                <a:pathLst>
                  <a:path w="87801" h="98597" extrusionOk="0">
                    <a:moveTo>
                      <a:pt x="0" y="1684"/>
                    </a:moveTo>
                    <a:lnTo>
                      <a:pt x="256" y="98597"/>
                    </a:lnTo>
                    <a:lnTo>
                      <a:pt x="86517" y="98597"/>
                    </a:lnTo>
                    <a:lnTo>
                      <a:pt x="87801" y="0"/>
                    </a:lnTo>
                    <a:close/>
                  </a:path>
                </a:pathLst>
              </a:custGeom>
              <a:solidFill>
                <a:srgbClr val="98CAB5"/>
              </a:solidFill>
              <a:ln>
                <a:noFill/>
              </a:ln>
            </p:spPr>
          </p:sp>
        </p:grpSp>
        <p:sp>
          <p:nvSpPr>
            <p:cNvPr id="182" name="Google Shape;295;p25"/>
            <p:cNvSpPr/>
            <p:nvPr/>
          </p:nvSpPr>
          <p:spPr>
            <a:xfrm>
              <a:off x="5510787" y="1611701"/>
              <a:ext cx="693000" cy="316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6;p25"/>
            <p:cNvSpPr/>
            <p:nvPr/>
          </p:nvSpPr>
          <p:spPr>
            <a:xfrm>
              <a:off x="5152624" y="1927701"/>
              <a:ext cx="1994608" cy="2130079"/>
            </a:xfrm>
            <a:custGeom>
              <a:avLst/>
              <a:gdLst/>
              <a:ahLst/>
              <a:cxnLst/>
              <a:rect l="l" t="t" r="r" b="b"/>
              <a:pathLst>
                <a:path w="67890" h="72501" extrusionOk="0">
                  <a:moveTo>
                    <a:pt x="12210" y="20"/>
                  </a:moveTo>
                  <a:lnTo>
                    <a:pt x="0" y="21632"/>
                  </a:lnTo>
                  <a:lnTo>
                    <a:pt x="96" y="70959"/>
                  </a:lnTo>
                  <a:lnTo>
                    <a:pt x="67890" y="72501"/>
                  </a:lnTo>
                  <a:lnTo>
                    <a:pt x="35788" y="0"/>
                  </a:lnTo>
                  <a:close/>
                </a:path>
              </a:pathLst>
            </a:custGeom>
            <a:solidFill>
              <a:srgbClr val="F3F3F3">
                <a:alpha val="16069"/>
              </a:srgbClr>
            </a:solidFill>
            <a:ln>
              <a:noFill/>
            </a:ln>
          </p:spPr>
        </p:sp>
        <p:grpSp>
          <p:nvGrpSpPr>
            <p:cNvPr id="184" name="Google Shape;297;p25"/>
            <p:cNvGrpSpPr/>
            <p:nvPr/>
          </p:nvGrpSpPr>
          <p:grpSpPr>
            <a:xfrm>
              <a:off x="7211052" y="2285023"/>
              <a:ext cx="403123" cy="548210"/>
              <a:chOff x="7128300" y="2043100"/>
              <a:chExt cx="343025" cy="466482"/>
            </a:xfrm>
          </p:grpSpPr>
          <p:sp>
            <p:nvSpPr>
              <p:cNvPr id="192" name="Google Shape;298;p25"/>
              <p:cNvSpPr/>
              <p:nvPr/>
            </p:nvSpPr>
            <p:spPr>
              <a:xfrm>
                <a:off x="7196492" y="2350184"/>
                <a:ext cx="206653" cy="159399"/>
              </a:xfrm>
              <a:custGeom>
                <a:avLst/>
                <a:gdLst/>
                <a:ahLst/>
                <a:cxnLst/>
                <a:rect l="l" t="t" r="r" b="b"/>
                <a:pathLst>
                  <a:path w="11802" h="9102" extrusionOk="0">
                    <a:moveTo>
                      <a:pt x="2347" y="9102"/>
                    </a:moveTo>
                    <a:lnTo>
                      <a:pt x="0" y="0"/>
                    </a:lnTo>
                    <a:lnTo>
                      <a:pt x="11802" y="0"/>
                    </a:lnTo>
                    <a:lnTo>
                      <a:pt x="9364" y="9099"/>
                    </a:lnTo>
                    <a:close/>
                  </a:path>
                </a:pathLst>
              </a:custGeom>
              <a:solidFill>
                <a:srgbClr val="98CAB5"/>
              </a:solidFill>
              <a:ln>
                <a:noFill/>
              </a:ln>
            </p:spPr>
          </p:sp>
          <p:sp>
            <p:nvSpPr>
              <p:cNvPr id="193" name="Google Shape;299;p25"/>
              <p:cNvSpPr/>
              <p:nvPr/>
            </p:nvSpPr>
            <p:spPr>
              <a:xfrm>
                <a:off x="7138963" y="2317175"/>
                <a:ext cx="321702" cy="33000"/>
              </a:xfrm>
              <a:custGeom>
                <a:avLst/>
                <a:gdLst/>
                <a:ahLst/>
                <a:cxnLst/>
                <a:rect l="l" t="t" r="r" b="b"/>
                <a:pathLst>
                  <a:path w="40100" h="2000" extrusionOk="0">
                    <a:moveTo>
                      <a:pt x="40100" y="0"/>
                    </a:moveTo>
                    <a:lnTo>
                      <a:pt x="0" y="0"/>
                    </a:lnTo>
                    <a:lnTo>
                      <a:pt x="95" y="2000"/>
                    </a:lnTo>
                    <a:lnTo>
                      <a:pt x="40005" y="1905"/>
                    </a:lnTo>
                    <a:close/>
                  </a:path>
                </a:pathLst>
              </a:custGeom>
              <a:solidFill>
                <a:srgbClr val="5F9881"/>
              </a:solidFill>
              <a:ln>
                <a:noFill/>
              </a:ln>
            </p:spPr>
          </p:sp>
          <p:grpSp>
            <p:nvGrpSpPr>
              <p:cNvPr id="194" name="Google Shape;300;p25"/>
              <p:cNvGrpSpPr/>
              <p:nvPr/>
            </p:nvGrpSpPr>
            <p:grpSpPr>
              <a:xfrm>
                <a:off x="7128300" y="2043100"/>
                <a:ext cx="343025" cy="276575"/>
                <a:chOff x="7128300" y="2043100"/>
                <a:chExt cx="343025" cy="276575"/>
              </a:xfrm>
            </p:grpSpPr>
            <p:sp>
              <p:nvSpPr>
                <p:cNvPr id="195" name="Google Shape;301;p25"/>
                <p:cNvSpPr/>
                <p:nvPr/>
              </p:nvSpPr>
              <p:spPr>
                <a:xfrm>
                  <a:off x="7220650" y="2043100"/>
                  <a:ext cx="158350" cy="276575"/>
                </a:xfrm>
                <a:custGeom>
                  <a:avLst/>
                  <a:gdLst/>
                  <a:ahLst/>
                  <a:cxnLst/>
                  <a:rect l="l" t="t" r="r" b="b"/>
                  <a:pathLst>
                    <a:path w="6334" h="11063" extrusionOk="0">
                      <a:moveTo>
                        <a:pt x="1428" y="11063"/>
                      </a:moveTo>
                      <a:lnTo>
                        <a:pt x="0" y="3396"/>
                      </a:lnTo>
                      <a:lnTo>
                        <a:pt x="2237" y="0"/>
                      </a:lnTo>
                      <a:lnTo>
                        <a:pt x="4667" y="110"/>
                      </a:lnTo>
                      <a:lnTo>
                        <a:pt x="6334" y="4348"/>
                      </a:lnTo>
                      <a:lnTo>
                        <a:pt x="4715" y="11016"/>
                      </a:lnTo>
                      <a:close/>
                    </a:path>
                  </a:pathLst>
                </a:custGeom>
                <a:solidFill>
                  <a:srgbClr val="437E66"/>
                </a:solidFill>
                <a:ln>
                  <a:noFill/>
                </a:ln>
              </p:spPr>
            </p:sp>
            <p:sp>
              <p:nvSpPr>
                <p:cNvPr id="196" name="Google Shape;302;p25"/>
                <p:cNvSpPr/>
                <p:nvPr/>
              </p:nvSpPr>
              <p:spPr>
                <a:xfrm>
                  <a:off x="7128300" y="2150600"/>
                  <a:ext cx="145250" cy="117875"/>
                </a:xfrm>
                <a:custGeom>
                  <a:avLst/>
                  <a:gdLst/>
                  <a:ahLst/>
                  <a:cxnLst/>
                  <a:rect l="l" t="t" r="r" b="b"/>
                  <a:pathLst>
                    <a:path w="5810" h="4715" extrusionOk="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197" name="Google Shape;303;p25"/>
                <p:cNvSpPr/>
                <p:nvPr/>
              </p:nvSpPr>
              <p:spPr>
                <a:xfrm flipH="1">
                  <a:off x="7326075" y="2100600"/>
                  <a:ext cx="145250" cy="117875"/>
                </a:xfrm>
                <a:custGeom>
                  <a:avLst/>
                  <a:gdLst/>
                  <a:ahLst/>
                  <a:cxnLst/>
                  <a:rect l="l" t="t" r="r" b="b"/>
                  <a:pathLst>
                    <a:path w="5810" h="4715" extrusionOk="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198" name="Google Shape;304;p25"/>
                <p:cNvSpPr/>
                <p:nvPr/>
              </p:nvSpPr>
              <p:spPr>
                <a:xfrm>
                  <a:off x="7270625" y="2115725"/>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05;p25"/>
                <p:cNvSpPr/>
                <p:nvPr/>
              </p:nvSpPr>
              <p:spPr>
                <a:xfrm>
                  <a:off x="7321225" y="2173588"/>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6;p25"/>
                <p:cNvSpPr/>
                <p:nvPr/>
              </p:nvSpPr>
              <p:spPr>
                <a:xfrm>
                  <a:off x="7281350" y="2263488"/>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07;p25"/>
                <p:cNvSpPr/>
                <p:nvPr/>
              </p:nvSpPr>
              <p:spPr>
                <a:xfrm>
                  <a:off x="7270625" y="2186088"/>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8;p25"/>
                <p:cNvSpPr/>
                <p:nvPr/>
              </p:nvSpPr>
              <p:spPr>
                <a:xfrm>
                  <a:off x="7307125" y="2077025"/>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09;p25"/>
                <p:cNvSpPr/>
                <p:nvPr/>
              </p:nvSpPr>
              <p:spPr>
                <a:xfrm>
                  <a:off x="7145200" y="2173588"/>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10;p25"/>
                <p:cNvSpPr/>
                <p:nvPr/>
              </p:nvSpPr>
              <p:spPr>
                <a:xfrm>
                  <a:off x="7166525" y="2212813"/>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11;p25"/>
                <p:cNvSpPr/>
                <p:nvPr/>
              </p:nvSpPr>
              <p:spPr>
                <a:xfrm>
                  <a:off x="7417275" y="2118813"/>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12;p25"/>
                <p:cNvSpPr/>
                <p:nvPr/>
              </p:nvSpPr>
              <p:spPr>
                <a:xfrm>
                  <a:off x="7423825" y="2165263"/>
                  <a:ext cx="14100" cy="15600"/>
                </a:xfrm>
                <a:prstGeom prst="triangle">
                  <a:avLst>
                    <a:gd name="adj" fmla="val 50000"/>
                  </a:avLst>
                </a:prstGeom>
                <a:solidFill>
                  <a:srgbClr val="373A5A">
                    <a:alpha val="24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5" name="Google Shape;313;p25"/>
            <p:cNvSpPr/>
            <p:nvPr/>
          </p:nvSpPr>
          <p:spPr>
            <a:xfrm>
              <a:off x="7041271" y="2831931"/>
              <a:ext cx="896237" cy="53854"/>
            </a:xfrm>
            <a:custGeom>
              <a:avLst/>
              <a:gdLst/>
              <a:ahLst/>
              <a:cxnLst/>
              <a:rect l="l" t="t" r="r" b="b"/>
              <a:pathLst>
                <a:path w="30505" h="1833" extrusionOk="0">
                  <a:moveTo>
                    <a:pt x="30505" y="0"/>
                  </a:moveTo>
                  <a:lnTo>
                    <a:pt x="0" y="38"/>
                  </a:lnTo>
                  <a:lnTo>
                    <a:pt x="73" y="1833"/>
                  </a:lnTo>
                  <a:lnTo>
                    <a:pt x="30457" y="1786"/>
                  </a:lnTo>
                  <a:close/>
                </a:path>
              </a:pathLst>
            </a:custGeom>
            <a:solidFill>
              <a:srgbClr val="5F9881"/>
            </a:solidFill>
            <a:ln>
              <a:noFill/>
            </a:ln>
          </p:spPr>
        </p:sp>
        <p:grpSp>
          <p:nvGrpSpPr>
            <p:cNvPr id="186" name="Google Shape;314;p25"/>
            <p:cNvGrpSpPr/>
            <p:nvPr/>
          </p:nvGrpSpPr>
          <p:grpSpPr>
            <a:xfrm>
              <a:off x="5149077" y="1181809"/>
              <a:ext cx="2804967" cy="2925895"/>
              <a:chOff x="5426100" y="1227925"/>
              <a:chExt cx="2386800" cy="2489700"/>
            </a:xfrm>
          </p:grpSpPr>
          <p:sp>
            <p:nvSpPr>
              <p:cNvPr id="190" name="Google Shape;315;p25"/>
              <p:cNvSpPr/>
              <p:nvPr/>
            </p:nvSpPr>
            <p:spPr>
              <a:xfrm>
                <a:off x="6582875" y="1227925"/>
                <a:ext cx="29700" cy="248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16;p25"/>
              <p:cNvSpPr/>
              <p:nvPr/>
            </p:nvSpPr>
            <p:spPr>
              <a:xfrm rot="5400000">
                <a:off x="6604650" y="882588"/>
                <a:ext cx="29700" cy="238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317;p25"/>
            <p:cNvSpPr/>
            <p:nvPr/>
          </p:nvSpPr>
          <p:spPr>
            <a:xfrm>
              <a:off x="4801012" y="4005128"/>
              <a:ext cx="3449835" cy="420281"/>
            </a:xfrm>
            <a:custGeom>
              <a:avLst/>
              <a:gdLst/>
              <a:ahLst/>
              <a:cxnLst/>
              <a:rect l="l" t="t" r="r" b="b"/>
              <a:pathLst>
                <a:path w="113809" h="14305" extrusionOk="0">
                  <a:moveTo>
                    <a:pt x="2098" y="14162"/>
                  </a:moveTo>
                  <a:lnTo>
                    <a:pt x="0" y="0"/>
                  </a:lnTo>
                  <a:lnTo>
                    <a:pt x="113809" y="2575"/>
                  </a:lnTo>
                  <a:lnTo>
                    <a:pt x="112268" y="14305"/>
                  </a:lnTo>
                  <a:close/>
                </a:path>
              </a:pathLst>
            </a:custGeom>
            <a:solidFill>
              <a:srgbClr val="6D9EEB"/>
            </a:solidFill>
            <a:ln>
              <a:noFill/>
            </a:ln>
          </p:spPr>
        </p:sp>
        <p:sp>
          <p:nvSpPr>
            <p:cNvPr id="188" name="Google Shape;318;p25"/>
            <p:cNvSpPr/>
            <p:nvPr/>
          </p:nvSpPr>
          <p:spPr>
            <a:xfrm>
              <a:off x="5148950" y="2423249"/>
              <a:ext cx="1705459" cy="1625346"/>
            </a:xfrm>
            <a:custGeom>
              <a:avLst/>
              <a:gdLst/>
              <a:ahLst/>
              <a:cxnLst/>
              <a:rect l="l" t="t" r="r" b="b"/>
              <a:pathLst>
                <a:path w="43002" h="40982" extrusionOk="0">
                  <a:moveTo>
                    <a:pt x="1" y="1"/>
                  </a:moveTo>
                  <a:lnTo>
                    <a:pt x="1" y="12102"/>
                  </a:lnTo>
                  <a:lnTo>
                    <a:pt x="30484" y="40982"/>
                  </a:lnTo>
                  <a:lnTo>
                    <a:pt x="43001" y="40982"/>
                  </a:lnTo>
                  <a:lnTo>
                    <a:pt x="1" y="1"/>
                  </a:lnTo>
                  <a:close/>
                </a:path>
              </a:pathLst>
            </a:custGeom>
            <a:solidFill>
              <a:srgbClr val="F3F3F3">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19;p25"/>
            <p:cNvSpPr/>
            <p:nvPr/>
          </p:nvSpPr>
          <p:spPr>
            <a:xfrm>
              <a:off x="5148950" y="1998650"/>
              <a:ext cx="2133192" cy="2049946"/>
            </a:xfrm>
            <a:custGeom>
              <a:avLst/>
              <a:gdLst/>
              <a:ahLst/>
              <a:cxnLst/>
              <a:rect l="l" t="t" r="r" b="b"/>
              <a:pathLst>
                <a:path w="53787" h="51688" extrusionOk="0">
                  <a:moveTo>
                    <a:pt x="1" y="0"/>
                  </a:moveTo>
                  <a:lnTo>
                    <a:pt x="1" y="4431"/>
                  </a:lnTo>
                  <a:lnTo>
                    <a:pt x="49277" y="51688"/>
                  </a:lnTo>
                  <a:lnTo>
                    <a:pt x="53786" y="51688"/>
                  </a:lnTo>
                  <a:lnTo>
                    <a:pt x="1" y="0"/>
                  </a:lnTo>
                  <a:close/>
                </a:path>
              </a:pathLst>
            </a:custGeom>
            <a:solidFill>
              <a:srgbClr val="F3F3F3">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320;p25"/>
          <p:cNvGrpSpPr/>
          <p:nvPr/>
        </p:nvGrpSpPr>
        <p:grpSpPr>
          <a:xfrm>
            <a:off x="6448134" y="2200881"/>
            <a:ext cx="1086169" cy="904427"/>
            <a:chOff x="1895150" y="3701625"/>
            <a:chExt cx="2130843" cy="1774300"/>
          </a:xfrm>
        </p:grpSpPr>
        <p:sp>
          <p:nvSpPr>
            <p:cNvPr id="141" name="Google Shape;321;p25"/>
            <p:cNvSpPr/>
            <p:nvPr/>
          </p:nvSpPr>
          <p:spPr>
            <a:xfrm>
              <a:off x="2810843" y="4749366"/>
              <a:ext cx="1215150" cy="457522"/>
            </a:xfrm>
            <a:custGeom>
              <a:avLst/>
              <a:gdLst/>
              <a:ahLst/>
              <a:cxnLst/>
              <a:rect l="l" t="t" r="r" b="b"/>
              <a:pathLst>
                <a:path w="48606" h="17682" extrusionOk="0">
                  <a:moveTo>
                    <a:pt x="36539" y="0"/>
                  </a:moveTo>
                  <a:cubicBezTo>
                    <a:pt x="39563" y="1322"/>
                    <a:pt x="42311" y="3680"/>
                    <a:pt x="41915" y="7877"/>
                  </a:cubicBezTo>
                  <a:cubicBezTo>
                    <a:pt x="41414" y="13148"/>
                    <a:pt x="35917" y="14470"/>
                    <a:pt x="29113" y="14470"/>
                  </a:cubicBezTo>
                  <a:cubicBezTo>
                    <a:pt x="24381" y="14470"/>
                    <a:pt x="19016" y="13830"/>
                    <a:pt x="14261" y="13434"/>
                  </a:cubicBezTo>
                  <a:cubicBezTo>
                    <a:pt x="13280" y="13352"/>
                    <a:pt x="12344" y="13311"/>
                    <a:pt x="11454" y="13311"/>
                  </a:cubicBezTo>
                  <a:cubicBezTo>
                    <a:pt x="5916" y="13311"/>
                    <a:pt x="2111" y="14870"/>
                    <a:pt x="0" y="17681"/>
                  </a:cubicBezTo>
                  <a:lnTo>
                    <a:pt x="38180" y="17681"/>
                  </a:lnTo>
                  <a:cubicBezTo>
                    <a:pt x="44789" y="15190"/>
                    <a:pt x="48606" y="10317"/>
                    <a:pt x="46866" y="4254"/>
                  </a:cubicBezTo>
                  <a:cubicBezTo>
                    <a:pt x="46388" y="2593"/>
                    <a:pt x="45598" y="1185"/>
                    <a:pt x="44618" y="0"/>
                  </a:cubicBezTo>
                  <a:close/>
                </a:path>
              </a:pathLst>
            </a:custGeom>
            <a:solidFill>
              <a:srgbClr val="373A5A">
                <a:alpha val="24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322;p25"/>
            <p:cNvSpPr/>
            <p:nvPr/>
          </p:nvSpPr>
          <p:spPr>
            <a:xfrm>
              <a:off x="2144685" y="4755007"/>
              <a:ext cx="161075" cy="451881"/>
            </a:xfrm>
            <a:custGeom>
              <a:avLst/>
              <a:gdLst/>
              <a:ahLst/>
              <a:cxnLst/>
              <a:rect l="l" t="t" r="r" b="b"/>
              <a:pathLst>
                <a:path w="6443" h="17464" extrusionOk="0">
                  <a:moveTo>
                    <a:pt x="551" y="0"/>
                  </a:moveTo>
                  <a:lnTo>
                    <a:pt x="24" y="7451"/>
                  </a:lnTo>
                  <a:cubicBezTo>
                    <a:pt x="0" y="11285"/>
                    <a:pt x="117" y="15512"/>
                    <a:pt x="663" y="17299"/>
                  </a:cubicBezTo>
                  <a:cubicBezTo>
                    <a:pt x="680" y="17354"/>
                    <a:pt x="698" y="17409"/>
                    <a:pt x="715" y="17463"/>
                  </a:cubicBezTo>
                  <a:lnTo>
                    <a:pt x="5024" y="17463"/>
                  </a:lnTo>
                  <a:cubicBezTo>
                    <a:pt x="5055" y="17293"/>
                    <a:pt x="5082" y="17118"/>
                    <a:pt x="5106" y="16930"/>
                  </a:cubicBezTo>
                  <a:cubicBezTo>
                    <a:pt x="5701" y="12337"/>
                    <a:pt x="6442" y="633"/>
                    <a:pt x="6442" y="633"/>
                  </a:cubicBezTo>
                  <a:lnTo>
                    <a:pt x="551" y="0"/>
                  </a:lnTo>
                  <a:close/>
                </a:path>
              </a:pathLst>
            </a:custGeom>
            <a:solidFill>
              <a:srgbClr val="373A5A">
                <a:alpha val="24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323;p25"/>
            <p:cNvSpPr/>
            <p:nvPr/>
          </p:nvSpPr>
          <p:spPr>
            <a:xfrm>
              <a:off x="2555725" y="4646775"/>
              <a:ext cx="287100" cy="274025"/>
            </a:xfrm>
            <a:custGeom>
              <a:avLst/>
              <a:gdLst/>
              <a:ahLst/>
              <a:cxnLst/>
              <a:rect l="l" t="t" r="r" b="b"/>
              <a:pathLst>
                <a:path w="11484" h="10961" extrusionOk="0">
                  <a:moveTo>
                    <a:pt x="5649" y="1"/>
                  </a:moveTo>
                  <a:cubicBezTo>
                    <a:pt x="3664" y="1"/>
                    <a:pt x="1718" y="239"/>
                    <a:pt x="1187" y="1103"/>
                  </a:cubicBezTo>
                  <a:cubicBezTo>
                    <a:pt x="1" y="3027"/>
                    <a:pt x="1" y="8806"/>
                    <a:pt x="1853" y="10361"/>
                  </a:cubicBezTo>
                  <a:cubicBezTo>
                    <a:pt x="2312" y="10748"/>
                    <a:pt x="2840" y="10961"/>
                    <a:pt x="3381" y="10961"/>
                  </a:cubicBezTo>
                  <a:cubicBezTo>
                    <a:pt x="5020" y="10961"/>
                    <a:pt x="6778" y="9004"/>
                    <a:pt x="7112" y="3991"/>
                  </a:cubicBezTo>
                  <a:lnTo>
                    <a:pt x="11483" y="3991"/>
                  </a:lnTo>
                  <a:lnTo>
                    <a:pt x="10595" y="362"/>
                  </a:lnTo>
                  <a:cubicBezTo>
                    <a:pt x="10595" y="362"/>
                    <a:pt x="8092" y="1"/>
                    <a:pt x="5649" y="1"/>
                  </a:cubicBezTo>
                  <a:close/>
                </a:path>
              </a:pathLst>
            </a:custGeom>
            <a:solidFill>
              <a:srgbClr val="373A5A">
                <a:alpha val="24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324;p25"/>
            <p:cNvSpPr/>
            <p:nvPr/>
          </p:nvSpPr>
          <p:spPr>
            <a:xfrm>
              <a:off x="2060625" y="4753975"/>
              <a:ext cx="172275" cy="505825"/>
            </a:xfrm>
            <a:custGeom>
              <a:avLst/>
              <a:gdLst/>
              <a:ahLst/>
              <a:cxnLst/>
              <a:rect l="l" t="t" r="r" b="b"/>
              <a:pathLst>
                <a:path w="6891" h="20233" extrusionOk="0">
                  <a:moveTo>
                    <a:pt x="671" y="1"/>
                  </a:moveTo>
                  <a:cubicBezTo>
                    <a:pt x="671" y="1"/>
                    <a:pt x="1" y="13704"/>
                    <a:pt x="1115" y="17333"/>
                  </a:cubicBezTo>
                  <a:cubicBezTo>
                    <a:pt x="1678" y="19173"/>
                    <a:pt x="2660" y="20233"/>
                    <a:pt x="3568" y="20233"/>
                  </a:cubicBezTo>
                  <a:cubicBezTo>
                    <a:pt x="4452" y="20233"/>
                    <a:pt x="5266" y="19229"/>
                    <a:pt x="5557" y="16964"/>
                  </a:cubicBezTo>
                  <a:cubicBezTo>
                    <a:pt x="6152" y="12371"/>
                    <a:pt x="6890" y="667"/>
                    <a:pt x="6890" y="667"/>
                  </a:cubicBezTo>
                  <a:lnTo>
                    <a:pt x="67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325;p25"/>
            <p:cNvSpPr/>
            <p:nvPr/>
          </p:nvSpPr>
          <p:spPr>
            <a:xfrm>
              <a:off x="2690200" y="4511675"/>
              <a:ext cx="1300250" cy="964250"/>
            </a:xfrm>
            <a:custGeom>
              <a:avLst/>
              <a:gdLst/>
              <a:ahLst/>
              <a:cxnLst/>
              <a:rect l="l" t="t" r="r" b="b"/>
              <a:pathLst>
                <a:path w="52010" h="38570" extrusionOk="0">
                  <a:moveTo>
                    <a:pt x="33389" y="1"/>
                  </a:moveTo>
                  <a:lnTo>
                    <a:pt x="31940" y="4710"/>
                  </a:lnTo>
                  <a:cubicBezTo>
                    <a:pt x="31940" y="4710"/>
                    <a:pt x="45346" y="5314"/>
                    <a:pt x="44498" y="14251"/>
                  </a:cubicBezTo>
                  <a:cubicBezTo>
                    <a:pt x="44001" y="19520"/>
                    <a:pt x="38507" y="20843"/>
                    <a:pt x="31706" y="20843"/>
                  </a:cubicBezTo>
                  <a:cubicBezTo>
                    <a:pt x="26971" y="20843"/>
                    <a:pt x="21603" y="20201"/>
                    <a:pt x="16845" y="19805"/>
                  </a:cubicBezTo>
                  <a:cubicBezTo>
                    <a:pt x="15866" y="19723"/>
                    <a:pt x="14932" y="19683"/>
                    <a:pt x="14042" y="19683"/>
                  </a:cubicBezTo>
                  <a:cubicBezTo>
                    <a:pt x="4398" y="19683"/>
                    <a:pt x="0" y="24393"/>
                    <a:pt x="664" y="32243"/>
                  </a:cubicBezTo>
                  <a:cubicBezTo>
                    <a:pt x="1030" y="36581"/>
                    <a:pt x="3158" y="38569"/>
                    <a:pt x="5124" y="38569"/>
                  </a:cubicBezTo>
                  <a:cubicBezTo>
                    <a:pt x="7045" y="38569"/>
                    <a:pt x="8812" y="36671"/>
                    <a:pt x="8633" y="33211"/>
                  </a:cubicBezTo>
                  <a:cubicBezTo>
                    <a:pt x="8341" y="27557"/>
                    <a:pt x="10960" y="25364"/>
                    <a:pt x="19470" y="25364"/>
                  </a:cubicBezTo>
                  <a:cubicBezTo>
                    <a:pt x="21505" y="25364"/>
                    <a:pt x="23876" y="25490"/>
                    <a:pt x="26626" y="25723"/>
                  </a:cubicBezTo>
                  <a:cubicBezTo>
                    <a:pt x="27749" y="25818"/>
                    <a:pt x="28853" y="25864"/>
                    <a:pt x="29935" y="25864"/>
                  </a:cubicBezTo>
                  <a:cubicBezTo>
                    <a:pt x="42577" y="25864"/>
                    <a:pt x="52010" y="19528"/>
                    <a:pt x="49451" y="10628"/>
                  </a:cubicBezTo>
                  <a:cubicBezTo>
                    <a:pt x="46672" y="968"/>
                    <a:pt x="33389" y="1"/>
                    <a:pt x="33389"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326;p25"/>
            <p:cNvSpPr/>
            <p:nvPr/>
          </p:nvSpPr>
          <p:spPr>
            <a:xfrm>
              <a:off x="2691575" y="5006175"/>
              <a:ext cx="392250" cy="469750"/>
            </a:xfrm>
            <a:custGeom>
              <a:avLst/>
              <a:gdLst/>
              <a:ahLst/>
              <a:cxnLst/>
              <a:rect l="l" t="t" r="r" b="b"/>
              <a:pathLst>
                <a:path w="15690" h="18790" extrusionOk="0">
                  <a:moveTo>
                    <a:pt x="11708" y="1"/>
                  </a:moveTo>
                  <a:cubicBezTo>
                    <a:pt x="3653" y="701"/>
                    <a:pt x="0" y="5260"/>
                    <a:pt x="609" y="12463"/>
                  </a:cubicBezTo>
                  <a:cubicBezTo>
                    <a:pt x="975" y="16801"/>
                    <a:pt x="3103" y="18789"/>
                    <a:pt x="5069" y="18789"/>
                  </a:cubicBezTo>
                  <a:cubicBezTo>
                    <a:pt x="6990" y="18789"/>
                    <a:pt x="8757" y="16891"/>
                    <a:pt x="8578" y="13431"/>
                  </a:cubicBezTo>
                  <a:cubicBezTo>
                    <a:pt x="8335" y="8705"/>
                    <a:pt x="10123" y="6398"/>
                    <a:pt x="15690" y="5769"/>
                  </a:cubicBezTo>
                  <a:cubicBezTo>
                    <a:pt x="14901" y="2977"/>
                    <a:pt x="13318" y="1165"/>
                    <a:pt x="11708"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327;p25"/>
            <p:cNvSpPr/>
            <p:nvPr/>
          </p:nvSpPr>
          <p:spPr>
            <a:xfrm>
              <a:off x="3238875" y="5018300"/>
              <a:ext cx="141600" cy="137675"/>
            </a:xfrm>
            <a:custGeom>
              <a:avLst/>
              <a:gdLst/>
              <a:ahLst/>
              <a:cxnLst/>
              <a:rect l="l" t="t" r="r" b="b"/>
              <a:pathLst>
                <a:path w="5664" h="5507" extrusionOk="0">
                  <a:moveTo>
                    <a:pt x="1" y="1"/>
                  </a:moveTo>
                  <a:lnTo>
                    <a:pt x="1" y="1"/>
                  </a:lnTo>
                  <a:cubicBezTo>
                    <a:pt x="687" y="1816"/>
                    <a:pt x="793" y="3756"/>
                    <a:pt x="739" y="5185"/>
                  </a:cubicBezTo>
                  <a:cubicBezTo>
                    <a:pt x="1955" y="5246"/>
                    <a:pt x="3267" y="5339"/>
                    <a:pt x="4679" y="5458"/>
                  </a:cubicBezTo>
                  <a:cubicBezTo>
                    <a:pt x="4894" y="5475"/>
                    <a:pt x="5106" y="5492"/>
                    <a:pt x="5321" y="5506"/>
                  </a:cubicBezTo>
                  <a:cubicBezTo>
                    <a:pt x="5663" y="3770"/>
                    <a:pt x="5225" y="1904"/>
                    <a:pt x="4644" y="384"/>
                  </a:cubicBezTo>
                  <a:cubicBezTo>
                    <a:pt x="3103" y="278"/>
                    <a:pt x="1545" y="144"/>
                    <a:pt x="1"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328;p25"/>
            <p:cNvSpPr/>
            <p:nvPr/>
          </p:nvSpPr>
          <p:spPr>
            <a:xfrm>
              <a:off x="3523550" y="5020625"/>
              <a:ext cx="138425" cy="130225"/>
            </a:xfrm>
            <a:custGeom>
              <a:avLst/>
              <a:gdLst/>
              <a:ahLst/>
              <a:cxnLst/>
              <a:rect l="l" t="t" r="r" b="b"/>
              <a:pathLst>
                <a:path w="5537" h="5209" extrusionOk="0">
                  <a:moveTo>
                    <a:pt x="4336" y="0"/>
                  </a:moveTo>
                  <a:cubicBezTo>
                    <a:pt x="3014" y="259"/>
                    <a:pt x="1552" y="400"/>
                    <a:pt x="0" y="455"/>
                  </a:cubicBezTo>
                  <a:cubicBezTo>
                    <a:pt x="646" y="2010"/>
                    <a:pt x="1019" y="3766"/>
                    <a:pt x="1234" y="5208"/>
                  </a:cubicBezTo>
                  <a:cubicBezTo>
                    <a:pt x="2748" y="5007"/>
                    <a:pt x="4190" y="4709"/>
                    <a:pt x="5536" y="4323"/>
                  </a:cubicBezTo>
                  <a:cubicBezTo>
                    <a:pt x="5437" y="2778"/>
                    <a:pt x="4935" y="1285"/>
                    <a:pt x="4336"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329;p25"/>
            <p:cNvSpPr/>
            <p:nvPr/>
          </p:nvSpPr>
          <p:spPr>
            <a:xfrm>
              <a:off x="1956725" y="3701625"/>
              <a:ext cx="1817675" cy="1106675"/>
            </a:xfrm>
            <a:custGeom>
              <a:avLst/>
              <a:gdLst/>
              <a:ahLst/>
              <a:cxnLst/>
              <a:rect l="l" t="t" r="r" b="b"/>
              <a:pathLst>
                <a:path w="72707" h="44267" extrusionOk="0">
                  <a:moveTo>
                    <a:pt x="46437" y="0"/>
                  </a:moveTo>
                  <a:cubicBezTo>
                    <a:pt x="31973" y="0"/>
                    <a:pt x="20964" y="15021"/>
                    <a:pt x="20964" y="15021"/>
                  </a:cubicBezTo>
                  <a:cubicBezTo>
                    <a:pt x="19037" y="12985"/>
                    <a:pt x="17796" y="12260"/>
                    <a:pt x="17007" y="12260"/>
                  </a:cubicBezTo>
                  <a:cubicBezTo>
                    <a:pt x="15049" y="12260"/>
                    <a:pt x="15865" y="16720"/>
                    <a:pt x="15865" y="16720"/>
                  </a:cubicBezTo>
                  <a:cubicBezTo>
                    <a:pt x="15865" y="16720"/>
                    <a:pt x="13408" y="17004"/>
                    <a:pt x="11805" y="17379"/>
                  </a:cubicBezTo>
                  <a:cubicBezTo>
                    <a:pt x="9725" y="15898"/>
                    <a:pt x="8461" y="15361"/>
                    <a:pt x="7721" y="15361"/>
                  </a:cubicBezTo>
                  <a:cubicBezTo>
                    <a:pt x="5774" y="15361"/>
                    <a:pt x="7461" y="19081"/>
                    <a:pt x="7461" y="19081"/>
                  </a:cubicBezTo>
                  <a:cubicBezTo>
                    <a:pt x="3966" y="23329"/>
                    <a:pt x="377" y="29751"/>
                    <a:pt x="190" y="34094"/>
                  </a:cubicBezTo>
                  <a:cubicBezTo>
                    <a:pt x="1" y="38437"/>
                    <a:pt x="3873" y="43628"/>
                    <a:pt x="8688" y="44196"/>
                  </a:cubicBezTo>
                  <a:cubicBezTo>
                    <a:pt x="9102" y="44245"/>
                    <a:pt x="9506" y="44267"/>
                    <a:pt x="9900" y="44267"/>
                  </a:cubicBezTo>
                  <a:cubicBezTo>
                    <a:pt x="14093" y="44267"/>
                    <a:pt x="17092" y="41742"/>
                    <a:pt x="17092" y="41742"/>
                  </a:cubicBezTo>
                  <a:lnTo>
                    <a:pt x="60998" y="41835"/>
                  </a:lnTo>
                  <a:cubicBezTo>
                    <a:pt x="60998" y="41835"/>
                    <a:pt x="72706" y="9072"/>
                    <a:pt x="54481" y="1611"/>
                  </a:cubicBezTo>
                  <a:cubicBezTo>
                    <a:pt x="51718" y="480"/>
                    <a:pt x="49023" y="0"/>
                    <a:pt x="46437"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330;p25"/>
            <p:cNvSpPr/>
            <p:nvPr/>
          </p:nvSpPr>
          <p:spPr>
            <a:xfrm>
              <a:off x="2852625" y="3754900"/>
              <a:ext cx="238800" cy="107275"/>
            </a:xfrm>
            <a:custGeom>
              <a:avLst/>
              <a:gdLst/>
              <a:ahLst/>
              <a:cxnLst/>
              <a:rect l="l" t="t" r="r" b="b"/>
              <a:pathLst>
                <a:path w="9552" h="4291" extrusionOk="0">
                  <a:moveTo>
                    <a:pt x="6009" y="1"/>
                  </a:moveTo>
                  <a:cubicBezTo>
                    <a:pt x="5289" y="1"/>
                    <a:pt x="4571" y="63"/>
                    <a:pt x="3872" y="219"/>
                  </a:cubicBezTo>
                  <a:cubicBezTo>
                    <a:pt x="3537" y="294"/>
                    <a:pt x="1412" y="711"/>
                    <a:pt x="2221" y="1377"/>
                  </a:cubicBezTo>
                  <a:cubicBezTo>
                    <a:pt x="2361" y="1493"/>
                    <a:pt x="2484" y="1706"/>
                    <a:pt x="2369" y="1846"/>
                  </a:cubicBezTo>
                  <a:cubicBezTo>
                    <a:pt x="2331" y="1887"/>
                    <a:pt x="2283" y="1911"/>
                    <a:pt x="2232" y="1931"/>
                  </a:cubicBezTo>
                  <a:cubicBezTo>
                    <a:pt x="1883" y="2078"/>
                    <a:pt x="1494" y="2098"/>
                    <a:pt x="1121" y="2184"/>
                  </a:cubicBezTo>
                  <a:cubicBezTo>
                    <a:pt x="752" y="2272"/>
                    <a:pt x="369" y="2450"/>
                    <a:pt x="202" y="2789"/>
                  </a:cubicBezTo>
                  <a:cubicBezTo>
                    <a:pt x="0" y="3199"/>
                    <a:pt x="191" y="3725"/>
                    <a:pt x="554" y="3999"/>
                  </a:cubicBezTo>
                  <a:cubicBezTo>
                    <a:pt x="831" y="4208"/>
                    <a:pt x="1182" y="4291"/>
                    <a:pt x="1534" y="4291"/>
                  </a:cubicBezTo>
                  <a:cubicBezTo>
                    <a:pt x="1642" y="4291"/>
                    <a:pt x="1750" y="4283"/>
                    <a:pt x="1856" y="4269"/>
                  </a:cubicBezTo>
                  <a:cubicBezTo>
                    <a:pt x="3161" y="4097"/>
                    <a:pt x="4176" y="3072"/>
                    <a:pt x="5386" y="2556"/>
                  </a:cubicBezTo>
                  <a:cubicBezTo>
                    <a:pt x="6183" y="2215"/>
                    <a:pt x="7057" y="2102"/>
                    <a:pt x="7925" y="2071"/>
                  </a:cubicBezTo>
                  <a:cubicBezTo>
                    <a:pt x="8236" y="2061"/>
                    <a:pt x="8554" y="2057"/>
                    <a:pt x="8848" y="1955"/>
                  </a:cubicBezTo>
                  <a:cubicBezTo>
                    <a:pt x="9142" y="1852"/>
                    <a:pt x="9415" y="1627"/>
                    <a:pt x="9480" y="1323"/>
                  </a:cubicBezTo>
                  <a:cubicBezTo>
                    <a:pt x="9552" y="980"/>
                    <a:pt x="9340" y="629"/>
                    <a:pt x="9046" y="438"/>
                  </a:cubicBezTo>
                  <a:cubicBezTo>
                    <a:pt x="8755" y="246"/>
                    <a:pt x="8400" y="185"/>
                    <a:pt x="8055" y="140"/>
                  </a:cubicBezTo>
                  <a:cubicBezTo>
                    <a:pt x="7380" y="57"/>
                    <a:pt x="6693" y="1"/>
                    <a:pt x="6009"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331;p25"/>
            <p:cNvSpPr/>
            <p:nvPr/>
          </p:nvSpPr>
          <p:spPr>
            <a:xfrm>
              <a:off x="3116950" y="3704225"/>
              <a:ext cx="422500" cy="297925"/>
            </a:xfrm>
            <a:custGeom>
              <a:avLst/>
              <a:gdLst/>
              <a:ahLst/>
              <a:cxnLst/>
              <a:rect l="l" t="t" r="r" b="b"/>
              <a:pathLst>
                <a:path w="16900" h="11917" extrusionOk="0">
                  <a:moveTo>
                    <a:pt x="2075" y="1"/>
                  </a:moveTo>
                  <a:cubicBezTo>
                    <a:pt x="1425" y="315"/>
                    <a:pt x="821" y="749"/>
                    <a:pt x="462" y="1367"/>
                  </a:cubicBezTo>
                  <a:cubicBezTo>
                    <a:pt x="4" y="2150"/>
                    <a:pt x="1" y="3148"/>
                    <a:pt x="332" y="3988"/>
                  </a:cubicBezTo>
                  <a:cubicBezTo>
                    <a:pt x="663" y="4832"/>
                    <a:pt x="1302" y="5526"/>
                    <a:pt x="2048" y="6046"/>
                  </a:cubicBezTo>
                  <a:cubicBezTo>
                    <a:pt x="2540" y="6391"/>
                    <a:pt x="3083" y="6668"/>
                    <a:pt x="3510" y="7085"/>
                  </a:cubicBezTo>
                  <a:cubicBezTo>
                    <a:pt x="3941" y="7502"/>
                    <a:pt x="4248" y="8113"/>
                    <a:pt x="4102" y="8695"/>
                  </a:cubicBezTo>
                  <a:cubicBezTo>
                    <a:pt x="4043" y="8920"/>
                    <a:pt x="3920" y="9146"/>
                    <a:pt x="3965" y="9371"/>
                  </a:cubicBezTo>
                  <a:cubicBezTo>
                    <a:pt x="4016" y="9624"/>
                    <a:pt x="4255" y="9788"/>
                    <a:pt x="4477" y="9914"/>
                  </a:cubicBezTo>
                  <a:cubicBezTo>
                    <a:pt x="7187" y="11455"/>
                    <a:pt x="10424" y="11685"/>
                    <a:pt x="13537" y="11876"/>
                  </a:cubicBezTo>
                  <a:cubicBezTo>
                    <a:pt x="13875" y="11897"/>
                    <a:pt x="14219" y="11917"/>
                    <a:pt x="14560" y="11917"/>
                  </a:cubicBezTo>
                  <a:cubicBezTo>
                    <a:pt x="15132" y="11917"/>
                    <a:pt x="15700" y="11861"/>
                    <a:pt x="16233" y="11657"/>
                  </a:cubicBezTo>
                  <a:cubicBezTo>
                    <a:pt x="16472" y="11569"/>
                    <a:pt x="16695" y="11449"/>
                    <a:pt x="16900" y="11305"/>
                  </a:cubicBezTo>
                  <a:cubicBezTo>
                    <a:pt x="15468" y="7023"/>
                    <a:pt x="12761" y="3428"/>
                    <a:pt x="8072" y="1507"/>
                  </a:cubicBezTo>
                  <a:cubicBezTo>
                    <a:pt x="6032" y="674"/>
                    <a:pt x="4026" y="195"/>
                    <a:pt x="2075"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332;p25"/>
            <p:cNvSpPr/>
            <p:nvPr/>
          </p:nvSpPr>
          <p:spPr>
            <a:xfrm>
              <a:off x="3254575" y="4187425"/>
              <a:ext cx="318950" cy="274050"/>
            </a:xfrm>
            <a:custGeom>
              <a:avLst/>
              <a:gdLst/>
              <a:ahLst/>
              <a:cxnLst/>
              <a:rect l="l" t="t" r="r" b="b"/>
              <a:pathLst>
                <a:path w="12758" h="10962" extrusionOk="0">
                  <a:moveTo>
                    <a:pt x="5179" y="0"/>
                  </a:moveTo>
                  <a:cubicBezTo>
                    <a:pt x="5140" y="0"/>
                    <a:pt x="5101" y="1"/>
                    <a:pt x="5062" y="1"/>
                  </a:cubicBezTo>
                  <a:cubicBezTo>
                    <a:pt x="4714" y="8"/>
                    <a:pt x="4344" y="35"/>
                    <a:pt x="4068" y="247"/>
                  </a:cubicBezTo>
                  <a:cubicBezTo>
                    <a:pt x="3141" y="948"/>
                    <a:pt x="4130" y="2759"/>
                    <a:pt x="3210" y="3474"/>
                  </a:cubicBezTo>
                  <a:cubicBezTo>
                    <a:pt x="2987" y="3646"/>
                    <a:pt x="2716" y="3698"/>
                    <a:pt x="2426" y="3698"/>
                  </a:cubicBezTo>
                  <a:cubicBezTo>
                    <a:pt x="1986" y="3698"/>
                    <a:pt x="1502" y="3578"/>
                    <a:pt x="1076" y="3578"/>
                  </a:cubicBezTo>
                  <a:cubicBezTo>
                    <a:pt x="747" y="3578"/>
                    <a:pt x="452" y="3650"/>
                    <a:pt x="240" y="3904"/>
                  </a:cubicBezTo>
                  <a:cubicBezTo>
                    <a:pt x="39" y="4147"/>
                    <a:pt x="1" y="4488"/>
                    <a:pt x="42" y="4803"/>
                  </a:cubicBezTo>
                  <a:cubicBezTo>
                    <a:pt x="144" y="5534"/>
                    <a:pt x="633" y="6160"/>
                    <a:pt x="1201" y="6631"/>
                  </a:cubicBezTo>
                  <a:cubicBezTo>
                    <a:pt x="2144" y="7414"/>
                    <a:pt x="3313" y="7858"/>
                    <a:pt x="4458" y="8289"/>
                  </a:cubicBezTo>
                  <a:cubicBezTo>
                    <a:pt x="6378" y="9013"/>
                    <a:pt x="8295" y="9734"/>
                    <a:pt x="10215" y="10455"/>
                  </a:cubicBezTo>
                  <a:cubicBezTo>
                    <a:pt x="10766" y="10663"/>
                    <a:pt x="11357" y="10865"/>
                    <a:pt x="11945" y="10961"/>
                  </a:cubicBezTo>
                  <a:cubicBezTo>
                    <a:pt x="12355" y="8515"/>
                    <a:pt x="12669" y="5852"/>
                    <a:pt x="12758" y="3149"/>
                  </a:cubicBezTo>
                  <a:cubicBezTo>
                    <a:pt x="10752" y="1190"/>
                    <a:pt x="7989" y="0"/>
                    <a:pt x="5179"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333;p25"/>
            <p:cNvSpPr/>
            <p:nvPr/>
          </p:nvSpPr>
          <p:spPr>
            <a:xfrm>
              <a:off x="3495175" y="4041100"/>
              <a:ext cx="78875" cy="169950"/>
            </a:xfrm>
            <a:custGeom>
              <a:avLst/>
              <a:gdLst/>
              <a:ahLst/>
              <a:cxnLst/>
              <a:rect l="l" t="t" r="r" b="b"/>
              <a:pathLst>
                <a:path w="3155" h="6798" extrusionOk="0">
                  <a:moveTo>
                    <a:pt x="2304" y="0"/>
                  </a:moveTo>
                  <a:cubicBezTo>
                    <a:pt x="1275" y="4"/>
                    <a:pt x="209" y="718"/>
                    <a:pt x="66" y="1737"/>
                  </a:cubicBezTo>
                  <a:cubicBezTo>
                    <a:pt x="1" y="2180"/>
                    <a:pt x="110" y="2635"/>
                    <a:pt x="257" y="3059"/>
                  </a:cubicBezTo>
                  <a:cubicBezTo>
                    <a:pt x="780" y="4576"/>
                    <a:pt x="1829" y="5899"/>
                    <a:pt x="3154" y="6797"/>
                  </a:cubicBezTo>
                  <a:cubicBezTo>
                    <a:pt x="3117" y="4484"/>
                    <a:pt x="2884" y="2184"/>
                    <a:pt x="2383" y="4"/>
                  </a:cubicBezTo>
                  <a:cubicBezTo>
                    <a:pt x="2359" y="4"/>
                    <a:pt x="2331" y="0"/>
                    <a:pt x="230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334;p25"/>
            <p:cNvSpPr/>
            <p:nvPr/>
          </p:nvSpPr>
          <p:spPr>
            <a:xfrm>
              <a:off x="2813050" y="4265275"/>
              <a:ext cx="412850" cy="350600"/>
            </a:xfrm>
            <a:custGeom>
              <a:avLst/>
              <a:gdLst/>
              <a:ahLst/>
              <a:cxnLst/>
              <a:rect l="l" t="t" r="r" b="b"/>
              <a:pathLst>
                <a:path w="16514" h="14024" extrusionOk="0">
                  <a:moveTo>
                    <a:pt x="1846" y="1"/>
                  </a:moveTo>
                  <a:cubicBezTo>
                    <a:pt x="1220" y="1"/>
                    <a:pt x="602" y="25"/>
                    <a:pt x="1" y="79"/>
                  </a:cubicBezTo>
                  <a:cubicBezTo>
                    <a:pt x="479" y="4953"/>
                    <a:pt x="3788" y="9962"/>
                    <a:pt x="5859" y="12672"/>
                  </a:cubicBezTo>
                  <a:cubicBezTo>
                    <a:pt x="8117" y="13530"/>
                    <a:pt x="10547" y="13940"/>
                    <a:pt x="12966" y="14016"/>
                  </a:cubicBezTo>
                  <a:cubicBezTo>
                    <a:pt x="13117" y="14020"/>
                    <a:pt x="13269" y="14024"/>
                    <a:pt x="13421" y="14024"/>
                  </a:cubicBezTo>
                  <a:cubicBezTo>
                    <a:pt x="14024" y="14024"/>
                    <a:pt x="14630" y="13970"/>
                    <a:pt x="15181" y="13738"/>
                  </a:cubicBezTo>
                  <a:cubicBezTo>
                    <a:pt x="15871" y="13445"/>
                    <a:pt x="16466" y="12806"/>
                    <a:pt x="16493" y="12057"/>
                  </a:cubicBezTo>
                  <a:cubicBezTo>
                    <a:pt x="16514" y="11490"/>
                    <a:pt x="16217" y="10964"/>
                    <a:pt x="15906" y="10489"/>
                  </a:cubicBezTo>
                  <a:cubicBezTo>
                    <a:pt x="15127" y="9303"/>
                    <a:pt x="14183" y="8226"/>
                    <a:pt x="13110" y="7297"/>
                  </a:cubicBezTo>
                  <a:cubicBezTo>
                    <a:pt x="12570" y="6828"/>
                    <a:pt x="11944" y="6295"/>
                    <a:pt x="11948" y="5581"/>
                  </a:cubicBezTo>
                  <a:cubicBezTo>
                    <a:pt x="11948" y="5068"/>
                    <a:pt x="12283" y="4617"/>
                    <a:pt x="12409" y="4119"/>
                  </a:cubicBezTo>
                  <a:cubicBezTo>
                    <a:pt x="12635" y="3220"/>
                    <a:pt x="12122" y="2259"/>
                    <a:pt x="11384" y="1706"/>
                  </a:cubicBezTo>
                  <a:cubicBezTo>
                    <a:pt x="10643" y="1149"/>
                    <a:pt x="9713" y="920"/>
                    <a:pt x="8801" y="746"/>
                  </a:cubicBezTo>
                  <a:cubicBezTo>
                    <a:pt x="6646" y="342"/>
                    <a:pt x="4187" y="1"/>
                    <a:pt x="1846"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335;p25"/>
            <p:cNvSpPr/>
            <p:nvPr/>
          </p:nvSpPr>
          <p:spPr>
            <a:xfrm>
              <a:off x="2145125" y="4309200"/>
              <a:ext cx="271725" cy="273350"/>
            </a:xfrm>
            <a:custGeom>
              <a:avLst/>
              <a:gdLst/>
              <a:ahLst/>
              <a:cxnLst/>
              <a:rect l="l" t="t" r="r" b="b"/>
              <a:pathLst>
                <a:path w="10869" h="10934" extrusionOk="0">
                  <a:moveTo>
                    <a:pt x="8202" y="1"/>
                  </a:moveTo>
                  <a:cubicBezTo>
                    <a:pt x="6050" y="1"/>
                    <a:pt x="2387" y="1968"/>
                    <a:pt x="1190" y="3667"/>
                  </a:cubicBezTo>
                  <a:cubicBezTo>
                    <a:pt x="1" y="5352"/>
                    <a:pt x="31" y="10153"/>
                    <a:pt x="2348" y="10857"/>
                  </a:cubicBezTo>
                  <a:cubicBezTo>
                    <a:pt x="2523" y="10910"/>
                    <a:pt x="2697" y="10933"/>
                    <a:pt x="2871" y="10933"/>
                  </a:cubicBezTo>
                  <a:cubicBezTo>
                    <a:pt x="3748" y="10933"/>
                    <a:pt x="4602" y="10326"/>
                    <a:pt x="5321" y="9746"/>
                  </a:cubicBezTo>
                  <a:cubicBezTo>
                    <a:pt x="6022" y="9183"/>
                    <a:pt x="6723" y="8615"/>
                    <a:pt x="7427" y="8052"/>
                  </a:cubicBezTo>
                  <a:cubicBezTo>
                    <a:pt x="7816" y="7737"/>
                    <a:pt x="8206" y="7420"/>
                    <a:pt x="8554" y="7060"/>
                  </a:cubicBezTo>
                  <a:cubicBezTo>
                    <a:pt x="9128" y="6466"/>
                    <a:pt x="9580" y="5762"/>
                    <a:pt x="9996" y="5048"/>
                  </a:cubicBezTo>
                  <a:cubicBezTo>
                    <a:pt x="10437" y="4300"/>
                    <a:pt x="10865" y="3496"/>
                    <a:pt x="10865" y="2628"/>
                  </a:cubicBezTo>
                  <a:cubicBezTo>
                    <a:pt x="10868" y="1340"/>
                    <a:pt x="9781" y="141"/>
                    <a:pt x="8499" y="14"/>
                  </a:cubicBezTo>
                  <a:cubicBezTo>
                    <a:pt x="8404" y="5"/>
                    <a:pt x="8305" y="1"/>
                    <a:pt x="8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336;p25"/>
            <p:cNvSpPr/>
            <p:nvPr/>
          </p:nvSpPr>
          <p:spPr>
            <a:xfrm>
              <a:off x="2482950" y="4646775"/>
              <a:ext cx="287075" cy="274025"/>
            </a:xfrm>
            <a:custGeom>
              <a:avLst/>
              <a:gdLst/>
              <a:ahLst/>
              <a:cxnLst/>
              <a:rect l="l" t="t" r="r" b="b"/>
              <a:pathLst>
                <a:path w="11483" h="10961" extrusionOk="0">
                  <a:moveTo>
                    <a:pt x="5645" y="1"/>
                  </a:moveTo>
                  <a:cubicBezTo>
                    <a:pt x="3661" y="1"/>
                    <a:pt x="1716" y="239"/>
                    <a:pt x="1186" y="1103"/>
                  </a:cubicBezTo>
                  <a:cubicBezTo>
                    <a:pt x="0" y="3027"/>
                    <a:pt x="0" y="8806"/>
                    <a:pt x="1852" y="10361"/>
                  </a:cubicBezTo>
                  <a:cubicBezTo>
                    <a:pt x="2312" y="10748"/>
                    <a:pt x="2840" y="10961"/>
                    <a:pt x="3381" y="10961"/>
                  </a:cubicBezTo>
                  <a:cubicBezTo>
                    <a:pt x="5020" y="10961"/>
                    <a:pt x="6778" y="9004"/>
                    <a:pt x="7112" y="3991"/>
                  </a:cubicBezTo>
                  <a:lnTo>
                    <a:pt x="11483" y="3991"/>
                  </a:lnTo>
                  <a:lnTo>
                    <a:pt x="10590" y="362"/>
                  </a:lnTo>
                  <a:cubicBezTo>
                    <a:pt x="10590" y="362"/>
                    <a:pt x="8088" y="1"/>
                    <a:pt x="5645"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337;p25"/>
            <p:cNvSpPr/>
            <p:nvPr/>
          </p:nvSpPr>
          <p:spPr>
            <a:xfrm>
              <a:off x="2075425" y="4577375"/>
              <a:ext cx="83050" cy="51025"/>
            </a:xfrm>
            <a:custGeom>
              <a:avLst/>
              <a:gdLst/>
              <a:ahLst/>
              <a:cxnLst/>
              <a:rect l="l" t="t" r="r" b="b"/>
              <a:pathLst>
                <a:path w="3322" h="2041" extrusionOk="0">
                  <a:moveTo>
                    <a:pt x="2677" y="0"/>
                  </a:moveTo>
                  <a:cubicBezTo>
                    <a:pt x="2171" y="0"/>
                    <a:pt x="1429" y="1032"/>
                    <a:pt x="1429" y="1032"/>
                  </a:cubicBezTo>
                  <a:cubicBezTo>
                    <a:pt x="1217" y="896"/>
                    <a:pt x="904" y="804"/>
                    <a:pt x="636" y="804"/>
                  </a:cubicBezTo>
                  <a:cubicBezTo>
                    <a:pt x="393" y="804"/>
                    <a:pt x="186" y="880"/>
                    <a:pt x="126" y="1067"/>
                  </a:cubicBezTo>
                  <a:cubicBezTo>
                    <a:pt x="0" y="1459"/>
                    <a:pt x="331" y="1760"/>
                    <a:pt x="1880" y="2041"/>
                  </a:cubicBezTo>
                  <a:cubicBezTo>
                    <a:pt x="2833" y="1186"/>
                    <a:pt x="3322" y="308"/>
                    <a:pt x="2830" y="38"/>
                  </a:cubicBezTo>
                  <a:cubicBezTo>
                    <a:pt x="2782" y="12"/>
                    <a:pt x="2731" y="0"/>
                    <a:pt x="2677" y="0"/>
                  </a:cubicBezTo>
                  <a:close/>
                </a:path>
              </a:pathLst>
            </a:custGeom>
            <a:solidFill>
              <a:srgbClr val="FF6E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338;p25"/>
            <p:cNvSpPr/>
            <p:nvPr/>
          </p:nvSpPr>
          <p:spPr>
            <a:xfrm>
              <a:off x="2201775" y="4399200"/>
              <a:ext cx="118250" cy="115500"/>
            </a:xfrm>
            <a:custGeom>
              <a:avLst/>
              <a:gdLst/>
              <a:ahLst/>
              <a:cxnLst/>
              <a:rect l="l" t="t" r="r" b="b"/>
              <a:pathLst>
                <a:path w="4730" h="4620" extrusionOk="0">
                  <a:moveTo>
                    <a:pt x="2677" y="0"/>
                  </a:moveTo>
                  <a:cubicBezTo>
                    <a:pt x="2644" y="0"/>
                    <a:pt x="2610" y="1"/>
                    <a:pt x="2577" y="2"/>
                  </a:cubicBezTo>
                  <a:cubicBezTo>
                    <a:pt x="2164" y="26"/>
                    <a:pt x="1763" y="167"/>
                    <a:pt x="1429" y="402"/>
                  </a:cubicBezTo>
                  <a:cubicBezTo>
                    <a:pt x="1097" y="638"/>
                    <a:pt x="831" y="932"/>
                    <a:pt x="585" y="1243"/>
                  </a:cubicBezTo>
                  <a:cubicBezTo>
                    <a:pt x="349" y="1557"/>
                    <a:pt x="140" y="1899"/>
                    <a:pt x="0" y="2265"/>
                  </a:cubicBezTo>
                  <a:cubicBezTo>
                    <a:pt x="189" y="1923"/>
                    <a:pt x="410" y="1602"/>
                    <a:pt x="673" y="1315"/>
                  </a:cubicBezTo>
                  <a:cubicBezTo>
                    <a:pt x="930" y="1028"/>
                    <a:pt x="1214" y="751"/>
                    <a:pt x="1528" y="552"/>
                  </a:cubicBezTo>
                  <a:cubicBezTo>
                    <a:pt x="1861" y="342"/>
                    <a:pt x="2256" y="227"/>
                    <a:pt x="2644" y="227"/>
                  </a:cubicBezTo>
                  <a:cubicBezTo>
                    <a:pt x="2993" y="227"/>
                    <a:pt x="3337" y="319"/>
                    <a:pt x="3626" y="518"/>
                  </a:cubicBezTo>
                  <a:cubicBezTo>
                    <a:pt x="3937" y="716"/>
                    <a:pt x="4167" y="1024"/>
                    <a:pt x="4306" y="1369"/>
                  </a:cubicBezTo>
                  <a:cubicBezTo>
                    <a:pt x="4446" y="1711"/>
                    <a:pt x="4522" y="2090"/>
                    <a:pt x="4528" y="2473"/>
                  </a:cubicBezTo>
                  <a:cubicBezTo>
                    <a:pt x="4559" y="2856"/>
                    <a:pt x="4498" y="3235"/>
                    <a:pt x="4367" y="3597"/>
                  </a:cubicBezTo>
                  <a:cubicBezTo>
                    <a:pt x="4244" y="3963"/>
                    <a:pt x="4050" y="4304"/>
                    <a:pt x="3821" y="4619"/>
                  </a:cubicBezTo>
                  <a:cubicBezTo>
                    <a:pt x="4091" y="4336"/>
                    <a:pt x="4313" y="4004"/>
                    <a:pt x="4477" y="3638"/>
                  </a:cubicBezTo>
                  <a:cubicBezTo>
                    <a:pt x="4631" y="3276"/>
                    <a:pt x="4720" y="2869"/>
                    <a:pt x="4709" y="2470"/>
                  </a:cubicBezTo>
                  <a:cubicBezTo>
                    <a:pt x="4730" y="2069"/>
                    <a:pt x="4655" y="1663"/>
                    <a:pt x="4511" y="1284"/>
                  </a:cubicBezTo>
                  <a:cubicBezTo>
                    <a:pt x="4367" y="901"/>
                    <a:pt x="4108" y="552"/>
                    <a:pt x="3760" y="320"/>
                  </a:cubicBezTo>
                  <a:cubicBezTo>
                    <a:pt x="3439" y="107"/>
                    <a:pt x="3055" y="0"/>
                    <a:pt x="2677" y="0"/>
                  </a:cubicBezTo>
                  <a:close/>
                </a:path>
              </a:pathLst>
            </a:custGeom>
            <a:solidFill>
              <a:srgbClr val="373A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339;p25"/>
            <p:cNvSpPr/>
            <p:nvPr/>
          </p:nvSpPr>
          <p:spPr>
            <a:xfrm>
              <a:off x="1992100" y="4468600"/>
              <a:ext cx="93425" cy="103500"/>
            </a:xfrm>
            <a:custGeom>
              <a:avLst/>
              <a:gdLst/>
              <a:ahLst/>
              <a:cxnLst/>
              <a:rect l="l" t="t" r="r" b="b"/>
              <a:pathLst>
                <a:path w="3737" h="4140" extrusionOk="0">
                  <a:moveTo>
                    <a:pt x="2277" y="0"/>
                  </a:moveTo>
                  <a:cubicBezTo>
                    <a:pt x="2168" y="0"/>
                    <a:pt x="2059" y="9"/>
                    <a:pt x="1953" y="28"/>
                  </a:cubicBezTo>
                  <a:cubicBezTo>
                    <a:pt x="1912" y="36"/>
                    <a:pt x="1874" y="45"/>
                    <a:pt x="1836" y="52"/>
                  </a:cubicBezTo>
                  <a:cubicBezTo>
                    <a:pt x="1819" y="59"/>
                    <a:pt x="1795" y="63"/>
                    <a:pt x="1772" y="77"/>
                  </a:cubicBezTo>
                  <a:lnTo>
                    <a:pt x="1717" y="100"/>
                  </a:lnTo>
                  <a:cubicBezTo>
                    <a:pt x="1645" y="131"/>
                    <a:pt x="1580" y="168"/>
                    <a:pt x="1512" y="206"/>
                  </a:cubicBezTo>
                  <a:cubicBezTo>
                    <a:pt x="1252" y="364"/>
                    <a:pt x="1016" y="558"/>
                    <a:pt x="814" y="784"/>
                  </a:cubicBezTo>
                  <a:cubicBezTo>
                    <a:pt x="411" y="1238"/>
                    <a:pt x="152" y="1820"/>
                    <a:pt x="76" y="2414"/>
                  </a:cubicBezTo>
                  <a:cubicBezTo>
                    <a:pt x="1" y="3005"/>
                    <a:pt x="73" y="3634"/>
                    <a:pt x="380" y="4140"/>
                  </a:cubicBezTo>
                  <a:cubicBezTo>
                    <a:pt x="155" y="3596"/>
                    <a:pt x="158" y="2998"/>
                    <a:pt x="257" y="2441"/>
                  </a:cubicBezTo>
                  <a:cubicBezTo>
                    <a:pt x="367" y="1884"/>
                    <a:pt x="616" y="1358"/>
                    <a:pt x="989" y="941"/>
                  </a:cubicBezTo>
                  <a:cubicBezTo>
                    <a:pt x="1174" y="729"/>
                    <a:pt x="1392" y="548"/>
                    <a:pt x="1628" y="397"/>
                  </a:cubicBezTo>
                  <a:cubicBezTo>
                    <a:pt x="1689" y="360"/>
                    <a:pt x="1748" y="323"/>
                    <a:pt x="1809" y="292"/>
                  </a:cubicBezTo>
                  <a:lnTo>
                    <a:pt x="1854" y="271"/>
                  </a:lnTo>
                  <a:cubicBezTo>
                    <a:pt x="1863" y="264"/>
                    <a:pt x="1874" y="264"/>
                    <a:pt x="1891" y="257"/>
                  </a:cubicBezTo>
                  <a:cubicBezTo>
                    <a:pt x="1925" y="247"/>
                    <a:pt x="1959" y="241"/>
                    <a:pt x="1990" y="233"/>
                  </a:cubicBezTo>
                  <a:cubicBezTo>
                    <a:pt x="2127" y="206"/>
                    <a:pt x="2264" y="189"/>
                    <a:pt x="2404" y="189"/>
                  </a:cubicBezTo>
                  <a:cubicBezTo>
                    <a:pt x="2677" y="192"/>
                    <a:pt x="2957" y="261"/>
                    <a:pt x="3190" y="421"/>
                  </a:cubicBezTo>
                  <a:cubicBezTo>
                    <a:pt x="3425" y="575"/>
                    <a:pt x="3600" y="815"/>
                    <a:pt x="3737" y="1074"/>
                  </a:cubicBezTo>
                  <a:cubicBezTo>
                    <a:pt x="3647" y="794"/>
                    <a:pt x="3491" y="528"/>
                    <a:pt x="3258" y="329"/>
                  </a:cubicBezTo>
                  <a:cubicBezTo>
                    <a:pt x="3026" y="127"/>
                    <a:pt x="2715" y="25"/>
                    <a:pt x="2410" y="4"/>
                  </a:cubicBezTo>
                  <a:cubicBezTo>
                    <a:pt x="2366" y="2"/>
                    <a:pt x="2321" y="0"/>
                    <a:pt x="2277" y="0"/>
                  </a:cubicBezTo>
                  <a:close/>
                </a:path>
              </a:pathLst>
            </a:custGeom>
            <a:solidFill>
              <a:srgbClr val="373A5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340;p25"/>
            <p:cNvSpPr/>
            <p:nvPr/>
          </p:nvSpPr>
          <p:spPr>
            <a:xfrm>
              <a:off x="1895150" y="4650575"/>
              <a:ext cx="157150" cy="17775"/>
            </a:xfrm>
            <a:custGeom>
              <a:avLst/>
              <a:gdLst/>
              <a:ahLst/>
              <a:cxnLst/>
              <a:rect l="l" t="t" r="r" b="b"/>
              <a:pathLst>
                <a:path w="6286" h="711" extrusionOk="0">
                  <a:moveTo>
                    <a:pt x="2537" y="0"/>
                  </a:moveTo>
                  <a:cubicBezTo>
                    <a:pt x="2206" y="0"/>
                    <a:pt x="1875" y="10"/>
                    <a:pt x="1545" y="36"/>
                  </a:cubicBezTo>
                  <a:cubicBezTo>
                    <a:pt x="1025" y="66"/>
                    <a:pt x="513" y="128"/>
                    <a:pt x="0" y="203"/>
                  </a:cubicBezTo>
                  <a:cubicBezTo>
                    <a:pt x="516" y="148"/>
                    <a:pt x="1029" y="104"/>
                    <a:pt x="1549" y="93"/>
                  </a:cubicBezTo>
                  <a:cubicBezTo>
                    <a:pt x="1692" y="87"/>
                    <a:pt x="1836" y="85"/>
                    <a:pt x="1980" y="85"/>
                  </a:cubicBezTo>
                  <a:cubicBezTo>
                    <a:pt x="2352" y="85"/>
                    <a:pt x="2723" y="102"/>
                    <a:pt x="3093" y="124"/>
                  </a:cubicBezTo>
                  <a:cubicBezTo>
                    <a:pt x="3609" y="165"/>
                    <a:pt x="4122" y="227"/>
                    <a:pt x="4628" y="319"/>
                  </a:cubicBezTo>
                  <a:cubicBezTo>
                    <a:pt x="5130" y="411"/>
                    <a:pt x="5636" y="531"/>
                    <a:pt x="6107" y="702"/>
                  </a:cubicBezTo>
                  <a:lnTo>
                    <a:pt x="6114" y="705"/>
                  </a:lnTo>
                  <a:lnTo>
                    <a:pt x="6118" y="705"/>
                  </a:lnTo>
                  <a:cubicBezTo>
                    <a:pt x="6130" y="709"/>
                    <a:pt x="6143" y="711"/>
                    <a:pt x="6155" y="711"/>
                  </a:cubicBezTo>
                  <a:cubicBezTo>
                    <a:pt x="6205" y="711"/>
                    <a:pt x="6251" y="680"/>
                    <a:pt x="6268" y="630"/>
                  </a:cubicBezTo>
                  <a:cubicBezTo>
                    <a:pt x="6285" y="565"/>
                    <a:pt x="6251" y="500"/>
                    <a:pt x="6189" y="479"/>
                  </a:cubicBezTo>
                  <a:cubicBezTo>
                    <a:pt x="5680" y="315"/>
                    <a:pt x="5171" y="220"/>
                    <a:pt x="4655" y="142"/>
                  </a:cubicBezTo>
                  <a:cubicBezTo>
                    <a:pt x="4139" y="69"/>
                    <a:pt x="3620" y="25"/>
                    <a:pt x="3100" y="8"/>
                  </a:cubicBezTo>
                  <a:cubicBezTo>
                    <a:pt x="2912" y="3"/>
                    <a:pt x="2724" y="0"/>
                    <a:pt x="2537" y="0"/>
                  </a:cubicBezTo>
                  <a:close/>
                </a:path>
              </a:pathLst>
            </a:custGeom>
            <a:solidFill>
              <a:srgbClr val="0031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341;p25"/>
            <p:cNvSpPr/>
            <p:nvPr/>
          </p:nvSpPr>
          <p:spPr>
            <a:xfrm>
              <a:off x="1898400" y="4685600"/>
              <a:ext cx="161150" cy="19525"/>
            </a:xfrm>
            <a:custGeom>
              <a:avLst/>
              <a:gdLst/>
              <a:ahLst/>
              <a:cxnLst/>
              <a:rect l="l" t="t" r="r" b="b"/>
              <a:pathLst>
                <a:path w="6446" h="781" extrusionOk="0">
                  <a:moveTo>
                    <a:pt x="4870" y="1"/>
                  </a:moveTo>
                  <a:cubicBezTo>
                    <a:pt x="4821" y="1"/>
                    <a:pt x="4772" y="1"/>
                    <a:pt x="4723" y="1"/>
                  </a:cubicBezTo>
                  <a:cubicBezTo>
                    <a:pt x="4187" y="9"/>
                    <a:pt x="3654" y="36"/>
                    <a:pt x="3120" y="86"/>
                  </a:cubicBezTo>
                  <a:cubicBezTo>
                    <a:pt x="2587" y="138"/>
                    <a:pt x="2058" y="223"/>
                    <a:pt x="1534" y="332"/>
                  </a:cubicBezTo>
                  <a:cubicBezTo>
                    <a:pt x="1012" y="442"/>
                    <a:pt x="499" y="596"/>
                    <a:pt x="1" y="780"/>
                  </a:cubicBezTo>
                  <a:cubicBezTo>
                    <a:pt x="506" y="616"/>
                    <a:pt x="1022" y="480"/>
                    <a:pt x="1548" y="391"/>
                  </a:cubicBezTo>
                  <a:cubicBezTo>
                    <a:pt x="2071" y="302"/>
                    <a:pt x="2601" y="234"/>
                    <a:pt x="3130" y="206"/>
                  </a:cubicBezTo>
                  <a:cubicBezTo>
                    <a:pt x="3506" y="185"/>
                    <a:pt x="3882" y="173"/>
                    <a:pt x="4259" y="173"/>
                  </a:cubicBezTo>
                  <a:cubicBezTo>
                    <a:pt x="4414" y="173"/>
                    <a:pt x="4568" y="175"/>
                    <a:pt x="4723" y="179"/>
                  </a:cubicBezTo>
                  <a:cubicBezTo>
                    <a:pt x="5253" y="196"/>
                    <a:pt x="5786" y="230"/>
                    <a:pt x="6305" y="296"/>
                  </a:cubicBezTo>
                  <a:lnTo>
                    <a:pt x="6312" y="296"/>
                  </a:lnTo>
                  <a:cubicBezTo>
                    <a:pt x="6316" y="296"/>
                    <a:pt x="6320" y="296"/>
                    <a:pt x="6324" y="296"/>
                  </a:cubicBezTo>
                  <a:cubicBezTo>
                    <a:pt x="6384" y="296"/>
                    <a:pt x="6435" y="250"/>
                    <a:pt x="6442" y="189"/>
                  </a:cubicBezTo>
                  <a:cubicBezTo>
                    <a:pt x="6445" y="124"/>
                    <a:pt x="6398" y="66"/>
                    <a:pt x="6332" y="59"/>
                  </a:cubicBezTo>
                  <a:cubicBezTo>
                    <a:pt x="5842" y="16"/>
                    <a:pt x="5357" y="1"/>
                    <a:pt x="4870" y="1"/>
                  </a:cubicBezTo>
                  <a:close/>
                </a:path>
              </a:pathLst>
            </a:custGeom>
            <a:solidFill>
              <a:srgbClr val="0031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342;p25"/>
            <p:cNvSpPr/>
            <p:nvPr/>
          </p:nvSpPr>
          <p:spPr>
            <a:xfrm>
              <a:off x="1931725" y="4707475"/>
              <a:ext cx="131250" cy="47125"/>
            </a:xfrm>
            <a:custGeom>
              <a:avLst/>
              <a:gdLst/>
              <a:ahLst/>
              <a:cxnLst/>
              <a:rect l="l" t="t" r="r" b="b"/>
              <a:pathLst>
                <a:path w="5250" h="1885" extrusionOk="0">
                  <a:moveTo>
                    <a:pt x="5119" y="0"/>
                  </a:moveTo>
                  <a:cubicBezTo>
                    <a:pt x="5109" y="0"/>
                    <a:pt x="5099" y="2"/>
                    <a:pt x="5089" y="5"/>
                  </a:cubicBezTo>
                  <a:cubicBezTo>
                    <a:pt x="4210" y="237"/>
                    <a:pt x="3343" y="503"/>
                    <a:pt x="2488" y="804"/>
                  </a:cubicBezTo>
                  <a:cubicBezTo>
                    <a:pt x="1637" y="1105"/>
                    <a:pt x="789" y="1440"/>
                    <a:pt x="0" y="1884"/>
                  </a:cubicBezTo>
                  <a:cubicBezTo>
                    <a:pt x="807" y="1474"/>
                    <a:pt x="1664" y="1180"/>
                    <a:pt x="2526" y="917"/>
                  </a:cubicBezTo>
                  <a:cubicBezTo>
                    <a:pt x="3390" y="654"/>
                    <a:pt x="4265" y="429"/>
                    <a:pt x="5143" y="233"/>
                  </a:cubicBezTo>
                  <a:lnTo>
                    <a:pt x="5150" y="233"/>
                  </a:lnTo>
                  <a:cubicBezTo>
                    <a:pt x="5212" y="216"/>
                    <a:pt x="5249" y="151"/>
                    <a:pt x="5232" y="90"/>
                  </a:cubicBezTo>
                  <a:cubicBezTo>
                    <a:pt x="5218" y="36"/>
                    <a:pt x="5170" y="0"/>
                    <a:pt x="5119" y="0"/>
                  </a:cubicBezTo>
                  <a:close/>
                </a:path>
              </a:pathLst>
            </a:custGeom>
            <a:solidFill>
              <a:srgbClr val="0031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343;p25"/>
            <p:cNvSpPr/>
            <p:nvPr/>
          </p:nvSpPr>
          <p:spPr>
            <a:xfrm>
              <a:off x="2271150" y="4506200"/>
              <a:ext cx="177550" cy="75075"/>
            </a:xfrm>
            <a:custGeom>
              <a:avLst/>
              <a:gdLst/>
              <a:ahLst/>
              <a:cxnLst/>
              <a:rect l="l" t="t" r="r" b="b"/>
              <a:pathLst>
                <a:path w="7102" h="3003" extrusionOk="0">
                  <a:moveTo>
                    <a:pt x="7102" y="1"/>
                  </a:moveTo>
                  <a:lnTo>
                    <a:pt x="7102" y="1"/>
                  </a:lnTo>
                  <a:cubicBezTo>
                    <a:pt x="6469" y="65"/>
                    <a:pt x="5848" y="192"/>
                    <a:pt x="5236" y="363"/>
                  </a:cubicBezTo>
                  <a:cubicBezTo>
                    <a:pt x="4627" y="544"/>
                    <a:pt x="4026" y="756"/>
                    <a:pt x="3442" y="1002"/>
                  </a:cubicBezTo>
                  <a:cubicBezTo>
                    <a:pt x="2857" y="1251"/>
                    <a:pt x="2283" y="1525"/>
                    <a:pt x="1720" y="1822"/>
                  </a:cubicBezTo>
                  <a:cubicBezTo>
                    <a:pt x="1155" y="2120"/>
                    <a:pt x="605" y="2434"/>
                    <a:pt x="69" y="2786"/>
                  </a:cubicBezTo>
                  <a:lnTo>
                    <a:pt x="65" y="2789"/>
                  </a:lnTo>
                  <a:cubicBezTo>
                    <a:pt x="14" y="2824"/>
                    <a:pt x="1" y="2899"/>
                    <a:pt x="38" y="2953"/>
                  </a:cubicBezTo>
                  <a:cubicBezTo>
                    <a:pt x="61" y="2985"/>
                    <a:pt x="97" y="3002"/>
                    <a:pt x="134" y="3002"/>
                  </a:cubicBezTo>
                  <a:cubicBezTo>
                    <a:pt x="157" y="3002"/>
                    <a:pt x="181" y="2995"/>
                    <a:pt x="202" y="2981"/>
                  </a:cubicBezTo>
                  <a:lnTo>
                    <a:pt x="206" y="2981"/>
                  </a:lnTo>
                  <a:cubicBezTo>
                    <a:pt x="718" y="2622"/>
                    <a:pt x="1258" y="2290"/>
                    <a:pt x="1805" y="1976"/>
                  </a:cubicBezTo>
                  <a:cubicBezTo>
                    <a:pt x="2351" y="1665"/>
                    <a:pt x="2915" y="1374"/>
                    <a:pt x="3490" y="1111"/>
                  </a:cubicBezTo>
                  <a:cubicBezTo>
                    <a:pt x="4064" y="849"/>
                    <a:pt x="4652" y="619"/>
                    <a:pt x="5253" y="421"/>
                  </a:cubicBezTo>
                  <a:cubicBezTo>
                    <a:pt x="5854" y="233"/>
                    <a:pt x="6473" y="86"/>
                    <a:pt x="7102" y="1"/>
                  </a:cubicBezTo>
                  <a:close/>
                </a:path>
              </a:pathLst>
            </a:custGeom>
            <a:solidFill>
              <a:srgbClr val="0031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344;p25"/>
            <p:cNvSpPr/>
            <p:nvPr/>
          </p:nvSpPr>
          <p:spPr>
            <a:xfrm>
              <a:off x="2281825" y="4562625"/>
              <a:ext cx="200200" cy="42300"/>
            </a:xfrm>
            <a:custGeom>
              <a:avLst/>
              <a:gdLst/>
              <a:ahLst/>
              <a:cxnLst/>
              <a:rect l="l" t="t" r="r" b="b"/>
              <a:pathLst>
                <a:path w="8008" h="1692" extrusionOk="0">
                  <a:moveTo>
                    <a:pt x="6443" y="0"/>
                  </a:moveTo>
                  <a:cubicBezTo>
                    <a:pt x="6293" y="0"/>
                    <a:pt x="6142" y="3"/>
                    <a:pt x="5991" y="10"/>
                  </a:cubicBezTo>
                  <a:cubicBezTo>
                    <a:pt x="5311" y="40"/>
                    <a:pt x="4641" y="146"/>
                    <a:pt x="3979" y="276"/>
                  </a:cubicBezTo>
                  <a:cubicBezTo>
                    <a:pt x="3312" y="406"/>
                    <a:pt x="2659" y="584"/>
                    <a:pt x="2010" y="781"/>
                  </a:cubicBezTo>
                  <a:cubicBezTo>
                    <a:pt x="1361" y="983"/>
                    <a:pt x="722" y="1202"/>
                    <a:pt x="93" y="1466"/>
                  </a:cubicBezTo>
                  <a:lnTo>
                    <a:pt x="89" y="1466"/>
                  </a:lnTo>
                  <a:cubicBezTo>
                    <a:pt x="28" y="1493"/>
                    <a:pt x="1" y="1561"/>
                    <a:pt x="28" y="1622"/>
                  </a:cubicBezTo>
                  <a:cubicBezTo>
                    <a:pt x="48" y="1665"/>
                    <a:pt x="92" y="1691"/>
                    <a:pt x="137" y="1691"/>
                  </a:cubicBezTo>
                  <a:cubicBezTo>
                    <a:pt x="153" y="1691"/>
                    <a:pt x="170" y="1688"/>
                    <a:pt x="185" y="1680"/>
                  </a:cubicBezTo>
                  <a:lnTo>
                    <a:pt x="189" y="1680"/>
                  </a:lnTo>
                  <a:cubicBezTo>
                    <a:pt x="796" y="1407"/>
                    <a:pt x="1429" y="1168"/>
                    <a:pt x="2064" y="950"/>
                  </a:cubicBezTo>
                  <a:cubicBezTo>
                    <a:pt x="2700" y="737"/>
                    <a:pt x="3346" y="540"/>
                    <a:pt x="4002" y="392"/>
                  </a:cubicBezTo>
                  <a:cubicBezTo>
                    <a:pt x="4659" y="245"/>
                    <a:pt x="5321" y="119"/>
                    <a:pt x="5995" y="68"/>
                  </a:cubicBezTo>
                  <a:cubicBezTo>
                    <a:pt x="6236" y="51"/>
                    <a:pt x="6478" y="40"/>
                    <a:pt x="6721" y="40"/>
                  </a:cubicBezTo>
                  <a:cubicBezTo>
                    <a:pt x="7151" y="40"/>
                    <a:pt x="7581" y="72"/>
                    <a:pt x="8007" y="153"/>
                  </a:cubicBezTo>
                  <a:cubicBezTo>
                    <a:pt x="7495" y="42"/>
                    <a:pt x="6969" y="0"/>
                    <a:pt x="6443" y="0"/>
                  </a:cubicBezTo>
                  <a:close/>
                </a:path>
              </a:pathLst>
            </a:custGeom>
            <a:solidFill>
              <a:srgbClr val="0031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345;p25"/>
            <p:cNvSpPr/>
            <p:nvPr/>
          </p:nvSpPr>
          <p:spPr>
            <a:xfrm>
              <a:off x="2287475" y="4622825"/>
              <a:ext cx="197775" cy="12425"/>
            </a:xfrm>
            <a:custGeom>
              <a:avLst/>
              <a:gdLst/>
              <a:ahLst/>
              <a:cxnLst/>
              <a:rect l="l" t="t" r="r" b="b"/>
              <a:pathLst>
                <a:path w="7911" h="497" extrusionOk="0">
                  <a:moveTo>
                    <a:pt x="2932" y="1"/>
                  </a:moveTo>
                  <a:cubicBezTo>
                    <a:pt x="1994" y="1"/>
                    <a:pt x="1055" y="39"/>
                    <a:pt x="116" y="120"/>
                  </a:cubicBezTo>
                  <a:lnTo>
                    <a:pt x="113" y="120"/>
                  </a:lnTo>
                  <a:cubicBezTo>
                    <a:pt x="48" y="130"/>
                    <a:pt x="0" y="189"/>
                    <a:pt x="7" y="253"/>
                  </a:cubicBezTo>
                  <a:cubicBezTo>
                    <a:pt x="16" y="314"/>
                    <a:pt x="68" y="357"/>
                    <a:pt x="127" y="357"/>
                  </a:cubicBezTo>
                  <a:cubicBezTo>
                    <a:pt x="131" y="357"/>
                    <a:pt x="136" y="356"/>
                    <a:pt x="140" y="356"/>
                  </a:cubicBezTo>
                  <a:lnTo>
                    <a:pt x="144" y="356"/>
                  </a:lnTo>
                  <a:cubicBezTo>
                    <a:pt x="1399" y="206"/>
                    <a:pt x="2672" y="137"/>
                    <a:pt x="3941" y="137"/>
                  </a:cubicBezTo>
                  <a:cubicBezTo>
                    <a:pt x="3970" y="137"/>
                    <a:pt x="4000" y="137"/>
                    <a:pt x="4029" y="137"/>
                  </a:cubicBezTo>
                  <a:cubicBezTo>
                    <a:pt x="4679" y="137"/>
                    <a:pt x="5332" y="168"/>
                    <a:pt x="5977" y="219"/>
                  </a:cubicBezTo>
                  <a:cubicBezTo>
                    <a:pt x="6627" y="277"/>
                    <a:pt x="7272" y="367"/>
                    <a:pt x="7911" y="496"/>
                  </a:cubicBezTo>
                  <a:cubicBezTo>
                    <a:pt x="7275" y="346"/>
                    <a:pt x="6633" y="236"/>
                    <a:pt x="5984" y="161"/>
                  </a:cubicBezTo>
                  <a:cubicBezTo>
                    <a:pt x="5335" y="89"/>
                    <a:pt x="4685" y="42"/>
                    <a:pt x="4032" y="18"/>
                  </a:cubicBezTo>
                  <a:cubicBezTo>
                    <a:pt x="3666" y="6"/>
                    <a:pt x="3299" y="1"/>
                    <a:pt x="2932" y="1"/>
                  </a:cubicBezTo>
                  <a:close/>
                </a:path>
              </a:pathLst>
            </a:custGeom>
            <a:solidFill>
              <a:srgbClr val="0031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346;p25"/>
            <p:cNvSpPr/>
            <p:nvPr/>
          </p:nvSpPr>
          <p:spPr>
            <a:xfrm>
              <a:off x="2802725" y="3962725"/>
              <a:ext cx="663950" cy="785725"/>
            </a:xfrm>
            <a:custGeom>
              <a:avLst/>
              <a:gdLst/>
              <a:ahLst/>
              <a:cxnLst/>
              <a:rect l="l" t="t" r="r" b="b"/>
              <a:pathLst>
                <a:path w="26558" h="31429" extrusionOk="0">
                  <a:moveTo>
                    <a:pt x="14084" y="0"/>
                  </a:moveTo>
                  <a:cubicBezTo>
                    <a:pt x="12407" y="0"/>
                    <a:pt x="10732" y="307"/>
                    <a:pt x="9146" y="832"/>
                  </a:cubicBezTo>
                  <a:cubicBezTo>
                    <a:pt x="9015" y="877"/>
                    <a:pt x="8882" y="910"/>
                    <a:pt x="8756" y="959"/>
                  </a:cubicBezTo>
                  <a:lnTo>
                    <a:pt x="8376" y="1109"/>
                  </a:lnTo>
                  <a:cubicBezTo>
                    <a:pt x="8127" y="1208"/>
                    <a:pt x="7871" y="1300"/>
                    <a:pt x="7621" y="1406"/>
                  </a:cubicBezTo>
                  <a:lnTo>
                    <a:pt x="6883" y="1751"/>
                  </a:lnTo>
                  <a:lnTo>
                    <a:pt x="6514" y="1922"/>
                  </a:lnTo>
                  <a:lnTo>
                    <a:pt x="6158" y="2117"/>
                  </a:lnTo>
                  <a:lnTo>
                    <a:pt x="5444" y="2503"/>
                  </a:lnTo>
                  <a:cubicBezTo>
                    <a:pt x="5205" y="2633"/>
                    <a:pt x="4976" y="2784"/>
                    <a:pt x="4744" y="2924"/>
                  </a:cubicBezTo>
                  <a:cubicBezTo>
                    <a:pt x="4293" y="3227"/>
                    <a:pt x="3841" y="3542"/>
                    <a:pt x="3431" y="3901"/>
                  </a:cubicBezTo>
                  <a:cubicBezTo>
                    <a:pt x="3015" y="4253"/>
                    <a:pt x="2625" y="4642"/>
                    <a:pt x="2269" y="5063"/>
                  </a:cubicBezTo>
                  <a:cubicBezTo>
                    <a:pt x="1911" y="5476"/>
                    <a:pt x="1600" y="5934"/>
                    <a:pt x="1326" y="6410"/>
                  </a:cubicBezTo>
                  <a:cubicBezTo>
                    <a:pt x="772" y="7359"/>
                    <a:pt x="428" y="8426"/>
                    <a:pt x="267" y="9512"/>
                  </a:cubicBezTo>
                  <a:cubicBezTo>
                    <a:pt x="110" y="10599"/>
                    <a:pt x="137" y="11703"/>
                    <a:pt x="291" y="12779"/>
                  </a:cubicBezTo>
                  <a:cubicBezTo>
                    <a:pt x="448" y="13859"/>
                    <a:pt x="722" y="14915"/>
                    <a:pt x="1080" y="15937"/>
                  </a:cubicBezTo>
                  <a:cubicBezTo>
                    <a:pt x="1791" y="17987"/>
                    <a:pt x="2802" y="19918"/>
                    <a:pt x="3955" y="21740"/>
                  </a:cubicBezTo>
                  <a:cubicBezTo>
                    <a:pt x="5018" y="23408"/>
                    <a:pt x="6189" y="25005"/>
                    <a:pt x="7481" y="26504"/>
                  </a:cubicBezTo>
                  <a:lnTo>
                    <a:pt x="7481" y="26504"/>
                  </a:lnTo>
                  <a:cubicBezTo>
                    <a:pt x="6693" y="26237"/>
                    <a:pt x="5890" y="26034"/>
                    <a:pt x="5068" y="25905"/>
                  </a:cubicBezTo>
                  <a:cubicBezTo>
                    <a:pt x="4610" y="25837"/>
                    <a:pt x="4149" y="25788"/>
                    <a:pt x="3683" y="25788"/>
                  </a:cubicBezTo>
                  <a:cubicBezTo>
                    <a:pt x="3638" y="25788"/>
                    <a:pt x="3593" y="25789"/>
                    <a:pt x="3548" y="25790"/>
                  </a:cubicBezTo>
                  <a:cubicBezTo>
                    <a:pt x="3039" y="25803"/>
                    <a:pt x="2519" y="25861"/>
                    <a:pt x="2027" y="26042"/>
                  </a:cubicBezTo>
                  <a:cubicBezTo>
                    <a:pt x="1777" y="26124"/>
                    <a:pt x="1545" y="26254"/>
                    <a:pt x="1326" y="26401"/>
                  </a:cubicBezTo>
                  <a:cubicBezTo>
                    <a:pt x="1111" y="26555"/>
                    <a:pt x="920" y="26746"/>
                    <a:pt x="763" y="26962"/>
                  </a:cubicBezTo>
                  <a:cubicBezTo>
                    <a:pt x="462" y="27406"/>
                    <a:pt x="284" y="27884"/>
                    <a:pt x="157" y="28386"/>
                  </a:cubicBezTo>
                  <a:cubicBezTo>
                    <a:pt x="42" y="28889"/>
                    <a:pt x="1" y="29408"/>
                    <a:pt x="45" y="29924"/>
                  </a:cubicBezTo>
                  <a:cubicBezTo>
                    <a:pt x="92" y="30437"/>
                    <a:pt x="195" y="30940"/>
                    <a:pt x="407" y="31428"/>
                  </a:cubicBezTo>
                  <a:lnTo>
                    <a:pt x="660" y="31305"/>
                  </a:lnTo>
                  <a:cubicBezTo>
                    <a:pt x="475" y="30875"/>
                    <a:pt x="370" y="30383"/>
                    <a:pt x="329" y="29900"/>
                  </a:cubicBezTo>
                  <a:cubicBezTo>
                    <a:pt x="284" y="29416"/>
                    <a:pt x="321" y="28924"/>
                    <a:pt x="434" y="28452"/>
                  </a:cubicBezTo>
                  <a:cubicBezTo>
                    <a:pt x="547" y="27987"/>
                    <a:pt x="728" y="27509"/>
                    <a:pt x="991" y="27126"/>
                  </a:cubicBezTo>
                  <a:cubicBezTo>
                    <a:pt x="1132" y="26935"/>
                    <a:pt x="1299" y="26771"/>
                    <a:pt x="1490" y="26630"/>
                  </a:cubicBezTo>
                  <a:cubicBezTo>
                    <a:pt x="1685" y="26500"/>
                    <a:pt x="1894" y="26384"/>
                    <a:pt x="2122" y="26309"/>
                  </a:cubicBezTo>
                  <a:cubicBezTo>
                    <a:pt x="2573" y="26141"/>
                    <a:pt x="3062" y="26087"/>
                    <a:pt x="3551" y="26073"/>
                  </a:cubicBezTo>
                  <a:cubicBezTo>
                    <a:pt x="3597" y="26072"/>
                    <a:pt x="3643" y="26072"/>
                    <a:pt x="3690" y="26072"/>
                  </a:cubicBezTo>
                  <a:cubicBezTo>
                    <a:pt x="4136" y="26072"/>
                    <a:pt x="4581" y="26117"/>
                    <a:pt x="5024" y="26186"/>
                  </a:cubicBezTo>
                  <a:cubicBezTo>
                    <a:pt x="6001" y="26336"/>
                    <a:pt x="6969" y="26602"/>
                    <a:pt x="7892" y="26948"/>
                  </a:cubicBezTo>
                  <a:lnTo>
                    <a:pt x="7892" y="26951"/>
                  </a:lnTo>
                  <a:lnTo>
                    <a:pt x="8434" y="27167"/>
                  </a:lnTo>
                  <a:lnTo>
                    <a:pt x="8048" y="26722"/>
                  </a:lnTo>
                  <a:cubicBezTo>
                    <a:pt x="6644" y="25116"/>
                    <a:pt x="5376" y="23373"/>
                    <a:pt x="4245" y="21558"/>
                  </a:cubicBezTo>
                  <a:cubicBezTo>
                    <a:pt x="3681" y="20650"/>
                    <a:pt x="3155" y="19717"/>
                    <a:pt x="2683" y="18760"/>
                  </a:cubicBezTo>
                  <a:cubicBezTo>
                    <a:pt x="2208" y="17803"/>
                    <a:pt x="1781" y="16822"/>
                    <a:pt x="1436" y="15814"/>
                  </a:cubicBezTo>
                  <a:cubicBezTo>
                    <a:pt x="1087" y="14809"/>
                    <a:pt x="821" y="13774"/>
                    <a:pt x="674" y="12725"/>
                  </a:cubicBezTo>
                  <a:cubicBezTo>
                    <a:pt x="526" y="11675"/>
                    <a:pt x="503" y="10609"/>
                    <a:pt x="657" y="9567"/>
                  </a:cubicBezTo>
                  <a:cubicBezTo>
                    <a:pt x="728" y="9047"/>
                    <a:pt x="862" y="8535"/>
                    <a:pt x="1026" y="8039"/>
                  </a:cubicBezTo>
                  <a:cubicBezTo>
                    <a:pt x="1193" y="7541"/>
                    <a:pt x="1405" y="7058"/>
                    <a:pt x="1668" y="6604"/>
                  </a:cubicBezTo>
                  <a:cubicBezTo>
                    <a:pt x="1931" y="6150"/>
                    <a:pt x="2225" y="5712"/>
                    <a:pt x="2570" y="5315"/>
                  </a:cubicBezTo>
                  <a:cubicBezTo>
                    <a:pt x="2909" y="4913"/>
                    <a:pt x="3281" y="4536"/>
                    <a:pt x="3684" y="4195"/>
                  </a:cubicBezTo>
                  <a:cubicBezTo>
                    <a:pt x="4078" y="3847"/>
                    <a:pt x="4515" y="3542"/>
                    <a:pt x="4952" y="3245"/>
                  </a:cubicBezTo>
                  <a:cubicBezTo>
                    <a:pt x="5178" y="3108"/>
                    <a:pt x="5400" y="2961"/>
                    <a:pt x="5632" y="2831"/>
                  </a:cubicBezTo>
                  <a:lnTo>
                    <a:pt x="6333" y="2448"/>
                  </a:lnTo>
                  <a:lnTo>
                    <a:pt x="6685" y="2257"/>
                  </a:lnTo>
                  <a:lnTo>
                    <a:pt x="7047" y="2090"/>
                  </a:lnTo>
                  <a:lnTo>
                    <a:pt x="7768" y="1748"/>
                  </a:lnTo>
                  <a:cubicBezTo>
                    <a:pt x="8015" y="1645"/>
                    <a:pt x="8264" y="1553"/>
                    <a:pt x="8510" y="1454"/>
                  </a:cubicBezTo>
                  <a:lnTo>
                    <a:pt x="8882" y="1307"/>
                  </a:lnTo>
                  <a:cubicBezTo>
                    <a:pt x="9005" y="1259"/>
                    <a:pt x="9135" y="1225"/>
                    <a:pt x="9261" y="1181"/>
                  </a:cubicBezTo>
                  <a:cubicBezTo>
                    <a:pt x="10847" y="648"/>
                    <a:pt x="12516" y="352"/>
                    <a:pt x="14187" y="352"/>
                  </a:cubicBezTo>
                  <a:cubicBezTo>
                    <a:pt x="14638" y="352"/>
                    <a:pt x="15090" y="374"/>
                    <a:pt x="15540" y="418"/>
                  </a:cubicBezTo>
                  <a:cubicBezTo>
                    <a:pt x="16595" y="514"/>
                    <a:pt x="17641" y="733"/>
                    <a:pt x="18656" y="1061"/>
                  </a:cubicBezTo>
                  <a:cubicBezTo>
                    <a:pt x="19668" y="1393"/>
                    <a:pt x="20645" y="1823"/>
                    <a:pt x="21581" y="2339"/>
                  </a:cubicBezTo>
                  <a:cubicBezTo>
                    <a:pt x="22514" y="2855"/>
                    <a:pt x="23403" y="3460"/>
                    <a:pt x="24237" y="4129"/>
                  </a:cubicBezTo>
                  <a:cubicBezTo>
                    <a:pt x="25070" y="4803"/>
                    <a:pt x="25857" y="5538"/>
                    <a:pt x="26557" y="6355"/>
                  </a:cubicBezTo>
                  <a:cubicBezTo>
                    <a:pt x="25231" y="4659"/>
                    <a:pt x="23557" y="3241"/>
                    <a:pt x="21694" y="2137"/>
                  </a:cubicBezTo>
                  <a:cubicBezTo>
                    <a:pt x="19838" y="1030"/>
                    <a:pt x="17734" y="312"/>
                    <a:pt x="15573" y="84"/>
                  </a:cubicBezTo>
                  <a:cubicBezTo>
                    <a:pt x="15078" y="27"/>
                    <a:pt x="14581" y="0"/>
                    <a:pt x="1408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347;p25"/>
            <p:cNvSpPr/>
            <p:nvPr/>
          </p:nvSpPr>
          <p:spPr>
            <a:xfrm>
              <a:off x="2138300" y="4116800"/>
              <a:ext cx="91075" cy="50850"/>
            </a:xfrm>
            <a:custGeom>
              <a:avLst/>
              <a:gdLst/>
              <a:ahLst/>
              <a:cxnLst/>
              <a:rect l="l" t="t" r="r" b="b"/>
              <a:pathLst>
                <a:path w="3643" h="2034" extrusionOk="0">
                  <a:moveTo>
                    <a:pt x="789" y="0"/>
                  </a:moveTo>
                  <a:cubicBezTo>
                    <a:pt x="78" y="0"/>
                    <a:pt x="0" y="617"/>
                    <a:pt x="708" y="2034"/>
                  </a:cubicBezTo>
                  <a:cubicBezTo>
                    <a:pt x="708" y="2034"/>
                    <a:pt x="2580" y="1227"/>
                    <a:pt x="3643" y="1097"/>
                  </a:cubicBezTo>
                  <a:cubicBezTo>
                    <a:pt x="2336" y="397"/>
                    <a:pt x="1359" y="0"/>
                    <a:pt x="789" y="0"/>
                  </a:cubicBezTo>
                  <a:close/>
                </a:path>
              </a:pathLst>
            </a:custGeom>
            <a:solidFill>
              <a:srgbClr val="FF6E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348;p25"/>
            <p:cNvSpPr/>
            <p:nvPr/>
          </p:nvSpPr>
          <p:spPr>
            <a:xfrm>
              <a:off x="2357000" y="4027300"/>
              <a:ext cx="115950" cy="91400"/>
            </a:xfrm>
            <a:custGeom>
              <a:avLst/>
              <a:gdLst/>
              <a:ahLst/>
              <a:cxnLst/>
              <a:rect l="l" t="t" r="r" b="b"/>
              <a:pathLst>
                <a:path w="4638" h="3656" extrusionOk="0">
                  <a:moveTo>
                    <a:pt x="1165" y="1"/>
                  </a:moveTo>
                  <a:cubicBezTo>
                    <a:pt x="1099" y="1"/>
                    <a:pt x="1037" y="13"/>
                    <a:pt x="982" y="40"/>
                  </a:cubicBezTo>
                  <a:cubicBezTo>
                    <a:pt x="1" y="508"/>
                    <a:pt x="811" y="3655"/>
                    <a:pt x="811" y="3655"/>
                  </a:cubicBezTo>
                  <a:lnTo>
                    <a:pt x="4638" y="3444"/>
                  </a:lnTo>
                  <a:cubicBezTo>
                    <a:pt x="4638" y="3444"/>
                    <a:pt x="2256" y="1"/>
                    <a:pt x="1165" y="1"/>
                  </a:cubicBezTo>
                  <a:close/>
                </a:path>
              </a:pathLst>
            </a:custGeom>
            <a:solidFill>
              <a:srgbClr val="FF6E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349;p25"/>
            <p:cNvSpPr/>
            <p:nvPr/>
          </p:nvSpPr>
          <p:spPr>
            <a:xfrm>
              <a:off x="2537875" y="4325050"/>
              <a:ext cx="77175" cy="54800"/>
            </a:xfrm>
            <a:custGeom>
              <a:avLst/>
              <a:gdLst/>
              <a:ahLst/>
              <a:cxnLst/>
              <a:rect l="l" t="t" r="r" b="b"/>
              <a:pathLst>
                <a:path w="3087" h="2192" extrusionOk="0">
                  <a:moveTo>
                    <a:pt x="129" y="0"/>
                  </a:moveTo>
                  <a:cubicBezTo>
                    <a:pt x="109" y="0"/>
                    <a:pt x="89" y="1"/>
                    <a:pt x="68" y="2"/>
                  </a:cubicBezTo>
                  <a:cubicBezTo>
                    <a:pt x="18" y="5"/>
                    <a:pt x="0" y="84"/>
                    <a:pt x="55" y="94"/>
                  </a:cubicBezTo>
                  <a:cubicBezTo>
                    <a:pt x="756" y="237"/>
                    <a:pt x="1268" y="624"/>
                    <a:pt x="1839" y="1013"/>
                  </a:cubicBezTo>
                  <a:cubicBezTo>
                    <a:pt x="2092" y="1188"/>
                    <a:pt x="2458" y="1444"/>
                    <a:pt x="2631" y="1707"/>
                  </a:cubicBezTo>
                  <a:cubicBezTo>
                    <a:pt x="2680" y="1755"/>
                    <a:pt x="2727" y="1803"/>
                    <a:pt x="2775" y="1851"/>
                  </a:cubicBezTo>
                  <a:cubicBezTo>
                    <a:pt x="2717" y="1968"/>
                    <a:pt x="2635" y="2026"/>
                    <a:pt x="2530" y="2026"/>
                  </a:cubicBezTo>
                  <a:cubicBezTo>
                    <a:pt x="2507" y="2026"/>
                    <a:pt x="2483" y="2024"/>
                    <a:pt x="2458" y="2018"/>
                  </a:cubicBezTo>
                  <a:cubicBezTo>
                    <a:pt x="2411" y="2027"/>
                    <a:pt x="2360" y="2030"/>
                    <a:pt x="2309" y="2030"/>
                  </a:cubicBezTo>
                  <a:cubicBezTo>
                    <a:pt x="2205" y="2030"/>
                    <a:pt x="2096" y="2018"/>
                    <a:pt x="2000" y="2018"/>
                  </a:cubicBezTo>
                  <a:cubicBezTo>
                    <a:pt x="1918" y="2018"/>
                    <a:pt x="1918" y="2144"/>
                    <a:pt x="2000" y="2144"/>
                  </a:cubicBezTo>
                  <a:cubicBezTo>
                    <a:pt x="2198" y="2144"/>
                    <a:pt x="2433" y="2192"/>
                    <a:pt x="2652" y="2192"/>
                  </a:cubicBezTo>
                  <a:cubicBezTo>
                    <a:pt x="2791" y="2192"/>
                    <a:pt x="2923" y="2173"/>
                    <a:pt x="3035" y="2111"/>
                  </a:cubicBezTo>
                  <a:cubicBezTo>
                    <a:pt x="3062" y="2093"/>
                    <a:pt x="3087" y="2059"/>
                    <a:pt x="3083" y="2025"/>
                  </a:cubicBezTo>
                  <a:cubicBezTo>
                    <a:pt x="3066" y="1824"/>
                    <a:pt x="2905" y="1707"/>
                    <a:pt x="2765" y="1570"/>
                  </a:cubicBezTo>
                  <a:cubicBezTo>
                    <a:pt x="2472" y="1290"/>
                    <a:pt x="2212" y="1044"/>
                    <a:pt x="1880" y="808"/>
                  </a:cubicBezTo>
                  <a:cubicBezTo>
                    <a:pt x="1393" y="464"/>
                    <a:pt x="759" y="0"/>
                    <a:pt x="129"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350;p25"/>
            <p:cNvSpPr/>
            <p:nvPr/>
          </p:nvSpPr>
          <p:spPr>
            <a:xfrm>
              <a:off x="2583700" y="4375925"/>
              <a:ext cx="44250" cy="74525"/>
            </a:xfrm>
            <a:custGeom>
              <a:avLst/>
              <a:gdLst/>
              <a:ahLst/>
              <a:cxnLst/>
              <a:rect l="l" t="t" r="r" b="b"/>
              <a:pathLst>
                <a:path w="1770" h="2981" extrusionOk="0">
                  <a:moveTo>
                    <a:pt x="65" y="0"/>
                  </a:moveTo>
                  <a:cubicBezTo>
                    <a:pt x="23" y="0"/>
                    <a:pt x="1" y="67"/>
                    <a:pt x="44" y="85"/>
                  </a:cubicBezTo>
                  <a:cubicBezTo>
                    <a:pt x="710" y="393"/>
                    <a:pt x="1240" y="1319"/>
                    <a:pt x="1383" y="2013"/>
                  </a:cubicBezTo>
                  <a:cubicBezTo>
                    <a:pt x="1410" y="2147"/>
                    <a:pt x="1520" y="2546"/>
                    <a:pt x="1428" y="2656"/>
                  </a:cubicBezTo>
                  <a:cubicBezTo>
                    <a:pt x="1382" y="2712"/>
                    <a:pt x="1291" y="2732"/>
                    <a:pt x="1182" y="2732"/>
                  </a:cubicBezTo>
                  <a:cubicBezTo>
                    <a:pt x="952" y="2732"/>
                    <a:pt x="641" y="2643"/>
                    <a:pt x="516" y="2631"/>
                  </a:cubicBezTo>
                  <a:cubicBezTo>
                    <a:pt x="513" y="2631"/>
                    <a:pt x="511" y="2631"/>
                    <a:pt x="509" y="2631"/>
                  </a:cubicBezTo>
                  <a:cubicBezTo>
                    <a:pt x="461" y="2631"/>
                    <a:pt x="462" y="2701"/>
                    <a:pt x="502" y="2713"/>
                  </a:cubicBezTo>
                  <a:cubicBezTo>
                    <a:pt x="702" y="2791"/>
                    <a:pt x="1030" y="2980"/>
                    <a:pt x="1309" y="2980"/>
                  </a:cubicBezTo>
                  <a:cubicBezTo>
                    <a:pt x="1396" y="2980"/>
                    <a:pt x="1479" y="2962"/>
                    <a:pt x="1551" y="2915"/>
                  </a:cubicBezTo>
                  <a:cubicBezTo>
                    <a:pt x="1770" y="2772"/>
                    <a:pt x="1721" y="2430"/>
                    <a:pt x="1691" y="2215"/>
                  </a:cubicBezTo>
                  <a:cubicBezTo>
                    <a:pt x="1561" y="1326"/>
                    <a:pt x="946" y="304"/>
                    <a:pt x="81" y="3"/>
                  </a:cubicBezTo>
                  <a:cubicBezTo>
                    <a:pt x="75" y="1"/>
                    <a:pt x="70" y="0"/>
                    <a:pt x="65"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351;p25"/>
            <p:cNvSpPr/>
            <p:nvPr/>
          </p:nvSpPr>
          <p:spPr>
            <a:xfrm>
              <a:off x="2582900" y="4442975"/>
              <a:ext cx="33425" cy="48150"/>
            </a:xfrm>
            <a:custGeom>
              <a:avLst/>
              <a:gdLst/>
              <a:ahLst/>
              <a:cxnLst/>
              <a:rect l="l" t="t" r="r" b="b"/>
              <a:pathLst>
                <a:path w="1337" h="1926" extrusionOk="0">
                  <a:moveTo>
                    <a:pt x="451" y="0"/>
                  </a:moveTo>
                  <a:cubicBezTo>
                    <a:pt x="416" y="0"/>
                    <a:pt x="386" y="41"/>
                    <a:pt x="417" y="72"/>
                  </a:cubicBezTo>
                  <a:cubicBezTo>
                    <a:pt x="712" y="346"/>
                    <a:pt x="841" y="733"/>
                    <a:pt x="899" y="1122"/>
                  </a:cubicBezTo>
                  <a:cubicBezTo>
                    <a:pt x="933" y="1337"/>
                    <a:pt x="971" y="1450"/>
                    <a:pt x="704" y="1512"/>
                  </a:cubicBezTo>
                  <a:cubicBezTo>
                    <a:pt x="646" y="1525"/>
                    <a:pt x="585" y="1530"/>
                    <a:pt x="522" y="1530"/>
                  </a:cubicBezTo>
                  <a:cubicBezTo>
                    <a:pt x="431" y="1530"/>
                    <a:pt x="336" y="1521"/>
                    <a:pt x="246" y="1521"/>
                  </a:cubicBezTo>
                  <a:cubicBezTo>
                    <a:pt x="213" y="1521"/>
                    <a:pt x="182" y="1522"/>
                    <a:pt x="151" y="1525"/>
                  </a:cubicBezTo>
                  <a:cubicBezTo>
                    <a:pt x="55" y="1532"/>
                    <a:pt x="0" y="1665"/>
                    <a:pt x="96" y="1717"/>
                  </a:cubicBezTo>
                  <a:cubicBezTo>
                    <a:pt x="301" y="1825"/>
                    <a:pt x="462" y="1925"/>
                    <a:pt x="660" y="1925"/>
                  </a:cubicBezTo>
                  <a:cubicBezTo>
                    <a:pt x="735" y="1925"/>
                    <a:pt x="815" y="1911"/>
                    <a:pt x="906" y="1877"/>
                  </a:cubicBezTo>
                  <a:cubicBezTo>
                    <a:pt x="1122" y="1795"/>
                    <a:pt x="1337" y="1600"/>
                    <a:pt x="1323" y="1348"/>
                  </a:cubicBezTo>
                  <a:cubicBezTo>
                    <a:pt x="1309" y="1077"/>
                    <a:pt x="1159" y="746"/>
                    <a:pt x="1022" y="514"/>
                  </a:cubicBezTo>
                  <a:cubicBezTo>
                    <a:pt x="889" y="291"/>
                    <a:pt x="735" y="42"/>
                    <a:pt x="458" y="1"/>
                  </a:cubicBezTo>
                  <a:cubicBezTo>
                    <a:pt x="456" y="0"/>
                    <a:pt x="453" y="0"/>
                    <a:pt x="451"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352;p25"/>
            <p:cNvSpPr/>
            <p:nvPr/>
          </p:nvSpPr>
          <p:spPr>
            <a:xfrm>
              <a:off x="2177675" y="4170025"/>
              <a:ext cx="74925" cy="49300"/>
            </a:xfrm>
            <a:custGeom>
              <a:avLst/>
              <a:gdLst/>
              <a:ahLst/>
              <a:cxnLst/>
              <a:rect l="l" t="t" r="r" b="b"/>
              <a:pathLst>
                <a:path w="2997" h="1972" extrusionOk="0">
                  <a:moveTo>
                    <a:pt x="1599" y="0"/>
                  </a:moveTo>
                  <a:cubicBezTo>
                    <a:pt x="1509" y="0"/>
                    <a:pt x="1417" y="3"/>
                    <a:pt x="1320" y="7"/>
                  </a:cubicBezTo>
                  <a:cubicBezTo>
                    <a:pt x="951" y="20"/>
                    <a:pt x="401" y="110"/>
                    <a:pt x="161" y="430"/>
                  </a:cubicBezTo>
                  <a:cubicBezTo>
                    <a:pt x="8" y="640"/>
                    <a:pt x="0" y="865"/>
                    <a:pt x="250" y="960"/>
                  </a:cubicBezTo>
                  <a:cubicBezTo>
                    <a:pt x="370" y="1006"/>
                    <a:pt x="498" y="1026"/>
                    <a:pt x="630" y="1029"/>
                  </a:cubicBezTo>
                  <a:lnTo>
                    <a:pt x="630" y="1029"/>
                  </a:lnTo>
                  <a:cubicBezTo>
                    <a:pt x="582" y="1063"/>
                    <a:pt x="534" y="1102"/>
                    <a:pt x="486" y="1148"/>
                  </a:cubicBezTo>
                  <a:cubicBezTo>
                    <a:pt x="333" y="1299"/>
                    <a:pt x="59" y="1637"/>
                    <a:pt x="267" y="1859"/>
                  </a:cubicBezTo>
                  <a:cubicBezTo>
                    <a:pt x="346" y="1943"/>
                    <a:pt x="478" y="1971"/>
                    <a:pt x="616" y="1971"/>
                  </a:cubicBezTo>
                  <a:cubicBezTo>
                    <a:pt x="773" y="1971"/>
                    <a:pt x="938" y="1935"/>
                    <a:pt x="1043" y="1900"/>
                  </a:cubicBezTo>
                  <a:cubicBezTo>
                    <a:pt x="1484" y="1760"/>
                    <a:pt x="1918" y="1361"/>
                    <a:pt x="2239" y="1042"/>
                  </a:cubicBezTo>
                  <a:cubicBezTo>
                    <a:pt x="2262" y="1023"/>
                    <a:pt x="2242" y="986"/>
                    <a:pt x="2215" y="986"/>
                  </a:cubicBezTo>
                  <a:cubicBezTo>
                    <a:pt x="2210" y="986"/>
                    <a:pt x="2204" y="988"/>
                    <a:pt x="2198" y="991"/>
                  </a:cubicBezTo>
                  <a:cubicBezTo>
                    <a:pt x="1928" y="1169"/>
                    <a:pt x="1672" y="1350"/>
                    <a:pt x="1405" y="1534"/>
                  </a:cubicBezTo>
                  <a:cubicBezTo>
                    <a:pt x="1302" y="1606"/>
                    <a:pt x="907" y="1813"/>
                    <a:pt x="683" y="1813"/>
                  </a:cubicBezTo>
                  <a:cubicBezTo>
                    <a:pt x="588" y="1813"/>
                    <a:pt x="524" y="1776"/>
                    <a:pt x="527" y="1675"/>
                  </a:cubicBezTo>
                  <a:cubicBezTo>
                    <a:pt x="544" y="1255"/>
                    <a:pt x="1436" y="1083"/>
                    <a:pt x="1692" y="810"/>
                  </a:cubicBezTo>
                  <a:cubicBezTo>
                    <a:pt x="1726" y="776"/>
                    <a:pt x="1699" y="715"/>
                    <a:pt x="1653" y="715"/>
                  </a:cubicBezTo>
                  <a:cubicBezTo>
                    <a:pt x="1648" y="715"/>
                    <a:pt x="1643" y="716"/>
                    <a:pt x="1637" y="718"/>
                  </a:cubicBezTo>
                  <a:cubicBezTo>
                    <a:pt x="1376" y="794"/>
                    <a:pt x="1137" y="812"/>
                    <a:pt x="913" y="889"/>
                  </a:cubicBezTo>
                  <a:lnTo>
                    <a:pt x="913" y="889"/>
                  </a:lnTo>
                  <a:cubicBezTo>
                    <a:pt x="893" y="890"/>
                    <a:pt x="873" y="890"/>
                    <a:pt x="854" y="890"/>
                  </a:cubicBezTo>
                  <a:cubicBezTo>
                    <a:pt x="743" y="890"/>
                    <a:pt x="636" y="872"/>
                    <a:pt x="538" y="827"/>
                  </a:cubicBezTo>
                  <a:cubicBezTo>
                    <a:pt x="185" y="663"/>
                    <a:pt x="606" y="465"/>
                    <a:pt x="852" y="380"/>
                  </a:cubicBezTo>
                  <a:cubicBezTo>
                    <a:pt x="1124" y="284"/>
                    <a:pt x="1434" y="238"/>
                    <a:pt x="1745" y="238"/>
                  </a:cubicBezTo>
                  <a:cubicBezTo>
                    <a:pt x="2145" y="238"/>
                    <a:pt x="2548" y="313"/>
                    <a:pt x="2882" y="451"/>
                  </a:cubicBezTo>
                  <a:cubicBezTo>
                    <a:pt x="2890" y="455"/>
                    <a:pt x="2898" y="456"/>
                    <a:pt x="2906" y="456"/>
                  </a:cubicBezTo>
                  <a:cubicBezTo>
                    <a:pt x="2966" y="456"/>
                    <a:pt x="2997" y="358"/>
                    <a:pt x="2937" y="325"/>
                  </a:cubicBezTo>
                  <a:cubicBezTo>
                    <a:pt x="2480" y="74"/>
                    <a:pt x="2085" y="0"/>
                    <a:pt x="1599"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313708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err="1" smtClean="0">
                <a:solidFill>
                  <a:srgbClr val="2C4C67"/>
                </a:solidFill>
              </a:rPr>
              <a:t>garagescore</a:t>
            </a:r>
            <a:endParaRPr lang="en-US" sz="2700" dirty="0">
              <a:solidFill>
                <a:srgbClr val="2C4C67"/>
              </a:solidFill>
            </a:endParaRPr>
          </a:p>
        </p:txBody>
      </p:sp>
      <p:pic>
        <p:nvPicPr>
          <p:cNvPr id="6" name="Picture 5"/>
          <p:cNvPicPr>
            <a:picLocks noChangeAspect="1"/>
          </p:cNvPicPr>
          <p:nvPr/>
        </p:nvPicPr>
        <p:blipFill>
          <a:blip r:embed="rId3"/>
          <a:stretch>
            <a:fillRect/>
          </a:stretch>
        </p:blipFill>
        <p:spPr>
          <a:xfrm>
            <a:off x="1210305" y="2667001"/>
            <a:ext cx="6671227" cy="3876523"/>
          </a:xfrm>
          <a:prstGeom prst="rect">
            <a:avLst/>
          </a:prstGeom>
        </p:spPr>
      </p:pic>
      <p:sp>
        <p:nvSpPr>
          <p:cNvPr id="7" name="Content Placeholder 6"/>
          <p:cNvSpPr>
            <a:spLocks noGrp="1"/>
          </p:cNvSpPr>
          <p:nvPr>
            <p:ph idx="1"/>
          </p:nvPr>
        </p:nvSpPr>
        <p:spPr/>
        <p:txBody>
          <a:bodyPr/>
          <a:lstStyle/>
          <a:p>
            <a:r>
              <a:rPr lang="en-US" dirty="0" err="1" smtClean="0"/>
              <a:t>GarageScore</a:t>
            </a:r>
            <a:r>
              <a:rPr lang="en-US" dirty="0" smtClean="0"/>
              <a:t> = </a:t>
            </a:r>
            <a:r>
              <a:rPr lang="en-US" dirty="0" err="1" smtClean="0"/>
              <a:t>GarageQual</a:t>
            </a:r>
            <a:r>
              <a:rPr lang="en-US" dirty="0" smtClean="0"/>
              <a:t> * </a:t>
            </a:r>
            <a:r>
              <a:rPr lang="en-US" dirty="0" err="1" smtClean="0"/>
              <a:t>GarageCars</a:t>
            </a:r>
            <a:r>
              <a:rPr lang="en-US" dirty="0" smtClean="0"/>
              <a:t> * </a:t>
            </a:r>
            <a:r>
              <a:rPr lang="en-US" dirty="0" err="1" smtClean="0"/>
              <a:t>GarageFinish</a:t>
            </a:r>
            <a:r>
              <a:rPr lang="en-US" dirty="0" smtClean="0"/>
              <a:t> * </a:t>
            </a:r>
            <a:r>
              <a:rPr lang="en-US" dirty="0" err="1" smtClean="0"/>
              <a:t>GarageCond</a:t>
            </a:r>
            <a:endParaRPr lang="en-US" dirty="0"/>
          </a:p>
        </p:txBody>
      </p:sp>
    </p:spTree>
    <p:extLst>
      <p:ext uri="{BB962C8B-B14F-4D97-AF65-F5344CB8AC3E}">
        <p14:creationId xmlns:p14="http://schemas.microsoft.com/office/powerpoint/2010/main" val="812828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C4C67"/>
                </a:solidFill>
              </a:rPr>
              <a:t>Models:</a:t>
            </a:r>
            <a:endParaRPr lang="en-US" dirty="0">
              <a:solidFill>
                <a:srgbClr val="2C4C67"/>
              </a:solidFill>
            </a:endParaRPr>
          </a:p>
        </p:txBody>
      </p:sp>
      <p:sp>
        <p:nvSpPr>
          <p:cNvPr id="3" name="Content Placeholder 2"/>
          <p:cNvSpPr>
            <a:spLocks noGrp="1"/>
          </p:cNvSpPr>
          <p:nvPr>
            <p:ph idx="1"/>
          </p:nvPr>
        </p:nvSpPr>
        <p:spPr/>
        <p:txBody>
          <a:bodyPr/>
          <a:lstStyle/>
          <a:p>
            <a:r>
              <a:rPr lang="en-US" dirty="0"/>
              <a:t>Ridge</a:t>
            </a:r>
          </a:p>
          <a:p>
            <a:r>
              <a:rPr lang="en-US" dirty="0" smtClean="0"/>
              <a:t>Lasso</a:t>
            </a:r>
          </a:p>
          <a:p>
            <a:r>
              <a:rPr lang="en-US" dirty="0" err="1" smtClean="0"/>
              <a:t>RandomForestRegressor</a:t>
            </a:r>
            <a:r>
              <a:rPr lang="en-US" dirty="0" smtClean="0"/>
              <a:t> </a:t>
            </a:r>
            <a:endParaRPr lang="en-US" dirty="0" smtClean="0"/>
          </a:p>
          <a:p>
            <a:r>
              <a:rPr lang="en-US" dirty="0" err="1" smtClean="0"/>
              <a:t>GradientBoostingRegressor</a:t>
            </a:r>
            <a:endParaRPr lang="en-US" dirty="0" smtClean="0"/>
          </a:p>
          <a:p>
            <a:r>
              <a:rPr lang="en-US" dirty="0" smtClean="0"/>
              <a:t>Support Vector </a:t>
            </a:r>
            <a:r>
              <a:rPr lang="en-US" dirty="0" err="1" smtClean="0"/>
              <a:t>Regressor</a:t>
            </a:r>
            <a:r>
              <a:rPr lang="en-US" dirty="0" smtClean="0"/>
              <a:t> (SVR)</a:t>
            </a:r>
            <a:endParaRPr lang="en-US" dirty="0"/>
          </a:p>
        </p:txBody>
      </p:sp>
      <p:pic>
        <p:nvPicPr>
          <p:cNvPr id="4" name="Picture 3"/>
          <p:cNvPicPr>
            <a:picLocks noChangeAspect="1"/>
          </p:cNvPicPr>
          <p:nvPr/>
        </p:nvPicPr>
        <p:blipFill>
          <a:blip r:embed="rId2">
            <a:alphaModFix amt="22000"/>
          </a:blip>
          <a:stretch>
            <a:fillRect/>
          </a:stretch>
        </p:blipFill>
        <p:spPr>
          <a:xfrm>
            <a:off x="2074668" y="2213429"/>
            <a:ext cx="5436477" cy="4935243"/>
          </a:xfrm>
          <a:prstGeom prst="rect">
            <a:avLst/>
          </a:prstGeom>
        </p:spPr>
      </p:pic>
    </p:spTree>
    <p:extLst>
      <p:ext uri="{BB962C8B-B14F-4D97-AF65-F5344CB8AC3E}">
        <p14:creationId xmlns:p14="http://schemas.microsoft.com/office/powerpoint/2010/main" val="2699108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C4C67"/>
                </a:solidFill>
              </a:rPr>
              <a:t>Ridge</a:t>
            </a:r>
            <a:endParaRPr lang="en-US" dirty="0">
              <a:solidFill>
                <a:srgbClr val="2C4C67"/>
              </a:solidFill>
            </a:endParaRPr>
          </a:p>
        </p:txBody>
      </p:sp>
      <p:pic>
        <p:nvPicPr>
          <p:cNvPr id="6" name="Picture 5"/>
          <p:cNvPicPr>
            <a:picLocks noChangeAspect="1"/>
          </p:cNvPicPr>
          <p:nvPr/>
        </p:nvPicPr>
        <p:blipFill>
          <a:blip r:embed="rId3">
            <a:alphaModFix amt="18000"/>
          </a:blip>
          <a:stretch>
            <a:fillRect/>
          </a:stretch>
        </p:blipFill>
        <p:spPr>
          <a:xfrm rot="19847707">
            <a:off x="1684693" y="1466175"/>
            <a:ext cx="9371252" cy="5043556"/>
          </a:xfrm>
          <a:prstGeom prst="rect">
            <a:avLst/>
          </a:prstGeom>
        </p:spPr>
      </p:pic>
      <p:sp>
        <p:nvSpPr>
          <p:cNvPr id="3" name="Content Placeholder 2"/>
          <p:cNvSpPr>
            <a:spLocks noGrp="1"/>
          </p:cNvSpPr>
          <p:nvPr>
            <p:ph idx="1"/>
          </p:nvPr>
        </p:nvSpPr>
        <p:spPr>
          <a:xfrm>
            <a:off x="457200" y="1882248"/>
            <a:ext cx="8229600" cy="4373563"/>
          </a:xfrm>
        </p:spPr>
        <p:txBody>
          <a:bodyPr>
            <a:noAutofit/>
          </a:bodyPr>
          <a:lstStyle/>
          <a:p>
            <a:pPr marL="114300" indent="0">
              <a:buNone/>
            </a:pPr>
            <a:r>
              <a:rPr lang="en-US" sz="1500" b="1" u="sng" dirty="0" smtClean="0">
                <a:ln w="1905"/>
                <a:solidFill>
                  <a:srgbClr val="2C4C67"/>
                </a:solidFill>
                <a:effectLst>
                  <a:innerShdw blurRad="69850" dist="43180" dir="5400000">
                    <a:srgbClr val="000000">
                      <a:alpha val="65000"/>
                    </a:srgbClr>
                  </a:innerShdw>
                </a:effectLst>
              </a:rPr>
              <a:t>ORIGINAL </a:t>
            </a:r>
            <a:r>
              <a:rPr lang="en-US" sz="1500" b="1" u="sng" dirty="0" smtClean="0">
                <a:ln w="1905"/>
                <a:solidFill>
                  <a:srgbClr val="2C4C67"/>
                </a:solidFill>
                <a:effectLst>
                  <a:innerShdw blurRad="69850" dist="43180" dir="5400000">
                    <a:srgbClr val="000000">
                      <a:alpha val="65000"/>
                    </a:srgbClr>
                  </a:innerShdw>
                </a:effectLst>
              </a:rPr>
              <a:t>DATASET</a:t>
            </a:r>
            <a:endParaRPr lang="en-US" sz="1500" b="1" u="sng" dirty="0">
              <a:ln w="1905"/>
              <a:solidFill>
                <a:srgbClr val="2C4C67"/>
              </a:solidFill>
              <a:effectLst>
                <a:innerShdw blurRad="69850" dist="43180" dir="5400000">
                  <a:srgbClr val="000000">
                    <a:alpha val="65000"/>
                  </a:srgbClr>
                </a:innerShdw>
              </a:effectLst>
            </a:endParaRPr>
          </a:p>
          <a:p>
            <a:pPr marL="114300" indent="0">
              <a:buNone/>
            </a:pPr>
            <a:r>
              <a:rPr lang="en-US" sz="1300" dirty="0" smtClean="0"/>
              <a:t>Train </a:t>
            </a:r>
            <a:r>
              <a:rPr lang="en-US" sz="1300" dirty="0" smtClean="0"/>
              <a:t>score is: 0.932</a:t>
            </a:r>
          </a:p>
          <a:p>
            <a:pPr marL="114300" indent="0">
              <a:buNone/>
            </a:pPr>
            <a:r>
              <a:rPr lang="en-US" sz="1300" dirty="0" smtClean="0"/>
              <a:t>Test score is 0.885</a:t>
            </a:r>
          </a:p>
          <a:p>
            <a:pPr marL="114300" indent="0">
              <a:buNone/>
            </a:pPr>
            <a:r>
              <a:rPr lang="en-US" sz="1300" i="1" dirty="0" err="1" smtClean="0"/>
              <a:t>GridSearchCV</a:t>
            </a:r>
            <a:r>
              <a:rPr lang="en-US" sz="1300" i="1" dirty="0" smtClean="0"/>
              <a:t> </a:t>
            </a:r>
            <a:r>
              <a:rPr lang="en-US" sz="1300" i="1" dirty="0" err="1" smtClean="0"/>
              <a:t>best_score</a:t>
            </a:r>
            <a:r>
              <a:rPr lang="en-US" sz="1300" i="1" dirty="0" smtClean="0"/>
              <a:t> is </a:t>
            </a:r>
            <a:r>
              <a:rPr lang="en-US" sz="1300" b="1" i="1" dirty="0" smtClean="0"/>
              <a:t>80.15%</a:t>
            </a:r>
          </a:p>
          <a:p>
            <a:pPr marL="114300" indent="0">
              <a:buNone/>
            </a:pPr>
            <a:endParaRPr lang="en-US" sz="1300" dirty="0" smtClean="0"/>
          </a:p>
          <a:p>
            <a:pPr marL="114300" indent="0">
              <a:buNone/>
            </a:pPr>
            <a:r>
              <a:rPr lang="en-US" sz="1300" dirty="0" smtClean="0"/>
              <a:t>Parameters</a:t>
            </a:r>
            <a:r>
              <a:rPr lang="en-US" sz="1300" dirty="0"/>
              <a:t>: alpha: 1</a:t>
            </a:r>
          </a:p>
          <a:p>
            <a:r>
              <a:rPr lang="en-US" sz="1300" dirty="0"/>
              <a:t>              </a:t>
            </a:r>
            <a:r>
              <a:rPr lang="en-US" sz="1300" dirty="0" smtClean="0"/>
              <a:t>     </a:t>
            </a:r>
            <a:r>
              <a:rPr lang="en-US" sz="1300" dirty="0" err="1"/>
              <a:t>max_iter</a:t>
            </a:r>
            <a:r>
              <a:rPr lang="en-US" sz="1300" dirty="0"/>
              <a:t>: 10</a:t>
            </a:r>
          </a:p>
          <a:p>
            <a:endParaRPr lang="en-US" sz="1000" dirty="0"/>
          </a:p>
          <a:p>
            <a:pPr marL="114300" indent="0">
              <a:buNone/>
            </a:pPr>
            <a:endParaRPr lang="en-US" sz="1500" b="1" u="sng" dirty="0" smtClean="0">
              <a:ln w="1905"/>
              <a:solidFill>
                <a:srgbClr val="2C4C67"/>
              </a:solidFill>
              <a:effectLst>
                <a:innerShdw blurRad="69850" dist="43180" dir="5400000">
                  <a:srgbClr val="000000">
                    <a:alpha val="65000"/>
                  </a:srgbClr>
                </a:innerShdw>
              </a:effectLst>
            </a:endParaRPr>
          </a:p>
          <a:p>
            <a:pPr marL="114300" indent="0">
              <a:buNone/>
            </a:pPr>
            <a:r>
              <a:rPr lang="en-US" sz="1500" b="1" u="sng" dirty="0" smtClean="0">
                <a:ln w="1905"/>
                <a:solidFill>
                  <a:srgbClr val="2C4C67"/>
                </a:solidFill>
                <a:effectLst>
                  <a:innerShdw blurRad="69850" dist="43180" dir="5400000">
                    <a:srgbClr val="000000">
                      <a:alpha val="65000"/>
                    </a:srgbClr>
                  </a:innerShdw>
                </a:effectLst>
              </a:rPr>
              <a:t>WITH </a:t>
            </a:r>
            <a:r>
              <a:rPr lang="en-US" sz="1500" b="1" u="sng" dirty="0">
                <a:ln w="1905"/>
                <a:solidFill>
                  <a:srgbClr val="2C4C67"/>
                </a:solidFill>
                <a:effectLst>
                  <a:innerShdw blurRad="69850" dist="43180" dir="5400000">
                    <a:srgbClr val="000000">
                      <a:alpha val="65000"/>
                    </a:srgbClr>
                  </a:innerShdw>
                </a:effectLst>
              </a:rPr>
              <a:t>SCORES AND FLAGS</a:t>
            </a:r>
          </a:p>
          <a:p>
            <a:pPr marL="114300" indent="0">
              <a:buNone/>
            </a:pPr>
            <a:r>
              <a:rPr lang="en-US" sz="1300" dirty="0" smtClean="0"/>
              <a:t>Train </a:t>
            </a:r>
            <a:r>
              <a:rPr lang="en-US" sz="1300" dirty="0"/>
              <a:t>score is: </a:t>
            </a:r>
            <a:r>
              <a:rPr lang="en-US" sz="1300" dirty="0" smtClean="0"/>
              <a:t>0.896</a:t>
            </a:r>
            <a:endParaRPr lang="en-US" sz="1300" dirty="0"/>
          </a:p>
          <a:p>
            <a:pPr marL="114300" indent="0">
              <a:buNone/>
            </a:pPr>
            <a:r>
              <a:rPr lang="en-US" sz="1300" dirty="0"/>
              <a:t>Test score is </a:t>
            </a:r>
            <a:r>
              <a:rPr lang="en-US" sz="1300" dirty="0" smtClean="0"/>
              <a:t>0.823</a:t>
            </a:r>
            <a:endParaRPr lang="en-US" sz="1300" dirty="0"/>
          </a:p>
          <a:p>
            <a:pPr marL="114300" indent="0">
              <a:buNone/>
            </a:pPr>
            <a:r>
              <a:rPr lang="en-US" sz="1300" i="1" dirty="0" err="1" smtClean="0"/>
              <a:t>GridSearchCV</a:t>
            </a:r>
            <a:r>
              <a:rPr lang="en-US" sz="1300" i="1" dirty="0" smtClean="0"/>
              <a:t> </a:t>
            </a:r>
            <a:r>
              <a:rPr lang="en-US" sz="1300" i="1" dirty="0" err="1"/>
              <a:t>best_score</a:t>
            </a:r>
            <a:r>
              <a:rPr lang="en-US" sz="1300" i="1" dirty="0"/>
              <a:t> is </a:t>
            </a:r>
            <a:r>
              <a:rPr lang="en-US" sz="1300" b="1" i="1" dirty="0" smtClean="0"/>
              <a:t>82.11%</a:t>
            </a:r>
            <a:endParaRPr lang="en-US" sz="1300" b="1" i="1" dirty="0"/>
          </a:p>
          <a:p>
            <a:pPr marL="114300" indent="0">
              <a:buNone/>
            </a:pPr>
            <a:endParaRPr lang="en-US" sz="1300" dirty="0"/>
          </a:p>
          <a:p>
            <a:pPr marL="114300" indent="0">
              <a:buNone/>
            </a:pPr>
            <a:r>
              <a:rPr lang="en-US" sz="1300" dirty="0"/>
              <a:t>Parameters: alpha: 7</a:t>
            </a:r>
          </a:p>
          <a:p>
            <a:r>
              <a:rPr lang="en-US" sz="1300" dirty="0" smtClean="0"/>
              <a:t>                </a:t>
            </a:r>
            <a:r>
              <a:rPr lang="en-US" sz="1300" dirty="0" err="1" smtClean="0"/>
              <a:t>max_iter</a:t>
            </a:r>
            <a:r>
              <a:rPr lang="en-US" sz="1300" dirty="0"/>
              <a:t>: </a:t>
            </a:r>
            <a:r>
              <a:rPr lang="en-US" sz="1300" dirty="0" smtClean="0"/>
              <a:t>10</a:t>
            </a:r>
          </a:p>
          <a:p>
            <a:endParaRPr lang="en-US" sz="1000" dirty="0"/>
          </a:p>
          <a:p>
            <a:endParaRPr lang="en-US" sz="2000" dirty="0" smtClean="0"/>
          </a:p>
          <a:p>
            <a:endParaRPr lang="en-US" sz="2000" dirty="0" smtClean="0"/>
          </a:p>
          <a:p>
            <a:endParaRPr lang="en-US" dirty="0" smtClean="0"/>
          </a:p>
          <a:p>
            <a:endParaRPr lang="en-US" dirty="0"/>
          </a:p>
          <a:p>
            <a:pPr marL="114300" indent="0">
              <a:buNone/>
            </a:pPr>
            <a:r>
              <a:rPr lang="en-US" dirty="0" smtClean="0"/>
              <a:t>                      </a:t>
            </a:r>
          </a:p>
        </p:txBody>
      </p:sp>
    </p:spTree>
    <p:extLst>
      <p:ext uri="{BB962C8B-B14F-4D97-AF65-F5344CB8AC3E}">
        <p14:creationId xmlns:p14="http://schemas.microsoft.com/office/powerpoint/2010/main" val="3882277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C4C67"/>
                </a:solidFill>
              </a:rPr>
              <a:t>lasso</a:t>
            </a:r>
            <a:endParaRPr lang="en-US" dirty="0">
              <a:solidFill>
                <a:srgbClr val="2C4C67"/>
              </a:solidFill>
            </a:endParaRPr>
          </a:p>
        </p:txBody>
      </p:sp>
      <p:sp>
        <p:nvSpPr>
          <p:cNvPr id="3" name="Content Placeholder 2"/>
          <p:cNvSpPr>
            <a:spLocks noGrp="1"/>
          </p:cNvSpPr>
          <p:nvPr>
            <p:ph idx="1"/>
          </p:nvPr>
        </p:nvSpPr>
        <p:spPr/>
        <p:txBody>
          <a:bodyPr>
            <a:normAutofit fontScale="77500" lnSpcReduction="20000"/>
          </a:bodyPr>
          <a:lstStyle/>
          <a:p>
            <a:pPr marL="114300" indent="0">
              <a:buNone/>
            </a:pPr>
            <a:r>
              <a:rPr lang="en-US" sz="1600" b="1" u="sng" dirty="0">
                <a:ln w="1905"/>
                <a:solidFill>
                  <a:srgbClr val="2C4C67"/>
                </a:solidFill>
                <a:effectLst>
                  <a:innerShdw blurRad="69850" dist="43180" dir="5400000">
                    <a:srgbClr val="000000">
                      <a:alpha val="65000"/>
                    </a:srgbClr>
                  </a:innerShdw>
                </a:effectLst>
              </a:rPr>
              <a:t>ORIGINAL DATASET</a:t>
            </a:r>
          </a:p>
          <a:p>
            <a:pPr marL="114300" indent="0">
              <a:buNone/>
            </a:pPr>
            <a:r>
              <a:rPr lang="en-US" sz="1500" dirty="0" smtClean="0"/>
              <a:t>Train </a:t>
            </a:r>
            <a:r>
              <a:rPr lang="en-US" sz="1500" dirty="0"/>
              <a:t>score is: </a:t>
            </a:r>
            <a:r>
              <a:rPr lang="en-US" sz="1500" dirty="0" smtClean="0"/>
              <a:t>0.946</a:t>
            </a:r>
            <a:endParaRPr lang="en-US" sz="1500" dirty="0"/>
          </a:p>
          <a:p>
            <a:pPr marL="114300" indent="0">
              <a:buNone/>
            </a:pPr>
            <a:r>
              <a:rPr lang="en-US" sz="1500" dirty="0"/>
              <a:t>Test score is </a:t>
            </a:r>
            <a:r>
              <a:rPr lang="en-US" sz="1500" dirty="0" smtClean="0"/>
              <a:t>0.856</a:t>
            </a:r>
            <a:endParaRPr lang="en-US" sz="1500" dirty="0"/>
          </a:p>
          <a:p>
            <a:pPr marL="114300" indent="0">
              <a:buNone/>
            </a:pPr>
            <a:endParaRPr lang="en-US" sz="1500" dirty="0" smtClean="0"/>
          </a:p>
          <a:p>
            <a:pPr marL="114300" indent="0">
              <a:buNone/>
            </a:pPr>
            <a:r>
              <a:rPr lang="en-US" sz="1500" i="1" dirty="0" err="1" smtClean="0"/>
              <a:t>GridSearchCV</a:t>
            </a:r>
            <a:r>
              <a:rPr lang="en-US" sz="1500" i="1" dirty="0" smtClean="0"/>
              <a:t> </a:t>
            </a:r>
            <a:r>
              <a:rPr lang="en-US" sz="1500" i="1" dirty="0" err="1"/>
              <a:t>best_score</a:t>
            </a:r>
            <a:r>
              <a:rPr lang="en-US" sz="1500" i="1" dirty="0"/>
              <a:t> is </a:t>
            </a:r>
            <a:r>
              <a:rPr lang="en-US" sz="1500" b="1" i="1" dirty="0" smtClean="0"/>
              <a:t>80.83%</a:t>
            </a:r>
            <a:endParaRPr lang="en-US" sz="1500" b="1" i="1" dirty="0"/>
          </a:p>
          <a:p>
            <a:pPr marL="114300" indent="0">
              <a:buNone/>
            </a:pPr>
            <a:endParaRPr lang="en-US" sz="1500" dirty="0"/>
          </a:p>
          <a:p>
            <a:pPr marL="114300" indent="0">
              <a:buNone/>
            </a:pPr>
            <a:r>
              <a:rPr lang="en-US" sz="1500" dirty="0"/>
              <a:t>Parameters: alpha: </a:t>
            </a:r>
            <a:r>
              <a:rPr lang="en-US" sz="1500" dirty="0" smtClean="0"/>
              <a:t>0</a:t>
            </a:r>
            <a:endParaRPr lang="en-US" sz="1500" dirty="0"/>
          </a:p>
          <a:p>
            <a:r>
              <a:rPr lang="en-US" sz="1500" dirty="0"/>
              <a:t>                   </a:t>
            </a:r>
            <a:r>
              <a:rPr lang="en-US" sz="1500" dirty="0" err="1"/>
              <a:t>max_iter</a:t>
            </a:r>
            <a:r>
              <a:rPr lang="en-US" sz="1500" dirty="0"/>
              <a:t>: </a:t>
            </a:r>
            <a:r>
              <a:rPr lang="en-US" sz="1500" dirty="0" smtClean="0"/>
              <a:t>46</a:t>
            </a:r>
            <a:endParaRPr lang="en-US" sz="1500" dirty="0"/>
          </a:p>
          <a:p>
            <a:r>
              <a:rPr lang="en-US" sz="1500" dirty="0" smtClean="0"/>
              <a:t>                   selection: cyclic</a:t>
            </a:r>
          </a:p>
          <a:p>
            <a:endParaRPr lang="en-US" sz="1500" dirty="0"/>
          </a:p>
          <a:p>
            <a:endParaRPr lang="en-US" sz="1500" dirty="0" smtClean="0"/>
          </a:p>
          <a:p>
            <a:endParaRPr lang="en-US" sz="1500" dirty="0"/>
          </a:p>
          <a:p>
            <a:pPr marL="114300" indent="0">
              <a:buNone/>
            </a:pPr>
            <a:endParaRPr lang="en-US" sz="1600" dirty="0" smtClean="0"/>
          </a:p>
          <a:p>
            <a:pPr marL="114300" indent="0">
              <a:buNone/>
            </a:pPr>
            <a:r>
              <a:rPr lang="en-US" sz="1600" b="1" u="sng" dirty="0">
                <a:ln w="1905"/>
                <a:solidFill>
                  <a:srgbClr val="2C4C67"/>
                </a:solidFill>
                <a:effectLst>
                  <a:innerShdw blurRad="69850" dist="43180" dir="5400000">
                    <a:srgbClr val="000000">
                      <a:alpha val="65000"/>
                    </a:srgbClr>
                  </a:innerShdw>
                </a:effectLst>
              </a:rPr>
              <a:t>WITH SCORES AND FLAGS</a:t>
            </a:r>
          </a:p>
          <a:p>
            <a:pPr marL="114300" indent="0">
              <a:buNone/>
            </a:pPr>
            <a:r>
              <a:rPr lang="en-US" sz="1600" dirty="0" smtClean="0"/>
              <a:t>Train </a:t>
            </a:r>
            <a:r>
              <a:rPr lang="en-US" sz="1600" dirty="0"/>
              <a:t>score is: </a:t>
            </a:r>
            <a:r>
              <a:rPr lang="en-US" sz="1600" dirty="0" smtClean="0"/>
              <a:t>0.884</a:t>
            </a:r>
            <a:endParaRPr lang="en-US" sz="1600" dirty="0"/>
          </a:p>
          <a:p>
            <a:pPr marL="114300" indent="0">
              <a:buNone/>
            </a:pPr>
            <a:r>
              <a:rPr lang="en-US" sz="1600" dirty="0"/>
              <a:t>Test score is </a:t>
            </a:r>
            <a:r>
              <a:rPr lang="en-US" sz="1600" dirty="0" smtClean="0"/>
              <a:t>0.821</a:t>
            </a:r>
            <a:endParaRPr lang="en-US" sz="1600" dirty="0"/>
          </a:p>
          <a:p>
            <a:pPr marL="114300" indent="0">
              <a:buNone/>
            </a:pPr>
            <a:endParaRPr lang="en-US" sz="1600" dirty="0"/>
          </a:p>
          <a:p>
            <a:pPr marL="114300" indent="0">
              <a:buNone/>
            </a:pPr>
            <a:r>
              <a:rPr lang="en-US" sz="1600" i="1" dirty="0" err="1"/>
              <a:t>GridSearchCV</a:t>
            </a:r>
            <a:r>
              <a:rPr lang="en-US" sz="1600" i="1" dirty="0"/>
              <a:t> </a:t>
            </a:r>
            <a:r>
              <a:rPr lang="en-US" sz="1600" i="1" dirty="0" err="1"/>
              <a:t>best_score</a:t>
            </a:r>
            <a:r>
              <a:rPr lang="en-US" sz="1600" i="1" dirty="0"/>
              <a:t> is </a:t>
            </a:r>
            <a:r>
              <a:rPr lang="en-US" sz="1600" b="1" i="1" dirty="0" smtClean="0"/>
              <a:t>70.43%</a:t>
            </a:r>
            <a:endParaRPr lang="en-US" sz="1600" b="1" i="1" dirty="0"/>
          </a:p>
          <a:p>
            <a:pPr marL="114300" indent="0">
              <a:buNone/>
            </a:pPr>
            <a:endParaRPr lang="en-US" sz="1600" dirty="0"/>
          </a:p>
          <a:p>
            <a:pPr marL="114300" indent="0">
              <a:buNone/>
            </a:pPr>
            <a:r>
              <a:rPr lang="en-US" sz="1600" dirty="0"/>
              <a:t>Parameters: alpha: 0</a:t>
            </a:r>
          </a:p>
          <a:p>
            <a:r>
              <a:rPr lang="en-US" sz="1600" dirty="0"/>
              <a:t>                   </a:t>
            </a:r>
            <a:r>
              <a:rPr lang="en-US" sz="1600" dirty="0" err="1"/>
              <a:t>max_iter</a:t>
            </a:r>
            <a:r>
              <a:rPr lang="en-US" sz="1600" dirty="0"/>
              <a:t>: 6</a:t>
            </a:r>
          </a:p>
          <a:p>
            <a:r>
              <a:rPr lang="en-US" sz="1600" dirty="0"/>
              <a:t>                   selection: </a:t>
            </a:r>
            <a:r>
              <a:rPr lang="en-US" sz="1600" dirty="0" smtClean="0"/>
              <a:t>random</a:t>
            </a:r>
            <a:endParaRPr lang="en-US" sz="1600" dirty="0"/>
          </a:p>
          <a:p>
            <a:endParaRPr lang="en-US" sz="1500" dirty="0"/>
          </a:p>
          <a:p>
            <a:pPr marL="114300" indent="0">
              <a:buNone/>
            </a:pPr>
            <a:endParaRPr lang="en-US" dirty="0"/>
          </a:p>
        </p:txBody>
      </p:sp>
      <p:pic>
        <p:nvPicPr>
          <p:cNvPr id="6" name="Picture 5"/>
          <p:cNvPicPr>
            <a:picLocks noChangeAspect="1"/>
          </p:cNvPicPr>
          <p:nvPr/>
        </p:nvPicPr>
        <p:blipFill>
          <a:blip r:embed="rId3"/>
          <a:stretch>
            <a:fillRect/>
          </a:stretch>
        </p:blipFill>
        <p:spPr>
          <a:xfrm>
            <a:off x="4508458" y="4153838"/>
            <a:ext cx="3545458" cy="2478909"/>
          </a:xfrm>
          <a:prstGeom prst="rect">
            <a:avLst/>
          </a:prstGeom>
        </p:spPr>
      </p:pic>
      <p:pic>
        <p:nvPicPr>
          <p:cNvPr id="7" name="Picture 6"/>
          <p:cNvPicPr>
            <a:picLocks noChangeAspect="1"/>
          </p:cNvPicPr>
          <p:nvPr/>
        </p:nvPicPr>
        <p:blipFill>
          <a:blip r:embed="rId4"/>
          <a:stretch>
            <a:fillRect/>
          </a:stretch>
        </p:blipFill>
        <p:spPr>
          <a:xfrm>
            <a:off x="4508458" y="1667933"/>
            <a:ext cx="3545459" cy="2373467"/>
          </a:xfrm>
          <a:prstGeom prst="rect">
            <a:avLst/>
          </a:prstGeom>
        </p:spPr>
      </p:pic>
    </p:spTree>
    <p:extLst>
      <p:ext uri="{BB962C8B-B14F-4D97-AF65-F5344CB8AC3E}">
        <p14:creationId xmlns:p14="http://schemas.microsoft.com/office/powerpoint/2010/main" val="8333451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solidFill>
                  <a:srgbClr val="2C4C67"/>
                </a:solidFill>
              </a:rPr>
              <a:t>Elasticnet</a:t>
            </a:r>
            <a:endParaRPr lang="en-US" sz="2400" dirty="0">
              <a:solidFill>
                <a:srgbClr val="2C4C67"/>
              </a:solidFill>
            </a:endParaRPr>
          </a:p>
        </p:txBody>
      </p:sp>
      <p:sp>
        <p:nvSpPr>
          <p:cNvPr id="3" name="Content Placeholder 2"/>
          <p:cNvSpPr>
            <a:spLocks noGrp="1"/>
          </p:cNvSpPr>
          <p:nvPr>
            <p:ph idx="1"/>
          </p:nvPr>
        </p:nvSpPr>
        <p:spPr>
          <a:xfrm>
            <a:off x="722489" y="1783645"/>
            <a:ext cx="8229600" cy="4373563"/>
          </a:xfrm>
        </p:spPr>
        <p:txBody>
          <a:bodyPr>
            <a:normAutofit fontScale="92500" lnSpcReduction="10000"/>
          </a:bodyPr>
          <a:lstStyle/>
          <a:p>
            <a:pPr marL="114300" indent="0">
              <a:buNone/>
            </a:pPr>
            <a:r>
              <a:rPr lang="en-US" sz="1600" b="1" u="sng" dirty="0" smtClean="0">
                <a:solidFill>
                  <a:srgbClr val="2C4C67"/>
                </a:solidFill>
              </a:rPr>
              <a:t>ORIGINAL DATASET</a:t>
            </a:r>
            <a:endParaRPr lang="en-US" sz="1600" b="1" u="sng" dirty="0">
              <a:solidFill>
                <a:srgbClr val="2C4C67"/>
              </a:solidFill>
            </a:endParaRPr>
          </a:p>
          <a:p>
            <a:pPr marL="114300" indent="0">
              <a:buNone/>
            </a:pPr>
            <a:r>
              <a:rPr lang="en-US" sz="1500" dirty="0" smtClean="0"/>
              <a:t>Train </a:t>
            </a:r>
            <a:r>
              <a:rPr lang="en-US" sz="1500" dirty="0"/>
              <a:t>score is: 0.946</a:t>
            </a:r>
          </a:p>
          <a:p>
            <a:pPr marL="114300" indent="0">
              <a:buNone/>
            </a:pPr>
            <a:r>
              <a:rPr lang="en-US" sz="1500" dirty="0"/>
              <a:t>Test score is 0.856</a:t>
            </a:r>
          </a:p>
          <a:p>
            <a:pPr marL="114300" indent="0">
              <a:buNone/>
            </a:pPr>
            <a:r>
              <a:rPr lang="en-US" sz="1500" i="1" dirty="0" err="1" smtClean="0"/>
              <a:t>GridSearchCV</a:t>
            </a:r>
            <a:r>
              <a:rPr lang="en-US" sz="1500" i="1" dirty="0" smtClean="0"/>
              <a:t> </a:t>
            </a:r>
            <a:r>
              <a:rPr lang="en-US" sz="1500" i="1" dirty="0" err="1"/>
              <a:t>best_score</a:t>
            </a:r>
            <a:r>
              <a:rPr lang="en-US" sz="1500" i="1" dirty="0"/>
              <a:t> is </a:t>
            </a:r>
            <a:r>
              <a:rPr lang="en-US" sz="1500" b="1" i="1" dirty="0" smtClean="0"/>
              <a:t>80.83%</a:t>
            </a:r>
            <a:endParaRPr lang="en-US" sz="1500" b="1" i="1" dirty="0"/>
          </a:p>
          <a:p>
            <a:pPr marL="114300" indent="0">
              <a:buNone/>
            </a:pPr>
            <a:endParaRPr lang="en-US" sz="1500" dirty="0"/>
          </a:p>
          <a:p>
            <a:pPr marL="114300" indent="0">
              <a:buNone/>
            </a:pPr>
            <a:r>
              <a:rPr lang="en-US" sz="1500" dirty="0"/>
              <a:t>Parameters: alpha: 0</a:t>
            </a:r>
          </a:p>
          <a:p>
            <a:r>
              <a:rPr lang="en-US" sz="1500" dirty="0" smtClean="0"/>
              <a:t>                   L1 ratio: 0.1</a:t>
            </a:r>
          </a:p>
          <a:p>
            <a:r>
              <a:rPr lang="en-US" sz="1500" dirty="0"/>
              <a:t> </a:t>
            </a:r>
            <a:r>
              <a:rPr lang="en-US" sz="1500" dirty="0" smtClean="0"/>
              <a:t>                  </a:t>
            </a:r>
            <a:r>
              <a:rPr lang="en-US" sz="1500" dirty="0" err="1" smtClean="0"/>
              <a:t>max_iter</a:t>
            </a:r>
            <a:r>
              <a:rPr lang="en-US" sz="1500" dirty="0" smtClean="0"/>
              <a:t>: 46</a:t>
            </a:r>
          </a:p>
          <a:p>
            <a:pPr marL="114300" indent="0">
              <a:buNone/>
            </a:pPr>
            <a:endParaRPr lang="en-US" sz="1400" b="1" u="sng" dirty="0" smtClean="0"/>
          </a:p>
          <a:p>
            <a:pPr marL="114300" indent="0">
              <a:buNone/>
            </a:pPr>
            <a:endParaRPr lang="en-US" sz="1600" b="1" u="sng" dirty="0" smtClean="0">
              <a:solidFill>
                <a:srgbClr val="2C4C67"/>
              </a:solidFill>
            </a:endParaRPr>
          </a:p>
          <a:p>
            <a:pPr marL="114300" indent="0">
              <a:buNone/>
            </a:pPr>
            <a:r>
              <a:rPr lang="en-US" sz="1600" b="1" u="sng" dirty="0" smtClean="0">
                <a:solidFill>
                  <a:srgbClr val="2C4C67"/>
                </a:solidFill>
              </a:rPr>
              <a:t>WITH </a:t>
            </a:r>
            <a:r>
              <a:rPr lang="en-US" sz="1600" b="1" u="sng" dirty="0" smtClean="0">
                <a:solidFill>
                  <a:srgbClr val="2C4C67"/>
                </a:solidFill>
              </a:rPr>
              <a:t>SCORES AND FLAGS</a:t>
            </a:r>
            <a:endParaRPr lang="en-US" sz="1600" b="1" u="sng" dirty="0">
              <a:solidFill>
                <a:srgbClr val="2C4C67"/>
              </a:solidFill>
            </a:endParaRPr>
          </a:p>
          <a:p>
            <a:pPr marL="114300" indent="0">
              <a:buNone/>
            </a:pPr>
            <a:r>
              <a:rPr lang="en-US" sz="1500" dirty="0" smtClean="0"/>
              <a:t>Train </a:t>
            </a:r>
            <a:r>
              <a:rPr lang="en-US" sz="1500" dirty="0"/>
              <a:t>score is: </a:t>
            </a:r>
            <a:r>
              <a:rPr lang="en-US" sz="1500" dirty="0" smtClean="0"/>
              <a:t>0.797</a:t>
            </a:r>
            <a:endParaRPr lang="en-US" sz="1500" dirty="0"/>
          </a:p>
          <a:p>
            <a:pPr marL="114300" indent="0">
              <a:buNone/>
            </a:pPr>
            <a:r>
              <a:rPr lang="en-US" sz="1500" dirty="0"/>
              <a:t>Test score is </a:t>
            </a:r>
            <a:r>
              <a:rPr lang="en-US" sz="1500" dirty="0" smtClean="0"/>
              <a:t>0.761</a:t>
            </a:r>
            <a:endParaRPr lang="en-US" sz="1500" dirty="0"/>
          </a:p>
          <a:p>
            <a:pPr marL="114300" indent="0">
              <a:buNone/>
            </a:pPr>
            <a:r>
              <a:rPr lang="en-US" sz="1500" i="1" dirty="0" err="1" smtClean="0"/>
              <a:t>GridSearchCV</a:t>
            </a:r>
            <a:r>
              <a:rPr lang="en-US" sz="1500" i="1" dirty="0" smtClean="0"/>
              <a:t> </a:t>
            </a:r>
            <a:r>
              <a:rPr lang="en-US" sz="1500" i="1" dirty="0" err="1"/>
              <a:t>best_score</a:t>
            </a:r>
            <a:r>
              <a:rPr lang="en-US" sz="1500" i="1" dirty="0"/>
              <a:t> is </a:t>
            </a:r>
            <a:r>
              <a:rPr lang="en-US" sz="1500" b="1" i="1" dirty="0" smtClean="0"/>
              <a:t>78.26%</a:t>
            </a:r>
            <a:endParaRPr lang="en-US" sz="1500" b="1" i="1" dirty="0"/>
          </a:p>
          <a:p>
            <a:pPr marL="114300" indent="0">
              <a:buNone/>
            </a:pPr>
            <a:endParaRPr lang="en-US" sz="1500" dirty="0"/>
          </a:p>
          <a:p>
            <a:pPr marL="114300" indent="0">
              <a:buNone/>
            </a:pPr>
            <a:r>
              <a:rPr lang="en-US" sz="1500" dirty="0"/>
              <a:t>Parameters: alpha: </a:t>
            </a:r>
            <a:r>
              <a:rPr lang="en-US" sz="1500" dirty="0" smtClean="0"/>
              <a:t>1</a:t>
            </a:r>
            <a:endParaRPr lang="en-US" sz="1500" dirty="0"/>
          </a:p>
          <a:p>
            <a:r>
              <a:rPr lang="en-US" sz="1500" dirty="0"/>
              <a:t>                   L1 ratio: 0.1</a:t>
            </a:r>
          </a:p>
          <a:p>
            <a:r>
              <a:rPr lang="en-US" sz="1500" dirty="0"/>
              <a:t>                   </a:t>
            </a:r>
            <a:r>
              <a:rPr lang="en-US" sz="1500" dirty="0" err="1"/>
              <a:t>max_iter</a:t>
            </a:r>
            <a:r>
              <a:rPr lang="en-US" sz="1500" dirty="0"/>
              <a:t>: </a:t>
            </a:r>
            <a:r>
              <a:rPr lang="en-US" sz="1500" dirty="0" smtClean="0"/>
              <a:t>11</a:t>
            </a:r>
            <a:endParaRPr lang="en-US" sz="1500" dirty="0"/>
          </a:p>
          <a:p>
            <a:endParaRPr lang="en-US" sz="1500" dirty="0"/>
          </a:p>
          <a:p>
            <a:endParaRPr lang="en-US" dirty="0" smtClean="0"/>
          </a:p>
          <a:p>
            <a:endParaRPr lang="en-US" dirty="0"/>
          </a:p>
        </p:txBody>
      </p:sp>
      <p:pic>
        <p:nvPicPr>
          <p:cNvPr id="11" name="Picture 10"/>
          <p:cNvPicPr>
            <a:picLocks noChangeAspect="1"/>
          </p:cNvPicPr>
          <p:nvPr/>
        </p:nvPicPr>
        <p:blipFill>
          <a:blip r:embed="rId3">
            <a:alphaModFix amt="20000"/>
          </a:blip>
          <a:stretch>
            <a:fillRect/>
          </a:stretch>
        </p:blipFill>
        <p:spPr>
          <a:xfrm>
            <a:off x="1951587" y="1614311"/>
            <a:ext cx="7000502" cy="6959080"/>
          </a:xfrm>
          <a:prstGeom prst="rect">
            <a:avLst/>
          </a:prstGeom>
        </p:spPr>
      </p:pic>
    </p:spTree>
    <p:extLst>
      <p:ext uri="{BB962C8B-B14F-4D97-AF65-F5344CB8AC3E}">
        <p14:creationId xmlns:p14="http://schemas.microsoft.com/office/powerpoint/2010/main" val="6260151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373"/>
            <a:ext cx="8260672" cy="1039427"/>
          </a:xfrm>
        </p:spPr>
        <p:txBody>
          <a:bodyPr>
            <a:normAutofit/>
          </a:bodyPr>
          <a:lstStyle/>
          <a:p>
            <a:r>
              <a:rPr lang="en-US" sz="2400" dirty="0" smtClean="0">
                <a:solidFill>
                  <a:srgbClr val="2C4C67"/>
                </a:solidFill>
              </a:rPr>
              <a:t>Random forest</a:t>
            </a:r>
            <a:endParaRPr lang="en-US" sz="2400" dirty="0">
              <a:solidFill>
                <a:srgbClr val="2C4C67"/>
              </a:solidFill>
            </a:endParaRPr>
          </a:p>
        </p:txBody>
      </p:sp>
      <p:sp>
        <p:nvSpPr>
          <p:cNvPr id="3" name="Content Placeholder 2"/>
          <p:cNvSpPr>
            <a:spLocks noGrp="1"/>
          </p:cNvSpPr>
          <p:nvPr>
            <p:ph idx="1"/>
          </p:nvPr>
        </p:nvSpPr>
        <p:spPr/>
        <p:txBody>
          <a:bodyPr>
            <a:normAutofit fontScale="25000" lnSpcReduction="20000"/>
          </a:bodyPr>
          <a:lstStyle/>
          <a:p>
            <a:pPr marL="114300" indent="0">
              <a:buNone/>
            </a:pPr>
            <a:r>
              <a:rPr lang="en-US" sz="4600" b="1" u="sng" dirty="0">
                <a:solidFill>
                  <a:srgbClr val="2C4C67"/>
                </a:solidFill>
              </a:rPr>
              <a:t>ORIGINAL DATASET</a:t>
            </a:r>
          </a:p>
          <a:p>
            <a:pPr marL="114300" indent="0">
              <a:buNone/>
            </a:pPr>
            <a:endParaRPr lang="en-US" dirty="0" smtClean="0"/>
          </a:p>
          <a:p>
            <a:pPr marL="114300" indent="0">
              <a:buNone/>
            </a:pPr>
            <a:r>
              <a:rPr lang="en-US" sz="4800" dirty="0" smtClean="0"/>
              <a:t>Train </a:t>
            </a:r>
            <a:r>
              <a:rPr lang="en-US" sz="4800" dirty="0"/>
              <a:t>score is: </a:t>
            </a:r>
            <a:r>
              <a:rPr lang="en-US" sz="4800" dirty="0" smtClean="0"/>
              <a:t>0.912</a:t>
            </a:r>
            <a:endParaRPr lang="en-US" sz="4800" dirty="0"/>
          </a:p>
          <a:p>
            <a:pPr marL="114300" indent="0">
              <a:buNone/>
            </a:pPr>
            <a:r>
              <a:rPr lang="en-US" sz="4800" dirty="0"/>
              <a:t>Test score is 0.856</a:t>
            </a:r>
          </a:p>
          <a:p>
            <a:pPr marL="114300" indent="0">
              <a:buNone/>
            </a:pPr>
            <a:r>
              <a:rPr lang="en-US" sz="4800" i="1" dirty="0" err="1" smtClean="0"/>
              <a:t>RandomizedSearchCV</a:t>
            </a:r>
            <a:r>
              <a:rPr lang="en-US" sz="4800" i="1" dirty="0" smtClean="0"/>
              <a:t> </a:t>
            </a:r>
            <a:r>
              <a:rPr lang="en-US" sz="4800" i="1" dirty="0" err="1"/>
              <a:t>best_score</a:t>
            </a:r>
            <a:r>
              <a:rPr lang="en-US" sz="4800" i="1" dirty="0"/>
              <a:t> is </a:t>
            </a:r>
            <a:r>
              <a:rPr lang="en-US" sz="4800" b="1" i="1" dirty="0" smtClean="0"/>
              <a:t>85.15%</a:t>
            </a:r>
            <a:endParaRPr lang="en-US" sz="4800" b="1" i="1" dirty="0"/>
          </a:p>
          <a:p>
            <a:pPr marL="114300" indent="0">
              <a:buNone/>
            </a:pPr>
            <a:endParaRPr lang="en-US" sz="4800" dirty="0"/>
          </a:p>
          <a:p>
            <a:pPr marL="114300" indent="0">
              <a:buNone/>
            </a:pPr>
            <a:r>
              <a:rPr lang="en-US" sz="4800" dirty="0"/>
              <a:t>Parameters: </a:t>
            </a:r>
            <a:r>
              <a:rPr lang="en-US" sz="4800" dirty="0" err="1" smtClean="0"/>
              <a:t>n_estimators</a:t>
            </a:r>
            <a:r>
              <a:rPr lang="en-US" sz="4800" dirty="0" smtClean="0"/>
              <a:t>: 215</a:t>
            </a:r>
          </a:p>
          <a:p>
            <a:pPr marL="114300" indent="0">
              <a:buNone/>
            </a:pPr>
            <a:r>
              <a:rPr lang="en-US" sz="4800" dirty="0"/>
              <a:t> </a:t>
            </a:r>
            <a:r>
              <a:rPr lang="en-US" sz="4800" dirty="0" smtClean="0"/>
              <a:t>                     </a:t>
            </a:r>
            <a:r>
              <a:rPr lang="en-US" sz="4800" dirty="0" err="1" smtClean="0"/>
              <a:t>min_samples_split</a:t>
            </a:r>
            <a:r>
              <a:rPr lang="en-US" sz="4800" dirty="0" smtClean="0"/>
              <a:t>: 6</a:t>
            </a:r>
          </a:p>
          <a:p>
            <a:pPr marL="114300" indent="0">
              <a:buNone/>
            </a:pPr>
            <a:r>
              <a:rPr lang="en-US" sz="4800" dirty="0"/>
              <a:t> </a:t>
            </a:r>
            <a:r>
              <a:rPr lang="en-US" sz="4800" dirty="0" smtClean="0"/>
              <a:t>                     </a:t>
            </a:r>
            <a:r>
              <a:rPr lang="en-US" sz="4800" dirty="0" err="1" smtClean="0"/>
              <a:t>min_samples_leaf</a:t>
            </a:r>
            <a:r>
              <a:rPr lang="en-US" sz="4800" dirty="0" smtClean="0"/>
              <a:t>: 3</a:t>
            </a:r>
          </a:p>
          <a:p>
            <a:pPr marL="114300" indent="0">
              <a:buNone/>
            </a:pPr>
            <a:r>
              <a:rPr lang="en-US" sz="4800" dirty="0"/>
              <a:t> </a:t>
            </a:r>
            <a:r>
              <a:rPr lang="en-US" sz="4800" dirty="0" smtClean="0"/>
              <a:t>                     </a:t>
            </a:r>
            <a:r>
              <a:rPr lang="en-US" sz="4800" dirty="0" err="1" smtClean="0"/>
              <a:t>max_features</a:t>
            </a:r>
            <a:r>
              <a:rPr lang="en-US" sz="4800" dirty="0" smtClean="0"/>
              <a:t>: 40</a:t>
            </a:r>
          </a:p>
          <a:p>
            <a:pPr marL="114300" indent="0">
              <a:buNone/>
            </a:pPr>
            <a:r>
              <a:rPr lang="en-US" sz="4800" dirty="0"/>
              <a:t> </a:t>
            </a:r>
            <a:r>
              <a:rPr lang="en-US" sz="4800" dirty="0" smtClean="0"/>
              <a:t>                     </a:t>
            </a:r>
            <a:r>
              <a:rPr lang="en-US" sz="4800" dirty="0" err="1" smtClean="0"/>
              <a:t>max_depth</a:t>
            </a:r>
            <a:r>
              <a:rPr lang="en-US" sz="4800" dirty="0" smtClean="0"/>
              <a:t>: </a:t>
            </a:r>
            <a:r>
              <a:rPr lang="en-US" sz="4800" dirty="0" smtClean="0"/>
              <a:t>6</a:t>
            </a:r>
            <a:endParaRPr lang="en-US" sz="4800" dirty="0" smtClean="0"/>
          </a:p>
          <a:p>
            <a:pPr marL="114300" indent="0">
              <a:buNone/>
            </a:pPr>
            <a:r>
              <a:rPr lang="en-US" sz="4800" dirty="0"/>
              <a:t> </a:t>
            </a:r>
            <a:r>
              <a:rPr lang="en-US" sz="4800" dirty="0" smtClean="0"/>
              <a:t>                    </a:t>
            </a:r>
          </a:p>
          <a:p>
            <a:pPr marL="114300" indent="0">
              <a:buNone/>
            </a:pPr>
            <a:endParaRPr lang="en-US" sz="5200" b="1" u="sng" dirty="0" smtClean="0"/>
          </a:p>
          <a:p>
            <a:pPr marL="114300" indent="0">
              <a:buNone/>
            </a:pPr>
            <a:endParaRPr lang="en-US" b="1" u="sng" dirty="0"/>
          </a:p>
          <a:p>
            <a:pPr marL="114300" indent="0">
              <a:buNone/>
            </a:pPr>
            <a:endParaRPr lang="en-US" b="1" u="sng" dirty="0" smtClean="0"/>
          </a:p>
          <a:p>
            <a:pPr marL="114300" indent="0">
              <a:buNone/>
            </a:pPr>
            <a:r>
              <a:rPr lang="en-US" sz="4600" b="1" u="sng" dirty="0">
                <a:solidFill>
                  <a:srgbClr val="2C4C67"/>
                </a:solidFill>
              </a:rPr>
              <a:t>WITH SCORES AND FLAGS</a:t>
            </a:r>
          </a:p>
          <a:p>
            <a:pPr marL="114300" indent="0">
              <a:buNone/>
            </a:pPr>
            <a:r>
              <a:rPr lang="en-US" sz="4800" dirty="0" smtClean="0"/>
              <a:t>Train </a:t>
            </a:r>
            <a:r>
              <a:rPr lang="en-US" sz="4800" dirty="0"/>
              <a:t>score is: </a:t>
            </a:r>
            <a:r>
              <a:rPr lang="en-US" sz="4800" dirty="0" smtClean="0"/>
              <a:t>0.939</a:t>
            </a:r>
            <a:endParaRPr lang="en-US" sz="4800" dirty="0"/>
          </a:p>
          <a:p>
            <a:pPr marL="114300" indent="0">
              <a:buNone/>
            </a:pPr>
            <a:r>
              <a:rPr lang="en-US" sz="4800" dirty="0"/>
              <a:t>Test score is </a:t>
            </a:r>
            <a:r>
              <a:rPr lang="en-US" sz="4800" dirty="0" smtClean="0"/>
              <a:t>0.872</a:t>
            </a:r>
            <a:endParaRPr lang="en-US" sz="4800" dirty="0"/>
          </a:p>
          <a:p>
            <a:pPr marL="114300" indent="0">
              <a:buNone/>
            </a:pPr>
            <a:r>
              <a:rPr lang="en-US" sz="4800" i="1" dirty="0" err="1" smtClean="0"/>
              <a:t>RandomizedSearchCV</a:t>
            </a:r>
            <a:r>
              <a:rPr lang="en-US" sz="4800" i="1" dirty="0" smtClean="0"/>
              <a:t> </a:t>
            </a:r>
            <a:r>
              <a:rPr lang="en-US" sz="4800" i="1" dirty="0" err="1"/>
              <a:t>best_score</a:t>
            </a:r>
            <a:r>
              <a:rPr lang="en-US" sz="4800" i="1" dirty="0"/>
              <a:t> is </a:t>
            </a:r>
            <a:r>
              <a:rPr lang="en-US" sz="4800" b="1" i="1" dirty="0" smtClean="0"/>
              <a:t>89.16%</a:t>
            </a:r>
            <a:endParaRPr lang="en-US" sz="4800" b="1" i="1" dirty="0"/>
          </a:p>
          <a:p>
            <a:pPr marL="114300" indent="0">
              <a:buNone/>
            </a:pPr>
            <a:endParaRPr lang="en-US" sz="4800" dirty="0"/>
          </a:p>
          <a:p>
            <a:pPr marL="114300" indent="0">
              <a:buNone/>
            </a:pPr>
            <a:r>
              <a:rPr lang="en-US" sz="4800" dirty="0"/>
              <a:t>Parameters: </a:t>
            </a:r>
            <a:r>
              <a:rPr lang="en-US" sz="4800" dirty="0" err="1"/>
              <a:t>n_estimators</a:t>
            </a:r>
            <a:r>
              <a:rPr lang="en-US" sz="4800" dirty="0"/>
              <a:t>: </a:t>
            </a:r>
            <a:r>
              <a:rPr lang="en-US" sz="4800" dirty="0" smtClean="0"/>
              <a:t>928</a:t>
            </a:r>
            <a:endParaRPr lang="en-US" sz="4800" dirty="0"/>
          </a:p>
          <a:p>
            <a:pPr marL="114300" indent="0">
              <a:buNone/>
            </a:pPr>
            <a:r>
              <a:rPr lang="en-US" sz="4800" dirty="0"/>
              <a:t>                      </a:t>
            </a:r>
            <a:r>
              <a:rPr lang="en-US" sz="4800" dirty="0" err="1"/>
              <a:t>min_samples_split</a:t>
            </a:r>
            <a:r>
              <a:rPr lang="en-US" sz="4800" dirty="0"/>
              <a:t>: </a:t>
            </a:r>
            <a:r>
              <a:rPr lang="en-US" sz="4800" dirty="0" smtClean="0"/>
              <a:t>4</a:t>
            </a:r>
            <a:endParaRPr lang="en-US" sz="4800" dirty="0"/>
          </a:p>
          <a:p>
            <a:pPr marL="114300" indent="0">
              <a:buNone/>
            </a:pPr>
            <a:r>
              <a:rPr lang="en-US" sz="4800" dirty="0" smtClean="0"/>
              <a:t> </a:t>
            </a:r>
            <a:r>
              <a:rPr lang="en-US" sz="4800" dirty="0"/>
              <a:t> </a:t>
            </a:r>
            <a:r>
              <a:rPr lang="en-US" sz="4800" dirty="0" smtClean="0"/>
              <a:t>                    </a:t>
            </a:r>
            <a:r>
              <a:rPr lang="en-US" sz="4800" dirty="0" err="1" smtClean="0"/>
              <a:t>min_samples_leaf</a:t>
            </a:r>
            <a:r>
              <a:rPr lang="en-US" sz="4800" dirty="0"/>
              <a:t>: </a:t>
            </a:r>
            <a:r>
              <a:rPr lang="en-US" sz="4800" dirty="0" smtClean="0"/>
              <a:t>8</a:t>
            </a:r>
            <a:endParaRPr lang="en-US" sz="4800" dirty="0"/>
          </a:p>
          <a:p>
            <a:pPr marL="114300" indent="0">
              <a:buNone/>
            </a:pPr>
            <a:r>
              <a:rPr lang="en-US" sz="4800" dirty="0" smtClean="0"/>
              <a:t>                      </a:t>
            </a:r>
            <a:r>
              <a:rPr lang="en-US" sz="4800" dirty="0" err="1" smtClean="0"/>
              <a:t>max_features</a:t>
            </a:r>
            <a:r>
              <a:rPr lang="en-US" sz="4800" dirty="0"/>
              <a:t>: </a:t>
            </a:r>
            <a:r>
              <a:rPr lang="en-US" sz="4800" dirty="0" smtClean="0"/>
              <a:t>45</a:t>
            </a:r>
            <a:endParaRPr lang="en-US" sz="4800" dirty="0"/>
          </a:p>
          <a:p>
            <a:pPr marL="114300" indent="0">
              <a:buNone/>
            </a:pPr>
            <a:r>
              <a:rPr lang="en-US" sz="4800" dirty="0"/>
              <a:t>                      </a:t>
            </a:r>
            <a:r>
              <a:rPr lang="en-US" sz="4800" dirty="0" err="1"/>
              <a:t>max_depth</a:t>
            </a:r>
            <a:r>
              <a:rPr lang="en-US" sz="4800" dirty="0"/>
              <a:t>: </a:t>
            </a:r>
            <a:r>
              <a:rPr lang="en-US" sz="4800" dirty="0" smtClean="0"/>
              <a:t>9</a:t>
            </a:r>
            <a:endParaRPr lang="en-US" sz="4800" dirty="0"/>
          </a:p>
          <a:p>
            <a:pPr marL="114300" indent="0">
              <a:buNone/>
            </a:pPr>
            <a:r>
              <a:rPr lang="en-US" sz="4800" dirty="0"/>
              <a:t>                      </a:t>
            </a:r>
          </a:p>
          <a:p>
            <a:pPr marL="114300" indent="0">
              <a:buNone/>
            </a:pPr>
            <a:r>
              <a:rPr lang="en-US" sz="5200" dirty="0"/>
              <a:t>                      </a:t>
            </a:r>
          </a:p>
        </p:txBody>
      </p:sp>
      <p:pic>
        <p:nvPicPr>
          <p:cNvPr id="4" name="Picture 3"/>
          <p:cNvPicPr>
            <a:picLocks noChangeAspect="1"/>
          </p:cNvPicPr>
          <p:nvPr/>
        </p:nvPicPr>
        <p:blipFill>
          <a:blip r:embed="rId3"/>
          <a:stretch>
            <a:fillRect/>
          </a:stretch>
        </p:blipFill>
        <p:spPr>
          <a:xfrm>
            <a:off x="5068420" y="1752601"/>
            <a:ext cx="3618380" cy="2223796"/>
          </a:xfrm>
          <a:prstGeom prst="rect">
            <a:avLst/>
          </a:prstGeom>
        </p:spPr>
      </p:pic>
      <p:pic>
        <p:nvPicPr>
          <p:cNvPr id="5" name="Picture 4"/>
          <p:cNvPicPr>
            <a:picLocks noChangeAspect="1"/>
          </p:cNvPicPr>
          <p:nvPr/>
        </p:nvPicPr>
        <p:blipFill>
          <a:blip r:embed="rId4"/>
          <a:stretch>
            <a:fillRect/>
          </a:stretch>
        </p:blipFill>
        <p:spPr>
          <a:xfrm>
            <a:off x="5068420" y="4165602"/>
            <a:ext cx="3649452" cy="2329543"/>
          </a:xfrm>
          <a:prstGeom prst="rect">
            <a:avLst/>
          </a:prstGeom>
        </p:spPr>
      </p:pic>
    </p:spTree>
    <p:extLst>
      <p:ext uri="{BB962C8B-B14F-4D97-AF65-F5344CB8AC3E}">
        <p14:creationId xmlns:p14="http://schemas.microsoft.com/office/powerpoint/2010/main" val="36073935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2C4C67"/>
                </a:solidFill>
              </a:rPr>
              <a:t>Gradient Boosting (GBM)</a:t>
            </a:r>
            <a:endParaRPr lang="en-US" sz="2400" dirty="0">
              <a:solidFill>
                <a:srgbClr val="2C4C67"/>
              </a:solidFill>
            </a:endParaRPr>
          </a:p>
        </p:txBody>
      </p:sp>
      <p:sp>
        <p:nvSpPr>
          <p:cNvPr id="3" name="Content Placeholder 2"/>
          <p:cNvSpPr>
            <a:spLocks noGrp="1"/>
          </p:cNvSpPr>
          <p:nvPr>
            <p:ph idx="1"/>
          </p:nvPr>
        </p:nvSpPr>
        <p:spPr/>
        <p:txBody>
          <a:bodyPr>
            <a:normAutofit fontScale="25000" lnSpcReduction="20000"/>
          </a:bodyPr>
          <a:lstStyle/>
          <a:p>
            <a:pPr marL="114300" indent="0">
              <a:buNone/>
            </a:pPr>
            <a:r>
              <a:rPr lang="en-US" sz="5200" b="1" u="sng" dirty="0">
                <a:solidFill>
                  <a:srgbClr val="2C4C67"/>
                </a:solidFill>
              </a:rPr>
              <a:t>ORIGINAL DATASET</a:t>
            </a:r>
          </a:p>
          <a:p>
            <a:pPr marL="114300" indent="0">
              <a:buNone/>
            </a:pPr>
            <a:r>
              <a:rPr lang="en-US" sz="4400" dirty="0" smtClean="0"/>
              <a:t>Train </a:t>
            </a:r>
            <a:r>
              <a:rPr lang="en-US" sz="4400" dirty="0"/>
              <a:t>score is: </a:t>
            </a:r>
            <a:r>
              <a:rPr lang="en-US" sz="4400" dirty="0" smtClean="0"/>
              <a:t>0.983</a:t>
            </a:r>
            <a:endParaRPr lang="en-US" sz="4400" dirty="0"/>
          </a:p>
          <a:p>
            <a:pPr marL="114300" indent="0">
              <a:buNone/>
            </a:pPr>
            <a:r>
              <a:rPr lang="en-US" sz="4400" dirty="0"/>
              <a:t>Test score is </a:t>
            </a:r>
            <a:r>
              <a:rPr lang="en-US" sz="4400" dirty="0" smtClean="0"/>
              <a:t>0.899</a:t>
            </a:r>
            <a:endParaRPr lang="en-US" sz="4400" dirty="0"/>
          </a:p>
          <a:p>
            <a:pPr marL="114300" indent="0">
              <a:buNone/>
            </a:pPr>
            <a:r>
              <a:rPr lang="en-US" sz="4400" i="1" dirty="0" err="1" smtClean="0"/>
              <a:t>RandomizedSearchCV</a:t>
            </a:r>
            <a:r>
              <a:rPr lang="en-US" sz="4400" i="1" dirty="0" smtClean="0"/>
              <a:t> </a:t>
            </a:r>
            <a:r>
              <a:rPr lang="en-US" sz="4400" i="1" dirty="0" err="1"/>
              <a:t>best_score</a:t>
            </a:r>
            <a:r>
              <a:rPr lang="en-US" sz="4400" i="1" dirty="0"/>
              <a:t> is </a:t>
            </a:r>
            <a:r>
              <a:rPr lang="en-US" sz="4400" b="1" i="1" dirty="0" smtClean="0"/>
              <a:t>89.05%</a:t>
            </a:r>
            <a:endParaRPr lang="en-US" sz="4400" b="1" i="1" dirty="0"/>
          </a:p>
          <a:p>
            <a:pPr marL="114300" indent="0">
              <a:buNone/>
            </a:pPr>
            <a:endParaRPr lang="en-US" sz="4400" dirty="0"/>
          </a:p>
          <a:p>
            <a:pPr marL="114300" indent="0">
              <a:buNone/>
            </a:pPr>
            <a:r>
              <a:rPr lang="en-US" sz="4400" dirty="0"/>
              <a:t>Parameters: </a:t>
            </a:r>
            <a:r>
              <a:rPr lang="en-US" sz="4400" dirty="0" smtClean="0"/>
              <a:t>subsample: 0.9</a:t>
            </a:r>
          </a:p>
          <a:p>
            <a:pPr marL="114300" indent="0">
              <a:buNone/>
            </a:pPr>
            <a:r>
              <a:rPr lang="en-US" sz="4400" dirty="0" smtClean="0"/>
              <a:t>                      </a:t>
            </a:r>
            <a:r>
              <a:rPr lang="en-US" sz="4400" dirty="0" err="1" smtClean="0"/>
              <a:t>n_estimators</a:t>
            </a:r>
            <a:r>
              <a:rPr lang="en-US" sz="4400" dirty="0"/>
              <a:t>: </a:t>
            </a:r>
            <a:r>
              <a:rPr lang="en-US" sz="4400" dirty="0" smtClean="0"/>
              <a:t>857</a:t>
            </a:r>
            <a:endParaRPr lang="en-US" sz="4400" dirty="0"/>
          </a:p>
          <a:p>
            <a:pPr marL="114300" indent="0">
              <a:buNone/>
            </a:pPr>
            <a:r>
              <a:rPr lang="en-US" sz="4400" dirty="0"/>
              <a:t>                      </a:t>
            </a:r>
            <a:r>
              <a:rPr lang="en-US" sz="4400" dirty="0" err="1"/>
              <a:t>min_samples_split</a:t>
            </a:r>
            <a:r>
              <a:rPr lang="en-US" sz="4400" dirty="0"/>
              <a:t>: </a:t>
            </a:r>
            <a:r>
              <a:rPr lang="en-US" sz="4400" dirty="0" smtClean="0"/>
              <a:t>2</a:t>
            </a:r>
            <a:endParaRPr lang="en-US" sz="4400" dirty="0"/>
          </a:p>
          <a:p>
            <a:pPr marL="114300" indent="0">
              <a:buNone/>
            </a:pPr>
            <a:r>
              <a:rPr lang="en-US" sz="4400" dirty="0"/>
              <a:t> </a:t>
            </a:r>
            <a:r>
              <a:rPr lang="en-US" sz="4400" dirty="0" smtClean="0"/>
              <a:t>                     </a:t>
            </a:r>
            <a:r>
              <a:rPr lang="en-US" sz="4400" dirty="0" err="1" smtClean="0"/>
              <a:t>min_samples_leaf</a:t>
            </a:r>
            <a:r>
              <a:rPr lang="en-US" sz="4400" dirty="0"/>
              <a:t>: </a:t>
            </a:r>
            <a:r>
              <a:rPr lang="en-US" sz="4400" dirty="0" smtClean="0"/>
              <a:t>4</a:t>
            </a:r>
            <a:endParaRPr lang="en-US" sz="4400" dirty="0"/>
          </a:p>
          <a:p>
            <a:pPr marL="114300" indent="0">
              <a:buNone/>
            </a:pPr>
            <a:r>
              <a:rPr lang="en-US" sz="4400" dirty="0"/>
              <a:t> </a:t>
            </a:r>
            <a:r>
              <a:rPr lang="en-US" sz="4400" dirty="0" smtClean="0"/>
              <a:t>                     </a:t>
            </a:r>
            <a:r>
              <a:rPr lang="en-US" sz="4400" dirty="0" err="1" smtClean="0"/>
              <a:t>max_features</a:t>
            </a:r>
            <a:r>
              <a:rPr lang="en-US" sz="4400" dirty="0"/>
              <a:t>: </a:t>
            </a:r>
            <a:r>
              <a:rPr lang="en-US" sz="4400" dirty="0" smtClean="0"/>
              <a:t>35</a:t>
            </a:r>
            <a:endParaRPr lang="en-US" sz="4400" dirty="0"/>
          </a:p>
          <a:p>
            <a:pPr marL="114300" indent="0">
              <a:buNone/>
            </a:pPr>
            <a:r>
              <a:rPr lang="en-US" sz="4400" dirty="0"/>
              <a:t>                      </a:t>
            </a:r>
            <a:r>
              <a:rPr lang="en-US" sz="4400" dirty="0" err="1"/>
              <a:t>max_depth</a:t>
            </a:r>
            <a:r>
              <a:rPr lang="en-US" sz="4400" dirty="0"/>
              <a:t>: </a:t>
            </a:r>
            <a:r>
              <a:rPr lang="en-US" sz="4400" dirty="0" smtClean="0"/>
              <a:t>4</a:t>
            </a:r>
            <a:endParaRPr lang="en-US" sz="4400" dirty="0"/>
          </a:p>
          <a:p>
            <a:pPr marL="114300" indent="0">
              <a:buNone/>
            </a:pPr>
            <a:endParaRPr lang="en-US" sz="4400" dirty="0" smtClean="0"/>
          </a:p>
          <a:p>
            <a:pPr marL="114300" indent="0">
              <a:buNone/>
            </a:pPr>
            <a:endParaRPr lang="en-US" sz="4400" dirty="0"/>
          </a:p>
          <a:p>
            <a:pPr marL="114300" indent="0">
              <a:buNone/>
            </a:pPr>
            <a:r>
              <a:rPr lang="en-US" sz="5200" b="1" u="sng" dirty="0" smtClean="0">
                <a:solidFill>
                  <a:srgbClr val="2C4C67"/>
                </a:solidFill>
              </a:rPr>
              <a:t>WITH </a:t>
            </a:r>
            <a:r>
              <a:rPr lang="en-US" sz="5200" b="1" u="sng" dirty="0">
                <a:solidFill>
                  <a:srgbClr val="2C4C67"/>
                </a:solidFill>
              </a:rPr>
              <a:t>SCORES AND FLAGS</a:t>
            </a:r>
          </a:p>
          <a:p>
            <a:pPr marL="114300" indent="0">
              <a:buNone/>
            </a:pPr>
            <a:r>
              <a:rPr lang="en-US" sz="4400" dirty="0" smtClean="0"/>
              <a:t>Train </a:t>
            </a:r>
            <a:r>
              <a:rPr lang="en-US" sz="4400" dirty="0"/>
              <a:t>score is: </a:t>
            </a:r>
            <a:r>
              <a:rPr lang="en-US" sz="4400" dirty="0" smtClean="0"/>
              <a:t>0.999</a:t>
            </a:r>
            <a:endParaRPr lang="en-US" sz="4400" dirty="0"/>
          </a:p>
          <a:p>
            <a:pPr marL="114300" indent="0">
              <a:buNone/>
            </a:pPr>
            <a:r>
              <a:rPr lang="en-US" sz="4400" dirty="0"/>
              <a:t>Test score is </a:t>
            </a:r>
            <a:r>
              <a:rPr lang="en-US" sz="4400" dirty="0" smtClean="0"/>
              <a:t>0.9089</a:t>
            </a:r>
            <a:endParaRPr lang="en-US" sz="4400" dirty="0"/>
          </a:p>
          <a:p>
            <a:pPr marL="114300" indent="0">
              <a:buNone/>
            </a:pPr>
            <a:r>
              <a:rPr lang="en-US" sz="4400" i="1" dirty="0" err="1" smtClean="0"/>
              <a:t>RandomizedSearchCV</a:t>
            </a:r>
            <a:r>
              <a:rPr lang="en-US" sz="4400" i="1" dirty="0" smtClean="0"/>
              <a:t> </a:t>
            </a:r>
            <a:r>
              <a:rPr lang="en-US" sz="4400" i="1" dirty="0" err="1"/>
              <a:t>best_score</a:t>
            </a:r>
            <a:r>
              <a:rPr lang="en-US" sz="4400" i="1" dirty="0"/>
              <a:t> is </a:t>
            </a:r>
            <a:r>
              <a:rPr lang="en-US" sz="4400" b="1" i="1" dirty="0" smtClean="0"/>
              <a:t>90.62%</a:t>
            </a:r>
            <a:endParaRPr lang="en-US" sz="4400" b="1" i="1" dirty="0"/>
          </a:p>
          <a:p>
            <a:pPr marL="114300" indent="0">
              <a:buNone/>
            </a:pPr>
            <a:endParaRPr lang="en-US" sz="4400" dirty="0"/>
          </a:p>
          <a:p>
            <a:pPr marL="114300" indent="0">
              <a:buNone/>
            </a:pPr>
            <a:r>
              <a:rPr lang="en-US" sz="4400" dirty="0"/>
              <a:t>Parameters: subsample: 0.9</a:t>
            </a:r>
          </a:p>
          <a:p>
            <a:pPr marL="114300" indent="0">
              <a:buNone/>
            </a:pPr>
            <a:r>
              <a:rPr lang="en-US" sz="4400" dirty="0"/>
              <a:t>                      </a:t>
            </a:r>
            <a:r>
              <a:rPr lang="en-US" sz="4400" dirty="0" err="1"/>
              <a:t>n_estimators</a:t>
            </a:r>
            <a:r>
              <a:rPr lang="en-US" sz="4400" dirty="0"/>
              <a:t>: </a:t>
            </a:r>
            <a:r>
              <a:rPr lang="en-US" sz="4400" dirty="0" smtClean="0"/>
              <a:t>928</a:t>
            </a:r>
            <a:endParaRPr lang="en-US" sz="4400" dirty="0"/>
          </a:p>
          <a:p>
            <a:pPr marL="114300" indent="0">
              <a:buNone/>
            </a:pPr>
            <a:r>
              <a:rPr lang="en-US" sz="4400" dirty="0"/>
              <a:t>                      </a:t>
            </a:r>
            <a:r>
              <a:rPr lang="en-US" sz="4400" dirty="0" err="1"/>
              <a:t>min_samples_split</a:t>
            </a:r>
            <a:r>
              <a:rPr lang="en-US" sz="4400" dirty="0"/>
              <a:t>: </a:t>
            </a:r>
            <a:r>
              <a:rPr lang="en-US" sz="4400" dirty="0" smtClean="0"/>
              <a:t>12</a:t>
            </a:r>
          </a:p>
          <a:p>
            <a:pPr marL="114300" indent="0">
              <a:buNone/>
            </a:pPr>
            <a:r>
              <a:rPr lang="en-US" sz="4400" dirty="0"/>
              <a:t> </a:t>
            </a:r>
            <a:r>
              <a:rPr lang="en-US" sz="4400" dirty="0" smtClean="0"/>
              <a:t>                     </a:t>
            </a:r>
            <a:r>
              <a:rPr lang="en-US" sz="4400" dirty="0" err="1" smtClean="0"/>
              <a:t>min_samples_leaf</a:t>
            </a:r>
            <a:r>
              <a:rPr lang="en-US" sz="4400" dirty="0"/>
              <a:t>: </a:t>
            </a:r>
            <a:r>
              <a:rPr lang="en-US" sz="4400" dirty="0" smtClean="0"/>
              <a:t>1</a:t>
            </a:r>
          </a:p>
          <a:p>
            <a:pPr marL="114300" indent="0">
              <a:buNone/>
            </a:pPr>
            <a:r>
              <a:rPr lang="en-US" sz="4400" dirty="0"/>
              <a:t> </a:t>
            </a:r>
            <a:r>
              <a:rPr lang="en-US" sz="4400" dirty="0" smtClean="0"/>
              <a:t>                     </a:t>
            </a:r>
            <a:r>
              <a:rPr lang="en-US" sz="4400" dirty="0" err="1" smtClean="0"/>
              <a:t>max_features</a:t>
            </a:r>
            <a:r>
              <a:rPr lang="en-US" sz="4400" dirty="0"/>
              <a:t>: </a:t>
            </a:r>
            <a:r>
              <a:rPr lang="en-US" sz="4400" dirty="0" smtClean="0"/>
              <a:t>20</a:t>
            </a:r>
            <a:endParaRPr lang="en-US" sz="4400" dirty="0"/>
          </a:p>
          <a:p>
            <a:pPr marL="114300" indent="0">
              <a:buNone/>
            </a:pPr>
            <a:r>
              <a:rPr lang="en-US" sz="4400" dirty="0"/>
              <a:t>                      </a:t>
            </a:r>
            <a:r>
              <a:rPr lang="en-US" sz="4400" dirty="0" err="1"/>
              <a:t>max_depth</a:t>
            </a:r>
            <a:r>
              <a:rPr lang="en-US" sz="4400" dirty="0"/>
              <a:t>: </a:t>
            </a:r>
            <a:r>
              <a:rPr lang="en-US" sz="4400" dirty="0" smtClean="0"/>
              <a:t>8</a:t>
            </a:r>
            <a:endParaRPr lang="en-US" sz="4400" dirty="0"/>
          </a:p>
          <a:p>
            <a:pPr marL="114300" indent="0">
              <a:buNone/>
            </a:pPr>
            <a:endParaRPr lang="en-US" sz="4400" dirty="0" smtClean="0"/>
          </a:p>
          <a:p>
            <a:pPr marL="114300" indent="0">
              <a:buNone/>
            </a:pPr>
            <a:endParaRPr lang="en-US" dirty="0"/>
          </a:p>
          <a:p>
            <a:pPr marL="114300" indent="0">
              <a:buNone/>
            </a:pPr>
            <a:endParaRPr lang="en-US" dirty="0" smtClean="0"/>
          </a:p>
        </p:txBody>
      </p:sp>
      <p:pic>
        <p:nvPicPr>
          <p:cNvPr id="5" name="Picture 4"/>
          <p:cNvPicPr>
            <a:picLocks noChangeAspect="1"/>
          </p:cNvPicPr>
          <p:nvPr/>
        </p:nvPicPr>
        <p:blipFill>
          <a:blip r:embed="rId3"/>
          <a:stretch>
            <a:fillRect/>
          </a:stretch>
        </p:blipFill>
        <p:spPr>
          <a:xfrm>
            <a:off x="4808462" y="1752600"/>
            <a:ext cx="3283252" cy="2397587"/>
          </a:xfrm>
          <a:prstGeom prst="rect">
            <a:avLst/>
          </a:prstGeom>
        </p:spPr>
      </p:pic>
      <p:pic>
        <p:nvPicPr>
          <p:cNvPr id="4" name="Picture 3"/>
          <p:cNvPicPr>
            <a:picLocks noChangeAspect="1"/>
          </p:cNvPicPr>
          <p:nvPr/>
        </p:nvPicPr>
        <p:blipFill>
          <a:blip r:embed="rId4"/>
          <a:stretch>
            <a:fillRect/>
          </a:stretch>
        </p:blipFill>
        <p:spPr>
          <a:xfrm>
            <a:off x="4808462" y="4354286"/>
            <a:ext cx="3283252" cy="2189239"/>
          </a:xfrm>
          <a:prstGeom prst="rect">
            <a:avLst/>
          </a:prstGeom>
        </p:spPr>
      </p:pic>
    </p:spTree>
    <p:extLst>
      <p:ext uri="{BB962C8B-B14F-4D97-AF65-F5344CB8AC3E}">
        <p14:creationId xmlns:p14="http://schemas.microsoft.com/office/powerpoint/2010/main" val="18466731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2C4C67"/>
                </a:solidFill>
              </a:rPr>
              <a:t>Support vector </a:t>
            </a:r>
            <a:r>
              <a:rPr lang="en-US" sz="2400" dirty="0" err="1" smtClean="0">
                <a:solidFill>
                  <a:srgbClr val="2C4C67"/>
                </a:solidFill>
              </a:rPr>
              <a:t>regressor</a:t>
            </a:r>
            <a:r>
              <a:rPr lang="en-US" sz="2400" dirty="0" smtClean="0">
                <a:solidFill>
                  <a:srgbClr val="2C4C67"/>
                </a:solidFill>
              </a:rPr>
              <a:t> (SVR): polynomial kernel</a:t>
            </a:r>
            <a:endParaRPr lang="en-US" sz="2400" dirty="0">
              <a:solidFill>
                <a:srgbClr val="2C4C67"/>
              </a:solidFill>
            </a:endParaRPr>
          </a:p>
        </p:txBody>
      </p:sp>
      <p:sp>
        <p:nvSpPr>
          <p:cNvPr id="3" name="Content Placeholder 2"/>
          <p:cNvSpPr>
            <a:spLocks noGrp="1"/>
          </p:cNvSpPr>
          <p:nvPr>
            <p:ph idx="1"/>
          </p:nvPr>
        </p:nvSpPr>
        <p:spPr/>
        <p:txBody>
          <a:bodyPr>
            <a:normAutofit fontScale="77500" lnSpcReduction="20000"/>
          </a:bodyPr>
          <a:lstStyle/>
          <a:p>
            <a:pPr marL="114300" indent="0">
              <a:buNone/>
            </a:pPr>
            <a:r>
              <a:rPr lang="en-US" sz="1600" b="1" u="sng" dirty="0">
                <a:ln w="1905"/>
                <a:solidFill>
                  <a:srgbClr val="2C4C67"/>
                </a:solidFill>
                <a:effectLst>
                  <a:innerShdw blurRad="69850" dist="43180" dir="5400000">
                    <a:srgbClr val="000000">
                      <a:alpha val="65000"/>
                    </a:srgbClr>
                  </a:innerShdw>
                </a:effectLst>
              </a:rPr>
              <a:t>ORIGINAL DATASET</a:t>
            </a:r>
          </a:p>
          <a:p>
            <a:pPr marL="114300" indent="0">
              <a:buNone/>
            </a:pPr>
            <a:r>
              <a:rPr lang="en-US" sz="1500" b="1" u="sng" dirty="0" smtClean="0"/>
              <a:t>Polynomial </a:t>
            </a:r>
            <a:r>
              <a:rPr lang="en-US" sz="1500" b="1" u="sng" dirty="0" smtClean="0"/>
              <a:t>kernel</a:t>
            </a:r>
          </a:p>
          <a:p>
            <a:pPr marL="114300" indent="0">
              <a:buNone/>
            </a:pPr>
            <a:r>
              <a:rPr lang="en-US" sz="1500" dirty="0" smtClean="0"/>
              <a:t>Train score is: 0.859</a:t>
            </a:r>
          </a:p>
          <a:p>
            <a:pPr marL="114300" indent="0">
              <a:buNone/>
            </a:pPr>
            <a:r>
              <a:rPr lang="en-US" sz="1500" dirty="0" smtClean="0"/>
              <a:t>Test </a:t>
            </a:r>
            <a:r>
              <a:rPr lang="en-US" sz="1500" dirty="0"/>
              <a:t>score is </a:t>
            </a:r>
            <a:r>
              <a:rPr lang="en-US" sz="1500" dirty="0" smtClean="0"/>
              <a:t>0.903</a:t>
            </a:r>
          </a:p>
          <a:p>
            <a:pPr marL="114300" indent="0">
              <a:buNone/>
            </a:pPr>
            <a:r>
              <a:rPr lang="en-US" sz="1500" i="1" dirty="0" err="1" smtClean="0"/>
              <a:t>GridSearchCV</a:t>
            </a:r>
            <a:r>
              <a:rPr lang="en-US" sz="1500" i="1" dirty="0" smtClean="0"/>
              <a:t> </a:t>
            </a:r>
            <a:r>
              <a:rPr lang="en-US" sz="1500" i="1" dirty="0" err="1"/>
              <a:t>best_score</a:t>
            </a:r>
            <a:r>
              <a:rPr lang="en-US" sz="1500" i="1" dirty="0"/>
              <a:t> is </a:t>
            </a:r>
            <a:r>
              <a:rPr lang="en-US" sz="1500" b="1" i="1" dirty="0" smtClean="0"/>
              <a:t>81.899</a:t>
            </a:r>
            <a:r>
              <a:rPr lang="en-US" sz="1500" i="1" dirty="0" smtClean="0"/>
              <a:t>%</a:t>
            </a:r>
            <a:endParaRPr lang="en-US" sz="1500" i="1" dirty="0"/>
          </a:p>
          <a:p>
            <a:pPr marL="114300" indent="0">
              <a:buNone/>
            </a:pPr>
            <a:endParaRPr lang="en-US" sz="1500" dirty="0"/>
          </a:p>
          <a:p>
            <a:pPr marL="114300" indent="0">
              <a:buNone/>
            </a:pPr>
            <a:r>
              <a:rPr lang="en-US" sz="1500" dirty="0"/>
              <a:t>Parameters: </a:t>
            </a:r>
            <a:r>
              <a:rPr lang="en-US" sz="1500" dirty="0" smtClean="0"/>
              <a:t>C: 10</a:t>
            </a:r>
            <a:endParaRPr lang="en-US" sz="1500" dirty="0"/>
          </a:p>
          <a:p>
            <a:r>
              <a:rPr lang="en-US" sz="1500" dirty="0"/>
              <a:t>               </a:t>
            </a:r>
            <a:r>
              <a:rPr lang="en-US" sz="1500" dirty="0" smtClean="0"/>
              <a:t>  degree: 1</a:t>
            </a:r>
          </a:p>
          <a:p>
            <a:r>
              <a:rPr lang="en-US" sz="1500" dirty="0"/>
              <a:t> </a:t>
            </a:r>
            <a:r>
              <a:rPr lang="en-US" sz="1500" dirty="0" smtClean="0"/>
              <a:t>                epsilon: 0.1</a:t>
            </a:r>
          </a:p>
          <a:p>
            <a:r>
              <a:rPr lang="en-US" sz="1500" dirty="0"/>
              <a:t> </a:t>
            </a:r>
            <a:r>
              <a:rPr lang="en-US" sz="1500" dirty="0" smtClean="0"/>
              <a:t>                kernel: ‘poly’</a:t>
            </a:r>
          </a:p>
          <a:p>
            <a:pPr marL="114300" indent="0">
              <a:buNone/>
            </a:pPr>
            <a:endParaRPr lang="en-US" sz="1500" dirty="0" smtClean="0"/>
          </a:p>
          <a:p>
            <a:pPr marL="114300" indent="0">
              <a:buNone/>
            </a:pPr>
            <a:r>
              <a:rPr lang="en-US" sz="1600" b="1" u="sng" dirty="0" smtClean="0">
                <a:solidFill>
                  <a:srgbClr val="2C4C67"/>
                </a:solidFill>
              </a:rPr>
              <a:t>WITH SCORES AND FLAGS</a:t>
            </a:r>
          </a:p>
          <a:p>
            <a:pPr marL="114300" indent="0">
              <a:buNone/>
            </a:pPr>
            <a:r>
              <a:rPr lang="en-US" sz="1600" b="1" u="sng" dirty="0" smtClean="0"/>
              <a:t>Polynomial kernel</a:t>
            </a:r>
            <a:endParaRPr lang="en-US" sz="1600" b="1" u="sng" dirty="0"/>
          </a:p>
          <a:p>
            <a:pPr marL="114300" indent="0">
              <a:buNone/>
            </a:pPr>
            <a:r>
              <a:rPr lang="en-US" sz="1500" dirty="0" smtClean="0"/>
              <a:t>Train </a:t>
            </a:r>
            <a:r>
              <a:rPr lang="en-US" sz="1500" dirty="0"/>
              <a:t>score is: </a:t>
            </a:r>
            <a:r>
              <a:rPr lang="en-US" sz="1500" dirty="0" smtClean="0"/>
              <a:t>0.873</a:t>
            </a:r>
            <a:endParaRPr lang="en-US" sz="1500" dirty="0"/>
          </a:p>
          <a:p>
            <a:pPr marL="114300" indent="0">
              <a:buNone/>
            </a:pPr>
            <a:r>
              <a:rPr lang="en-US" sz="1500" dirty="0"/>
              <a:t>Test score is </a:t>
            </a:r>
            <a:r>
              <a:rPr lang="en-US" sz="1500" dirty="0" smtClean="0"/>
              <a:t>0.846</a:t>
            </a:r>
            <a:endParaRPr lang="en-US" sz="1500" dirty="0"/>
          </a:p>
          <a:p>
            <a:pPr marL="114300" indent="0">
              <a:buNone/>
            </a:pPr>
            <a:r>
              <a:rPr lang="en-US" sz="1500" dirty="0"/>
              <a:t>R-squared is </a:t>
            </a:r>
            <a:r>
              <a:rPr lang="en-US" sz="1500" dirty="0" smtClean="0"/>
              <a:t>0.846</a:t>
            </a:r>
            <a:endParaRPr lang="en-US" sz="1500" dirty="0"/>
          </a:p>
          <a:p>
            <a:pPr marL="114300" indent="0">
              <a:buNone/>
            </a:pPr>
            <a:endParaRPr lang="en-US" sz="1500" dirty="0"/>
          </a:p>
          <a:p>
            <a:pPr marL="114300" indent="0">
              <a:buNone/>
            </a:pPr>
            <a:r>
              <a:rPr lang="en-US" sz="1500" i="1" dirty="0" err="1"/>
              <a:t>GridSearchCV</a:t>
            </a:r>
            <a:r>
              <a:rPr lang="en-US" sz="1500" i="1" dirty="0"/>
              <a:t> </a:t>
            </a:r>
            <a:r>
              <a:rPr lang="en-US" sz="1500" i="1" dirty="0" err="1"/>
              <a:t>best_score</a:t>
            </a:r>
            <a:r>
              <a:rPr lang="en-US" sz="1500" i="1" dirty="0"/>
              <a:t> is </a:t>
            </a:r>
            <a:r>
              <a:rPr lang="en-US" sz="1500" b="1" i="1" dirty="0" smtClean="0"/>
              <a:t>81.888</a:t>
            </a:r>
            <a:r>
              <a:rPr lang="en-US" sz="1500" i="1" dirty="0" smtClean="0"/>
              <a:t>%</a:t>
            </a:r>
            <a:endParaRPr lang="en-US" sz="1500" i="1" dirty="0"/>
          </a:p>
          <a:p>
            <a:pPr marL="114300" indent="0">
              <a:buNone/>
            </a:pPr>
            <a:endParaRPr lang="en-US" sz="1500" dirty="0"/>
          </a:p>
          <a:p>
            <a:pPr marL="114300" indent="0">
              <a:buNone/>
            </a:pPr>
            <a:r>
              <a:rPr lang="en-US" sz="1500" dirty="0"/>
              <a:t>Parameters: C: </a:t>
            </a:r>
            <a:r>
              <a:rPr lang="en-US" sz="1500" dirty="0" smtClean="0"/>
              <a:t>1</a:t>
            </a:r>
            <a:endParaRPr lang="en-US" sz="1500" dirty="0"/>
          </a:p>
          <a:p>
            <a:r>
              <a:rPr lang="en-US" sz="1500" dirty="0"/>
              <a:t>                 degree: 1</a:t>
            </a:r>
          </a:p>
          <a:p>
            <a:r>
              <a:rPr lang="en-US" sz="1500" dirty="0"/>
              <a:t>                 epsilon: 0.1</a:t>
            </a:r>
          </a:p>
          <a:p>
            <a:r>
              <a:rPr lang="en-US" sz="1500" dirty="0"/>
              <a:t>                 kernel: ‘poly’</a:t>
            </a:r>
          </a:p>
          <a:p>
            <a:pPr marL="114300" indent="0">
              <a:buNone/>
            </a:pPr>
            <a:endParaRPr lang="en-US" sz="1500" b="1" u="sng" dirty="0"/>
          </a:p>
          <a:p>
            <a:pPr marL="114300" indent="0">
              <a:buNone/>
            </a:pPr>
            <a:endParaRPr lang="en-US" sz="1500" b="1" u="sng" dirty="0" smtClean="0"/>
          </a:p>
        </p:txBody>
      </p:sp>
    </p:spTree>
    <p:extLst>
      <p:ext uri="{BB962C8B-B14F-4D97-AF65-F5344CB8AC3E}">
        <p14:creationId xmlns:p14="http://schemas.microsoft.com/office/powerpoint/2010/main" val="28248137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2C4C67"/>
                </a:solidFill>
              </a:rPr>
              <a:t>Support vector </a:t>
            </a:r>
            <a:r>
              <a:rPr lang="en-US" sz="2400" dirty="0" err="1">
                <a:solidFill>
                  <a:srgbClr val="2C4C67"/>
                </a:solidFill>
              </a:rPr>
              <a:t>regressor</a:t>
            </a:r>
            <a:r>
              <a:rPr lang="en-US" sz="2400" dirty="0">
                <a:solidFill>
                  <a:srgbClr val="2C4C67"/>
                </a:solidFill>
              </a:rPr>
              <a:t> (SVR): </a:t>
            </a:r>
            <a:r>
              <a:rPr lang="en-US" sz="2400" dirty="0" smtClean="0">
                <a:solidFill>
                  <a:srgbClr val="2C4C67"/>
                </a:solidFill>
              </a:rPr>
              <a:t>RBF kernel</a:t>
            </a:r>
            <a:endParaRPr lang="en-US" sz="2400" dirty="0"/>
          </a:p>
        </p:txBody>
      </p:sp>
      <p:sp>
        <p:nvSpPr>
          <p:cNvPr id="3" name="Content Placeholder 2"/>
          <p:cNvSpPr>
            <a:spLocks noGrp="1"/>
          </p:cNvSpPr>
          <p:nvPr>
            <p:ph idx="1"/>
          </p:nvPr>
        </p:nvSpPr>
        <p:spPr/>
        <p:txBody>
          <a:bodyPr>
            <a:normAutofit fontScale="40000" lnSpcReduction="20000"/>
          </a:bodyPr>
          <a:lstStyle/>
          <a:p>
            <a:pPr marL="114300" indent="0">
              <a:buNone/>
            </a:pPr>
            <a:r>
              <a:rPr lang="en-US" b="1" u="sng" dirty="0" smtClean="0">
                <a:ln w="1905"/>
                <a:solidFill>
                  <a:srgbClr val="2C4C67"/>
                </a:solidFill>
                <a:effectLst>
                  <a:innerShdw blurRad="69850" dist="43180" dir="5400000">
                    <a:srgbClr val="000000">
                      <a:alpha val="65000"/>
                    </a:srgbClr>
                  </a:innerShdw>
                </a:effectLst>
              </a:rPr>
              <a:t>ORIGINAL DATASET</a:t>
            </a:r>
          </a:p>
          <a:p>
            <a:pPr marL="114300" indent="0">
              <a:buNone/>
            </a:pPr>
            <a:r>
              <a:rPr lang="en-US" b="1" u="sng" dirty="0" smtClean="0"/>
              <a:t>RBF kernel</a:t>
            </a:r>
          </a:p>
          <a:p>
            <a:pPr marL="114300" indent="0">
              <a:buNone/>
            </a:pPr>
            <a:r>
              <a:rPr lang="en-US" dirty="0" smtClean="0"/>
              <a:t>Train score is: 0.939</a:t>
            </a:r>
          </a:p>
          <a:p>
            <a:pPr marL="114300" indent="0">
              <a:buNone/>
            </a:pPr>
            <a:r>
              <a:rPr lang="en-US" dirty="0" smtClean="0"/>
              <a:t>Test score is 0.92</a:t>
            </a:r>
          </a:p>
          <a:p>
            <a:pPr marL="114300" indent="0">
              <a:buNone/>
            </a:pPr>
            <a:endParaRPr lang="en-US" dirty="0" smtClean="0"/>
          </a:p>
          <a:p>
            <a:pPr marL="114300" indent="0">
              <a:buNone/>
            </a:pPr>
            <a:r>
              <a:rPr lang="en-US" i="1" dirty="0" err="1" smtClean="0"/>
              <a:t>GridSearchCV</a:t>
            </a:r>
            <a:r>
              <a:rPr lang="en-US" i="1" dirty="0" smtClean="0"/>
              <a:t> </a:t>
            </a:r>
            <a:r>
              <a:rPr lang="en-US" i="1" dirty="0" err="1" smtClean="0"/>
              <a:t>best_score</a:t>
            </a:r>
            <a:r>
              <a:rPr lang="en-US" i="1" dirty="0" smtClean="0"/>
              <a:t> is </a:t>
            </a:r>
            <a:r>
              <a:rPr lang="en-US" b="1" i="1" dirty="0" smtClean="0"/>
              <a:t>88.572%</a:t>
            </a:r>
          </a:p>
          <a:p>
            <a:pPr marL="114300" indent="0">
              <a:buNone/>
            </a:pPr>
            <a:endParaRPr lang="en-US" dirty="0" smtClean="0"/>
          </a:p>
          <a:p>
            <a:pPr marL="114300" indent="0">
              <a:buNone/>
            </a:pPr>
            <a:r>
              <a:rPr lang="en-US" dirty="0" smtClean="0"/>
              <a:t>Parameters: C: 10</a:t>
            </a:r>
          </a:p>
          <a:p>
            <a:r>
              <a:rPr lang="en-US" dirty="0" smtClean="0"/>
              <a:t>                 epsilon: 0.1</a:t>
            </a:r>
          </a:p>
          <a:p>
            <a:r>
              <a:rPr lang="en-US" dirty="0" smtClean="0"/>
              <a:t>                 gamma: 0.001    </a:t>
            </a:r>
          </a:p>
          <a:p>
            <a:r>
              <a:rPr lang="en-US" dirty="0" smtClean="0"/>
              <a:t>                 kernel: ‘</a:t>
            </a:r>
            <a:r>
              <a:rPr lang="en-US" dirty="0" err="1" smtClean="0"/>
              <a:t>rbf</a:t>
            </a:r>
            <a:r>
              <a:rPr lang="en-US" dirty="0" smtClean="0"/>
              <a:t>’</a:t>
            </a:r>
          </a:p>
          <a:p>
            <a:endParaRPr lang="en-US" dirty="0" smtClean="0"/>
          </a:p>
          <a:p>
            <a:pPr marL="114300" indent="0">
              <a:buNone/>
            </a:pPr>
            <a:endParaRPr lang="en-US" b="1" u="sng" dirty="0" smtClean="0"/>
          </a:p>
          <a:p>
            <a:pPr marL="114300" indent="0">
              <a:buNone/>
            </a:pPr>
            <a:endParaRPr lang="en-US" b="1" u="sng" dirty="0" smtClean="0"/>
          </a:p>
          <a:p>
            <a:pPr marL="114300" indent="0">
              <a:buNone/>
            </a:pPr>
            <a:r>
              <a:rPr lang="en-US" b="1" u="sng" dirty="0" smtClean="0">
                <a:solidFill>
                  <a:srgbClr val="2C4C67"/>
                </a:solidFill>
              </a:rPr>
              <a:t>WITH SCORES AND FLAGS</a:t>
            </a:r>
          </a:p>
          <a:p>
            <a:pPr marL="114300" indent="0">
              <a:buNone/>
            </a:pPr>
            <a:r>
              <a:rPr lang="en-US" b="1" u="sng" dirty="0" smtClean="0"/>
              <a:t>RBF kernel</a:t>
            </a:r>
          </a:p>
          <a:p>
            <a:pPr marL="114300" indent="0">
              <a:buNone/>
            </a:pPr>
            <a:r>
              <a:rPr lang="en-US" dirty="0" smtClean="0"/>
              <a:t>Train score is: 0.945</a:t>
            </a:r>
          </a:p>
          <a:p>
            <a:pPr marL="114300" indent="0">
              <a:buNone/>
            </a:pPr>
            <a:r>
              <a:rPr lang="en-US" dirty="0" smtClean="0"/>
              <a:t>Test score is 0.871</a:t>
            </a:r>
          </a:p>
          <a:p>
            <a:pPr marL="114300" indent="0">
              <a:buNone/>
            </a:pPr>
            <a:r>
              <a:rPr lang="en-US" dirty="0" smtClean="0"/>
              <a:t>R-squared is 0.871</a:t>
            </a:r>
          </a:p>
          <a:p>
            <a:pPr marL="114300" indent="0">
              <a:buNone/>
            </a:pPr>
            <a:endParaRPr lang="en-US" dirty="0" smtClean="0"/>
          </a:p>
          <a:p>
            <a:pPr marL="114300" indent="0">
              <a:buNone/>
            </a:pPr>
            <a:r>
              <a:rPr lang="en-US" i="1" dirty="0" err="1" smtClean="0"/>
              <a:t>GridSearchCV</a:t>
            </a:r>
            <a:r>
              <a:rPr lang="en-US" i="1" dirty="0" smtClean="0"/>
              <a:t> </a:t>
            </a:r>
            <a:r>
              <a:rPr lang="en-US" i="1" dirty="0" err="1" smtClean="0"/>
              <a:t>best_score</a:t>
            </a:r>
            <a:r>
              <a:rPr lang="en-US" i="1" dirty="0" smtClean="0"/>
              <a:t> is </a:t>
            </a:r>
            <a:r>
              <a:rPr lang="en-US" b="1" i="1" dirty="0" smtClean="0"/>
              <a:t>86.136%</a:t>
            </a:r>
          </a:p>
          <a:p>
            <a:pPr marL="114300" indent="0">
              <a:buNone/>
            </a:pPr>
            <a:endParaRPr lang="en-US" dirty="0" smtClean="0"/>
          </a:p>
          <a:p>
            <a:pPr marL="114300" indent="0">
              <a:buNone/>
            </a:pPr>
            <a:r>
              <a:rPr lang="en-US" dirty="0" smtClean="0"/>
              <a:t>Parameters: C: 10</a:t>
            </a:r>
          </a:p>
          <a:p>
            <a:r>
              <a:rPr lang="en-US" dirty="0" smtClean="0"/>
              <a:t>                 epsilon: 0.1</a:t>
            </a:r>
          </a:p>
          <a:p>
            <a:r>
              <a:rPr lang="en-US" dirty="0" smtClean="0"/>
              <a:t>                 gamma: 0.001    </a:t>
            </a:r>
          </a:p>
          <a:p>
            <a:r>
              <a:rPr lang="en-US" dirty="0" smtClean="0"/>
              <a:t>                 kernel: ‘</a:t>
            </a:r>
            <a:r>
              <a:rPr lang="en-US" dirty="0" err="1" smtClean="0"/>
              <a:t>rbf</a:t>
            </a:r>
            <a:r>
              <a:rPr lang="en-US" dirty="0" smtClean="0"/>
              <a:t>’</a:t>
            </a:r>
          </a:p>
          <a:p>
            <a:endParaRPr lang="en-US" dirty="0" smtClean="0"/>
          </a:p>
          <a:p>
            <a:endParaRPr lang="en-US" dirty="0"/>
          </a:p>
        </p:txBody>
      </p:sp>
    </p:spTree>
    <p:extLst>
      <p:ext uri="{BB962C8B-B14F-4D97-AF65-F5344CB8AC3E}">
        <p14:creationId xmlns:p14="http://schemas.microsoft.com/office/powerpoint/2010/main" val="24844114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C4C67"/>
                </a:solidFill>
              </a:rPr>
              <a:t>considerations</a:t>
            </a:r>
            <a:endParaRPr lang="en-US" dirty="0">
              <a:solidFill>
                <a:srgbClr val="2C4C67"/>
              </a:solidFill>
            </a:endParaRPr>
          </a:p>
        </p:txBody>
      </p:sp>
      <p:sp>
        <p:nvSpPr>
          <p:cNvPr id="3" name="Content Placeholder 2"/>
          <p:cNvSpPr>
            <a:spLocks noGrp="1"/>
          </p:cNvSpPr>
          <p:nvPr>
            <p:ph idx="1"/>
          </p:nvPr>
        </p:nvSpPr>
        <p:spPr/>
        <p:txBody>
          <a:bodyPr/>
          <a:lstStyle/>
          <a:p>
            <a:r>
              <a:rPr lang="en-US" dirty="0" smtClean="0"/>
              <a:t>1. </a:t>
            </a:r>
            <a:r>
              <a:rPr lang="en-US" dirty="0" smtClean="0"/>
              <a:t>Could use KNN clustering for certain columns that have distance attributes (neighborhood, condition)</a:t>
            </a:r>
          </a:p>
          <a:p>
            <a:endParaRPr lang="en-US" dirty="0"/>
          </a:p>
          <a:p>
            <a:r>
              <a:rPr lang="en-US" dirty="0" smtClean="0"/>
              <a:t>2. Try binary encoding, dropping features that did not appear in lasso, random forest, and gradient boosting and rerunning models</a:t>
            </a:r>
            <a:endParaRPr lang="en-US" dirty="0"/>
          </a:p>
        </p:txBody>
      </p:sp>
    </p:spTree>
    <p:extLst>
      <p:ext uri="{BB962C8B-B14F-4D97-AF65-F5344CB8AC3E}">
        <p14:creationId xmlns:p14="http://schemas.microsoft.com/office/powerpoint/2010/main" val="39040921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0066">
            <a:alpha val="32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smtClean="0">
                <a:solidFill>
                  <a:srgbClr val="2C4C67"/>
                </a:solidFill>
              </a:rPr>
              <a:t>contentS</a:t>
            </a:r>
            <a:endParaRPr lang="en-US" sz="3000" dirty="0">
              <a:solidFill>
                <a:srgbClr val="2C4C67"/>
              </a:solidFill>
            </a:endParaRPr>
          </a:p>
        </p:txBody>
      </p:sp>
      <p:sp>
        <p:nvSpPr>
          <p:cNvPr id="3" name="Content Placeholder 2"/>
          <p:cNvSpPr>
            <a:spLocks noGrp="1"/>
          </p:cNvSpPr>
          <p:nvPr>
            <p:ph idx="1"/>
          </p:nvPr>
        </p:nvSpPr>
        <p:spPr/>
        <p:txBody>
          <a:bodyPr>
            <a:norm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dirty="0" smtClean="0"/>
              <a:t>. Business Case</a:t>
            </a:r>
          </a:p>
          <a:p>
            <a:pPr lvl="1"/>
            <a:r>
              <a:rPr lang="en-US" sz="1600" dirty="0"/>
              <a:t>S</a:t>
            </a:r>
            <a:r>
              <a:rPr lang="en-US" sz="1600" dirty="0" smtClean="0"/>
              <a:t>ell a home </a:t>
            </a:r>
          </a:p>
          <a:p>
            <a:pPr lvl="1"/>
            <a:r>
              <a:rPr lang="en-US" sz="1600" dirty="0" smtClean="0"/>
              <a:t>Most important considerations for highest selling price</a:t>
            </a:r>
          </a:p>
          <a:p>
            <a:pPr marL="411480" lvl="1" indent="0">
              <a:buNone/>
            </a:pPr>
            <a:endParaRPr lang="en-US" dirty="0" smtClean="0"/>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t>
            </a:r>
            <a:r>
              <a:rPr lang="en-US" dirty="0" smtClean="0"/>
              <a:t>. Project Workflow</a:t>
            </a:r>
          </a:p>
          <a:p>
            <a:pPr lvl="1"/>
            <a:r>
              <a:rPr lang="en-US" sz="1600" dirty="0" smtClean="0"/>
              <a:t>Data preprocessing (drop and impute variables, scaling, encoding)</a:t>
            </a:r>
          </a:p>
          <a:p>
            <a:pPr lvl="1"/>
            <a:r>
              <a:rPr lang="en-US" sz="1600" dirty="0" smtClean="0"/>
              <a:t>Feature engineering (based on correlation matrix, domain knowledge, tree-based models)</a:t>
            </a:r>
          </a:p>
          <a:p>
            <a:pPr lvl="1"/>
            <a:r>
              <a:rPr lang="en-US" sz="1600" dirty="0" smtClean="0"/>
              <a:t>Models (tree-based, linear)</a:t>
            </a:r>
          </a:p>
          <a:p>
            <a:pPr lvl="1"/>
            <a:r>
              <a:rPr lang="en-US" sz="1600" dirty="0" err="1" smtClean="0"/>
              <a:t>Hyperparameter</a:t>
            </a:r>
            <a:r>
              <a:rPr lang="en-US" sz="1600" dirty="0" smtClean="0"/>
              <a:t> tuning</a:t>
            </a:r>
          </a:p>
          <a:p>
            <a:pPr lvl="1"/>
            <a:r>
              <a:rPr lang="en-US" sz="1600" dirty="0" smtClean="0"/>
              <a:t>Best model</a:t>
            </a:r>
          </a:p>
          <a:p>
            <a:pPr lvl="1"/>
            <a:endParaRPr lang="en-US" dirty="0" smtClean="0"/>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t>
            </a:r>
            <a:r>
              <a:rPr lang="en-US" dirty="0" smtClean="0"/>
              <a:t>. Considerations</a:t>
            </a:r>
          </a:p>
          <a:p>
            <a:endParaRPr lang="en-US" dirty="0" smtClean="0"/>
          </a:p>
          <a:p>
            <a:endParaRPr lang="en-US" dirty="0"/>
          </a:p>
        </p:txBody>
      </p:sp>
    </p:spTree>
    <p:extLst>
      <p:ext uri="{BB962C8B-B14F-4D97-AF65-F5344CB8AC3E}">
        <p14:creationId xmlns:p14="http://schemas.microsoft.com/office/powerpoint/2010/main" val="27005285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C4C67"/>
                </a:solidFill>
              </a:rPr>
              <a:t>takeaways</a:t>
            </a:r>
            <a:endParaRPr lang="en-US" dirty="0">
              <a:solidFill>
                <a:srgbClr val="2C4C67"/>
              </a:solidFill>
            </a:endParaRPr>
          </a:p>
        </p:txBody>
      </p:sp>
      <p:pic>
        <p:nvPicPr>
          <p:cNvPr id="8" name="Picture 7"/>
          <p:cNvPicPr>
            <a:picLocks noChangeAspect="1"/>
          </p:cNvPicPr>
          <p:nvPr/>
        </p:nvPicPr>
        <p:blipFill>
          <a:blip r:embed="rId3"/>
          <a:stretch>
            <a:fillRect/>
          </a:stretch>
        </p:blipFill>
        <p:spPr>
          <a:xfrm>
            <a:off x="360576" y="1528207"/>
            <a:ext cx="4920260" cy="5016500"/>
          </a:xfrm>
          <a:prstGeom prst="rect">
            <a:avLst/>
          </a:prstGeom>
        </p:spPr>
      </p:pic>
      <p:sp>
        <p:nvSpPr>
          <p:cNvPr id="11" name="TextBox 10"/>
          <p:cNvSpPr txBox="1"/>
          <p:nvPr/>
        </p:nvSpPr>
        <p:spPr>
          <a:xfrm>
            <a:off x="1709880" y="3482459"/>
            <a:ext cx="2717285" cy="369332"/>
          </a:xfrm>
          <a:prstGeom prst="rect">
            <a:avLst/>
          </a:prstGeom>
          <a:noFill/>
        </p:spPr>
        <p:txBody>
          <a:bodyPr wrap="none" rtlCol="0">
            <a:spAutoFit/>
          </a:bodyPr>
          <a:lstStyle/>
          <a:p>
            <a:r>
              <a:rPr lang="en-US" dirty="0"/>
              <a:t> </a:t>
            </a:r>
            <a:r>
              <a:rPr lang="en-US" dirty="0" err="1" smtClean="0"/>
              <a:t>is_high_neighborhood</a:t>
            </a:r>
            <a:endParaRPr lang="en-US" dirty="0"/>
          </a:p>
        </p:txBody>
      </p:sp>
      <p:sp>
        <p:nvSpPr>
          <p:cNvPr id="12" name="TextBox 11"/>
          <p:cNvSpPr txBox="1"/>
          <p:nvPr/>
        </p:nvSpPr>
        <p:spPr>
          <a:xfrm>
            <a:off x="1782087" y="3931245"/>
            <a:ext cx="1574282" cy="369332"/>
          </a:xfrm>
          <a:prstGeom prst="rect">
            <a:avLst/>
          </a:prstGeom>
          <a:noFill/>
        </p:spPr>
        <p:txBody>
          <a:bodyPr wrap="none" rtlCol="0">
            <a:spAutoFit/>
          </a:bodyPr>
          <a:lstStyle/>
          <a:p>
            <a:r>
              <a:rPr lang="en-US" dirty="0" err="1" smtClean="0"/>
              <a:t>OverallQual</a:t>
            </a:r>
            <a:endParaRPr lang="en-US" dirty="0"/>
          </a:p>
        </p:txBody>
      </p:sp>
      <p:sp>
        <p:nvSpPr>
          <p:cNvPr id="13" name="TextBox 12"/>
          <p:cNvSpPr txBox="1"/>
          <p:nvPr/>
        </p:nvSpPr>
        <p:spPr>
          <a:xfrm>
            <a:off x="1786660" y="4348202"/>
            <a:ext cx="1283149" cy="369332"/>
          </a:xfrm>
          <a:prstGeom prst="rect">
            <a:avLst/>
          </a:prstGeom>
          <a:noFill/>
        </p:spPr>
        <p:txBody>
          <a:bodyPr wrap="none" rtlCol="0">
            <a:spAutoFit/>
          </a:bodyPr>
          <a:lstStyle/>
          <a:p>
            <a:r>
              <a:rPr lang="en-US" dirty="0" err="1" smtClean="0"/>
              <a:t>GrLivArea</a:t>
            </a:r>
            <a:endParaRPr lang="en-US" dirty="0"/>
          </a:p>
        </p:txBody>
      </p:sp>
      <p:sp>
        <p:nvSpPr>
          <p:cNvPr id="14" name="TextBox 13"/>
          <p:cNvSpPr txBox="1"/>
          <p:nvPr/>
        </p:nvSpPr>
        <p:spPr>
          <a:xfrm>
            <a:off x="1782087" y="4789011"/>
            <a:ext cx="1710099" cy="369332"/>
          </a:xfrm>
          <a:prstGeom prst="rect">
            <a:avLst/>
          </a:prstGeom>
          <a:noFill/>
        </p:spPr>
        <p:txBody>
          <a:bodyPr wrap="none" rtlCol="0">
            <a:spAutoFit/>
          </a:bodyPr>
          <a:lstStyle/>
          <a:p>
            <a:r>
              <a:rPr lang="en-US" dirty="0" err="1" smtClean="0"/>
              <a:t>GarageScore</a:t>
            </a:r>
            <a:endParaRPr lang="en-US" dirty="0"/>
          </a:p>
        </p:txBody>
      </p:sp>
      <p:sp>
        <p:nvSpPr>
          <p:cNvPr id="15" name="TextBox 14"/>
          <p:cNvSpPr txBox="1"/>
          <p:nvPr/>
        </p:nvSpPr>
        <p:spPr>
          <a:xfrm>
            <a:off x="1798475" y="5190093"/>
            <a:ext cx="1335559" cy="369332"/>
          </a:xfrm>
          <a:prstGeom prst="rect">
            <a:avLst/>
          </a:prstGeom>
          <a:noFill/>
        </p:spPr>
        <p:txBody>
          <a:bodyPr wrap="none" rtlCol="0">
            <a:spAutoFit/>
          </a:bodyPr>
          <a:lstStyle/>
          <a:p>
            <a:r>
              <a:rPr lang="en-US" dirty="0" err="1" smtClean="0"/>
              <a:t>BsmtScore</a:t>
            </a:r>
            <a:endParaRPr lang="en-US" dirty="0"/>
          </a:p>
        </p:txBody>
      </p:sp>
      <p:grpSp>
        <p:nvGrpSpPr>
          <p:cNvPr id="20" name="Google Shape;582;p32"/>
          <p:cNvGrpSpPr/>
          <p:nvPr/>
        </p:nvGrpSpPr>
        <p:grpSpPr>
          <a:xfrm>
            <a:off x="6457451" y="4829711"/>
            <a:ext cx="700090" cy="907511"/>
            <a:chOff x="7611818" y="2244396"/>
            <a:chExt cx="418840" cy="542932"/>
          </a:xfrm>
        </p:grpSpPr>
        <p:sp>
          <p:nvSpPr>
            <p:cNvPr id="21" name="Google Shape;583;p32"/>
            <p:cNvSpPr/>
            <p:nvPr/>
          </p:nvSpPr>
          <p:spPr>
            <a:xfrm>
              <a:off x="7611818" y="2244396"/>
              <a:ext cx="418840" cy="479754"/>
            </a:xfrm>
            <a:custGeom>
              <a:avLst/>
              <a:gdLst/>
              <a:ahLst/>
              <a:cxnLst/>
              <a:rect l="l" t="t" r="r" b="b"/>
              <a:pathLst>
                <a:path w="7034" h="8057" extrusionOk="0">
                  <a:moveTo>
                    <a:pt x="1" y="0"/>
                  </a:moveTo>
                  <a:lnTo>
                    <a:pt x="731" y="7995"/>
                  </a:lnTo>
                  <a:lnTo>
                    <a:pt x="5201" y="8056"/>
                  </a:lnTo>
                  <a:lnTo>
                    <a:pt x="7033" y="440"/>
                  </a:lnTo>
                  <a:lnTo>
                    <a:pt x="1" y="0"/>
                  </a:lnTo>
                  <a:close/>
                </a:path>
              </a:pathLst>
            </a:custGeom>
            <a:solidFill>
              <a:srgbClr val="FF6E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584;p32"/>
            <p:cNvSpPr/>
            <p:nvPr/>
          </p:nvSpPr>
          <p:spPr>
            <a:xfrm>
              <a:off x="7631527" y="2711706"/>
              <a:ext cx="309098" cy="75622"/>
            </a:xfrm>
            <a:custGeom>
              <a:avLst/>
              <a:gdLst/>
              <a:ahLst/>
              <a:cxnLst/>
              <a:rect l="l" t="t" r="r" b="b"/>
              <a:pathLst>
                <a:path w="5191" h="1270" extrusionOk="0">
                  <a:moveTo>
                    <a:pt x="5191" y="0"/>
                  </a:moveTo>
                  <a:lnTo>
                    <a:pt x="1" y="161"/>
                  </a:lnTo>
                  <a:lnTo>
                    <a:pt x="1" y="1270"/>
                  </a:lnTo>
                  <a:lnTo>
                    <a:pt x="5191" y="1109"/>
                  </a:lnTo>
                  <a:lnTo>
                    <a:pt x="5191" y="0"/>
                  </a:lnTo>
                  <a:close/>
                </a:path>
              </a:pathLst>
            </a:custGeom>
            <a:solidFill>
              <a:srgbClr val="2C2E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3" name="Google Shape;591;p32"/>
          <p:cNvGrpSpPr/>
          <p:nvPr/>
        </p:nvGrpSpPr>
        <p:grpSpPr>
          <a:xfrm>
            <a:off x="6558946" y="3676534"/>
            <a:ext cx="546239" cy="399677"/>
            <a:chOff x="1615852" y="3748997"/>
            <a:chExt cx="546239" cy="399677"/>
          </a:xfrm>
        </p:grpSpPr>
        <p:sp>
          <p:nvSpPr>
            <p:cNvPr id="24" name="Google Shape;592;p32"/>
            <p:cNvSpPr/>
            <p:nvPr/>
          </p:nvSpPr>
          <p:spPr>
            <a:xfrm rot="-1397016">
              <a:off x="1685161" y="3759827"/>
              <a:ext cx="132681" cy="378017"/>
            </a:xfrm>
            <a:custGeom>
              <a:avLst/>
              <a:gdLst/>
              <a:ahLst/>
              <a:cxnLst/>
              <a:rect l="l" t="t" r="r" b="b"/>
              <a:pathLst>
                <a:path w="5307" h="15120" extrusionOk="0">
                  <a:moveTo>
                    <a:pt x="0" y="0"/>
                  </a:moveTo>
                  <a:cubicBezTo>
                    <a:pt x="22" y="1876"/>
                    <a:pt x="46" y="3753"/>
                    <a:pt x="69" y="5630"/>
                  </a:cubicBezTo>
                  <a:cubicBezTo>
                    <a:pt x="83" y="6734"/>
                    <a:pt x="97" y="7849"/>
                    <a:pt x="291" y="8935"/>
                  </a:cubicBezTo>
                  <a:cubicBezTo>
                    <a:pt x="730" y="11440"/>
                    <a:pt x="2524" y="13580"/>
                    <a:pt x="4543" y="15120"/>
                  </a:cubicBezTo>
                  <a:lnTo>
                    <a:pt x="4650" y="14874"/>
                  </a:lnTo>
                  <a:cubicBezTo>
                    <a:pt x="5306" y="10345"/>
                    <a:pt x="3878" y="4590"/>
                    <a:pt x="1170" y="901"/>
                  </a:cubicBezTo>
                  <a:cubicBezTo>
                    <a:pt x="869" y="494"/>
                    <a:pt x="504" y="69"/>
                    <a:pt x="0" y="0"/>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3;p32"/>
            <p:cNvSpPr/>
            <p:nvPr/>
          </p:nvSpPr>
          <p:spPr>
            <a:xfrm rot="-1397016">
              <a:off x="1836656" y="3835718"/>
              <a:ext cx="292638" cy="226235"/>
            </a:xfrm>
            <a:custGeom>
              <a:avLst/>
              <a:gdLst/>
              <a:ahLst/>
              <a:cxnLst/>
              <a:rect l="l" t="t" r="r" b="b"/>
              <a:pathLst>
                <a:path w="11705" h="9049" extrusionOk="0">
                  <a:moveTo>
                    <a:pt x="11557" y="1"/>
                  </a:moveTo>
                  <a:cubicBezTo>
                    <a:pt x="9833" y="879"/>
                    <a:pt x="8103" y="1758"/>
                    <a:pt x="6379" y="2641"/>
                  </a:cubicBezTo>
                  <a:cubicBezTo>
                    <a:pt x="5187" y="3245"/>
                    <a:pt x="3981" y="3866"/>
                    <a:pt x="2949" y="4721"/>
                  </a:cubicBezTo>
                  <a:cubicBezTo>
                    <a:pt x="1961" y="5543"/>
                    <a:pt x="1161" y="6569"/>
                    <a:pt x="476" y="7661"/>
                  </a:cubicBezTo>
                  <a:cubicBezTo>
                    <a:pt x="237" y="8049"/>
                    <a:pt x="0" y="8510"/>
                    <a:pt x="148" y="8945"/>
                  </a:cubicBezTo>
                  <a:cubicBezTo>
                    <a:pt x="593" y="9014"/>
                    <a:pt x="1075" y="9048"/>
                    <a:pt x="1577" y="9048"/>
                  </a:cubicBezTo>
                  <a:cubicBezTo>
                    <a:pt x="3749" y="9048"/>
                    <a:pt x="6280" y="8399"/>
                    <a:pt x="7669" y="7032"/>
                  </a:cubicBezTo>
                  <a:cubicBezTo>
                    <a:pt x="9379" y="5349"/>
                    <a:pt x="10488" y="3158"/>
                    <a:pt x="11441" y="958"/>
                  </a:cubicBezTo>
                  <a:cubicBezTo>
                    <a:pt x="11574" y="653"/>
                    <a:pt x="11704" y="297"/>
                    <a:pt x="11557" y="1"/>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94;p32"/>
          <p:cNvGrpSpPr/>
          <p:nvPr/>
        </p:nvGrpSpPr>
        <p:grpSpPr>
          <a:xfrm>
            <a:off x="6557125" y="4100737"/>
            <a:ext cx="546239" cy="399677"/>
            <a:chOff x="1615852" y="3748997"/>
            <a:chExt cx="546239" cy="399677"/>
          </a:xfrm>
        </p:grpSpPr>
        <p:sp>
          <p:nvSpPr>
            <p:cNvPr id="27" name="Google Shape;595;p32"/>
            <p:cNvSpPr/>
            <p:nvPr/>
          </p:nvSpPr>
          <p:spPr>
            <a:xfrm rot="-1397016">
              <a:off x="1685161" y="3759827"/>
              <a:ext cx="132681" cy="378017"/>
            </a:xfrm>
            <a:custGeom>
              <a:avLst/>
              <a:gdLst/>
              <a:ahLst/>
              <a:cxnLst/>
              <a:rect l="l" t="t" r="r" b="b"/>
              <a:pathLst>
                <a:path w="5307" h="15120" extrusionOk="0">
                  <a:moveTo>
                    <a:pt x="0" y="0"/>
                  </a:moveTo>
                  <a:cubicBezTo>
                    <a:pt x="22" y="1876"/>
                    <a:pt x="46" y="3753"/>
                    <a:pt x="69" y="5630"/>
                  </a:cubicBezTo>
                  <a:cubicBezTo>
                    <a:pt x="83" y="6734"/>
                    <a:pt x="97" y="7849"/>
                    <a:pt x="291" y="8935"/>
                  </a:cubicBezTo>
                  <a:cubicBezTo>
                    <a:pt x="730" y="11440"/>
                    <a:pt x="2524" y="13580"/>
                    <a:pt x="4543" y="15120"/>
                  </a:cubicBezTo>
                  <a:lnTo>
                    <a:pt x="4650" y="14874"/>
                  </a:lnTo>
                  <a:cubicBezTo>
                    <a:pt x="5306" y="10345"/>
                    <a:pt x="3878" y="4590"/>
                    <a:pt x="1170" y="901"/>
                  </a:cubicBezTo>
                  <a:cubicBezTo>
                    <a:pt x="869" y="494"/>
                    <a:pt x="504" y="69"/>
                    <a:pt x="0" y="0"/>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6;p32"/>
            <p:cNvSpPr/>
            <p:nvPr/>
          </p:nvSpPr>
          <p:spPr>
            <a:xfrm rot="-1397016">
              <a:off x="1836656" y="3835718"/>
              <a:ext cx="292638" cy="226235"/>
            </a:xfrm>
            <a:custGeom>
              <a:avLst/>
              <a:gdLst/>
              <a:ahLst/>
              <a:cxnLst/>
              <a:rect l="l" t="t" r="r" b="b"/>
              <a:pathLst>
                <a:path w="11705" h="9049" extrusionOk="0">
                  <a:moveTo>
                    <a:pt x="11557" y="1"/>
                  </a:moveTo>
                  <a:cubicBezTo>
                    <a:pt x="9833" y="879"/>
                    <a:pt x="8103" y="1758"/>
                    <a:pt x="6379" y="2641"/>
                  </a:cubicBezTo>
                  <a:cubicBezTo>
                    <a:pt x="5187" y="3245"/>
                    <a:pt x="3981" y="3866"/>
                    <a:pt x="2949" y="4721"/>
                  </a:cubicBezTo>
                  <a:cubicBezTo>
                    <a:pt x="1961" y="5543"/>
                    <a:pt x="1161" y="6569"/>
                    <a:pt x="476" y="7661"/>
                  </a:cubicBezTo>
                  <a:cubicBezTo>
                    <a:pt x="237" y="8049"/>
                    <a:pt x="0" y="8510"/>
                    <a:pt x="148" y="8945"/>
                  </a:cubicBezTo>
                  <a:cubicBezTo>
                    <a:pt x="593" y="9014"/>
                    <a:pt x="1075" y="9048"/>
                    <a:pt x="1577" y="9048"/>
                  </a:cubicBezTo>
                  <a:cubicBezTo>
                    <a:pt x="3749" y="9048"/>
                    <a:pt x="6280" y="8399"/>
                    <a:pt x="7669" y="7032"/>
                  </a:cubicBezTo>
                  <a:cubicBezTo>
                    <a:pt x="9379" y="5349"/>
                    <a:pt x="10488" y="3158"/>
                    <a:pt x="11441" y="958"/>
                  </a:cubicBezTo>
                  <a:cubicBezTo>
                    <a:pt x="11574" y="653"/>
                    <a:pt x="11704" y="297"/>
                    <a:pt x="11557" y="1"/>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558;p32"/>
          <p:cNvCxnSpPr/>
          <p:nvPr/>
        </p:nvCxnSpPr>
        <p:spPr>
          <a:xfrm>
            <a:off x="6822051" y="3512938"/>
            <a:ext cx="0" cy="1354500"/>
          </a:xfrm>
          <a:prstGeom prst="straightConnector1">
            <a:avLst/>
          </a:prstGeom>
          <a:noFill/>
          <a:ln w="9525" cap="flat" cmpd="sng">
            <a:solidFill>
              <a:schemeClr val="dk1"/>
            </a:solidFill>
            <a:prstDash val="solid"/>
            <a:round/>
            <a:headEnd type="diamond" w="med" len="med"/>
            <a:tailEnd type="none" w="med" len="med"/>
          </a:ln>
        </p:spPr>
      </p:cxnSp>
      <p:grpSp>
        <p:nvGrpSpPr>
          <p:cNvPr id="38" name="Google Shape;582;p32"/>
          <p:cNvGrpSpPr/>
          <p:nvPr/>
        </p:nvGrpSpPr>
        <p:grpSpPr>
          <a:xfrm>
            <a:off x="7843425" y="5025452"/>
            <a:ext cx="700090" cy="907511"/>
            <a:chOff x="7611818" y="2244396"/>
            <a:chExt cx="418840" cy="542932"/>
          </a:xfrm>
        </p:grpSpPr>
        <p:sp>
          <p:nvSpPr>
            <p:cNvPr id="39" name="Google Shape;583;p32"/>
            <p:cNvSpPr/>
            <p:nvPr/>
          </p:nvSpPr>
          <p:spPr>
            <a:xfrm>
              <a:off x="7611818" y="2244396"/>
              <a:ext cx="418840" cy="479754"/>
            </a:xfrm>
            <a:custGeom>
              <a:avLst/>
              <a:gdLst/>
              <a:ahLst/>
              <a:cxnLst/>
              <a:rect l="l" t="t" r="r" b="b"/>
              <a:pathLst>
                <a:path w="7034" h="8057" extrusionOk="0">
                  <a:moveTo>
                    <a:pt x="1" y="0"/>
                  </a:moveTo>
                  <a:lnTo>
                    <a:pt x="731" y="7995"/>
                  </a:lnTo>
                  <a:lnTo>
                    <a:pt x="5201" y="8056"/>
                  </a:lnTo>
                  <a:lnTo>
                    <a:pt x="7033" y="440"/>
                  </a:lnTo>
                  <a:lnTo>
                    <a:pt x="1" y="0"/>
                  </a:lnTo>
                  <a:close/>
                </a:path>
              </a:pathLst>
            </a:custGeom>
            <a:solidFill>
              <a:srgbClr val="FF6E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584;p32"/>
            <p:cNvSpPr/>
            <p:nvPr/>
          </p:nvSpPr>
          <p:spPr>
            <a:xfrm>
              <a:off x="7631527" y="2711706"/>
              <a:ext cx="309098" cy="75622"/>
            </a:xfrm>
            <a:custGeom>
              <a:avLst/>
              <a:gdLst/>
              <a:ahLst/>
              <a:cxnLst/>
              <a:rect l="l" t="t" r="r" b="b"/>
              <a:pathLst>
                <a:path w="5191" h="1270" extrusionOk="0">
                  <a:moveTo>
                    <a:pt x="5191" y="0"/>
                  </a:moveTo>
                  <a:lnTo>
                    <a:pt x="1" y="161"/>
                  </a:lnTo>
                  <a:lnTo>
                    <a:pt x="1" y="1270"/>
                  </a:lnTo>
                  <a:lnTo>
                    <a:pt x="5191" y="1109"/>
                  </a:lnTo>
                  <a:lnTo>
                    <a:pt x="5191" y="0"/>
                  </a:lnTo>
                  <a:close/>
                </a:path>
              </a:pathLst>
            </a:custGeom>
            <a:solidFill>
              <a:srgbClr val="2C2E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1" name="Google Shape;582;p32"/>
          <p:cNvGrpSpPr/>
          <p:nvPr/>
        </p:nvGrpSpPr>
        <p:grpSpPr>
          <a:xfrm>
            <a:off x="5195899" y="5559425"/>
            <a:ext cx="700090" cy="907511"/>
            <a:chOff x="7611818" y="2244396"/>
            <a:chExt cx="418840" cy="542932"/>
          </a:xfrm>
        </p:grpSpPr>
        <p:sp>
          <p:nvSpPr>
            <p:cNvPr id="42" name="Google Shape;583;p32"/>
            <p:cNvSpPr/>
            <p:nvPr/>
          </p:nvSpPr>
          <p:spPr>
            <a:xfrm>
              <a:off x="7611818" y="2244396"/>
              <a:ext cx="418840" cy="479754"/>
            </a:xfrm>
            <a:custGeom>
              <a:avLst/>
              <a:gdLst/>
              <a:ahLst/>
              <a:cxnLst/>
              <a:rect l="l" t="t" r="r" b="b"/>
              <a:pathLst>
                <a:path w="7034" h="8057" extrusionOk="0">
                  <a:moveTo>
                    <a:pt x="1" y="0"/>
                  </a:moveTo>
                  <a:lnTo>
                    <a:pt x="731" y="7995"/>
                  </a:lnTo>
                  <a:lnTo>
                    <a:pt x="5201" y="8056"/>
                  </a:lnTo>
                  <a:lnTo>
                    <a:pt x="7033" y="440"/>
                  </a:lnTo>
                  <a:lnTo>
                    <a:pt x="1" y="0"/>
                  </a:lnTo>
                  <a:close/>
                </a:path>
              </a:pathLst>
            </a:custGeom>
            <a:solidFill>
              <a:srgbClr val="FF6E5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584;p32"/>
            <p:cNvSpPr/>
            <p:nvPr/>
          </p:nvSpPr>
          <p:spPr>
            <a:xfrm>
              <a:off x="7631527" y="2711706"/>
              <a:ext cx="309098" cy="75622"/>
            </a:xfrm>
            <a:custGeom>
              <a:avLst/>
              <a:gdLst/>
              <a:ahLst/>
              <a:cxnLst/>
              <a:rect l="l" t="t" r="r" b="b"/>
              <a:pathLst>
                <a:path w="5191" h="1270" extrusionOk="0">
                  <a:moveTo>
                    <a:pt x="5191" y="0"/>
                  </a:moveTo>
                  <a:lnTo>
                    <a:pt x="1" y="161"/>
                  </a:lnTo>
                  <a:lnTo>
                    <a:pt x="1" y="1270"/>
                  </a:lnTo>
                  <a:lnTo>
                    <a:pt x="5191" y="1109"/>
                  </a:lnTo>
                  <a:lnTo>
                    <a:pt x="5191" y="0"/>
                  </a:lnTo>
                  <a:close/>
                </a:path>
              </a:pathLst>
            </a:custGeom>
            <a:solidFill>
              <a:srgbClr val="2C2E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44" name="Google Shape;558;p32"/>
          <p:cNvCxnSpPr/>
          <p:nvPr/>
        </p:nvCxnSpPr>
        <p:spPr>
          <a:xfrm>
            <a:off x="8178902" y="3679146"/>
            <a:ext cx="0" cy="1354500"/>
          </a:xfrm>
          <a:prstGeom prst="straightConnector1">
            <a:avLst/>
          </a:prstGeom>
          <a:noFill/>
          <a:ln w="9525" cap="flat" cmpd="sng">
            <a:solidFill>
              <a:schemeClr val="dk1"/>
            </a:solidFill>
            <a:prstDash val="solid"/>
            <a:round/>
            <a:headEnd type="diamond" w="med" len="med"/>
            <a:tailEnd type="none" w="med" len="med"/>
          </a:ln>
        </p:spPr>
      </p:cxnSp>
      <p:cxnSp>
        <p:nvCxnSpPr>
          <p:cNvPr id="45" name="Google Shape;558;p32"/>
          <p:cNvCxnSpPr/>
          <p:nvPr/>
        </p:nvCxnSpPr>
        <p:spPr>
          <a:xfrm>
            <a:off x="5540580" y="4218907"/>
            <a:ext cx="0" cy="1354500"/>
          </a:xfrm>
          <a:prstGeom prst="straightConnector1">
            <a:avLst/>
          </a:prstGeom>
          <a:noFill/>
          <a:ln w="9525" cap="flat" cmpd="sng">
            <a:solidFill>
              <a:schemeClr val="dk1"/>
            </a:solidFill>
            <a:prstDash val="solid"/>
            <a:round/>
            <a:headEnd type="diamond" w="med" len="med"/>
            <a:tailEnd type="none" w="med" len="med"/>
          </a:ln>
        </p:spPr>
      </p:cxnSp>
      <p:grpSp>
        <p:nvGrpSpPr>
          <p:cNvPr id="46" name="Google Shape;591;p32"/>
          <p:cNvGrpSpPr/>
          <p:nvPr/>
        </p:nvGrpSpPr>
        <p:grpSpPr>
          <a:xfrm>
            <a:off x="5267460" y="5235960"/>
            <a:ext cx="546239" cy="399677"/>
            <a:chOff x="1615852" y="3748997"/>
            <a:chExt cx="546239" cy="399677"/>
          </a:xfrm>
        </p:grpSpPr>
        <p:sp>
          <p:nvSpPr>
            <p:cNvPr id="47" name="Google Shape;592;p32"/>
            <p:cNvSpPr/>
            <p:nvPr/>
          </p:nvSpPr>
          <p:spPr>
            <a:xfrm rot="-1397016">
              <a:off x="1685161" y="3759827"/>
              <a:ext cx="132681" cy="378017"/>
            </a:xfrm>
            <a:custGeom>
              <a:avLst/>
              <a:gdLst/>
              <a:ahLst/>
              <a:cxnLst/>
              <a:rect l="l" t="t" r="r" b="b"/>
              <a:pathLst>
                <a:path w="5307" h="15120" extrusionOk="0">
                  <a:moveTo>
                    <a:pt x="0" y="0"/>
                  </a:moveTo>
                  <a:cubicBezTo>
                    <a:pt x="22" y="1876"/>
                    <a:pt x="46" y="3753"/>
                    <a:pt x="69" y="5630"/>
                  </a:cubicBezTo>
                  <a:cubicBezTo>
                    <a:pt x="83" y="6734"/>
                    <a:pt x="97" y="7849"/>
                    <a:pt x="291" y="8935"/>
                  </a:cubicBezTo>
                  <a:cubicBezTo>
                    <a:pt x="730" y="11440"/>
                    <a:pt x="2524" y="13580"/>
                    <a:pt x="4543" y="15120"/>
                  </a:cubicBezTo>
                  <a:lnTo>
                    <a:pt x="4650" y="14874"/>
                  </a:lnTo>
                  <a:cubicBezTo>
                    <a:pt x="5306" y="10345"/>
                    <a:pt x="3878" y="4590"/>
                    <a:pt x="1170" y="901"/>
                  </a:cubicBezTo>
                  <a:cubicBezTo>
                    <a:pt x="869" y="494"/>
                    <a:pt x="504" y="69"/>
                    <a:pt x="0" y="0"/>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3;p32"/>
            <p:cNvSpPr/>
            <p:nvPr/>
          </p:nvSpPr>
          <p:spPr>
            <a:xfrm rot="-1397016">
              <a:off x="1836656" y="3835718"/>
              <a:ext cx="292638" cy="226235"/>
            </a:xfrm>
            <a:custGeom>
              <a:avLst/>
              <a:gdLst/>
              <a:ahLst/>
              <a:cxnLst/>
              <a:rect l="l" t="t" r="r" b="b"/>
              <a:pathLst>
                <a:path w="11705" h="9049" extrusionOk="0">
                  <a:moveTo>
                    <a:pt x="11557" y="1"/>
                  </a:moveTo>
                  <a:cubicBezTo>
                    <a:pt x="9833" y="879"/>
                    <a:pt x="8103" y="1758"/>
                    <a:pt x="6379" y="2641"/>
                  </a:cubicBezTo>
                  <a:cubicBezTo>
                    <a:pt x="5187" y="3245"/>
                    <a:pt x="3981" y="3866"/>
                    <a:pt x="2949" y="4721"/>
                  </a:cubicBezTo>
                  <a:cubicBezTo>
                    <a:pt x="1961" y="5543"/>
                    <a:pt x="1161" y="6569"/>
                    <a:pt x="476" y="7661"/>
                  </a:cubicBezTo>
                  <a:cubicBezTo>
                    <a:pt x="237" y="8049"/>
                    <a:pt x="0" y="8510"/>
                    <a:pt x="148" y="8945"/>
                  </a:cubicBezTo>
                  <a:cubicBezTo>
                    <a:pt x="593" y="9014"/>
                    <a:pt x="1075" y="9048"/>
                    <a:pt x="1577" y="9048"/>
                  </a:cubicBezTo>
                  <a:cubicBezTo>
                    <a:pt x="3749" y="9048"/>
                    <a:pt x="6280" y="8399"/>
                    <a:pt x="7669" y="7032"/>
                  </a:cubicBezTo>
                  <a:cubicBezTo>
                    <a:pt x="9379" y="5349"/>
                    <a:pt x="10488" y="3158"/>
                    <a:pt x="11441" y="958"/>
                  </a:cubicBezTo>
                  <a:cubicBezTo>
                    <a:pt x="11574" y="653"/>
                    <a:pt x="11704" y="297"/>
                    <a:pt x="11557" y="1"/>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591;p32"/>
          <p:cNvGrpSpPr/>
          <p:nvPr/>
        </p:nvGrpSpPr>
        <p:grpSpPr>
          <a:xfrm>
            <a:off x="7922171" y="4300576"/>
            <a:ext cx="546239" cy="399677"/>
            <a:chOff x="1615852" y="3748997"/>
            <a:chExt cx="546239" cy="399677"/>
          </a:xfrm>
        </p:grpSpPr>
        <p:sp>
          <p:nvSpPr>
            <p:cNvPr id="50" name="Google Shape;592;p32"/>
            <p:cNvSpPr/>
            <p:nvPr/>
          </p:nvSpPr>
          <p:spPr>
            <a:xfrm rot="-1397016">
              <a:off x="1685161" y="3759827"/>
              <a:ext cx="132681" cy="378017"/>
            </a:xfrm>
            <a:custGeom>
              <a:avLst/>
              <a:gdLst/>
              <a:ahLst/>
              <a:cxnLst/>
              <a:rect l="l" t="t" r="r" b="b"/>
              <a:pathLst>
                <a:path w="5307" h="15120" extrusionOk="0">
                  <a:moveTo>
                    <a:pt x="0" y="0"/>
                  </a:moveTo>
                  <a:cubicBezTo>
                    <a:pt x="22" y="1876"/>
                    <a:pt x="46" y="3753"/>
                    <a:pt x="69" y="5630"/>
                  </a:cubicBezTo>
                  <a:cubicBezTo>
                    <a:pt x="83" y="6734"/>
                    <a:pt x="97" y="7849"/>
                    <a:pt x="291" y="8935"/>
                  </a:cubicBezTo>
                  <a:cubicBezTo>
                    <a:pt x="730" y="11440"/>
                    <a:pt x="2524" y="13580"/>
                    <a:pt x="4543" y="15120"/>
                  </a:cubicBezTo>
                  <a:lnTo>
                    <a:pt x="4650" y="14874"/>
                  </a:lnTo>
                  <a:cubicBezTo>
                    <a:pt x="5306" y="10345"/>
                    <a:pt x="3878" y="4590"/>
                    <a:pt x="1170" y="901"/>
                  </a:cubicBezTo>
                  <a:cubicBezTo>
                    <a:pt x="869" y="494"/>
                    <a:pt x="504" y="69"/>
                    <a:pt x="0" y="0"/>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3;p32"/>
            <p:cNvSpPr/>
            <p:nvPr/>
          </p:nvSpPr>
          <p:spPr>
            <a:xfrm rot="-1397016">
              <a:off x="1836656" y="3835718"/>
              <a:ext cx="292638" cy="226235"/>
            </a:xfrm>
            <a:custGeom>
              <a:avLst/>
              <a:gdLst/>
              <a:ahLst/>
              <a:cxnLst/>
              <a:rect l="l" t="t" r="r" b="b"/>
              <a:pathLst>
                <a:path w="11705" h="9049" extrusionOk="0">
                  <a:moveTo>
                    <a:pt x="11557" y="1"/>
                  </a:moveTo>
                  <a:cubicBezTo>
                    <a:pt x="9833" y="879"/>
                    <a:pt x="8103" y="1758"/>
                    <a:pt x="6379" y="2641"/>
                  </a:cubicBezTo>
                  <a:cubicBezTo>
                    <a:pt x="5187" y="3245"/>
                    <a:pt x="3981" y="3866"/>
                    <a:pt x="2949" y="4721"/>
                  </a:cubicBezTo>
                  <a:cubicBezTo>
                    <a:pt x="1961" y="5543"/>
                    <a:pt x="1161" y="6569"/>
                    <a:pt x="476" y="7661"/>
                  </a:cubicBezTo>
                  <a:cubicBezTo>
                    <a:pt x="237" y="8049"/>
                    <a:pt x="0" y="8510"/>
                    <a:pt x="148" y="8945"/>
                  </a:cubicBezTo>
                  <a:cubicBezTo>
                    <a:pt x="593" y="9014"/>
                    <a:pt x="1075" y="9048"/>
                    <a:pt x="1577" y="9048"/>
                  </a:cubicBezTo>
                  <a:cubicBezTo>
                    <a:pt x="3749" y="9048"/>
                    <a:pt x="6280" y="8399"/>
                    <a:pt x="7669" y="7032"/>
                  </a:cubicBezTo>
                  <a:cubicBezTo>
                    <a:pt x="9379" y="5349"/>
                    <a:pt x="10488" y="3158"/>
                    <a:pt x="11441" y="958"/>
                  </a:cubicBezTo>
                  <a:cubicBezTo>
                    <a:pt x="11574" y="653"/>
                    <a:pt x="11704" y="297"/>
                    <a:pt x="11557" y="1"/>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91;p32"/>
          <p:cNvGrpSpPr/>
          <p:nvPr/>
        </p:nvGrpSpPr>
        <p:grpSpPr>
          <a:xfrm>
            <a:off x="7913976" y="4670573"/>
            <a:ext cx="546239" cy="399677"/>
            <a:chOff x="1615852" y="3748997"/>
            <a:chExt cx="546239" cy="399677"/>
          </a:xfrm>
        </p:grpSpPr>
        <p:sp>
          <p:nvSpPr>
            <p:cNvPr id="53" name="Google Shape;592;p32"/>
            <p:cNvSpPr/>
            <p:nvPr/>
          </p:nvSpPr>
          <p:spPr>
            <a:xfrm rot="-1397016">
              <a:off x="1685161" y="3759827"/>
              <a:ext cx="132681" cy="378017"/>
            </a:xfrm>
            <a:custGeom>
              <a:avLst/>
              <a:gdLst/>
              <a:ahLst/>
              <a:cxnLst/>
              <a:rect l="l" t="t" r="r" b="b"/>
              <a:pathLst>
                <a:path w="5307" h="15120" extrusionOk="0">
                  <a:moveTo>
                    <a:pt x="0" y="0"/>
                  </a:moveTo>
                  <a:cubicBezTo>
                    <a:pt x="22" y="1876"/>
                    <a:pt x="46" y="3753"/>
                    <a:pt x="69" y="5630"/>
                  </a:cubicBezTo>
                  <a:cubicBezTo>
                    <a:pt x="83" y="6734"/>
                    <a:pt x="97" y="7849"/>
                    <a:pt x="291" y="8935"/>
                  </a:cubicBezTo>
                  <a:cubicBezTo>
                    <a:pt x="730" y="11440"/>
                    <a:pt x="2524" y="13580"/>
                    <a:pt x="4543" y="15120"/>
                  </a:cubicBezTo>
                  <a:lnTo>
                    <a:pt x="4650" y="14874"/>
                  </a:lnTo>
                  <a:cubicBezTo>
                    <a:pt x="5306" y="10345"/>
                    <a:pt x="3878" y="4590"/>
                    <a:pt x="1170" y="901"/>
                  </a:cubicBezTo>
                  <a:cubicBezTo>
                    <a:pt x="869" y="494"/>
                    <a:pt x="504" y="69"/>
                    <a:pt x="0" y="0"/>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3;p32"/>
            <p:cNvSpPr/>
            <p:nvPr/>
          </p:nvSpPr>
          <p:spPr>
            <a:xfrm rot="-1397016">
              <a:off x="1836656" y="3835718"/>
              <a:ext cx="292638" cy="226235"/>
            </a:xfrm>
            <a:custGeom>
              <a:avLst/>
              <a:gdLst/>
              <a:ahLst/>
              <a:cxnLst/>
              <a:rect l="l" t="t" r="r" b="b"/>
              <a:pathLst>
                <a:path w="11705" h="9049" extrusionOk="0">
                  <a:moveTo>
                    <a:pt x="11557" y="1"/>
                  </a:moveTo>
                  <a:cubicBezTo>
                    <a:pt x="9833" y="879"/>
                    <a:pt x="8103" y="1758"/>
                    <a:pt x="6379" y="2641"/>
                  </a:cubicBezTo>
                  <a:cubicBezTo>
                    <a:pt x="5187" y="3245"/>
                    <a:pt x="3981" y="3866"/>
                    <a:pt x="2949" y="4721"/>
                  </a:cubicBezTo>
                  <a:cubicBezTo>
                    <a:pt x="1961" y="5543"/>
                    <a:pt x="1161" y="6569"/>
                    <a:pt x="476" y="7661"/>
                  </a:cubicBezTo>
                  <a:cubicBezTo>
                    <a:pt x="237" y="8049"/>
                    <a:pt x="0" y="8510"/>
                    <a:pt x="148" y="8945"/>
                  </a:cubicBezTo>
                  <a:cubicBezTo>
                    <a:pt x="593" y="9014"/>
                    <a:pt x="1075" y="9048"/>
                    <a:pt x="1577" y="9048"/>
                  </a:cubicBezTo>
                  <a:cubicBezTo>
                    <a:pt x="3749" y="9048"/>
                    <a:pt x="6280" y="8399"/>
                    <a:pt x="7669" y="7032"/>
                  </a:cubicBezTo>
                  <a:cubicBezTo>
                    <a:pt x="9379" y="5349"/>
                    <a:pt x="10488" y="3158"/>
                    <a:pt x="11441" y="958"/>
                  </a:cubicBezTo>
                  <a:cubicBezTo>
                    <a:pt x="11574" y="653"/>
                    <a:pt x="11704" y="297"/>
                    <a:pt x="11557" y="1"/>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91;p32"/>
          <p:cNvGrpSpPr/>
          <p:nvPr/>
        </p:nvGrpSpPr>
        <p:grpSpPr>
          <a:xfrm>
            <a:off x="6561699" y="4508830"/>
            <a:ext cx="546239" cy="399677"/>
            <a:chOff x="1615852" y="3748997"/>
            <a:chExt cx="546239" cy="399677"/>
          </a:xfrm>
        </p:grpSpPr>
        <p:sp>
          <p:nvSpPr>
            <p:cNvPr id="56" name="Google Shape;592;p32"/>
            <p:cNvSpPr/>
            <p:nvPr/>
          </p:nvSpPr>
          <p:spPr>
            <a:xfrm rot="-1397016">
              <a:off x="1685161" y="3759827"/>
              <a:ext cx="132681" cy="378017"/>
            </a:xfrm>
            <a:custGeom>
              <a:avLst/>
              <a:gdLst/>
              <a:ahLst/>
              <a:cxnLst/>
              <a:rect l="l" t="t" r="r" b="b"/>
              <a:pathLst>
                <a:path w="5307" h="15120" extrusionOk="0">
                  <a:moveTo>
                    <a:pt x="0" y="0"/>
                  </a:moveTo>
                  <a:cubicBezTo>
                    <a:pt x="22" y="1876"/>
                    <a:pt x="46" y="3753"/>
                    <a:pt x="69" y="5630"/>
                  </a:cubicBezTo>
                  <a:cubicBezTo>
                    <a:pt x="83" y="6734"/>
                    <a:pt x="97" y="7849"/>
                    <a:pt x="291" y="8935"/>
                  </a:cubicBezTo>
                  <a:cubicBezTo>
                    <a:pt x="730" y="11440"/>
                    <a:pt x="2524" y="13580"/>
                    <a:pt x="4543" y="15120"/>
                  </a:cubicBezTo>
                  <a:lnTo>
                    <a:pt x="4650" y="14874"/>
                  </a:lnTo>
                  <a:cubicBezTo>
                    <a:pt x="5306" y="10345"/>
                    <a:pt x="3878" y="4590"/>
                    <a:pt x="1170" y="901"/>
                  </a:cubicBezTo>
                  <a:cubicBezTo>
                    <a:pt x="869" y="494"/>
                    <a:pt x="504" y="69"/>
                    <a:pt x="0" y="0"/>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3;p32"/>
            <p:cNvSpPr/>
            <p:nvPr/>
          </p:nvSpPr>
          <p:spPr>
            <a:xfrm rot="-1397016">
              <a:off x="1836656" y="3835718"/>
              <a:ext cx="292638" cy="226235"/>
            </a:xfrm>
            <a:custGeom>
              <a:avLst/>
              <a:gdLst/>
              <a:ahLst/>
              <a:cxnLst/>
              <a:rect l="l" t="t" r="r" b="b"/>
              <a:pathLst>
                <a:path w="11705" h="9049" extrusionOk="0">
                  <a:moveTo>
                    <a:pt x="11557" y="1"/>
                  </a:moveTo>
                  <a:cubicBezTo>
                    <a:pt x="9833" y="879"/>
                    <a:pt x="8103" y="1758"/>
                    <a:pt x="6379" y="2641"/>
                  </a:cubicBezTo>
                  <a:cubicBezTo>
                    <a:pt x="5187" y="3245"/>
                    <a:pt x="3981" y="3866"/>
                    <a:pt x="2949" y="4721"/>
                  </a:cubicBezTo>
                  <a:cubicBezTo>
                    <a:pt x="1961" y="5543"/>
                    <a:pt x="1161" y="6569"/>
                    <a:pt x="476" y="7661"/>
                  </a:cubicBezTo>
                  <a:cubicBezTo>
                    <a:pt x="237" y="8049"/>
                    <a:pt x="0" y="8510"/>
                    <a:pt x="148" y="8945"/>
                  </a:cubicBezTo>
                  <a:cubicBezTo>
                    <a:pt x="593" y="9014"/>
                    <a:pt x="1075" y="9048"/>
                    <a:pt x="1577" y="9048"/>
                  </a:cubicBezTo>
                  <a:cubicBezTo>
                    <a:pt x="3749" y="9048"/>
                    <a:pt x="6280" y="8399"/>
                    <a:pt x="7669" y="7032"/>
                  </a:cubicBezTo>
                  <a:cubicBezTo>
                    <a:pt x="9379" y="5349"/>
                    <a:pt x="10488" y="3158"/>
                    <a:pt x="11441" y="958"/>
                  </a:cubicBezTo>
                  <a:cubicBezTo>
                    <a:pt x="11574" y="653"/>
                    <a:pt x="11704" y="297"/>
                    <a:pt x="11557" y="1"/>
                  </a:cubicBezTo>
                  <a:close/>
                </a:path>
              </a:pathLst>
            </a:custGeom>
            <a:solidFill>
              <a:srgbClr val="34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50453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alpha val="27000"/>
          </a:schemeClr>
        </a:solidFill>
        <a:effectLst/>
      </p:bgPr>
    </p:bg>
    <p:spTree>
      <p:nvGrpSpPr>
        <p:cNvPr id="1" name="Shape 497"/>
        <p:cNvGrpSpPr/>
        <p:nvPr/>
      </p:nvGrpSpPr>
      <p:grpSpPr>
        <a:xfrm>
          <a:off x="0" y="0"/>
          <a:ext cx="0" cy="0"/>
          <a:chOff x="0" y="0"/>
          <a:chExt cx="0" cy="0"/>
        </a:xfrm>
      </p:grpSpPr>
      <p:sp>
        <p:nvSpPr>
          <p:cNvPr id="499" name="Google Shape;499;p30"/>
          <p:cNvSpPr txBox="1">
            <a:spLocks noGrp="1"/>
          </p:cNvSpPr>
          <p:nvPr>
            <p:ph type="subTitle" idx="1"/>
          </p:nvPr>
        </p:nvSpPr>
        <p:spPr>
          <a:xfrm>
            <a:off x="3077581" y="2040061"/>
            <a:ext cx="5139300" cy="260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C4C67"/>
                </a:solidFill>
                <a:latin typeface="Book Antiqua"/>
                <a:cs typeface="Book Antiqua"/>
              </a:rPr>
              <a:t>QUESTIONS?</a:t>
            </a:r>
            <a:endParaRPr sz="3000" dirty="0">
              <a:solidFill>
                <a:srgbClr val="2C4C67"/>
              </a:solidFill>
              <a:latin typeface="Book Antiqua"/>
              <a:cs typeface="Book Antiqua"/>
            </a:endParaRPr>
          </a:p>
        </p:txBody>
      </p:sp>
      <p:grpSp>
        <p:nvGrpSpPr>
          <p:cNvPr id="501" name="Google Shape;501;p30"/>
          <p:cNvGrpSpPr/>
          <p:nvPr/>
        </p:nvGrpSpPr>
        <p:grpSpPr>
          <a:xfrm flipH="1">
            <a:off x="723857" y="2939410"/>
            <a:ext cx="286006" cy="295615"/>
            <a:chOff x="3982050" y="663325"/>
            <a:chExt cx="992388" cy="558325"/>
          </a:xfrm>
        </p:grpSpPr>
        <p:sp>
          <p:nvSpPr>
            <p:cNvPr id="502" name="Google Shape;502;p30"/>
            <p:cNvSpPr/>
            <p:nvPr/>
          </p:nvSpPr>
          <p:spPr>
            <a:xfrm>
              <a:off x="3982050" y="9311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sp>
          <p:nvSpPr>
            <p:cNvPr id="503" name="Google Shape;503;p30"/>
            <p:cNvSpPr/>
            <p:nvPr/>
          </p:nvSpPr>
          <p:spPr>
            <a:xfrm rot="10800000">
              <a:off x="4169563" y="663325"/>
              <a:ext cx="804875" cy="290525"/>
            </a:xfrm>
            <a:custGeom>
              <a:avLst/>
              <a:gdLst/>
              <a:ahLst/>
              <a:cxnLst/>
              <a:rect l="l" t="t" r="r" b="b"/>
              <a:pathLst>
                <a:path w="32195" h="11621" extrusionOk="0">
                  <a:moveTo>
                    <a:pt x="0" y="0"/>
                  </a:moveTo>
                  <a:lnTo>
                    <a:pt x="0" y="11621"/>
                  </a:lnTo>
                  <a:lnTo>
                    <a:pt x="32195" y="11621"/>
                  </a:lnTo>
                  <a:lnTo>
                    <a:pt x="32195" y="762"/>
                  </a:lnTo>
                  <a:close/>
                </a:path>
              </a:pathLst>
            </a:custGeom>
            <a:solidFill>
              <a:srgbClr val="373A5A">
                <a:alpha val="13390"/>
              </a:srgbClr>
            </a:solidFill>
            <a:ln>
              <a:noFill/>
            </a:ln>
          </p:spPr>
        </p:sp>
      </p:grpSp>
      <p:sp>
        <p:nvSpPr>
          <p:cNvPr id="504" name="Google Shape;504;p30"/>
          <p:cNvSpPr/>
          <p:nvPr/>
        </p:nvSpPr>
        <p:spPr>
          <a:xfrm>
            <a:off x="587224" y="1656700"/>
            <a:ext cx="745769" cy="2193925"/>
          </a:xfrm>
          <a:custGeom>
            <a:avLst/>
            <a:gdLst/>
            <a:ahLst/>
            <a:cxnLst/>
            <a:rect l="l" t="t" r="r" b="b"/>
            <a:pathLst>
              <a:path w="55821" h="123162" extrusionOk="0">
                <a:moveTo>
                  <a:pt x="0" y="1334"/>
                </a:moveTo>
                <a:lnTo>
                  <a:pt x="8763" y="123063"/>
                </a:lnTo>
                <a:lnTo>
                  <a:pt x="54005" y="123162"/>
                </a:lnTo>
                <a:lnTo>
                  <a:pt x="55821" y="0"/>
                </a:lnTo>
                <a:close/>
              </a:path>
            </a:pathLst>
          </a:custGeom>
          <a:solidFill>
            <a:schemeClr val="lt1"/>
          </a:solidFill>
          <a:ln>
            <a:noFill/>
          </a:ln>
        </p:spPr>
      </p:sp>
      <p:sp>
        <p:nvSpPr>
          <p:cNvPr id="505" name="Google Shape;505;p30"/>
          <p:cNvSpPr/>
          <p:nvPr/>
        </p:nvSpPr>
        <p:spPr>
          <a:xfrm>
            <a:off x="686477" y="1735551"/>
            <a:ext cx="573745" cy="2320312"/>
          </a:xfrm>
          <a:custGeom>
            <a:avLst/>
            <a:gdLst/>
            <a:ahLst/>
            <a:cxnLst/>
            <a:rect l="l" t="t" r="r" b="b"/>
            <a:pathLst>
              <a:path w="42945" h="130257" extrusionOk="0">
                <a:moveTo>
                  <a:pt x="0" y="717"/>
                </a:moveTo>
                <a:lnTo>
                  <a:pt x="4762" y="130257"/>
                </a:lnTo>
                <a:lnTo>
                  <a:pt x="41259" y="129468"/>
                </a:lnTo>
                <a:lnTo>
                  <a:pt x="42945" y="0"/>
                </a:lnTo>
                <a:close/>
              </a:path>
            </a:pathLst>
          </a:custGeom>
          <a:solidFill>
            <a:schemeClr val="accent5"/>
          </a:solidFill>
          <a:ln>
            <a:noFill/>
          </a:ln>
        </p:spPr>
      </p:sp>
      <p:sp>
        <p:nvSpPr>
          <p:cNvPr id="506" name="Google Shape;506;p30"/>
          <p:cNvSpPr/>
          <p:nvPr/>
        </p:nvSpPr>
        <p:spPr>
          <a:xfrm>
            <a:off x="709368" y="1765761"/>
            <a:ext cx="530632" cy="2249379"/>
          </a:xfrm>
          <a:custGeom>
            <a:avLst/>
            <a:gdLst/>
            <a:ahLst/>
            <a:cxnLst/>
            <a:rect l="l" t="t" r="r" b="b"/>
            <a:pathLst>
              <a:path w="39718" h="126275" extrusionOk="0">
                <a:moveTo>
                  <a:pt x="0" y="354"/>
                </a:moveTo>
                <a:lnTo>
                  <a:pt x="4191" y="126275"/>
                </a:lnTo>
                <a:lnTo>
                  <a:pt x="38076" y="126076"/>
                </a:lnTo>
                <a:lnTo>
                  <a:pt x="39718" y="0"/>
                </a:lnTo>
                <a:close/>
              </a:path>
            </a:pathLst>
          </a:custGeom>
          <a:solidFill>
            <a:schemeClr val="lt2"/>
          </a:solidFill>
          <a:ln>
            <a:noFill/>
          </a:ln>
        </p:spPr>
      </p:sp>
      <p:sp>
        <p:nvSpPr>
          <p:cNvPr id="507" name="Google Shape;507;p30"/>
          <p:cNvSpPr/>
          <p:nvPr/>
        </p:nvSpPr>
        <p:spPr>
          <a:xfrm rot="5400000">
            <a:off x="966087" y="2214361"/>
            <a:ext cx="24800" cy="522900"/>
          </a:xfrm>
          <a:prstGeom prst="rect">
            <a:avLst/>
          </a:prstGeom>
          <a:solidFill>
            <a:schemeClr val="accent5"/>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508" name="Google Shape;508;p30"/>
          <p:cNvSpPr/>
          <p:nvPr/>
        </p:nvSpPr>
        <p:spPr>
          <a:xfrm>
            <a:off x="574502" y="3831164"/>
            <a:ext cx="823230" cy="245557"/>
          </a:xfrm>
          <a:custGeom>
            <a:avLst/>
            <a:gdLst/>
            <a:ahLst/>
            <a:cxnLst/>
            <a:rect l="l" t="t" r="r" b="b"/>
            <a:pathLst>
              <a:path w="61619" h="13785" extrusionOk="0">
                <a:moveTo>
                  <a:pt x="4191" y="13172"/>
                </a:moveTo>
                <a:lnTo>
                  <a:pt x="0" y="790"/>
                </a:lnTo>
                <a:lnTo>
                  <a:pt x="61619" y="0"/>
                </a:lnTo>
                <a:lnTo>
                  <a:pt x="59750" y="13785"/>
                </a:lnTo>
                <a:close/>
              </a:path>
            </a:pathLst>
          </a:custGeom>
          <a:solidFill>
            <a:schemeClr val="lt1"/>
          </a:solidFill>
          <a:ln>
            <a:noFill/>
          </a:ln>
        </p:spPr>
      </p:sp>
      <p:sp>
        <p:nvSpPr>
          <p:cNvPr id="509" name="Google Shape;509;p30"/>
          <p:cNvSpPr/>
          <p:nvPr/>
        </p:nvSpPr>
        <p:spPr>
          <a:xfrm>
            <a:off x="740890" y="2751100"/>
            <a:ext cx="377128" cy="1087525"/>
          </a:xfrm>
          <a:custGeom>
            <a:avLst/>
            <a:gdLst/>
            <a:ahLst/>
            <a:cxnLst/>
            <a:rect l="l" t="t" r="r" b="b"/>
            <a:pathLst>
              <a:path w="43002" h="40982" extrusionOk="0">
                <a:moveTo>
                  <a:pt x="1" y="1"/>
                </a:moveTo>
                <a:lnTo>
                  <a:pt x="1" y="12102"/>
                </a:lnTo>
                <a:lnTo>
                  <a:pt x="30484" y="40982"/>
                </a:lnTo>
                <a:lnTo>
                  <a:pt x="43001" y="40982"/>
                </a:lnTo>
                <a:lnTo>
                  <a:pt x="1" y="1"/>
                </a:lnTo>
                <a:close/>
              </a:path>
            </a:pathLst>
          </a:custGeom>
          <a:solidFill>
            <a:srgbClr val="6D9EEB">
              <a:alpha val="37950"/>
            </a:srgbClr>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
        <p:nvSpPr>
          <p:cNvPr id="510" name="Google Shape;510;p30"/>
          <p:cNvSpPr/>
          <p:nvPr/>
        </p:nvSpPr>
        <p:spPr>
          <a:xfrm>
            <a:off x="730775" y="2495133"/>
            <a:ext cx="471712" cy="1343544"/>
          </a:xfrm>
          <a:custGeom>
            <a:avLst/>
            <a:gdLst/>
            <a:ahLst/>
            <a:cxnLst/>
            <a:rect l="l" t="t" r="r" b="b"/>
            <a:pathLst>
              <a:path w="53787" h="51688" extrusionOk="0">
                <a:moveTo>
                  <a:pt x="1" y="0"/>
                </a:moveTo>
                <a:lnTo>
                  <a:pt x="1" y="4431"/>
                </a:lnTo>
                <a:lnTo>
                  <a:pt x="49277" y="51688"/>
                </a:lnTo>
                <a:lnTo>
                  <a:pt x="53786" y="51688"/>
                </a:lnTo>
                <a:lnTo>
                  <a:pt x="1" y="0"/>
                </a:lnTo>
                <a:close/>
              </a:path>
            </a:pathLst>
          </a:custGeom>
          <a:solidFill>
            <a:srgbClr val="6D9EEB">
              <a:alpha val="37950"/>
            </a:srgbClr>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662078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rgbClr val="2C4C67"/>
                </a:solidFill>
              </a:rPr>
              <a:t>a. Business case</a:t>
            </a:r>
            <a:endParaRPr lang="en-US" sz="3000" dirty="0">
              <a:solidFill>
                <a:srgbClr val="2C4C67"/>
              </a:solidFill>
            </a:endParaRPr>
          </a:p>
        </p:txBody>
      </p:sp>
      <p:sp>
        <p:nvSpPr>
          <p:cNvPr id="3" name="Content Placeholder 2"/>
          <p:cNvSpPr>
            <a:spLocks noGrp="1"/>
          </p:cNvSpPr>
          <p:nvPr>
            <p:ph idx="1"/>
          </p:nvPr>
        </p:nvSpPr>
        <p:spPr>
          <a:xfrm>
            <a:off x="457202" y="1994526"/>
            <a:ext cx="5723467" cy="4131639"/>
          </a:xfrm>
          <a:prstGeom prst="rect">
            <a:avLst/>
          </a:prstGeom>
        </p:spPr>
        <p:txBody>
          <a:bodyPr>
            <a:normAutofit/>
          </a:bodyPr>
          <a:lstStyle/>
          <a:p>
            <a:pPr lvl="1"/>
            <a:r>
              <a:rPr lang="en-US" dirty="0" smtClean="0"/>
              <a:t>Most important </a:t>
            </a:r>
            <a:r>
              <a:rPr lang="en-US" dirty="0"/>
              <a:t>considerations for highest selling price</a:t>
            </a:r>
          </a:p>
          <a:p>
            <a:pPr lvl="2"/>
            <a:r>
              <a:rPr lang="en-US" dirty="0" smtClean="0"/>
              <a:t>Pricing </a:t>
            </a:r>
          </a:p>
          <a:p>
            <a:pPr lvl="2"/>
            <a:r>
              <a:rPr lang="en-US" dirty="0" smtClean="0"/>
              <a:t>Location </a:t>
            </a:r>
          </a:p>
          <a:p>
            <a:pPr lvl="2"/>
            <a:r>
              <a:rPr lang="en-US" dirty="0" smtClean="0"/>
              <a:t>Material/Quality</a:t>
            </a:r>
          </a:p>
          <a:p>
            <a:pPr lvl="2"/>
            <a:endParaRPr lang="en-US" dirty="0" smtClean="0"/>
          </a:p>
          <a:p>
            <a:pPr lvl="1"/>
            <a:endParaRPr lang="en-US" dirty="0" smtClean="0"/>
          </a:p>
          <a:p>
            <a:pPr lvl="1"/>
            <a:endParaRPr lang="en-US" dirty="0"/>
          </a:p>
          <a:p>
            <a:pPr lvl="1"/>
            <a:endParaRPr lang="en-US" dirty="0" smtClean="0"/>
          </a:p>
          <a:p>
            <a:endParaRPr lang="en-US" dirty="0"/>
          </a:p>
          <a:p>
            <a:endParaRPr lang="en-US" dirty="0"/>
          </a:p>
        </p:txBody>
      </p:sp>
      <p:pic>
        <p:nvPicPr>
          <p:cNvPr id="12" name="Picture 11"/>
          <p:cNvPicPr>
            <a:picLocks noChangeAspect="1"/>
          </p:cNvPicPr>
          <p:nvPr/>
        </p:nvPicPr>
        <p:blipFill>
          <a:blip r:embed="rId3"/>
          <a:stretch>
            <a:fillRect/>
          </a:stretch>
        </p:blipFill>
        <p:spPr>
          <a:xfrm>
            <a:off x="3737372" y="1837287"/>
            <a:ext cx="5950915" cy="4412583"/>
          </a:xfrm>
          <a:prstGeom prst="rect">
            <a:avLst/>
          </a:prstGeom>
        </p:spPr>
      </p:pic>
    </p:spTree>
    <p:extLst>
      <p:ext uri="{BB962C8B-B14F-4D97-AF65-F5344CB8AC3E}">
        <p14:creationId xmlns:p14="http://schemas.microsoft.com/office/powerpoint/2010/main" val="36481143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rgbClr val="2C4C67"/>
                </a:solidFill>
              </a:rPr>
              <a:t>B. Workflow</a:t>
            </a:r>
            <a:endParaRPr lang="en-US" sz="3000" dirty="0">
              <a:solidFill>
                <a:srgbClr val="2C4C67"/>
              </a:solidFill>
            </a:endParaRPr>
          </a:p>
        </p:txBody>
      </p:sp>
      <p:pic>
        <p:nvPicPr>
          <p:cNvPr id="6" name="Picture 5"/>
          <p:cNvPicPr>
            <a:picLocks noChangeAspect="1"/>
          </p:cNvPicPr>
          <p:nvPr/>
        </p:nvPicPr>
        <p:blipFill>
          <a:blip r:embed="rId3">
            <a:alphaModFix amt="20000"/>
          </a:blip>
          <a:stretch>
            <a:fillRect/>
          </a:stretch>
        </p:blipFill>
        <p:spPr>
          <a:xfrm>
            <a:off x="3293979" y="2592826"/>
            <a:ext cx="7057047" cy="4543365"/>
          </a:xfrm>
          <a:prstGeom prst="rect">
            <a:avLst/>
          </a:prstGeom>
        </p:spPr>
      </p:pic>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1. Preprocessing: </a:t>
            </a:r>
          </a:p>
          <a:p>
            <a:r>
              <a:rPr lang="en-US" dirty="0">
                <a:solidFill>
                  <a:schemeClr val="tx1"/>
                </a:solidFill>
              </a:rPr>
              <a:t> </a:t>
            </a:r>
            <a:r>
              <a:rPr lang="en-US" dirty="0" smtClean="0">
                <a:solidFill>
                  <a:schemeClr val="tx1"/>
                </a:solidFill>
              </a:rPr>
              <a:t>  </a:t>
            </a: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a:t>
            </a:r>
            <a:r>
              <a:rPr lang="en-US" dirty="0" smtClean="0">
                <a:solidFill>
                  <a:schemeClr val="tx1"/>
                </a:solidFill>
              </a:rPr>
              <a:t>. </a:t>
            </a:r>
            <a:r>
              <a:rPr lang="en-US" dirty="0">
                <a:solidFill>
                  <a:schemeClr val="tx1"/>
                </a:solidFill>
              </a:rPr>
              <a:t>Linear </a:t>
            </a:r>
            <a:r>
              <a:rPr lang="en-US" dirty="0" smtClean="0">
                <a:solidFill>
                  <a:schemeClr val="tx1"/>
                </a:solidFill>
              </a:rPr>
              <a:t>models </a:t>
            </a:r>
            <a:endParaRPr lang="en-US" dirty="0">
              <a:solidFill>
                <a:schemeClr val="tx1"/>
              </a:solidFill>
            </a:endParaRPr>
          </a:p>
          <a:p>
            <a:pPr lvl="1"/>
            <a:r>
              <a:rPr lang="en-US" dirty="0" smtClean="0">
                <a:solidFill>
                  <a:schemeClr val="tx1"/>
                </a:solidFill>
              </a:rPr>
              <a:t>      Log Transformation, outliers</a:t>
            </a:r>
          </a:p>
          <a:p>
            <a:pPr lvl="1"/>
            <a:r>
              <a:rPr lang="en-US" dirty="0">
                <a:solidFill>
                  <a:schemeClr val="tx1"/>
                </a:solidFill>
              </a:rPr>
              <a:t> </a:t>
            </a:r>
            <a:r>
              <a:rPr lang="en-US" dirty="0" smtClean="0">
                <a:solidFill>
                  <a:schemeClr val="tx1"/>
                </a:solidFill>
              </a:rPr>
              <a:t>     Missing values</a:t>
            </a:r>
            <a:endParaRPr lang="en-US" dirty="0">
              <a:solidFill>
                <a:schemeClr val="tx1"/>
              </a:solidFill>
            </a:endParaRPr>
          </a:p>
          <a:p>
            <a:pPr lvl="1"/>
            <a:r>
              <a:rPr lang="en-US" dirty="0" smtClean="0">
                <a:solidFill>
                  <a:schemeClr val="tx1"/>
                </a:solidFill>
              </a:rPr>
              <a:t>      Scale values</a:t>
            </a:r>
          </a:p>
          <a:p>
            <a:pPr lvl="1"/>
            <a:r>
              <a:rPr lang="en-US" dirty="0">
                <a:solidFill>
                  <a:schemeClr val="tx1"/>
                </a:solidFill>
              </a:rPr>
              <a:t> </a:t>
            </a:r>
            <a:r>
              <a:rPr lang="en-US" dirty="0" smtClean="0">
                <a:solidFill>
                  <a:schemeClr val="tx1"/>
                </a:solidFill>
              </a:rPr>
              <a:t>     Encoding (</a:t>
            </a:r>
            <a:r>
              <a:rPr lang="en-US" dirty="0" err="1" smtClean="0">
                <a:solidFill>
                  <a:schemeClr val="tx1"/>
                </a:solidFill>
              </a:rPr>
              <a:t>dummify</a:t>
            </a:r>
            <a:r>
              <a:rPr lang="en-US" dirty="0" smtClean="0">
                <a:solidFill>
                  <a:schemeClr val="tx1"/>
                </a:solidFill>
              </a:rPr>
              <a:t>, ordinal)</a:t>
            </a:r>
          </a:p>
          <a:p>
            <a:pPr lvl="1"/>
            <a:r>
              <a:rPr lang="en-US" dirty="0">
                <a:solidFill>
                  <a:schemeClr val="tx1"/>
                </a:solidFill>
              </a:rPr>
              <a:t> </a:t>
            </a:r>
            <a:r>
              <a:rPr lang="en-US" dirty="0" smtClean="0">
                <a:solidFill>
                  <a:schemeClr val="tx1"/>
                </a:solidFill>
              </a:rPr>
              <a:t>     Drop zero variance</a:t>
            </a:r>
          </a:p>
          <a:p>
            <a:pPr lvl="1"/>
            <a:r>
              <a:rPr lang="en-US" dirty="0" smtClean="0">
                <a:solidFill>
                  <a:schemeClr val="tx1"/>
                </a:solidFill>
              </a:rPr>
              <a:t>      Feature engineering -&gt; run all models through </a:t>
            </a:r>
          </a:p>
          <a:p>
            <a:endParaRPr lang="en-US" dirty="0">
              <a:solidFill>
                <a:schemeClr val="tx1"/>
              </a:solidFill>
            </a:endParaRPr>
          </a:p>
          <a:p>
            <a:r>
              <a:rPr lang="en-US" dirty="0" smtClean="0">
                <a:solidFill>
                  <a:schemeClr val="tx1"/>
                </a:solidFill>
              </a:rPr>
              <a:t>    </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dirty="0" smtClean="0">
                <a:solidFill>
                  <a:schemeClr val="tx1"/>
                </a:solidFill>
              </a:rPr>
              <a:t>Tree</a:t>
            </a:r>
            <a:r>
              <a:rPr lang="en-US" dirty="0">
                <a:solidFill>
                  <a:schemeClr val="tx1"/>
                </a:solidFill>
              </a:rPr>
              <a:t>-based </a:t>
            </a:r>
            <a:r>
              <a:rPr lang="en-US" dirty="0" smtClean="0">
                <a:solidFill>
                  <a:schemeClr val="tx1"/>
                </a:solidFill>
              </a:rPr>
              <a:t>models </a:t>
            </a:r>
            <a:endParaRPr lang="en-US" dirty="0">
              <a:solidFill>
                <a:schemeClr val="tx1"/>
              </a:solidFill>
            </a:endParaRPr>
          </a:p>
          <a:p>
            <a:pPr lvl="1"/>
            <a:r>
              <a:rPr lang="en-US" dirty="0">
                <a:solidFill>
                  <a:schemeClr val="tx1"/>
                </a:solidFill>
              </a:rPr>
              <a:t>       Missing </a:t>
            </a:r>
            <a:r>
              <a:rPr lang="en-US" dirty="0" smtClean="0">
                <a:solidFill>
                  <a:schemeClr val="tx1"/>
                </a:solidFill>
              </a:rPr>
              <a:t>values</a:t>
            </a:r>
          </a:p>
          <a:p>
            <a:pPr lvl="1"/>
            <a:r>
              <a:rPr lang="en-US" dirty="0" smtClean="0">
                <a:solidFill>
                  <a:schemeClr val="tx1"/>
                </a:solidFill>
              </a:rPr>
              <a:t>       Encoding (</a:t>
            </a:r>
            <a:r>
              <a:rPr lang="en-US" dirty="0" err="1" smtClean="0">
                <a:solidFill>
                  <a:schemeClr val="tx1"/>
                </a:solidFill>
              </a:rPr>
              <a:t>relabel</a:t>
            </a:r>
            <a:r>
              <a:rPr lang="en-US" dirty="0" smtClean="0">
                <a:solidFill>
                  <a:schemeClr val="tx1"/>
                </a:solidFill>
              </a:rPr>
              <a:t>, ordinal)</a:t>
            </a:r>
          </a:p>
          <a:p>
            <a:pPr lvl="1"/>
            <a:r>
              <a:rPr lang="en-US" dirty="0">
                <a:solidFill>
                  <a:schemeClr val="tx1"/>
                </a:solidFill>
              </a:rPr>
              <a:t> </a:t>
            </a:r>
            <a:r>
              <a:rPr lang="en-US" dirty="0" smtClean="0">
                <a:solidFill>
                  <a:schemeClr val="tx1"/>
                </a:solidFill>
              </a:rPr>
              <a:t>      Drop zero variance</a:t>
            </a:r>
          </a:p>
          <a:p>
            <a:pPr lvl="1"/>
            <a:r>
              <a:rPr lang="en-US" dirty="0" smtClean="0">
                <a:solidFill>
                  <a:schemeClr val="tx1"/>
                </a:solidFill>
              </a:rPr>
              <a:t>       Feature engineering - &gt; run all models through</a:t>
            </a:r>
          </a:p>
          <a:p>
            <a:pPr marL="411480" lvl="1" indent="0">
              <a:buNone/>
            </a:pPr>
            <a:endParaRPr lang="en-US" dirty="0" smtClean="0">
              <a:solidFill>
                <a:schemeClr val="tx1"/>
              </a:solidFill>
            </a:endParaRPr>
          </a:p>
          <a:p>
            <a:pPr lvl="1"/>
            <a:endParaRPr lang="en-US" dirty="0" smtClean="0">
              <a:solidFill>
                <a:schemeClr val="tx1"/>
              </a:solidFill>
            </a:endParaRPr>
          </a:p>
        </p:txBody>
      </p:sp>
    </p:spTree>
    <p:extLst>
      <p:ext uri="{BB962C8B-B14F-4D97-AF65-F5344CB8AC3E}">
        <p14:creationId xmlns:p14="http://schemas.microsoft.com/office/powerpoint/2010/main" val="21818528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solidFill>
                  <a:srgbClr val="2C4C67"/>
                </a:solidFill>
              </a:rPr>
              <a:t>missing values: </a:t>
            </a:r>
            <a:br>
              <a:rPr lang="en-US" sz="2500" dirty="0" smtClean="0">
                <a:solidFill>
                  <a:srgbClr val="2C4C67"/>
                </a:solidFill>
              </a:rPr>
            </a:br>
            <a:r>
              <a:rPr lang="en-US" sz="2500" dirty="0" smtClean="0">
                <a:solidFill>
                  <a:srgbClr val="2C4C67"/>
                </a:solidFill>
              </a:rPr>
              <a:t>imputation &amp; drop variables</a:t>
            </a:r>
            <a:endParaRPr lang="en-US" sz="2500" dirty="0">
              <a:solidFill>
                <a:srgbClr val="2C4C67"/>
              </a:solidFill>
            </a:endParaRPr>
          </a:p>
        </p:txBody>
      </p:sp>
      <p:sp>
        <p:nvSpPr>
          <p:cNvPr id="10" name="Content Placeholder 9"/>
          <p:cNvSpPr>
            <a:spLocks noGrp="1"/>
          </p:cNvSpPr>
          <p:nvPr>
            <p:ph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601779" y="1752601"/>
            <a:ext cx="7742168" cy="3304476"/>
          </a:xfrm>
          <a:prstGeom prst="rect">
            <a:avLst/>
          </a:prstGeom>
        </p:spPr>
      </p:pic>
      <p:sp>
        <p:nvSpPr>
          <p:cNvPr id="12" name="TextBox 11"/>
          <p:cNvSpPr txBox="1"/>
          <p:nvPr/>
        </p:nvSpPr>
        <p:spPr>
          <a:xfrm>
            <a:off x="657652" y="5275866"/>
            <a:ext cx="7638705" cy="1754327"/>
          </a:xfrm>
          <a:prstGeom prst="rect">
            <a:avLst/>
          </a:prstGeom>
          <a:noFill/>
        </p:spPr>
        <p:txBody>
          <a:bodyPr wrap="none" rtlCol="0">
            <a:spAutoFit/>
          </a:bodyPr>
          <a:lstStyle/>
          <a:p>
            <a:r>
              <a:rPr lang="en-US" b="1" dirty="0" err="1" smtClean="0"/>
              <a:t>MiscFeature</a:t>
            </a:r>
            <a:r>
              <a:rPr lang="en-US" b="1" dirty="0" smtClean="0"/>
              <a:t>:</a:t>
            </a:r>
            <a:r>
              <a:rPr lang="en-US" dirty="0" smtClean="0"/>
              <a:t> 54 count, low variance, low target correlation -&gt; </a:t>
            </a:r>
            <a:r>
              <a:rPr lang="en-US" b="1" dirty="0" smtClean="0">
                <a:solidFill>
                  <a:srgbClr val="3366FF"/>
                </a:solidFill>
              </a:rPr>
              <a:t>drop</a:t>
            </a:r>
          </a:p>
          <a:p>
            <a:r>
              <a:rPr lang="en-US" b="1" dirty="0" smtClean="0"/>
              <a:t>Alley: </a:t>
            </a:r>
            <a:r>
              <a:rPr lang="en-US" dirty="0" smtClean="0"/>
              <a:t>low target correlation -&gt; </a:t>
            </a:r>
            <a:r>
              <a:rPr lang="en-US" b="1" dirty="0" smtClean="0">
                <a:solidFill>
                  <a:srgbClr val="3366FF"/>
                </a:solidFill>
              </a:rPr>
              <a:t>drop</a:t>
            </a:r>
          </a:p>
          <a:p>
            <a:r>
              <a:rPr lang="en-US" b="1" dirty="0" smtClean="0"/>
              <a:t>Fence: </a:t>
            </a:r>
            <a:r>
              <a:rPr lang="en-US" dirty="0" smtClean="0"/>
              <a:t>low target correlation -&gt; </a:t>
            </a:r>
            <a:r>
              <a:rPr lang="en-US" b="1" dirty="0" smtClean="0">
                <a:solidFill>
                  <a:srgbClr val="3366FF"/>
                </a:solidFill>
              </a:rPr>
              <a:t>drop</a:t>
            </a:r>
          </a:p>
          <a:p>
            <a:r>
              <a:rPr lang="en-US" b="1" dirty="0" err="1"/>
              <a:t>PoolQC</a:t>
            </a:r>
            <a:r>
              <a:rPr lang="en-US" b="1" dirty="0"/>
              <a:t>:</a:t>
            </a:r>
            <a:r>
              <a:rPr lang="en-US" dirty="0"/>
              <a:t> 99% missing -&gt; </a:t>
            </a:r>
            <a:r>
              <a:rPr lang="en-US" b="1" dirty="0" smtClean="0">
                <a:solidFill>
                  <a:srgbClr val="3366FF"/>
                </a:solidFill>
              </a:rPr>
              <a:t>drop </a:t>
            </a:r>
          </a:p>
          <a:p>
            <a:r>
              <a:rPr lang="en-US" b="1" dirty="0" smtClean="0"/>
              <a:t>Most others:</a:t>
            </a:r>
            <a:r>
              <a:rPr lang="en-US" b="1" dirty="0" smtClean="0">
                <a:solidFill>
                  <a:srgbClr val="3366FF"/>
                </a:solidFill>
              </a:rPr>
              <a:t> </a:t>
            </a:r>
            <a:r>
              <a:rPr lang="en-US" b="1" dirty="0" err="1" smtClean="0">
                <a:solidFill>
                  <a:srgbClr val="3366FF"/>
                </a:solidFill>
              </a:rPr>
              <a:t>fillna</a:t>
            </a:r>
            <a:r>
              <a:rPr lang="en-US" b="1" dirty="0">
                <a:solidFill>
                  <a:srgbClr val="3366FF"/>
                </a:solidFill>
              </a:rPr>
              <a:t>(</a:t>
            </a:r>
            <a:r>
              <a:rPr lang="en-US" b="1" dirty="0" smtClean="0">
                <a:solidFill>
                  <a:srgbClr val="3366FF"/>
                </a:solidFill>
              </a:rPr>
              <a:t>mode)[0]</a:t>
            </a:r>
            <a:endParaRPr lang="en-US" b="1" dirty="0">
              <a:solidFill>
                <a:srgbClr val="3366FF"/>
              </a:solidFill>
            </a:endParaRPr>
          </a:p>
          <a:p>
            <a:endParaRPr lang="en-US" b="1" dirty="0">
              <a:solidFill>
                <a:srgbClr val="3366FF"/>
              </a:solidFill>
            </a:endParaRPr>
          </a:p>
        </p:txBody>
      </p:sp>
    </p:spTree>
    <p:extLst>
      <p:ext uri="{BB962C8B-B14F-4D97-AF65-F5344CB8AC3E}">
        <p14:creationId xmlns:p14="http://schemas.microsoft.com/office/powerpoint/2010/main" val="1991806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rgbClr val="2C4C67"/>
                </a:solidFill>
              </a:rPr>
              <a:t>Feature engineering</a:t>
            </a:r>
            <a:endParaRPr lang="en-US" sz="3000" dirty="0">
              <a:solidFill>
                <a:srgbClr val="2C4C67"/>
              </a:solidFill>
            </a:endParaRPr>
          </a:p>
        </p:txBody>
      </p:sp>
      <p:sp>
        <p:nvSpPr>
          <p:cNvPr id="3" name="Content Placeholder 2"/>
          <p:cNvSpPr>
            <a:spLocks noGrp="1"/>
          </p:cNvSpPr>
          <p:nvPr>
            <p:ph idx="1"/>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Flags</a:t>
            </a:r>
            <a:r>
              <a:rPr lang="en-US" dirty="0"/>
              <a:t>: </a:t>
            </a:r>
          </a:p>
          <a:p>
            <a:pPr lvl="1"/>
            <a:r>
              <a:rPr lang="en-US" dirty="0" err="1"/>
              <a:t>is_high_neighborhood</a:t>
            </a:r>
            <a:r>
              <a:rPr lang="en-US" dirty="0"/>
              <a:t> (</a:t>
            </a:r>
            <a:r>
              <a:rPr lang="en-US" dirty="0" err="1"/>
              <a:t>is_mid</a:t>
            </a:r>
            <a:r>
              <a:rPr lang="en-US" dirty="0"/>
              <a:t>, </a:t>
            </a:r>
            <a:r>
              <a:rPr lang="en-US" dirty="0" err="1"/>
              <a:t>is_low</a:t>
            </a:r>
            <a:r>
              <a:rPr lang="en-US" dirty="0"/>
              <a:t>)</a:t>
            </a:r>
          </a:p>
          <a:p>
            <a:pPr lvl="1"/>
            <a:r>
              <a:rPr lang="en-US" dirty="0" err="1" smtClean="0"/>
              <a:t>Is_good_condition</a:t>
            </a:r>
            <a:endParaRPr lang="en-US" dirty="0"/>
          </a:p>
          <a:p>
            <a:pPr marL="114300" indent="0">
              <a:buNone/>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Scores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lvl="1"/>
            <a:r>
              <a:rPr lang="en-US" dirty="0" err="1" smtClean="0"/>
              <a:t>GarageScore</a:t>
            </a:r>
            <a:endParaRPr lang="en-US" dirty="0" smtClean="0"/>
          </a:p>
          <a:p>
            <a:pPr lvl="1"/>
            <a:r>
              <a:rPr lang="en-US" dirty="0" err="1" smtClean="0"/>
              <a:t>BasementScore</a:t>
            </a:r>
            <a:endParaRPr lang="en-US" dirty="0" smtClean="0"/>
          </a:p>
          <a:p>
            <a:pPr lvl="1"/>
            <a:r>
              <a:rPr lang="en-US" dirty="0" err="1" smtClean="0"/>
              <a:t>FireplaceScore</a:t>
            </a:r>
            <a:endParaRPr lang="en-US" dirty="0" smtClean="0"/>
          </a:p>
          <a:p>
            <a:pPr lvl="1"/>
            <a:r>
              <a:rPr lang="en-US" dirty="0" err="1"/>
              <a:t>LocationScore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583760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solidFill>
                  <a:srgbClr val="2C4C67"/>
                </a:solidFill>
              </a:rPr>
              <a:t>Flag: </a:t>
            </a:r>
            <a:r>
              <a:rPr lang="en-US" sz="2500" dirty="0" err="1" smtClean="0">
                <a:solidFill>
                  <a:srgbClr val="2C4C67"/>
                </a:solidFill>
              </a:rPr>
              <a:t>Is_high_neighborhood</a:t>
            </a:r>
            <a:endParaRPr lang="en-US" sz="2500" dirty="0">
              <a:solidFill>
                <a:srgbClr val="2C4C67"/>
              </a:solidFill>
            </a:endParaRPr>
          </a:p>
        </p:txBody>
      </p:sp>
      <p:pic>
        <p:nvPicPr>
          <p:cNvPr id="12" name="Picture 11"/>
          <p:cNvPicPr>
            <a:picLocks noChangeAspect="1"/>
          </p:cNvPicPr>
          <p:nvPr/>
        </p:nvPicPr>
        <p:blipFill>
          <a:blip r:embed="rId3"/>
          <a:stretch>
            <a:fillRect/>
          </a:stretch>
        </p:blipFill>
        <p:spPr>
          <a:xfrm>
            <a:off x="558477" y="1870312"/>
            <a:ext cx="5483752" cy="3971688"/>
          </a:xfrm>
          <a:prstGeom prst="rect">
            <a:avLst/>
          </a:prstGeom>
        </p:spPr>
      </p:pic>
      <p:sp>
        <p:nvSpPr>
          <p:cNvPr id="3" name="TextBox 2"/>
          <p:cNvSpPr txBox="1"/>
          <p:nvPr/>
        </p:nvSpPr>
        <p:spPr>
          <a:xfrm>
            <a:off x="6180668" y="1870312"/>
            <a:ext cx="2765776" cy="3323987"/>
          </a:xfrm>
          <a:prstGeom prst="rect">
            <a:avLst/>
          </a:prstGeom>
          <a:noFill/>
        </p:spPr>
        <p:txBody>
          <a:bodyPr wrap="square" rtlCol="0">
            <a:spAutoFit/>
          </a:bodyPr>
          <a:lstStyle/>
          <a:p>
            <a:endParaRPr lang="en-US" dirty="0" smtClean="0"/>
          </a:p>
          <a:p>
            <a:r>
              <a:rPr lang="en-US" dirty="0" err="1" smtClean="0"/>
              <a:t>Is_high_neighborhood</a:t>
            </a:r>
            <a:r>
              <a:rPr lang="en-US" dirty="0" smtClean="0"/>
              <a:t> </a:t>
            </a:r>
            <a:endParaRPr lang="en-US" dirty="0"/>
          </a:p>
          <a:p>
            <a:r>
              <a:rPr lang="en-US" sz="1600" dirty="0" err="1"/>
              <a:t>Saleprice</a:t>
            </a:r>
            <a:r>
              <a:rPr lang="en-US" sz="1600" dirty="0"/>
              <a:t> </a:t>
            </a:r>
            <a:r>
              <a:rPr lang="en-US" sz="1600" b="1" dirty="0"/>
              <a:t>&gt;</a:t>
            </a:r>
            <a:r>
              <a:rPr lang="en-US" sz="1600" dirty="0"/>
              <a:t> $230k</a:t>
            </a:r>
          </a:p>
          <a:p>
            <a:endParaRPr lang="en-US" dirty="0" smtClean="0"/>
          </a:p>
          <a:p>
            <a:r>
              <a:rPr lang="en-US" dirty="0" err="1" smtClean="0"/>
              <a:t>Is_mid_neighborhood</a:t>
            </a:r>
            <a:endParaRPr lang="en-US" dirty="0" smtClean="0"/>
          </a:p>
          <a:p>
            <a:r>
              <a:rPr lang="en-US" sz="1600" dirty="0" err="1" smtClean="0"/>
              <a:t>Saleprice</a:t>
            </a:r>
            <a:r>
              <a:rPr lang="en-US" sz="1600" dirty="0" smtClean="0"/>
              <a:t> </a:t>
            </a:r>
            <a:r>
              <a:rPr lang="en-US" sz="1600" b="1" dirty="0" smtClean="0"/>
              <a:t>&gt;</a:t>
            </a:r>
            <a:r>
              <a:rPr lang="en-US" sz="1600" dirty="0" smtClean="0"/>
              <a:t> $150k and </a:t>
            </a:r>
            <a:r>
              <a:rPr lang="en-US" sz="1600" b="1" dirty="0" smtClean="0"/>
              <a:t>&lt;=</a:t>
            </a:r>
            <a:r>
              <a:rPr lang="en-US" sz="1600" dirty="0" smtClean="0"/>
              <a:t> $230k</a:t>
            </a:r>
          </a:p>
          <a:p>
            <a:endParaRPr lang="en-US" sz="1600" dirty="0"/>
          </a:p>
          <a:p>
            <a:r>
              <a:rPr lang="en-US" dirty="0" err="1"/>
              <a:t>Is_low_neighborhood</a:t>
            </a:r>
            <a:r>
              <a:rPr lang="en-US" dirty="0"/>
              <a:t> </a:t>
            </a:r>
          </a:p>
          <a:p>
            <a:r>
              <a:rPr lang="en-US" sz="1400" dirty="0" err="1"/>
              <a:t>Saleprice</a:t>
            </a:r>
            <a:r>
              <a:rPr lang="en-US" sz="1400" dirty="0"/>
              <a:t> </a:t>
            </a:r>
            <a:r>
              <a:rPr lang="en-US" sz="1400" b="1" dirty="0"/>
              <a:t>&lt; =</a:t>
            </a:r>
            <a:r>
              <a:rPr lang="en-US" sz="1400" dirty="0"/>
              <a:t> $150k</a:t>
            </a:r>
          </a:p>
          <a:p>
            <a:endParaRPr lang="en-US" sz="1200" dirty="0"/>
          </a:p>
          <a:p>
            <a:endParaRPr lang="en-US" sz="1600" dirty="0" smtClean="0"/>
          </a:p>
          <a:p>
            <a:endParaRPr lang="en-US" sz="1400" dirty="0"/>
          </a:p>
        </p:txBody>
      </p:sp>
    </p:spTree>
    <p:extLst>
      <p:ext uri="{BB962C8B-B14F-4D97-AF65-F5344CB8AC3E}">
        <p14:creationId xmlns:p14="http://schemas.microsoft.com/office/powerpoint/2010/main" val="9750510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solidFill>
                  <a:srgbClr val="2C4C67"/>
                </a:solidFill>
              </a:rPr>
              <a:t>Flag: </a:t>
            </a:r>
            <a:r>
              <a:rPr lang="en-US" sz="2500" dirty="0" err="1" smtClean="0">
                <a:solidFill>
                  <a:srgbClr val="2C4C67"/>
                </a:solidFill>
              </a:rPr>
              <a:t>Is_good_condition</a:t>
            </a:r>
            <a:endParaRPr lang="en-US" sz="2500" dirty="0">
              <a:solidFill>
                <a:srgbClr val="2C4C67"/>
              </a:solidFill>
            </a:endParaRPr>
          </a:p>
        </p:txBody>
      </p:sp>
      <p:pic>
        <p:nvPicPr>
          <p:cNvPr id="4" name="Picture 3"/>
          <p:cNvPicPr>
            <a:picLocks noChangeAspect="1"/>
          </p:cNvPicPr>
          <p:nvPr/>
        </p:nvPicPr>
        <p:blipFill>
          <a:blip r:embed="rId3"/>
          <a:stretch>
            <a:fillRect/>
          </a:stretch>
        </p:blipFill>
        <p:spPr>
          <a:xfrm>
            <a:off x="314478" y="2080382"/>
            <a:ext cx="5513501" cy="3550815"/>
          </a:xfrm>
          <a:prstGeom prst="rect">
            <a:avLst/>
          </a:prstGeom>
        </p:spPr>
      </p:pic>
      <p:sp>
        <p:nvSpPr>
          <p:cNvPr id="3" name="TextBox 2"/>
          <p:cNvSpPr txBox="1"/>
          <p:nvPr/>
        </p:nvSpPr>
        <p:spPr>
          <a:xfrm>
            <a:off x="5993203" y="2088444"/>
            <a:ext cx="3020867" cy="3600986"/>
          </a:xfrm>
          <a:prstGeom prst="rect">
            <a:avLst/>
          </a:prstGeom>
          <a:noFill/>
        </p:spPr>
        <p:txBody>
          <a:bodyPr wrap="none" rtlCol="0">
            <a:spAutoFit/>
          </a:bodyPr>
          <a:lstStyle/>
          <a:p>
            <a:r>
              <a:rPr lang="en-US" dirty="0" err="1" smtClean="0"/>
              <a:t>RRAn</a:t>
            </a:r>
            <a:r>
              <a:rPr lang="en-US" dirty="0" smtClean="0"/>
              <a:t>: </a:t>
            </a:r>
            <a:r>
              <a:rPr lang="en-US" sz="1400" dirty="0" smtClean="0"/>
              <a:t>Adjacent to North-South</a:t>
            </a:r>
          </a:p>
          <a:p>
            <a:r>
              <a:rPr lang="en-US" sz="1400" dirty="0" smtClean="0"/>
              <a:t>Railroad</a:t>
            </a:r>
          </a:p>
          <a:p>
            <a:endParaRPr lang="en-US" dirty="0"/>
          </a:p>
          <a:p>
            <a:r>
              <a:rPr lang="en-US" dirty="0" err="1" smtClean="0"/>
              <a:t>RRNe</a:t>
            </a:r>
            <a:r>
              <a:rPr lang="en-US" dirty="0" smtClean="0"/>
              <a:t>: </a:t>
            </a:r>
            <a:r>
              <a:rPr lang="en-US" sz="1400" dirty="0" smtClean="0"/>
              <a:t>Near (within 200’) </a:t>
            </a:r>
          </a:p>
          <a:p>
            <a:r>
              <a:rPr lang="en-US" sz="1400" dirty="0" smtClean="0"/>
              <a:t>of East-West Railroad</a:t>
            </a:r>
          </a:p>
          <a:p>
            <a:endParaRPr lang="en-US" sz="1400" dirty="0"/>
          </a:p>
          <a:p>
            <a:r>
              <a:rPr lang="en-US" dirty="0" err="1" smtClean="0"/>
              <a:t>PosN</a:t>
            </a:r>
            <a:r>
              <a:rPr lang="en-US" dirty="0" smtClean="0"/>
              <a:t>: </a:t>
            </a:r>
            <a:r>
              <a:rPr lang="en-US" sz="1400" dirty="0" smtClean="0"/>
              <a:t>Near positive off-site</a:t>
            </a:r>
          </a:p>
          <a:p>
            <a:r>
              <a:rPr lang="en-US" sz="1400" dirty="0"/>
              <a:t>f</a:t>
            </a:r>
            <a:r>
              <a:rPr lang="en-US" sz="1400" dirty="0" smtClean="0"/>
              <a:t>eatures (park, greenbelt)</a:t>
            </a:r>
          </a:p>
          <a:p>
            <a:endParaRPr lang="en-US" dirty="0"/>
          </a:p>
          <a:p>
            <a:r>
              <a:rPr lang="en-US" dirty="0" err="1" smtClean="0"/>
              <a:t>PosA</a:t>
            </a:r>
            <a:r>
              <a:rPr lang="en-US" dirty="0" smtClean="0"/>
              <a:t>: </a:t>
            </a:r>
            <a:r>
              <a:rPr lang="en-US" sz="1400" dirty="0" smtClean="0"/>
              <a:t>Adjacent to positive</a:t>
            </a:r>
          </a:p>
          <a:p>
            <a:r>
              <a:rPr lang="en-US" sz="1400" dirty="0" smtClean="0"/>
              <a:t>off-site features</a:t>
            </a:r>
          </a:p>
          <a:p>
            <a:endParaRPr lang="en-US" dirty="0"/>
          </a:p>
          <a:p>
            <a:r>
              <a:rPr lang="en-US" dirty="0" err="1" smtClean="0"/>
              <a:t>RRNn</a:t>
            </a:r>
            <a:r>
              <a:rPr lang="en-US" dirty="0" smtClean="0"/>
              <a:t>: </a:t>
            </a:r>
            <a:r>
              <a:rPr lang="en-US" sz="1400" dirty="0" smtClean="0"/>
              <a:t>Near (within 200’) </a:t>
            </a:r>
          </a:p>
          <a:p>
            <a:r>
              <a:rPr lang="en-US" sz="1400" dirty="0" smtClean="0"/>
              <a:t>Of North-South Railroad</a:t>
            </a:r>
            <a:endParaRPr lang="en-US" sz="1400" dirty="0"/>
          </a:p>
        </p:txBody>
      </p:sp>
    </p:spTree>
    <p:extLst>
      <p:ext uri="{BB962C8B-B14F-4D97-AF65-F5344CB8AC3E}">
        <p14:creationId xmlns:p14="http://schemas.microsoft.com/office/powerpoint/2010/main" val="4007614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ightArrow">
            <a:avLst/>
          </a:prstGeom>
        </p:spPr>
        <p:txBody>
          <a:bodyPr>
            <a:normAutofit fontScale="90000"/>
          </a:bodyPr>
          <a:lstStyle/>
          <a:p>
            <a:r>
              <a:rPr lang="en-US" sz="3000" dirty="0" err="1" smtClean="0">
                <a:solidFill>
                  <a:srgbClr val="2C4C67"/>
                </a:solidFill>
              </a:rPr>
              <a:t>garagescore</a:t>
            </a:r>
            <a:endParaRPr lang="en-US" sz="3000" dirty="0">
              <a:solidFill>
                <a:srgbClr val="2C4C67"/>
              </a:solidFill>
            </a:endParaRPr>
          </a:p>
        </p:txBody>
      </p:sp>
      <p:sp>
        <p:nvSpPr>
          <p:cNvPr id="13" name="Content Placeholder 12"/>
          <p:cNvSpPr>
            <a:spLocks noGrp="1"/>
          </p:cNvSpPr>
          <p:nvPr>
            <p:ph idx="1"/>
          </p:nvPr>
        </p:nvSpPr>
        <p:spPr>
          <a:xfrm>
            <a:off x="457200" y="1752601"/>
            <a:ext cx="7985276" cy="4373563"/>
          </a:xfrm>
        </p:spPr>
        <p:txBody>
          <a:bodyPr>
            <a:normAutofit/>
          </a:bodyPr>
          <a:lstStyle/>
          <a:p>
            <a:pPr marL="114300" indent="0">
              <a:buNone/>
            </a:pPr>
            <a:r>
              <a:rPr lang="en-US" sz="1700" dirty="0" smtClean="0"/>
              <a:t>       </a:t>
            </a:r>
            <a:r>
              <a:rPr lang="en-US" sz="1700" dirty="0" err="1" smtClean="0"/>
              <a:t>GarageQual</a:t>
            </a:r>
            <a:r>
              <a:rPr lang="en-US" sz="1700" dirty="0" smtClean="0"/>
              <a:t> (original)                           </a:t>
            </a:r>
            <a:r>
              <a:rPr lang="en-US" sz="1700" dirty="0" err="1" smtClean="0"/>
              <a:t>GarageQual</a:t>
            </a:r>
            <a:r>
              <a:rPr lang="en-US" sz="1700" dirty="0" smtClean="0"/>
              <a:t> (target-encoded)</a:t>
            </a:r>
            <a:endParaRPr lang="en-US" sz="1700" dirty="0"/>
          </a:p>
        </p:txBody>
      </p:sp>
      <p:pic>
        <p:nvPicPr>
          <p:cNvPr id="6" name="Picture 5"/>
          <p:cNvPicPr>
            <a:picLocks noChangeAspect="1"/>
          </p:cNvPicPr>
          <p:nvPr/>
        </p:nvPicPr>
        <p:blipFill>
          <a:blip r:embed="rId3"/>
          <a:stretch>
            <a:fillRect/>
          </a:stretch>
        </p:blipFill>
        <p:spPr>
          <a:xfrm>
            <a:off x="457202" y="2290794"/>
            <a:ext cx="3898703" cy="2546092"/>
          </a:xfrm>
          <a:prstGeom prst="rect">
            <a:avLst/>
          </a:prstGeom>
        </p:spPr>
      </p:pic>
      <p:pic>
        <p:nvPicPr>
          <p:cNvPr id="7" name="Picture 6"/>
          <p:cNvPicPr>
            <a:picLocks noChangeAspect="1"/>
          </p:cNvPicPr>
          <p:nvPr/>
        </p:nvPicPr>
        <p:blipFill>
          <a:blip r:embed="rId4"/>
          <a:stretch>
            <a:fillRect/>
          </a:stretch>
        </p:blipFill>
        <p:spPr>
          <a:xfrm>
            <a:off x="5126569" y="2290794"/>
            <a:ext cx="3706989" cy="2546092"/>
          </a:xfrm>
          <a:prstGeom prst="rect">
            <a:avLst/>
          </a:prstGeom>
        </p:spPr>
      </p:pic>
    </p:spTree>
    <p:extLst>
      <p:ext uri="{BB962C8B-B14F-4D97-AF65-F5344CB8AC3E}">
        <p14:creationId xmlns:p14="http://schemas.microsoft.com/office/powerpoint/2010/main" val="87442864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Custom 1">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Real Estate Business Plan by Slidesgo">
  <a:themeElements>
    <a:clrScheme name="Simple Light">
      <a:dk1>
        <a:srgbClr val="F3F3F3"/>
      </a:dk1>
      <a:lt1>
        <a:srgbClr val="373A5A"/>
      </a:lt1>
      <a:dk2>
        <a:srgbClr val="6D9EEB"/>
      </a:dk2>
      <a:lt2>
        <a:srgbClr val="B6ECF0"/>
      </a:lt2>
      <a:accent1>
        <a:srgbClr val="5F9881"/>
      </a:accent1>
      <a:accent2>
        <a:srgbClr val="8BC0AA"/>
      </a:accent2>
      <a:accent3>
        <a:srgbClr val="A9D6C3"/>
      </a:accent3>
      <a:accent4>
        <a:srgbClr val="FF6E5C"/>
      </a:accent4>
      <a:accent5>
        <a:srgbClr val="FFD966"/>
      </a:accent5>
      <a:accent6>
        <a:srgbClr val="2C2E4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12973</TotalTime>
  <Words>2814</Words>
  <Application>Microsoft Macintosh PowerPoint</Application>
  <PresentationFormat>On-screen Show (4:3)</PresentationFormat>
  <Paragraphs>392</Paragraphs>
  <Slides>21</Slides>
  <Notes>17</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Apothecary</vt:lpstr>
      <vt:lpstr>Real Estate Business Plan by Slidesgo</vt:lpstr>
      <vt:lpstr>Ames: Housing Sale Price</vt:lpstr>
      <vt:lpstr>contentS</vt:lpstr>
      <vt:lpstr>a. Business case</vt:lpstr>
      <vt:lpstr>B. Workflow</vt:lpstr>
      <vt:lpstr>missing values:  imputation &amp; drop variables</vt:lpstr>
      <vt:lpstr>Feature engineering</vt:lpstr>
      <vt:lpstr>Flag: Is_high_neighborhood</vt:lpstr>
      <vt:lpstr>Flag: Is_good_condition</vt:lpstr>
      <vt:lpstr>garagescore</vt:lpstr>
      <vt:lpstr>garagescore</vt:lpstr>
      <vt:lpstr>Models:</vt:lpstr>
      <vt:lpstr>Ridge</vt:lpstr>
      <vt:lpstr>lasso</vt:lpstr>
      <vt:lpstr>Elasticnet</vt:lpstr>
      <vt:lpstr>Random forest</vt:lpstr>
      <vt:lpstr>Gradient Boosting (GBM)</vt:lpstr>
      <vt:lpstr>Support vector regressor (SVR): polynomial kernel</vt:lpstr>
      <vt:lpstr>Support vector regressor (SVR): RBF kernel</vt:lpstr>
      <vt:lpstr>considerations</vt:lpstr>
      <vt:lpstr>takeaways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dc:creator>
  <cp:lastModifiedBy>mac</cp:lastModifiedBy>
  <cp:revision>268</cp:revision>
  <dcterms:created xsi:type="dcterms:W3CDTF">2020-11-22T19:49:13Z</dcterms:created>
  <dcterms:modified xsi:type="dcterms:W3CDTF">2020-12-23T17:38:24Z</dcterms:modified>
</cp:coreProperties>
</file>