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79" r:id="rId4"/>
    <p:sldId id="272" r:id="rId5"/>
    <p:sldId id="304" r:id="rId6"/>
    <p:sldId id="274" r:id="rId7"/>
    <p:sldId id="282" r:id="rId8"/>
    <p:sldId id="277" r:id="rId9"/>
    <p:sldId id="284" r:id="rId10"/>
    <p:sldId id="283" r:id="rId11"/>
    <p:sldId id="291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6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781309-E76A-C44C-8BA2-60D334B8067C}">
          <p14:sldIdLst>
            <p14:sldId id="256"/>
            <p14:sldId id="263"/>
            <p14:sldId id="279"/>
            <p14:sldId id="272"/>
            <p14:sldId id="304"/>
            <p14:sldId id="274"/>
            <p14:sldId id="282"/>
            <p14:sldId id="277"/>
            <p14:sldId id="284"/>
            <p14:sldId id="283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286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76" autoAdjust="0"/>
  </p:normalViewPr>
  <p:slideViewPr>
    <p:cSldViewPr snapToGrid="0" snapToObjects="1">
      <p:cViewPr>
        <p:scale>
          <a:sx n="81" d="100"/>
          <a:sy n="81" d="100"/>
        </p:scale>
        <p:origin x="-16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24B8-9979-0B4F-A1BF-DEBC77B3113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D362E-059E-3B43-BEEF-AB589A88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LendingClub</a:t>
            </a:r>
            <a:r>
              <a:rPr lang="en-US" baseline="0" dirty="0" smtClean="0"/>
              <a:t> is a platform that brings together investor and customer.  </a:t>
            </a:r>
            <a:r>
              <a:rPr lang="en-US" baseline="0" dirty="0" err="1" smtClean="0"/>
              <a:t>LendingClub</a:t>
            </a:r>
            <a:r>
              <a:rPr lang="en-US" baseline="0" dirty="0" smtClean="0"/>
              <a:t> makes their money from origination fees.</a:t>
            </a:r>
          </a:p>
          <a:p>
            <a:r>
              <a:rPr lang="en-US" baseline="0" dirty="0" smtClean="0"/>
              <a:t>-We thought it would be helpful to build a dashboard to help investors identify borrowers who might be most profitable to the investor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-Investors</a:t>
            </a:r>
            <a:r>
              <a:rPr lang="en-US" baseline="0" dirty="0" smtClean="0"/>
              <a:t> make their money from borrowers who make on-time payments through the length of their loan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-They</a:t>
            </a:r>
            <a:r>
              <a:rPr lang="en-US" baseline="0" dirty="0" smtClean="0"/>
              <a:t> lose potential profit on borrowers that prepay and even more on borrowers who default/delinquent</a:t>
            </a:r>
          </a:p>
          <a:p>
            <a:r>
              <a:rPr lang="en-US" baseline="0" dirty="0" smtClean="0"/>
              <a:t>-It turns out that the difference is behavior between the 36 month and 60 month borrowers diverge noticeably, so we wanted to capture the time dimension in the P&amp;L potential of customers, and compared the 36mnth and 60mnth group across diff features (like fico score, grade, </a:t>
            </a:r>
            <a:r>
              <a:rPr lang="en-US" baseline="0" dirty="0" err="1" smtClean="0"/>
              <a:t>emp_length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-We approached this project as a case study in customer churn.   How long will a customer stay a customer before they leave.. How long will a borrower make on-time payments before they either prepay or default, so we decided to use survival analysis to predict when these events would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-I chose these curves to show the type of information that you can glean from them, like </a:t>
            </a:r>
            <a:r>
              <a:rPr lang="en-US" dirty="0" err="1" smtClean="0"/>
              <a:t>predicabilty</a:t>
            </a:r>
            <a:r>
              <a:rPr lang="en-US" dirty="0" smtClean="0"/>
              <a:t> power, apart from just the probability at a certain point in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-The</a:t>
            </a:r>
            <a:r>
              <a:rPr lang="en-US" baseline="0" dirty="0" smtClean="0"/>
              <a:t> employment length doesn’t really affect either the prepaid group or the default group.  However, prepayment occurs much faster and steadily than default.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divergence</a:t>
            </a:r>
            <a:r>
              <a:rPr lang="en-US" baseline="0" dirty="0" smtClean="0"/>
              <a:t> occurs around month 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-gauged by its impact to business</a:t>
            </a:r>
          </a:p>
          <a:p>
            <a:r>
              <a:rPr lang="en-US" dirty="0" smtClean="0"/>
              <a:t>-understanding</a:t>
            </a:r>
            <a:r>
              <a:rPr lang="en-US" baseline="0" dirty="0" smtClean="0"/>
              <a:t> the borrower loan repayment behavior is vital to the success of loan business</a:t>
            </a:r>
          </a:p>
          <a:p>
            <a:r>
              <a:rPr lang="en-US" dirty="0" smtClean="0"/>
              <a:t>-How about loan counts stratified into years and loan purposes/loan grades?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Are loans with higher funded amounts harder to be paid-in-full?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Please analyze the percentages of non-completed loans in each loan grade/subgrade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 sure that your analysis takes into account of **loan-term**.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you see major differences on the patterns with different loan-terms? 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Do '60 months' (5 years) loans often get terminated at the end of the 5 years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r>
              <a:rPr lang="en-US" dirty="0"/>
              <a:t>, the overall profit potential still trends up for F grade loans </a:t>
            </a:r>
            <a:r>
              <a:rPr lang="en-US" dirty="0" err="1"/>
              <a:t>vs</a:t>
            </a:r>
            <a:r>
              <a:rPr lang="en-US" dirty="0"/>
              <a:t> G grade for 36 </a:t>
            </a:r>
            <a:r>
              <a:rPr lang="en-US" dirty="0" err="1"/>
              <a:t>mnths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60mnths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is that for the 36 month borrowers the potential profitability </a:t>
            </a:r>
            <a:r>
              <a:rPr lang="en-US" b="1" dirty="0"/>
              <a:t>peaks</a:t>
            </a:r>
            <a:r>
              <a:rPr lang="en-US" dirty="0"/>
              <a:t> at grade F borrower and then goes down, while for the 60 </a:t>
            </a:r>
            <a:r>
              <a:rPr lang="en-US" dirty="0" err="1"/>
              <a:t>mnths</a:t>
            </a:r>
            <a:r>
              <a:rPr lang="en-US" dirty="0"/>
              <a:t> borrowers it stays flat and just gets worse.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much variability</a:t>
            </a:r>
            <a:r>
              <a:rPr lang="en-US" baseline="0" dirty="0" smtClean="0"/>
              <a:t> for 36mnth borrowers,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great variability for 60 month borrowers, with </a:t>
            </a:r>
            <a:r>
              <a:rPr lang="en-US" b="1" baseline="0" dirty="0" smtClean="0"/>
              <a:t>renters being least profitability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mentioned, we</a:t>
            </a:r>
            <a:r>
              <a:rPr lang="en-US" baseline="0" dirty="0" smtClean="0"/>
              <a:t> approached this partly as a case in customer churn.. How long will a borrower be profitable before they default or prepay.  And to determine this we used survival analysis to get the probability of either prepayment or default at a certain time.  </a:t>
            </a:r>
          </a:p>
          <a:p>
            <a:r>
              <a:rPr lang="en-US" b="1" baseline="0" dirty="0" smtClean="0"/>
              <a:t>This type of analysis is also used in epidemiology when predicting time to relapse or death, and in quality control when predicting equipment failure.</a:t>
            </a:r>
          </a:p>
          <a:p>
            <a:endParaRPr lang="en-US" dirty="0" smtClean="0"/>
          </a:p>
          <a:p>
            <a:r>
              <a:rPr lang="en-US" dirty="0" smtClean="0"/>
              <a:t>----- Meeting Notes (2/19/21 16:00) -----</a:t>
            </a:r>
          </a:p>
          <a:p>
            <a:r>
              <a:rPr lang="en-US" dirty="0" smtClean="0"/>
              <a:t>-This graph shows the incidence of prepayment of default </a:t>
            </a:r>
            <a:r>
              <a:rPr lang="en-US" b="1" dirty="0" smtClean="0"/>
              <a:t>based</a:t>
            </a:r>
            <a:r>
              <a:rPr lang="en-US" dirty="0" smtClean="0"/>
              <a:t> on loan grade, </a:t>
            </a:r>
            <a:r>
              <a:rPr lang="en-US" b="1" dirty="0" smtClean="0"/>
              <a:t>divided</a:t>
            </a:r>
            <a:r>
              <a:rPr lang="en-US" dirty="0" smtClean="0"/>
              <a:t> btw 36mnth and 60mnth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prepaid and default group here overlap to a much greater degree than on other features.  </a:t>
            </a:r>
          </a:p>
          <a:p>
            <a:r>
              <a:rPr lang="en-US" b="1" baseline="0" dirty="0" smtClean="0"/>
              <a:t>-You don’t see the high rate of default for the G grade riskiest borrowers that you see for the 36 </a:t>
            </a:r>
            <a:r>
              <a:rPr lang="en-US" b="1" baseline="0" dirty="0" err="1" smtClean="0"/>
              <a:t>mnth</a:t>
            </a:r>
            <a:r>
              <a:rPr lang="en-US" b="1" baseline="0" dirty="0" smtClean="0"/>
              <a:t> loan. </a:t>
            </a:r>
          </a:p>
          <a:p>
            <a:r>
              <a:rPr lang="en-US" b="1" baseline="0" dirty="0" smtClean="0"/>
              <a:t>-By month 60 about 50% of both F and G loans have defaulted.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-Less risky borrowers prepay at much higher rate (in decreasing order), and default at much lower rate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-Looking at the FICO score, it’s interesting that there’s the split in behavior between the prepayment group and the default group,</a:t>
            </a:r>
            <a:r>
              <a:rPr lang="en-US" baseline="0" dirty="0" smtClean="0"/>
              <a:t> which you don’t see with the 60 month loans.</a:t>
            </a:r>
          </a:p>
          <a:p>
            <a:r>
              <a:rPr lang="en-US" b="1" baseline="0" dirty="0" smtClean="0"/>
              <a:t>-This translates to greater predictive power looking at the FICO score for 36M borrowers </a:t>
            </a:r>
            <a:r>
              <a:rPr lang="en-US" b="1" baseline="0" dirty="0" err="1" smtClean="0"/>
              <a:t>vs</a:t>
            </a:r>
            <a:r>
              <a:rPr lang="en-US" b="1" baseline="0" dirty="0" smtClean="0"/>
              <a:t> 60mnth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-The 50% </a:t>
            </a:r>
            <a:r>
              <a:rPr lang="en-US" b="1" baseline="0" dirty="0" err="1" smtClean="0"/>
              <a:t>prob</a:t>
            </a:r>
            <a:r>
              <a:rPr lang="en-US" b="1" baseline="0" dirty="0" smtClean="0"/>
              <a:t> of prepayment for the ones with best FICO score is 20 </a:t>
            </a:r>
            <a:r>
              <a:rPr lang="en-US" b="1" baseline="0" dirty="0" err="1" smtClean="0"/>
              <a:t>mnths</a:t>
            </a:r>
            <a:r>
              <a:rPr lang="en-US" b="1" baseline="0" dirty="0" smtClean="0"/>
              <a:t> whereas for the next best is 30 months.</a:t>
            </a:r>
          </a:p>
          <a:p>
            <a:r>
              <a:rPr lang="en-US" baseline="0" dirty="0" smtClean="0"/>
              <a:t>-And again the predictive power of these survival curves for 36 </a:t>
            </a:r>
            <a:r>
              <a:rPr lang="en-US" baseline="0" dirty="0" err="1" smtClean="0"/>
              <a:t>mnts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mnth</a:t>
            </a:r>
            <a:r>
              <a:rPr lang="en-US" baseline="0" dirty="0" smtClean="0"/>
              <a:t> is that you see the curve for those that default is very flat,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mnth</a:t>
            </a:r>
            <a:r>
              <a:rPr lang="en-US" baseline="0" dirty="0" smtClean="0"/>
              <a:t> which is much steeper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-mortgage most likely to prepay, renters</a:t>
            </a:r>
            <a:r>
              <a:rPr lang="en-US" baseline="0" dirty="0" smtClean="0"/>
              <a:t> least likely</a:t>
            </a:r>
          </a:p>
          <a:p>
            <a:r>
              <a:rPr lang="en-US" baseline="0" dirty="0" smtClean="0"/>
              <a:t>-renters most likely to default, mortgage holders least likely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-Trend repeats for 60m with steeper rates of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362E-059E-3B43-BEEF-AB589A887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4DF9490-A272-B440-B335-773E5ACAF43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EC288-D1D4-1240-8363-AE83C0AAC2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sophia</a:t>
            </a:r>
            <a:r>
              <a:rPr lang="en-US" dirty="0" smtClean="0"/>
              <a:t> </a:t>
            </a:r>
            <a:r>
              <a:rPr lang="en-US" dirty="0" err="1" smtClean="0"/>
              <a:t>lian</a:t>
            </a:r>
            <a:r>
              <a:rPr lang="en-US" dirty="0" smtClean="0"/>
              <a:t> &amp; </a:t>
            </a:r>
            <a:r>
              <a:rPr lang="en-US" dirty="0" err="1" smtClean="0"/>
              <a:t>paul</a:t>
            </a:r>
            <a:r>
              <a:rPr lang="en-US" dirty="0" smtClean="0"/>
              <a:t> </a:t>
            </a:r>
            <a:r>
              <a:rPr lang="en-US" dirty="0" err="1" smtClean="0"/>
              <a:t>sprouse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Lendingclub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risk: grade (60m)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1834680"/>
            <a:ext cx="5829074" cy="4291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4140" y="2133012"/>
            <a:ext cx="262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                                    </a:t>
            </a:r>
            <a:r>
              <a:rPr lang="en-US" sz="1000" b="1" dirty="0"/>
              <a:t>stat             </a:t>
            </a:r>
            <a:r>
              <a:rPr lang="en-US" sz="1000" b="1" dirty="0" smtClean="0"/>
              <a:t>  </a:t>
            </a:r>
            <a:r>
              <a:rPr lang="en-US" sz="1000" b="1" dirty="0" err="1"/>
              <a:t>pv</a:t>
            </a:r>
            <a:endParaRPr lang="en-US" sz="1000" b="1" dirty="0"/>
          </a:p>
          <a:p>
            <a:r>
              <a:rPr lang="en-US" sz="1000" b="1" dirty="0" smtClean="0"/>
              <a:t>Default/Delinquent      </a:t>
            </a:r>
            <a:r>
              <a:rPr lang="en-US" sz="1000" dirty="0" smtClean="0"/>
              <a:t>3330.647        0</a:t>
            </a:r>
            <a:endParaRPr lang="en-US" sz="1000" dirty="0"/>
          </a:p>
          <a:p>
            <a:r>
              <a:rPr lang="en-US" sz="1000" b="1" dirty="0" smtClean="0"/>
              <a:t>Prepaid </a:t>
            </a:r>
            <a:r>
              <a:rPr lang="en-US" sz="1000" dirty="0" smtClean="0"/>
              <a:t>                         2564.992        0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021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risk: </a:t>
            </a:r>
            <a:r>
              <a:rPr lang="en-US" dirty="0" smtClean="0"/>
              <a:t>fico (36m</a:t>
            </a:r>
            <a:r>
              <a:rPr lang="en-US" dirty="0"/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7" y="1814934"/>
            <a:ext cx="5947639" cy="4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4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risk: fico </a:t>
            </a:r>
            <a:r>
              <a:rPr lang="en-US" dirty="0" smtClean="0"/>
              <a:t>(60m</a:t>
            </a:r>
            <a:r>
              <a:rPr lang="en-US" dirty="0"/>
              <a:t>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04" y="1916428"/>
            <a:ext cx="5397251" cy="4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</a:t>
            </a:r>
            <a:r>
              <a:rPr lang="en-US" dirty="0" smtClean="0"/>
              <a:t>home ownership(36m</a:t>
            </a:r>
            <a:r>
              <a:rPr lang="en-US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32" y="2026461"/>
            <a:ext cx="5973975" cy="44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home ownership</a:t>
            </a:r>
            <a:r>
              <a:rPr lang="en-US" dirty="0" smtClean="0"/>
              <a:t>(60m</a:t>
            </a:r>
            <a:r>
              <a:rPr lang="en-US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09" y="1963180"/>
            <a:ext cx="5763331" cy="43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</a:t>
            </a:r>
            <a:r>
              <a:rPr lang="en-US" dirty="0" smtClean="0"/>
              <a:t>Employment length(</a:t>
            </a:r>
            <a:r>
              <a:rPr lang="en-US" dirty="0"/>
              <a:t>36m)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68" y="1939563"/>
            <a:ext cx="6088520" cy="45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Employment length</a:t>
            </a:r>
            <a:r>
              <a:rPr lang="en-US" dirty="0" smtClean="0"/>
              <a:t>(60m</a:t>
            </a:r>
            <a:r>
              <a:rPr lang="en-US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1970187"/>
            <a:ext cx="5872776" cy="44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0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</a:t>
            </a:r>
            <a:r>
              <a:rPr lang="en-US" dirty="0" smtClean="0"/>
              <a:t>Interest rate (</a:t>
            </a:r>
            <a:r>
              <a:rPr lang="en-US" dirty="0"/>
              <a:t>36m)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47" y="1943084"/>
            <a:ext cx="6079645" cy="4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risk: Interest rate </a:t>
            </a:r>
            <a:r>
              <a:rPr lang="en-US" dirty="0" smtClean="0"/>
              <a:t>(60m</a:t>
            </a:r>
            <a:r>
              <a:rPr lang="en-US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56" y="1872492"/>
            <a:ext cx="6143385" cy="4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4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Competing risk</a:t>
            </a:r>
            <a:r>
              <a:rPr lang="en-US" dirty="0" smtClean="0"/>
              <a:t>: </a:t>
            </a:r>
            <a:r>
              <a:rPr lang="en-US" dirty="0" err="1" smtClean="0"/>
              <a:t>Bc</a:t>
            </a:r>
            <a:r>
              <a:rPr lang="en-US" dirty="0" smtClean="0"/>
              <a:t> Utilization (36m</a:t>
            </a:r>
            <a:r>
              <a:rPr lang="en-US" dirty="0"/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96" y="1872492"/>
            <a:ext cx="6208983" cy="47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AutoNum type="arabicPeriod"/>
            </a:pPr>
            <a:r>
              <a:rPr lang="en-US" dirty="0" smtClean="0"/>
              <a:t>Business Case: Help investors time when borrowers are    </a:t>
            </a:r>
          </a:p>
          <a:p>
            <a:pPr marL="114300" indent="0">
              <a:buNone/>
            </a:pPr>
            <a:r>
              <a:rPr lang="en-US" dirty="0" smtClean="0"/>
              <a:t>      likely to prepay or default.. </a:t>
            </a:r>
            <a:r>
              <a:rPr lang="en-US" dirty="0" err="1" smtClean="0"/>
              <a:t>LendingClub</a:t>
            </a:r>
            <a:r>
              <a:rPr lang="en-US" dirty="0" smtClean="0"/>
              <a:t> methodology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   Analysis: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- EDA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- Survival Analysis (competing risk): Identify timeline of  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risky </a:t>
            </a:r>
            <a:r>
              <a:rPr lang="en-US" dirty="0"/>
              <a:t>e</a:t>
            </a:r>
            <a:r>
              <a:rPr lang="en-US" dirty="0" smtClean="0"/>
              <a:t>vents </a:t>
            </a:r>
          </a:p>
          <a:p>
            <a:pPr marL="114300" indent="0">
              <a:buNone/>
            </a:pPr>
            <a:r>
              <a:rPr lang="en-US" dirty="0" smtClean="0"/>
              <a:t>          </a:t>
            </a:r>
          </a:p>
          <a:p>
            <a:pPr marL="114300" indent="0">
              <a:buNone/>
            </a:pPr>
            <a:r>
              <a:rPr lang="en-US" dirty="0" smtClean="0"/>
              <a:t>3.  Simulate Scenarios w/ guidance from model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prediction and survival analysis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4. 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risk: </a:t>
            </a:r>
            <a:r>
              <a:rPr lang="en-US" dirty="0" err="1" smtClean="0"/>
              <a:t>Bc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/>
              <a:t>(60m)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33" y="1791079"/>
            <a:ext cx="6336115" cy="4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Lendingclub</a:t>
            </a:r>
            <a:r>
              <a:rPr lang="en-US" dirty="0" smtClean="0"/>
              <a:t> </a:t>
            </a:r>
            <a:r>
              <a:rPr lang="en-US" dirty="0" err="1" smtClean="0"/>
              <a:t>methodolgy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 interest rate (borrower’s credit characteristics):</a:t>
            </a:r>
          </a:p>
          <a:p>
            <a:r>
              <a:rPr lang="en-US" dirty="0" smtClean="0"/>
              <a:t>7 grades (A-G)</a:t>
            </a:r>
          </a:p>
          <a:p>
            <a:r>
              <a:rPr lang="en-US" dirty="0" smtClean="0"/>
              <a:t>7 subgroups (1-5) of interest rates</a:t>
            </a:r>
          </a:p>
          <a:p>
            <a:endParaRPr lang="en-US" dirty="0"/>
          </a:p>
          <a:p>
            <a:r>
              <a:rPr lang="en-US" b="1" dirty="0" smtClean="0"/>
              <a:t>Base interest rate + risk multiplier</a:t>
            </a:r>
          </a:p>
          <a:p>
            <a:r>
              <a:rPr lang="en-US" dirty="0" smtClean="0"/>
              <a:t>Loan amount</a:t>
            </a:r>
          </a:p>
          <a:p>
            <a:r>
              <a:rPr lang="en-US" dirty="0" smtClean="0"/>
              <a:t>Term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95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case: gauged by its impact to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Spotting loans which will eventually default or prepay with higher accuracy</a:t>
            </a:r>
          </a:p>
          <a:p>
            <a:r>
              <a:rPr lang="en-US" dirty="0" smtClean="0"/>
              <a:t>Learning the hazard ratios of default/prepayment  for different groups over tenure of loan</a:t>
            </a:r>
          </a:p>
          <a:p>
            <a:r>
              <a:rPr lang="en-US" dirty="0" smtClean="0"/>
              <a:t>Construct loan portfolios with superb return-risk profiles</a:t>
            </a:r>
          </a:p>
          <a:p>
            <a:r>
              <a:rPr lang="en-US" dirty="0" smtClean="0"/>
              <a:t>Educate the lenders about the importance of loan diversification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300"/>
            <a:ext cx="9144000" cy="33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&amp; Loss: </a:t>
            </a:r>
            <a:r>
              <a:rPr lang="en-US" dirty="0" smtClean="0"/>
              <a:t>loan status </a:t>
            </a:r>
            <a:r>
              <a:rPr lang="en-US" dirty="0"/>
              <a:t>(36m </a:t>
            </a:r>
            <a:r>
              <a:rPr lang="en-US" dirty="0" err="1"/>
              <a:t>vS.</a:t>
            </a:r>
            <a:r>
              <a:rPr lang="en-US" dirty="0"/>
              <a:t> 60m)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8" y="1895238"/>
            <a:ext cx="5054600" cy="355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4746" y="2108588"/>
            <a:ext cx="319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Prepaid: 12% median profit</a:t>
            </a:r>
          </a:p>
          <a:p>
            <a:r>
              <a:rPr lang="en-US" dirty="0"/>
              <a:t>Default:  51% median loss</a:t>
            </a:r>
          </a:p>
        </p:txBody>
      </p:sp>
    </p:spTree>
    <p:extLst>
      <p:ext uri="{BB962C8B-B14F-4D97-AF65-F5344CB8AC3E}">
        <p14:creationId xmlns:p14="http://schemas.microsoft.com/office/powerpoint/2010/main" val="39288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&amp; Loss: Grade (36m </a:t>
            </a:r>
            <a:r>
              <a:rPr lang="en-US" dirty="0" err="1" smtClean="0"/>
              <a:t>vS.</a:t>
            </a:r>
            <a:r>
              <a:rPr lang="en-US" dirty="0" smtClean="0"/>
              <a:t> 60m)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99" y="1774795"/>
            <a:ext cx="3561743" cy="249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99" y="4469556"/>
            <a:ext cx="3561743" cy="22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P&amp;L: </a:t>
            </a:r>
            <a:r>
              <a:rPr lang="en-US" dirty="0" smtClean="0"/>
              <a:t>fico score </a:t>
            </a:r>
            <a:r>
              <a:rPr lang="en-US" dirty="0"/>
              <a:t>(</a:t>
            </a:r>
            <a:r>
              <a:rPr lang="en-US" dirty="0" smtClean="0"/>
              <a:t>36m VS. 60m)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47" y="1709661"/>
            <a:ext cx="3530497" cy="2564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8" y="4423156"/>
            <a:ext cx="3530496" cy="23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P&amp;L: home ownership (36m </a:t>
            </a:r>
            <a:r>
              <a:rPr lang="en-US" dirty="0" err="1" smtClean="0"/>
              <a:t>vS.</a:t>
            </a:r>
            <a:r>
              <a:rPr lang="en-US" dirty="0" smtClean="0"/>
              <a:t> 60m)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80" y="1668966"/>
            <a:ext cx="4069454" cy="245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22" y="4350591"/>
            <a:ext cx="4061312" cy="23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0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risk: grade </a:t>
            </a:r>
            <a:r>
              <a:rPr lang="en-US" dirty="0" smtClean="0"/>
              <a:t>(36m</a:t>
            </a:r>
            <a:r>
              <a:rPr lang="en-US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3" y="1815502"/>
            <a:ext cx="5303222" cy="4884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403" y="2214425"/>
            <a:ext cx="2603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                                       </a:t>
            </a:r>
            <a:r>
              <a:rPr lang="en-US" sz="1000" b="1" dirty="0" smtClean="0"/>
              <a:t>stat               </a:t>
            </a:r>
            <a:r>
              <a:rPr lang="en-US" sz="1000" b="1" dirty="0" err="1"/>
              <a:t>pv</a:t>
            </a:r>
            <a:endParaRPr lang="en-US" sz="1000" b="1" dirty="0"/>
          </a:p>
          <a:p>
            <a:r>
              <a:rPr lang="en-US" sz="1000" b="1" dirty="0"/>
              <a:t>Default/Delinquent    </a:t>
            </a:r>
            <a:r>
              <a:rPr lang="en-US" sz="1000" dirty="0" smtClean="0"/>
              <a:t>11395.780           0</a:t>
            </a:r>
            <a:endParaRPr lang="en-US" sz="1000" dirty="0"/>
          </a:p>
          <a:p>
            <a:r>
              <a:rPr lang="en-US" sz="1000" b="1" dirty="0"/>
              <a:t>Prepaid </a:t>
            </a:r>
            <a:r>
              <a:rPr lang="en-US" sz="1000" dirty="0"/>
              <a:t>                      </a:t>
            </a:r>
            <a:r>
              <a:rPr lang="en-US" sz="1000" dirty="0" smtClean="0"/>
              <a:t>   7683.197          0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595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8524</TotalTime>
  <Words>1147</Words>
  <Application>Microsoft Macintosh PowerPoint</Application>
  <PresentationFormat>On-screen Show (4:3)</PresentationFormat>
  <Paragraphs>109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Lendingclub project</vt:lpstr>
      <vt:lpstr>Contents</vt:lpstr>
      <vt:lpstr>Lendingclub methodolgy</vt:lpstr>
      <vt:lpstr>Use case: gauged by its impact to business</vt:lpstr>
      <vt:lpstr>Profit &amp; Loss: loan status (36m vS. 60m)</vt:lpstr>
      <vt:lpstr>Profit &amp; Loss: Grade (36m vS. 60m)</vt:lpstr>
      <vt:lpstr>P&amp;L: fico score (36m VS. 60m)</vt:lpstr>
      <vt:lpstr>P&amp;L: home ownership (36m vS. 60m)</vt:lpstr>
      <vt:lpstr>Competing risk: grade (36m) </vt:lpstr>
      <vt:lpstr>Competing risk: grade (60m) </vt:lpstr>
      <vt:lpstr>Competing risk: fico (36m) </vt:lpstr>
      <vt:lpstr>Competing risk: fico (60m) </vt:lpstr>
      <vt:lpstr>Competing risk: home ownership(36m) </vt:lpstr>
      <vt:lpstr>Competing risk: home ownership(60m) </vt:lpstr>
      <vt:lpstr>Competing risk: Employment length(36m) </vt:lpstr>
      <vt:lpstr>Competing risk: Employment length(60m) </vt:lpstr>
      <vt:lpstr>Competing risk: Interest rate (36m) </vt:lpstr>
      <vt:lpstr>Competing risk: Interest rate (60m) </vt:lpstr>
      <vt:lpstr>Competing risk: Bc Utilization (36m) </vt:lpstr>
      <vt:lpstr>Competing risk: Bc Util (60m)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mac</cp:lastModifiedBy>
  <cp:revision>120</cp:revision>
  <dcterms:created xsi:type="dcterms:W3CDTF">2021-02-09T21:01:48Z</dcterms:created>
  <dcterms:modified xsi:type="dcterms:W3CDTF">2021-02-23T01:11:04Z</dcterms:modified>
</cp:coreProperties>
</file>