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6" r:id="rId2"/>
    <p:sldId id="272" r:id="rId3"/>
    <p:sldId id="273" r:id="rId4"/>
    <p:sldId id="278" r:id="rId5"/>
    <p:sldId id="277" r:id="rId6"/>
    <p:sldId id="280" r:id="rId7"/>
    <p:sldId id="283" r:id="rId8"/>
    <p:sldId id="279" r:id="rId9"/>
    <p:sldId id="281" r:id="rId10"/>
    <p:sldId id="282" r:id="rId11"/>
    <p:sldId id="275" r:id="rId12"/>
    <p:sldId id="284" r:id="rId1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0" d="100"/>
          <a:sy n="130" d="100"/>
        </p:scale>
        <p:origin x="-990"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2C2D33-E03F-48BA-850F-35807BC7C2F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329CC05-3176-4BAC-8E41-A6CEC6AC6AB0}">
      <dgm:prSet phldrT="[Text]" custT="1"/>
      <dgm:spPr>
        <a:solidFill>
          <a:schemeClr val="tx2"/>
        </a:solidFill>
      </dgm:spPr>
      <dgm:t>
        <a:bodyPr/>
        <a:lstStyle/>
        <a:p>
          <a:r>
            <a:rPr lang="en-US" sz="1200" b="1" dirty="0" smtClean="0"/>
            <a:t>Unfunded Commitment</a:t>
          </a:r>
          <a:endParaRPr lang="en-US" sz="1200" b="1" dirty="0"/>
        </a:p>
      </dgm:t>
    </dgm:pt>
    <dgm:pt modelId="{5BAC811E-ECB7-4D17-880A-DD17795CDBFA}" type="parTrans" cxnId="{8CA7B84A-3F7A-4858-8C21-E8BAE453D96D}">
      <dgm:prSet/>
      <dgm:spPr/>
      <dgm:t>
        <a:bodyPr/>
        <a:lstStyle/>
        <a:p>
          <a:endParaRPr lang="en-US" sz="1200"/>
        </a:p>
      </dgm:t>
    </dgm:pt>
    <dgm:pt modelId="{A1D37BD9-A179-4EC7-8B0C-EF1B3796C95E}" type="sibTrans" cxnId="{8CA7B84A-3F7A-4858-8C21-E8BAE453D96D}">
      <dgm:prSet/>
      <dgm:spPr/>
      <dgm:t>
        <a:bodyPr/>
        <a:lstStyle/>
        <a:p>
          <a:endParaRPr lang="en-US" sz="1200"/>
        </a:p>
      </dgm:t>
    </dgm:pt>
    <dgm:pt modelId="{02725E36-16C1-4CFA-8E76-25433DED2BAA}">
      <dgm:prSet phldrT="[Text]" custT="1"/>
      <dgm:spPr>
        <a:solidFill>
          <a:schemeClr val="tx2"/>
        </a:solidFill>
      </dgm:spPr>
      <dgm:t>
        <a:bodyPr/>
        <a:lstStyle/>
        <a:p>
          <a:r>
            <a:rPr lang="en-US" sz="1200" b="0" dirty="0" smtClean="0"/>
            <a:t>Credit Facility</a:t>
          </a:r>
          <a:endParaRPr lang="en-US" sz="1200" b="0" dirty="0"/>
        </a:p>
      </dgm:t>
    </dgm:pt>
    <dgm:pt modelId="{C3C21F6F-432C-4A6B-B7A5-AFCA76FBD471}" type="parTrans" cxnId="{395C23D2-E9C1-4F24-B579-4FE3F8CB5BCC}">
      <dgm:prSet/>
      <dgm:spPr/>
      <dgm:t>
        <a:bodyPr/>
        <a:lstStyle/>
        <a:p>
          <a:endParaRPr lang="en-US" sz="1200"/>
        </a:p>
      </dgm:t>
    </dgm:pt>
    <dgm:pt modelId="{BBE64065-8AF6-4B2A-99E9-0079F7BE637B}" type="sibTrans" cxnId="{395C23D2-E9C1-4F24-B579-4FE3F8CB5BCC}">
      <dgm:prSet/>
      <dgm:spPr/>
      <dgm:t>
        <a:bodyPr/>
        <a:lstStyle/>
        <a:p>
          <a:endParaRPr lang="en-US" sz="1200"/>
        </a:p>
      </dgm:t>
    </dgm:pt>
    <dgm:pt modelId="{358BD9D1-90D5-406D-9EB4-9E197A5907DE}">
      <dgm:prSet phldrT="[Text]" custT="1"/>
      <dgm:spPr>
        <a:solidFill>
          <a:schemeClr val="tx2"/>
        </a:solidFill>
      </dgm:spPr>
      <dgm:t>
        <a:bodyPr/>
        <a:lstStyle/>
        <a:p>
          <a:r>
            <a:rPr lang="en-US" sz="1200" b="0" dirty="0" smtClean="0"/>
            <a:t>Liquidity Facility</a:t>
          </a:r>
          <a:endParaRPr lang="en-US" sz="1200" b="0" dirty="0"/>
        </a:p>
      </dgm:t>
    </dgm:pt>
    <dgm:pt modelId="{76EC07DA-2ED4-47A2-95BE-111B125D1D8D}" type="parTrans" cxnId="{E63026D8-E28F-47FA-AFC1-4AB01CF2913D}">
      <dgm:prSet/>
      <dgm:spPr/>
      <dgm:t>
        <a:bodyPr/>
        <a:lstStyle/>
        <a:p>
          <a:endParaRPr lang="en-US" sz="1200"/>
        </a:p>
      </dgm:t>
    </dgm:pt>
    <dgm:pt modelId="{564E3955-84BA-475B-959E-40E5344DBAFC}" type="sibTrans" cxnId="{E63026D8-E28F-47FA-AFC1-4AB01CF2913D}">
      <dgm:prSet/>
      <dgm:spPr/>
      <dgm:t>
        <a:bodyPr/>
        <a:lstStyle/>
        <a:p>
          <a:endParaRPr lang="en-US" sz="1200"/>
        </a:p>
      </dgm:t>
    </dgm:pt>
    <dgm:pt modelId="{1B52D6D0-C933-475C-8529-B53971FB6461}">
      <dgm:prSet phldrT="[Text]" custT="1"/>
      <dgm:spPr>
        <a:solidFill>
          <a:schemeClr val="tx2"/>
        </a:solidFill>
      </dgm:spPr>
      <dgm:t>
        <a:bodyPr/>
        <a:lstStyle/>
        <a:p>
          <a:pPr algn="ctr"/>
          <a:r>
            <a:rPr lang="en-US" sz="1200" dirty="0" smtClean="0"/>
            <a:t>Used for daily operations as working capital</a:t>
          </a:r>
          <a:endParaRPr lang="en-US" sz="1200" dirty="0"/>
        </a:p>
      </dgm:t>
    </dgm:pt>
    <dgm:pt modelId="{4F99BA2D-87B1-4890-803B-BA94C5CEA4A2}" type="parTrans" cxnId="{E3A0CA13-CCA6-46C3-91B5-298D8EE92322}">
      <dgm:prSet/>
      <dgm:spPr/>
      <dgm:t>
        <a:bodyPr/>
        <a:lstStyle/>
        <a:p>
          <a:endParaRPr lang="en-US" sz="1200"/>
        </a:p>
      </dgm:t>
    </dgm:pt>
    <dgm:pt modelId="{3252AAA3-D960-4B45-80B2-C4678A0A80E0}" type="sibTrans" cxnId="{E3A0CA13-CCA6-46C3-91B5-298D8EE92322}">
      <dgm:prSet/>
      <dgm:spPr/>
      <dgm:t>
        <a:bodyPr/>
        <a:lstStyle/>
        <a:p>
          <a:endParaRPr lang="en-US" sz="1200"/>
        </a:p>
      </dgm:t>
    </dgm:pt>
    <dgm:pt modelId="{1678CCEA-5028-4840-8360-7E81CEC2EA53}">
      <dgm:prSet phldrT="[Text]" custT="1"/>
      <dgm:spPr>
        <a:solidFill>
          <a:schemeClr val="tx2"/>
        </a:solidFill>
      </dgm:spPr>
      <dgm:t>
        <a:bodyPr/>
        <a:lstStyle/>
        <a:p>
          <a:pPr algn="ctr"/>
          <a:r>
            <a:rPr lang="en-US" sz="1200" dirty="0" smtClean="0"/>
            <a:t>Utilize to cover debt obligations (e.g. CP) that were unable to be rolled  </a:t>
          </a:r>
          <a:endParaRPr lang="en-US" sz="1200" dirty="0"/>
        </a:p>
      </dgm:t>
    </dgm:pt>
    <dgm:pt modelId="{828E10C9-160A-4149-A945-730EBF18653F}" type="parTrans" cxnId="{030A2307-B133-4DE5-AA86-24DFEBBEAB81}">
      <dgm:prSet/>
      <dgm:spPr/>
      <dgm:t>
        <a:bodyPr/>
        <a:lstStyle/>
        <a:p>
          <a:endParaRPr lang="en-US" sz="1200"/>
        </a:p>
      </dgm:t>
    </dgm:pt>
    <dgm:pt modelId="{6D550FB6-AB84-4CED-AA59-E8917850B2FB}" type="sibTrans" cxnId="{030A2307-B133-4DE5-AA86-24DFEBBEAB81}">
      <dgm:prSet/>
      <dgm:spPr/>
      <dgm:t>
        <a:bodyPr/>
        <a:lstStyle/>
        <a:p>
          <a:endParaRPr lang="en-US" sz="1200"/>
        </a:p>
      </dgm:t>
    </dgm:pt>
    <dgm:pt modelId="{7B29EFA6-D789-4E2C-8210-8AF520BD4448}" type="pres">
      <dgm:prSet presAssocID="{C62C2D33-E03F-48BA-850F-35807BC7C2F6}" presName="hierChild1" presStyleCnt="0">
        <dgm:presLayoutVars>
          <dgm:orgChart val="1"/>
          <dgm:chPref val="1"/>
          <dgm:dir/>
          <dgm:animOne val="branch"/>
          <dgm:animLvl val="lvl"/>
          <dgm:resizeHandles/>
        </dgm:presLayoutVars>
      </dgm:prSet>
      <dgm:spPr/>
      <dgm:t>
        <a:bodyPr/>
        <a:lstStyle/>
        <a:p>
          <a:endParaRPr lang="en-US"/>
        </a:p>
      </dgm:t>
    </dgm:pt>
    <dgm:pt modelId="{7E80CE94-79DE-47C6-8EFD-643A1F3B5282}" type="pres">
      <dgm:prSet presAssocID="{6329CC05-3176-4BAC-8E41-A6CEC6AC6AB0}" presName="hierRoot1" presStyleCnt="0">
        <dgm:presLayoutVars>
          <dgm:hierBranch val="init"/>
        </dgm:presLayoutVars>
      </dgm:prSet>
      <dgm:spPr/>
    </dgm:pt>
    <dgm:pt modelId="{858DC430-3974-4A30-9667-C72E064FCD6C}" type="pres">
      <dgm:prSet presAssocID="{6329CC05-3176-4BAC-8E41-A6CEC6AC6AB0}" presName="rootComposite1" presStyleCnt="0"/>
      <dgm:spPr/>
    </dgm:pt>
    <dgm:pt modelId="{36BC96AC-1E04-4052-AD70-B2CCD76321BE}" type="pres">
      <dgm:prSet presAssocID="{6329CC05-3176-4BAC-8E41-A6CEC6AC6AB0}" presName="rootText1" presStyleLbl="node0" presStyleIdx="0" presStyleCnt="1" custScaleX="136409" custScaleY="172217">
        <dgm:presLayoutVars>
          <dgm:chPref val="3"/>
        </dgm:presLayoutVars>
      </dgm:prSet>
      <dgm:spPr/>
      <dgm:t>
        <a:bodyPr/>
        <a:lstStyle/>
        <a:p>
          <a:endParaRPr lang="en-US"/>
        </a:p>
      </dgm:t>
    </dgm:pt>
    <dgm:pt modelId="{3C450B53-B6AE-40E1-AB4A-1D31719AF8A8}" type="pres">
      <dgm:prSet presAssocID="{6329CC05-3176-4BAC-8E41-A6CEC6AC6AB0}" presName="rootConnector1" presStyleLbl="node1" presStyleIdx="0" presStyleCnt="0"/>
      <dgm:spPr/>
      <dgm:t>
        <a:bodyPr/>
        <a:lstStyle/>
        <a:p>
          <a:endParaRPr lang="en-US"/>
        </a:p>
      </dgm:t>
    </dgm:pt>
    <dgm:pt modelId="{B5FB2375-65BD-4C9A-888E-83DCDB2DFF4F}" type="pres">
      <dgm:prSet presAssocID="{6329CC05-3176-4BAC-8E41-A6CEC6AC6AB0}" presName="hierChild2" presStyleCnt="0"/>
      <dgm:spPr/>
    </dgm:pt>
    <dgm:pt modelId="{6A6735D2-A948-4AFA-91FA-DCFA5B2D0A83}" type="pres">
      <dgm:prSet presAssocID="{C3C21F6F-432C-4A6B-B7A5-AFCA76FBD471}" presName="Name64" presStyleLbl="parChTrans1D2" presStyleIdx="0" presStyleCnt="2"/>
      <dgm:spPr/>
      <dgm:t>
        <a:bodyPr/>
        <a:lstStyle/>
        <a:p>
          <a:endParaRPr lang="en-US"/>
        </a:p>
      </dgm:t>
    </dgm:pt>
    <dgm:pt modelId="{C8839D08-8A10-4743-B750-9C23C09D7A75}" type="pres">
      <dgm:prSet presAssocID="{02725E36-16C1-4CFA-8E76-25433DED2BAA}" presName="hierRoot2" presStyleCnt="0">
        <dgm:presLayoutVars>
          <dgm:hierBranch val="init"/>
        </dgm:presLayoutVars>
      </dgm:prSet>
      <dgm:spPr/>
    </dgm:pt>
    <dgm:pt modelId="{B4439E8C-9289-4B49-9940-29D2756B5708}" type="pres">
      <dgm:prSet presAssocID="{02725E36-16C1-4CFA-8E76-25433DED2BAA}" presName="rootComposite" presStyleCnt="0"/>
      <dgm:spPr/>
    </dgm:pt>
    <dgm:pt modelId="{262052E2-229D-41EF-9F12-0260DC2293C9}" type="pres">
      <dgm:prSet presAssocID="{02725E36-16C1-4CFA-8E76-25433DED2BAA}" presName="rootText" presStyleLbl="node2" presStyleIdx="0" presStyleCnt="2" custScaleX="112445">
        <dgm:presLayoutVars>
          <dgm:chPref val="3"/>
        </dgm:presLayoutVars>
      </dgm:prSet>
      <dgm:spPr/>
      <dgm:t>
        <a:bodyPr/>
        <a:lstStyle/>
        <a:p>
          <a:endParaRPr lang="en-US"/>
        </a:p>
      </dgm:t>
    </dgm:pt>
    <dgm:pt modelId="{735CB3B8-C00F-4E4F-AA4C-DAA5C249DCC6}" type="pres">
      <dgm:prSet presAssocID="{02725E36-16C1-4CFA-8E76-25433DED2BAA}" presName="rootConnector" presStyleLbl="node2" presStyleIdx="0" presStyleCnt="2"/>
      <dgm:spPr/>
      <dgm:t>
        <a:bodyPr/>
        <a:lstStyle/>
        <a:p>
          <a:endParaRPr lang="en-US"/>
        </a:p>
      </dgm:t>
    </dgm:pt>
    <dgm:pt modelId="{EED9B29E-6ADE-4138-B920-1B521800494E}" type="pres">
      <dgm:prSet presAssocID="{02725E36-16C1-4CFA-8E76-25433DED2BAA}" presName="hierChild4" presStyleCnt="0"/>
      <dgm:spPr/>
    </dgm:pt>
    <dgm:pt modelId="{D15322AD-ACAD-4484-88F7-3F89A789B586}" type="pres">
      <dgm:prSet presAssocID="{4F99BA2D-87B1-4890-803B-BA94C5CEA4A2}" presName="Name64" presStyleLbl="parChTrans1D3" presStyleIdx="0" presStyleCnt="2"/>
      <dgm:spPr/>
      <dgm:t>
        <a:bodyPr/>
        <a:lstStyle/>
        <a:p>
          <a:endParaRPr lang="en-US"/>
        </a:p>
      </dgm:t>
    </dgm:pt>
    <dgm:pt modelId="{F3FD159C-A8DD-4ACB-A5EE-44620F046541}" type="pres">
      <dgm:prSet presAssocID="{1B52D6D0-C933-475C-8529-B53971FB6461}" presName="hierRoot2" presStyleCnt="0">
        <dgm:presLayoutVars>
          <dgm:hierBranch val="init"/>
        </dgm:presLayoutVars>
      </dgm:prSet>
      <dgm:spPr/>
    </dgm:pt>
    <dgm:pt modelId="{FA26958D-447D-4C76-9F67-BACFDAE31D61}" type="pres">
      <dgm:prSet presAssocID="{1B52D6D0-C933-475C-8529-B53971FB6461}" presName="rootComposite" presStyleCnt="0"/>
      <dgm:spPr/>
    </dgm:pt>
    <dgm:pt modelId="{6753745A-71A5-43CC-80BC-27E9232E2582}" type="pres">
      <dgm:prSet presAssocID="{1B52D6D0-C933-475C-8529-B53971FB6461}" presName="rootText" presStyleLbl="node3" presStyleIdx="0" presStyleCnt="2" custScaleX="234469">
        <dgm:presLayoutVars>
          <dgm:chPref val="3"/>
        </dgm:presLayoutVars>
      </dgm:prSet>
      <dgm:spPr/>
      <dgm:t>
        <a:bodyPr/>
        <a:lstStyle/>
        <a:p>
          <a:endParaRPr lang="en-US"/>
        </a:p>
      </dgm:t>
    </dgm:pt>
    <dgm:pt modelId="{84469FEB-662A-497C-8CEB-50AC15C38706}" type="pres">
      <dgm:prSet presAssocID="{1B52D6D0-C933-475C-8529-B53971FB6461}" presName="rootConnector" presStyleLbl="node3" presStyleIdx="0" presStyleCnt="2"/>
      <dgm:spPr/>
      <dgm:t>
        <a:bodyPr/>
        <a:lstStyle/>
        <a:p>
          <a:endParaRPr lang="en-US"/>
        </a:p>
      </dgm:t>
    </dgm:pt>
    <dgm:pt modelId="{E4708E7D-3813-4902-BEC5-745379533C55}" type="pres">
      <dgm:prSet presAssocID="{1B52D6D0-C933-475C-8529-B53971FB6461}" presName="hierChild4" presStyleCnt="0"/>
      <dgm:spPr/>
    </dgm:pt>
    <dgm:pt modelId="{EE03D638-BA83-4597-815A-95364939F78F}" type="pres">
      <dgm:prSet presAssocID="{1B52D6D0-C933-475C-8529-B53971FB6461}" presName="hierChild5" presStyleCnt="0"/>
      <dgm:spPr/>
    </dgm:pt>
    <dgm:pt modelId="{1451FDDC-16B6-44DF-B875-38FE0F6BDAC9}" type="pres">
      <dgm:prSet presAssocID="{02725E36-16C1-4CFA-8E76-25433DED2BAA}" presName="hierChild5" presStyleCnt="0"/>
      <dgm:spPr/>
    </dgm:pt>
    <dgm:pt modelId="{BDC9A832-A88A-4C7B-BD57-C6A221ADB3B3}" type="pres">
      <dgm:prSet presAssocID="{76EC07DA-2ED4-47A2-95BE-111B125D1D8D}" presName="Name64" presStyleLbl="parChTrans1D2" presStyleIdx="1" presStyleCnt="2"/>
      <dgm:spPr/>
      <dgm:t>
        <a:bodyPr/>
        <a:lstStyle/>
        <a:p>
          <a:endParaRPr lang="en-US"/>
        </a:p>
      </dgm:t>
    </dgm:pt>
    <dgm:pt modelId="{B188268E-CE9B-4520-90A5-1C5E43745B76}" type="pres">
      <dgm:prSet presAssocID="{358BD9D1-90D5-406D-9EB4-9E197A5907DE}" presName="hierRoot2" presStyleCnt="0">
        <dgm:presLayoutVars>
          <dgm:hierBranch val="init"/>
        </dgm:presLayoutVars>
      </dgm:prSet>
      <dgm:spPr/>
    </dgm:pt>
    <dgm:pt modelId="{40FC1632-4BA9-4FD1-9D85-99E2B41BFC81}" type="pres">
      <dgm:prSet presAssocID="{358BD9D1-90D5-406D-9EB4-9E197A5907DE}" presName="rootComposite" presStyleCnt="0"/>
      <dgm:spPr/>
    </dgm:pt>
    <dgm:pt modelId="{1B55EE46-0446-458A-8443-A896470D942A}" type="pres">
      <dgm:prSet presAssocID="{358BD9D1-90D5-406D-9EB4-9E197A5907DE}" presName="rootText" presStyleLbl="node2" presStyleIdx="1" presStyleCnt="2" custScaleX="112445">
        <dgm:presLayoutVars>
          <dgm:chPref val="3"/>
        </dgm:presLayoutVars>
      </dgm:prSet>
      <dgm:spPr/>
      <dgm:t>
        <a:bodyPr/>
        <a:lstStyle/>
        <a:p>
          <a:endParaRPr lang="en-US"/>
        </a:p>
      </dgm:t>
    </dgm:pt>
    <dgm:pt modelId="{B59F8165-7017-4F09-A7B3-3F89EF2AC34E}" type="pres">
      <dgm:prSet presAssocID="{358BD9D1-90D5-406D-9EB4-9E197A5907DE}" presName="rootConnector" presStyleLbl="node2" presStyleIdx="1" presStyleCnt="2"/>
      <dgm:spPr/>
      <dgm:t>
        <a:bodyPr/>
        <a:lstStyle/>
        <a:p>
          <a:endParaRPr lang="en-US"/>
        </a:p>
      </dgm:t>
    </dgm:pt>
    <dgm:pt modelId="{BD00F4CF-419F-4512-8545-8B50EB88F6DF}" type="pres">
      <dgm:prSet presAssocID="{358BD9D1-90D5-406D-9EB4-9E197A5907DE}" presName="hierChild4" presStyleCnt="0"/>
      <dgm:spPr/>
    </dgm:pt>
    <dgm:pt modelId="{F43EE31D-F66A-4879-AB86-1669969AB951}" type="pres">
      <dgm:prSet presAssocID="{828E10C9-160A-4149-A945-730EBF18653F}" presName="Name64" presStyleLbl="parChTrans1D3" presStyleIdx="1" presStyleCnt="2"/>
      <dgm:spPr/>
      <dgm:t>
        <a:bodyPr/>
        <a:lstStyle/>
        <a:p>
          <a:endParaRPr lang="en-US"/>
        </a:p>
      </dgm:t>
    </dgm:pt>
    <dgm:pt modelId="{FE0FBC8B-5691-45B6-A336-F13DBFF890FE}" type="pres">
      <dgm:prSet presAssocID="{1678CCEA-5028-4840-8360-7E81CEC2EA53}" presName="hierRoot2" presStyleCnt="0">
        <dgm:presLayoutVars>
          <dgm:hierBranch val="init"/>
        </dgm:presLayoutVars>
      </dgm:prSet>
      <dgm:spPr/>
    </dgm:pt>
    <dgm:pt modelId="{2E4A6CAC-3FF4-4E5A-A8C9-440BCAADAF4E}" type="pres">
      <dgm:prSet presAssocID="{1678CCEA-5028-4840-8360-7E81CEC2EA53}" presName="rootComposite" presStyleCnt="0"/>
      <dgm:spPr/>
    </dgm:pt>
    <dgm:pt modelId="{D7BC789A-B27C-4809-A525-AD1E1F4B7F30}" type="pres">
      <dgm:prSet presAssocID="{1678CCEA-5028-4840-8360-7E81CEC2EA53}" presName="rootText" presStyleLbl="node3" presStyleIdx="1" presStyleCnt="2" custScaleX="236409">
        <dgm:presLayoutVars>
          <dgm:chPref val="3"/>
        </dgm:presLayoutVars>
      </dgm:prSet>
      <dgm:spPr/>
      <dgm:t>
        <a:bodyPr/>
        <a:lstStyle/>
        <a:p>
          <a:endParaRPr lang="en-US"/>
        </a:p>
      </dgm:t>
    </dgm:pt>
    <dgm:pt modelId="{14B94F55-74A9-4BF8-BD5C-2DCE19ACDF7A}" type="pres">
      <dgm:prSet presAssocID="{1678CCEA-5028-4840-8360-7E81CEC2EA53}" presName="rootConnector" presStyleLbl="node3" presStyleIdx="1" presStyleCnt="2"/>
      <dgm:spPr/>
      <dgm:t>
        <a:bodyPr/>
        <a:lstStyle/>
        <a:p>
          <a:endParaRPr lang="en-US"/>
        </a:p>
      </dgm:t>
    </dgm:pt>
    <dgm:pt modelId="{7620056F-ED24-4326-A269-E6F70DBDBCD4}" type="pres">
      <dgm:prSet presAssocID="{1678CCEA-5028-4840-8360-7E81CEC2EA53}" presName="hierChild4" presStyleCnt="0"/>
      <dgm:spPr/>
    </dgm:pt>
    <dgm:pt modelId="{6F9D6929-3427-482A-A158-D5174B13D943}" type="pres">
      <dgm:prSet presAssocID="{1678CCEA-5028-4840-8360-7E81CEC2EA53}" presName="hierChild5" presStyleCnt="0"/>
      <dgm:spPr/>
    </dgm:pt>
    <dgm:pt modelId="{0315F966-4EAE-4BDD-9D78-5921091B85A0}" type="pres">
      <dgm:prSet presAssocID="{358BD9D1-90D5-406D-9EB4-9E197A5907DE}" presName="hierChild5" presStyleCnt="0"/>
      <dgm:spPr/>
    </dgm:pt>
    <dgm:pt modelId="{E34CD345-A852-469D-B155-D4AD2E7DFCA2}" type="pres">
      <dgm:prSet presAssocID="{6329CC05-3176-4BAC-8E41-A6CEC6AC6AB0}" presName="hierChild3" presStyleCnt="0"/>
      <dgm:spPr/>
    </dgm:pt>
  </dgm:ptLst>
  <dgm:cxnLst>
    <dgm:cxn modelId="{4B3968F1-AEEA-42A9-937F-6A05634A13D7}" type="presOf" srcId="{76EC07DA-2ED4-47A2-95BE-111B125D1D8D}" destId="{BDC9A832-A88A-4C7B-BD57-C6A221ADB3B3}" srcOrd="0" destOrd="0" presId="urn:microsoft.com/office/officeart/2009/3/layout/HorizontalOrganizationChart"/>
    <dgm:cxn modelId="{046B0E38-474B-47AF-9B40-EB6F5AAC9428}" type="presOf" srcId="{6329CC05-3176-4BAC-8E41-A6CEC6AC6AB0}" destId="{3C450B53-B6AE-40E1-AB4A-1D31719AF8A8}" srcOrd="1" destOrd="0" presId="urn:microsoft.com/office/officeart/2009/3/layout/HorizontalOrganizationChart"/>
    <dgm:cxn modelId="{1DEE437D-F8DA-4F4D-AED3-395361EB8539}" type="presOf" srcId="{6329CC05-3176-4BAC-8E41-A6CEC6AC6AB0}" destId="{36BC96AC-1E04-4052-AD70-B2CCD76321BE}" srcOrd="0" destOrd="0" presId="urn:microsoft.com/office/officeart/2009/3/layout/HorizontalOrganizationChart"/>
    <dgm:cxn modelId="{8C31AC69-896E-436F-9A9A-8080CCA03936}" type="presOf" srcId="{02725E36-16C1-4CFA-8E76-25433DED2BAA}" destId="{735CB3B8-C00F-4E4F-AA4C-DAA5C249DCC6}" srcOrd="1" destOrd="0" presId="urn:microsoft.com/office/officeart/2009/3/layout/HorizontalOrganizationChart"/>
    <dgm:cxn modelId="{3FE32CF1-2738-4F7C-9277-9119DF05D21F}" type="presOf" srcId="{C3C21F6F-432C-4A6B-B7A5-AFCA76FBD471}" destId="{6A6735D2-A948-4AFA-91FA-DCFA5B2D0A83}" srcOrd="0" destOrd="0" presId="urn:microsoft.com/office/officeart/2009/3/layout/HorizontalOrganizationChart"/>
    <dgm:cxn modelId="{030A2307-B133-4DE5-AA86-24DFEBBEAB81}" srcId="{358BD9D1-90D5-406D-9EB4-9E197A5907DE}" destId="{1678CCEA-5028-4840-8360-7E81CEC2EA53}" srcOrd="0" destOrd="0" parTransId="{828E10C9-160A-4149-A945-730EBF18653F}" sibTransId="{6D550FB6-AB84-4CED-AA59-E8917850B2FB}"/>
    <dgm:cxn modelId="{30614059-6954-4603-826A-5ECD88A8981C}" type="presOf" srcId="{358BD9D1-90D5-406D-9EB4-9E197A5907DE}" destId="{B59F8165-7017-4F09-A7B3-3F89EF2AC34E}" srcOrd="1" destOrd="0" presId="urn:microsoft.com/office/officeart/2009/3/layout/HorizontalOrganizationChart"/>
    <dgm:cxn modelId="{0AC8B66D-D6A1-4A45-A30F-C05CF583498B}" type="presOf" srcId="{C62C2D33-E03F-48BA-850F-35807BC7C2F6}" destId="{7B29EFA6-D789-4E2C-8210-8AF520BD4448}" srcOrd="0" destOrd="0" presId="urn:microsoft.com/office/officeart/2009/3/layout/HorizontalOrganizationChart"/>
    <dgm:cxn modelId="{0D745066-C8AA-4DD0-ACA0-4F3C6F605015}" type="presOf" srcId="{02725E36-16C1-4CFA-8E76-25433DED2BAA}" destId="{262052E2-229D-41EF-9F12-0260DC2293C9}" srcOrd="0" destOrd="0" presId="urn:microsoft.com/office/officeart/2009/3/layout/HorizontalOrganizationChart"/>
    <dgm:cxn modelId="{6AD71434-3DA7-4D74-B5BB-868F545B4A51}" type="presOf" srcId="{4F99BA2D-87B1-4890-803B-BA94C5CEA4A2}" destId="{D15322AD-ACAD-4484-88F7-3F89A789B586}" srcOrd="0" destOrd="0" presId="urn:microsoft.com/office/officeart/2009/3/layout/HorizontalOrganizationChart"/>
    <dgm:cxn modelId="{395C23D2-E9C1-4F24-B579-4FE3F8CB5BCC}" srcId="{6329CC05-3176-4BAC-8E41-A6CEC6AC6AB0}" destId="{02725E36-16C1-4CFA-8E76-25433DED2BAA}" srcOrd="0" destOrd="0" parTransId="{C3C21F6F-432C-4A6B-B7A5-AFCA76FBD471}" sibTransId="{BBE64065-8AF6-4B2A-99E9-0079F7BE637B}"/>
    <dgm:cxn modelId="{125ACBE7-B4B6-4D7D-8DAD-93FEAC8604E8}" type="presOf" srcId="{1678CCEA-5028-4840-8360-7E81CEC2EA53}" destId="{14B94F55-74A9-4BF8-BD5C-2DCE19ACDF7A}" srcOrd="1" destOrd="0" presId="urn:microsoft.com/office/officeart/2009/3/layout/HorizontalOrganizationChart"/>
    <dgm:cxn modelId="{2EABF0FF-58E0-42D2-BC72-B1CC1C40DBA6}" type="presOf" srcId="{828E10C9-160A-4149-A945-730EBF18653F}" destId="{F43EE31D-F66A-4879-AB86-1669969AB951}" srcOrd="0" destOrd="0" presId="urn:microsoft.com/office/officeart/2009/3/layout/HorizontalOrganizationChart"/>
    <dgm:cxn modelId="{3413A37F-C93A-455E-BA70-18DF85631C54}" type="presOf" srcId="{1678CCEA-5028-4840-8360-7E81CEC2EA53}" destId="{D7BC789A-B27C-4809-A525-AD1E1F4B7F30}" srcOrd="0" destOrd="0" presId="urn:microsoft.com/office/officeart/2009/3/layout/HorizontalOrganizationChart"/>
    <dgm:cxn modelId="{E3A0CA13-CCA6-46C3-91B5-298D8EE92322}" srcId="{02725E36-16C1-4CFA-8E76-25433DED2BAA}" destId="{1B52D6D0-C933-475C-8529-B53971FB6461}" srcOrd="0" destOrd="0" parTransId="{4F99BA2D-87B1-4890-803B-BA94C5CEA4A2}" sibTransId="{3252AAA3-D960-4B45-80B2-C4678A0A80E0}"/>
    <dgm:cxn modelId="{8CA7B84A-3F7A-4858-8C21-E8BAE453D96D}" srcId="{C62C2D33-E03F-48BA-850F-35807BC7C2F6}" destId="{6329CC05-3176-4BAC-8E41-A6CEC6AC6AB0}" srcOrd="0" destOrd="0" parTransId="{5BAC811E-ECB7-4D17-880A-DD17795CDBFA}" sibTransId="{A1D37BD9-A179-4EC7-8B0C-EF1B3796C95E}"/>
    <dgm:cxn modelId="{54E8F244-15A6-4ABD-83E0-828ACF5923B6}" type="presOf" srcId="{1B52D6D0-C933-475C-8529-B53971FB6461}" destId="{84469FEB-662A-497C-8CEB-50AC15C38706}" srcOrd="1" destOrd="0" presId="urn:microsoft.com/office/officeart/2009/3/layout/HorizontalOrganizationChart"/>
    <dgm:cxn modelId="{A607709E-7053-441E-963C-BE604D024469}" type="presOf" srcId="{358BD9D1-90D5-406D-9EB4-9E197A5907DE}" destId="{1B55EE46-0446-458A-8443-A896470D942A}" srcOrd="0" destOrd="0" presId="urn:microsoft.com/office/officeart/2009/3/layout/HorizontalOrganizationChart"/>
    <dgm:cxn modelId="{E8277F85-9138-49E9-B795-4D65DAE3FBA7}" type="presOf" srcId="{1B52D6D0-C933-475C-8529-B53971FB6461}" destId="{6753745A-71A5-43CC-80BC-27E9232E2582}" srcOrd="0" destOrd="0" presId="urn:microsoft.com/office/officeart/2009/3/layout/HorizontalOrganizationChart"/>
    <dgm:cxn modelId="{E63026D8-E28F-47FA-AFC1-4AB01CF2913D}" srcId="{6329CC05-3176-4BAC-8E41-A6CEC6AC6AB0}" destId="{358BD9D1-90D5-406D-9EB4-9E197A5907DE}" srcOrd="1" destOrd="0" parTransId="{76EC07DA-2ED4-47A2-95BE-111B125D1D8D}" sibTransId="{564E3955-84BA-475B-959E-40E5344DBAFC}"/>
    <dgm:cxn modelId="{1AA113CB-3568-43D2-852C-0ACF17E3E2E3}" type="presParOf" srcId="{7B29EFA6-D789-4E2C-8210-8AF520BD4448}" destId="{7E80CE94-79DE-47C6-8EFD-643A1F3B5282}" srcOrd="0" destOrd="0" presId="urn:microsoft.com/office/officeart/2009/3/layout/HorizontalOrganizationChart"/>
    <dgm:cxn modelId="{804743A3-29B2-46CB-9035-9E67B10812AE}" type="presParOf" srcId="{7E80CE94-79DE-47C6-8EFD-643A1F3B5282}" destId="{858DC430-3974-4A30-9667-C72E064FCD6C}" srcOrd="0" destOrd="0" presId="urn:microsoft.com/office/officeart/2009/3/layout/HorizontalOrganizationChart"/>
    <dgm:cxn modelId="{23DD6075-94B0-4FDE-87EE-86517731C0C6}" type="presParOf" srcId="{858DC430-3974-4A30-9667-C72E064FCD6C}" destId="{36BC96AC-1E04-4052-AD70-B2CCD76321BE}" srcOrd="0" destOrd="0" presId="urn:microsoft.com/office/officeart/2009/3/layout/HorizontalOrganizationChart"/>
    <dgm:cxn modelId="{F85C0A30-3D87-4CFF-ACED-800E3F7D77B7}" type="presParOf" srcId="{858DC430-3974-4A30-9667-C72E064FCD6C}" destId="{3C450B53-B6AE-40E1-AB4A-1D31719AF8A8}" srcOrd="1" destOrd="0" presId="urn:microsoft.com/office/officeart/2009/3/layout/HorizontalOrganizationChart"/>
    <dgm:cxn modelId="{C323926B-DF08-4D51-AC6F-3F9B5E1B8C32}" type="presParOf" srcId="{7E80CE94-79DE-47C6-8EFD-643A1F3B5282}" destId="{B5FB2375-65BD-4C9A-888E-83DCDB2DFF4F}" srcOrd="1" destOrd="0" presId="urn:microsoft.com/office/officeart/2009/3/layout/HorizontalOrganizationChart"/>
    <dgm:cxn modelId="{7447A96F-C09B-4D08-AE4B-1E0F9D23554F}" type="presParOf" srcId="{B5FB2375-65BD-4C9A-888E-83DCDB2DFF4F}" destId="{6A6735D2-A948-4AFA-91FA-DCFA5B2D0A83}" srcOrd="0" destOrd="0" presId="urn:microsoft.com/office/officeart/2009/3/layout/HorizontalOrganizationChart"/>
    <dgm:cxn modelId="{B8779315-31F2-4D81-8A56-AEADF76E023D}" type="presParOf" srcId="{B5FB2375-65BD-4C9A-888E-83DCDB2DFF4F}" destId="{C8839D08-8A10-4743-B750-9C23C09D7A75}" srcOrd="1" destOrd="0" presId="urn:microsoft.com/office/officeart/2009/3/layout/HorizontalOrganizationChart"/>
    <dgm:cxn modelId="{150E6283-B241-4DEB-874F-B0F56392B9A0}" type="presParOf" srcId="{C8839D08-8A10-4743-B750-9C23C09D7A75}" destId="{B4439E8C-9289-4B49-9940-29D2756B5708}" srcOrd="0" destOrd="0" presId="urn:microsoft.com/office/officeart/2009/3/layout/HorizontalOrganizationChart"/>
    <dgm:cxn modelId="{77806498-40DA-44B2-A42C-822A53EE6B28}" type="presParOf" srcId="{B4439E8C-9289-4B49-9940-29D2756B5708}" destId="{262052E2-229D-41EF-9F12-0260DC2293C9}" srcOrd="0" destOrd="0" presId="urn:microsoft.com/office/officeart/2009/3/layout/HorizontalOrganizationChart"/>
    <dgm:cxn modelId="{3C500F40-892E-4F56-8D5E-24246EBD4B71}" type="presParOf" srcId="{B4439E8C-9289-4B49-9940-29D2756B5708}" destId="{735CB3B8-C00F-4E4F-AA4C-DAA5C249DCC6}" srcOrd="1" destOrd="0" presId="urn:microsoft.com/office/officeart/2009/3/layout/HorizontalOrganizationChart"/>
    <dgm:cxn modelId="{187F400B-B7CA-49F0-9C10-0716F28D5530}" type="presParOf" srcId="{C8839D08-8A10-4743-B750-9C23C09D7A75}" destId="{EED9B29E-6ADE-4138-B920-1B521800494E}" srcOrd="1" destOrd="0" presId="urn:microsoft.com/office/officeart/2009/3/layout/HorizontalOrganizationChart"/>
    <dgm:cxn modelId="{AB9D1226-5E59-45BE-AF70-CBFE46D0B9B4}" type="presParOf" srcId="{EED9B29E-6ADE-4138-B920-1B521800494E}" destId="{D15322AD-ACAD-4484-88F7-3F89A789B586}" srcOrd="0" destOrd="0" presId="urn:microsoft.com/office/officeart/2009/3/layout/HorizontalOrganizationChart"/>
    <dgm:cxn modelId="{D15AEA91-7284-4D07-BADC-AC652A1B1B53}" type="presParOf" srcId="{EED9B29E-6ADE-4138-B920-1B521800494E}" destId="{F3FD159C-A8DD-4ACB-A5EE-44620F046541}" srcOrd="1" destOrd="0" presId="urn:microsoft.com/office/officeart/2009/3/layout/HorizontalOrganizationChart"/>
    <dgm:cxn modelId="{2A9C9CCB-08BE-40A4-9430-6A90DD632897}" type="presParOf" srcId="{F3FD159C-A8DD-4ACB-A5EE-44620F046541}" destId="{FA26958D-447D-4C76-9F67-BACFDAE31D61}" srcOrd="0" destOrd="0" presId="urn:microsoft.com/office/officeart/2009/3/layout/HorizontalOrganizationChart"/>
    <dgm:cxn modelId="{FAB5C0E5-6D72-4545-8D14-399C6A80AD52}" type="presParOf" srcId="{FA26958D-447D-4C76-9F67-BACFDAE31D61}" destId="{6753745A-71A5-43CC-80BC-27E9232E2582}" srcOrd="0" destOrd="0" presId="urn:microsoft.com/office/officeart/2009/3/layout/HorizontalOrganizationChart"/>
    <dgm:cxn modelId="{D3C78AA1-9BD5-45F6-9622-0C34276B6EAC}" type="presParOf" srcId="{FA26958D-447D-4C76-9F67-BACFDAE31D61}" destId="{84469FEB-662A-497C-8CEB-50AC15C38706}" srcOrd="1" destOrd="0" presId="urn:microsoft.com/office/officeart/2009/3/layout/HorizontalOrganizationChart"/>
    <dgm:cxn modelId="{D2C722E3-66C6-4D18-94A7-2B909CE4B701}" type="presParOf" srcId="{F3FD159C-A8DD-4ACB-A5EE-44620F046541}" destId="{E4708E7D-3813-4902-BEC5-745379533C55}" srcOrd="1" destOrd="0" presId="urn:microsoft.com/office/officeart/2009/3/layout/HorizontalOrganizationChart"/>
    <dgm:cxn modelId="{CD922F58-19FE-4111-8D72-6352BF3089AB}" type="presParOf" srcId="{F3FD159C-A8DD-4ACB-A5EE-44620F046541}" destId="{EE03D638-BA83-4597-815A-95364939F78F}" srcOrd="2" destOrd="0" presId="urn:microsoft.com/office/officeart/2009/3/layout/HorizontalOrganizationChart"/>
    <dgm:cxn modelId="{F204F0EF-0F2F-401C-8007-3EE856998230}" type="presParOf" srcId="{C8839D08-8A10-4743-B750-9C23C09D7A75}" destId="{1451FDDC-16B6-44DF-B875-38FE0F6BDAC9}" srcOrd="2" destOrd="0" presId="urn:microsoft.com/office/officeart/2009/3/layout/HorizontalOrganizationChart"/>
    <dgm:cxn modelId="{179AA08E-73A5-4F25-8486-D57C99AF4878}" type="presParOf" srcId="{B5FB2375-65BD-4C9A-888E-83DCDB2DFF4F}" destId="{BDC9A832-A88A-4C7B-BD57-C6A221ADB3B3}" srcOrd="2" destOrd="0" presId="urn:microsoft.com/office/officeart/2009/3/layout/HorizontalOrganizationChart"/>
    <dgm:cxn modelId="{A03EDC68-D366-42F6-A4A8-9ABEB8E78D41}" type="presParOf" srcId="{B5FB2375-65BD-4C9A-888E-83DCDB2DFF4F}" destId="{B188268E-CE9B-4520-90A5-1C5E43745B76}" srcOrd="3" destOrd="0" presId="urn:microsoft.com/office/officeart/2009/3/layout/HorizontalOrganizationChart"/>
    <dgm:cxn modelId="{69A7947D-77F6-4405-AEDC-933B66CAF368}" type="presParOf" srcId="{B188268E-CE9B-4520-90A5-1C5E43745B76}" destId="{40FC1632-4BA9-4FD1-9D85-99E2B41BFC81}" srcOrd="0" destOrd="0" presId="urn:microsoft.com/office/officeart/2009/3/layout/HorizontalOrganizationChart"/>
    <dgm:cxn modelId="{45D21956-F0F2-489C-8D6F-BBF7C6BEEF60}" type="presParOf" srcId="{40FC1632-4BA9-4FD1-9D85-99E2B41BFC81}" destId="{1B55EE46-0446-458A-8443-A896470D942A}" srcOrd="0" destOrd="0" presId="urn:microsoft.com/office/officeart/2009/3/layout/HorizontalOrganizationChart"/>
    <dgm:cxn modelId="{DA343F2C-0B98-4A31-A0E3-67CD8D7126E7}" type="presParOf" srcId="{40FC1632-4BA9-4FD1-9D85-99E2B41BFC81}" destId="{B59F8165-7017-4F09-A7B3-3F89EF2AC34E}" srcOrd="1" destOrd="0" presId="urn:microsoft.com/office/officeart/2009/3/layout/HorizontalOrganizationChart"/>
    <dgm:cxn modelId="{83ED6A14-84AB-4844-AD1A-37EE4403EB6C}" type="presParOf" srcId="{B188268E-CE9B-4520-90A5-1C5E43745B76}" destId="{BD00F4CF-419F-4512-8545-8B50EB88F6DF}" srcOrd="1" destOrd="0" presId="urn:microsoft.com/office/officeart/2009/3/layout/HorizontalOrganizationChart"/>
    <dgm:cxn modelId="{3658125D-09CC-4DF7-9F51-EB4CF3869362}" type="presParOf" srcId="{BD00F4CF-419F-4512-8545-8B50EB88F6DF}" destId="{F43EE31D-F66A-4879-AB86-1669969AB951}" srcOrd="0" destOrd="0" presId="urn:microsoft.com/office/officeart/2009/3/layout/HorizontalOrganizationChart"/>
    <dgm:cxn modelId="{758BF315-8117-4356-B1D7-5EE4FCB7F648}" type="presParOf" srcId="{BD00F4CF-419F-4512-8545-8B50EB88F6DF}" destId="{FE0FBC8B-5691-45B6-A336-F13DBFF890FE}" srcOrd="1" destOrd="0" presId="urn:microsoft.com/office/officeart/2009/3/layout/HorizontalOrganizationChart"/>
    <dgm:cxn modelId="{1CC7D84B-82A9-4DC4-A8C9-DDF554D69F43}" type="presParOf" srcId="{FE0FBC8B-5691-45B6-A336-F13DBFF890FE}" destId="{2E4A6CAC-3FF4-4E5A-A8C9-440BCAADAF4E}" srcOrd="0" destOrd="0" presId="urn:microsoft.com/office/officeart/2009/3/layout/HorizontalOrganizationChart"/>
    <dgm:cxn modelId="{5A3235CC-104A-42C3-97B7-2D5DFEA84772}" type="presParOf" srcId="{2E4A6CAC-3FF4-4E5A-A8C9-440BCAADAF4E}" destId="{D7BC789A-B27C-4809-A525-AD1E1F4B7F30}" srcOrd="0" destOrd="0" presId="urn:microsoft.com/office/officeart/2009/3/layout/HorizontalOrganizationChart"/>
    <dgm:cxn modelId="{33E45EC4-9DE3-4F40-9D04-590C4D166B02}" type="presParOf" srcId="{2E4A6CAC-3FF4-4E5A-A8C9-440BCAADAF4E}" destId="{14B94F55-74A9-4BF8-BD5C-2DCE19ACDF7A}" srcOrd="1" destOrd="0" presId="urn:microsoft.com/office/officeart/2009/3/layout/HorizontalOrganizationChart"/>
    <dgm:cxn modelId="{7596699A-4A8C-4E5E-A7E8-193A8DFB3FA7}" type="presParOf" srcId="{FE0FBC8B-5691-45B6-A336-F13DBFF890FE}" destId="{7620056F-ED24-4326-A269-E6F70DBDBCD4}" srcOrd="1" destOrd="0" presId="urn:microsoft.com/office/officeart/2009/3/layout/HorizontalOrganizationChart"/>
    <dgm:cxn modelId="{1E61B0BC-EB99-41F3-ACE2-F4FC1F24D86F}" type="presParOf" srcId="{FE0FBC8B-5691-45B6-A336-F13DBFF890FE}" destId="{6F9D6929-3427-482A-A158-D5174B13D943}" srcOrd="2" destOrd="0" presId="urn:microsoft.com/office/officeart/2009/3/layout/HorizontalOrganizationChart"/>
    <dgm:cxn modelId="{54506C3C-F254-46AD-A1F9-89736C9D1CF9}" type="presParOf" srcId="{B188268E-CE9B-4520-90A5-1C5E43745B76}" destId="{0315F966-4EAE-4BDD-9D78-5921091B85A0}" srcOrd="2" destOrd="0" presId="urn:microsoft.com/office/officeart/2009/3/layout/HorizontalOrganizationChart"/>
    <dgm:cxn modelId="{30500FF1-2731-45C1-B206-C8F8358AE4B9}" type="presParOf" srcId="{7E80CE94-79DE-47C6-8EFD-643A1F3B5282}" destId="{E34CD345-A852-469D-B155-D4AD2E7DFCA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EE31D-F66A-4879-AB86-1669969AB951}">
      <dsp:nvSpPr>
        <dsp:cNvPr id="0" name=""/>
        <dsp:cNvSpPr/>
      </dsp:nvSpPr>
      <dsp:spPr>
        <a:xfrm>
          <a:off x="4357469" y="799580"/>
          <a:ext cx="290140" cy="91440"/>
        </a:xfrm>
        <a:custGeom>
          <a:avLst/>
          <a:gdLst/>
          <a:ahLst/>
          <a:cxnLst/>
          <a:rect l="0" t="0" r="0" b="0"/>
          <a:pathLst>
            <a:path>
              <a:moveTo>
                <a:pt x="0" y="45720"/>
              </a:moveTo>
              <a:lnTo>
                <a:pt x="290140"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C9A832-A88A-4C7B-BD57-C6A221ADB3B3}">
      <dsp:nvSpPr>
        <dsp:cNvPr id="0" name=""/>
        <dsp:cNvSpPr/>
      </dsp:nvSpPr>
      <dsp:spPr>
        <a:xfrm>
          <a:off x="2436087" y="533400"/>
          <a:ext cx="290140" cy="311900"/>
        </a:xfrm>
        <a:custGeom>
          <a:avLst/>
          <a:gdLst/>
          <a:ahLst/>
          <a:cxnLst/>
          <a:rect l="0" t="0" r="0" b="0"/>
          <a:pathLst>
            <a:path>
              <a:moveTo>
                <a:pt x="0" y="0"/>
              </a:moveTo>
              <a:lnTo>
                <a:pt x="145070" y="0"/>
              </a:lnTo>
              <a:lnTo>
                <a:pt x="145070" y="311900"/>
              </a:lnTo>
              <a:lnTo>
                <a:pt x="290140" y="311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322AD-ACAD-4484-88F7-3F89A789B586}">
      <dsp:nvSpPr>
        <dsp:cNvPr id="0" name=""/>
        <dsp:cNvSpPr/>
      </dsp:nvSpPr>
      <dsp:spPr>
        <a:xfrm>
          <a:off x="4357469" y="175779"/>
          <a:ext cx="290140" cy="91440"/>
        </a:xfrm>
        <a:custGeom>
          <a:avLst/>
          <a:gdLst/>
          <a:ahLst/>
          <a:cxnLst/>
          <a:rect l="0" t="0" r="0" b="0"/>
          <a:pathLst>
            <a:path>
              <a:moveTo>
                <a:pt x="0" y="45720"/>
              </a:moveTo>
              <a:lnTo>
                <a:pt x="290140"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735D2-A948-4AFA-91FA-DCFA5B2D0A83}">
      <dsp:nvSpPr>
        <dsp:cNvPr id="0" name=""/>
        <dsp:cNvSpPr/>
      </dsp:nvSpPr>
      <dsp:spPr>
        <a:xfrm>
          <a:off x="2436087" y="221499"/>
          <a:ext cx="290140" cy="311900"/>
        </a:xfrm>
        <a:custGeom>
          <a:avLst/>
          <a:gdLst/>
          <a:ahLst/>
          <a:cxnLst/>
          <a:rect l="0" t="0" r="0" b="0"/>
          <a:pathLst>
            <a:path>
              <a:moveTo>
                <a:pt x="0" y="311900"/>
              </a:moveTo>
              <a:lnTo>
                <a:pt x="145070" y="311900"/>
              </a:lnTo>
              <a:lnTo>
                <a:pt x="145070" y="0"/>
              </a:lnTo>
              <a:lnTo>
                <a:pt x="29014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BC96AC-1E04-4052-AD70-B2CCD76321BE}">
      <dsp:nvSpPr>
        <dsp:cNvPr id="0" name=""/>
        <dsp:cNvSpPr/>
      </dsp:nvSpPr>
      <dsp:spPr>
        <a:xfrm>
          <a:off x="457199" y="152400"/>
          <a:ext cx="1978888" cy="761998"/>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Unfunded Commitment</a:t>
          </a:r>
          <a:endParaRPr lang="en-US" sz="1200" b="1" kern="1200" dirty="0"/>
        </a:p>
      </dsp:txBody>
      <dsp:txXfrm>
        <a:off x="457199" y="152400"/>
        <a:ext cx="1978888" cy="761998"/>
      </dsp:txXfrm>
    </dsp:sp>
    <dsp:sp modelId="{262052E2-229D-41EF-9F12-0260DC2293C9}">
      <dsp:nvSpPr>
        <dsp:cNvPr id="0" name=""/>
        <dsp:cNvSpPr/>
      </dsp:nvSpPr>
      <dsp:spPr>
        <a:xfrm>
          <a:off x="2726227" y="266"/>
          <a:ext cx="1631242" cy="442464"/>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Credit Facility</a:t>
          </a:r>
          <a:endParaRPr lang="en-US" sz="1200" b="0" kern="1200" dirty="0"/>
        </a:p>
      </dsp:txBody>
      <dsp:txXfrm>
        <a:off x="2726227" y="266"/>
        <a:ext cx="1631242" cy="442464"/>
      </dsp:txXfrm>
    </dsp:sp>
    <dsp:sp modelId="{6753745A-71A5-43CC-80BC-27E9232E2582}">
      <dsp:nvSpPr>
        <dsp:cNvPr id="0" name=""/>
        <dsp:cNvSpPr/>
      </dsp:nvSpPr>
      <dsp:spPr>
        <a:xfrm>
          <a:off x="4647610" y="266"/>
          <a:ext cx="3401446" cy="442464"/>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Used for daily operations as working capital</a:t>
          </a:r>
          <a:endParaRPr lang="en-US" sz="1200" kern="1200" dirty="0"/>
        </a:p>
      </dsp:txBody>
      <dsp:txXfrm>
        <a:off x="4647610" y="266"/>
        <a:ext cx="3401446" cy="442464"/>
      </dsp:txXfrm>
    </dsp:sp>
    <dsp:sp modelId="{1B55EE46-0446-458A-8443-A896470D942A}">
      <dsp:nvSpPr>
        <dsp:cNvPr id="0" name=""/>
        <dsp:cNvSpPr/>
      </dsp:nvSpPr>
      <dsp:spPr>
        <a:xfrm>
          <a:off x="2726227" y="624068"/>
          <a:ext cx="1631242" cy="442464"/>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t>Liquidity Facility</a:t>
          </a:r>
          <a:endParaRPr lang="en-US" sz="1200" b="0" kern="1200" dirty="0"/>
        </a:p>
      </dsp:txBody>
      <dsp:txXfrm>
        <a:off x="2726227" y="624068"/>
        <a:ext cx="1631242" cy="442464"/>
      </dsp:txXfrm>
    </dsp:sp>
    <dsp:sp modelId="{D7BC789A-B27C-4809-A525-AD1E1F4B7F30}">
      <dsp:nvSpPr>
        <dsp:cNvPr id="0" name=""/>
        <dsp:cNvSpPr/>
      </dsp:nvSpPr>
      <dsp:spPr>
        <a:xfrm>
          <a:off x="4647610" y="624068"/>
          <a:ext cx="3429590" cy="442464"/>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Utilize to cover debt obligations (e.g. CP) that were unable to be rolled  </a:t>
          </a:r>
          <a:endParaRPr lang="en-US" sz="1200" kern="1200" dirty="0"/>
        </a:p>
      </dsp:txBody>
      <dsp:txXfrm>
        <a:off x="4647610" y="624068"/>
        <a:ext cx="3429590" cy="44246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vl1pPr>
          </a:lstStyle>
          <a:p>
            <a:fld id="{FF92B66A-B9B6-40CD-9B92-AD9F3EA18B03}" type="datetimeFigureOut">
              <a:rPr lang="en-US" smtClean="0"/>
              <a:t>8/9/2019</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vl1pPr>
          </a:lstStyle>
          <a:p>
            <a:fld id="{60085649-BC40-4FCD-B4E0-BB014E2C18CB}" type="slidenum">
              <a:rPr lang="en-US" smtClean="0"/>
              <a:t>‹#›</a:t>
            </a:fld>
            <a:endParaRPr lang="en-US" dirty="0"/>
          </a:p>
        </p:txBody>
      </p:sp>
    </p:spTree>
    <p:extLst>
      <p:ext uri="{BB962C8B-B14F-4D97-AF65-F5344CB8AC3E}">
        <p14:creationId xmlns:p14="http://schemas.microsoft.com/office/powerpoint/2010/main" val="9669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91023"/>
            <a:ext cx="7772400" cy="1686049"/>
          </a:xfrm>
        </p:spPr>
        <p:txBody>
          <a:bodyPr/>
          <a:lstStyle>
            <a:lvl1pPr algn="ctr">
              <a:defRPr b="1" baseline="0">
                <a:solidFill>
                  <a:srgbClr val="0070C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293096"/>
            <a:ext cx="6400800" cy="1345704"/>
          </a:xfrm>
        </p:spPr>
        <p:txBody>
          <a:bodyPr>
            <a:normAutofit/>
          </a:bodyPr>
          <a:lstStyle>
            <a:lvl1pPr marL="0" indent="0" algn="ctr">
              <a:buNone/>
              <a:defRPr sz="2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754610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049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68760"/>
            <a:ext cx="5486400" cy="367240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517232"/>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131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7447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0754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4248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8760"/>
            <a:ext cx="40386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68760"/>
            <a:ext cx="40386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81488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251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90600"/>
            <a:ext cx="4038600" cy="251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
        <p:nvSpPr>
          <p:cNvPr id="6" name="Content Placeholder 2"/>
          <p:cNvSpPr>
            <a:spLocks noGrp="1"/>
          </p:cNvSpPr>
          <p:nvPr>
            <p:ph sz="half" idx="11"/>
          </p:nvPr>
        </p:nvSpPr>
        <p:spPr>
          <a:xfrm>
            <a:off x="457200" y="3581400"/>
            <a:ext cx="4038600" cy="251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12"/>
          </p:nvPr>
        </p:nvSpPr>
        <p:spPr>
          <a:xfrm>
            <a:off x="4648200" y="3581400"/>
            <a:ext cx="4038600" cy="2514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135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82296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3581400"/>
            <a:ext cx="82296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206409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81400" y="1066800"/>
            <a:ext cx="51054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581400" y="3581400"/>
            <a:ext cx="51054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
        <p:nvSpPr>
          <p:cNvPr id="6" name="Content Placeholder 2"/>
          <p:cNvSpPr>
            <a:spLocks noGrp="1"/>
          </p:cNvSpPr>
          <p:nvPr>
            <p:ph sz="half" idx="11"/>
          </p:nvPr>
        </p:nvSpPr>
        <p:spPr>
          <a:xfrm>
            <a:off x="457200" y="1066800"/>
            <a:ext cx="2971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93062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3400" y="1066800"/>
            <a:ext cx="3810000" cy="45720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1421" y="1680411"/>
            <a:ext cx="3810000" cy="4114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0" y="1066799"/>
            <a:ext cx="3886200" cy="457201"/>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1676400"/>
            <a:ext cx="3886200" cy="4114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7004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90600"/>
            <a:ext cx="8229600" cy="30480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295400"/>
            <a:ext cx="8229600" cy="22860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 y="3627438"/>
            <a:ext cx="8229600" cy="3349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 y="3969990"/>
            <a:ext cx="8229600" cy="22022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88209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18683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196752"/>
            <a:ext cx="5111750"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48880"/>
            <a:ext cx="3008313"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985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468313"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4C8E1ECB-E061-4EC4-9E0F-767A83113E1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614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kern="1200">
          <a:solidFill>
            <a:schemeClr val="tx1"/>
          </a:solidFill>
          <a:latin typeface="+mj-lt"/>
          <a:ea typeface="SimHei" pitchFamily="49" charset="-122"/>
          <a:cs typeface="+mj-cs"/>
        </a:defRPr>
      </a:lvl1pPr>
      <a:lvl2pPr algn="l" rtl="0" eaLnBrk="1" fontAlgn="base" hangingPunct="1">
        <a:spcBef>
          <a:spcPct val="0"/>
        </a:spcBef>
        <a:spcAft>
          <a:spcPct val="0"/>
        </a:spcAft>
        <a:defRPr sz="3600" b="1">
          <a:solidFill>
            <a:schemeClr val="tx1"/>
          </a:solidFill>
          <a:latin typeface="Calibri" pitchFamily="34" charset="0"/>
          <a:ea typeface="SimHei" pitchFamily="2" charset="-122"/>
        </a:defRPr>
      </a:lvl2pPr>
      <a:lvl3pPr algn="l" rtl="0" eaLnBrk="1" fontAlgn="base" hangingPunct="1">
        <a:spcBef>
          <a:spcPct val="0"/>
        </a:spcBef>
        <a:spcAft>
          <a:spcPct val="0"/>
        </a:spcAft>
        <a:defRPr sz="3600" b="1">
          <a:solidFill>
            <a:schemeClr val="tx1"/>
          </a:solidFill>
          <a:latin typeface="Calibri" pitchFamily="34" charset="0"/>
          <a:ea typeface="SimHei" pitchFamily="2" charset="-122"/>
        </a:defRPr>
      </a:lvl3pPr>
      <a:lvl4pPr algn="l" rtl="0" eaLnBrk="1" fontAlgn="base" hangingPunct="1">
        <a:spcBef>
          <a:spcPct val="0"/>
        </a:spcBef>
        <a:spcAft>
          <a:spcPct val="0"/>
        </a:spcAft>
        <a:defRPr sz="3600" b="1">
          <a:solidFill>
            <a:schemeClr val="tx1"/>
          </a:solidFill>
          <a:latin typeface="Calibri" pitchFamily="34" charset="0"/>
          <a:ea typeface="SimHei" pitchFamily="2" charset="-122"/>
        </a:defRPr>
      </a:lvl4pPr>
      <a:lvl5pPr algn="l" rtl="0" eaLnBrk="1" fontAlgn="base" hangingPunct="1">
        <a:spcBef>
          <a:spcPct val="0"/>
        </a:spcBef>
        <a:spcAft>
          <a:spcPct val="0"/>
        </a:spcAft>
        <a:defRPr sz="3600" b="1">
          <a:solidFill>
            <a:schemeClr val="tx1"/>
          </a:solidFill>
          <a:latin typeface="Calibri" pitchFamily="34" charset="0"/>
          <a:ea typeface="SimHei" pitchFamily="2" charset="-122"/>
        </a:defRPr>
      </a:lvl5pPr>
      <a:lvl6pPr marL="457200" algn="l" rtl="0" eaLnBrk="1" fontAlgn="base" hangingPunct="1">
        <a:spcBef>
          <a:spcPct val="0"/>
        </a:spcBef>
        <a:spcAft>
          <a:spcPct val="0"/>
        </a:spcAft>
        <a:defRPr sz="3600" b="1">
          <a:solidFill>
            <a:schemeClr val="tx1"/>
          </a:solidFill>
          <a:latin typeface="Calibri" pitchFamily="34" charset="0"/>
          <a:ea typeface="SimHei" pitchFamily="2" charset="-122"/>
        </a:defRPr>
      </a:lvl6pPr>
      <a:lvl7pPr marL="914400" algn="l" rtl="0" eaLnBrk="1" fontAlgn="base" hangingPunct="1">
        <a:spcBef>
          <a:spcPct val="0"/>
        </a:spcBef>
        <a:spcAft>
          <a:spcPct val="0"/>
        </a:spcAft>
        <a:defRPr sz="3600" b="1">
          <a:solidFill>
            <a:schemeClr val="tx1"/>
          </a:solidFill>
          <a:latin typeface="Calibri" pitchFamily="34" charset="0"/>
          <a:ea typeface="SimHei" pitchFamily="2" charset="-122"/>
        </a:defRPr>
      </a:lvl7pPr>
      <a:lvl8pPr marL="1371600" algn="l" rtl="0" eaLnBrk="1" fontAlgn="base" hangingPunct="1">
        <a:spcBef>
          <a:spcPct val="0"/>
        </a:spcBef>
        <a:spcAft>
          <a:spcPct val="0"/>
        </a:spcAft>
        <a:defRPr sz="3600" b="1">
          <a:solidFill>
            <a:schemeClr val="tx1"/>
          </a:solidFill>
          <a:latin typeface="Calibri" pitchFamily="34" charset="0"/>
          <a:ea typeface="SimHei" pitchFamily="2" charset="-122"/>
        </a:defRPr>
      </a:lvl8pPr>
      <a:lvl9pPr marL="1828800" algn="l" rtl="0" eaLnBrk="1" fontAlgn="base" hangingPunct="1">
        <a:spcBef>
          <a:spcPct val="0"/>
        </a:spcBef>
        <a:spcAft>
          <a:spcPct val="0"/>
        </a:spcAft>
        <a:defRPr sz="3600" b="1">
          <a:solidFill>
            <a:schemeClr val="tx1"/>
          </a:solidFill>
          <a:latin typeface="Calibri" pitchFamily="34" charset="0"/>
          <a:ea typeface="SimHei" pitchFamily="2" charset="-122"/>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SimSun" pitchFamily="2" charset="-122"/>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SimSun" pitchFamily="2" charset="-122"/>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SimSun" pitchFamily="2" charset="-122"/>
          <a:cs typeface="+mn-cs"/>
        </a:defRPr>
      </a:lvl3pPr>
      <a:lvl4pPr marL="16002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4pPr>
      <a:lvl5pPr marL="20574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Data </a:t>
            </a:r>
            <a:r>
              <a:rPr lang="en-US" dirty="0" smtClean="0">
                <a:solidFill>
                  <a:schemeClr val="tx2"/>
                </a:solidFill>
              </a:rPr>
              <a:t>Quality </a:t>
            </a:r>
            <a:r>
              <a:rPr lang="en-US" dirty="0">
                <a:solidFill>
                  <a:schemeClr val="tx2"/>
                </a:solidFill>
              </a:rPr>
              <a:t>and </a:t>
            </a:r>
            <a:r>
              <a:rPr lang="en-US" dirty="0" smtClean="0">
                <a:solidFill>
                  <a:schemeClr val="tx2"/>
                </a:solidFill>
              </a:rPr>
              <a:t>Data Sources</a:t>
            </a:r>
            <a:endParaRPr lang="en-US" dirty="0">
              <a:solidFill>
                <a:schemeClr val="tx2"/>
              </a:solidFill>
            </a:endParaRPr>
          </a:p>
        </p:txBody>
      </p:sp>
      <p:sp>
        <p:nvSpPr>
          <p:cNvPr id="3" name="Content Placeholder 2"/>
          <p:cNvSpPr>
            <a:spLocks noGrp="1"/>
          </p:cNvSpPr>
          <p:nvPr>
            <p:ph idx="1"/>
          </p:nvPr>
        </p:nvSpPr>
        <p:spPr>
          <a:xfrm>
            <a:off x="468313" y="990601"/>
            <a:ext cx="8229600" cy="4953000"/>
          </a:xfrm>
        </p:spPr>
        <p:txBody>
          <a:bodyPr/>
          <a:lstStyle/>
          <a:p>
            <a:pPr>
              <a:buFont typeface="Wingdings" panose="05000000000000000000" pitchFamily="2" charset="2"/>
              <a:buChar char="q"/>
            </a:pPr>
            <a:r>
              <a:rPr lang="en-US" sz="1600" b="1" dirty="0" smtClean="0">
                <a:latin typeface="+mj-lt"/>
              </a:rPr>
              <a:t>Validation Objective</a:t>
            </a:r>
            <a:endParaRPr lang="en-US" sz="1600" dirty="0">
              <a:latin typeface="+mj-lt"/>
            </a:endParaRPr>
          </a:p>
          <a:p>
            <a:pPr lvl="1">
              <a:buFont typeface="Wingdings" panose="05000000000000000000" pitchFamily="2" charset="2"/>
              <a:buChar char="§"/>
            </a:pPr>
            <a:r>
              <a:rPr lang="en-US" sz="1400" dirty="0">
                <a:solidFill>
                  <a:schemeClr val="accent1">
                    <a:lumMod val="50000"/>
                  </a:schemeClr>
                </a:solidFill>
              </a:rPr>
              <a:t>Confirm that the data used for the approach development and data inputs are consistent, sufficient, and extracted from reliable sources</a:t>
            </a:r>
            <a:r>
              <a:rPr lang="en-US" sz="1400" dirty="0" smtClean="0">
                <a:solidFill>
                  <a:schemeClr val="accent1">
                    <a:lumMod val="50000"/>
                  </a:schemeClr>
                </a:solidFill>
              </a:rPr>
              <a:t>.</a:t>
            </a:r>
          </a:p>
          <a:p>
            <a:pPr>
              <a:buFont typeface="Wingdings" panose="05000000000000000000" pitchFamily="2" charset="2"/>
              <a:buChar char="q"/>
            </a:pPr>
            <a:r>
              <a:rPr lang="en-US" sz="1600" b="1" dirty="0">
                <a:latin typeface="+mj-lt"/>
              </a:rPr>
              <a:t>FLU’s </a:t>
            </a:r>
            <a:r>
              <a:rPr lang="en-US" sz="1600" b="1" dirty="0" smtClean="0">
                <a:latin typeface="+mj-lt"/>
              </a:rPr>
              <a:t>Proposal</a:t>
            </a:r>
          </a:p>
          <a:p>
            <a:pPr lvl="1">
              <a:buFont typeface="Wingdings" panose="05000000000000000000" pitchFamily="2" charset="2"/>
              <a:buChar char="§"/>
            </a:pPr>
            <a:r>
              <a:rPr lang="en-US" sz="1400" dirty="0" smtClean="0">
                <a:solidFill>
                  <a:schemeClr val="accent1">
                    <a:lumMod val="50000"/>
                  </a:schemeClr>
                </a:solidFill>
              </a:rPr>
              <a:t>The </a:t>
            </a:r>
            <a:r>
              <a:rPr lang="en-US" sz="1400" dirty="0">
                <a:solidFill>
                  <a:schemeClr val="accent1">
                    <a:lumMod val="50000"/>
                  </a:schemeClr>
                </a:solidFill>
              </a:rPr>
              <a:t>proposed approach used daily balance </a:t>
            </a:r>
            <a:r>
              <a:rPr lang="en-US" sz="1400" dirty="0" smtClean="0">
                <a:solidFill>
                  <a:schemeClr val="accent1">
                    <a:lumMod val="50000"/>
                  </a:schemeClr>
                </a:solidFill>
              </a:rPr>
              <a:t>of unfunded facility from </a:t>
            </a:r>
            <a:r>
              <a:rPr lang="en-US" sz="1400" dirty="0">
                <a:solidFill>
                  <a:schemeClr val="accent1">
                    <a:lumMod val="50000"/>
                  </a:schemeClr>
                </a:solidFill>
              </a:rPr>
              <a:t>Jan 2015 to June 2019. (5 year - 2396 business days)</a:t>
            </a:r>
          </a:p>
          <a:p>
            <a:pPr lvl="1">
              <a:buFont typeface="Wingdings" panose="05000000000000000000" pitchFamily="2" charset="2"/>
              <a:buChar char="§"/>
            </a:pPr>
            <a:r>
              <a:rPr lang="en-US" sz="1400" dirty="0">
                <a:solidFill>
                  <a:schemeClr val="accent1">
                    <a:lumMod val="50000"/>
                  </a:schemeClr>
                </a:solidFill>
              </a:rPr>
              <a:t>Data was obtained from limit table in DataMart and aggregated by customer rating and industry sector</a:t>
            </a:r>
            <a:r>
              <a:rPr lang="en-US" sz="1400" dirty="0" smtClean="0">
                <a:solidFill>
                  <a:schemeClr val="accent1">
                    <a:lumMod val="50000"/>
                  </a:schemeClr>
                </a:solidFill>
              </a:rPr>
              <a:t>.</a:t>
            </a:r>
            <a:endParaRPr lang="en-US" sz="1400" b="1" dirty="0">
              <a:solidFill>
                <a:schemeClr val="accent1">
                  <a:lumMod val="50000"/>
                </a:schemeClr>
              </a:solidFill>
              <a:latin typeface="+mj-lt"/>
            </a:endParaRPr>
          </a:p>
          <a:p>
            <a:pPr>
              <a:buFont typeface="Wingdings" panose="05000000000000000000" pitchFamily="2" charset="2"/>
              <a:buChar char="q"/>
            </a:pPr>
            <a:r>
              <a:rPr lang="en-US" sz="1600" b="1" dirty="0" smtClean="0">
                <a:latin typeface="+mj-lt"/>
              </a:rPr>
              <a:t>Validation Rational and </a:t>
            </a:r>
            <a:r>
              <a:rPr lang="en-US" sz="1600" b="1" dirty="0"/>
              <a:t>Conclusion </a:t>
            </a:r>
            <a:endParaRPr lang="en-US" sz="1600" b="1" dirty="0" smtClean="0">
              <a:latin typeface="+mj-lt"/>
            </a:endParaRPr>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1</a:t>
            </a:fld>
            <a:endParaRPr lang="en-US" dirty="0">
              <a:solidFill>
                <a:prstClr val="black">
                  <a:tint val="75000"/>
                </a:prst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896000954"/>
              </p:ext>
            </p:extLst>
          </p:nvPr>
        </p:nvGraphicFramePr>
        <p:xfrm>
          <a:off x="609601" y="3398520"/>
          <a:ext cx="8000999" cy="2468880"/>
        </p:xfrm>
        <a:graphic>
          <a:graphicData uri="http://schemas.openxmlformats.org/drawingml/2006/table">
            <a:tbl>
              <a:tblPr firstRow="1" bandRow="1">
                <a:tableStyleId>{5C22544A-7EE6-4342-B048-85BDC9FD1C3A}</a:tableStyleId>
              </a:tblPr>
              <a:tblGrid>
                <a:gridCol w="2209799"/>
                <a:gridCol w="1752600"/>
                <a:gridCol w="4038600"/>
              </a:tblGrid>
              <a:tr h="253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Reliability</a:t>
                      </a:r>
                    </a:p>
                  </a:txBody>
                  <a:tcP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Consistency</a:t>
                      </a:r>
                    </a:p>
                  </a:txBody>
                  <a:tcP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Sufficiency</a:t>
                      </a:r>
                    </a:p>
                  </a:txBody>
                  <a:tcPr>
                    <a:solidFill>
                      <a:schemeClr val="tx2"/>
                    </a:solidFill>
                  </a:tcPr>
                </a:tc>
              </a:tr>
              <a:tr h="1361664">
                <a:tc>
                  <a:txBody>
                    <a:bodyPr/>
                    <a:lstStyle/>
                    <a:p>
                      <a:pPr marL="285750" indent="-285750">
                        <a:buFont typeface="Wingdings" panose="05000000000000000000" pitchFamily="2" charset="2"/>
                        <a:buChar char="§"/>
                      </a:pPr>
                      <a:r>
                        <a:rPr lang="en-US" sz="1400" dirty="0" smtClean="0">
                          <a:solidFill>
                            <a:schemeClr val="tx1"/>
                          </a:solidFill>
                        </a:rPr>
                        <a:t>Data used for the approach development was extracted from DATA_MART_US, which should be considered as reliable data source based on CDO’s EPS data quality report. </a:t>
                      </a:r>
                      <a:endParaRPr lang="en-US" sz="1400" dirty="0">
                        <a:solidFill>
                          <a:schemeClr val="tx1"/>
                        </a:solidFill>
                      </a:endParaRPr>
                    </a:p>
                  </a:txBody>
                  <a:tcPr/>
                </a:tc>
                <a:tc>
                  <a:txBody>
                    <a:bodyPr/>
                    <a:lstStyle/>
                    <a:p>
                      <a:pPr marL="285750" indent="-285750">
                        <a:buFont typeface="Wingdings" panose="05000000000000000000" pitchFamily="2" charset="2"/>
                        <a:buChar char="§"/>
                      </a:pPr>
                      <a:r>
                        <a:rPr lang="en-US" sz="1400" dirty="0" smtClean="0">
                          <a:solidFill>
                            <a:schemeClr val="tx1"/>
                          </a:solidFill>
                        </a:rPr>
                        <a:t>The relevant retrieved data could be reconciled with T_FMDDATA_HIST data table and ALCO reports</a:t>
                      </a:r>
                      <a:r>
                        <a:rPr lang="en-US" sz="1400" baseline="0" dirty="0" smtClean="0">
                          <a:solidFill>
                            <a:schemeClr val="tx1"/>
                          </a:solidFill>
                        </a:rPr>
                        <a:t> on month-end basis.</a:t>
                      </a:r>
                      <a:endParaRPr lang="en-US" sz="1400" dirty="0">
                        <a:solidFill>
                          <a:schemeClr val="tx1"/>
                        </a:solidFill>
                      </a:endParaRPr>
                    </a:p>
                  </a:txBody>
                  <a:tcPr/>
                </a:tc>
                <a:tc>
                  <a:txBody>
                    <a:bodyPr/>
                    <a:lstStyle/>
                    <a:p>
                      <a:pPr marL="285750" indent="-285750">
                        <a:buFont typeface="Wingdings" panose="05000000000000000000" pitchFamily="2" charset="2"/>
                        <a:buChar char="§"/>
                      </a:pPr>
                      <a:r>
                        <a:rPr lang="en-US" sz="1400" dirty="0" smtClean="0">
                          <a:solidFill>
                            <a:schemeClr val="tx1"/>
                          </a:solidFill>
                        </a:rPr>
                        <a:t>The proposed 5-year time horizon provides sufficient data (150,716 data points) for LST assumption development. The covered horizon is most relevant to the Bank’s current business portfolio and complexity.</a:t>
                      </a:r>
                    </a:p>
                    <a:p>
                      <a:pPr marL="285750" indent="-285750">
                        <a:buFont typeface="Wingdings" panose="05000000000000000000" pitchFamily="2" charset="2"/>
                        <a:buChar char="§"/>
                      </a:pPr>
                      <a:r>
                        <a:rPr lang="en-US" sz="1400" dirty="0" smtClean="0">
                          <a:solidFill>
                            <a:schemeClr val="tx1"/>
                          </a:solidFill>
                        </a:rPr>
                        <a:t>In addition, the volume of the unfunded facility during 2007-2009 financial crises is not relatively comparable to the Bank’s current size. </a:t>
                      </a:r>
                    </a:p>
                  </a:txBody>
                  <a:tcPr/>
                </a:tc>
              </a:tr>
              <a:tr h="289466">
                <a:tc>
                  <a:txBody>
                    <a:bodyPr/>
                    <a:lstStyle/>
                    <a:p>
                      <a:pPr algn="ctr"/>
                      <a:r>
                        <a:rPr lang="en-US" sz="1600" b="1" dirty="0" smtClean="0">
                          <a:solidFill>
                            <a:srgbClr val="00B050"/>
                          </a:solidFill>
                        </a:rPr>
                        <a:t>Acceptable</a:t>
                      </a:r>
                      <a:endParaRPr lang="en-US" sz="1600" b="1" dirty="0">
                        <a:solidFill>
                          <a:srgbClr val="00B050"/>
                        </a:solidFill>
                      </a:endParaRPr>
                    </a:p>
                  </a:txBody>
                  <a:tcPr/>
                </a:tc>
                <a:tc>
                  <a:txBody>
                    <a:bodyPr/>
                    <a:lstStyle/>
                    <a:p>
                      <a:pPr algn="ctr"/>
                      <a:r>
                        <a:rPr lang="en-US" sz="1600" b="1" dirty="0" smtClean="0">
                          <a:solidFill>
                            <a:srgbClr val="00B050"/>
                          </a:solidFill>
                        </a:rPr>
                        <a:t>Acceptable</a:t>
                      </a:r>
                      <a:endParaRPr lang="en-US" sz="1600" b="1" dirty="0">
                        <a:solidFill>
                          <a:srgbClr val="00B050"/>
                        </a:solidFill>
                      </a:endParaRPr>
                    </a:p>
                  </a:txBody>
                  <a:tcPr/>
                </a:tc>
                <a:tc>
                  <a:txBody>
                    <a:bodyPr/>
                    <a:lstStyle/>
                    <a:p>
                      <a:pPr algn="ctr"/>
                      <a:r>
                        <a:rPr lang="en-US" sz="1600" b="1" dirty="0" smtClean="0">
                          <a:solidFill>
                            <a:srgbClr val="00B050"/>
                          </a:solidFill>
                        </a:rPr>
                        <a:t>Acceptable</a:t>
                      </a:r>
                      <a:endParaRPr lang="en-US" sz="1600" b="1" dirty="0">
                        <a:solidFill>
                          <a:srgbClr val="00B050"/>
                        </a:solidFill>
                      </a:endParaRPr>
                    </a:p>
                  </a:txBody>
                  <a:tcPr/>
                </a:tc>
              </a:tr>
            </a:tbl>
          </a:graphicData>
        </a:graphic>
      </p:graphicFrame>
    </p:spTree>
    <p:extLst>
      <p:ext uri="{BB962C8B-B14F-4D97-AF65-F5344CB8AC3E}">
        <p14:creationId xmlns:p14="http://schemas.microsoft.com/office/powerpoint/2010/main" val="74553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Analysis and </a:t>
            </a:r>
            <a:r>
              <a:rPr lang="en-US" dirty="0" smtClean="0">
                <a:solidFill>
                  <a:schemeClr val="tx2"/>
                </a:solidFill>
              </a:rPr>
              <a:t>Calculation</a:t>
            </a:r>
            <a:endParaRPr lang="en-US" dirty="0">
              <a:solidFill>
                <a:schemeClr val="tx2"/>
              </a:solidFill>
            </a:endParaRPr>
          </a:p>
        </p:txBody>
      </p:sp>
      <p:sp>
        <p:nvSpPr>
          <p:cNvPr id="3" name="Content Placeholder 2"/>
          <p:cNvSpPr>
            <a:spLocks noGrp="1"/>
          </p:cNvSpPr>
          <p:nvPr>
            <p:ph idx="1"/>
          </p:nvPr>
        </p:nvSpPr>
        <p:spPr>
          <a:xfrm>
            <a:off x="424562" y="990600"/>
            <a:ext cx="8229600" cy="4953000"/>
          </a:xfrm>
        </p:spPr>
        <p:txBody>
          <a:bodyPr/>
          <a:lstStyle/>
          <a:p>
            <a:pPr lvl="0">
              <a:buFont typeface="Wingdings" panose="05000000000000000000" pitchFamily="2" charset="2"/>
              <a:buChar char="q"/>
            </a:pPr>
            <a:endParaRPr lang="en-US" sz="1600" dirty="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10</a:t>
            </a:fld>
            <a:endParaRPr lang="en-US" dirty="0">
              <a:solidFill>
                <a:prstClr val="black">
                  <a:tint val="75000"/>
                </a:prstClr>
              </a:solidFill>
            </a:endParaRPr>
          </a:p>
        </p:txBody>
      </p:sp>
      <p:sp>
        <p:nvSpPr>
          <p:cNvPr id="6" name="Content Placeholder 2"/>
          <p:cNvSpPr txBox="1">
            <a:spLocks/>
          </p:cNvSpPr>
          <p:nvPr/>
        </p:nvSpPr>
        <p:spPr bwMode="auto">
          <a:xfrm>
            <a:off x="468313" y="990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SimSun" pitchFamily="2" charset="-122"/>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SimSun" pitchFamily="2" charset="-122"/>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SimSun" pitchFamily="2" charset="-122"/>
                <a:cs typeface="+mn-cs"/>
              </a:defRPr>
            </a:lvl3pPr>
            <a:lvl4pPr marL="16002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4pPr>
            <a:lvl5pPr marL="20574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600" b="1" i="1" dirty="0" smtClean="0">
                <a:solidFill>
                  <a:prstClr val="black"/>
                </a:solidFill>
              </a:rPr>
              <a:t>Effective Challenge 3 – What is the unfunded exposure used to derive the large drawdown rate regarding the real estate  segmentation?  </a:t>
            </a:r>
          </a:p>
          <a:p>
            <a:pPr marL="457200" lvl="1" indent="0">
              <a:buFont typeface="Arial" pitchFamily="34" charset="0"/>
              <a:buNone/>
            </a:pPr>
            <a:r>
              <a:rPr lang="en-US" sz="1400" b="1" u="sng" dirty="0" smtClean="0">
                <a:solidFill>
                  <a:schemeClr val="tx2"/>
                </a:solidFill>
              </a:rPr>
              <a:t>MRD Evaluation:</a:t>
            </a:r>
          </a:p>
          <a:p>
            <a:pPr lvl="1">
              <a:buFont typeface="Wingdings" panose="05000000000000000000" pitchFamily="2" charset="2"/>
              <a:buChar char="§"/>
            </a:pPr>
            <a:r>
              <a:rPr lang="en-US" sz="1400" b="1" dirty="0" smtClean="0">
                <a:solidFill>
                  <a:schemeClr val="tx2"/>
                </a:solidFill>
              </a:rPr>
              <a:t>Construction Loan:</a:t>
            </a:r>
            <a:endParaRPr lang="en-US" sz="1400" dirty="0">
              <a:solidFill>
                <a:schemeClr val="tx2"/>
              </a:solidFill>
            </a:endParaRPr>
          </a:p>
          <a:p>
            <a:pPr lvl="1">
              <a:buFont typeface="Wingdings" panose="05000000000000000000" pitchFamily="2" charset="2"/>
              <a:buChar char="§"/>
            </a:pPr>
            <a:r>
              <a:rPr lang="en-US" sz="1400" b="1" dirty="0" smtClean="0">
                <a:solidFill>
                  <a:schemeClr val="tx2"/>
                </a:solidFill>
              </a:rPr>
              <a:t> </a:t>
            </a:r>
          </a:p>
          <a:p>
            <a:pPr marL="457200" lvl="1" indent="0">
              <a:buFont typeface="Arial" pitchFamily="34" charset="0"/>
              <a:buNone/>
            </a:pPr>
            <a:r>
              <a:rPr lang="en-US" sz="1400" b="1" dirty="0" smtClean="0">
                <a:solidFill>
                  <a:schemeClr val="tx2"/>
                </a:solidFill>
              </a:rPr>
              <a:t>Conclusion: </a:t>
            </a:r>
            <a:r>
              <a:rPr lang="en-US" sz="1400" b="1" dirty="0" smtClean="0">
                <a:solidFill>
                  <a:srgbClr val="00B050"/>
                </a:solidFill>
              </a:rPr>
              <a:t>Acceptable. </a:t>
            </a:r>
            <a:endParaRPr lang="en-US" sz="1600" b="1" i="1" dirty="0" smtClean="0">
              <a:solidFill>
                <a:prstClr val="black"/>
              </a:solidFill>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0786" y="1447800"/>
            <a:ext cx="380151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533400" y="1333500"/>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276023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Appendix</a:t>
            </a:r>
            <a:endParaRPr lang="en-US" dirty="0">
              <a:solidFill>
                <a:schemeClr val="tx2"/>
              </a:solidFill>
            </a:endParaRPr>
          </a:p>
        </p:txBody>
      </p:sp>
      <p:sp>
        <p:nvSpPr>
          <p:cNvPr id="3" name="Content Placeholder 2"/>
          <p:cNvSpPr>
            <a:spLocks noGrp="1"/>
          </p:cNvSpPr>
          <p:nvPr>
            <p:ph idx="1"/>
          </p:nvPr>
        </p:nvSpPr>
        <p:spPr>
          <a:xfrm>
            <a:off x="468313" y="990600"/>
            <a:ext cx="8229600" cy="5029200"/>
          </a:xfrm>
        </p:spPr>
        <p:txBody>
          <a:bodyPr/>
          <a:lstStyle/>
          <a:p>
            <a:pPr marL="0" indent="0">
              <a:buNone/>
            </a:pPr>
            <a:endParaRPr lang="en-US" sz="1400" dirty="0">
              <a:solidFill>
                <a:schemeClr val="tx2"/>
              </a:solidFill>
            </a:endParaRPr>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11</a:t>
            </a:fld>
            <a:endParaRPr lang="en-US" dirty="0">
              <a:solidFill>
                <a:prstClr val="black">
                  <a:tint val="75000"/>
                </a:prstClr>
              </a:solidFill>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828800"/>
            <a:ext cx="615482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18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Appendix</a:t>
            </a:r>
            <a:endParaRPr lang="en-US" dirty="0">
              <a:solidFill>
                <a:schemeClr val="tx2"/>
              </a:solidFill>
            </a:endParaRPr>
          </a:p>
        </p:txBody>
      </p:sp>
      <p:sp>
        <p:nvSpPr>
          <p:cNvPr id="3" name="Content Placeholder 2"/>
          <p:cNvSpPr>
            <a:spLocks noGrp="1"/>
          </p:cNvSpPr>
          <p:nvPr>
            <p:ph idx="1"/>
          </p:nvPr>
        </p:nvSpPr>
        <p:spPr>
          <a:xfrm>
            <a:off x="468313" y="990600"/>
            <a:ext cx="8229600" cy="5029200"/>
          </a:xfrm>
        </p:spPr>
        <p:txBody>
          <a:bodyPr/>
          <a:lstStyle/>
          <a:p>
            <a:pPr marL="0" indent="0">
              <a:buNone/>
            </a:pPr>
            <a:endParaRPr lang="en-US" sz="1400" dirty="0">
              <a:solidFill>
                <a:schemeClr val="tx2"/>
              </a:solidFill>
            </a:endParaRPr>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52052772"/>
              </p:ext>
            </p:extLst>
          </p:nvPr>
        </p:nvGraphicFramePr>
        <p:xfrm>
          <a:off x="990601" y="2286000"/>
          <a:ext cx="7467599" cy="2293620"/>
        </p:xfrm>
        <a:graphic>
          <a:graphicData uri="http://schemas.openxmlformats.org/drawingml/2006/table">
            <a:tbl>
              <a:tblPr firstRow="1" bandRow="1">
                <a:tableStyleId>{5C22544A-7EE6-4342-B048-85BDC9FD1C3A}</a:tableStyleId>
              </a:tblPr>
              <a:tblGrid>
                <a:gridCol w="838199"/>
                <a:gridCol w="838200"/>
                <a:gridCol w="693128"/>
                <a:gridCol w="602272"/>
                <a:gridCol w="1676400"/>
                <a:gridCol w="2819400"/>
              </a:tblGrid>
              <a:tr h="61902">
                <a:tc>
                  <a:txBody>
                    <a:bodyPr/>
                    <a:lstStyle/>
                    <a:p>
                      <a:pPr algn="ctr" fontAlgn="b"/>
                      <a:r>
                        <a:rPr lang="en-US" sz="1200" b="1" i="0" u="none" strike="noStrike" dirty="0" smtClean="0">
                          <a:solidFill>
                            <a:schemeClr val="bg1"/>
                          </a:solidFill>
                          <a:effectLst/>
                          <a:latin typeface="+mn-lt"/>
                        </a:rPr>
                        <a:t>Credit</a:t>
                      </a:r>
                      <a:r>
                        <a:rPr lang="en-US" sz="1200" b="1" i="0" u="none" strike="noStrike" baseline="0" dirty="0" smtClean="0">
                          <a:solidFill>
                            <a:schemeClr val="bg1"/>
                          </a:solidFill>
                          <a:effectLst/>
                          <a:latin typeface="+mn-lt"/>
                        </a:rPr>
                        <a:t> Lines</a:t>
                      </a:r>
                      <a:endParaRPr lang="en-US" sz="1200" b="1" i="0" u="none" strike="noStrike" dirty="0">
                        <a:solidFill>
                          <a:schemeClr val="bg1"/>
                        </a:solidFill>
                        <a:effectLst/>
                        <a:latin typeface="+mn-lt"/>
                      </a:endParaRPr>
                    </a:p>
                  </a:txBody>
                  <a:tcPr marL="7620" marR="7620" marT="7620" marB="0" anchor="b">
                    <a:solidFill>
                      <a:schemeClr val="tx2"/>
                    </a:solidFill>
                  </a:tcPr>
                </a:tc>
                <a:tc>
                  <a:txBody>
                    <a:bodyPr/>
                    <a:lstStyle/>
                    <a:p>
                      <a:pPr algn="ctr" fontAlgn="b"/>
                      <a:r>
                        <a:rPr lang="en-US" sz="1200" b="1" u="none" strike="noStrike" dirty="0">
                          <a:solidFill>
                            <a:schemeClr val="bg1"/>
                          </a:solidFill>
                          <a:effectLst/>
                        </a:rPr>
                        <a:t>Customer</a:t>
                      </a:r>
                      <a:endParaRPr lang="en-US" sz="1200" b="1" i="0" u="none" strike="noStrike" dirty="0">
                        <a:solidFill>
                          <a:schemeClr val="bg1"/>
                        </a:solidFill>
                        <a:effectLst/>
                        <a:latin typeface="Calibri"/>
                      </a:endParaRPr>
                    </a:p>
                  </a:txBody>
                  <a:tcPr marL="7620" marR="7620" marT="7620" marB="0" anchor="b">
                    <a:solidFill>
                      <a:schemeClr val="tx2"/>
                    </a:solidFill>
                  </a:tcPr>
                </a:tc>
                <a:tc>
                  <a:txBody>
                    <a:bodyPr/>
                    <a:lstStyle/>
                    <a:p>
                      <a:pPr algn="ctr" fontAlgn="b"/>
                      <a:r>
                        <a:rPr lang="en-US" sz="1200" b="1" u="none" strike="noStrike" dirty="0" smtClean="0">
                          <a:solidFill>
                            <a:schemeClr val="bg1"/>
                          </a:solidFill>
                          <a:effectLst/>
                        </a:rPr>
                        <a:t>Average</a:t>
                      </a:r>
                      <a:endParaRPr lang="en-US" sz="1200" b="1" i="0" u="none" strike="noStrike" dirty="0">
                        <a:solidFill>
                          <a:schemeClr val="bg1"/>
                        </a:solidFill>
                        <a:effectLst/>
                        <a:latin typeface="Calibri"/>
                      </a:endParaRPr>
                    </a:p>
                  </a:txBody>
                  <a:tcPr marL="7620" marR="7620" marT="7620" marB="0" anchor="b">
                    <a:solidFill>
                      <a:schemeClr val="tx2"/>
                    </a:solidFill>
                  </a:tcPr>
                </a:tc>
                <a:tc>
                  <a:txBody>
                    <a:bodyPr/>
                    <a:lstStyle/>
                    <a:p>
                      <a:pPr algn="ctr" fontAlgn="b"/>
                      <a:r>
                        <a:rPr lang="en-US" sz="1200" b="1" u="none" strike="noStrike" dirty="0" smtClean="0">
                          <a:solidFill>
                            <a:schemeClr val="bg1"/>
                          </a:solidFill>
                          <a:effectLst/>
                        </a:rPr>
                        <a:t>Peak</a:t>
                      </a:r>
                      <a:endParaRPr lang="en-US" sz="1200" b="1" i="0" u="none" strike="noStrike" dirty="0">
                        <a:solidFill>
                          <a:schemeClr val="bg1"/>
                        </a:solidFill>
                        <a:effectLst/>
                        <a:latin typeface="Calibri"/>
                      </a:endParaRPr>
                    </a:p>
                  </a:txBody>
                  <a:tcPr marL="7620" marR="7620" marT="7620" marB="0" anchor="b">
                    <a:solidFill>
                      <a:schemeClr val="tx2"/>
                    </a:solidFill>
                  </a:tcPr>
                </a:tc>
                <a:tc>
                  <a:txBody>
                    <a:bodyPr/>
                    <a:lstStyle/>
                    <a:p>
                      <a:pPr algn="ctr" fontAlgn="b"/>
                      <a:r>
                        <a:rPr lang="en-US" sz="1200" b="1" u="none" strike="noStrike" dirty="0" smtClean="0">
                          <a:solidFill>
                            <a:schemeClr val="bg1"/>
                          </a:solidFill>
                          <a:effectLst/>
                        </a:rPr>
                        <a:t>Unexpected </a:t>
                      </a:r>
                      <a:r>
                        <a:rPr lang="en-US" sz="1200" b="1" u="none" strike="noStrike" dirty="0">
                          <a:solidFill>
                            <a:schemeClr val="bg1"/>
                          </a:solidFill>
                          <a:effectLst/>
                        </a:rPr>
                        <a:t>Drawdown</a:t>
                      </a:r>
                      <a:endParaRPr lang="en-US" sz="1200" b="1" i="0" u="none" strike="noStrike" dirty="0">
                        <a:solidFill>
                          <a:schemeClr val="bg1"/>
                        </a:solidFill>
                        <a:effectLst/>
                        <a:latin typeface="Calibri"/>
                      </a:endParaRPr>
                    </a:p>
                  </a:txBody>
                  <a:tcPr marL="7620" marR="7620" marT="7620" marB="0" anchor="b">
                    <a:solidFill>
                      <a:schemeClr val="tx2"/>
                    </a:solidFill>
                  </a:tcPr>
                </a:tc>
                <a:tc>
                  <a:txBody>
                    <a:bodyPr/>
                    <a:lstStyle/>
                    <a:p>
                      <a:pPr algn="ctr" fontAlgn="b"/>
                      <a:r>
                        <a:rPr lang="en-US" sz="1200" b="1" i="0" u="none" strike="noStrike" dirty="0" smtClean="0">
                          <a:solidFill>
                            <a:schemeClr val="bg1"/>
                          </a:solidFill>
                          <a:effectLst/>
                          <a:latin typeface="Calibri"/>
                        </a:rPr>
                        <a:t>Spike Usage</a:t>
                      </a:r>
                      <a:r>
                        <a:rPr lang="en-US" sz="1200" b="1" i="0" u="none" strike="noStrike" baseline="0" dirty="0" smtClean="0">
                          <a:solidFill>
                            <a:schemeClr val="bg1"/>
                          </a:solidFill>
                          <a:effectLst/>
                          <a:latin typeface="Calibri"/>
                        </a:rPr>
                        <a:t> Purpose</a:t>
                      </a:r>
                      <a:endParaRPr lang="en-US" sz="1200" b="1" i="0" u="none" strike="noStrike" dirty="0">
                        <a:solidFill>
                          <a:schemeClr val="bg1"/>
                        </a:solidFill>
                        <a:effectLst/>
                        <a:latin typeface="Calibri"/>
                      </a:endParaRPr>
                    </a:p>
                  </a:txBody>
                  <a:tcPr marL="7620" marR="7620" marT="7620" marB="0" anchor="b">
                    <a:solidFill>
                      <a:schemeClr val="tx2"/>
                    </a:solidFill>
                  </a:tcPr>
                </a:tc>
              </a:tr>
              <a:tr h="121113">
                <a:tc rowSpan="8">
                  <a:txBody>
                    <a:bodyPr/>
                    <a:lstStyle/>
                    <a:p>
                      <a:pPr algn="l" fontAlgn="b"/>
                      <a:r>
                        <a:rPr lang="en-US" sz="1100" b="0" i="0" u="none" strike="noStrike" dirty="0" smtClean="0">
                          <a:solidFill>
                            <a:srgbClr val="000000"/>
                          </a:solidFill>
                          <a:effectLst/>
                          <a:latin typeface="+mn-lt"/>
                        </a:rPr>
                        <a:t>Corp with Liquidity Backup Facilities</a:t>
                      </a:r>
                      <a:endParaRPr lang="en-US" sz="1100" b="0" i="0" u="none" strike="noStrike" dirty="0">
                        <a:solidFill>
                          <a:srgbClr val="000000"/>
                        </a:solidFill>
                        <a:effectLst/>
                        <a:latin typeface="Calibri"/>
                      </a:endParaRPr>
                    </a:p>
                  </a:txBody>
                  <a:tcPr marL="7620" marR="7620" marT="7620" marB="0" anchor="ctr"/>
                </a:tc>
                <a:tc>
                  <a:txBody>
                    <a:bodyPr/>
                    <a:lstStyle/>
                    <a:p>
                      <a:pPr algn="l" fontAlgn="b"/>
                      <a:r>
                        <a:rPr lang="en-US" sz="1100" u="none" strike="noStrike" dirty="0">
                          <a:effectLst/>
                        </a:rPr>
                        <a:t>Marriott</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19.91%</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73.78%</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53.87%</a:t>
                      </a:r>
                      <a:endParaRPr lang="en-US" sz="1100" b="0" i="0" u="none" strike="noStrike" dirty="0">
                        <a:solidFill>
                          <a:srgbClr val="000000"/>
                        </a:solidFill>
                        <a:effectLst/>
                        <a:latin typeface="Calibri"/>
                      </a:endParaRPr>
                    </a:p>
                  </a:txBody>
                  <a:tcPr marL="7620" marR="7620" marT="7620" marB="0" anchor="b"/>
                </a:tc>
                <a:tc rowSpan="4">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mn-lt"/>
                        </a:rPr>
                        <a:t>For general corporate purpose. Unexpected large usage are mainly due to merge and acquisition activities.</a:t>
                      </a:r>
                      <a:endParaRPr lang="en-US" sz="1100" b="0" i="0" u="none" strike="noStrike" dirty="0">
                        <a:solidFill>
                          <a:srgbClr val="000000"/>
                        </a:solidFill>
                        <a:effectLst/>
                        <a:latin typeface="Calibri"/>
                      </a:endParaRPr>
                    </a:p>
                  </a:txBody>
                  <a:tcPr marL="7620" marR="7620" marT="7620" marB="0" anchor="ctr"/>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Comcast</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3.02%</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23.10%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20.08%</a:t>
                      </a:r>
                      <a:endParaRPr lang="en-US" sz="1100" b="0" i="0" u="none" strike="noStrike">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SCE</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5.40%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22.33%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16.93%</a:t>
                      </a:r>
                      <a:endParaRPr lang="en-US" sz="1100" b="0" i="0" u="none" strike="noStrike" dirty="0">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CommonSpirit</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27.58%</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33.94%</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6.36%</a:t>
                      </a:r>
                      <a:endParaRPr lang="en-US" sz="1100" b="0" i="0" u="none" strike="noStrike">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MasterCard</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10.89%</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16.67%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5.78%</a:t>
                      </a:r>
                      <a:endParaRPr lang="en-US" sz="1100" b="0" i="0" u="none" strike="noStrike" dirty="0">
                        <a:solidFill>
                          <a:srgbClr val="000000"/>
                        </a:solidFill>
                        <a:effectLst/>
                        <a:latin typeface="Calibri"/>
                      </a:endParaRPr>
                    </a:p>
                  </a:txBody>
                  <a:tcPr marL="7620" marR="7620" marT="7620" marB="0" anchor="b"/>
                </a:tc>
                <a:tc>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mn-lt"/>
                        </a:rPr>
                        <a:t>Drawn on the Revolving Commitments</a:t>
                      </a:r>
                      <a:endParaRPr lang="en-US" sz="1100" b="0" i="0" u="none" strike="noStrike" dirty="0">
                        <a:solidFill>
                          <a:srgbClr val="000000"/>
                        </a:solidFill>
                        <a:effectLst/>
                        <a:latin typeface="Calibri"/>
                      </a:endParaRPr>
                    </a:p>
                  </a:txBody>
                  <a:tcPr marL="7620" marR="7620" marT="7620" marB="0" anchor="ctr"/>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FMC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8.10%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13.47%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5.37%</a:t>
                      </a:r>
                      <a:endParaRPr lang="en-US" sz="1100" b="0" i="0" u="none" strike="noStrike" dirty="0">
                        <a:solidFill>
                          <a:srgbClr val="000000"/>
                        </a:solidFill>
                        <a:effectLst/>
                        <a:latin typeface="Calibri"/>
                      </a:endParaRPr>
                    </a:p>
                  </a:txBody>
                  <a:tcPr marL="7620" marR="7620" marT="7620" marB="0" anchor="b"/>
                </a:tc>
                <a:tc>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Calibri"/>
                        </a:rPr>
                        <a:t>L/C usage</a:t>
                      </a:r>
                    </a:p>
                  </a:txBody>
                  <a:tcPr marL="7620" marR="7620" marT="7620" marB="0" anchor="ctr"/>
                </a:tc>
              </a:tr>
              <a:tr h="121113">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AT&amp;T</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19.19%</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22.91%</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3.72%</a:t>
                      </a:r>
                      <a:endParaRPr lang="en-US" sz="1100" b="0" i="0" u="none" strike="noStrike" dirty="0">
                        <a:solidFill>
                          <a:srgbClr val="000000"/>
                        </a:solidFill>
                        <a:effectLst/>
                        <a:latin typeface="Calibri"/>
                      </a:endParaRPr>
                    </a:p>
                  </a:txBody>
                  <a:tcPr marL="7620" marR="7620" marT="7620" marB="0" anchor="b"/>
                </a:tc>
                <a:tc>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Calibri"/>
                        </a:rPr>
                        <a:t>Term Loan Drawdowns</a:t>
                      </a:r>
                    </a:p>
                  </a:txBody>
                  <a:tcPr marL="7620" marR="7620" marT="7620" marB="0" anchor="ctr"/>
                </a:tc>
              </a:tr>
              <a:tr h="61902">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Disney</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3.22%</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4.51%</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1.29%</a:t>
                      </a:r>
                      <a:endParaRPr lang="en-US" sz="1100" b="0" i="0" u="none" strike="noStrike" dirty="0">
                        <a:solidFill>
                          <a:srgbClr val="000000"/>
                        </a:solidFill>
                        <a:effectLst/>
                        <a:latin typeface="Calibri"/>
                      </a:endParaRPr>
                    </a:p>
                  </a:txBody>
                  <a:tcPr marL="7620" marR="7620" marT="7620" marB="0" anchor="b"/>
                </a:tc>
                <a:tc>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Calibri"/>
                        </a:rPr>
                        <a:t>Merge/Acquisition</a:t>
                      </a:r>
                      <a:endParaRPr lang="en-US" sz="1100" b="0" i="0" u="none" strike="noStrike" dirty="0">
                        <a:solidFill>
                          <a:srgbClr val="000000"/>
                        </a:solidFill>
                        <a:effectLst/>
                        <a:latin typeface="Calibri"/>
                      </a:endParaRPr>
                    </a:p>
                  </a:txBody>
                  <a:tcPr marL="7620" marR="7620" marT="7620" marB="0" anchor="ctr"/>
                </a:tc>
              </a:tr>
              <a:tr h="61902">
                <a:tc rowSpan="4">
                  <a:txBody>
                    <a:bodyPr/>
                    <a:lstStyle/>
                    <a:p>
                      <a:pPr algn="l" fontAlgn="b"/>
                      <a:r>
                        <a:rPr lang="en-US" sz="1100" b="0" i="0" u="none" strike="noStrike" dirty="0" smtClean="0">
                          <a:solidFill>
                            <a:srgbClr val="000000"/>
                          </a:solidFill>
                          <a:effectLst/>
                          <a:latin typeface="+mn-lt"/>
                        </a:rPr>
                        <a:t>Financial Market Utilities</a:t>
                      </a:r>
                      <a:endParaRPr lang="en-US" sz="1100" b="0" i="0" u="none" strike="noStrike" dirty="0">
                        <a:solidFill>
                          <a:srgbClr val="000000"/>
                        </a:solidFill>
                        <a:effectLst/>
                        <a:latin typeface="Calibri"/>
                      </a:endParaRPr>
                    </a:p>
                  </a:txBody>
                  <a:tcPr marL="7620" marR="7620" marT="7620" marB="0" anchor="ctr"/>
                </a:tc>
                <a:tc>
                  <a:txBody>
                    <a:bodyPr/>
                    <a:lstStyle/>
                    <a:p>
                      <a:pPr algn="l" fontAlgn="b"/>
                      <a:r>
                        <a:rPr lang="en-US" sz="1100" u="none" strike="noStrike">
                          <a:effectLst/>
                        </a:rPr>
                        <a:t>OCC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1.03%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5.00%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3.97%</a:t>
                      </a:r>
                      <a:endParaRPr lang="en-US" sz="1100" b="0" i="0" u="none" strike="noStrike" dirty="0">
                        <a:solidFill>
                          <a:srgbClr val="000000"/>
                        </a:solidFill>
                        <a:effectLst/>
                        <a:latin typeface="Calibri"/>
                      </a:endParaRPr>
                    </a:p>
                  </a:txBody>
                  <a:tcPr marL="7620" marR="7620" marT="7620" marB="0" anchor="b"/>
                </a:tc>
                <a:tc rowSpan="4">
                  <a:txBody>
                    <a:bodyPr/>
                    <a:lstStyle/>
                    <a:p>
                      <a:pPr marL="171450" indent="-171450" algn="l" fontAlgn="b">
                        <a:buFont typeface="Wingdings" panose="05000000000000000000" pitchFamily="2" charset="2"/>
                        <a:buChar char="§"/>
                      </a:pPr>
                      <a:r>
                        <a:rPr lang="en-US" sz="1100" b="0" i="0" u="none" strike="noStrike" dirty="0" smtClean="0">
                          <a:solidFill>
                            <a:srgbClr val="000000"/>
                          </a:solidFill>
                          <a:effectLst/>
                          <a:latin typeface="+mn-lt"/>
                        </a:rPr>
                        <a:t>FMUs only had minimal testing draws from the credit lines and repaid right after the draws. </a:t>
                      </a:r>
                      <a:endParaRPr lang="en-US" sz="1100" b="0" i="0" u="none" strike="noStrike" dirty="0">
                        <a:solidFill>
                          <a:srgbClr val="000000"/>
                        </a:solidFill>
                        <a:effectLst/>
                        <a:latin typeface="Calibri"/>
                      </a:endParaRPr>
                    </a:p>
                  </a:txBody>
                  <a:tcPr marL="7620" marR="7620" marT="7620" marB="0" anchor="ctr"/>
                </a:tc>
              </a:tr>
              <a:tr h="61902">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CME</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0.09%</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0.21%</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0.12%</a:t>
                      </a:r>
                      <a:endParaRPr lang="en-US" sz="1100" b="0" i="0" u="none" strike="noStrike" dirty="0">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r h="61902">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NSCC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0.07%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0.07%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0.00%</a:t>
                      </a:r>
                      <a:endParaRPr lang="en-US" sz="1100" b="0" i="0" u="none" strike="noStrike" dirty="0">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r h="61902">
                <a:tc vMerge="1">
                  <a:txBody>
                    <a:bodyPr/>
                    <a:lstStyle/>
                    <a:p>
                      <a:pPr algn="l" fontAlgn="b"/>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DTC</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0.00%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0.00%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0.00%</a:t>
                      </a:r>
                      <a:endParaRPr lang="en-US" sz="1100" b="0" i="0" u="none" strike="noStrike" dirty="0">
                        <a:solidFill>
                          <a:srgbClr val="000000"/>
                        </a:solidFill>
                        <a:effectLst/>
                        <a:latin typeface="Calibri"/>
                      </a:endParaRPr>
                    </a:p>
                  </a:txBody>
                  <a:tcPr marL="7620" marR="7620" marT="7620" marB="0" anchor="b"/>
                </a:tc>
                <a:tc vMerge="1">
                  <a:txBody>
                    <a:bodyPr/>
                    <a:lstStyle/>
                    <a:p>
                      <a:pPr algn="r" fontAlgn="b"/>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137011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Theory and </a:t>
            </a:r>
            <a:r>
              <a:rPr lang="en-US" dirty="0" smtClean="0">
                <a:solidFill>
                  <a:schemeClr val="tx2"/>
                </a:solidFill>
              </a:rPr>
              <a:t>Assumptions</a:t>
            </a:r>
            <a:endParaRPr lang="en-US" dirty="0">
              <a:solidFill>
                <a:schemeClr val="tx2"/>
              </a:solidFill>
            </a:endParaRPr>
          </a:p>
        </p:txBody>
      </p:sp>
      <p:sp>
        <p:nvSpPr>
          <p:cNvPr id="3" name="Content Placeholder 2"/>
          <p:cNvSpPr>
            <a:spLocks noGrp="1"/>
          </p:cNvSpPr>
          <p:nvPr>
            <p:ph idx="1"/>
          </p:nvPr>
        </p:nvSpPr>
        <p:spPr>
          <a:xfrm>
            <a:off x="468313" y="914400"/>
            <a:ext cx="8229600" cy="5105399"/>
          </a:xfrm>
        </p:spPr>
        <p:txBody>
          <a:bodyPr/>
          <a:lstStyle/>
          <a:p>
            <a:pPr lvl="0">
              <a:buFont typeface="Wingdings" panose="05000000000000000000" pitchFamily="2" charset="2"/>
              <a:buChar char="q"/>
            </a:pPr>
            <a:r>
              <a:rPr lang="en-US" sz="1600" b="1" dirty="0" smtClean="0">
                <a:solidFill>
                  <a:prstClr val="black"/>
                </a:solidFill>
                <a:latin typeface="+mj-lt"/>
              </a:rPr>
              <a:t>Proposal from FLUs</a:t>
            </a:r>
          </a:p>
          <a:p>
            <a:pPr lvl="1">
              <a:buFont typeface="Wingdings" panose="05000000000000000000" pitchFamily="2" charset="2"/>
              <a:buChar char="§"/>
            </a:pPr>
            <a:r>
              <a:rPr lang="en-US" sz="1400" b="1" dirty="0" smtClean="0">
                <a:solidFill>
                  <a:schemeClr val="accent1">
                    <a:lumMod val="50000"/>
                  </a:schemeClr>
                </a:solidFill>
              </a:rPr>
              <a:t>Business Profile</a:t>
            </a:r>
            <a:r>
              <a:rPr lang="en-US" sz="1400" dirty="0" smtClean="0">
                <a:solidFill>
                  <a:schemeClr val="accent1">
                    <a:lumMod val="50000"/>
                  </a:schemeClr>
                </a:solidFill>
              </a:rPr>
              <a:t>: Unfunded loan commitments are commitments made by BOCNY to customers that are contractual obligation. These facility primarily granted to investment grade companies, including both corporates and financial institutions.</a:t>
            </a:r>
          </a:p>
          <a:p>
            <a:pPr lvl="1">
              <a:buFont typeface="Wingdings" panose="05000000000000000000" pitchFamily="2" charset="2"/>
              <a:buChar char="§"/>
            </a:pPr>
            <a:r>
              <a:rPr lang="en-US" sz="1400" b="1" dirty="0" smtClean="0">
                <a:solidFill>
                  <a:schemeClr val="accent1">
                    <a:lumMod val="50000"/>
                  </a:schemeClr>
                </a:solidFill>
              </a:rPr>
              <a:t>Liquidity Impact:</a:t>
            </a:r>
            <a:r>
              <a:rPr lang="en-US" sz="1400" dirty="0" smtClean="0">
                <a:solidFill>
                  <a:schemeClr val="accent1">
                    <a:lumMod val="50000"/>
                  </a:schemeClr>
                </a:solidFill>
              </a:rPr>
              <a:t> customers </a:t>
            </a:r>
            <a:r>
              <a:rPr lang="en-US" sz="1400" dirty="0">
                <a:solidFill>
                  <a:schemeClr val="accent1">
                    <a:lumMod val="50000"/>
                  </a:schemeClr>
                </a:solidFill>
              </a:rPr>
              <a:t>could draw on committed facilities during a stress period to preserve their access to cash or fund a shortfall in cash flow. </a:t>
            </a:r>
            <a:endParaRPr lang="en-US" sz="1400" dirty="0" smtClean="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a:solidFill>
                <a:schemeClr val="accent1">
                  <a:lumMod val="50000"/>
                </a:schemeClr>
              </a:solidFill>
            </a:endParaRPr>
          </a:p>
          <a:p>
            <a:pPr lvl="1">
              <a:buFont typeface="Wingdings" panose="05000000000000000000" pitchFamily="2" charset="2"/>
              <a:buChar char="§"/>
            </a:pPr>
            <a:endParaRPr lang="en-US" sz="1400" dirty="0">
              <a:solidFill>
                <a:schemeClr val="accent1">
                  <a:lumMod val="50000"/>
                </a:schemeClr>
              </a:solidFill>
            </a:endParaRPr>
          </a:p>
          <a:p>
            <a:pPr lvl="0">
              <a:buFont typeface="Wingdings" panose="05000000000000000000" pitchFamily="2" charset="2"/>
              <a:buChar char="q"/>
            </a:pPr>
            <a:endParaRPr lang="en-US" sz="1600" b="1" dirty="0">
              <a:solidFill>
                <a:prstClr val="black"/>
              </a:solidFill>
              <a:latin typeface="+mj-lt"/>
            </a:endParaRPr>
          </a:p>
          <a:p>
            <a:pPr lvl="0">
              <a:buFont typeface="Wingdings" panose="05000000000000000000" pitchFamily="2" charset="2"/>
              <a:buChar char="q"/>
            </a:pPr>
            <a:endParaRPr lang="en-US" sz="1600" b="1" dirty="0" smtClean="0">
              <a:solidFill>
                <a:prstClr val="black"/>
              </a:solidFill>
              <a:latin typeface="+mj-lt"/>
            </a:endParaRPr>
          </a:p>
          <a:p>
            <a:pPr lvl="0">
              <a:buFont typeface="Wingdings" panose="05000000000000000000" pitchFamily="2" charset="2"/>
              <a:buChar char="q"/>
            </a:pPr>
            <a:endParaRPr lang="en-US" sz="1600" b="1" dirty="0" smtClean="0">
              <a:solidFill>
                <a:prstClr val="black"/>
              </a:solidFill>
            </a:endParaRPr>
          </a:p>
          <a:p>
            <a:pPr lvl="0">
              <a:buFont typeface="Wingdings" panose="05000000000000000000" pitchFamily="2" charset="2"/>
              <a:buChar char="q"/>
            </a:pPr>
            <a:endParaRPr lang="en-US" sz="1600" b="1" dirty="0">
              <a:solidFill>
                <a:prstClr val="black"/>
              </a:solidFill>
            </a:endParaRPr>
          </a:p>
          <a:p>
            <a:pPr lvl="0">
              <a:buFont typeface="Wingdings" panose="05000000000000000000" pitchFamily="2" charset="2"/>
              <a:buChar char="q"/>
            </a:pPr>
            <a:endParaRPr lang="en-US" sz="1600" b="1" dirty="0" smtClean="0">
              <a:solidFill>
                <a:prstClr val="black"/>
              </a:solidFill>
            </a:endParaRPr>
          </a:p>
          <a:p>
            <a:pPr marL="0" lvl="0" indent="0">
              <a:buNone/>
            </a:pPr>
            <a:endParaRPr lang="en-US" sz="1600" b="1" dirty="0">
              <a:solidFill>
                <a:prstClr val="black"/>
              </a:solidFill>
            </a:endParaRPr>
          </a:p>
          <a:p>
            <a:pPr marL="0" lvl="0" indent="0">
              <a:buNone/>
            </a:pPr>
            <a:endParaRPr lang="en-US" sz="800" b="1" dirty="0" smtClean="0">
              <a:solidFill>
                <a:prstClr val="black"/>
              </a:solidFill>
            </a:endParaRPr>
          </a:p>
          <a:p>
            <a:pPr marL="400050" lvl="1" indent="0">
              <a:buNone/>
            </a:pPr>
            <a:endParaRPr lang="en-US" sz="500" dirty="0" smtClean="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2</a:t>
            </a:fld>
            <a:endParaRPr lang="en-US" dirty="0">
              <a:solidFill>
                <a:prstClr val="black">
                  <a:tint val="75000"/>
                </a:prst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683178413"/>
              </p:ext>
            </p:extLst>
          </p:nvPr>
        </p:nvGraphicFramePr>
        <p:xfrm>
          <a:off x="838200" y="3627694"/>
          <a:ext cx="7620000" cy="2225040"/>
        </p:xfrm>
        <a:graphic>
          <a:graphicData uri="http://schemas.openxmlformats.org/drawingml/2006/table">
            <a:tbl>
              <a:tblPr firstRow="1" bandRow="1">
                <a:tableStyleId>{5C22544A-7EE6-4342-B048-85BDC9FD1C3A}</a:tableStyleId>
              </a:tblPr>
              <a:tblGrid>
                <a:gridCol w="1571133"/>
                <a:gridCol w="2042474"/>
                <a:gridCol w="2042474"/>
                <a:gridCol w="1963919"/>
              </a:tblGrid>
              <a:tr h="263320">
                <a:tc gridSpan="4">
                  <a:txBody>
                    <a:bodyPr/>
                    <a:lstStyle/>
                    <a:p>
                      <a:pPr algn="ctr"/>
                      <a:r>
                        <a:rPr lang="en-US" sz="1400" b="1" kern="1200" dirty="0" smtClean="0">
                          <a:solidFill>
                            <a:schemeClr val="bg1"/>
                          </a:solidFill>
                          <a:latin typeface="+mj-lt"/>
                          <a:ea typeface="+mn-ea"/>
                          <a:cs typeface="+mn-cs"/>
                        </a:rPr>
                        <a:t>Main Assumptions Summary </a:t>
                      </a:r>
                      <a:endParaRPr lang="en-US" sz="1400" dirty="0">
                        <a:solidFill>
                          <a:schemeClr val="bg1"/>
                        </a:solidFill>
                        <a:latin typeface="+mj-lt"/>
                      </a:endParaRPr>
                    </a:p>
                  </a:txBody>
                  <a:tcPr anchor="ctr">
                    <a:solidFill>
                      <a:schemeClr val="tx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68956">
                <a:tc>
                  <a:txBody>
                    <a:bodyPr/>
                    <a:lstStyle/>
                    <a:p>
                      <a:r>
                        <a:rPr lang="en-US" sz="1200" b="1" dirty="0" smtClean="0">
                          <a:solidFill>
                            <a:prstClr val="black"/>
                          </a:solidFill>
                        </a:rPr>
                        <a:t>Segmentation Schema and</a:t>
                      </a:r>
                      <a:r>
                        <a:rPr lang="en-US" sz="1200" b="1" baseline="0" dirty="0" smtClean="0">
                          <a:solidFill>
                            <a:prstClr val="black"/>
                          </a:solidFill>
                        </a:rPr>
                        <a:t> Risk Factors</a:t>
                      </a:r>
                      <a:endParaRPr lang="en-US" sz="1200" b="1" dirty="0"/>
                    </a:p>
                  </a:txBody>
                  <a:tcPr/>
                </a:tc>
                <a:tc>
                  <a:txBody>
                    <a:bodyPr/>
                    <a:lstStyle/>
                    <a:p>
                      <a:r>
                        <a:rPr lang="en-US" sz="1200" u="sng" dirty="0" smtClean="0"/>
                        <a:t>a) Facility</a:t>
                      </a:r>
                      <a:r>
                        <a:rPr lang="en-US" sz="1200" u="sng" baseline="0" dirty="0" smtClean="0"/>
                        <a:t> Type</a:t>
                      </a:r>
                    </a:p>
                    <a:p>
                      <a:pPr marL="285750" indent="-285750">
                        <a:buFont typeface="Arial" panose="020B0604020202020204" pitchFamily="34" charset="0"/>
                        <a:buChar char="•"/>
                      </a:pPr>
                      <a:r>
                        <a:rPr lang="en-US" sz="1200" baseline="0" dirty="0" smtClean="0"/>
                        <a:t>Credit</a:t>
                      </a:r>
                    </a:p>
                    <a:p>
                      <a:pPr marL="285750" indent="-285750">
                        <a:buFont typeface="Arial" panose="020B0604020202020204" pitchFamily="34" charset="0"/>
                        <a:buChar char="•"/>
                      </a:pPr>
                      <a:r>
                        <a:rPr lang="en-US" sz="1200" baseline="0" dirty="0" smtClean="0"/>
                        <a:t>Liquidity</a:t>
                      </a:r>
                      <a:endParaRPr lang="en-US" sz="1200" dirty="0"/>
                    </a:p>
                  </a:txBody>
                  <a:tcPr/>
                </a:tc>
                <a:tc>
                  <a:txBody>
                    <a:bodyPr/>
                    <a:lstStyle/>
                    <a:p>
                      <a:r>
                        <a:rPr lang="en-US" sz="1200" u="sng" dirty="0" smtClean="0"/>
                        <a:t>b) Customer Rating</a:t>
                      </a:r>
                    </a:p>
                    <a:p>
                      <a:pPr marL="285750" indent="-285750">
                        <a:buFont typeface="Arial" panose="020B0604020202020204" pitchFamily="34" charset="0"/>
                        <a:buChar char="•"/>
                      </a:pPr>
                      <a:r>
                        <a:rPr lang="en-US" sz="1200" dirty="0" smtClean="0"/>
                        <a:t>High</a:t>
                      </a:r>
                    </a:p>
                    <a:p>
                      <a:pPr marL="285750" indent="-285750">
                        <a:buFont typeface="Arial" panose="020B0604020202020204" pitchFamily="34" charset="0"/>
                        <a:buChar char="•"/>
                      </a:pPr>
                      <a:r>
                        <a:rPr lang="en-US" sz="1200" dirty="0" smtClean="0"/>
                        <a:t>Moderate</a:t>
                      </a:r>
                    </a:p>
                    <a:p>
                      <a:pPr marL="285750" indent="-285750">
                        <a:buFont typeface="Arial" panose="020B0604020202020204" pitchFamily="34" charset="0"/>
                        <a:buChar char="•"/>
                      </a:pPr>
                      <a:r>
                        <a:rPr lang="en-US" sz="1200" dirty="0" smtClean="0"/>
                        <a:t>Low</a:t>
                      </a:r>
                      <a:endParaRPr lang="en-US" sz="1200" dirty="0"/>
                    </a:p>
                  </a:txBody>
                  <a:tcPr/>
                </a:tc>
                <a:tc>
                  <a:txBody>
                    <a:bodyPr/>
                    <a:lstStyle/>
                    <a:p>
                      <a:r>
                        <a:rPr lang="en-US" sz="1200" u="sng" dirty="0" smtClean="0"/>
                        <a:t>c) Industry Sector</a:t>
                      </a:r>
                    </a:p>
                    <a:p>
                      <a:pPr marL="285750" indent="-285750">
                        <a:buFont typeface="Arial" panose="020B0604020202020204" pitchFamily="34" charset="0"/>
                        <a:buChar char="•"/>
                      </a:pPr>
                      <a:r>
                        <a:rPr lang="en-US" sz="1200" dirty="0" smtClean="0">
                          <a:solidFill>
                            <a:prstClr val="black"/>
                          </a:solidFill>
                        </a:rPr>
                        <a:t>Energy</a:t>
                      </a:r>
                    </a:p>
                    <a:p>
                      <a:pPr marL="285750" indent="-285750">
                        <a:buFont typeface="Arial" panose="020B0604020202020204" pitchFamily="34" charset="0"/>
                        <a:buChar char="•"/>
                      </a:pPr>
                      <a:r>
                        <a:rPr lang="en-US" sz="1200" dirty="0" smtClean="0">
                          <a:solidFill>
                            <a:prstClr val="black"/>
                          </a:solidFill>
                        </a:rPr>
                        <a:t>Manufacturing</a:t>
                      </a:r>
                    </a:p>
                    <a:p>
                      <a:pPr marL="285750" indent="-285750">
                        <a:buFont typeface="Arial" panose="020B0604020202020204" pitchFamily="34" charset="0"/>
                        <a:buChar char="•"/>
                      </a:pPr>
                      <a:r>
                        <a:rPr lang="en-US" sz="1200" dirty="0" smtClean="0">
                          <a:solidFill>
                            <a:prstClr val="black"/>
                          </a:solidFill>
                        </a:rPr>
                        <a:t>Real Estate</a:t>
                      </a:r>
                    </a:p>
                    <a:p>
                      <a:pPr marL="285750" indent="-285750">
                        <a:buFont typeface="Arial" panose="020B0604020202020204" pitchFamily="34" charset="0"/>
                        <a:buChar char="•"/>
                      </a:pPr>
                      <a:r>
                        <a:rPr lang="en-US" sz="1200" dirty="0" smtClean="0">
                          <a:solidFill>
                            <a:prstClr val="black"/>
                          </a:solidFill>
                        </a:rPr>
                        <a:t>Others</a:t>
                      </a:r>
                      <a:endParaRPr lang="en-US" sz="1200" dirty="0"/>
                    </a:p>
                  </a:txBody>
                  <a:tcPr/>
                </a:tc>
              </a:tr>
              <a:tr h="552972">
                <a:tc>
                  <a:txBody>
                    <a:bodyPr/>
                    <a:lstStyle/>
                    <a:p>
                      <a:r>
                        <a:rPr lang="en-US" sz="1200" b="1" dirty="0" smtClean="0">
                          <a:solidFill>
                            <a:prstClr val="black"/>
                          </a:solidFill>
                        </a:rPr>
                        <a:t>Approaches to modeling drawdown</a:t>
                      </a:r>
                      <a:r>
                        <a:rPr lang="en-US" sz="1200" b="1" baseline="0" dirty="0" smtClean="0">
                          <a:solidFill>
                            <a:prstClr val="black"/>
                          </a:solidFill>
                        </a:rPr>
                        <a:t> </a:t>
                      </a:r>
                      <a:r>
                        <a:rPr lang="en-US" sz="1200" b="1" dirty="0" smtClean="0">
                          <a:solidFill>
                            <a:prstClr val="black"/>
                          </a:solidFill>
                        </a:rPr>
                        <a:t>rate</a:t>
                      </a:r>
                      <a:endParaRPr lang="en-US" sz="1200" b="1" dirty="0"/>
                    </a:p>
                  </a:txBody>
                  <a:tcPr/>
                </a:tc>
                <a:tc>
                  <a:txBody>
                    <a:bodyPr/>
                    <a:lstStyle/>
                    <a:p>
                      <a:r>
                        <a:rPr lang="en-US" sz="1200" u="sng" dirty="0" smtClean="0"/>
                        <a:t>Numerator</a:t>
                      </a:r>
                    </a:p>
                    <a:p>
                      <a:pPr marL="171450" indent="-171450">
                        <a:buFont typeface="Arial" panose="020B0604020202020204" pitchFamily="34" charset="0"/>
                        <a:buChar char="•"/>
                      </a:pPr>
                      <a:r>
                        <a:rPr lang="en-US" sz="1200" dirty="0" smtClean="0"/>
                        <a:t>Total drawdown </a:t>
                      </a:r>
                      <a:r>
                        <a:rPr lang="en-US" sz="1200" baseline="0" dirty="0" smtClean="0"/>
                        <a:t>outflow</a:t>
                      </a:r>
                      <a:r>
                        <a:rPr lang="en-US" sz="1200" dirty="0" smtClean="0"/>
                        <a:t> </a:t>
                      </a:r>
                      <a:r>
                        <a:rPr lang="en-US" sz="1200" baseline="0" dirty="0" smtClean="0"/>
                        <a:t>during stress horizon</a:t>
                      </a:r>
                      <a:endParaRPr lang="en-US" sz="1200" dirty="0"/>
                    </a:p>
                  </a:txBody>
                  <a:tcPr/>
                </a:tc>
                <a:tc gridSpan="2">
                  <a:txBody>
                    <a:bodyPr/>
                    <a:lstStyle/>
                    <a:p>
                      <a:r>
                        <a:rPr lang="en-US" sz="1200" u="sng" dirty="0" smtClean="0"/>
                        <a:t>Denominator</a:t>
                      </a:r>
                      <a:endParaRPr lang="en-US" sz="1200" u="sng" baseline="0" dirty="0" smtClean="0"/>
                    </a:p>
                    <a:p>
                      <a:pPr marL="285750" indent="-285750">
                        <a:buFont typeface="Arial" panose="020B0604020202020204" pitchFamily="34" charset="0"/>
                        <a:buChar char="•"/>
                      </a:pPr>
                      <a:r>
                        <a:rPr lang="en-US" sz="1200" baseline="0" dirty="0" smtClean="0"/>
                        <a:t>Unfunded commitments as of D0</a:t>
                      </a:r>
                    </a:p>
                    <a:p>
                      <a:pPr marL="285750" indent="-285750">
                        <a:buFont typeface="Arial" panose="020B0604020202020204" pitchFamily="34" charset="0"/>
                        <a:buChar char="•"/>
                      </a:pPr>
                      <a:r>
                        <a:rPr lang="en-US" sz="1200" baseline="0" dirty="0" smtClean="0"/>
                        <a:t>Facility limit increase during stress horizon</a:t>
                      </a:r>
                      <a:endParaRPr lang="en-US" sz="1200" dirty="0"/>
                    </a:p>
                  </a:txBody>
                  <a:tcPr/>
                </a:tc>
                <a:tc hMerge="1">
                  <a:txBody>
                    <a:bodyPr/>
                    <a:lstStyle/>
                    <a:p>
                      <a:endParaRPr lang="en-US" dirty="0"/>
                    </a:p>
                  </a:txBody>
                  <a:tcPr/>
                </a:tc>
              </a:tr>
              <a:tr h="249658">
                <a:tc>
                  <a:txBody>
                    <a:bodyPr/>
                    <a:lstStyle/>
                    <a:p>
                      <a:r>
                        <a:rPr lang="en-US" sz="1200" b="1" dirty="0" smtClean="0">
                          <a:solidFill>
                            <a:prstClr val="black"/>
                          </a:solidFill>
                        </a:rPr>
                        <a:t>Stress Simulation</a:t>
                      </a:r>
                      <a:endParaRPr lang="en-US" sz="12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u="sng" kern="1200" baseline="0" dirty="0" smtClean="0">
                          <a:solidFill>
                            <a:schemeClr val="dk1"/>
                          </a:solidFill>
                          <a:latin typeface="+mn-lt"/>
                          <a:ea typeface="+mn-ea"/>
                          <a:cs typeface="+mn-cs"/>
                        </a:rPr>
                        <a:t>Systematic</a:t>
                      </a:r>
                      <a:r>
                        <a:rPr lang="en-US" sz="1200" kern="1200" baseline="0" dirty="0" smtClean="0">
                          <a:solidFill>
                            <a:schemeClr val="dk1"/>
                          </a:solidFill>
                          <a:latin typeface="+mn-lt"/>
                          <a:ea typeface="+mn-ea"/>
                          <a:cs typeface="+mn-cs"/>
                        </a:rPr>
                        <a:t>: 90</a:t>
                      </a:r>
                      <a:r>
                        <a:rPr lang="en-US" sz="1200" kern="1200" baseline="30000" dirty="0" smtClean="0">
                          <a:solidFill>
                            <a:schemeClr val="dk1"/>
                          </a:solidFill>
                          <a:latin typeface="+mn-lt"/>
                          <a:ea typeface="+mn-ea"/>
                          <a:cs typeface="+mn-cs"/>
                        </a:rPr>
                        <a:t>th</a:t>
                      </a:r>
                      <a:r>
                        <a:rPr lang="en-US" sz="1200" kern="1200" baseline="0" dirty="0" smtClean="0">
                          <a:solidFill>
                            <a:schemeClr val="dk1"/>
                          </a:solidFill>
                          <a:latin typeface="+mn-lt"/>
                          <a:ea typeface="+mn-ea"/>
                          <a:cs typeface="+mn-cs"/>
                        </a:rPr>
                        <a:t> percentile</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u="sng" kern="1200" baseline="0" dirty="0" smtClean="0">
                          <a:solidFill>
                            <a:schemeClr val="dk1"/>
                          </a:solidFill>
                          <a:latin typeface="+mn-lt"/>
                          <a:ea typeface="+mn-ea"/>
                          <a:cs typeface="+mn-cs"/>
                        </a:rPr>
                        <a:t>Idiosyncratic</a:t>
                      </a:r>
                      <a:r>
                        <a:rPr lang="en-US" sz="1200" kern="1200" baseline="0" dirty="0" smtClean="0">
                          <a:solidFill>
                            <a:schemeClr val="dk1"/>
                          </a:solidFill>
                          <a:latin typeface="+mn-lt"/>
                          <a:ea typeface="+mn-ea"/>
                          <a:cs typeface="+mn-cs"/>
                        </a:rPr>
                        <a:t>: 93</a:t>
                      </a:r>
                      <a:r>
                        <a:rPr lang="en-US" sz="1200" kern="1200" baseline="30000" dirty="0" smtClean="0">
                          <a:solidFill>
                            <a:schemeClr val="dk1"/>
                          </a:solidFill>
                          <a:latin typeface="+mn-lt"/>
                          <a:ea typeface="+mn-ea"/>
                          <a:cs typeface="+mn-cs"/>
                        </a:rPr>
                        <a:t>rd</a:t>
                      </a:r>
                      <a:r>
                        <a:rPr lang="en-US" sz="1200" kern="1200" baseline="0" dirty="0" smtClean="0">
                          <a:solidFill>
                            <a:schemeClr val="dk1"/>
                          </a:solidFill>
                          <a:latin typeface="+mn-lt"/>
                          <a:ea typeface="+mn-ea"/>
                          <a:cs typeface="+mn-cs"/>
                        </a:rPr>
                        <a:t>  percentile</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u="sng" kern="1200" baseline="0" dirty="0" smtClean="0">
                          <a:solidFill>
                            <a:schemeClr val="dk1"/>
                          </a:solidFill>
                          <a:latin typeface="+mn-lt"/>
                          <a:ea typeface="+mn-ea"/>
                          <a:cs typeface="+mn-cs"/>
                        </a:rPr>
                        <a:t>Combined</a:t>
                      </a:r>
                      <a:r>
                        <a:rPr lang="en-US" sz="1200" kern="1200" baseline="0" dirty="0" smtClean="0">
                          <a:solidFill>
                            <a:schemeClr val="dk1"/>
                          </a:solidFill>
                          <a:latin typeface="+mn-lt"/>
                          <a:ea typeface="+mn-ea"/>
                          <a:cs typeface="+mn-cs"/>
                        </a:rPr>
                        <a:t>: 95</a:t>
                      </a:r>
                      <a:r>
                        <a:rPr lang="en-US" sz="1200" kern="1200" baseline="30000" dirty="0" smtClean="0">
                          <a:solidFill>
                            <a:schemeClr val="dk1"/>
                          </a:solidFill>
                          <a:latin typeface="+mn-lt"/>
                          <a:ea typeface="+mn-ea"/>
                          <a:cs typeface="+mn-cs"/>
                        </a:rPr>
                        <a:t>th</a:t>
                      </a:r>
                      <a:r>
                        <a:rPr lang="en-US" sz="1200" kern="1200" baseline="0" dirty="0" smtClean="0">
                          <a:solidFill>
                            <a:schemeClr val="dk1"/>
                          </a:solidFill>
                          <a:latin typeface="+mn-lt"/>
                          <a:ea typeface="+mn-ea"/>
                          <a:cs typeface="+mn-cs"/>
                        </a:rPr>
                        <a:t>  percentile</a:t>
                      </a:r>
                    </a:p>
                  </a:txBody>
                  <a:tcPr/>
                </a:tc>
              </a:tr>
            </a:tbl>
          </a:graphicData>
        </a:graphic>
      </p:graphicFrame>
      <p:graphicFrame>
        <p:nvGraphicFramePr>
          <p:cNvPr id="8" name="Diagram 7"/>
          <p:cNvGraphicFramePr/>
          <p:nvPr>
            <p:extLst>
              <p:ext uri="{D42A27DB-BD31-4B8C-83A1-F6EECF244321}">
                <p14:modId xmlns:p14="http://schemas.microsoft.com/office/powerpoint/2010/main" val="2127845701"/>
              </p:ext>
            </p:extLst>
          </p:nvPr>
        </p:nvGraphicFramePr>
        <p:xfrm>
          <a:off x="381000" y="2514600"/>
          <a:ext cx="8534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p:cNvSpPr/>
          <p:nvPr/>
        </p:nvSpPr>
        <p:spPr>
          <a:xfrm>
            <a:off x="4267200" y="5574792"/>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5</a:t>
            </a:r>
          </a:p>
        </p:txBody>
      </p:sp>
      <p:sp>
        <p:nvSpPr>
          <p:cNvPr id="13" name="Oval 12"/>
          <p:cNvSpPr/>
          <p:nvPr/>
        </p:nvSpPr>
        <p:spPr>
          <a:xfrm>
            <a:off x="1600200" y="26670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1600200" y="53340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sp>
        <p:nvSpPr>
          <p:cNvPr id="15" name="Oval 14"/>
          <p:cNvSpPr/>
          <p:nvPr/>
        </p:nvSpPr>
        <p:spPr>
          <a:xfrm>
            <a:off x="6172200" y="3962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16" name="Oval 15"/>
          <p:cNvSpPr/>
          <p:nvPr/>
        </p:nvSpPr>
        <p:spPr>
          <a:xfrm>
            <a:off x="1600200" y="4343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52320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Theory and Assumptions</a:t>
            </a:r>
          </a:p>
        </p:txBody>
      </p:sp>
      <p:sp>
        <p:nvSpPr>
          <p:cNvPr id="3" name="Content Placeholder 2"/>
          <p:cNvSpPr>
            <a:spLocks noGrp="1"/>
          </p:cNvSpPr>
          <p:nvPr>
            <p:ph idx="1"/>
          </p:nvPr>
        </p:nvSpPr>
        <p:spPr>
          <a:xfrm>
            <a:off x="468313" y="990600"/>
            <a:ext cx="8229600" cy="4876800"/>
          </a:xfrm>
        </p:spPr>
        <p:txBody>
          <a:bodyPr/>
          <a:lstStyle/>
          <a:p>
            <a:pPr lvl="0">
              <a:buFont typeface="Wingdings" panose="05000000000000000000" pitchFamily="2" charset="2"/>
              <a:buChar char="q"/>
            </a:pPr>
            <a:r>
              <a:rPr lang="en-US" sz="1600" b="1" i="1" dirty="0">
                <a:solidFill>
                  <a:prstClr val="black"/>
                </a:solidFill>
              </a:rPr>
              <a:t>Effective Challenge </a:t>
            </a:r>
            <a:r>
              <a:rPr lang="en-US" sz="1600" b="1" i="1" dirty="0" smtClean="0">
                <a:solidFill>
                  <a:prstClr val="black"/>
                </a:solidFill>
              </a:rPr>
              <a:t>1 - </a:t>
            </a:r>
            <a:r>
              <a:rPr lang="en-US" sz="1600" b="1" i="1" dirty="0">
                <a:solidFill>
                  <a:prstClr val="black"/>
                </a:solidFill>
              </a:rPr>
              <a:t>Drawdown Spikes: Certain </a:t>
            </a:r>
            <a:r>
              <a:rPr lang="en-US" sz="1600" b="1" i="1" dirty="0" smtClean="0">
                <a:solidFill>
                  <a:prstClr val="black"/>
                </a:solidFill>
              </a:rPr>
              <a:t>unexpected large drawdown (spikes) </a:t>
            </a:r>
            <a:r>
              <a:rPr lang="en-US" sz="1600" b="1" i="1" dirty="0">
                <a:solidFill>
                  <a:prstClr val="black"/>
                </a:solidFill>
              </a:rPr>
              <a:t>were observed in historical data. What are the underlying drivers for these </a:t>
            </a:r>
            <a:r>
              <a:rPr lang="en-US" sz="1600" b="1" i="1" dirty="0" smtClean="0">
                <a:solidFill>
                  <a:prstClr val="black"/>
                </a:solidFill>
              </a:rPr>
              <a:t>high usage </a:t>
            </a:r>
            <a:r>
              <a:rPr lang="en-US" sz="1600" b="1" i="1" dirty="0">
                <a:solidFill>
                  <a:prstClr val="black"/>
                </a:solidFill>
              </a:rPr>
              <a:t>of unfunded </a:t>
            </a:r>
            <a:r>
              <a:rPr lang="en-US" sz="1600" b="1" i="1" dirty="0" smtClean="0">
                <a:solidFill>
                  <a:prstClr val="black"/>
                </a:solidFill>
              </a:rPr>
              <a:t>committed facilities?</a:t>
            </a:r>
          </a:p>
          <a:p>
            <a:pPr marL="457200" lvl="1" indent="0">
              <a:buNone/>
            </a:pPr>
            <a:r>
              <a:rPr lang="en-US" sz="1400" b="1" u="sng" dirty="0" smtClean="0">
                <a:solidFill>
                  <a:schemeClr val="tx2"/>
                </a:solidFill>
              </a:rPr>
              <a:t>MRD Evaluation: </a:t>
            </a:r>
          </a:p>
          <a:p>
            <a:pPr lvl="1">
              <a:buFont typeface="Wingdings" panose="05000000000000000000" pitchFamily="2" charset="2"/>
              <a:buChar char="§"/>
            </a:pPr>
            <a:r>
              <a:rPr lang="en-US" sz="1400" b="1" dirty="0" smtClean="0">
                <a:solidFill>
                  <a:schemeClr val="tx2"/>
                </a:solidFill>
              </a:rPr>
              <a:t>Business Interview: </a:t>
            </a:r>
            <a:r>
              <a:rPr lang="en-US" sz="1400" dirty="0" smtClean="0">
                <a:solidFill>
                  <a:schemeClr val="tx2"/>
                </a:solidFill>
              </a:rPr>
              <a:t>A case study was conducted for these credit line drawdown spikes</a:t>
            </a:r>
          </a:p>
          <a:p>
            <a:pPr lvl="1">
              <a:buFont typeface="Wingdings" panose="05000000000000000000" pitchFamily="2" charset="2"/>
              <a:buChar char="§"/>
            </a:pPr>
            <a:r>
              <a:rPr lang="en-US" sz="1400" b="1" dirty="0" smtClean="0">
                <a:solidFill>
                  <a:schemeClr val="tx2"/>
                </a:solidFill>
              </a:rPr>
              <a:t>Spike Underlying drivers:</a:t>
            </a:r>
          </a:p>
          <a:p>
            <a:pPr lvl="2">
              <a:buFont typeface="Wingdings" panose="05000000000000000000" pitchFamily="2" charset="2"/>
              <a:buChar char="ü"/>
            </a:pPr>
            <a:r>
              <a:rPr lang="en-US" sz="1400" b="1" dirty="0" smtClean="0">
                <a:solidFill>
                  <a:schemeClr val="tx2"/>
                </a:solidFill>
              </a:rPr>
              <a:t>Corps with liquidity backup facilities: </a:t>
            </a:r>
            <a:r>
              <a:rPr lang="en-US" sz="1400" dirty="0" smtClean="0">
                <a:solidFill>
                  <a:schemeClr val="tx2"/>
                </a:solidFill>
              </a:rPr>
              <a:t>merge and acquisition activities</a:t>
            </a:r>
          </a:p>
          <a:p>
            <a:pPr lvl="2">
              <a:buFont typeface="Wingdings" panose="05000000000000000000" pitchFamily="2" charset="2"/>
              <a:buChar char="ü"/>
            </a:pPr>
            <a:r>
              <a:rPr lang="en-US" sz="1400" b="1" dirty="0" smtClean="0">
                <a:solidFill>
                  <a:schemeClr val="tx2"/>
                </a:solidFill>
              </a:rPr>
              <a:t>Financial </a:t>
            </a:r>
            <a:r>
              <a:rPr lang="en-US" sz="1400" b="1" dirty="0">
                <a:solidFill>
                  <a:schemeClr val="tx2"/>
                </a:solidFill>
              </a:rPr>
              <a:t>Market Utilities</a:t>
            </a:r>
            <a:r>
              <a:rPr lang="en-US" sz="1400" b="1" dirty="0" smtClean="0">
                <a:solidFill>
                  <a:schemeClr val="tx2"/>
                </a:solidFill>
              </a:rPr>
              <a:t>: </a:t>
            </a:r>
            <a:r>
              <a:rPr lang="en-US" sz="1400" dirty="0" smtClean="0">
                <a:solidFill>
                  <a:schemeClr val="tx2"/>
                </a:solidFill>
              </a:rPr>
              <a:t>minimal </a:t>
            </a:r>
            <a:r>
              <a:rPr lang="en-US" sz="1400" dirty="0">
                <a:solidFill>
                  <a:schemeClr val="tx2"/>
                </a:solidFill>
              </a:rPr>
              <a:t>testing draws </a:t>
            </a:r>
            <a:r>
              <a:rPr lang="en-US" sz="1400" dirty="0" smtClean="0">
                <a:solidFill>
                  <a:schemeClr val="tx2"/>
                </a:solidFill>
              </a:rPr>
              <a:t>and </a:t>
            </a:r>
            <a:r>
              <a:rPr lang="en-US" sz="1400" dirty="0">
                <a:solidFill>
                  <a:schemeClr val="tx2"/>
                </a:solidFill>
              </a:rPr>
              <a:t>repaid right </a:t>
            </a:r>
            <a:r>
              <a:rPr lang="en-US" sz="1400" dirty="0" smtClean="0">
                <a:solidFill>
                  <a:schemeClr val="tx2"/>
                </a:solidFill>
              </a:rPr>
              <a:t>after </a:t>
            </a:r>
            <a:endParaRPr lang="en-US" sz="1400" b="1" dirty="0" smtClean="0">
              <a:solidFill>
                <a:schemeClr val="tx2"/>
              </a:solidFill>
            </a:endParaRPr>
          </a:p>
          <a:p>
            <a:pPr marL="457200" lvl="1" indent="0">
              <a:buNone/>
            </a:pPr>
            <a:r>
              <a:rPr lang="en-US" sz="1400" b="1" dirty="0" smtClean="0">
                <a:solidFill>
                  <a:schemeClr val="tx2"/>
                </a:solidFill>
              </a:rPr>
              <a:t>Conclusion</a:t>
            </a:r>
            <a:r>
              <a:rPr lang="en-US" sz="1400" b="1" dirty="0">
                <a:solidFill>
                  <a:schemeClr val="tx2"/>
                </a:solidFill>
              </a:rPr>
              <a:t>: </a:t>
            </a:r>
            <a:r>
              <a:rPr lang="en-US" sz="1400" b="1" dirty="0" smtClean="0">
                <a:solidFill>
                  <a:srgbClr val="00B050"/>
                </a:solidFill>
              </a:rPr>
              <a:t>Acceptable. </a:t>
            </a:r>
            <a:r>
              <a:rPr lang="en-US" sz="1400" dirty="0" smtClean="0">
                <a:solidFill>
                  <a:schemeClr val="tx2"/>
                </a:solidFill>
              </a:rPr>
              <a:t>The drawdown spikes are meaningful data that reflect historical large draws on unfunded commitments. These spike data should be include in the approach development to simulate stress scenarios.</a:t>
            </a:r>
            <a:endParaRPr lang="en-US" sz="1400" b="1" dirty="0" smtClean="0">
              <a:solidFill>
                <a:schemeClr val="tx2"/>
              </a:solidFill>
            </a:endParaRPr>
          </a:p>
          <a:p>
            <a:pPr marL="0" indent="0">
              <a:buNone/>
            </a:pPr>
            <a:endParaRPr lang="en-US" sz="1600" b="1" dirty="0" smtClean="0">
              <a:solidFill>
                <a:prstClr val="black"/>
              </a:solidFill>
            </a:endParaRPr>
          </a:p>
          <a:p>
            <a:pPr>
              <a:buFont typeface="Wingdings" panose="05000000000000000000" pitchFamily="2" charset="2"/>
              <a:buChar char="q"/>
            </a:pPr>
            <a:endParaRPr lang="en-US" sz="1600" b="1" dirty="0" smtClean="0">
              <a:solidFill>
                <a:prstClr val="black"/>
              </a:solidFill>
            </a:endParaRPr>
          </a:p>
          <a:p>
            <a:pPr lvl="0">
              <a:buFont typeface="Wingdings" panose="05000000000000000000" pitchFamily="2" charset="2"/>
              <a:buChar char="q"/>
            </a:pPr>
            <a:endParaRPr lang="en-US" sz="1400" dirty="0">
              <a:solidFill>
                <a:schemeClr val="tx2"/>
              </a:solidFill>
            </a:endParaRPr>
          </a:p>
          <a:p>
            <a:pPr lvl="0">
              <a:buFont typeface="Wingdings" panose="05000000000000000000" pitchFamily="2" charset="2"/>
              <a:buChar char="q"/>
            </a:pPr>
            <a:endParaRPr lang="en-US" sz="1600" dirty="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3</a:t>
            </a:fld>
            <a:endParaRPr lang="en-US" dirty="0">
              <a:solidFill>
                <a:prstClr val="black">
                  <a:tint val="75000"/>
                </a:prstClr>
              </a:solidFill>
            </a:endParaRPr>
          </a:p>
        </p:txBody>
      </p:sp>
      <p:sp>
        <p:nvSpPr>
          <p:cNvPr id="9" name="Oval 8"/>
          <p:cNvSpPr/>
          <p:nvPr/>
        </p:nvSpPr>
        <p:spPr>
          <a:xfrm>
            <a:off x="495300" y="1295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985409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Theory and Assumptions</a:t>
            </a:r>
          </a:p>
        </p:txBody>
      </p:sp>
      <p:sp>
        <p:nvSpPr>
          <p:cNvPr id="3" name="Content Placeholder 2"/>
          <p:cNvSpPr>
            <a:spLocks noGrp="1"/>
          </p:cNvSpPr>
          <p:nvPr>
            <p:ph idx="1"/>
          </p:nvPr>
        </p:nvSpPr>
        <p:spPr>
          <a:xfrm>
            <a:off x="468313" y="990600"/>
            <a:ext cx="8229600" cy="4953000"/>
          </a:xfrm>
        </p:spPr>
        <p:txBody>
          <a:bodyPr/>
          <a:lstStyle/>
          <a:p>
            <a:pPr>
              <a:buFont typeface="Wingdings" panose="05000000000000000000" pitchFamily="2" charset="2"/>
              <a:buChar char="q"/>
            </a:pPr>
            <a:r>
              <a:rPr lang="en-US" sz="1600" b="1" i="1" dirty="0" smtClean="0">
                <a:solidFill>
                  <a:prstClr val="black"/>
                </a:solidFill>
              </a:rPr>
              <a:t>Effective Challenge 2 – Key Risk Factors: How the tow risk factors (customer rating and industry) were determined? Is there any other risk factors have been considered or incorporated during the approach development? (facility tenor, revolving feature, product type etc.)</a:t>
            </a:r>
          </a:p>
          <a:p>
            <a:pPr marL="457200" lvl="1" indent="0">
              <a:buNone/>
            </a:pPr>
            <a:r>
              <a:rPr lang="en-US" sz="1400" b="1" u="sng" dirty="0" smtClean="0">
                <a:solidFill>
                  <a:schemeClr val="tx2"/>
                </a:solidFill>
              </a:rPr>
              <a:t>MRD Evaluation: </a:t>
            </a:r>
          </a:p>
          <a:p>
            <a:pPr lvl="1">
              <a:buFont typeface="Wingdings" panose="05000000000000000000" pitchFamily="2" charset="2"/>
              <a:buChar char="§"/>
            </a:pPr>
            <a:r>
              <a:rPr lang="en-US" sz="1400" b="1" dirty="0" smtClean="0">
                <a:solidFill>
                  <a:schemeClr val="tx2"/>
                </a:solidFill>
              </a:rPr>
              <a:t>Customer rating and Industry Sector: </a:t>
            </a:r>
            <a:r>
              <a:rPr lang="en-US" sz="1400" dirty="0" smtClean="0">
                <a:solidFill>
                  <a:schemeClr val="tx2"/>
                </a:solidFill>
              </a:rPr>
              <a:t>Recommended by regulator</a:t>
            </a:r>
          </a:p>
          <a:p>
            <a:pPr lvl="1">
              <a:buFont typeface="Wingdings" panose="05000000000000000000" pitchFamily="2" charset="2"/>
              <a:buChar char="§"/>
            </a:pPr>
            <a:r>
              <a:rPr lang="en-US" sz="1400" b="1" dirty="0" smtClean="0">
                <a:solidFill>
                  <a:schemeClr val="tx2"/>
                </a:solidFill>
              </a:rPr>
              <a:t>Tenor: </a:t>
            </a:r>
            <a:r>
              <a:rPr lang="en-US" sz="1400" dirty="0" smtClean="0">
                <a:solidFill>
                  <a:schemeClr val="tx2"/>
                </a:solidFill>
              </a:rPr>
              <a:t>Most </a:t>
            </a:r>
            <a:r>
              <a:rPr lang="en-US" sz="1400" dirty="0">
                <a:solidFill>
                  <a:schemeClr val="tx2"/>
                </a:solidFill>
              </a:rPr>
              <a:t>(86%) </a:t>
            </a:r>
            <a:r>
              <a:rPr lang="en-US" sz="1400" dirty="0" smtClean="0">
                <a:solidFill>
                  <a:schemeClr val="tx2"/>
                </a:solidFill>
              </a:rPr>
              <a:t>of facilities’ tenor are over 1 year</a:t>
            </a:r>
            <a:endParaRPr lang="en-US" sz="1400" b="1" dirty="0" smtClean="0">
              <a:solidFill>
                <a:schemeClr val="tx2"/>
              </a:solidFill>
            </a:endParaRPr>
          </a:p>
          <a:p>
            <a:pPr lvl="1">
              <a:buFont typeface="Wingdings" panose="05000000000000000000" pitchFamily="2" charset="2"/>
              <a:buChar char="§"/>
            </a:pPr>
            <a:r>
              <a:rPr lang="en-US" sz="1400" b="1" dirty="0" smtClean="0">
                <a:solidFill>
                  <a:schemeClr val="tx2"/>
                </a:solidFill>
              </a:rPr>
              <a:t>Revolving Feature: </a:t>
            </a:r>
            <a:r>
              <a:rPr lang="en-US" sz="1400" dirty="0" smtClean="0">
                <a:solidFill>
                  <a:schemeClr val="tx2"/>
                </a:solidFill>
              </a:rPr>
              <a:t>Most </a:t>
            </a:r>
            <a:r>
              <a:rPr lang="en-US" sz="1400" dirty="0">
                <a:solidFill>
                  <a:schemeClr val="tx2"/>
                </a:solidFill>
              </a:rPr>
              <a:t>(91%)</a:t>
            </a:r>
            <a:r>
              <a:rPr lang="en-US" sz="1400" b="1" dirty="0">
                <a:solidFill>
                  <a:schemeClr val="tx2"/>
                </a:solidFill>
              </a:rPr>
              <a:t> </a:t>
            </a:r>
            <a:r>
              <a:rPr lang="en-US" sz="1400" dirty="0" smtClean="0">
                <a:solidFill>
                  <a:schemeClr val="tx2"/>
                </a:solidFill>
              </a:rPr>
              <a:t>of facilities are revolver</a:t>
            </a:r>
            <a:endParaRPr lang="en-US" sz="1400" b="1" dirty="0" smtClean="0">
              <a:solidFill>
                <a:schemeClr val="tx2"/>
              </a:solidFill>
            </a:endParaRPr>
          </a:p>
          <a:p>
            <a:pPr lvl="1">
              <a:buFont typeface="Wingdings" panose="05000000000000000000" pitchFamily="2" charset="2"/>
              <a:buChar char="§"/>
            </a:pPr>
            <a:r>
              <a:rPr lang="en-US" sz="1400" b="1" dirty="0" smtClean="0">
                <a:solidFill>
                  <a:schemeClr val="tx2"/>
                </a:solidFill>
              </a:rPr>
              <a:t>Product Type: </a:t>
            </a:r>
            <a:r>
              <a:rPr lang="en-US" altLang="zh-CN" sz="1400" dirty="0" smtClean="0">
                <a:solidFill>
                  <a:schemeClr val="tx2"/>
                </a:solidFill>
              </a:rPr>
              <a:t>Duplicated with </a:t>
            </a:r>
            <a:r>
              <a:rPr lang="en-US" sz="1400" dirty="0" smtClean="0">
                <a:solidFill>
                  <a:schemeClr val="tx2"/>
                </a:solidFill>
              </a:rPr>
              <a:t> industry sector factor</a:t>
            </a:r>
          </a:p>
          <a:p>
            <a:pPr marL="457200" lvl="1" indent="0">
              <a:buNone/>
            </a:pPr>
            <a:r>
              <a:rPr lang="en-US" sz="1400" b="1" dirty="0" smtClean="0">
                <a:solidFill>
                  <a:schemeClr val="tx2"/>
                </a:solidFill>
              </a:rPr>
              <a:t>Conclusion: </a:t>
            </a:r>
            <a:r>
              <a:rPr lang="en-US" sz="1400" b="1" dirty="0" smtClean="0">
                <a:solidFill>
                  <a:srgbClr val="00B050"/>
                </a:solidFill>
              </a:rPr>
              <a:t>Acceptable</a:t>
            </a:r>
            <a:r>
              <a:rPr lang="en-US" sz="1400" b="1" dirty="0" smtClean="0">
                <a:solidFill>
                  <a:schemeClr val="tx2"/>
                </a:solidFill>
              </a:rPr>
              <a:t>. </a:t>
            </a:r>
            <a:r>
              <a:rPr lang="en-US" sz="1400" dirty="0" smtClean="0">
                <a:solidFill>
                  <a:schemeClr val="tx2"/>
                </a:solidFill>
              </a:rPr>
              <a:t>Customer rating and industry sectors are the most appropriate key risk factors for credit portfolio segmentation based on the Bank’s current business profile and complexity.</a:t>
            </a:r>
            <a:endParaRPr lang="en-US" sz="1600" dirty="0" smtClean="0">
              <a:solidFill>
                <a:prstClr val="black"/>
              </a:solidFill>
            </a:endParaRPr>
          </a:p>
          <a:p>
            <a:pPr>
              <a:buFont typeface="Wingdings" panose="05000000000000000000" pitchFamily="2" charset="2"/>
              <a:buChar char="q"/>
            </a:pPr>
            <a:endParaRPr lang="en-US" sz="1600" b="1" i="1" dirty="0">
              <a:solidFill>
                <a:prstClr val="black"/>
              </a:solidFill>
            </a:endParaRPr>
          </a:p>
          <a:p>
            <a:pPr>
              <a:buFont typeface="Wingdings" panose="05000000000000000000" pitchFamily="2" charset="2"/>
              <a:buChar char="q"/>
            </a:pPr>
            <a:r>
              <a:rPr lang="en-US" sz="1600" b="1" i="1" dirty="0" smtClean="0">
                <a:solidFill>
                  <a:prstClr val="black"/>
                </a:solidFill>
              </a:rPr>
              <a:t>Effective </a:t>
            </a:r>
            <a:r>
              <a:rPr lang="en-US" sz="1600" b="1" i="1" dirty="0">
                <a:solidFill>
                  <a:prstClr val="black"/>
                </a:solidFill>
              </a:rPr>
              <a:t>Challenge 3 - Segmentation Scheme: What is the segmentation rational for customer rating ‘moderate’ and industry sector ‘Others’? </a:t>
            </a:r>
            <a:r>
              <a:rPr lang="en-US" sz="1600" b="1" i="1" dirty="0" smtClean="0">
                <a:solidFill>
                  <a:prstClr val="black"/>
                </a:solidFill>
              </a:rPr>
              <a:t> </a:t>
            </a:r>
            <a:endParaRPr lang="en-US" sz="1600" b="1" i="1" dirty="0">
              <a:solidFill>
                <a:prstClr val="black"/>
              </a:solidFill>
            </a:endParaRPr>
          </a:p>
          <a:p>
            <a:pPr marL="457200" lvl="1" indent="0">
              <a:buNone/>
            </a:pPr>
            <a:r>
              <a:rPr lang="en-US" sz="1400" b="1" u="sng" dirty="0" smtClean="0">
                <a:solidFill>
                  <a:schemeClr val="tx2"/>
                </a:solidFill>
              </a:rPr>
              <a:t>MRD Evaluation: </a:t>
            </a:r>
          </a:p>
          <a:p>
            <a:pPr lvl="1">
              <a:buFont typeface="Wingdings" panose="05000000000000000000" pitchFamily="2" charset="2"/>
              <a:buChar char="§"/>
            </a:pPr>
            <a:r>
              <a:rPr lang="en-US" sz="1400" b="1" dirty="0" smtClean="0">
                <a:solidFill>
                  <a:schemeClr val="tx2"/>
                </a:solidFill>
              </a:rPr>
              <a:t>Moderate: </a:t>
            </a:r>
            <a:r>
              <a:rPr lang="en-US" sz="1400" dirty="0" smtClean="0">
                <a:solidFill>
                  <a:schemeClr val="tx2"/>
                </a:solidFill>
              </a:rPr>
              <a:t>Unique utilization rate </a:t>
            </a:r>
            <a:r>
              <a:rPr lang="en-US" altLang="zh-CN" sz="1400" dirty="0" smtClean="0">
                <a:solidFill>
                  <a:schemeClr val="tx2"/>
                </a:solidFill>
              </a:rPr>
              <a:t>(43% vs. high rating 8%) </a:t>
            </a:r>
            <a:r>
              <a:rPr lang="en-US" sz="1400" dirty="0" smtClean="0">
                <a:solidFill>
                  <a:schemeClr val="tx2"/>
                </a:solidFill>
              </a:rPr>
              <a:t>and drawdown </a:t>
            </a:r>
            <a:r>
              <a:rPr lang="en-US" altLang="zh-CN" sz="1400" dirty="0" smtClean="0">
                <a:solidFill>
                  <a:schemeClr val="tx2"/>
                </a:solidFill>
              </a:rPr>
              <a:t>pattern</a:t>
            </a:r>
            <a:endParaRPr lang="en-US" sz="1400" dirty="0" smtClean="0">
              <a:solidFill>
                <a:schemeClr val="tx2"/>
              </a:solidFill>
            </a:endParaRPr>
          </a:p>
          <a:p>
            <a:pPr lvl="1">
              <a:buFont typeface="Wingdings" panose="05000000000000000000" pitchFamily="2" charset="2"/>
              <a:buChar char="§"/>
            </a:pPr>
            <a:r>
              <a:rPr lang="en-US" sz="1400" b="1" dirty="0" smtClean="0">
                <a:solidFill>
                  <a:schemeClr val="tx2"/>
                </a:solidFill>
              </a:rPr>
              <a:t>Others: </a:t>
            </a:r>
            <a:r>
              <a:rPr lang="en-US" sz="1400" dirty="0" smtClean="0">
                <a:solidFill>
                  <a:schemeClr val="tx2"/>
                </a:solidFill>
              </a:rPr>
              <a:t>Most </a:t>
            </a:r>
            <a:r>
              <a:rPr lang="en-US" sz="1400" dirty="0">
                <a:solidFill>
                  <a:schemeClr val="tx2"/>
                </a:solidFill>
              </a:rPr>
              <a:t>of facilities are </a:t>
            </a:r>
            <a:r>
              <a:rPr lang="en-US" sz="1400" dirty="0" smtClean="0">
                <a:solidFill>
                  <a:schemeClr val="tx2"/>
                </a:solidFill>
              </a:rPr>
              <a:t>concentrated on top 3 industries. (manufacturing: 38%, energy: 29% and real estate: 8%)</a:t>
            </a:r>
          </a:p>
          <a:p>
            <a:pPr marL="457200" lvl="1" indent="0">
              <a:buNone/>
            </a:pPr>
            <a:r>
              <a:rPr lang="en-US" sz="1400" b="1" dirty="0" smtClean="0">
                <a:solidFill>
                  <a:schemeClr val="tx2"/>
                </a:solidFill>
              </a:rPr>
              <a:t>Conclusion:</a:t>
            </a:r>
            <a:r>
              <a:rPr lang="en-US" sz="1400" dirty="0" smtClean="0">
                <a:solidFill>
                  <a:schemeClr val="tx2"/>
                </a:solidFill>
              </a:rPr>
              <a:t> </a:t>
            </a:r>
            <a:r>
              <a:rPr lang="en-US" sz="1400" b="1" dirty="0" smtClean="0">
                <a:solidFill>
                  <a:srgbClr val="00B050"/>
                </a:solidFill>
              </a:rPr>
              <a:t>Acceptable but ongoing monitoring are recommended.</a:t>
            </a:r>
            <a:endParaRPr lang="en-US" sz="1400" dirty="0" smtClean="0">
              <a:solidFill>
                <a:schemeClr val="tx2"/>
              </a:solidFill>
            </a:endParaRPr>
          </a:p>
          <a:p>
            <a:pPr>
              <a:buFont typeface="Wingdings" panose="05000000000000000000" pitchFamily="2" charset="2"/>
              <a:buChar char="q"/>
            </a:pPr>
            <a:endParaRPr lang="en-US" sz="1600" b="1" dirty="0" smtClean="0">
              <a:solidFill>
                <a:prstClr val="black"/>
              </a:solidFill>
            </a:endParaRPr>
          </a:p>
          <a:p>
            <a:pPr>
              <a:buFont typeface="Wingdings" panose="05000000000000000000" pitchFamily="2" charset="2"/>
              <a:buChar char="q"/>
            </a:pPr>
            <a:endParaRPr lang="en-US" sz="1600" b="1" dirty="0" smtClean="0">
              <a:solidFill>
                <a:prstClr val="black"/>
              </a:solidFill>
            </a:endParaRPr>
          </a:p>
          <a:p>
            <a:pPr lvl="0">
              <a:buFont typeface="Wingdings" panose="05000000000000000000" pitchFamily="2" charset="2"/>
              <a:buChar char="q"/>
            </a:pPr>
            <a:endParaRPr lang="en-US" sz="1400" dirty="0">
              <a:solidFill>
                <a:schemeClr val="tx2"/>
              </a:solidFill>
            </a:endParaRPr>
          </a:p>
          <a:p>
            <a:pPr lvl="0">
              <a:buFont typeface="Wingdings" panose="05000000000000000000" pitchFamily="2" charset="2"/>
              <a:buChar char="q"/>
            </a:pPr>
            <a:endParaRPr lang="en-US" sz="1600" dirty="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4</a:t>
            </a:fld>
            <a:endParaRPr lang="en-US" dirty="0">
              <a:solidFill>
                <a:prstClr val="black">
                  <a:tint val="75000"/>
                </a:prstClr>
              </a:solidFill>
            </a:endParaRPr>
          </a:p>
        </p:txBody>
      </p:sp>
      <p:sp>
        <p:nvSpPr>
          <p:cNvPr id="7" name="Oval 6"/>
          <p:cNvSpPr/>
          <p:nvPr/>
        </p:nvSpPr>
        <p:spPr>
          <a:xfrm>
            <a:off x="495300" y="1295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8" name="Oval 7"/>
          <p:cNvSpPr/>
          <p:nvPr/>
        </p:nvSpPr>
        <p:spPr>
          <a:xfrm>
            <a:off x="495300" y="4343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37207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Theory and Assumptions</a:t>
            </a:r>
          </a:p>
        </p:txBody>
      </p:sp>
      <p:sp>
        <p:nvSpPr>
          <p:cNvPr id="3" name="Content Placeholder 2"/>
          <p:cNvSpPr>
            <a:spLocks noGrp="1"/>
          </p:cNvSpPr>
          <p:nvPr>
            <p:ph idx="1"/>
          </p:nvPr>
        </p:nvSpPr>
        <p:spPr>
          <a:xfrm>
            <a:off x="468313" y="990600"/>
            <a:ext cx="8229600" cy="5257800"/>
          </a:xfrm>
        </p:spPr>
        <p:txBody>
          <a:bodyPr/>
          <a:lstStyle/>
          <a:p>
            <a:pPr>
              <a:buFont typeface="Wingdings" panose="05000000000000000000" pitchFamily="2" charset="2"/>
              <a:buChar char="q"/>
            </a:pPr>
            <a:r>
              <a:rPr lang="en-US" sz="1600" b="1" i="1" dirty="0">
                <a:solidFill>
                  <a:prstClr val="black"/>
                </a:solidFill>
              </a:rPr>
              <a:t>Effective Challenge 4 - Drawdown Rate Approach: Is the current drawdown rate approach conceptually sound? Is there any alternative approaches for the </a:t>
            </a:r>
            <a:r>
              <a:rPr lang="en-US" sz="1600" b="1" i="1" dirty="0" smtClean="0">
                <a:solidFill>
                  <a:prstClr val="black"/>
                </a:solidFill>
              </a:rPr>
              <a:t>Bank?</a:t>
            </a:r>
          </a:p>
          <a:p>
            <a:pPr marL="457200" lvl="1" indent="0">
              <a:buNone/>
            </a:pPr>
            <a:r>
              <a:rPr lang="en-US" sz="1400" b="1" u="sng" dirty="0" smtClean="0">
                <a:solidFill>
                  <a:schemeClr val="tx2"/>
                </a:solidFill>
              </a:rPr>
              <a:t>MRD Evaluation: </a:t>
            </a:r>
          </a:p>
          <a:p>
            <a:pPr lvl="1">
              <a:buFont typeface="Wingdings" panose="05000000000000000000" pitchFamily="2" charset="2"/>
              <a:buChar char="§"/>
            </a:pPr>
            <a:r>
              <a:rPr lang="en-US" sz="1400" b="1" dirty="0" smtClean="0">
                <a:solidFill>
                  <a:schemeClr val="tx2"/>
                </a:solidFill>
              </a:rPr>
              <a:t>Conservative: </a:t>
            </a:r>
            <a:r>
              <a:rPr lang="en-US" sz="1400" dirty="0" smtClean="0">
                <a:solidFill>
                  <a:schemeClr val="tx2"/>
                </a:solidFill>
              </a:rPr>
              <a:t>Accumulative BAU total cash </a:t>
            </a:r>
            <a:r>
              <a:rPr lang="en-US" sz="1400" dirty="0">
                <a:solidFill>
                  <a:schemeClr val="tx2"/>
                </a:solidFill>
              </a:rPr>
              <a:t>outflow </a:t>
            </a:r>
            <a:r>
              <a:rPr lang="en-US" sz="1400" dirty="0" smtClean="0">
                <a:solidFill>
                  <a:schemeClr val="tx2"/>
                </a:solidFill>
              </a:rPr>
              <a:t>as stress drawdown </a:t>
            </a:r>
          </a:p>
          <a:p>
            <a:pPr lvl="1">
              <a:buFont typeface="Wingdings" panose="05000000000000000000" pitchFamily="2" charset="2"/>
              <a:buChar char="§"/>
            </a:pPr>
            <a:r>
              <a:rPr lang="en-US" sz="1400" b="1" dirty="0" smtClean="0">
                <a:solidFill>
                  <a:schemeClr val="tx2"/>
                </a:solidFill>
              </a:rPr>
              <a:t>Alternative approach 1</a:t>
            </a:r>
            <a:r>
              <a:rPr lang="en-US" sz="1400" dirty="0" smtClean="0">
                <a:solidFill>
                  <a:schemeClr val="tx2"/>
                </a:solidFill>
              </a:rPr>
              <a:t> - Life Cycle Utilization: Only suitable for non-revolving facilities with drawdown schedules</a:t>
            </a:r>
          </a:p>
          <a:p>
            <a:pPr lvl="1">
              <a:buFont typeface="Wingdings" panose="05000000000000000000" pitchFamily="2" charset="2"/>
              <a:buChar char="§"/>
            </a:pPr>
            <a:r>
              <a:rPr lang="en-US" sz="1400" b="1" dirty="0" smtClean="0">
                <a:solidFill>
                  <a:schemeClr val="tx2"/>
                </a:solidFill>
              </a:rPr>
              <a:t>Alternative approach 2</a:t>
            </a:r>
            <a:r>
              <a:rPr lang="en-US" sz="1400" dirty="0" smtClean="0">
                <a:solidFill>
                  <a:schemeClr val="tx2"/>
                </a:solidFill>
              </a:rPr>
              <a:t> </a:t>
            </a:r>
            <a:r>
              <a:rPr lang="en-US" sz="1400" dirty="0">
                <a:solidFill>
                  <a:schemeClr val="tx2"/>
                </a:solidFill>
              </a:rPr>
              <a:t>- Peak and </a:t>
            </a:r>
            <a:r>
              <a:rPr lang="en-US" sz="1400" dirty="0" smtClean="0">
                <a:solidFill>
                  <a:schemeClr val="tx2"/>
                </a:solidFill>
              </a:rPr>
              <a:t>Valley: Only fits revolving facilities with clear patter of drawdown and repayment</a:t>
            </a:r>
          </a:p>
          <a:p>
            <a:pPr marL="457200" lvl="1" indent="0">
              <a:buNone/>
            </a:pPr>
            <a:r>
              <a:rPr lang="en-US" sz="1400" b="1" dirty="0" smtClean="0">
                <a:solidFill>
                  <a:schemeClr val="tx2"/>
                </a:solidFill>
              </a:rPr>
              <a:t>Conclusion: </a:t>
            </a:r>
            <a:r>
              <a:rPr lang="en-US" sz="1400" b="1" dirty="0" smtClean="0">
                <a:solidFill>
                  <a:srgbClr val="00B050"/>
                </a:solidFill>
              </a:rPr>
              <a:t>Acceptable. </a:t>
            </a:r>
            <a:r>
              <a:rPr lang="en-US" sz="1400" dirty="0" smtClean="0">
                <a:solidFill>
                  <a:schemeClr val="tx2"/>
                </a:solidFill>
              </a:rPr>
              <a:t>Considering the conservative nature and high efficiency, the proposed approach </a:t>
            </a:r>
            <a:r>
              <a:rPr lang="en-US" sz="1400" dirty="0">
                <a:solidFill>
                  <a:schemeClr val="tx2"/>
                </a:solidFill>
              </a:rPr>
              <a:t>is deemed </a:t>
            </a:r>
            <a:r>
              <a:rPr lang="en-US" sz="1400" dirty="0" smtClean="0">
                <a:solidFill>
                  <a:schemeClr val="tx2"/>
                </a:solidFill>
              </a:rPr>
              <a:t>as the most suitable to the Bank’s current liquidity risk management practices.</a:t>
            </a:r>
            <a:endParaRPr lang="en-US" sz="1600" b="1" i="1" dirty="0" smtClean="0">
              <a:solidFill>
                <a:prstClr val="black"/>
              </a:solidFill>
            </a:endParaRPr>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5</a:t>
            </a:fld>
            <a:endParaRPr lang="en-US" dirty="0">
              <a:solidFill>
                <a:prstClr val="black">
                  <a:tint val="75000"/>
                </a:prstClr>
              </a:solidFill>
            </a:endParaRPr>
          </a:p>
        </p:txBody>
      </p:sp>
      <p:sp>
        <p:nvSpPr>
          <p:cNvPr id="6" name="Oval 5"/>
          <p:cNvSpPr/>
          <p:nvPr/>
        </p:nvSpPr>
        <p:spPr>
          <a:xfrm>
            <a:off x="495300" y="1295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556132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Theory and Assumptions</a:t>
            </a:r>
          </a:p>
        </p:txBody>
      </p:sp>
      <p:sp>
        <p:nvSpPr>
          <p:cNvPr id="3" name="Content Placeholder 2"/>
          <p:cNvSpPr>
            <a:spLocks noGrp="1"/>
          </p:cNvSpPr>
          <p:nvPr>
            <p:ph idx="1"/>
          </p:nvPr>
        </p:nvSpPr>
        <p:spPr>
          <a:xfrm>
            <a:off x="468313" y="990600"/>
            <a:ext cx="8229600" cy="5257800"/>
          </a:xfrm>
        </p:spPr>
        <p:txBody>
          <a:bodyPr/>
          <a:lstStyle/>
          <a:p>
            <a:pPr>
              <a:buFont typeface="Wingdings" panose="05000000000000000000" pitchFamily="2" charset="2"/>
              <a:buChar char="q"/>
            </a:pPr>
            <a:r>
              <a:rPr lang="en-US" sz="1600" b="1" i="1" dirty="0" smtClean="0">
                <a:solidFill>
                  <a:prstClr val="black"/>
                </a:solidFill>
              </a:rPr>
              <a:t>Effective </a:t>
            </a:r>
            <a:r>
              <a:rPr lang="en-US" sz="1600" b="1" i="1" dirty="0">
                <a:solidFill>
                  <a:prstClr val="black"/>
                </a:solidFill>
              </a:rPr>
              <a:t>Challenge 5 - Stress Scenario: What is the rationale for the stress </a:t>
            </a:r>
            <a:r>
              <a:rPr lang="en-US" altLang="zh-CN" sz="1600" b="1" i="1" dirty="0">
                <a:solidFill>
                  <a:prstClr val="black"/>
                </a:solidFill>
              </a:rPr>
              <a:t>s</a:t>
            </a:r>
            <a:r>
              <a:rPr lang="en-US" sz="1600" b="1" i="1" dirty="0">
                <a:solidFill>
                  <a:prstClr val="black"/>
                </a:solidFill>
              </a:rPr>
              <a:t>everity design regarding systematic and Idiosyncratic scenarios? What is the linkage of three stress scenarios and the drawdown assumptions?</a:t>
            </a:r>
          </a:p>
          <a:p>
            <a:pPr marL="457200" lvl="1" indent="0">
              <a:buNone/>
            </a:pPr>
            <a:r>
              <a:rPr lang="en-US" sz="1400" b="1" u="sng" dirty="0" smtClean="0">
                <a:solidFill>
                  <a:schemeClr val="tx2"/>
                </a:solidFill>
              </a:rPr>
              <a:t>MRD Evaluation:</a:t>
            </a:r>
            <a:endParaRPr lang="en-US" sz="1400" b="1" u="sng" dirty="0" smtClean="0">
              <a:solidFill>
                <a:srgbClr val="FF0000"/>
              </a:solidFill>
            </a:endParaRPr>
          </a:p>
          <a:p>
            <a:pPr lvl="1">
              <a:buFont typeface="Wingdings" panose="05000000000000000000" pitchFamily="2" charset="2"/>
              <a:buChar char="§"/>
            </a:pPr>
            <a:r>
              <a:rPr lang="en-US" sz="1400" b="1" dirty="0" smtClean="0">
                <a:solidFill>
                  <a:schemeClr val="tx2"/>
                </a:solidFill>
              </a:rPr>
              <a:t>Account nature and Customer Behavior</a:t>
            </a:r>
            <a:r>
              <a:rPr lang="en-US" sz="1400" dirty="0" smtClean="0">
                <a:solidFill>
                  <a:schemeClr val="tx2"/>
                </a:solidFill>
              </a:rPr>
              <a:t>: V</a:t>
            </a:r>
            <a:r>
              <a:rPr lang="en-US" sz="1400" dirty="0" smtClean="0">
                <a:solidFill>
                  <a:schemeClr val="tx2"/>
                </a:solidFill>
                <a:sym typeface="Wingdings" panose="05000000000000000000" pitchFamily="2" charset="2"/>
              </a:rPr>
              <a:t>arying levels of sensitivity to different stress </a:t>
            </a:r>
            <a:r>
              <a:rPr lang="en-US" sz="1400" dirty="0" smtClean="0">
                <a:solidFill>
                  <a:schemeClr val="tx2"/>
                </a:solidFill>
              </a:rPr>
              <a:t>severity</a:t>
            </a:r>
          </a:p>
          <a:p>
            <a:pPr lvl="1">
              <a:buFont typeface="Wingdings" panose="05000000000000000000" pitchFamily="2" charset="2"/>
              <a:buChar char="§"/>
            </a:pPr>
            <a:r>
              <a:rPr lang="en-US" sz="1400" b="1" dirty="0" smtClean="0">
                <a:solidFill>
                  <a:schemeClr val="tx2"/>
                </a:solidFill>
              </a:rPr>
              <a:t>Systematic Stress</a:t>
            </a:r>
            <a:r>
              <a:rPr lang="en-US" sz="1400" dirty="0" smtClean="0">
                <a:solidFill>
                  <a:schemeClr val="tx2"/>
                </a:solidFill>
              </a:rPr>
              <a:t>: Facility </a:t>
            </a:r>
            <a:r>
              <a:rPr lang="en-US" sz="1400" dirty="0">
                <a:solidFill>
                  <a:schemeClr val="tx2"/>
                </a:solidFill>
              </a:rPr>
              <a:t>customer </a:t>
            </a:r>
            <a:r>
              <a:rPr lang="en-US" sz="1400" dirty="0" smtClean="0">
                <a:solidFill>
                  <a:schemeClr val="tx2"/>
                </a:solidFill>
              </a:rPr>
              <a:t>is more </a:t>
            </a:r>
            <a:r>
              <a:rPr lang="en-US" sz="1400" dirty="0">
                <a:solidFill>
                  <a:schemeClr val="tx2"/>
                </a:solidFill>
              </a:rPr>
              <a:t>sensitive to </a:t>
            </a:r>
            <a:r>
              <a:rPr lang="en-US" sz="1400" dirty="0" smtClean="0">
                <a:solidFill>
                  <a:schemeClr val="tx2"/>
                </a:solidFill>
              </a:rPr>
              <a:t>the collapse </a:t>
            </a:r>
            <a:r>
              <a:rPr lang="en-US" sz="1400" dirty="0">
                <a:solidFill>
                  <a:schemeClr val="tx2"/>
                </a:solidFill>
              </a:rPr>
              <a:t>in market liquidity.</a:t>
            </a:r>
            <a:endParaRPr lang="en-US" sz="1400" dirty="0" smtClean="0">
              <a:solidFill>
                <a:schemeClr val="tx2"/>
              </a:solidFill>
            </a:endParaRPr>
          </a:p>
          <a:p>
            <a:pPr lvl="1">
              <a:buFont typeface="Wingdings" panose="05000000000000000000" pitchFamily="2" charset="2"/>
              <a:buChar char="§"/>
            </a:pPr>
            <a:r>
              <a:rPr lang="en-US" sz="1400" b="1" dirty="0" smtClean="0">
                <a:solidFill>
                  <a:schemeClr val="tx2"/>
                </a:solidFill>
              </a:rPr>
              <a:t>Idiosyncratic Stress:</a:t>
            </a:r>
            <a:r>
              <a:rPr lang="en-US" sz="1400" dirty="0" smtClean="0">
                <a:solidFill>
                  <a:schemeClr val="tx2"/>
                </a:solidFill>
              </a:rPr>
              <a:t> Early drawdown were </a:t>
            </a:r>
            <a:r>
              <a:rPr lang="en-US" sz="1400" dirty="0">
                <a:solidFill>
                  <a:schemeClr val="tx2"/>
                </a:solidFill>
              </a:rPr>
              <a:t>rarely </a:t>
            </a:r>
            <a:r>
              <a:rPr lang="en-US" sz="1400" dirty="0" smtClean="0">
                <a:solidFill>
                  <a:schemeClr val="tx2"/>
                </a:solidFill>
              </a:rPr>
              <a:t>observed due to the Bank’s high credit rating.</a:t>
            </a:r>
            <a:endParaRPr lang="en-US" sz="1400" i="1" dirty="0" smtClean="0">
              <a:solidFill>
                <a:schemeClr val="bg1">
                  <a:lumMod val="50000"/>
                </a:schemeClr>
              </a:solidFill>
            </a:endParaRPr>
          </a:p>
          <a:p>
            <a:pPr marL="457200" lvl="1" indent="0">
              <a:buNone/>
            </a:pPr>
            <a:r>
              <a:rPr lang="en-US" sz="1400" i="1" dirty="0" smtClean="0">
                <a:solidFill>
                  <a:schemeClr val="bg1">
                    <a:lumMod val="50000"/>
                  </a:schemeClr>
                </a:solidFill>
              </a:rPr>
              <a:t>Systemic </a:t>
            </a:r>
            <a:r>
              <a:rPr lang="en-US" sz="1400" i="1" dirty="0">
                <a:solidFill>
                  <a:schemeClr val="bg1">
                    <a:lumMod val="50000"/>
                  </a:schemeClr>
                </a:solidFill>
              </a:rPr>
              <a:t>Stress Testing Scenario </a:t>
            </a:r>
            <a:r>
              <a:rPr lang="en-US" sz="1400" i="1" dirty="0" smtClean="0">
                <a:solidFill>
                  <a:schemeClr val="bg1">
                    <a:lumMod val="50000"/>
                  </a:schemeClr>
                </a:solidFill>
              </a:rPr>
              <a:t>Description</a:t>
            </a:r>
            <a:r>
              <a:rPr lang="en-US" sz="1400" i="1" dirty="0">
                <a:solidFill>
                  <a:schemeClr val="bg1">
                    <a:lumMod val="50000"/>
                  </a:schemeClr>
                </a:solidFill>
              </a:rPr>
              <a:t>: Unsecured funding markets are non-existent for a period of six months. Moreover, the associated credit crisis would result in the shrinking of interbank money market funds and an increase in drawdowns on committed lines</a:t>
            </a:r>
            <a:r>
              <a:rPr lang="en-US" sz="1400" i="1" dirty="0" smtClean="0">
                <a:solidFill>
                  <a:schemeClr val="bg1">
                    <a:lumMod val="50000"/>
                  </a:schemeClr>
                </a:solidFill>
              </a:rPr>
              <a:t>.</a:t>
            </a:r>
          </a:p>
          <a:p>
            <a:pPr marL="457200" lvl="1" indent="0">
              <a:buNone/>
            </a:pPr>
            <a:r>
              <a:rPr lang="en-US" sz="1400" b="1" dirty="0">
                <a:solidFill>
                  <a:schemeClr val="tx2"/>
                </a:solidFill>
              </a:rPr>
              <a:t>Conclusion: </a:t>
            </a:r>
            <a:r>
              <a:rPr lang="en-US" sz="1400" b="1" dirty="0" smtClean="0">
                <a:solidFill>
                  <a:srgbClr val="FF0000"/>
                </a:solidFill>
              </a:rPr>
              <a:t>Suggest reverse  percentile level </a:t>
            </a:r>
            <a:r>
              <a:rPr lang="en-US" sz="1400" b="1" dirty="0">
                <a:solidFill>
                  <a:srgbClr val="FF0000"/>
                </a:solidFill>
              </a:rPr>
              <a:t>design </a:t>
            </a:r>
            <a:r>
              <a:rPr lang="en-US" sz="1400" b="1" dirty="0" smtClean="0">
                <a:solidFill>
                  <a:srgbClr val="FF0000"/>
                </a:solidFill>
              </a:rPr>
              <a:t>for idiosyncratic and systematic stress scenarios.</a:t>
            </a:r>
            <a:endParaRPr lang="en-US" sz="1400" i="1" dirty="0" smtClean="0">
              <a:solidFill>
                <a:srgbClr val="FF0000"/>
              </a:solidFill>
            </a:endParaRPr>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6</a:t>
            </a:fld>
            <a:endParaRPr lang="en-US" dirty="0">
              <a:solidFill>
                <a:prstClr val="black">
                  <a:tint val="75000"/>
                </a:prstClr>
              </a:solidFill>
            </a:endParaRPr>
          </a:p>
        </p:txBody>
      </p:sp>
      <p:sp>
        <p:nvSpPr>
          <p:cNvPr id="6" name="Oval 5"/>
          <p:cNvSpPr/>
          <p:nvPr/>
        </p:nvSpPr>
        <p:spPr>
          <a:xfrm>
            <a:off x="495300" y="1295400"/>
            <a:ext cx="228600" cy="228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2447922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58636519"/>
              </p:ext>
            </p:extLst>
          </p:nvPr>
        </p:nvGraphicFramePr>
        <p:xfrm>
          <a:off x="762000" y="2276161"/>
          <a:ext cx="7772400" cy="3591239"/>
        </p:xfrm>
        <a:graphic>
          <a:graphicData uri="http://schemas.openxmlformats.org/drawingml/2006/table">
            <a:tbl>
              <a:tblPr firstRow="1" bandRow="1">
                <a:tableStyleId>{5C22544A-7EE6-4342-B048-85BDC9FD1C3A}</a:tableStyleId>
              </a:tblPr>
              <a:tblGrid>
                <a:gridCol w="628073"/>
                <a:gridCol w="1315027"/>
                <a:gridCol w="971550"/>
                <a:gridCol w="971550"/>
                <a:gridCol w="971550"/>
                <a:gridCol w="971550"/>
                <a:gridCol w="971550"/>
                <a:gridCol w="971550"/>
              </a:tblGrid>
              <a:tr h="212341">
                <a:tc gridSpan="2">
                  <a:txBody>
                    <a:bodyPr/>
                    <a:lstStyle/>
                    <a:p>
                      <a:pPr marL="0" algn="ctr" defTabSz="914400" rtl="0" eaLnBrk="1" fontAlgn="b" latinLnBrk="0" hangingPunct="1"/>
                      <a:r>
                        <a:rPr lang="en-US" sz="1200" b="1" kern="1200" dirty="0" smtClean="0">
                          <a:solidFill>
                            <a:schemeClr val="bg1"/>
                          </a:solidFill>
                          <a:latin typeface="+mn-lt"/>
                          <a:ea typeface="+mn-ea"/>
                          <a:cs typeface="+mn-cs"/>
                        </a:rPr>
                        <a:t>Unfunded Commitment</a:t>
                      </a:r>
                      <a:endParaRPr lang="en-US" sz="1200" b="1" kern="1200" dirty="0">
                        <a:solidFill>
                          <a:schemeClr val="bg1"/>
                        </a:solidFill>
                        <a:latin typeface="+mn-lt"/>
                        <a:ea typeface="+mn-ea"/>
                        <a:cs typeface="+mn-cs"/>
                      </a:endParaRPr>
                    </a:p>
                  </a:txBody>
                  <a:tcPr anchor="ctr">
                    <a:solidFill>
                      <a:schemeClr val="tx2"/>
                    </a:solidFill>
                  </a:tcPr>
                </a:tc>
                <a:tc hMerge="1">
                  <a:txBody>
                    <a:bodyPr/>
                    <a:lstStyle/>
                    <a:p>
                      <a:pPr marL="0" algn="ctr" defTabSz="914400" rtl="0" eaLnBrk="1" fontAlgn="b" latinLnBrk="0" hangingPunct="1"/>
                      <a:endParaRPr lang="en-US" sz="1200" b="0" kern="1200" dirty="0">
                        <a:solidFill>
                          <a:schemeClr val="tx1"/>
                        </a:solidFill>
                        <a:latin typeface="+mn-lt"/>
                        <a:ea typeface="+mn-ea"/>
                        <a:cs typeface="+mn-cs"/>
                      </a:endParaRPr>
                    </a:p>
                  </a:txBody>
                  <a:tcPr anchor="ct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14-Day</a:t>
                      </a:r>
                    </a:p>
                  </a:txBody>
                  <a:tcPr marL="9525" marR="9525" marT="9525" marB="0" anchor="ctr">
                    <a:solidFill>
                      <a:schemeClr val="tx2"/>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txBody>
                  <a:tcPr marL="9525" marR="9525" marT="9525" marB="0" anchor="ct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txBody>
                  <a:tcPr marL="9525" marR="9525" marT="9525" marB="0" anchor="ct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30-Day</a:t>
                      </a:r>
                    </a:p>
                  </a:txBody>
                  <a:tcPr marL="9525" marR="9525" marT="9525" marB="0" anchor="ctr">
                    <a:solidFill>
                      <a:schemeClr val="tx2"/>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txBody>
                  <a:tcPr marL="9525" marR="9525" marT="9525" marB="0" anchor="ct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txBody>
                  <a:tcPr marL="9525" marR="9525" marT="9525" marB="0" anchor="ctr"/>
                </a:tc>
              </a:tr>
              <a:tr h="35390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Type</a:t>
                      </a:r>
                    </a:p>
                  </a:txBody>
                  <a:tcPr anchor="ctr">
                    <a:solidFill>
                      <a:schemeClr val="accent1"/>
                    </a:solidFill>
                  </a:tcPr>
                </a:tc>
                <a:tc>
                  <a:txBody>
                    <a:bodyPr/>
                    <a:lstStyle/>
                    <a:p>
                      <a:pPr marL="0" algn="ctr" defTabSz="914400" rtl="0" eaLnBrk="1" fontAlgn="b" latinLnBrk="0" hangingPunct="1"/>
                      <a:r>
                        <a:rPr lang="en-US" sz="1200" b="1" kern="1200" dirty="0" smtClean="0">
                          <a:solidFill>
                            <a:schemeClr val="bg1"/>
                          </a:solidFill>
                          <a:latin typeface="+mn-lt"/>
                          <a:ea typeface="+mn-ea"/>
                          <a:cs typeface="+mn-cs"/>
                        </a:rPr>
                        <a:t>Sub-category</a:t>
                      </a:r>
                      <a:endParaRPr lang="en-US" sz="1200" b="1" kern="1200" dirty="0">
                        <a:solidFill>
                          <a:schemeClr val="bg1"/>
                        </a:solidFill>
                        <a:latin typeface="+mn-lt"/>
                        <a:ea typeface="+mn-ea"/>
                        <a:cs typeface="+mn-cs"/>
                      </a:endParaRPr>
                    </a:p>
                  </a:txBody>
                  <a:tcPr anchor="ctr">
                    <a:solidFill>
                      <a:schemeClr val="accent1"/>
                    </a:solidFill>
                  </a:tcPr>
                </a:tc>
                <a:tc>
                  <a:txBody>
                    <a:bodyPr/>
                    <a:lstStyle/>
                    <a:p>
                      <a:pPr marL="0" algn="ctr" defTabSz="914400" rtl="0" eaLnBrk="1" fontAlgn="b" latinLnBrk="0" hangingPunct="1"/>
                      <a:r>
                        <a:rPr lang="en-US" sz="1200" b="1" kern="1200" dirty="0" smtClean="0">
                          <a:solidFill>
                            <a:schemeClr val="bg1"/>
                          </a:solidFill>
                          <a:latin typeface="+mn-lt"/>
                          <a:ea typeface="+mn-ea"/>
                          <a:cs typeface="+mn-cs"/>
                        </a:rPr>
                        <a:t>Systemic</a:t>
                      </a:r>
                      <a:endParaRPr lang="en-US" sz="1200" b="1" kern="1200" dirty="0">
                        <a:solidFill>
                          <a:schemeClr val="bg1"/>
                        </a:solidFill>
                        <a:latin typeface="+mn-lt"/>
                        <a:ea typeface="+mn-ea"/>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n-lt"/>
                          <a:ea typeface="+mn-ea"/>
                          <a:cs typeface="+mn-cs"/>
                        </a:rPr>
                        <a:t>I</a:t>
                      </a:r>
                      <a:r>
                        <a:rPr lang="en-US" sz="1200" b="1" kern="1200" dirty="0" smtClean="0">
                          <a:solidFill>
                            <a:schemeClr val="bg1"/>
                          </a:solidFill>
                          <a:latin typeface="+mn-lt"/>
                          <a:ea typeface="+mn-ea"/>
                          <a:cs typeface="+mn-cs"/>
                        </a:rPr>
                        <a:t>diosyncratic</a:t>
                      </a: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Combined</a:t>
                      </a: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n-lt"/>
                          <a:ea typeface="+mn-ea"/>
                          <a:cs typeface="+mn-cs"/>
                        </a:rPr>
                        <a:t>Systemic</a:t>
                      </a:r>
                      <a:endParaRPr lang="en-US" sz="1200" b="1" kern="1200" dirty="0" smtClean="0">
                        <a:solidFill>
                          <a:schemeClr val="bg1"/>
                        </a:solidFill>
                        <a:latin typeface="+mn-lt"/>
                        <a:ea typeface="+mn-ea"/>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Idiosyncratic</a:t>
                      </a: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kern="1200" baseline="0" dirty="0" smtClean="0">
                          <a:solidFill>
                            <a:schemeClr val="bg1"/>
                          </a:solidFill>
                          <a:latin typeface="+mn-lt"/>
                          <a:ea typeface="+mn-ea"/>
                          <a:cs typeface="+mn-cs"/>
                        </a:rPr>
                        <a:t>Combined</a:t>
                      </a:r>
                      <a:endParaRPr lang="en-US" sz="1200" b="1" kern="1200" dirty="0" smtClean="0">
                        <a:solidFill>
                          <a:schemeClr val="bg1"/>
                        </a:solidFill>
                        <a:latin typeface="+mn-lt"/>
                        <a:ea typeface="+mn-ea"/>
                        <a:cs typeface="+mn-cs"/>
                      </a:endParaRPr>
                    </a:p>
                  </a:txBody>
                  <a:tcPr marL="9525" marR="9525" marT="9525" marB="0" anchor="ctr">
                    <a:solidFill>
                      <a:schemeClr val="accent1"/>
                    </a:solidFill>
                  </a:tcPr>
                </a:tc>
              </a:tr>
              <a:tr h="131238">
                <a:tc>
                  <a:txBody>
                    <a:bodyPr/>
                    <a:lstStyle/>
                    <a:p>
                      <a:pPr algn="ctr" fontAlgn="b"/>
                      <a:r>
                        <a:rPr lang="en-US" sz="1050" b="0" i="0" u="none" strike="noStrike" dirty="0" smtClean="0">
                          <a:solidFill>
                            <a:srgbClr val="000000"/>
                          </a:solidFill>
                          <a:effectLst/>
                          <a:latin typeface="Calibri"/>
                        </a:rPr>
                        <a:t>Liquidity</a:t>
                      </a:r>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b="0" i="0" u="none" strike="noStrike" dirty="0" smtClean="0">
                          <a:solidFill>
                            <a:srgbClr val="000000"/>
                          </a:solidFill>
                          <a:effectLst/>
                          <a:latin typeface="Calibri"/>
                        </a:rPr>
                        <a:t>Liquidity Facility</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0.79%</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1.05%</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1.19%</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1.48%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1.77%</a:t>
                      </a:r>
                    </a:p>
                  </a:txBody>
                  <a:tcPr marL="0" marR="0" marT="0" marB="0" anchor="ctr"/>
                </a:tc>
                <a:tc>
                  <a:txBody>
                    <a:bodyPr/>
                    <a:lstStyle/>
                    <a:p>
                      <a:pPr algn="ctr" fontAlgn="b"/>
                      <a:r>
                        <a:rPr lang="en-US" sz="1000" b="1" u="none" strike="noStrike" kern="1200" dirty="0">
                          <a:solidFill>
                            <a:schemeClr val="tx1"/>
                          </a:solidFill>
                          <a:effectLst>
                            <a:outerShdw blurRad="38100" dist="38100" dir="2700000" algn="tl">
                              <a:srgbClr val="000000">
                                <a:alpha val="43137"/>
                              </a:srgbClr>
                            </a:outerShdw>
                          </a:effectLst>
                          <a:latin typeface="+mn-lt"/>
                          <a:ea typeface="+mn-ea"/>
                          <a:cs typeface="+mn-cs"/>
                        </a:rPr>
                        <a:t>10.20%</a:t>
                      </a:r>
                    </a:p>
                  </a:txBody>
                  <a:tcPr marL="0" marR="0" marT="0" marB="0" anchor="ctr"/>
                </a:tc>
              </a:tr>
              <a:tr h="131238">
                <a:tc rowSpan="12">
                  <a:txBody>
                    <a:bodyPr/>
                    <a:lstStyle/>
                    <a:p>
                      <a:pPr algn="ctr" fontAlgn="b"/>
                      <a:r>
                        <a:rPr lang="en-US" sz="1050" b="0" i="0" u="none" strike="noStrike" dirty="0" smtClean="0">
                          <a:solidFill>
                            <a:srgbClr val="000000"/>
                          </a:solidFill>
                          <a:effectLst/>
                          <a:latin typeface="Calibri"/>
                        </a:rPr>
                        <a:t>Credit</a:t>
                      </a:r>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Energy + High</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2.29%</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3.70%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4.17%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5.17%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7.23%</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8.56%</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Energy + Moderate</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10.22%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28.16%</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32.55%</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35.96%</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37.20%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42.02%</a:t>
                      </a:r>
                    </a:p>
                  </a:txBody>
                  <a:tcPr marL="0" marR="0" marT="0" marB="0" anchor="ctr"/>
                </a:tc>
              </a:tr>
              <a:tr h="131238">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Energy + Low</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0.08%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1.21%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15.30%</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13.55%</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30.04%</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32.13%</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Manufacturing + High</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2.80%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3.00%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3.87%</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5.49%</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8.52%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9.91%</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Manufacturing + Moderate</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5.32%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7.31%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8.21%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9.72%</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11.86%</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12.77%</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Manufacturing + Low</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1.41%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12.30%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25.48%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25.48%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61.32%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63.07%</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a:effectLst/>
                        </a:rPr>
                        <a:t>Real </a:t>
                      </a:r>
                      <a:r>
                        <a:rPr lang="en-US" sz="1050" u="none" strike="noStrike" dirty="0" smtClean="0">
                          <a:effectLst/>
                        </a:rPr>
                        <a:t>Estate + High</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10.20%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21.98%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35.84%</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37.77%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54.15%</a:t>
                      </a:r>
                    </a:p>
                  </a:txBody>
                  <a:tcPr marL="0" marR="0" marT="0" marB="0" anchor="ctr"/>
                </a:tc>
                <a:tc>
                  <a:txBody>
                    <a:bodyPr/>
                    <a:lstStyle/>
                    <a:p>
                      <a:pPr algn="ctr" fontAlgn="b"/>
                      <a:r>
                        <a:rPr lang="en-US" sz="1000" b="1" u="none" strike="noStrike" kern="1200" dirty="0">
                          <a:solidFill>
                            <a:schemeClr val="tx1"/>
                          </a:solidFill>
                          <a:effectLst>
                            <a:outerShdw blurRad="38100" dist="38100" dir="2700000" algn="tl">
                              <a:srgbClr val="000000">
                                <a:alpha val="43137"/>
                              </a:srgbClr>
                            </a:outerShdw>
                          </a:effectLst>
                          <a:latin typeface="+mn-lt"/>
                          <a:ea typeface="+mn-ea"/>
                          <a:cs typeface="+mn-cs"/>
                        </a:rPr>
                        <a:t>79.83%</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a:effectLst/>
                        </a:rPr>
                        <a:t>Real </a:t>
                      </a:r>
                      <a:r>
                        <a:rPr lang="en-US" sz="1050" u="none" strike="noStrike" dirty="0" smtClean="0">
                          <a:effectLst/>
                        </a:rPr>
                        <a:t>Estate + Moderate</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10.88%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21.57%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24.45%</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25.41%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37.30%</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40.79%</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a:effectLst/>
                        </a:rPr>
                        <a:t>Real </a:t>
                      </a:r>
                      <a:r>
                        <a:rPr lang="en-US" sz="1050" u="none" strike="noStrike" dirty="0" smtClean="0">
                          <a:effectLst/>
                        </a:rPr>
                        <a:t>Estate + Low</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dirty="0">
                          <a:solidFill>
                            <a:schemeClr val="tx1"/>
                          </a:solidFill>
                          <a:effectLst/>
                          <a:latin typeface="+mn-lt"/>
                          <a:ea typeface="+mn-ea"/>
                          <a:cs typeface="+mn-cs"/>
                        </a:rPr>
                        <a:t>5.54%</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9.62%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12.91%</a:t>
                      </a:r>
                    </a:p>
                  </a:txBody>
                  <a:tcPr marL="0" marR="0" marT="0" marB="0" anchor="ctr"/>
                </a:tc>
                <a:tc>
                  <a:txBody>
                    <a:bodyPr/>
                    <a:lstStyle/>
                    <a:p>
                      <a:pPr algn="ctr" fontAlgn="b"/>
                      <a:r>
                        <a:rPr lang="en-US" sz="1000" u="none" strike="noStrike" kern="1200">
                          <a:solidFill>
                            <a:schemeClr val="tx1"/>
                          </a:solidFill>
                          <a:effectLst/>
                          <a:latin typeface="+mn-lt"/>
                          <a:ea typeface="+mn-ea"/>
                          <a:cs typeface="+mn-cs"/>
                        </a:rPr>
                        <a:t>20.13%</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33.84%</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35.88%</a:t>
                      </a:r>
                    </a:p>
                  </a:txBody>
                  <a:tcPr marL="0" marR="0" marT="0" marB="0" anchor="ctr"/>
                </a:tc>
              </a:tr>
              <a:tr h="131238">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Others + High</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a:solidFill>
                            <a:schemeClr val="tx1"/>
                          </a:solidFill>
                          <a:effectLst/>
                          <a:latin typeface="+mn-lt"/>
                          <a:ea typeface="+mn-ea"/>
                          <a:cs typeface="+mn-cs"/>
                        </a:rPr>
                        <a:t>1.55%</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1.98%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2.92%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3.06%</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4.66%</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5.66%</a:t>
                      </a:r>
                    </a:p>
                  </a:txBody>
                  <a:tcPr marL="0" marR="0" marT="0" marB="0" anchor="ctr"/>
                </a:tc>
              </a:tr>
              <a:tr h="255104">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Others + Moderate</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a:solidFill>
                            <a:schemeClr val="tx1"/>
                          </a:solidFill>
                          <a:effectLst/>
                          <a:latin typeface="+mn-lt"/>
                          <a:ea typeface="+mn-ea"/>
                          <a:cs typeface="+mn-cs"/>
                        </a:rPr>
                        <a:t>9.68%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13.98%</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16.52%</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20.67%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25.77%</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27.38%</a:t>
                      </a:r>
                    </a:p>
                  </a:txBody>
                  <a:tcPr marL="0" marR="0" marT="0" marB="0" anchor="ctr"/>
                </a:tc>
              </a:tr>
              <a:tr h="131238">
                <a:tc vMerge="1">
                  <a:txBody>
                    <a:bodyPr/>
                    <a:lstStyle/>
                    <a:p>
                      <a:pPr algn="l" fontAlgn="b"/>
                      <a:endParaRPr lang="en-US" sz="1050" b="0" i="0" u="none" strike="noStrike" dirty="0">
                        <a:solidFill>
                          <a:srgbClr val="000000"/>
                        </a:solidFill>
                        <a:effectLst/>
                        <a:latin typeface="Calibri"/>
                      </a:endParaRPr>
                    </a:p>
                  </a:txBody>
                  <a:tcPr marL="9525" marR="9525" marT="9525" marB="0" anchor="ctr"/>
                </a:tc>
                <a:tc>
                  <a:txBody>
                    <a:bodyPr/>
                    <a:lstStyle/>
                    <a:p>
                      <a:pPr algn="l" fontAlgn="b"/>
                      <a:r>
                        <a:rPr lang="en-US" sz="1050" u="none" strike="noStrike" dirty="0" smtClean="0">
                          <a:effectLst/>
                        </a:rPr>
                        <a:t>Others + Low</a:t>
                      </a:r>
                      <a:endParaRPr lang="en-US" sz="1050" b="0" i="0" u="none" strike="noStrike" dirty="0">
                        <a:solidFill>
                          <a:srgbClr val="000000"/>
                        </a:solidFill>
                        <a:effectLst/>
                        <a:latin typeface="Calibri"/>
                      </a:endParaRPr>
                    </a:p>
                  </a:txBody>
                  <a:tcPr marL="9525" marR="9525" marT="9525" marB="0" anchor="ctr"/>
                </a:tc>
                <a:tc>
                  <a:txBody>
                    <a:bodyPr/>
                    <a:lstStyle/>
                    <a:p>
                      <a:pPr algn="ctr" fontAlgn="b"/>
                      <a:r>
                        <a:rPr lang="en-US" sz="1000" u="none" strike="noStrike" kern="1200">
                          <a:solidFill>
                            <a:schemeClr val="tx1"/>
                          </a:solidFill>
                          <a:effectLst/>
                          <a:latin typeface="+mn-lt"/>
                          <a:ea typeface="+mn-ea"/>
                          <a:cs typeface="+mn-cs"/>
                        </a:rPr>
                        <a:t>0.99%</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1.31%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4.91%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4.91%</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7.09%</a:t>
                      </a:r>
                    </a:p>
                  </a:txBody>
                  <a:tcPr marL="0" marR="0" marT="0" marB="0" anchor="ctr"/>
                </a:tc>
                <a:tc>
                  <a:txBody>
                    <a:bodyPr/>
                    <a:lstStyle/>
                    <a:p>
                      <a:pPr algn="ctr" fontAlgn="b"/>
                      <a:r>
                        <a:rPr lang="en-US" sz="1000" u="none" strike="noStrike" kern="1200" dirty="0">
                          <a:solidFill>
                            <a:schemeClr val="tx1"/>
                          </a:solidFill>
                          <a:effectLst/>
                          <a:latin typeface="+mn-lt"/>
                          <a:ea typeface="+mn-ea"/>
                          <a:cs typeface="+mn-cs"/>
                        </a:rPr>
                        <a:t>10.17%</a:t>
                      </a:r>
                    </a:p>
                  </a:txBody>
                  <a:tcPr marL="0" marR="0" marT="0" marB="0" anchor="ctr"/>
                </a:tc>
              </a:tr>
            </a:tbl>
          </a:graphicData>
        </a:graphic>
      </p:graphicFrame>
      <p:sp>
        <p:nvSpPr>
          <p:cNvPr id="2" name="Title 1"/>
          <p:cNvSpPr>
            <a:spLocks noGrp="1"/>
          </p:cNvSpPr>
          <p:nvPr>
            <p:ph type="title"/>
          </p:nvPr>
        </p:nvSpPr>
        <p:spPr/>
        <p:txBody>
          <a:bodyPr/>
          <a:lstStyle/>
          <a:p>
            <a:r>
              <a:rPr lang="en-US" dirty="0">
                <a:solidFill>
                  <a:schemeClr val="tx2"/>
                </a:solidFill>
              </a:rPr>
              <a:t>Analysis and Calculation</a:t>
            </a:r>
          </a:p>
        </p:txBody>
      </p:sp>
      <p:sp>
        <p:nvSpPr>
          <p:cNvPr id="3" name="Content Placeholder 2"/>
          <p:cNvSpPr>
            <a:spLocks noGrp="1"/>
          </p:cNvSpPr>
          <p:nvPr>
            <p:ph idx="1"/>
          </p:nvPr>
        </p:nvSpPr>
        <p:spPr>
          <a:xfrm>
            <a:off x="468313" y="990600"/>
            <a:ext cx="8229600" cy="5029199"/>
          </a:xfrm>
        </p:spPr>
        <p:txBody>
          <a:bodyPr/>
          <a:lstStyle/>
          <a:p>
            <a:pPr lvl="0">
              <a:buFont typeface="Wingdings" panose="05000000000000000000" pitchFamily="2" charset="2"/>
              <a:buChar char="q"/>
            </a:pPr>
            <a:r>
              <a:rPr lang="en-US" sz="1600" b="1" dirty="0" smtClean="0">
                <a:solidFill>
                  <a:prstClr val="black"/>
                </a:solidFill>
                <a:latin typeface="+mj-lt"/>
              </a:rPr>
              <a:t>Proposal from FLUs</a:t>
            </a:r>
          </a:p>
          <a:p>
            <a:pPr lvl="1">
              <a:buFont typeface="Wingdings" panose="05000000000000000000" pitchFamily="2" charset="2"/>
              <a:buChar char="§"/>
            </a:pPr>
            <a:r>
              <a:rPr lang="en-US" sz="1400" b="1" dirty="0" smtClean="0"/>
              <a:t>Formula: </a:t>
            </a:r>
          </a:p>
          <a:p>
            <a:pPr lvl="1">
              <a:buFont typeface="Wingdings" panose="05000000000000000000" pitchFamily="2" charset="2"/>
              <a:buChar char="§"/>
            </a:pPr>
            <a:endParaRPr lang="en-US" sz="1400" b="1" dirty="0" smtClean="0"/>
          </a:p>
          <a:p>
            <a:pPr lvl="1">
              <a:buFont typeface="Wingdings" panose="05000000000000000000" pitchFamily="2" charset="2"/>
              <a:buChar char="§"/>
            </a:pPr>
            <a:endParaRPr lang="en-US" sz="600" b="1" dirty="0"/>
          </a:p>
          <a:p>
            <a:pPr lvl="1">
              <a:buFont typeface="Wingdings" panose="05000000000000000000" pitchFamily="2" charset="2"/>
              <a:buChar char="§"/>
            </a:pPr>
            <a:r>
              <a:rPr lang="en-US" sz="1400" b="1" dirty="0" smtClean="0"/>
              <a:t>Drawdown rates </a:t>
            </a:r>
            <a:r>
              <a:rPr lang="en-US" sz="1400" b="1" dirty="0"/>
              <a:t>for all 13 sub-categories</a:t>
            </a: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smtClean="0">
              <a:solidFill>
                <a:schemeClr val="accent1">
                  <a:lumMod val="50000"/>
                </a:schemeClr>
              </a:solidFill>
            </a:endParaRPr>
          </a:p>
          <a:p>
            <a:pPr lvl="1">
              <a:buFont typeface="Wingdings" panose="05000000000000000000" pitchFamily="2" charset="2"/>
              <a:buChar char="§"/>
            </a:pPr>
            <a:endParaRPr lang="en-US" sz="1400" dirty="0">
              <a:solidFill>
                <a:schemeClr val="accent1">
                  <a:lumMod val="50000"/>
                </a:schemeClr>
              </a:solidFill>
            </a:endParaRPr>
          </a:p>
          <a:p>
            <a:pPr lvl="0">
              <a:buFont typeface="Wingdings" panose="05000000000000000000" pitchFamily="2" charset="2"/>
              <a:buChar char="q"/>
            </a:pPr>
            <a:endParaRPr lang="en-US" sz="1600" b="1" dirty="0">
              <a:solidFill>
                <a:prstClr val="black"/>
              </a:solidFill>
              <a:latin typeface="+mj-lt"/>
            </a:endParaRPr>
          </a:p>
          <a:p>
            <a:pPr lvl="0">
              <a:buFont typeface="Wingdings" panose="05000000000000000000" pitchFamily="2" charset="2"/>
              <a:buChar char="q"/>
            </a:pPr>
            <a:endParaRPr lang="en-US" sz="1600" b="1" dirty="0" smtClean="0">
              <a:solidFill>
                <a:prstClr val="black"/>
              </a:solidFill>
              <a:latin typeface="+mj-lt"/>
            </a:endParaRPr>
          </a:p>
          <a:p>
            <a:pPr lvl="0">
              <a:buFont typeface="Wingdings" panose="05000000000000000000" pitchFamily="2" charset="2"/>
              <a:buChar char="q"/>
            </a:pPr>
            <a:endParaRPr lang="en-US" sz="1600" b="1" dirty="0" smtClean="0">
              <a:solidFill>
                <a:prstClr val="black"/>
              </a:solidFill>
            </a:endParaRPr>
          </a:p>
          <a:p>
            <a:pPr lvl="0">
              <a:buFont typeface="Wingdings" panose="05000000000000000000" pitchFamily="2" charset="2"/>
              <a:buChar char="q"/>
            </a:pPr>
            <a:endParaRPr lang="en-US" sz="1600" b="1" dirty="0">
              <a:solidFill>
                <a:prstClr val="black"/>
              </a:solidFill>
            </a:endParaRPr>
          </a:p>
          <a:p>
            <a:pPr lvl="0">
              <a:buFont typeface="Wingdings" panose="05000000000000000000" pitchFamily="2" charset="2"/>
              <a:buChar char="q"/>
            </a:pPr>
            <a:endParaRPr lang="en-US" sz="1600" b="1" dirty="0" smtClean="0">
              <a:solidFill>
                <a:prstClr val="black"/>
              </a:solidFill>
            </a:endParaRPr>
          </a:p>
          <a:p>
            <a:pPr marL="0" lvl="0" indent="0">
              <a:buNone/>
            </a:pPr>
            <a:endParaRPr lang="en-US" sz="1600" b="1" dirty="0">
              <a:solidFill>
                <a:prstClr val="black"/>
              </a:solidFill>
            </a:endParaRPr>
          </a:p>
          <a:p>
            <a:pPr marL="0" lvl="0" indent="0">
              <a:buNone/>
            </a:pPr>
            <a:endParaRPr lang="en-US" sz="800" b="1" dirty="0" smtClean="0">
              <a:solidFill>
                <a:prstClr val="black"/>
              </a:solidFill>
            </a:endParaRPr>
          </a:p>
          <a:p>
            <a:pPr marL="400050" lvl="1" indent="0">
              <a:buNone/>
            </a:pPr>
            <a:endParaRPr lang="en-US" sz="500" dirty="0" smtClean="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7</a:t>
            </a:fld>
            <a:endParaRPr lang="en-US" dirty="0">
              <a:solidFill>
                <a:prstClr val="black">
                  <a:tint val="75000"/>
                </a:prstClr>
              </a:solidFill>
            </a:endParaRPr>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4753" y="1330107"/>
            <a:ext cx="6428281" cy="34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8393034" y="4522537"/>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19" name="Oval 18"/>
          <p:cNvSpPr/>
          <p:nvPr/>
        </p:nvSpPr>
        <p:spPr>
          <a:xfrm>
            <a:off x="8393034" y="2868997"/>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20" name="Oval 19"/>
          <p:cNvSpPr/>
          <p:nvPr/>
        </p:nvSpPr>
        <p:spPr>
          <a:xfrm>
            <a:off x="8393034" y="1348050"/>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7576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Analysis and </a:t>
            </a:r>
            <a:r>
              <a:rPr lang="en-US" dirty="0" smtClean="0">
                <a:solidFill>
                  <a:schemeClr val="tx2"/>
                </a:solidFill>
              </a:rPr>
              <a:t>Calculation</a:t>
            </a:r>
            <a:endParaRPr lang="en-US" dirty="0">
              <a:solidFill>
                <a:schemeClr val="tx2"/>
              </a:solidFill>
            </a:endParaRPr>
          </a:p>
        </p:txBody>
      </p:sp>
      <p:sp>
        <p:nvSpPr>
          <p:cNvPr id="3" name="Content Placeholder 2"/>
          <p:cNvSpPr>
            <a:spLocks noGrp="1"/>
          </p:cNvSpPr>
          <p:nvPr>
            <p:ph idx="1"/>
          </p:nvPr>
        </p:nvSpPr>
        <p:spPr>
          <a:xfrm>
            <a:off x="424562" y="990600"/>
            <a:ext cx="8229600" cy="4953000"/>
          </a:xfrm>
        </p:spPr>
        <p:txBody>
          <a:bodyPr/>
          <a:lstStyle/>
          <a:p>
            <a:pPr lvl="0">
              <a:buFont typeface="Wingdings" panose="05000000000000000000" pitchFamily="2" charset="2"/>
              <a:buChar char="q"/>
            </a:pPr>
            <a:endParaRPr lang="en-US" sz="1600" dirty="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8</a:t>
            </a:fld>
            <a:endParaRPr lang="en-US" dirty="0">
              <a:solidFill>
                <a:prstClr val="black">
                  <a:tint val="75000"/>
                </a:prstClr>
              </a:solidFill>
            </a:endParaRPr>
          </a:p>
        </p:txBody>
      </p:sp>
      <p:sp>
        <p:nvSpPr>
          <p:cNvPr id="6" name="Content Placeholder 2"/>
          <p:cNvSpPr txBox="1">
            <a:spLocks/>
          </p:cNvSpPr>
          <p:nvPr/>
        </p:nvSpPr>
        <p:spPr bwMode="auto">
          <a:xfrm>
            <a:off x="468313" y="990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SimSun" pitchFamily="2" charset="-122"/>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SimSun" pitchFamily="2" charset="-122"/>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SimSun" pitchFamily="2" charset="-122"/>
                <a:cs typeface="+mn-cs"/>
              </a:defRPr>
            </a:lvl3pPr>
            <a:lvl4pPr marL="16002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4pPr>
            <a:lvl5pPr marL="20574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600" b="1" i="1" dirty="0" smtClean="0">
                <a:solidFill>
                  <a:prstClr val="black"/>
                </a:solidFill>
              </a:rPr>
              <a:t>Effective Challenge 1 – What is the rational of the drawdown rate calculation considering facility limit and unfunded exposure changes caused by new approve , mature and </a:t>
            </a:r>
            <a:r>
              <a:rPr lang="en-US" sz="1600" b="1" i="1" dirty="0">
                <a:solidFill>
                  <a:prstClr val="black"/>
                </a:solidFill>
              </a:rPr>
              <a:t>actual debt </a:t>
            </a:r>
            <a:r>
              <a:rPr lang="en-US" sz="1600" b="1" i="1" dirty="0" smtClean="0">
                <a:solidFill>
                  <a:prstClr val="black"/>
                </a:solidFill>
              </a:rPr>
              <a:t>repayment activities?</a:t>
            </a:r>
          </a:p>
          <a:p>
            <a:pPr marL="457200" lvl="1" indent="0">
              <a:buFont typeface="Arial" pitchFamily="34" charset="0"/>
              <a:buNone/>
            </a:pPr>
            <a:r>
              <a:rPr lang="en-US" sz="1400" b="1" u="sng" dirty="0" smtClean="0">
                <a:solidFill>
                  <a:schemeClr val="tx2"/>
                </a:solidFill>
              </a:rPr>
              <a:t>MRD Evaluation: </a:t>
            </a:r>
          </a:p>
          <a:p>
            <a:pPr lvl="1">
              <a:buFont typeface="Wingdings" panose="05000000000000000000" pitchFamily="2" charset="2"/>
              <a:buChar char="§"/>
            </a:pPr>
            <a:r>
              <a:rPr lang="en-US" sz="1400" b="1" dirty="0" smtClean="0">
                <a:solidFill>
                  <a:schemeClr val="tx2"/>
                </a:solidFill>
              </a:rPr>
              <a:t>New </a:t>
            </a:r>
            <a:r>
              <a:rPr lang="en-US" sz="1400" b="1" dirty="0">
                <a:solidFill>
                  <a:schemeClr val="tx2"/>
                </a:solidFill>
              </a:rPr>
              <a:t>approved facilities: </a:t>
            </a:r>
            <a:r>
              <a:rPr lang="en-US" sz="1400" dirty="0" smtClean="0">
                <a:solidFill>
                  <a:schemeClr val="tx2"/>
                </a:solidFill>
              </a:rPr>
              <a:t>defined as </a:t>
            </a:r>
            <a:r>
              <a:rPr lang="en-US" sz="1400" dirty="0">
                <a:solidFill>
                  <a:schemeClr val="tx2"/>
                </a:solidFill>
              </a:rPr>
              <a:t>unfunded exposure before it converts to </a:t>
            </a:r>
            <a:r>
              <a:rPr lang="en-US" sz="1400" dirty="0" smtClean="0">
                <a:solidFill>
                  <a:schemeClr val="tx2"/>
                </a:solidFill>
              </a:rPr>
              <a:t>loans</a:t>
            </a:r>
            <a:endParaRPr lang="en-US" sz="1400" dirty="0">
              <a:solidFill>
                <a:schemeClr val="tx2"/>
              </a:solidFill>
            </a:endParaRPr>
          </a:p>
          <a:p>
            <a:pPr lvl="1">
              <a:buFont typeface="Wingdings" panose="05000000000000000000" pitchFamily="2" charset="2"/>
              <a:buChar char="§"/>
            </a:pPr>
            <a:r>
              <a:rPr lang="en-US" sz="1400" b="1" dirty="0" smtClean="0">
                <a:solidFill>
                  <a:schemeClr val="tx2"/>
                </a:solidFill>
              </a:rPr>
              <a:t>Mature: </a:t>
            </a:r>
            <a:r>
              <a:rPr lang="en-US" sz="1400" dirty="0" smtClean="0">
                <a:solidFill>
                  <a:schemeClr val="tx2"/>
                </a:solidFill>
              </a:rPr>
              <a:t>only count for D0 and exclude cash inflow during 14D/30D</a:t>
            </a:r>
          </a:p>
          <a:p>
            <a:pPr lvl="1">
              <a:buFont typeface="Wingdings" panose="05000000000000000000" pitchFamily="2" charset="2"/>
              <a:buChar char="§"/>
            </a:pPr>
            <a:r>
              <a:rPr lang="en-US" sz="1400" b="1" dirty="0" smtClean="0">
                <a:solidFill>
                  <a:schemeClr val="tx2"/>
                </a:solidFill>
              </a:rPr>
              <a:t>Debt Repayment: </a:t>
            </a:r>
            <a:r>
              <a:rPr lang="en-US" sz="1400" dirty="0" smtClean="0">
                <a:solidFill>
                  <a:schemeClr val="tx2"/>
                </a:solidFill>
              </a:rPr>
              <a:t>excluded such cash inflow and unfunded exposure increase impact to fit appropriate conservative</a:t>
            </a:r>
          </a:p>
          <a:p>
            <a:pPr lvl="1">
              <a:buFont typeface="Wingdings" panose="05000000000000000000" pitchFamily="2" charset="2"/>
              <a:buChar char="§"/>
            </a:pPr>
            <a:r>
              <a:rPr lang="en-US" sz="1400" b="1" dirty="0" smtClean="0">
                <a:solidFill>
                  <a:schemeClr val="tx2"/>
                </a:solidFill>
              </a:rPr>
              <a:t>Example:</a:t>
            </a:r>
          </a:p>
          <a:p>
            <a:pPr lvl="1">
              <a:buFont typeface="Wingdings" panose="05000000000000000000" pitchFamily="2" charset="2"/>
              <a:buChar char="§"/>
            </a:pPr>
            <a:endParaRPr lang="en-US" sz="1400" b="1" dirty="0">
              <a:solidFill>
                <a:schemeClr val="tx2"/>
              </a:solidFill>
            </a:endParaRPr>
          </a:p>
          <a:p>
            <a:pPr lvl="1">
              <a:buFont typeface="Wingdings" panose="05000000000000000000" pitchFamily="2" charset="2"/>
              <a:buChar char="§"/>
            </a:pPr>
            <a:endParaRPr lang="en-US" sz="1400" b="1" dirty="0" smtClean="0">
              <a:solidFill>
                <a:schemeClr val="tx2"/>
              </a:solidFill>
            </a:endParaRPr>
          </a:p>
          <a:p>
            <a:pPr lvl="1">
              <a:buFont typeface="Wingdings" panose="05000000000000000000" pitchFamily="2" charset="2"/>
              <a:buChar char="§"/>
            </a:pPr>
            <a:endParaRPr lang="en-US" sz="1400" b="1" dirty="0">
              <a:solidFill>
                <a:schemeClr val="tx2"/>
              </a:solidFill>
            </a:endParaRPr>
          </a:p>
          <a:p>
            <a:pPr lvl="1">
              <a:buFont typeface="Wingdings" panose="05000000000000000000" pitchFamily="2" charset="2"/>
              <a:buChar char="§"/>
            </a:pPr>
            <a:endParaRPr lang="en-US" sz="1400" b="1" dirty="0" smtClean="0">
              <a:solidFill>
                <a:schemeClr val="tx2"/>
              </a:solidFill>
            </a:endParaRPr>
          </a:p>
          <a:p>
            <a:pPr lvl="1">
              <a:buFont typeface="Wingdings" panose="05000000000000000000" pitchFamily="2" charset="2"/>
              <a:buChar char="§"/>
            </a:pPr>
            <a:endParaRPr lang="en-US" sz="1400" b="1" dirty="0">
              <a:solidFill>
                <a:schemeClr val="tx2"/>
              </a:solidFill>
            </a:endParaRPr>
          </a:p>
          <a:p>
            <a:pPr lvl="1">
              <a:buFont typeface="Wingdings" panose="05000000000000000000" pitchFamily="2" charset="2"/>
              <a:buChar char="§"/>
            </a:pPr>
            <a:endParaRPr lang="en-US" sz="1400" b="1" dirty="0" smtClean="0">
              <a:solidFill>
                <a:schemeClr val="tx2"/>
              </a:solidFill>
            </a:endParaRPr>
          </a:p>
          <a:p>
            <a:pPr lvl="1">
              <a:buFont typeface="Wingdings" panose="05000000000000000000" pitchFamily="2" charset="2"/>
              <a:buChar char="§"/>
            </a:pPr>
            <a:endParaRPr lang="en-US" sz="1400" b="1" dirty="0" smtClean="0">
              <a:solidFill>
                <a:schemeClr val="tx2"/>
              </a:solidFill>
            </a:endParaRPr>
          </a:p>
          <a:p>
            <a:pPr marL="457200" lvl="1" indent="0">
              <a:buFont typeface="Arial" pitchFamily="34" charset="0"/>
              <a:buNone/>
            </a:pPr>
            <a:r>
              <a:rPr lang="en-US" sz="1400" b="1" dirty="0" smtClean="0">
                <a:solidFill>
                  <a:schemeClr val="tx2"/>
                </a:solidFill>
              </a:rPr>
              <a:t>Conclusion: </a:t>
            </a:r>
            <a:r>
              <a:rPr lang="en-US" sz="1400" b="1" dirty="0" smtClean="0">
                <a:solidFill>
                  <a:srgbClr val="00B050"/>
                </a:solidFill>
              </a:rPr>
              <a:t>Acceptable. </a:t>
            </a:r>
            <a:endParaRPr lang="en-US" sz="1600" b="1" i="1" dirty="0" smtClean="0">
              <a:solidFill>
                <a:prstClr val="black"/>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429489287"/>
              </p:ext>
            </p:extLst>
          </p:nvPr>
        </p:nvGraphicFramePr>
        <p:xfrm>
          <a:off x="1066800" y="3352800"/>
          <a:ext cx="7467599" cy="1463040"/>
        </p:xfrm>
        <a:graphic>
          <a:graphicData uri="http://schemas.openxmlformats.org/drawingml/2006/table">
            <a:tbl>
              <a:tblPr firstRow="1" bandRow="1">
                <a:tableStyleId>{5C22544A-7EE6-4342-B048-85BDC9FD1C3A}</a:tableStyleId>
              </a:tblPr>
              <a:tblGrid>
                <a:gridCol w="416972"/>
                <a:gridCol w="1156151"/>
                <a:gridCol w="1246277"/>
                <a:gridCol w="1447800"/>
                <a:gridCol w="3200399"/>
              </a:tblGrid>
              <a:tr h="182880">
                <a:tc>
                  <a:txBody>
                    <a:bodyPr/>
                    <a:lstStyle/>
                    <a:p>
                      <a:pPr algn="ctr" fontAlgn="b"/>
                      <a:r>
                        <a:rPr lang="en-US" sz="1100" u="none" strike="noStrike" dirty="0">
                          <a:effectLst/>
                        </a:rPr>
                        <a:t>Day</a:t>
                      </a:r>
                      <a:endParaRPr lang="en-US" sz="1100" b="0" i="0" u="none" strike="noStrike" dirty="0">
                        <a:solidFill>
                          <a:srgbClr val="000000"/>
                        </a:solidFill>
                        <a:effectLst/>
                        <a:latin typeface="Calibri"/>
                      </a:endParaRPr>
                    </a:p>
                  </a:txBody>
                  <a:tcPr marL="7620" marR="7620" marT="7620" marB="0" anchor="b">
                    <a:solidFill>
                      <a:schemeClr val="tx2"/>
                    </a:solidFill>
                  </a:tcPr>
                </a:tc>
                <a:tc>
                  <a:txBody>
                    <a:bodyPr/>
                    <a:lstStyle/>
                    <a:p>
                      <a:pPr algn="ctr" fontAlgn="b"/>
                      <a:r>
                        <a:rPr lang="en-US" sz="1100" u="none" strike="noStrike" dirty="0">
                          <a:effectLst/>
                        </a:rPr>
                        <a:t>Total Facility</a:t>
                      </a:r>
                      <a:endParaRPr lang="en-US" sz="1100" b="0" i="0" u="none" strike="noStrike" dirty="0">
                        <a:solidFill>
                          <a:srgbClr val="000000"/>
                        </a:solidFill>
                        <a:effectLst/>
                        <a:latin typeface="Calibri"/>
                      </a:endParaRPr>
                    </a:p>
                  </a:txBody>
                  <a:tcPr marL="7620" marR="7620" marT="7620" marB="0" anchor="b">
                    <a:solidFill>
                      <a:schemeClr val="tx2"/>
                    </a:solidFill>
                  </a:tcPr>
                </a:tc>
                <a:tc>
                  <a:txBody>
                    <a:bodyPr/>
                    <a:lstStyle/>
                    <a:p>
                      <a:pPr algn="ctr" fontAlgn="b"/>
                      <a:r>
                        <a:rPr lang="en-US" sz="1100" u="none" strike="noStrike" dirty="0">
                          <a:effectLst/>
                        </a:rPr>
                        <a:t>Outstanding Loan</a:t>
                      </a:r>
                      <a:endParaRPr lang="en-US" sz="1100" b="0" i="0" u="none" strike="noStrike" dirty="0">
                        <a:solidFill>
                          <a:srgbClr val="000000"/>
                        </a:solidFill>
                        <a:effectLst/>
                        <a:latin typeface="Calibri"/>
                      </a:endParaRPr>
                    </a:p>
                  </a:txBody>
                  <a:tcPr marL="7620" marR="7620" marT="7620" marB="0" anchor="b">
                    <a:solidFill>
                      <a:schemeClr val="tx2"/>
                    </a:solidFill>
                  </a:tcPr>
                </a:tc>
                <a:tc>
                  <a:txBody>
                    <a:bodyPr/>
                    <a:lstStyle/>
                    <a:p>
                      <a:pPr algn="ctr" fontAlgn="b"/>
                      <a:r>
                        <a:rPr lang="en-US" sz="1100" u="none" strike="noStrike" dirty="0">
                          <a:effectLst/>
                        </a:rPr>
                        <a:t>Available Amount</a:t>
                      </a:r>
                      <a:endParaRPr lang="en-US" sz="1100" b="0" i="0" u="none" strike="noStrike" dirty="0">
                        <a:solidFill>
                          <a:srgbClr val="000000"/>
                        </a:solidFill>
                        <a:effectLst/>
                        <a:latin typeface="Calibri"/>
                      </a:endParaRPr>
                    </a:p>
                  </a:txBody>
                  <a:tcPr marL="7620" marR="7620" marT="7620" marB="0" anchor="b">
                    <a:solidFill>
                      <a:schemeClr val="tx2"/>
                    </a:solidFill>
                  </a:tcPr>
                </a:tc>
                <a:tc>
                  <a:txBody>
                    <a:bodyPr/>
                    <a:lstStyle/>
                    <a:p>
                      <a:pPr algn="ctr" fontAlgn="b"/>
                      <a:r>
                        <a:rPr lang="en-US" sz="1100" u="none" strike="noStrike" dirty="0" smtClean="0">
                          <a:effectLst/>
                        </a:rPr>
                        <a:t>Activities (reflect </a:t>
                      </a:r>
                      <a:r>
                        <a:rPr lang="en-US" altLang="zh-CN" sz="1100" u="none" strike="noStrike" dirty="0" smtClean="0">
                          <a:effectLst/>
                        </a:rPr>
                        <a:t>in calculation)</a:t>
                      </a:r>
                      <a:endParaRPr lang="en-US" sz="1100" b="0" i="0" u="none" strike="noStrike" dirty="0">
                        <a:solidFill>
                          <a:srgbClr val="000000"/>
                        </a:solidFill>
                        <a:effectLst/>
                        <a:latin typeface="Calibri"/>
                      </a:endParaRPr>
                    </a:p>
                  </a:txBody>
                  <a:tcPr marL="7620" marR="7620" marT="7620" marB="0" anchor="b">
                    <a:solidFill>
                      <a:schemeClr val="tx2"/>
                    </a:solidFill>
                  </a:tcPr>
                </a:tc>
              </a:tr>
              <a:tr h="182880">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a:effectLst/>
                        </a:rPr>
                        <a:t>60</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b="0" i="0" u="none" strike="noStrike" dirty="0" smtClean="0">
                          <a:solidFill>
                            <a:srgbClr val="000000"/>
                          </a:solidFill>
                          <a:effectLst/>
                          <a:latin typeface="Calibri"/>
                        </a:rPr>
                        <a:t>N/A</a:t>
                      </a:r>
                    </a:p>
                  </a:txBody>
                  <a:tcPr marL="7620" marR="7620" marT="7620" marB="0" anchor="b"/>
                </a:tc>
              </a:tr>
              <a:tr h="182880">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55</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b="0" u="none" strike="noStrike" dirty="0">
                          <a:effectLst/>
                        </a:rPr>
                        <a:t>Drawdown </a:t>
                      </a:r>
                      <a:r>
                        <a:rPr lang="en-US" sz="1100" b="0" u="none" strike="noStrike" dirty="0" smtClean="0">
                          <a:effectLst/>
                        </a:rPr>
                        <a:t>15 (cash outflow</a:t>
                      </a:r>
                      <a:r>
                        <a:rPr lang="en-US" sz="1100" b="0" u="none" strike="noStrike" baseline="0" dirty="0" smtClean="0">
                          <a:effectLst/>
                        </a:rPr>
                        <a:t> include in formula)</a:t>
                      </a:r>
                      <a:endParaRPr lang="en-US" sz="1100" b="0" i="0" u="none" strike="noStrike" dirty="0">
                        <a:solidFill>
                          <a:srgbClr val="000000"/>
                        </a:solidFill>
                        <a:effectLst/>
                        <a:latin typeface="Calibri"/>
                      </a:endParaRPr>
                    </a:p>
                  </a:txBody>
                  <a:tcPr marL="7620" marR="7620" marT="7620" marB="0" anchor="b"/>
                </a:tc>
              </a:tr>
              <a:tr h="182880">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a:effectLst/>
                        </a:rPr>
                        <a:t>70</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b="0" u="none" strike="noStrike" dirty="0">
                          <a:effectLst/>
                        </a:rPr>
                        <a:t>Debt Repayment </a:t>
                      </a:r>
                      <a:r>
                        <a:rPr lang="en-US" sz="1100" b="0" u="none" strike="noStrike" dirty="0" smtClean="0">
                          <a:effectLst/>
                        </a:rPr>
                        <a:t>25 (cash inflow</a:t>
                      </a:r>
                      <a:r>
                        <a:rPr lang="en-US" sz="1100" b="0" u="none" strike="noStrike" baseline="0" dirty="0" smtClean="0">
                          <a:effectLst/>
                        </a:rPr>
                        <a:t> e</a:t>
                      </a:r>
                      <a:r>
                        <a:rPr lang="en-US" sz="1100" b="0" u="none" strike="noStrike" dirty="0" smtClean="0">
                          <a:effectLst/>
                        </a:rPr>
                        <a:t>xclude </a:t>
                      </a:r>
                      <a:r>
                        <a:rPr lang="en-US" sz="1100" b="0" u="none" strike="noStrike" baseline="0" dirty="0" smtClean="0">
                          <a:effectLst/>
                        </a:rPr>
                        <a:t>in formula)</a:t>
                      </a:r>
                      <a:endParaRPr lang="en-US" sz="1100" b="0" i="0" u="none" strike="noStrike" dirty="0">
                        <a:solidFill>
                          <a:srgbClr val="000000"/>
                        </a:solidFill>
                        <a:effectLst/>
                        <a:latin typeface="Calibri"/>
                      </a:endParaRPr>
                    </a:p>
                  </a:txBody>
                  <a:tcPr marL="7620" marR="7620" marT="7620" marB="0" anchor="b"/>
                </a:tc>
              </a:tr>
              <a:tr h="182880">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150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120</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b="0" u="none" strike="noStrike" dirty="0">
                          <a:effectLst/>
                        </a:rPr>
                        <a:t>New Approve  </a:t>
                      </a:r>
                      <a:r>
                        <a:rPr lang="en-US" sz="1100" b="0" u="none" strike="noStrike" dirty="0" smtClean="0">
                          <a:effectLst/>
                        </a:rPr>
                        <a:t>50 (</a:t>
                      </a:r>
                      <a:r>
                        <a:rPr lang="en-US" sz="1100" b="0" u="none" strike="noStrike" baseline="0" dirty="0" smtClean="0">
                          <a:effectLst/>
                        </a:rPr>
                        <a:t>limit increase i</a:t>
                      </a:r>
                      <a:r>
                        <a:rPr lang="en-US" sz="1100" b="0" u="none" strike="noStrike" dirty="0" smtClean="0">
                          <a:effectLst/>
                        </a:rPr>
                        <a:t>nclude </a:t>
                      </a:r>
                      <a:r>
                        <a:rPr lang="en-US" sz="1100" b="0" u="none" strike="noStrike" baseline="0" dirty="0" smtClean="0">
                          <a:effectLst/>
                        </a:rPr>
                        <a:t>in formula</a:t>
                      </a:r>
                      <a:r>
                        <a:rPr lang="en-US" sz="1100" b="0" u="none" strike="noStrike" dirty="0" smtClean="0">
                          <a:effectLst/>
                        </a:rPr>
                        <a:t>)</a:t>
                      </a:r>
                      <a:endParaRPr lang="en-US" sz="1100" b="0" i="0" u="none" strike="noStrike" dirty="0">
                        <a:solidFill>
                          <a:srgbClr val="000000"/>
                        </a:solidFill>
                        <a:effectLst/>
                        <a:latin typeface="Calibri"/>
                      </a:endParaRPr>
                    </a:p>
                  </a:txBody>
                  <a:tcPr marL="7620" marR="7620" marT="7620" marB="0" anchor="b"/>
                </a:tc>
              </a:tr>
              <a:tr h="182880">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a:effectLst/>
                        </a:rPr>
                        <a:t>150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80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70</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b="0" u="none" strike="noStrike" dirty="0">
                          <a:effectLst/>
                        </a:rPr>
                        <a:t>Drawdown </a:t>
                      </a:r>
                      <a:r>
                        <a:rPr lang="en-US" sz="1100" b="0" u="none" strike="noStrike" dirty="0" smtClean="0">
                          <a:effectLst/>
                        </a:rPr>
                        <a:t>50 (cash</a:t>
                      </a:r>
                      <a:r>
                        <a:rPr lang="en-US" sz="1100" b="0" u="none" strike="noStrike" baseline="0" dirty="0" smtClean="0">
                          <a:effectLst/>
                        </a:rPr>
                        <a:t> outflow i</a:t>
                      </a:r>
                      <a:r>
                        <a:rPr lang="en-US" sz="1100" b="0" u="none" strike="noStrike" dirty="0" smtClean="0">
                          <a:effectLst/>
                        </a:rPr>
                        <a:t>nclude </a:t>
                      </a:r>
                      <a:r>
                        <a:rPr lang="en-US" sz="1100" b="0" u="none" strike="noStrike" baseline="0" dirty="0" smtClean="0">
                          <a:effectLst/>
                        </a:rPr>
                        <a:t>in formula)</a:t>
                      </a:r>
                      <a:endParaRPr lang="en-US" sz="1100" b="0" i="0" u="none" strike="noStrike" dirty="0">
                        <a:solidFill>
                          <a:srgbClr val="000000"/>
                        </a:solidFill>
                        <a:effectLst/>
                        <a:latin typeface="Calibri"/>
                      </a:endParaRPr>
                    </a:p>
                  </a:txBody>
                  <a:tcPr marL="7620" marR="7620" marT="7620" marB="0" anchor="b"/>
                </a:tc>
              </a:tr>
              <a:tr h="182880">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80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20</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b="0" u="none" strike="noStrike" dirty="0">
                          <a:effectLst/>
                        </a:rPr>
                        <a:t>Mature </a:t>
                      </a:r>
                      <a:r>
                        <a:rPr lang="en-US" sz="1100" b="0" u="none" strike="noStrike" dirty="0" smtClean="0">
                          <a:effectLst/>
                        </a:rPr>
                        <a:t>50 (</a:t>
                      </a:r>
                      <a:r>
                        <a:rPr lang="en-US" sz="1100" b="0" u="none" strike="noStrike" baseline="0" dirty="0" smtClean="0">
                          <a:effectLst/>
                        </a:rPr>
                        <a:t>f</a:t>
                      </a:r>
                      <a:r>
                        <a:rPr lang="en-US" sz="1100" b="0" u="none" strike="noStrike" dirty="0" smtClean="0">
                          <a:effectLst/>
                        </a:rPr>
                        <a:t>acility</a:t>
                      </a:r>
                      <a:r>
                        <a:rPr lang="en-US" sz="1100" b="0" u="none" strike="noStrike" baseline="0" dirty="0" smtClean="0">
                          <a:effectLst/>
                        </a:rPr>
                        <a:t> limit decrease e</a:t>
                      </a:r>
                      <a:r>
                        <a:rPr lang="en-US" sz="1100" b="0" u="none" strike="noStrike" dirty="0" smtClean="0">
                          <a:effectLst/>
                        </a:rPr>
                        <a:t>xclude</a:t>
                      </a:r>
                      <a:r>
                        <a:rPr lang="en-US" sz="1100" b="0" u="none" strike="noStrike" baseline="0" dirty="0" smtClean="0">
                          <a:effectLst/>
                        </a:rPr>
                        <a:t> in formula)</a:t>
                      </a:r>
                      <a:endParaRPr lang="en-US" sz="1100" b="0" i="0" u="none" strike="noStrike" dirty="0">
                        <a:solidFill>
                          <a:srgbClr val="000000"/>
                        </a:solidFill>
                        <a:effectLst/>
                        <a:latin typeface="Calibri"/>
                      </a:endParaRPr>
                    </a:p>
                  </a:txBody>
                  <a:tcPr marL="7620" marR="7620" marT="7620" marB="0" anchor="b"/>
                </a:tc>
              </a:tr>
              <a:tr h="182880">
                <a:tc>
                  <a:txBody>
                    <a:bodyPr/>
                    <a:lstStyle/>
                    <a:p>
                      <a:pPr algn="ctr" fontAlgn="b"/>
                      <a:r>
                        <a:rPr lang="en-US" sz="1100" u="none" strike="noStrike">
                          <a:effectLst/>
                        </a:rPr>
                        <a:t>6</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80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40</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b="0" u="none" strike="noStrike" dirty="0">
                          <a:effectLst/>
                        </a:rPr>
                        <a:t>New Approve  </a:t>
                      </a:r>
                      <a:r>
                        <a:rPr lang="en-US" sz="1100" b="0" u="none" strike="noStrike" dirty="0" smtClean="0">
                          <a:effectLst/>
                        </a:rPr>
                        <a:t>20 (No change in formula)</a:t>
                      </a:r>
                      <a:endParaRPr lang="en-US" sz="1100" b="0" i="0" u="none" strike="noStrike" dirty="0">
                        <a:solidFill>
                          <a:srgbClr val="000000"/>
                        </a:solidFill>
                        <a:effectLst/>
                        <a:latin typeface="Calibri"/>
                      </a:endParaRPr>
                    </a:p>
                  </a:txBody>
                  <a:tcPr marL="7620" marR="7620" marT="7620" marB="0" anchor="b"/>
                </a:tc>
              </a:tr>
            </a:tbl>
          </a:graphicData>
        </a:graphic>
      </p:graphicFrame>
      <p:sp>
        <p:nvSpPr>
          <p:cNvPr id="11" name="Oval 10"/>
          <p:cNvSpPr/>
          <p:nvPr/>
        </p:nvSpPr>
        <p:spPr>
          <a:xfrm>
            <a:off x="533400" y="1295400"/>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1948958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Analysis and </a:t>
            </a:r>
            <a:r>
              <a:rPr lang="en-US" dirty="0" smtClean="0">
                <a:solidFill>
                  <a:schemeClr val="tx2"/>
                </a:solidFill>
              </a:rPr>
              <a:t>Calculation</a:t>
            </a:r>
            <a:endParaRPr lang="en-US" dirty="0">
              <a:solidFill>
                <a:schemeClr val="tx2"/>
              </a:solidFill>
            </a:endParaRPr>
          </a:p>
        </p:txBody>
      </p:sp>
      <p:sp>
        <p:nvSpPr>
          <p:cNvPr id="3" name="Content Placeholder 2"/>
          <p:cNvSpPr>
            <a:spLocks noGrp="1"/>
          </p:cNvSpPr>
          <p:nvPr>
            <p:ph idx="1"/>
          </p:nvPr>
        </p:nvSpPr>
        <p:spPr>
          <a:xfrm>
            <a:off x="424562" y="990600"/>
            <a:ext cx="8229600" cy="4953000"/>
          </a:xfrm>
        </p:spPr>
        <p:txBody>
          <a:bodyPr/>
          <a:lstStyle/>
          <a:p>
            <a:pPr lvl="0">
              <a:buFont typeface="Wingdings" panose="05000000000000000000" pitchFamily="2" charset="2"/>
              <a:buChar char="q"/>
            </a:pPr>
            <a:endParaRPr lang="en-US" sz="1600" dirty="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4C8E1ECB-E061-4EC4-9E0F-767A83113E18}" type="slidenum">
              <a:rPr lang="en-US" smtClean="0">
                <a:solidFill>
                  <a:prstClr val="black">
                    <a:tint val="75000"/>
                  </a:prstClr>
                </a:solidFill>
              </a:rPr>
              <a:pPr/>
              <a:t>9</a:t>
            </a:fld>
            <a:endParaRPr lang="en-US" dirty="0">
              <a:solidFill>
                <a:prstClr val="black">
                  <a:tint val="75000"/>
                </a:prstClr>
              </a:solidFill>
            </a:endParaRPr>
          </a:p>
        </p:txBody>
      </p:sp>
      <p:sp>
        <p:nvSpPr>
          <p:cNvPr id="6" name="Content Placeholder 2"/>
          <p:cNvSpPr txBox="1">
            <a:spLocks/>
          </p:cNvSpPr>
          <p:nvPr/>
        </p:nvSpPr>
        <p:spPr bwMode="auto">
          <a:xfrm>
            <a:off x="468313" y="990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SimSun" pitchFamily="2" charset="-122"/>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SimSun" pitchFamily="2" charset="-122"/>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SimSun" pitchFamily="2" charset="-122"/>
                <a:cs typeface="+mn-cs"/>
              </a:defRPr>
            </a:lvl3pPr>
            <a:lvl4pPr marL="16002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4pPr>
            <a:lvl5pPr marL="2057400" indent="-228600" algn="l" rtl="0" eaLnBrk="1" fontAlgn="base" hangingPunct="1">
              <a:spcBef>
                <a:spcPct val="20000"/>
              </a:spcBef>
              <a:spcAft>
                <a:spcPct val="0"/>
              </a:spcAft>
              <a:buFont typeface="Arial" pitchFamily="34" charset="0"/>
              <a:buChar char="»"/>
              <a:defRPr sz="18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600" b="1" i="1" dirty="0" smtClean="0">
                <a:solidFill>
                  <a:prstClr val="black"/>
                </a:solidFill>
              </a:rPr>
              <a:t>Effective Challenge 2 – Why is the driver behind the 30D drawdown rate of liquidity facility, which is significantly higher than 14D drawdown rate?</a:t>
            </a:r>
          </a:p>
          <a:p>
            <a:pPr marL="457200" lvl="1" indent="0">
              <a:buFont typeface="Arial" pitchFamily="34" charset="0"/>
              <a:buNone/>
            </a:pPr>
            <a:r>
              <a:rPr lang="en-US" sz="1400" b="1" u="sng" dirty="0" smtClean="0">
                <a:solidFill>
                  <a:schemeClr val="tx2"/>
                </a:solidFill>
              </a:rPr>
              <a:t>MRD Evaluation:</a:t>
            </a:r>
          </a:p>
          <a:p>
            <a:pPr lvl="1">
              <a:buFont typeface="Wingdings" panose="05000000000000000000" pitchFamily="2" charset="2"/>
              <a:buChar char="§"/>
            </a:pPr>
            <a:r>
              <a:rPr lang="en-US" sz="1400" b="1" dirty="0" smtClean="0">
                <a:solidFill>
                  <a:schemeClr val="tx2"/>
                </a:solidFill>
              </a:rPr>
              <a:t>Historical Drawdown and distribution: </a:t>
            </a:r>
            <a:r>
              <a:rPr lang="en-US" sz="1400" dirty="0" smtClean="0">
                <a:solidFill>
                  <a:schemeClr val="tx2"/>
                </a:solidFill>
              </a:rPr>
              <a:t>30D </a:t>
            </a:r>
            <a:r>
              <a:rPr lang="en-US" sz="1400" dirty="0">
                <a:solidFill>
                  <a:schemeClr val="tx2"/>
                </a:solidFill>
              </a:rPr>
              <a:t>drawdown rate </a:t>
            </a:r>
            <a:r>
              <a:rPr lang="en-US" altLang="zh-CN" sz="1400" dirty="0">
                <a:solidFill>
                  <a:schemeClr val="tx2"/>
                </a:solidFill>
              </a:rPr>
              <a:t>is </a:t>
            </a:r>
            <a:r>
              <a:rPr lang="en-US" altLang="zh-CN" sz="1400" dirty="0" smtClean="0">
                <a:solidFill>
                  <a:schemeClr val="tx2"/>
                </a:solidFill>
              </a:rPr>
              <a:t>0.6</a:t>
            </a:r>
            <a:r>
              <a:rPr lang="en-US" sz="1400" dirty="0" smtClean="0">
                <a:solidFill>
                  <a:schemeClr val="tx2"/>
                </a:solidFill>
              </a:rPr>
              <a:t>% </a:t>
            </a:r>
            <a:r>
              <a:rPr lang="en-US" altLang="zh-CN" sz="1400" dirty="0">
                <a:solidFill>
                  <a:schemeClr val="tx2"/>
                </a:solidFill>
              </a:rPr>
              <a:t>higher </a:t>
            </a:r>
            <a:r>
              <a:rPr lang="en-US" altLang="zh-CN" sz="1400" dirty="0" smtClean="0">
                <a:solidFill>
                  <a:schemeClr val="tx2"/>
                </a:solidFill>
              </a:rPr>
              <a:t>than 14D in average</a:t>
            </a:r>
            <a:endParaRPr lang="en-US" sz="1400" dirty="0" smtClean="0">
              <a:solidFill>
                <a:schemeClr val="tx2"/>
              </a:solidFill>
            </a:endParaRPr>
          </a:p>
          <a:p>
            <a:pPr lvl="1">
              <a:buFont typeface="Wingdings" panose="05000000000000000000" pitchFamily="2" charset="2"/>
              <a:buChar char="§"/>
            </a:pPr>
            <a:r>
              <a:rPr lang="en-US" sz="1400" b="1" dirty="0">
                <a:solidFill>
                  <a:schemeClr val="tx2"/>
                </a:solidFill>
              </a:rPr>
              <a:t>Dramatic </a:t>
            </a:r>
            <a:r>
              <a:rPr lang="en-US" sz="1400" b="1" dirty="0" smtClean="0">
                <a:solidFill>
                  <a:schemeClr val="tx2"/>
                </a:solidFill>
              </a:rPr>
              <a:t>increases </a:t>
            </a:r>
            <a:r>
              <a:rPr lang="en-US" altLang="zh-CN" sz="1400" b="1" dirty="0">
                <a:solidFill>
                  <a:schemeClr val="tx2"/>
                </a:solidFill>
              </a:rPr>
              <a:t>at 95th </a:t>
            </a:r>
            <a:r>
              <a:rPr lang="en-US" altLang="zh-CN" sz="1400" b="1" dirty="0" smtClean="0">
                <a:solidFill>
                  <a:schemeClr val="tx2"/>
                </a:solidFill>
              </a:rPr>
              <a:t>percentile: </a:t>
            </a:r>
          </a:p>
          <a:p>
            <a:pPr lvl="2"/>
            <a:r>
              <a:rPr lang="en-US" altLang="zh-CN" sz="1400" dirty="0" smtClean="0">
                <a:solidFill>
                  <a:schemeClr val="tx2"/>
                </a:solidFill>
              </a:rPr>
              <a:t>30D drawdown rate jumped from 1.9% to 10.2%</a:t>
            </a:r>
          </a:p>
          <a:p>
            <a:pPr lvl="2"/>
            <a:r>
              <a:rPr lang="en-US" altLang="zh-CN" sz="1400" dirty="0">
                <a:solidFill>
                  <a:schemeClr val="tx2"/>
                </a:solidFill>
              </a:rPr>
              <a:t>14D 30D drawdown rate </a:t>
            </a:r>
            <a:r>
              <a:rPr lang="en-US" altLang="zh-CN" sz="1400" dirty="0" smtClean="0">
                <a:solidFill>
                  <a:schemeClr val="tx2"/>
                </a:solidFill>
              </a:rPr>
              <a:t>has a similar pattern at 98</a:t>
            </a:r>
            <a:r>
              <a:rPr lang="en-US" altLang="zh-CN" sz="1400" baseline="30000" dirty="0" smtClean="0">
                <a:solidFill>
                  <a:schemeClr val="tx2"/>
                </a:solidFill>
              </a:rPr>
              <a:t>th</a:t>
            </a:r>
            <a:r>
              <a:rPr lang="en-US" altLang="zh-CN" sz="1400" dirty="0" smtClean="0">
                <a:solidFill>
                  <a:schemeClr val="tx2"/>
                </a:solidFill>
              </a:rPr>
              <a:t> percentile (from 1.4% to 10.3%)</a:t>
            </a:r>
            <a:endParaRPr lang="en-US" altLang="zh-CN" sz="1400" dirty="0">
              <a:solidFill>
                <a:schemeClr val="tx2"/>
              </a:solidFill>
            </a:endParaRPr>
          </a:p>
          <a:p>
            <a:pPr lvl="1">
              <a:buFont typeface="Wingdings" panose="05000000000000000000" pitchFamily="2" charset="2"/>
              <a:buChar char="§"/>
            </a:pPr>
            <a:endParaRPr lang="en-US" sz="1400" dirty="0">
              <a:solidFill>
                <a:schemeClr val="tx2"/>
              </a:solidFill>
            </a:endParaRPr>
          </a:p>
          <a:p>
            <a:pPr marL="457200" lvl="1" indent="0">
              <a:buNone/>
            </a:pPr>
            <a:r>
              <a:rPr lang="en-US" sz="1400" b="1" dirty="0" smtClean="0">
                <a:solidFill>
                  <a:schemeClr val="tx2"/>
                </a:solidFill>
              </a:rPr>
              <a:t> </a:t>
            </a:r>
            <a:r>
              <a:rPr lang="en-US" sz="1400" b="1" dirty="0" smtClean="0">
                <a:solidFill>
                  <a:schemeClr val="tx2"/>
                </a:solidFill>
              </a:rPr>
              <a:t>Conclusion</a:t>
            </a:r>
            <a:r>
              <a:rPr lang="en-US" sz="1400" b="1" dirty="0" smtClean="0">
                <a:solidFill>
                  <a:schemeClr val="tx2"/>
                </a:solidFill>
              </a:rPr>
              <a:t>: </a:t>
            </a:r>
            <a:r>
              <a:rPr lang="en-US" sz="1400" b="1" dirty="0" smtClean="0">
                <a:solidFill>
                  <a:srgbClr val="00B050"/>
                </a:solidFill>
              </a:rPr>
              <a:t>Acceptable. </a:t>
            </a:r>
            <a:endParaRPr lang="en-US" sz="1600" b="1" i="1" dirty="0" smtClean="0">
              <a:solidFill>
                <a:prstClr val="black"/>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05200"/>
            <a:ext cx="7239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124200"/>
            <a:ext cx="2590799" cy="184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533400" y="1295400"/>
            <a:ext cx="228600" cy="2286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343108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BO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4529</TotalTime>
  <Words>1627</Words>
  <Application>Microsoft Office PowerPoint</Application>
  <PresentationFormat>On-screen Show (4:3)</PresentationFormat>
  <Paragraphs>389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Theme1-BOC</vt:lpstr>
      <vt:lpstr>Data Quality and Data Sources</vt:lpstr>
      <vt:lpstr>Theory and Assumptions</vt:lpstr>
      <vt:lpstr>Theory and Assumptions</vt:lpstr>
      <vt:lpstr>Theory and Assumptions</vt:lpstr>
      <vt:lpstr>Theory and Assumptions</vt:lpstr>
      <vt:lpstr>Theory and Assumptions</vt:lpstr>
      <vt:lpstr>Analysis and Calculation</vt:lpstr>
      <vt:lpstr>Analysis and Calculation</vt:lpstr>
      <vt:lpstr>Analysis and Calculation</vt:lpstr>
      <vt:lpstr>Analysis and Calculation</vt:lpstr>
      <vt:lpstr>Appendix</vt:lpstr>
      <vt:lpstr>Appendix</vt:lpstr>
    </vt:vector>
  </TitlesOfParts>
  <Company>Bank of China, 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Remediation Project Status Meeting  Week 1 of 13</dc:title>
  <dc:creator>LI, MENGXI</dc:creator>
  <cp:lastModifiedBy>PENG, QIAN(Charlie)</cp:lastModifiedBy>
  <cp:revision>206</cp:revision>
  <cp:lastPrinted>2019-08-06T21:14:07Z</cp:lastPrinted>
  <dcterms:created xsi:type="dcterms:W3CDTF">2018-06-28T14:36:22Z</dcterms:created>
  <dcterms:modified xsi:type="dcterms:W3CDTF">2019-08-09T21:54:20Z</dcterms:modified>
</cp:coreProperties>
</file>