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charts/chart4.xml" ContentType="application/vnd.openxmlformats-officedocument.drawingml.chart+xml"/>
  <Override PartName="/ppt/theme/themeOverride2.xml" ContentType="application/vnd.openxmlformats-officedocument.themeOverride+xml"/>
  <Override PartName="/ppt/drawings/drawing4.xml" ContentType="application/vnd.openxmlformats-officedocument.drawingml.chartshapes+xml"/>
  <Override PartName="/ppt/charts/chart5.xml" ContentType="application/vnd.openxmlformats-officedocument.drawingml.chart+xml"/>
  <Override PartName="/ppt/drawings/drawing5.xml" ContentType="application/vnd.openxmlformats-officedocument.drawingml.chartshapes+xml"/>
  <Override PartName="/ppt/charts/chart6.xml" ContentType="application/vnd.openxmlformats-officedocument.drawingml.chart+xml"/>
  <Override PartName="/ppt/drawings/drawing6.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12" r:id="rId1"/>
  </p:sldMasterIdLst>
  <p:notesMasterIdLst>
    <p:notesMasterId r:id="rId22"/>
  </p:notesMasterIdLst>
  <p:handoutMasterIdLst>
    <p:handoutMasterId r:id="rId23"/>
  </p:handoutMasterIdLst>
  <p:sldIdLst>
    <p:sldId id="464" r:id="rId2"/>
    <p:sldId id="542" r:id="rId3"/>
    <p:sldId id="531" r:id="rId4"/>
    <p:sldId id="526" r:id="rId5"/>
    <p:sldId id="528" r:id="rId6"/>
    <p:sldId id="529" r:id="rId7"/>
    <p:sldId id="530" r:id="rId8"/>
    <p:sldId id="547" r:id="rId9"/>
    <p:sldId id="540" r:id="rId10"/>
    <p:sldId id="535" r:id="rId11"/>
    <p:sldId id="550" r:id="rId12"/>
    <p:sldId id="536" r:id="rId13"/>
    <p:sldId id="541" r:id="rId14"/>
    <p:sldId id="546" r:id="rId15"/>
    <p:sldId id="548" r:id="rId16"/>
    <p:sldId id="533" r:id="rId17"/>
    <p:sldId id="543" r:id="rId18"/>
    <p:sldId id="544" r:id="rId19"/>
    <p:sldId id="545" r:id="rId20"/>
    <p:sldId id="549"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94A"/>
    <a:srgbClr val="F684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539" autoAdjust="0"/>
    <p:restoredTop sz="94629" autoAdjust="0"/>
  </p:normalViewPr>
  <p:slideViewPr>
    <p:cSldViewPr>
      <p:cViewPr>
        <p:scale>
          <a:sx n="90" d="100"/>
          <a:sy n="90" d="100"/>
        </p:scale>
        <p:origin x="-378" y="-642"/>
      </p:cViewPr>
      <p:guideLst>
        <p:guide orient="horz" pos="2160"/>
        <p:guide pos="2880"/>
      </p:guideLst>
    </p:cSldViewPr>
  </p:slideViewPr>
  <p:outlineViewPr>
    <p:cViewPr>
      <p:scale>
        <a:sx n="33" d="100"/>
        <a:sy n="33" d="100"/>
      </p:scale>
      <p:origin x="0" y="34350"/>
    </p:cViewPr>
  </p:outlineViewPr>
  <p:notesTextViewPr>
    <p:cViewPr>
      <p:scale>
        <a:sx n="100" d="100"/>
        <a:sy n="100" d="100"/>
      </p:scale>
      <p:origin x="0" y="0"/>
    </p:cViewPr>
  </p:notesTextViewPr>
  <p:sorterViewPr>
    <p:cViewPr>
      <p:scale>
        <a:sx n="125" d="100"/>
        <a:sy n="125" d="100"/>
      </p:scale>
      <p:origin x="0" y="16944"/>
    </p:cViewPr>
  </p:sorterViewPr>
  <p:notesViewPr>
    <p:cSldViewPr>
      <p:cViewPr varScale="1">
        <p:scale>
          <a:sx n="87" d="100"/>
          <a:sy n="87" d="100"/>
        </p:scale>
        <p:origin x="-3786"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9USHSNYBFLS108\MTB_MRD\EPS\Intraday\Fed%20balance%20+Security\fedwire+osd%20intraday%20analysis_v5.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9USHSNYBFLS108\MTB_MRD\EPS\Intraday\Fed%20balance%20+Security\fedwire+osd%20intraday%20analysis_v5.xlsx" TargetMode="External"/></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4.xml"/><Relationship Id="rId2" Type="http://schemas.openxmlformats.org/officeDocument/2006/relationships/oleObject" Target="file:///\\9USHSNYBFLS108\MTB_MRD\EPS\Intraday\Fed%20balance%20+Security\fedwire+osd%20intraday%20analysis_v5.xlsx" TargetMode="External"/><Relationship Id="rId1" Type="http://schemas.openxmlformats.org/officeDocument/2006/relationships/themeOverride" Target="../theme/themeOverride2.xm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C:\Users\MXLI\AppData\Local\Microsoft\Windows\Temporary%20Internet%20Files\Content.Outlook\2UHM1YWR\5-12-2017%20Balance%20in%2015-min%20interval%20(2).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oleObject" Target="file:///C:\Users\MXLI\AppData\Local\Microsoft\Windows\Temporary%20Internet%20Files\Content.Outlook\2UHM1YWR\Fed%20Account%20Detail%20June%2030t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v>Frequency</c:v>
          </c:tx>
          <c:invertIfNegative val="0"/>
          <c:dLbls>
            <c:txPr>
              <a:bodyPr/>
              <a:lstStyle/>
              <a:p>
                <a:pPr>
                  <a:defRPr sz="800"/>
                </a:pPr>
                <a:endParaRPr lang="en-US"/>
              </a:p>
            </c:txPr>
            <c:showLegendKey val="0"/>
            <c:showVal val="1"/>
            <c:showCatName val="0"/>
            <c:showSerName val="0"/>
            <c:showPercent val="0"/>
            <c:showBubbleSize val="0"/>
            <c:showLeaderLines val="0"/>
          </c:dLbls>
          <c:cat>
            <c:numRef>
              <c:f>'Data &amp;Distribution analysis'!$J$39:$J$48</c:f>
              <c:numCache>
                <c:formatCode>"$"#,##0.00_);[Red]\("$"#,##0.00\)</c:formatCode>
                <c:ptCount val="10"/>
                <c:pt idx="0">
                  <c:v>1500000000</c:v>
                </c:pt>
                <c:pt idx="1">
                  <c:v>3000000000</c:v>
                </c:pt>
                <c:pt idx="2">
                  <c:v>5000000000</c:v>
                </c:pt>
                <c:pt idx="3">
                  <c:v>7500000000</c:v>
                </c:pt>
                <c:pt idx="4">
                  <c:v>10000000000</c:v>
                </c:pt>
                <c:pt idx="5">
                  <c:v>12500000000</c:v>
                </c:pt>
                <c:pt idx="6">
                  <c:v>15000000000</c:v>
                </c:pt>
                <c:pt idx="7">
                  <c:v>20000000000</c:v>
                </c:pt>
                <c:pt idx="8">
                  <c:v>25000000000</c:v>
                </c:pt>
                <c:pt idx="9">
                  <c:v>35000000000</c:v>
                </c:pt>
              </c:numCache>
            </c:numRef>
          </c:cat>
          <c:val>
            <c:numRef>
              <c:f>'Data &amp;Distribution analysis'!$K$39:$K$48</c:f>
              <c:numCache>
                <c:formatCode>General</c:formatCode>
                <c:ptCount val="10"/>
                <c:pt idx="0">
                  <c:v>3</c:v>
                </c:pt>
                <c:pt idx="1">
                  <c:v>35</c:v>
                </c:pt>
                <c:pt idx="2">
                  <c:v>89</c:v>
                </c:pt>
                <c:pt idx="3">
                  <c:v>155</c:v>
                </c:pt>
                <c:pt idx="4">
                  <c:v>144</c:v>
                </c:pt>
                <c:pt idx="5">
                  <c:v>105</c:v>
                </c:pt>
                <c:pt idx="6">
                  <c:v>81</c:v>
                </c:pt>
                <c:pt idx="7">
                  <c:v>90</c:v>
                </c:pt>
                <c:pt idx="8">
                  <c:v>39</c:v>
                </c:pt>
                <c:pt idx="9">
                  <c:v>13</c:v>
                </c:pt>
              </c:numCache>
            </c:numRef>
          </c:val>
        </c:ser>
        <c:dLbls>
          <c:showLegendKey val="0"/>
          <c:showVal val="0"/>
          <c:showCatName val="0"/>
          <c:showSerName val="0"/>
          <c:showPercent val="0"/>
          <c:showBubbleSize val="0"/>
        </c:dLbls>
        <c:gapWidth val="0"/>
        <c:overlap val="100"/>
        <c:axId val="82293120"/>
        <c:axId val="82294656"/>
      </c:barChart>
      <c:lineChart>
        <c:grouping val="standard"/>
        <c:varyColors val="0"/>
        <c:ser>
          <c:idx val="1"/>
          <c:order val="1"/>
          <c:tx>
            <c:strRef>
              <c:f>'Data &amp;Distribution analysis'!$M$38</c:f>
              <c:strCache>
                <c:ptCount val="1"/>
                <c:pt idx="0">
                  <c:v>Normal Distribution</c:v>
                </c:pt>
              </c:strCache>
            </c:strRef>
          </c:tx>
          <c:marker>
            <c:symbol val="none"/>
          </c:marker>
          <c:cat>
            <c:numRef>
              <c:f>'Data &amp;Distribution analysis'!$J$39:$J$48</c:f>
              <c:numCache>
                <c:formatCode>"$"#,##0.00_);[Red]\("$"#,##0.00\)</c:formatCode>
                <c:ptCount val="10"/>
                <c:pt idx="0">
                  <c:v>1500000000</c:v>
                </c:pt>
                <c:pt idx="1">
                  <c:v>3000000000</c:v>
                </c:pt>
                <c:pt idx="2">
                  <c:v>5000000000</c:v>
                </c:pt>
                <c:pt idx="3">
                  <c:v>7500000000</c:v>
                </c:pt>
                <c:pt idx="4">
                  <c:v>10000000000</c:v>
                </c:pt>
                <c:pt idx="5">
                  <c:v>12500000000</c:v>
                </c:pt>
                <c:pt idx="6">
                  <c:v>15000000000</c:v>
                </c:pt>
                <c:pt idx="7">
                  <c:v>20000000000</c:v>
                </c:pt>
                <c:pt idx="8">
                  <c:v>25000000000</c:v>
                </c:pt>
                <c:pt idx="9">
                  <c:v>35000000000</c:v>
                </c:pt>
              </c:numCache>
            </c:numRef>
          </c:cat>
          <c:val>
            <c:numRef>
              <c:f>'Data &amp;Distribution analysis'!$M$39:$M$48</c:f>
              <c:numCache>
                <c:formatCode>_(* #,##0.00000000000_);_(* \(#,##0.00000000000\);_(* "-"??_);_(@_)</c:formatCode>
                <c:ptCount val="10"/>
                <c:pt idx="0">
                  <c:v>2.1706479035424212E-11</c:v>
                </c:pt>
                <c:pt idx="1">
                  <c:v>3.1296255202895766E-11</c:v>
                </c:pt>
                <c:pt idx="2">
                  <c:v>4.5811970506443011E-11</c:v>
                </c:pt>
                <c:pt idx="3">
                  <c:v>6.2128577978637081E-11</c:v>
                </c:pt>
                <c:pt idx="4">
                  <c:v>6.9626598779696707E-11</c:v>
                </c:pt>
                <c:pt idx="5">
                  <c:v>6.4480778777308488E-11</c:v>
                </c:pt>
                <c:pt idx="6">
                  <c:v>4.9346538504303321E-11</c:v>
                </c:pt>
                <c:pt idx="7">
                  <c:v>1.6308856512874555E-11</c:v>
                </c:pt>
                <c:pt idx="8">
                  <c:v>2.513481162338494E-12</c:v>
                </c:pt>
                <c:pt idx="9">
                  <c:v>6.0539076997260075E-15</c:v>
                </c:pt>
              </c:numCache>
            </c:numRef>
          </c:val>
          <c:smooth val="1"/>
        </c:ser>
        <c:dLbls>
          <c:showLegendKey val="0"/>
          <c:showVal val="0"/>
          <c:showCatName val="0"/>
          <c:showSerName val="0"/>
          <c:showPercent val="0"/>
          <c:showBubbleSize val="0"/>
        </c:dLbls>
        <c:marker val="1"/>
        <c:smooth val="0"/>
        <c:axId val="82310272"/>
        <c:axId val="82296192"/>
      </c:lineChart>
      <c:catAx>
        <c:axId val="82293120"/>
        <c:scaling>
          <c:orientation val="minMax"/>
        </c:scaling>
        <c:delete val="0"/>
        <c:axPos val="b"/>
        <c:numFmt formatCode="&quot;$&quot;#.#0,,,&quot;B&quot;;" sourceLinked="0"/>
        <c:majorTickMark val="none"/>
        <c:minorTickMark val="none"/>
        <c:tickLblPos val="nextTo"/>
        <c:txPr>
          <a:bodyPr/>
          <a:lstStyle/>
          <a:p>
            <a:pPr>
              <a:defRPr sz="700"/>
            </a:pPr>
            <a:endParaRPr lang="en-US"/>
          </a:p>
        </c:txPr>
        <c:crossAx val="82294656"/>
        <c:crosses val="autoZero"/>
        <c:auto val="0"/>
        <c:lblAlgn val="ctr"/>
        <c:lblOffset val="100"/>
        <c:noMultiLvlLbl val="0"/>
      </c:catAx>
      <c:valAx>
        <c:axId val="82294656"/>
        <c:scaling>
          <c:orientation val="minMax"/>
        </c:scaling>
        <c:delete val="0"/>
        <c:axPos val="l"/>
        <c:numFmt formatCode="#&quot;D&quot;;" sourceLinked="0"/>
        <c:majorTickMark val="none"/>
        <c:minorTickMark val="none"/>
        <c:tickLblPos val="nextTo"/>
        <c:spPr>
          <a:ln w="9525">
            <a:solidFill>
              <a:schemeClr val="tx1"/>
            </a:solidFill>
          </a:ln>
        </c:spPr>
        <c:txPr>
          <a:bodyPr/>
          <a:lstStyle/>
          <a:p>
            <a:pPr>
              <a:defRPr sz="700"/>
            </a:pPr>
            <a:endParaRPr lang="en-US"/>
          </a:p>
        </c:txPr>
        <c:crossAx val="82293120"/>
        <c:crosses val="autoZero"/>
        <c:crossBetween val="between"/>
      </c:valAx>
      <c:valAx>
        <c:axId val="82296192"/>
        <c:scaling>
          <c:orientation val="minMax"/>
        </c:scaling>
        <c:delete val="0"/>
        <c:axPos val="r"/>
        <c:numFmt formatCode="General" sourceLinked="0"/>
        <c:majorTickMark val="none"/>
        <c:minorTickMark val="none"/>
        <c:tickLblPos val="none"/>
        <c:txPr>
          <a:bodyPr/>
          <a:lstStyle/>
          <a:p>
            <a:pPr>
              <a:defRPr sz="700"/>
            </a:pPr>
            <a:endParaRPr lang="en-US"/>
          </a:p>
        </c:txPr>
        <c:crossAx val="82310272"/>
        <c:crosses val="max"/>
        <c:crossBetween val="between"/>
      </c:valAx>
      <c:catAx>
        <c:axId val="82310272"/>
        <c:scaling>
          <c:orientation val="minMax"/>
        </c:scaling>
        <c:delete val="1"/>
        <c:axPos val="b"/>
        <c:numFmt formatCode="&quot;$&quot;#,##0.00_);[Red]\(&quot;$&quot;#,##0.00\)" sourceLinked="1"/>
        <c:majorTickMark val="out"/>
        <c:minorTickMark val="none"/>
        <c:tickLblPos val="nextTo"/>
        <c:crossAx val="82296192"/>
        <c:crosses val="autoZero"/>
        <c:auto val="1"/>
        <c:lblAlgn val="ctr"/>
        <c:lblOffset val="100"/>
        <c:noMultiLvlLbl val="0"/>
      </c:catAx>
    </c:plotArea>
    <c:plotVisOnly val="1"/>
    <c:dispBlanksAs val="gap"/>
    <c:showDLblsOverMax val="0"/>
  </c:chart>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invertIfNegative val="0"/>
          <c:dLbls>
            <c:txPr>
              <a:bodyPr/>
              <a:lstStyle/>
              <a:p>
                <a:pPr>
                  <a:defRPr sz="800"/>
                </a:pPr>
                <a:endParaRPr lang="en-US"/>
              </a:p>
            </c:txPr>
            <c:showLegendKey val="0"/>
            <c:showVal val="1"/>
            <c:showCatName val="0"/>
            <c:showSerName val="0"/>
            <c:showPercent val="0"/>
            <c:showBubbleSize val="0"/>
            <c:showLeaderLines val="0"/>
          </c:dLbls>
          <c:cat>
            <c:numRef>
              <c:f>'Data &amp;Distribution analysis'!$M$6:$M$14</c:f>
              <c:numCache>
                <c:formatCode>"$"#,,,\ "B"</c:formatCode>
                <c:ptCount val="9"/>
                <c:pt idx="0">
                  <c:v>-30000000000</c:v>
                </c:pt>
                <c:pt idx="1">
                  <c:v>-25000000000</c:v>
                </c:pt>
                <c:pt idx="2">
                  <c:v>-20000000000</c:v>
                </c:pt>
                <c:pt idx="3">
                  <c:v>-15000000000</c:v>
                </c:pt>
                <c:pt idx="4">
                  <c:v>-10000000000</c:v>
                </c:pt>
                <c:pt idx="5">
                  <c:v>-7500000000</c:v>
                </c:pt>
                <c:pt idx="6">
                  <c:v>-5000000000</c:v>
                </c:pt>
                <c:pt idx="7">
                  <c:v>-2500000000</c:v>
                </c:pt>
                <c:pt idx="8">
                  <c:v>0</c:v>
                </c:pt>
              </c:numCache>
            </c:numRef>
          </c:cat>
          <c:val>
            <c:numRef>
              <c:f>'Data &amp;Distribution analysis'!$N$6:$N$14</c:f>
              <c:numCache>
                <c:formatCode>General</c:formatCode>
                <c:ptCount val="9"/>
                <c:pt idx="0">
                  <c:v>7</c:v>
                </c:pt>
                <c:pt idx="1">
                  <c:v>11</c:v>
                </c:pt>
                <c:pt idx="2">
                  <c:v>34</c:v>
                </c:pt>
                <c:pt idx="3">
                  <c:v>99</c:v>
                </c:pt>
                <c:pt idx="4">
                  <c:v>175</c:v>
                </c:pt>
                <c:pt idx="5">
                  <c:v>131</c:v>
                </c:pt>
                <c:pt idx="6">
                  <c:v>160</c:v>
                </c:pt>
                <c:pt idx="7">
                  <c:v>108</c:v>
                </c:pt>
                <c:pt idx="8">
                  <c:v>29</c:v>
                </c:pt>
              </c:numCache>
            </c:numRef>
          </c:val>
        </c:ser>
        <c:dLbls>
          <c:showLegendKey val="0"/>
          <c:showVal val="0"/>
          <c:showCatName val="0"/>
          <c:showSerName val="0"/>
          <c:showPercent val="0"/>
          <c:showBubbleSize val="0"/>
        </c:dLbls>
        <c:gapWidth val="0"/>
        <c:axId val="82489344"/>
        <c:axId val="82490880"/>
      </c:barChart>
      <c:lineChart>
        <c:grouping val="standard"/>
        <c:varyColors val="0"/>
        <c:ser>
          <c:idx val="1"/>
          <c:order val="1"/>
          <c:tx>
            <c:strRef>
              <c:f>'Data &amp;Distribution analysis'!$P$5</c:f>
              <c:strCache>
                <c:ptCount val="1"/>
                <c:pt idx="0">
                  <c:v>Normal Distribution</c:v>
                </c:pt>
              </c:strCache>
            </c:strRef>
          </c:tx>
          <c:marker>
            <c:symbol val="none"/>
          </c:marker>
          <c:cat>
            <c:numRef>
              <c:f>'Data &amp;Distribution analysis'!$M$6:$M$14</c:f>
              <c:numCache>
                <c:formatCode>"$"#,,,\ "B"</c:formatCode>
                <c:ptCount val="9"/>
                <c:pt idx="0">
                  <c:v>-30000000000</c:v>
                </c:pt>
                <c:pt idx="1">
                  <c:v>-25000000000</c:v>
                </c:pt>
                <c:pt idx="2">
                  <c:v>-20000000000</c:v>
                </c:pt>
                <c:pt idx="3">
                  <c:v>-15000000000</c:v>
                </c:pt>
                <c:pt idx="4">
                  <c:v>-10000000000</c:v>
                </c:pt>
                <c:pt idx="5">
                  <c:v>-7500000000</c:v>
                </c:pt>
                <c:pt idx="6">
                  <c:v>-5000000000</c:v>
                </c:pt>
                <c:pt idx="7">
                  <c:v>-2500000000</c:v>
                </c:pt>
                <c:pt idx="8">
                  <c:v>0</c:v>
                </c:pt>
              </c:numCache>
            </c:numRef>
          </c:cat>
          <c:val>
            <c:numRef>
              <c:f>'Data &amp;Distribution analysis'!$P$6:$P$14</c:f>
              <c:numCache>
                <c:formatCode>_(* #,##0.00000000000_);_(* \(#,##0.00000000000\);_(* "-"??_);_(@_)</c:formatCode>
                <c:ptCount val="9"/>
                <c:pt idx="0">
                  <c:v>3.4780452080500929E-13</c:v>
                </c:pt>
                <c:pt idx="1">
                  <c:v>3.5187906558683474E-12</c:v>
                </c:pt>
                <c:pt idx="2">
                  <c:v>1.8210309630483191E-11</c:v>
                </c:pt>
                <c:pt idx="3">
                  <c:v>4.8206646762097199E-11</c:v>
                </c:pt>
                <c:pt idx="4">
                  <c:v>6.5277303928565795E-11</c:v>
                </c:pt>
                <c:pt idx="5">
                  <c:v>5.9076463156139011E-11</c:v>
                </c:pt>
                <c:pt idx="6">
                  <c:v>4.5215067924632592E-11</c:v>
                </c:pt>
                <c:pt idx="7">
                  <c:v>2.9266333129577231E-11</c:v>
                </c:pt>
                <c:pt idx="8">
                  <c:v>1.6020271025781034E-11</c:v>
                </c:pt>
              </c:numCache>
            </c:numRef>
          </c:val>
          <c:smooth val="1"/>
        </c:ser>
        <c:dLbls>
          <c:showLegendKey val="0"/>
          <c:showVal val="0"/>
          <c:showCatName val="0"/>
          <c:showSerName val="0"/>
          <c:showPercent val="0"/>
          <c:showBubbleSize val="0"/>
        </c:dLbls>
        <c:marker val="1"/>
        <c:smooth val="0"/>
        <c:axId val="82506496"/>
        <c:axId val="82492416"/>
      </c:lineChart>
      <c:catAx>
        <c:axId val="82489344"/>
        <c:scaling>
          <c:orientation val="minMax"/>
        </c:scaling>
        <c:delete val="0"/>
        <c:axPos val="b"/>
        <c:numFmt formatCode="&quot;$&quot;#.0,,,&quot;B&quot;" sourceLinked="0"/>
        <c:majorTickMark val="none"/>
        <c:minorTickMark val="none"/>
        <c:tickLblPos val="nextTo"/>
        <c:txPr>
          <a:bodyPr/>
          <a:lstStyle/>
          <a:p>
            <a:pPr>
              <a:defRPr sz="700"/>
            </a:pPr>
            <a:endParaRPr lang="en-US"/>
          </a:p>
        </c:txPr>
        <c:crossAx val="82490880"/>
        <c:crosses val="autoZero"/>
        <c:auto val="1"/>
        <c:lblAlgn val="ctr"/>
        <c:lblOffset val="100"/>
        <c:noMultiLvlLbl val="0"/>
      </c:catAx>
      <c:valAx>
        <c:axId val="82490880"/>
        <c:scaling>
          <c:orientation val="minMax"/>
        </c:scaling>
        <c:delete val="0"/>
        <c:axPos val="l"/>
        <c:numFmt formatCode="#&quot;D&quot;;" sourceLinked="0"/>
        <c:majorTickMark val="none"/>
        <c:minorTickMark val="none"/>
        <c:tickLblPos val="nextTo"/>
        <c:txPr>
          <a:bodyPr/>
          <a:lstStyle/>
          <a:p>
            <a:pPr>
              <a:defRPr sz="700"/>
            </a:pPr>
            <a:endParaRPr lang="en-US"/>
          </a:p>
        </c:txPr>
        <c:crossAx val="82489344"/>
        <c:crosses val="autoZero"/>
        <c:crossBetween val="between"/>
      </c:valAx>
      <c:valAx>
        <c:axId val="82492416"/>
        <c:scaling>
          <c:orientation val="minMax"/>
        </c:scaling>
        <c:delete val="0"/>
        <c:axPos val="r"/>
        <c:numFmt formatCode="General" sourceLinked="0"/>
        <c:majorTickMark val="none"/>
        <c:minorTickMark val="none"/>
        <c:tickLblPos val="none"/>
        <c:txPr>
          <a:bodyPr/>
          <a:lstStyle/>
          <a:p>
            <a:pPr>
              <a:defRPr sz="700"/>
            </a:pPr>
            <a:endParaRPr lang="en-US"/>
          </a:p>
        </c:txPr>
        <c:crossAx val="82506496"/>
        <c:crosses val="max"/>
        <c:crossBetween val="between"/>
      </c:valAx>
      <c:catAx>
        <c:axId val="82506496"/>
        <c:scaling>
          <c:orientation val="minMax"/>
        </c:scaling>
        <c:delete val="1"/>
        <c:axPos val="b"/>
        <c:numFmt formatCode="&quot;$&quot;#,,,\ &quot;B&quot;" sourceLinked="1"/>
        <c:majorTickMark val="out"/>
        <c:minorTickMark val="none"/>
        <c:tickLblPos val="nextTo"/>
        <c:crossAx val="82492416"/>
        <c:crosses val="autoZero"/>
        <c:auto val="1"/>
        <c:lblAlgn val="ctr"/>
        <c:lblOffset val="100"/>
        <c:noMultiLvlLbl val="0"/>
      </c:catAx>
    </c:plotArea>
    <c:plotVisOnly val="1"/>
    <c:dispBlanksAs val="gap"/>
    <c:showDLblsOverMax val="0"/>
  </c:chart>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Frequency</c:v>
          </c:tx>
          <c:invertIfNegative val="0"/>
          <c:dLbls>
            <c:txPr>
              <a:bodyPr/>
              <a:lstStyle/>
              <a:p>
                <a:pPr>
                  <a:defRPr sz="800"/>
                </a:pPr>
                <a:endParaRPr lang="en-US"/>
              </a:p>
            </c:txPr>
            <c:showLegendKey val="0"/>
            <c:showVal val="1"/>
            <c:showCatName val="0"/>
            <c:showSerName val="0"/>
            <c:showPercent val="0"/>
            <c:showBubbleSize val="0"/>
            <c:showLeaderLines val="0"/>
          </c:dLbls>
          <c:cat>
            <c:numRef>
              <c:f>'Data &amp;Distribution analysis'!$N$96:$N$109</c:f>
              <c:numCache>
                <c:formatCode>"$"#,##0.00_);[Red]\("$"#,##0.00\)</c:formatCode>
                <c:ptCount val="14"/>
                <c:pt idx="0">
                  <c:v>20000000000</c:v>
                </c:pt>
                <c:pt idx="1">
                  <c:v>22500000000</c:v>
                </c:pt>
                <c:pt idx="2">
                  <c:v>25000000000</c:v>
                </c:pt>
                <c:pt idx="3">
                  <c:v>30000000000</c:v>
                </c:pt>
                <c:pt idx="4">
                  <c:v>35000000000</c:v>
                </c:pt>
                <c:pt idx="5">
                  <c:v>40000000000</c:v>
                </c:pt>
                <c:pt idx="6">
                  <c:v>45000000000</c:v>
                </c:pt>
                <c:pt idx="7">
                  <c:v>50000000000</c:v>
                </c:pt>
                <c:pt idx="8">
                  <c:v>55000000000</c:v>
                </c:pt>
                <c:pt idx="9">
                  <c:v>60000000000</c:v>
                </c:pt>
                <c:pt idx="10">
                  <c:v>65000000000</c:v>
                </c:pt>
                <c:pt idx="11">
                  <c:v>70000000000</c:v>
                </c:pt>
                <c:pt idx="12">
                  <c:v>75000000000</c:v>
                </c:pt>
                <c:pt idx="13">
                  <c:v>80000000000</c:v>
                </c:pt>
              </c:numCache>
            </c:numRef>
          </c:cat>
          <c:val>
            <c:numRef>
              <c:f>'Data &amp;Distribution analysis'!$O$96:$O$109</c:f>
              <c:numCache>
                <c:formatCode>General</c:formatCode>
                <c:ptCount val="14"/>
                <c:pt idx="0">
                  <c:v>6</c:v>
                </c:pt>
                <c:pt idx="1">
                  <c:v>11</c:v>
                </c:pt>
                <c:pt idx="2">
                  <c:v>23</c:v>
                </c:pt>
                <c:pt idx="3">
                  <c:v>99</c:v>
                </c:pt>
                <c:pt idx="4">
                  <c:v>126</c:v>
                </c:pt>
                <c:pt idx="5">
                  <c:v>113</c:v>
                </c:pt>
                <c:pt idx="6">
                  <c:v>106</c:v>
                </c:pt>
                <c:pt idx="7">
                  <c:v>65</c:v>
                </c:pt>
                <c:pt idx="8">
                  <c:v>77</c:v>
                </c:pt>
                <c:pt idx="9">
                  <c:v>66</c:v>
                </c:pt>
                <c:pt idx="10">
                  <c:v>30</c:v>
                </c:pt>
                <c:pt idx="11">
                  <c:v>21</c:v>
                </c:pt>
                <c:pt idx="12">
                  <c:v>7</c:v>
                </c:pt>
                <c:pt idx="13">
                  <c:v>4</c:v>
                </c:pt>
              </c:numCache>
            </c:numRef>
          </c:val>
        </c:ser>
        <c:dLbls>
          <c:showLegendKey val="0"/>
          <c:showVal val="0"/>
          <c:showCatName val="0"/>
          <c:showSerName val="0"/>
          <c:showPercent val="0"/>
          <c:showBubbleSize val="0"/>
        </c:dLbls>
        <c:gapWidth val="0"/>
        <c:axId val="82402688"/>
        <c:axId val="82413056"/>
      </c:barChart>
      <c:lineChart>
        <c:grouping val="standard"/>
        <c:varyColors val="0"/>
        <c:ser>
          <c:idx val="1"/>
          <c:order val="1"/>
          <c:tx>
            <c:v>Norm Dist</c:v>
          </c:tx>
          <c:marker>
            <c:symbol val="none"/>
          </c:marker>
          <c:val>
            <c:numRef>
              <c:f>'Data &amp;Distribution analysis'!$Q$96:$Q$109</c:f>
              <c:numCache>
                <c:formatCode>_(* #,##0.00000000000_);_(* \(#,##0.00000000000\);_(* "-"??_);_(@_)</c:formatCode>
                <c:ptCount val="14"/>
                <c:pt idx="0">
                  <c:v>6.8007659946517826E-12</c:v>
                </c:pt>
                <c:pt idx="1">
                  <c:v>9.5480093995049145E-12</c:v>
                </c:pt>
                <c:pt idx="2">
                  <c:v>1.2860845425961714E-11</c:v>
                </c:pt>
                <c:pt idx="3">
                  <c:v>2.0605725154306638E-11</c:v>
                </c:pt>
                <c:pt idx="4">
                  <c:v>2.7971321462803444E-11</c:v>
                </c:pt>
                <c:pt idx="5">
                  <c:v>3.2169533529107971E-11</c:v>
                </c:pt>
                <c:pt idx="6">
                  <c:v>3.1346080167367879E-11</c:v>
                </c:pt>
                <c:pt idx="7">
                  <c:v>2.5877863266698852E-11</c:v>
                </c:pt>
                <c:pt idx="8">
                  <c:v>1.8100071275198615E-11</c:v>
                </c:pt>
                <c:pt idx="9">
                  <c:v>1.0726026205656275E-11</c:v>
                </c:pt>
                <c:pt idx="10">
                  <c:v>5.3852283040022515E-12</c:v>
                </c:pt>
                <c:pt idx="11">
                  <c:v>2.2907414967562165E-12</c:v>
                </c:pt>
                <c:pt idx="12">
                  <c:v>8.2557159870079653E-13</c:v>
                </c:pt>
                <c:pt idx="13">
                  <c:v>2.5208099370100751E-13</c:v>
                </c:pt>
              </c:numCache>
            </c:numRef>
          </c:val>
          <c:smooth val="1"/>
        </c:ser>
        <c:dLbls>
          <c:showLegendKey val="0"/>
          <c:showVal val="0"/>
          <c:showCatName val="0"/>
          <c:showSerName val="0"/>
          <c:showPercent val="0"/>
          <c:showBubbleSize val="0"/>
        </c:dLbls>
        <c:marker val="1"/>
        <c:smooth val="0"/>
        <c:axId val="82424576"/>
        <c:axId val="82414592"/>
      </c:lineChart>
      <c:catAx>
        <c:axId val="82402688"/>
        <c:scaling>
          <c:orientation val="minMax"/>
        </c:scaling>
        <c:delete val="0"/>
        <c:axPos val="b"/>
        <c:title>
          <c:tx>
            <c:rich>
              <a:bodyPr/>
              <a:lstStyle/>
              <a:p>
                <a:pPr>
                  <a:defRPr/>
                </a:pPr>
                <a:endParaRPr lang="en-US" dirty="0"/>
              </a:p>
            </c:rich>
          </c:tx>
          <c:layout/>
          <c:overlay val="0"/>
        </c:title>
        <c:numFmt formatCode="&quot;$&quot;#.0,,,&quot;B&quot;" sourceLinked="0"/>
        <c:majorTickMark val="out"/>
        <c:minorTickMark val="none"/>
        <c:tickLblPos val="nextTo"/>
        <c:txPr>
          <a:bodyPr/>
          <a:lstStyle/>
          <a:p>
            <a:pPr>
              <a:defRPr sz="800"/>
            </a:pPr>
            <a:endParaRPr lang="en-US"/>
          </a:p>
        </c:txPr>
        <c:crossAx val="82413056"/>
        <c:crosses val="autoZero"/>
        <c:auto val="1"/>
        <c:lblAlgn val="ctr"/>
        <c:lblOffset val="100"/>
        <c:noMultiLvlLbl val="0"/>
      </c:catAx>
      <c:valAx>
        <c:axId val="82413056"/>
        <c:scaling>
          <c:orientation val="minMax"/>
        </c:scaling>
        <c:delete val="0"/>
        <c:axPos val="l"/>
        <c:numFmt formatCode="#&quot;D&quot;;" sourceLinked="0"/>
        <c:majorTickMark val="out"/>
        <c:minorTickMark val="none"/>
        <c:tickLblPos val="nextTo"/>
        <c:txPr>
          <a:bodyPr/>
          <a:lstStyle/>
          <a:p>
            <a:pPr>
              <a:defRPr sz="800"/>
            </a:pPr>
            <a:endParaRPr lang="en-US"/>
          </a:p>
        </c:txPr>
        <c:crossAx val="82402688"/>
        <c:crosses val="autoZero"/>
        <c:crossBetween val="between"/>
      </c:valAx>
      <c:valAx>
        <c:axId val="82414592"/>
        <c:scaling>
          <c:orientation val="minMax"/>
        </c:scaling>
        <c:delete val="0"/>
        <c:axPos val="r"/>
        <c:numFmt formatCode="_(* #,##0.00000000000_);_(* \(#,##0.00000000000\);_(* &quot;-&quot;??_);_(@_)" sourceLinked="1"/>
        <c:majorTickMark val="none"/>
        <c:minorTickMark val="none"/>
        <c:tickLblPos val="none"/>
        <c:crossAx val="82424576"/>
        <c:crosses val="max"/>
        <c:crossBetween val="between"/>
      </c:valAx>
      <c:catAx>
        <c:axId val="82424576"/>
        <c:scaling>
          <c:orientation val="minMax"/>
        </c:scaling>
        <c:delete val="1"/>
        <c:axPos val="b"/>
        <c:majorTickMark val="out"/>
        <c:minorTickMark val="none"/>
        <c:tickLblPos val="nextTo"/>
        <c:crossAx val="82414592"/>
        <c:crosses val="autoZero"/>
        <c:auto val="1"/>
        <c:lblAlgn val="ctr"/>
        <c:lblOffset val="100"/>
        <c:noMultiLvlLbl val="0"/>
      </c:catAx>
    </c:plotArea>
    <c:plotVisOnly val="1"/>
    <c:dispBlanksAs val="gap"/>
    <c:showDLblsOverMax val="0"/>
  </c:chart>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5.2363127730573049E-2"/>
          <c:y val="1.7303635656654034E-2"/>
          <c:w val="0.92900507177141278"/>
          <c:h val="0.88685306697773891"/>
        </c:manualLayout>
      </c:layout>
      <c:lineChart>
        <c:grouping val="standard"/>
        <c:varyColors val="0"/>
        <c:ser>
          <c:idx val="0"/>
          <c:order val="0"/>
          <c:tx>
            <c:strRef>
              <c:f>'Data &amp;Distribution analysis'!#REF!</c:f>
              <c:strCache>
                <c:ptCount val="1"/>
                <c:pt idx="0">
                  <c:v>#REF!</c:v>
                </c:pt>
              </c:strCache>
            </c:strRef>
          </c:tx>
          <c:marker>
            <c:symbol val="none"/>
          </c:marker>
          <c:cat>
            <c:numRef>
              <c:f>'Data &amp;Distribution analysis'!$A$2:$A$837</c:f>
              <c:numCache>
                <c:formatCode>mm/dd/yyyy</c:formatCode>
                <c:ptCount val="836"/>
                <c:pt idx="0">
                  <c:v>42643</c:v>
                </c:pt>
                <c:pt idx="1">
                  <c:v>42275</c:v>
                </c:pt>
                <c:pt idx="2">
                  <c:v>41940</c:v>
                </c:pt>
                <c:pt idx="3">
                  <c:v>42373</c:v>
                </c:pt>
                <c:pt idx="4">
                  <c:v>42032</c:v>
                </c:pt>
                <c:pt idx="5">
                  <c:v>42090</c:v>
                </c:pt>
                <c:pt idx="6">
                  <c:v>42255</c:v>
                </c:pt>
                <c:pt idx="7">
                  <c:v>42627</c:v>
                </c:pt>
                <c:pt idx="8">
                  <c:v>42506</c:v>
                </c:pt>
                <c:pt idx="9">
                  <c:v>42507</c:v>
                </c:pt>
                <c:pt idx="10">
                  <c:v>42688</c:v>
                </c:pt>
                <c:pt idx="11">
                  <c:v>42499</c:v>
                </c:pt>
                <c:pt idx="12">
                  <c:v>41912</c:v>
                </c:pt>
                <c:pt idx="13">
                  <c:v>42276</c:v>
                </c:pt>
                <c:pt idx="14">
                  <c:v>42256</c:v>
                </c:pt>
                <c:pt idx="15">
                  <c:v>42661</c:v>
                </c:pt>
                <c:pt idx="16">
                  <c:v>42402</c:v>
                </c:pt>
                <c:pt idx="17">
                  <c:v>41814</c:v>
                </c:pt>
                <c:pt idx="18">
                  <c:v>42508</c:v>
                </c:pt>
                <c:pt idx="19">
                  <c:v>42307</c:v>
                </c:pt>
                <c:pt idx="20">
                  <c:v>41772</c:v>
                </c:pt>
                <c:pt idx="21">
                  <c:v>42503</c:v>
                </c:pt>
                <c:pt idx="22">
                  <c:v>42513</c:v>
                </c:pt>
                <c:pt idx="23">
                  <c:v>42709</c:v>
                </c:pt>
                <c:pt idx="24">
                  <c:v>42724</c:v>
                </c:pt>
                <c:pt idx="25">
                  <c:v>42034</c:v>
                </c:pt>
                <c:pt idx="26">
                  <c:v>42026</c:v>
                </c:pt>
                <c:pt idx="27">
                  <c:v>42461</c:v>
                </c:pt>
                <c:pt idx="28">
                  <c:v>42676</c:v>
                </c:pt>
                <c:pt idx="29">
                  <c:v>42524</c:v>
                </c:pt>
                <c:pt idx="30">
                  <c:v>42528</c:v>
                </c:pt>
                <c:pt idx="31">
                  <c:v>42230</c:v>
                </c:pt>
                <c:pt idx="32">
                  <c:v>42726</c:v>
                </c:pt>
                <c:pt idx="33">
                  <c:v>42496</c:v>
                </c:pt>
                <c:pt idx="34">
                  <c:v>42094</c:v>
                </c:pt>
                <c:pt idx="35">
                  <c:v>42725</c:v>
                </c:pt>
                <c:pt idx="36">
                  <c:v>42733</c:v>
                </c:pt>
                <c:pt idx="37">
                  <c:v>42515</c:v>
                </c:pt>
                <c:pt idx="38">
                  <c:v>42723</c:v>
                </c:pt>
                <c:pt idx="39">
                  <c:v>42383</c:v>
                </c:pt>
                <c:pt idx="40">
                  <c:v>42695</c:v>
                </c:pt>
                <c:pt idx="41">
                  <c:v>42572</c:v>
                </c:pt>
                <c:pt idx="42">
                  <c:v>42384</c:v>
                </c:pt>
                <c:pt idx="43">
                  <c:v>42584</c:v>
                </c:pt>
                <c:pt idx="44">
                  <c:v>41971</c:v>
                </c:pt>
                <c:pt idx="45">
                  <c:v>42621</c:v>
                </c:pt>
                <c:pt idx="46">
                  <c:v>42720</c:v>
                </c:pt>
                <c:pt idx="47">
                  <c:v>42391</c:v>
                </c:pt>
                <c:pt idx="48">
                  <c:v>42719</c:v>
                </c:pt>
                <c:pt idx="49">
                  <c:v>42655</c:v>
                </c:pt>
                <c:pt idx="50">
                  <c:v>41864</c:v>
                </c:pt>
                <c:pt idx="51">
                  <c:v>42492</c:v>
                </c:pt>
                <c:pt idx="52">
                  <c:v>42691</c:v>
                </c:pt>
                <c:pt idx="53">
                  <c:v>41697</c:v>
                </c:pt>
                <c:pt idx="54">
                  <c:v>42388</c:v>
                </c:pt>
                <c:pt idx="55">
                  <c:v>41857</c:v>
                </c:pt>
                <c:pt idx="56">
                  <c:v>42389</c:v>
                </c:pt>
                <c:pt idx="57">
                  <c:v>42248</c:v>
                </c:pt>
                <c:pt idx="58">
                  <c:v>42397</c:v>
                </c:pt>
                <c:pt idx="59">
                  <c:v>42431</c:v>
                </c:pt>
                <c:pt idx="60">
                  <c:v>42186</c:v>
                </c:pt>
                <c:pt idx="61">
                  <c:v>42423</c:v>
                </c:pt>
                <c:pt idx="62">
                  <c:v>42633</c:v>
                </c:pt>
                <c:pt idx="63">
                  <c:v>42594</c:v>
                </c:pt>
                <c:pt idx="64">
                  <c:v>42654</c:v>
                </c:pt>
                <c:pt idx="65">
                  <c:v>42075</c:v>
                </c:pt>
                <c:pt idx="66">
                  <c:v>42675</c:v>
                </c:pt>
                <c:pt idx="67">
                  <c:v>41654</c:v>
                </c:pt>
                <c:pt idx="68">
                  <c:v>42535</c:v>
                </c:pt>
                <c:pt idx="69">
                  <c:v>42184</c:v>
                </c:pt>
                <c:pt idx="70">
                  <c:v>42699</c:v>
                </c:pt>
                <c:pt idx="71">
                  <c:v>42684</c:v>
                </c:pt>
                <c:pt idx="72">
                  <c:v>42074</c:v>
                </c:pt>
                <c:pt idx="73">
                  <c:v>42556</c:v>
                </c:pt>
                <c:pt idx="74">
                  <c:v>42706</c:v>
                </c:pt>
                <c:pt idx="75">
                  <c:v>42271</c:v>
                </c:pt>
                <c:pt idx="76">
                  <c:v>42669</c:v>
                </c:pt>
                <c:pt idx="77">
                  <c:v>41865</c:v>
                </c:pt>
                <c:pt idx="78">
                  <c:v>42247</c:v>
                </c:pt>
                <c:pt idx="79">
                  <c:v>41911</c:v>
                </c:pt>
                <c:pt idx="80">
                  <c:v>42521</c:v>
                </c:pt>
                <c:pt idx="81">
                  <c:v>42459</c:v>
                </c:pt>
                <c:pt idx="82">
                  <c:v>42444</c:v>
                </c:pt>
                <c:pt idx="83">
                  <c:v>42093</c:v>
                </c:pt>
                <c:pt idx="84">
                  <c:v>42517</c:v>
                </c:pt>
                <c:pt idx="85">
                  <c:v>42509</c:v>
                </c:pt>
                <c:pt idx="86">
                  <c:v>42481</c:v>
                </c:pt>
                <c:pt idx="87">
                  <c:v>42495</c:v>
                </c:pt>
                <c:pt idx="88">
                  <c:v>42516</c:v>
                </c:pt>
                <c:pt idx="89">
                  <c:v>42501</c:v>
                </c:pt>
                <c:pt idx="90">
                  <c:v>42576</c:v>
                </c:pt>
                <c:pt idx="91">
                  <c:v>42732</c:v>
                </c:pt>
                <c:pt idx="92">
                  <c:v>42635</c:v>
                </c:pt>
                <c:pt idx="93">
                  <c:v>42436</c:v>
                </c:pt>
                <c:pt idx="94">
                  <c:v>42417</c:v>
                </c:pt>
                <c:pt idx="95">
                  <c:v>42293</c:v>
                </c:pt>
                <c:pt idx="96">
                  <c:v>42430</c:v>
                </c:pt>
                <c:pt idx="97">
                  <c:v>42382</c:v>
                </c:pt>
                <c:pt idx="98">
                  <c:v>42689</c:v>
                </c:pt>
                <c:pt idx="99">
                  <c:v>42712</c:v>
                </c:pt>
                <c:pt idx="100">
                  <c:v>42500</c:v>
                </c:pt>
                <c:pt idx="101">
                  <c:v>42692</c:v>
                </c:pt>
                <c:pt idx="102">
                  <c:v>42353</c:v>
                </c:pt>
                <c:pt idx="103">
                  <c:v>42704</c:v>
                </c:pt>
                <c:pt idx="104">
                  <c:v>42544</c:v>
                </c:pt>
                <c:pt idx="105">
                  <c:v>42216</c:v>
                </c:pt>
                <c:pt idx="106">
                  <c:v>42542</c:v>
                </c:pt>
                <c:pt idx="107">
                  <c:v>42598</c:v>
                </c:pt>
                <c:pt idx="108">
                  <c:v>42657</c:v>
                </c:pt>
                <c:pt idx="109">
                  <c:v>42656</c:v>
                </c:pt>
                <c:pt idx="110">
                  <c:v>42341</c:v>
                </c:pt>
                <c:pt idx="111">
                  <c:v>42705</c:v>
                </c:pt>
                <c:pt idx="112">
                  <c:v>42703</c:v>
                </c:pt>
                <c:pt idx="113">
                  <c:v>42571</c:v>
                </c:pt>
                <c:pt idx="114">
                  <c:v>42206</c:v>
                </c:pt>
                <c:pt idx="115">
                  <c:v>42450</c:v>
                </c:pt>
                <c:pt idx="116">
                  <c:v>42523</c:v>
                </c:pt>
                <c:pt idx="117">
                  <c:v>42489</c:v>
                </c:pt>
                <c:pt idx="118">
                  <c:v>42543</c:v>
                </c:pt>
                <c:pt idx="119">
                  <c:v>42664</c:v>
                </c:pt>
                <c:pt idx="120">
                  <c:v>42660</c:v>
                </c:pt>
                <c:pt idx="121">
                  <c:v>42187</c:v>
                </c:pt>
                <c:pt idx="122">
                  <c:v>41996</c:v>
                </c:pt>
                <c:pt idx="123">
                  <c:v>42566</c:v>
                </c:pt>
                <c:pt idx="124">
                  <c:v>42702</c:v>
                </c:pt>
                <c:pt idx="125">
                  <c:v>42317</c:v>
                </c:pt>
                <c:pt idx="126">
                  <c:v>42614</c:v>
                </c:pt>
                <c:pt idx="127">
                  <c:v>42514</c:v>
                </c:pt>
                <c:pt idx="128">
                  <c:v>42502</c:v>
                </c:pt>
                <c:pt idx="129">
                  <c:v>41667</c:v>
                </c:pt>
                <c:pt idx="130">
                  <c:v>42368</c:v>
                </c:pt>
                <c:pt idx="131">
                  <c:v>41859</c:v>
                </c:pt>
                <c:pt idx="132">
                  <c:v>42380</c:v>
                </c:pt>
                <c:pt idx="133">
                  <c:v>42438</c:v>
                </c:pt>
                <c:pt idx="134">
                  <c:v>42447</c:v>
                </c:pt>
                <c:pt idx="135">
                  <c:v>42510</c:v>
                </c:pt>
                <c:pt idx="136">
                  <c:v>42398</c:v>
                </c:pt>
                <c:pt idx="137">
                  <c:v>41863</c:v>
                </c:pt>
                <c:pt idx="138">
                  <c:v>41663</c:v>
                </c:pt>
                <c:pt idx="139">
                  <c:v>41871</c:v>
                </c:pt>
                <c:pt idx="140">
                  <c:v>42377</c:v>
                </c:pt>
                <c:pt idx="141">
                  <c:v>42458</c:v>
                </c:pt>
                <c:pt idx="142">
                  <c:v>42320</c:v>
                </c:pt>
                <c:pt idx="143">
                  <c:v>42285</c:v>
                </c:pt>
                <c:pt idx="144">
                  <c:v>42641</c:v>
                </c:pt>
                <c:pt idx="145">
                  <c:v>42296</c:v>
                </c:pt>
                <c:pt idx="146">
                  <c:v>42690</c:v>
                </c:pt>
                <c:pt idx="147">
                  <c:v>42153</c:v>
                </c:pt>
                <c:pt idx="148">
                  <c:v>42311</c:v>
                </c:pt>
                <c:pt idx="149">
                  <c:v>42537</c:v>
                </c:pt>
                <c:pt idx="150">
                  <c:v>42073</c:v>
                </c:pt>
                <c:pt idx="151">
                  <c:v>42717</c:v>
                </c:pt>
                <c:pt idx="152">
                  <c:v>42052</c:v>
                </c:pt>
                <c:pt idx="153">
                  <c:v>41870</c:v>
                </c:pt>
                <c:pt idx="154">
                  <c:v>42429</c:v>
                </c:pt>
                <c:pt idx="155">
                  <c:v>42416</c:v>
                </c:pt>
                <c:pt idx="156">
                  <c:v>42426</c:v>
                </c:pt>
                <c:pt idx="157">
                  <c:v>42300</c:v>
                </c:pt>
                <c:pt idx="158">
                  <c:v>41926</c:v>
                </c:pt>
                <c:pt idx="159">
                  <c:v>42731</c:v>
                </c:pt>
                <c:pt idx="160">
                  <c:v>42611</c:v>
                </c:pt>
                <c:pt idx="161">
                  <c:v>42583</c:v>
                </c:pt>
                <c:pt idx="162">
                  <c:v>42493</c:v>
                </c:pt>
                <c:pt idx="163">
                  <c:v>42390</c:v>
                </c:pt>
                <c:pt idx="164">
                  <c:v>41670</c:v>
                </c:pt>
                <c:pt idx="165">
                  <c:v>41997</c:v>
                </c:pt>
                <c:pt idx="166">
                  <c:v>42482</c:v>
                </c:pt>
                <c:pt idx="167">
                  <c:v>42681</c:v>
                </c:pt>
                <c:pt idx="168">
                  <c:v>42437</c:v>
                </c:pt>
                <c:pt idx="169">
                  <c:v>41878</c:v>
                </c:pt>
                <c:pt idx="170">
                  <c:v>42065</c:v>
                </c:pt>
                <c:pt idx="171">
                  <c:v>41943</c:v>
                </c:pt>
                <c:pt idx="172">
                  <c:v>42037</c:v>
                </c:pt>
                <c:pt idx="173">
                  <c:v>42536</c:v>
                </c:pt>
                <c:pt idx="174">
                  <c:v>42626</c:v>
                </c:pt>
                <c:pt idx="175">
                  <c:v>42662</c:v>
                </c:pt>
                <c:pt idx="176">
                  <c:v>41835</c:v>
                </c:pt>
                <c:pt idx="177">
                  <c:v>42472</c:v>
                </c:pt>
                <c:pt idx="178">
                  <c:v>42529</c:v>
                </c:pt>
                <c:pt idx="179">
                  <c:v>42488</c:v>
                </c:pt>
                <c:pt idx="180">
                  <c:v>42565</c:v>
                </c:pt>
                <c:pt idx="181">
                  <c:v>42522</c:v>
                </c:pt>
                <c:pt idx="182">
                  <c:v>42558</c:v>
                </c:pt>
                <c:pt idx="183">
                  <c:v>42607</c:v>
                </c:pt>
                <c:pt idx="184">
                  <c:v>42360</c:v>
                </c:pt>
                <c:pt idx="185">
                  <c:v>42619</c:v>
                </c:pt>
                <c:pt idx="186">
                  <c:v>41669</c:v>
                </c:pt>
                <c:pt idx="187">
                  <c:v>42076</c:v>
                </c:pt>
                <c:pt idx="188">
                  <c:v>42636</c:v>
                </c:pt>
                <c:pt idx="189">
                  <c:v>41666</c:v>
                </c:pt>
                <c:pt idx="190">
                  <c:v>42577</c:v>
                </c:pt>
                <c:pt idx="191">
                  <c:v>42290</c:v>
                </c:pt>
                <c:pt idx="192">
                  <c:v>42366</c:v>
                </c:pt>
                <c:pt idx="193">
                  <c:v>42335</c:v>
                </c:pt>
                <c:pt idx="194">
                  <c:v>41698</c:v>
                </c:pt>
                <c:pt idx="195">
                  <c:v>41852</c:v>
                </c:pt>
                <c:pt idx="196">
                  <c:v>41656</c:v>
                </c:pt>
                <c:pt idx="197">
                  <c:v>42067</c:v>
                </c:pt>
                <c:pt idx="198">
                  <c:v>42240</c:v>
                </c:pt>
                <c:pt idx="199">
                  <c:v>42354</c:v>
                </c:pt>
                <c:pt idx="200">
                  <c:v>42552</c:v>
                </c:pt>
                <c:pt idx="201">
                  <c:v>42464</c:v>
                </c:pt>
                <c:pt idx="202">
                  <c:v>41858</c:v>
                </c:pt>
                <c:pt idx="203">
                  <c:v>42425</c:v>
                </c:pt>
                <c:pt idx="204">
                  <c:v>42009</c:v>
                </c:pt>
                <c:pt idx="205">
                  <c:v>42541</c:v>
                </c:pt>
                <c:pt idx="206">
                  <c:v>42432</c:v>
                </c:pt>
                <c:pt idx="207">
                  <c:v>42727</c:v>
                </c:pt>
                <c:pt idx="208">
                  <c:v>42668</c:v>
                </c:pt>
                <c:pt idx="209">
                  <c:v>42550</c:v>
                </c:pt>
                <c:pt idx="210">
                  <c:v>42632</c:v>
                </c:pt>
                <c:pt idx="211">
                  <c:v>41660</c:v>
                </c:pt>
                <c:pt idx="212">
                  <c:v>41906</c:v>
                </c:pt>
                <c:pt idx="213">
                  <c:v>42625</c:v>
                </c:pt>
                <c:pt idx="214">
                  <c:v>42597</c:v>
                </c:pt>
                <c:pt idx="215">
                  <c:v>42195</c:v>
                </c:pt>
                <c:pt idx="216">
                  <c:v>42494</c:v>
                </c:pt>
                <c:pt idx="217">
                  <c:v>42710</c:v>
                </c:pt>
                <c:pt idx="218">
                  <c:v>41821</c:v>
                </c:pt>
                <c:pt idx="219">
                  <c:v>42325</c:v>
                </c:pt>
                <c:pt idx="220">
                  <c:v>42349</c:v>
                </c:pt>
                <c:pt idx="221">
                  <c:v>42474</c:v>
                </c:pt>
                <c:pt idx="222">
                  <c:v>42356</c:v>
                </c:pt>
                <c:pt idx="223">
                  <c:v>41680</c:v>
                </c:pt>
                <c:pt idx="224">
                  <c:v>41796</c:v>
                </c:pt>
                <c:pt idx="225">
                  <c:v>42527</c:v>
                </c:pt>
                <c:pt idx="226">
                  <c:v>42573</c:v>
                </c:pt>
                <c:pt idx="227">
                  <c:v>42422</c:v>
                </c:pt>
                <c:pt idx="228">
                  <c:v>42586</c:v>
                </c:pt>
                <c:pt idx="229">
                  <c:v>42569</c:v>
                </c:pt>
                <c:pt idx="230">
                  <c:v>42605</c:v>
                </c:pt>
                <c:pt idx="231">
                  <c:v>42170</c:v>
                </c:pt>
                <c:pt idx="232">
                  <c:v>42352</c:v>
                </c:pt>
                <c:pt idx="233">
                  <c:v>42478</c:v>
                </c:pt>
                <c:pt idx="234">
                  <c:v>42608</c:v>
                </c:pt>
                <c:pt idx="235">
                  <c:v>42439</c:v>
                </c:pt>
                <c:pt idx="236">
                  <c:v>41668</c:v>
                </c:pt>
                <c:pt idx="237">
                  <c:v>41990</c:v>
                </c:pt>
                <c:pt idx="238">
                  <c:v>42219</c:v>
                </c:pt>
                <c:pt idx="239">
                  <c:v>41869</c:v>
                </c:pt>
                <c:pt idx="240">
                  <c:v>41845</c:v>
                </c:pt>
                <c:pt idx="241">
                  <c:v>42244</c:v>
                </c:pt>
                <c:pt idx="242">
                  <c:v>42443</c:v>
                </c:pt>
                <c:pt idx="243">
                  <c:v>42590</c:v>
                </c:pt>
                <c:pt idx="244">
                  <c:v>41941</c:v>
                </c:pt>
                <c:pt idx="245">
                  <c:v>42646</c:v>
                </c:pt>
                <c:pt idx="246">
                  <c:v>42394</c:v>
                </c:pt>
                <c:pt idx="247">
                  <c:v>42697</c:v>
                </c:pt>
                <c:pt idx="248">
                  <c:v>42214</c:v>
                </c:pt>
                <c:pt idx="249">
                  <c:v>41822</c:v>
                </c:pt>
                <c:pt idx="250">
                  <c:v>42473</c:v>
                </c:pt>
                <c:pt idx="251">
                  <c:v>42405</c:v>
                </c:pt>
                <c:pt idx="252">
                  <c:v>42062</c:v>
                </c:pt>
                <c:pt idx="253">
                  <c:v>42060</c:v>
                </c:pt>
                <c:pt idx="254">
                  <c:v>41880</c:v>
                </c:pt>
                <c:pt idx="255">
                  <c:v>42677</c:v>
                </c:pt>
                <c:pt idx="256">
                  <c:v>42557</c:v>
                </c:pt>
                <c:pt idx="257">
                  <c:v>42418</c:v>
                </c:pt>
                <c:pt idx="258">
                  <c:v>42124</c:v>
                </c:pt>
                <c:pt idx="259">
                  <c:v>42615</c:v>
                </c:pt>
                <c:pt idx="260">
                  <c:v>42606</c:v>
                </c:pt>
                <c:pt idx="261">
                  <c:v>42592</c:v>
                </c:pt>
                <c:pt idx="262">
                  <c:v>42663</c:v>
                </c:pt>
                <c:pt idx="263">
                  <c:v>42591</c:v>
                </c:pt>
                <c:pt idx="264">
                  <c:v>42479</c:v>
                </c:pt>
                <c:pt idx="265">
                  <c:v>42123</c:v>
                </c:pt>
                <c:pt idx="266">
                  <c:v>42670</c:v>
                </c:pt>
                <c:pt idx="267">
                  <c:v>41704</c:v>
                </c:pt>
                <c:pt idx="268">
                  <c:v>42667</c:v>
                </c:pt>
                <c:pt idx="269">
                  <c:v>42066</c:v>
                </c:pt>
                <c:pt idx="270">
                  <c:v>42310</c:v>
                </c:pt>
                <c:pt idx="271">
                  <c:v>42711</c:v>
                </c:pt>
                <c:pt idx="272">
                  <c:v>42545</c:v>
                </c:pt>
                <c:pt idx="273">
                  <c:v>41682</c:v>
                </c:pt>
                <c:pt idx="274">
                  <c:v>42480</c:v>
                </c:pt>
                <c:pt idx="275">
                  <c:v>41788</c:v>
                </c:pt>
                <c:pt idx="276">
                  <c:v>42446</c:v>
                </c:pt>
                <c:pt idx="277">
                  <c:v>42419</c:v>
                </c:pt>
                <c:pt idx="278">
                  <c:v>42072</c:v>
                </c:pt>
                <c:pt idx="279">
                  <c:v>42367</c:v>
                </c:pt>
                <c:pt idx="280">
                  <c:v>41823</c:v>
                </c:pt>
                <c:pt idx="281">
                  <c:v>41886</c:v>
                </c:pt>
                <c:pt idx="282">
                  <c:v>42340</c:v>
                </c:pt>
                <c:pt idx="283">
                  <c:v>42177</c:v>
                </c:pt>
                <c:pt idx="284">
                  <c:v>42599</c:v>
                </c:pt>
                <c:pt idx="285">
                  <c:v>42579</c:v>
                </c:pt>
                <c:pt idx="286">
                  <c:v>41737</c:v>
                </c:pt>
                <c:pt idx="287">
                  <c:v>42004</c:v>
                </c:pt>
                <c:pt idx="288">
                  <c:v>41800</c:v>
                </c:pt>
                <c:pt idx="289">
                  <c:v>41683</c:v>
                </c:pt>
                <c:pt idx="290">
                  <c:v>42237</c:v>
                </c:pt>
                <c:pt idx="291">
                  <c:v>41873</c:v>
                </c:pt>
                <c:pt idx="292">
                  <c:v>41712</c:v>
                </c:pt>
                <c:pt idx="293">
                  <c:v>41799</c:v>
                </c:pt>
                <c:pt idx="294">
                  <c:v>42018</c:v>
                </c:pt>
                <c:pt idx="295">
                  <c:v>42019</c:v>
                </c:pt>
                <c:pt idx="296">
                  <c:v>41795</c:v>
                </c:pt>
                <c:pt idx="297">
                  <c:v>42601</c:v>
                </c:pt>
                <c:pt idx="298">
                  <c:v>42201</c:v>
                </c:pt>
                <c:pt idx="299">
                  <c:v>41900</c:v>
                </c:pt>
                <c:pt idx="300">
                  <c:v>42236</c:v>
                </c:pt>
                <c:pt idx="301">
                  <c:v>41927</c:v>
                </c:pt>
                <c:pt idx="302">
                  <c:v>42087</c:v>
                </c:pt>
                <c:pt idx="303">
                  <c:v>42580</c:v>
                </c:pt>
                <c:pt idx="304">
                  <c:v>42345</c:v>
                </c:pt>
                <c:pt idx="305">
                  <c:v>41701</c:v>
                </c:pt>
                <c:pt idx="306">
                  <c:v>42324</c:v>
                </c:pt>
                <c:pt idx="307">
                  <c:v>42563</c:v>
                </c:pt>
                <c:pt idx="308">
                  <c:v>42269</c:v>
                </c:pt>
                <c:pt idx="309">
                  <c:v>41802</c:v>
                </c:pt>
                <c:pt idx="310">
                  <c:v>42628</c:v>
                </c:pt>
                <c:pt idx="311">
                  <c:v>42376</c:v>
                </c:pt>
                <c:pt idx="312">
                  <c:v>42061</c:v>
                </c:pt>
                <c:pt idx="313">
                  <c:v>42314</c:v>
                </c:pt>
                <c:pt idx="314">
                  <c:v>42604</c:v>
                </c:pt>
                <c:pt idx="315">
                  <c:v>42682</c:v>
                </c:pt>
                <c:pt idx="316">
                  <c:v>42548</c:v>
                </c:pt>
                <c:pt idx="317">
                  <c:v>42468</c:v>
                </c:pt>
                <c:pt idx="318">
                  <c:v>42634</c:v>
                </c:pt>
                <c:pt idx="319">
                  <c:v>42403</c:v>
                </c:pt>
                <c:pt idx="320">
                  <c:v>42457</c:v>
                </c:pt>
                <c:pt idx="321">
                  <c:v>41953</c:v>
                </c:pt>
                <c:pt idx="322">
                  <c:v>42612</c:v>
                </c:pt>
                <c:pt idx="323">
                  <c:v>42109</c:v>
                </c:pt>
                <c:pt idx="324">
                  <c:v>42466</c:v>
                </c:pt>
                <c:pt idx="325">
                  <c:v>42587</c:v>
                </c:pt>
                <c:pt idx="326">
                  <c:v>42465</c:v>
                </c:pt>
                <c:pt idx="327">
                  <c:v>42242</c:v>
                </c:pt>
                <c:pt idx="328">
                  <c:v>41879</c:v>
                </c:pt>
                <c:pt idx="329">
                  <c:v>42292</c:v>
                </c:pt>
                <c:pt idx="330">
                  <c:v>42551</c:v>
                </c:pt>
                <c:pt idx="331">
                  <c:v>42003</c:v>
                </c:pt>
                <c:pt idx="332">
                  <c:v>41702</c:v>
                </c:pt>
                <c:pt idx="333">
                  <c:v>42452</c:v>
                </c:pt>
                <c:pt idx="334">
                  <c:v>42339</c:v>
                </c:pt>
                <c:pt idx="335">
                  <c:v>42629</c:v>
                </c:pt>
                <c:pt idx="336">
                  <c:v>42198</c:v>
                </c:pt>
                <c:pt idx="337">
                  <c:v>41690</c:v>
                </c:pt>
                <c:pt idx="338">
                  <c:v>41837</c:v>
                </c:pt>
                <c:pt idx="339">
                  <c:v>41694</c:v>
                </c:pt>
                <c:pt idx="340">
                  <c:v>42068</c:v>
                </c:pt>
                <c:pt idx="341">
                  <c:v>41848</c:v>
                </c:pt>
                <c:pt idx="342">
                  <c:v>41887</c:v>
                </c:pt>
                <c:pt idx="343">
                  <c:v>42485</c:v>
                </c:pt>
                <c:pt idx="344">
                  <c:v>41710</c:v>
                </c:pt>
                <c:pt idx="345">
                  <c:v>42451</c:v>
                </c:pt>
                <c:pt idx="346">
                  <c:v>42331</c:v>
                </c:pt>
                <c:pt idx="347">
                  <c:v>41934</c:v>
                </c:pt>
                <c:pt idx="348">
                  <c:v>41730</c:v>
                </c:pt>
                <c:pt idx="349">
                  <c:v>42047</c:v>
                </c:pt>
                <c:pt idx="350">
                  <c:v>41921</c:v>
                </c:pt>
                <c:pt idx="351">
                  <c:v>41988</c:v>
                </c:pt>
                <c:pt idx="352">
                  <c:v>42234</c:v>
                </c:pt>
                <c:pt idx="353">
                  <c:v>41718</c:v>
                </c:pt>
                <c:pt idx="354">
                  <c:v>42570</c:v>
                </c:pt>
                <c:pt idx="355">
                  <c:v>42305</c:v>
                </c:pt>
                <c:pt idx="356">
                  <c:v>41985</c:v>
                </c:pt>
                <c:pt idx="357">
                  <c:v>41850</c:v>
                </c:pt>
                <c:pt idx="358">
                  <c:v>42257</c:v>
                </c:pt>
                <c:pt idx="359">
                  <c:v>41708</c:v>
                </c:pt>
                <c:pt idx="360">
                  <c:v>42674</c:v>
                </c:pt>
                <c:pt idx="361">
                  <c:v>42718</c:v>
                </c:pt>
                <c:pt idx="362">
                  <c:v>42585</c:v>
                </c:pt>
                <c:pt idx="363">
                  <c:v>42600</c:v>
                </c:pt>
                <c:pt idx="364">
                  <c:v>42471</c:v>
                </c:pt>
                <c:pt idx="365">
                  <c:v>42261</c:v>
                </c:pt>
                <c:pt idx="366">
                  <c:v>41662</c:v>
                </c:pt>
                <c:pt idx="367">
                  <c:v>42549</c:v>
                </c:pt>
                <c:pt idx="368">
                  <c:v>42058</c:v>
                </c:pt>
                <c:pt idx="369">
                  <c:v>41892</c:v>
                </c:pt>
                <c:pt idx="370">
                  <c:v>42696</c:v>
                </c:pt>
                <c:pt idx="371">
                  <c:v>42277</c:v>
                </c:pt>
                <c:pt idx="372">
                  <c:v>42538</c:v>
                </c:pt>
                <c:pt idx="373">
                  <c:v>41936</c:v>
                </c:pt>
                <c:pt idx="374">
                  <c:v>42299</c:v>
                </c:pt>
                <c:pt idx="375">
                  <c:v>42375</c:v>
                </c:pt>
                <c:pt idx="376">
                  <c:v>41843</c:v>
                </c:pt>
                <c:pt idx="377">
                  <c:v>42304</c:v>
                </c:pt>
                <c:pt idx="378">
                  <c:v>42396</c:v>
                </c:pt>
                <c:pt idx="379">
                  <c:v>41792</c:v>
                </c:pt>
                <c:pt idx="380">
                  <c:v>42150</c:v>
                </c:pt>
                <c:pt idx="381">
                  <c:v>41933</c:v>
                </c:pt>
                <c:pt idx="382">
                  <c:v>42069</c:v>
                </c:pt>
                <c:pt idx="383">
                  <c:v>42321</c:v>
                </c:pt>
                <c:pt idx="384">
                  <c:v>42166</c:v>
                </c:pt>
                <c:pt idx="385">
                  <c:v>42487</c:v>
                </c:pt>
                <c:pt idx="386">
                  <c:v>42453</c:v>
                </c:pt>
                <c:pt idx="387">
                  <c:v>42002</c:v>
                </c:pt>
                <c:pt idx="388">
                  <c:v>42205</c:v>
                </c:pt>
                <c:pt idx="389">
                  <c:v>42031</c:v>
                </c:pt>
                <c:pt idx="390">
                  <c:v>41866</c:v>
                </c:pt>
                <c:pt idx="391">
                  <c:v>41760</c:v>
                </c:pt>
                <c:pt idx="392">
                  <c:v>41752</c:v>
                </c:pt>
                <c:pt idx="393">
                  <c:v>41646</c:v>
                </c:pt>
                <c:pt idx="394">
                  <c:v>41649</c:v>
                </c:pt>
                <c:pt idx="395">
                  <c:v>42083</c:v>
                </c:pt>
                <c:pt idx="396">
                  <c:v>41715</c:v>
                </c:pt>
                <c:pt idx="397">
                  <c:v>42361</c:v>
                </c:pt>
                <c:pt idx="398">
                  <c:v>41884</c:v>
                </c:pt>
                <c:pt idx="399">
                  <c:v>42671</c:v>
                </c:pt>
                <c:pt idx="400">
                  <c:v>42564</c:v>
                </c:pt>
                <c:pt idx="401">
                  <c:v>41655</c:v>
                </c:pt>
                <c:pt idx="402">
                  <c:v>41876</c:v>
                </c:pt>
                <c:pt idx="403">
                  <c:v>42129</c:v>
                </c:pt>
                <c:pt idx="404">
                  <c:v>42374</c:v>
                </c:pt>
                <c:pt idx="405">
                  <c:v>42117</c:v>
                </c:pt>
                <c:pt idx="406">
                  <c:v>42306</c:v>
                </c:pt>
                <c:pt idx="407">
                  <c:v>42024</c:v>
                </c:pt>
                <c:pt idx="408">
                  <c:v>42139</c:v>
                </c:pt>
                <c:pt idx="409">
                  <c:v>41981</c:v>
                </c:pt>
                <c:pt idx="410">
                  <c:v>42734</c:v>
                </c:pt>
                <c:pt idx="411">
                  <c:v>41855</c:v>
                </c:pt>
                <c:pt idx="412">
                  <c:v>41992</c:v>
                </c:pt>
                <c:pt idx="413">
                  <c:v>41684</c:v>
                </c:pt>
                <c:pt idx="414">
                  <c:v>41851</c:v>
                </c:pt>
                <c:pt idx="415">
                  <c:v>41746</c:v>
                </c:pt>
                <c:pt idx="416">
                  <c:v>41750</c:v>
                </c:pt>
                <c:pt idx="417">
                  <c:v>42559</c:v>
                </c:pt>
                <c:pt idx="418">
                  <c:v>42194</c:v>
                </c:pt>
                <c:pt idx="419">
                  <c:v>42404</c:v>
                </c:pt>
                <c:pt idx="420">
                  <c:v>42180</c:v>
                </c:pt>
                <c:pt idx="421">
                  <c:v>42038</c:v>
                </c:pt>
                <c:pt idx="422">
                  <c:v>42016</c:v>
                </c:pt>
                <c:pt idx="423">
                  <c:v>42027</c:v>
                </c:pt>
                <c:pt idx="424">
                  <c:v>41733</c:v>
                </c:pt>
                <c:pt idx="425">
                  <c:v>42213</c:v>
                </c:pt>
                <c:pt idx="426">
                  <c:v>41758</c:v>
                </c:pt>
                <c:pt idx="427">
                  <c:v>42355</c:v>
                </c:pt>
                <c:pt idx="428">
                  <c:v>42534</c:v>
                </c:pt>
                <c:pt idx="429">
                  <c:v>42613</c:v>
                </c:pt>
                <c:pt idx="430">
                  <c:v>42562</c:v>
                </c:pt>
                <c:pt idx="431">
                  <c:v>42475</c:v>
                </c:pt>
                <c:pt idx="432">
                  <c:v>41904</c:v>
                </c:pt>
                <c:pt idx="433">
                  <c:v>42044</c:v>
                </c:pt>
                <c:pt idx="434">
                  <c:v>42243</c:v>
                </c:pt>
                <c:pt idx="435">
                  <c:v>41743</c:v>
                </c:pt>
                <c:pt idx="436">
                  <c:v>42346</c:v>
                </c:pt>
                <c:pt idx="437">
                  <c:v>41759</c:v>
                </c:pt>
                <c:pt idx="438">
                  <c:v>42716</c:v>
                </c:pt>
                <c:pt idx="439">
                  <c:v>42338</c:v>
                </c:pt>
                <c:pt idx="440">
                  <c:v>41817</c:v>
                </c:pt>
                <c:pt idx="441">
                  <c:v>41751</c:v>
                </c:pt>
                <c:pt idx="442">
                  <c:v>42017</c:v>
                </c:pt>
                <c:pt idx="443">
                  <c:v>42220</c:v>
                </c:pt>
                <c:pt idx="444">
                  <c:v>41995</c:v>
                </c:pt>
                <c:pt idx="445">
                  <c:v>42208</c:v>
                </c:pt>
                <c:pt idx="446">
                  <c:v>42284</c:v>
                </c:pt>
                <c:pt idx="447">
                  <c:v>42303</c:v>
                </c:pt>
                <c:pt idx="448">
                  <c:v>41689</c:v>
                </c:pt>
                <c:pt idx="449">
                  <c:v>42086</c:v>
                </c:pt>
                <c:pt idx="450">
                  <c:v>42010</c:v>
                </c:pt>
                <c:pt idx="451">
                  <c:v>42079</c:v>
                </c:pt>
                <c:pt idx="452">
                  <c:v>41872</c:v>
                </c:pt>
                <c:pt idx="453">
                  <c:v>42593</c:v>
                </c:pt>
                <c:pt idx="454">
                  <c:v>42199</c:v>
                </c:pt>
                <c:pt idx="455">
                  <c:v>41901</c:v>
                </c:pt>
                <c:pt idx="456">
                  <c:v>42118</c:v>
                </c:pt>
                <c:pt idx="457">
                  <c:v>41789</c:v>
                </c:pt>
                <c:pt idx="458">
                  <c:v>42160</c:v>
                </c:pt>
                <c:pt idx="459">
                  <c:v>41757</c:v>
                </c:pt>
                <c:pt idx="460">
                  <c:v>41948</c:v>
                </c:pt>
                <c:pt idx="461">
                  <c:v>42096</c:v>
                </c:pt>
                <c:pt idx="462">
                  <c:v>42327</c:v>
                </c:pt>
                <c:pt idx="463">
                  <c:v>42131</c:v>
                </c:pt>
                <c:pt idx="464">
                  <c:v>41732</c:v>
                </c:pt>
                <c:pt idx="465">
                  <c:v>41696</c:v>
                </c:pt>
                <c:pt idx="466">
                  <c:v>41920</c:v>
                </c:pt>
                <c:pt idx="467">
                  <c:v>42467</c:v>
                </c:pt>
                <c:pt idx="468">
                  <c:v>41849</c:v>
                </c:pt>
                <c:pt idx="469">
                  <c:v>41717</c:v>
                </c:pt>
                <c:pt idx="470">
                  <c:v>41645</c:v>
                </c:pt>
                <c:pt idx="471">
                  <c:v>41913</c:v>
                </c:pt>
                <c:pt idx="472">
                  <c:v>41705</c:v>
                </c:pt>
                <c:pt idx="473">
                  <c:v>42191</c:v>
                </c:pt>
                <c:pt idx="474">
                  <c:v>42445</c:v>
                </c:pt>
                <c:pt idx="475">
                  <c:v>41877</c:v>
                </c:pt>
                <c:pt idx="476">
                  <c:v>42089</c:v>
                </c:pt>
                <c:pt idx="477">
                  <c:v>41716</c:v>
                </c:pt>
                <c:pt idx="478">
                  <c:v>41782</c:v>
                </c:pt>
                <c:pt idx="479">
                  <c:v>42359</c:v>
                </c:pt>
                <c:pt idx="480">
                  <c:v>41829</c:v>
                </c:pt>
                <c:pt idx="481">
                  <c:v>42103</c:v>
                </c:pt>
                <c:pt idx="482">
                  <c:v>41677</c:v>
                </c:pt>
                <c:pt idx="483">
                  <c:v>42486</c:v>
                </c:pt>
                <c:pt idx="484">
                  <c:v>42622</c:v>
                </c:pt>
                <c:pt idx="485">
                  <c:v>42039</c:v>
                </c:pt>
                <c:pt idx="486">
                  <c:v>42249</c:v>
                </c:pt>
                <c:pt idx="487">
                  <c:v>42130</c:v>
                </c:pt>
                <c:pt idx="488">
                  <c:v>42132</c:v>
                </c:pt>
                <c:pt idx="489">
                  <c:v>42263</c:v>
                </c:pt>
                <c:pt idx="490">
                  <c:v>41862</c:v>
                </c:pt>
                <c:pt idx="491">
                  <c:v>42128</c:v>
                </c:pt>
                <c:pt idx="492">
                  <c:v>41807</c:v>
                </c:pt>
                <c:pt idx="493">
                  <c:v>42328</c:v>
                </c:pt>
                <c:pt idx="494">
                  <c:v>42235</c:v>
                </c:pt>
                <c:pt idx="495">
                  <c:v>42460</c:v>
                </c:pt>
                <c:pt idx="496">
                  <c:v>42620</c:v>
                </c:pt>
                <c:pt idx="497">
                  <c:v>41648</c:v>
                </c:pt>
                <c:pt idx="498">
                  <c:v>42151</c:v>
                </c:pt>
                <c:pt idx="499">
                  <c:v>42181</c:v>
                </c:pt>
                <c:pt idx="500">
                  <c:v>41653</c:v>
                </c:pt>
                <c:pt idx="501">
                  <c:v>42332</c:v>
                </c:pt>
                <c:pt idx="502">
                  <c:v>41813</c:v>
                </c:pt>
                <c:pt idx="503">
                  <c:v>41957</c:v>
                </c:pt>
                <c:pt idx="504">
                  <c:v>41695</c:v>
                </c:pt>
                <c:pt idx="505">
                  <c:v>42033</c:v>
                </c:pt>
                <c:pt idx="506">
                  <c:v>42326</c:v>
                </c:pt>
                <c:pt idx="507">
                  <c:v>42381</c:v>
                </c:pt>
                <c:pt idx="508">
                  <c:v>42347</c:v>
                </c:pt>
                <c:pt idx="509">
                  <c:v>42440</c:v>
                </c:pt>
                <c:pt idx="510">
                  <c:v>41691</c:v>
                </c:pt>
                <c:pt idx="511">
                  <c:v>41681</c:v>
                </c:pt>
                <c:pt idx="512">
                  <c:v>41922</c:v>
                </c:pt>
                <c:pt idx="513">
                  <c:v>42272</c:v>
                </c:pt>
                <c:pt idx="514">
                  <c:v>41834</c:v>
                </c:pt>
                <c:pt idx="515">
                  <c:v>42642</c:v>
                </c:pt>
                <c:pt idx="516">
                  <c:v>41960</c:v>
                </c:pt>
                <c:pt idx="517">
                  <c:v>42222</c:v>
                </c:pt>
                <c:pt idx="518">
                  <c:v>42202</c:v>
                </c:pt>
                <c:pt idx="519">
                  <c:v>42158</c:v>
                </c:pt>
                <c:pt idx="520">
                  <c:v>42101</c:v>
                </c:pt>
                <c:pt idx="521">
                  <c:v>41908</c:v>
                </c:pt>
                <c:pt idx="522">
                  <c:v>41955</c:v>
                </c:pt>
                <c:pt idx="523">
                  <c:v>41946</c:v>
                </c:pt>
                <c:pt idx="524">
                  <c:v>42053</c:v>
                </c:pt>
                <c:pt idx="525">
                  <c:v>41764</c:v>
                </c:pt>
                <c:pt idx="526">
                  <c:v>42192</c:v>
                </c:pt>
                <c:pt idx="527">
                  <c:v>41947</c:v>
                </c:pt>
                <c:pt idx="528">
                  <c:v>42226</c:v>
                </c:pt>
                <c:pt idx="529">
                  <c:v>41841</c:v>
                </c:pt>
                <c:pt idx="530">
                  <c:v>41831</c:v>
                </c:pt>
                <c:pt idx="531">
                  <c:v>42223</c:v>
                </c:pt>
                <c:pt idx="532">
                  <c:v>41719</c:v>
                </c:pt>
                <c:pt idx="533">
                  <c:v>41905</c:v>
                </c:pt>
                <c:pt idx="534">
                  <c:v>42313</c:v>
                </c:pt>
                <c:pt idx="535">
                  <c:v>41786</c:v>
                </c:pt>
                <c:pt idx="536">
                  <c:v>41810</c:v>
                </c:pt>
                <c:pt idx="537">
                  <c:v>42433</c:v>
                </c:pt>
                <c:pt idx="538">
                  <c:v>42041</c:v>
                </c:pt>
                <c:pt idx="539">
                  <c:v>42395</c:v>
                </c:pt>
                <c:pt idx="540">
                  <c:v>42095</c:v>
                </c:pt>
                <c:pt idx="541">
                  <c:v>42639</c:v>
                </c:pt>
                <c:pt idx="542">
                  <c:v>41830</c:v>
                </c:pt>
                <c:pt idx="543">
                  <c:v>42250</c:v>
                </c:pt>
                <c:pt idx="544">
                  <c:v>41765</c:v>
                </c:pt>
                <c:pt idx="545">
                  <c:v>41844</c:v>
                </c:pt>
                <c:pt idx="546">
                  <c:v>41709</c:v>
                </c:pt>
                <c:pt idx="547">
                  <c:v>42107</c:v>
                </c:pt>
                <c:pt idx="548">
                  <c:v>42171</c:v>
                </c:pt>
                <c:pt idx="549">
                  <c:v>41968</c:v>
                </c:pt>
                <c:pt idx="550">
                  <c:v>42111</c:v>
                </c:pt>
                <c:pt idx="551">
                  <c:v>42531</c:v>
                </c:pt>
                <c:pt idx="552">
                  <c:v>41767</c:v>
                </c:pt>
                <c:pt idx="553">
                  <c:v>42167</c:v>
                </c:pt>
                <c:pt idx="554">
                  <c:v>42713</c:v>
                </c:pt>
                <c:pt idx="555">
                  <c:v>41739</c:v>
                </c:pt>
                <c:pt idx="556">
                  <c:v>41688</c:v>
                </c:pt>
                <c:pt idx="557">
                  <c:v>41723</c:v>
                </c:pt>
                <c:pt idx="558">
                  <c:v>42110</c:v>
                </c:pt>
                <c:pt idx="559">
                  <c:v>41890</c:v>
                </c:pt>
                <c:pt idx="560">
                  <c:v>42136</c:v>
                </c:pt>
                <c:pt idx="561">
                  <c:v>41838</c:v>
                </c:pt>
                <c:pt idx="562">
                  <c:v>42282</c:v>
                </c:pt>
                <c:pt idx="563">
                  <c:v>41774</c:v>
                </c:pt>
                <c:pt idx="564">
                  <c:v>41928</c:v>
                </c:pt>
                <c:pt idx="565">
                  <c:v>42241</c:v>
                </c:pt>
                <c:pt idx="566">
                  <c:v>41820</c:v>
                </c:pt>
                <c:pt idx="567">
                  <c:v>41991</c:v>
                </c:pt>
                <c:pt idx="568">
                  <c:v>41809</c:v>
                </c:pt>
                <c:pt idx="569">
                  <c:v>41974</c:v>
                </c:pt>
                <c:pt idx="570">
                  <c:v>42647</c:v>
                </c:pt>
                <c:pt idx="571">
                  <c:v>42268</c:v>
                </c:pt>
                <c:pt idx="572">
                  <c:v>41766</c:v>
                </c:pt>
                <c:pt idx="573">
                  <c:v>42185</c:v>
                </c:pt>
                <c:pt idx="574">
                  <c:v>41899</c:v>
                </c:pt>
                <c:pt idx="575">
                  <c:v>42144</c:v>
                </c:pt>
                <c:pt idx="576">
                  <c:v>42082</c:v>
                </c:pt>
                <c:pt idx="577">
                  <c:v>41642</c:v>
                </c:pt>
                <c:pt idx="578">
                  <c:v>42251</c:v>
                </c:pt>
                <c:pt idx="579">
                  <c:v>41722</c:v>
                </c:pt>
                <c:pt idx="580">
                  <c:v>41787</c:v>
                </c:pt>
                <c:pt idx="581">
                  <c:v>41816</c:v>
                </c:pt>
                <c:pt idx="582">
                  <c:v>42020</c:v>
                </c:pt>
                <c:pt idx="583">
                  <c:v>42200</c:v>
                </c:pt>
                <c:pt idx="584">
                  <c:v>41969</c:v>
                </c:pt>
                <c:pt idx="585">
                  <c:v>41935</c:v>
                </c:pt>
                <c:pt idx="586">
                  <c:v>41711</c:v>
                </c:pt>
                <c:pt idx="587">
                  <c:v>42178</c:v>
                </c:pt>
                <c:pt idx="588">
                  <c:v>41962</c:v>
                </c:pt>
                <c:pt idx="589">
                  <c:v>42278</c:v>
                </c:pt>
                <c:pt idx="590">
                  <c:v>41808</c:v>
                </c:pt>
                <c:pt idx="591">
                  <c:v>41950</c:v>
                </c:pt>
                <c:pt idx="592">
                  <c:v>42152</c:v>
                </c:pt>
                <c:pt idx="593">
                  <c:v>42102</c:v>
                </c:pt>
                <c:pt idx="594">
                  <c:v>42678</c:v>
                </c:pt>
                <c:pt idx="595">
                  <c:v>42173</c:v>
                </c:pt>
                <c:pt idx="596">
                  <c:v>41780</c:v>
                </c:pt>
                <c:pt idx="597">
                  <c:v>42165</c:v>
                </c:pt>
                <c:pt idx="598">
                  <c:v>41964</c:v>
                </c:pt>
                <c:pt idx="599">
                  <c:v>42286</c:v>
                </c:pt>
                <c:pt idx="600">
                  <c:v>41978</c:v>
                </c:pt>
                <c:pt idx="601">
                  <c:v>41781</c:v>
                </c:pt>
                <c:pt idx="602">
                  <c:v>42143</c:v>
                </c:pt>
                <c:pt idx="603">
                  <c:v>42012</c:v>
                </c:pt>
                <c:pt idx="604">
                  <c:v>41803</c:v>
                </c:pt>
                <c:pt idx="605">
                  <c:v>42116</c:v>
                </c:pt>
                <c:pt idx="606">
                  <c:v>41989</c:v>
                </c:pt>
                <c:pt idx="607">
                  <c:v>42264</c:v>
                </c:pt>
                <c:pt idx="608">
                  <c:v>42683</c:v>
                </c:pt>
                <c:pt idx="609">
                  <c:v>42258</c:v>
                </c:pt>
                <c:pt idx="610">
                  <c:v>41773</c:v>
                </c:pt>
                <c:pt idx="611">
                  <c:v>42115</c:v>
                </c:pt>
                <c:pt idx="612">
                  <c:v>42138</c:v>
                </c:pt>
                <c:pt idx="613">
                  <c:v>42100</c:v>
                </c:pt>
                <c:pt idx="614">
                  <c:v>41724</c:v>
                </c:pt>
                <c:pt idx="615">
                  <c:v>42080</c:v>
                </c:pt>
                <c:pt idx="616">
                  <c:v>42342</c:v>
                </c:pt>
                <c:pt idx="617">
                  <c:v>42401</c:v>
                </c:pt>
                <c:pt idx="618">
                  <c:v>42362</c:v>
                </c:pt>
                <c:pt idx="619">
                  <c:v>42135</c:v>
                </c:pt>
                <c:pt idx="620">
                  <c:v>41652</c:v>
                </c:pt>
                <c:pt idx="621">
                  <c:v>41768</c:v>
                </c:pt>
                <c:pt idx="622">
                  <c:v>41641</c:v>
                </c:pt>
                <c:pt idx="623">
                  <c:v>42298</c:v>
                </c:pt>
                <c:pt idx="624">
                  <c:v>42142</c:v>
                </c:pt>
                <c:pt idx="625">
                  <c:v>42207</c:v>
                </c:pt>
                <c:pt idx="626">
                  <c:v>42121</c:v>
                </c:pt>
                <c:pt idx="627">
                  <c:v>42011</c:v>
                </c:pt>
                <c:pt idx="628">
                  <c:v>41956</c:v>
                </c:pt>
                <c:pt idx="629">
                  <c:v>42333</c:v>
                </c:pt>
                <c:pt idx="630">
                  <c:v>41897</c:v>
                </c:pt>
                <c:pt idx="631">
                  <c:v>42209</c:v>
                </c:pt>
                <c:pt idx="632">
                  <c:v>41778</c:v>
                </c:pt>
                <c:pt idx="633">
                  <c:v>41918</c:v>
                </c:pt>
                <c:pt idx="634">
                  <c:v>42229</c:v>
                </c:pt>
                <c:pt idx="635">
                  <c:v>41961</c:v>
                </c:pt>
                <c:pt idx="636">
                  <c:v>42233</c:v>
                </c:pt>
                <c:pt idx="637">
                  <c:v>41793</c:v>
                </c:pt>
                <c:pt idx="638">
                  <c:v>41754</c:v>
                </c:pt>
                <c:pt idx="639">
                  <c:v>41967</c:v>
                </c:pt>
                <c:pt idx="640">
                  <c:v>41745</c:v>
                </c:pt>
                <c:pt idx="641">
                  <c:v>41907</c:v>
                </c:pt>
                <c:pt idx="642">
                  <c:v>41661</c:v>
                </c:pt>
                <c:pt idx="643">
                  <c:v>42297</c:v>
                </c:pt>
                <c:pt idx="644">
                  <c:v>41703</c:v>
                </c:pt>
                <c:pt idx="645">
                  <c:v>42650</c:v>
                </c:pt>
                <c:pt idx="646">
                  <c:v>42227</c:v>
                </c:pt>
                <c:pt idx="647">
                  <c:v>41939</c:v>
                </c:pt>
                <c:pt idx="648">
                  <c:v>42291</c:v>
                </c:pt>
                <c:pt idx="649">
                  <c:v>41942</c:v>
                </c:pt>
                <c:pt idx="650">
                  <c:v>42122</c:v>
                </c:pt>
                <c:pt idx="651">
                  <c:v>42454</c:v>
                </c:pt>
                <c:pt idx="652">
                  <c:v>41827</c:v>
                </c:pt>
                <c:pt idx="653">
                  <c:v>41744</c:v>
                </c:pt>
                <c:pt idx="654">
                  <c:v>42262</c:v>
                </c:pt>
                <c:pt idx="655">
                  <c:v>41806</c:v>
                </c:pt>
                <c:pt idx="656">
                  <c:v>41949</c:v>
                </c:pt>
                <c:pt idx="657">
                  <c:v>41975</c:v>
                </c:pt>
                <c:pt idx="658">
                  <c:v>42046</c:v>
                </c:pt>
                <c:pt idx="659">
                  <c:v>42013</c:v>
                </c:pt>
                <c:pt idx="660">
                  <c:v>42006</c:v>
                </c:pt>
                <c:pt idx="661">
                  <c:v>42408</c:v>
                </c:pt>
                <c:pt idx="662">
                  <c:v>42157</c:v>
                </c:pt>
                <c:pt idx="663">
                  <c:v>41976</c:v>
                </c:pt>
                <c:pt idx="664">
                  <c:v>41794</c:v>
                </c:pt>
                <c:pt idx="665">
                  <c:v>41929</c:v>
                </c:pt>
                <c:pt idx="666">
                  <c:v>42164</c:v>
                </c:pt>
                <c:pt idx="667">
                  <c:v>42578</c:v>
                </c:pt>
                <c:pt idx="668">
                  <c:v>41914</c:v>
                </c:pt>
                <c:pt idx="669">
                  <c:v>42424</c:v>
                </c:pt>
                <c:pt idx="670">
                  <c:v>41731</c:v>
                </c:pt>
                <c:pt idx="671">
                  <c:v>42640</c:v>
                </c:pt>
                <c:pt idx="672">
                  <c:v>41753</c:v>
                </c:pt>
                <c:pt idx="673">
                  <c:v>42265</c:v>
                </c:pt>
                <c:pt idx="674">
                  <c:v>41893</c:v>
                </c:pt>
                <c:pt idx="675">
                  <c:v>42048</c:v>
                </c:pt>
                <c:pt idx="676">
                  <c:v>42040</c:v>
                </c:pt>
                <c:pt idx="677">
                  <c:v>41915</c:v>
                </c:pt>
                <c:pt idx="678">
                  <c:v>41736</c:v>
                </c:pt>
                <c:pt idx="679">
                  <c:v>41963</c:v>
                </c:pt>
                <c:pt idx="680">
                  <c:v>41836</c:v>
                </c:pt>
                <c:pt idx="681">
                  <c:v>42114</c:v>
                </c:pt>
                <c:pt idx="682">
                  <c:v>41729</c:v>
                </c:pt>
                <c:pt idx="683">
                  <c:v>41771</c:v>
                </c:pt>
                <c:pt idx="684">
                  <c:v>42530</c:v>
                </c:pt>
                <c:pt idx="685">
                  <c:v>42159</c:v>
                </c:pt>
                <c:pt idx="686">
                  <c:v>42188</c:v>
                </c:pt>
                <c:pt idx="687">
                  <c:v>42137</c:v>
                </c:pt>
                <c:pt idx="688">
                  <c:v>42088</c:v>
                </c:pt>
                <c:pt idx="689">
                  <c:v>41779</c:v>
                </c:pt>
                <c:pt idx="690">
                  <c:v>42410</c:v>
                </c:pt>
                <c:pt idx="691">
                  <c:v>42409</c:v>
                </c:pt>
                <c:pt idx="692">
                  <c:v>42221</c:v>
                </c:pt>
                <c:pt idx="693">
                  <c:v>41726</c:v>
                </c:pt>
                <c:pt idx="694">
                  <c:v>41856</c:v>
                </c:pt>
                <c:pt idx="695">
                  <c:v>41647</c:v>
                </c:pt>
                <c:pt idx="696">
                  <c:v>42030</c:v>
                </c:pt>
                <c:pt idx="697">
                  <c:v>41983</c:v>
                </c:pt>
                <c:pt idx="698">
                  <c:v>42055</c:v>
                </c:pt>
                <c:pt idx="699">
                  <c:v>41999</c:v>
                </c:pt>
                <c:pt idx="700">
                  <c:v>42146</c:v>
                </c:pt>
                <c:pt idx="701">
                  <c:v>42025</c:v>
                </c:pt>
                <c:pt idx="702">
                  <c:v>41891</c:v>
                </c:pt>
                <c:pt idx="703">
                  <c:v>42348</c:v>
                </c:pt>
                <c:pt idx="704">
                  <c:v>42145</c:v>
                </c:pt>
                <c:pt idx="705">
                  <c:v>42104</c:v>
                </c:pt>
                <c:pt idx="706">
                  <c:v>41828</c:v>
                </c:pt>
                <c:pt idx="707">
                  <c:v>41725</c:v>
                </c:pt>
                <c:pt idx="708">
                  <c:v>42312</c:v>
                </c:pt>
                <c:pt idx="709">
                  <c:v>42212</c:v>
                </c:pt>
                <c:pt idx="710">
                  <c:v>41894</c:v>
                </c:pt>
                <c:pt idx="711">
                  <c:v>42163</c:v>
                </c:pt>
                <c:pt idx="712">
                  <c:v>42270</c:v>
                </c:pt>
                <c:pt idx="713">
                  <c:v>42174</c:v>
                </c:pt>
                <c:pt idx="714">
                  <c:v>42108</c:v>
                </c:pt>
                <c:pt idx="715">
                  <c:v>42279</c:v>
                </c:pt>
                <c:pt idx="716">
                  <c:v>41775</c:v>
                </c:pt>
                <c:pt idx="717">
                  <c:v>41740</c:v>
                </c:pt>
                <c:pt idx="718">
                  <c:v>41984</c:v>
                </c:pt>
                <c:pt idx="719">
                  <c:v>42412</c:v>
                </c:pt>
                <c:pt idx="720">
                  <c:v>41801</c:v>
                </c:pt>
                <c:pt idx="721">
                  <c:v>42648</c:v>
                </c:pt>
                <c:pt idx="722">
                  <c:v>42172</c:v>
                </c:pt>
                <c:pt idx="723">
                  <c:v>42156</c:v>
                </c:pt>
                <c:pt idx="724">
                  <c:v>42179</c:v>
                </c:pt>
                <c:pt idx="725">
                  <c:v>41842</c:v>
                </c:pt>
                <c:pt idx="726">
                  <c:v>42193</c:v>
                </c:pt>
                <c:pt idx="727">
                  <c:v>42369</c:v>
                </c:pt>
                <c:pt idx="728">
                  <c:v>42215</c:v>
                </c:pt>
                <c:pt idx="729">
                  <c:v>41747</c:v>
                </c:pt>
                <c:pt idx="730">
                  <c:v>41977</c:v>
                </c:pt>
                <c:pt idx="731">
                  <c:v>41919</c:v>
                </c:pt>
                <c:pt idx="732">
                  <c:v>41885</c:v>
                </c:pt>
                <c:pt idx="733">
                  <c:v>41982</c:v>
                </c:pt>
                <c:pt idx="734">
                  <c:v>41738</c:v>
                </c:pt>
                <c:pt idx="735">
                  <c:v>41898</c:v>
                </c:pt>
                <c:pt idx="736">
                  <c:v>42283</c:v>
                </c:pt>
                <c:pt idx="737">
                  <c:v>41815</c:v>
                </c:pt>
                <c:pt idx="738">
                  <c:v>42318</c:v>
                </c:pt>
                <c:pt idx="739">
                  <c:v>42081</c:v>
                </c:pt>
                <c:pt idx="740">
                  <c:v>42054</c:v>
                </c:pt>
                <c:pt idx="741">
                  <c:v>41932</c:v>
                </c:pt>
                <c:pt idx="742">
                  <c:v>41676</c:v>
                </c:pt>
                <c:pt idx="743">
                  <c:v>42045</c:v>
                </c:pt>
                <c:pt idx="744">
                  <c:v>42228</c:v>
                </c:pt>
                <c:pt idx="745">
                  <c:v>42125</c:v>
                </c:pt>
                <c:pt idx="746">
                  <c:v>42649</c:v>
                </c:pt>
                <c:pt idx="747">
                  <c:v>42097</c:v>
                </c:pt>
                <c:pt idx="748">
                  <c:v>42411</c:v>
                </c:pt>
                <c:pt idx="749">
                  <c:v>41673</c:v>
                </c:pt>
                <c:pt idx="750">
                  <c:v>42059</c:v>
                </c:pt>
                <c:pt idx="751">
                  <c:v>41675</c:v>
                </c:pt>
                <c:pt idx="752">
                  <c:v>41674</c:v>
                </c:pt>
                <c:pt idx="753">
                  <c:v>41761</c:v>
                </c:pt>
              </c:numCache>
            </c:numRef>
          </c:cat>
          <c:val>
            <c:numRef>
              <c:f>'Data &amp;Distribution analysis'!#REF!</c:f>
              <c:numCache>
                <c:formatCode>General</c:formatCode>
                <c:ptCount val="1"/>
                <c:pt idx="0">
                  <c:v>1</c:v>
                </c:pt>
              </c:numCache>
            </c:numRef>
          </c:val>
          <c:smooth val="0"/>
        </c:ser>
        <c:ser>
          <c:idx val="1"/>
          <c:order val="1"/>
          <c:tx>
            <c:strRef>
              <c:f>'Data &amp;Distribution analysis'!#REF!</c:f>
              <c:strCache>
                <c:ptCount val="1"/>
                <c:pt idx="0">
                  <c:v>#REF!</c:v>
                </c:pt>
              </c:strCache>
            </c:strRef>
          </c:tx>
          <c:marker>
            <c:symbol val="none"/>
          </c:marker>
          <c:cat>
            <c:numRef>
              <c:f>'Data &amp;Distribution analysis'!$A$2:$A$837</c:f>
              <c:numCache>
                <c:formatCode>mm/dd/yyyy</c:formatCode>
                <c:ptCount val="836"/>
                <c:pt idx="0">
                  <c:v>42643</c:v>
                </c:pt>
                <c:pt idx="1">
                  <c:v>42275</c:v>
                </c:pt>
                <c:pt idx="2">
                  <c:v>41940</c:v>
                </c:pt>
                <c:pt idx="3">
                  <c:v>42373</c:v>
                </c:pt>
                <c:pt idx="4">
                  <c:v>42032</c:v>
                </c:pt>
                <c:pt idx="5">
                  <c:v>42090</c:v>
                </c:pt>
                <c:pt idx="6">
                  <c:v>42255</c:v>
                </c:pt>
                <c:pt idx="7">
                  <c:v>42627</c:v>
                </c:pt>
                <c:pt idx="8">
                  <c:v>42506</c:v>
                </c:pt>
                <c:pt idx="9">
                  <c:v>42507</c:v>
                </c:pt>
                <c:pt idx="10">
                  <c:v>42688</c:v>
                </c:pt>
                <c:pt idx="11">
                  <c:v>42499</c:v>
                </c:pt>
                <c:pt idx="12">
                  <c:v>41912</c:v>
                </c:pt>
                <c:pt idx="13">
                  <c:v>42276</c:v>
                </c:pt>
                <c:pt idx="14">
                  <c:v>42256</c:v>
                </c:pt>
                <c:pt idx="15">
                  <c:v>42661</c:v>
                </c:pt>
                <c:pt idx="16">
                  <c:v>42402</c:v>
                </c:pt>
                <c:pt idx="17">
                  <c:v>41814</c:v>
                </c:pt>
                <c:pt idx="18">
                  <c:v>42508</c:v>
                </c:pt>
                <c:pt idx="19">
                  <c:v>42307</c:v>
                </c:pt>
                <c:pt idx="20">
                  <c:v>41772</c:v>
                </c:pt>
                <c:pt idx="21">
                  <c:v>42503</c:v>
                </c:pt>
                <c:pt idx="22">
                  <c:v>42513</c:v>
                </c:pt>
                <c:pt idx="23">
                  <c:v>42709</c:v>
                </c:pt>
                <c:pt idx="24">
                  <c:v>42724</c:v>
                </c:pt>
                <c:pt idx="25">
                  <c:v>42034</c:v>
                </c:pt>
                <c:pt idx="26">
                  <c:v>42026</c:v>
                </c:pt>
                <c:pt idx="27">
                  <c:v>42461</c:v>
                </c:pt>
                <c:pt idx="28">
                  <c:v>42676</c:v>
                </c:pt>
                <c:pt idx="29">
                  <c:v>42524</c:v>
                </c:pt>
                <c:pt idx="30">
                  <c:v>42528</c:v>
                </c:pt>
                <c:pt idx="31">
                  <c:v>42230</c:v>
                </c:pt>
                <c:pt idx="32">
                  <c:v>42726</c:v>
                </c:pt>
                <c:pt idx="33">
                  <c:v>42496</c:v>
                </c:pt>
                <c:pt idx="34">
                  <c:v>42094</c:v>
                </c:pt>
                <c:pt idx="35">
                  <c:v>42725</c:v>
                </c:pt>
                <c:pt idx="36">
                  <c:v>42733</c:v>
                </c:pt>
                <c:pt idx="37">
                  <c:v>42515</c:v>
                </c:pt>
                <c:pt idx="38">
                  <c:v>42723</c:v>
                </c:pt>
                <c:pt idx="39">
                  <c:v>42383</c:v>
                </c:pt>
                <c:pt idx="40">
                  <c:v>42695</c:v>
                </c:pt>
                <c:pt idx="41">
                  <c:v>42572</c:v>
                </c:pt>
                <c:pt idx="42">
                  <c:v>42384</c:v>
                </c:pt>
                <c:pt idx="43">
                  <c:v>42584</c:v>
                </c:pt>
                <c:pt idx="44">
                  <c:v>41971</c:v>
                </c:pt>
                <c:pt idx="45">
                  <c:v>42621</c:v>
                </c:pt>
                <c:pt idx="46">
                  <c:v>42720</c:v>
                </c:pt>
                <c:pt idx="47">
                  <c:v>42391</c:v>
                </c:pt>
                <c:pt idx="48">
                  <c:v>42719</c:v>
                </c:pt>
                <c:pt idx="49">
                  <c:v>42655</c:v>
                </c:pt>
                <c:pt idx="50">
                  <c:v>41864</c:v>
                </c:pt>
                <c:pt idx="51">
                  <c:v>42492</c:v>
                </c:pt>
                <c:pt idx="52">
                  <c:v>42691</c:v>
                </c:pt>
                <c:pt idx="53">
                  <c:v>41697</c:v>
                </c:pt>
                <c:pt idx="54">
                  <c:v>42388</c:v>
                </c:pt>
                <c:pt idx="55">
                  <c:v>41857</c:v>
                </c:pt>
                <c:pt idx="56">
                  <c:v>42389</c:v>
                </c:pt>
                <c:pt idx="57">
                  <c:v>42248</c:v>
                </c:pt>
                <c:pt idx="58">
                  <c:v>42397</c:v>
                </c:pt>
                <c:pt idx="59">
                  <c:v>42431</c:v>
                </c:pt>
                <c:pt idx="60">
                  <c:v>42186</c:v>
                </c:pt>
                <c:pt idx="61">
                  <c:v>42423</c:v>
                </c:pt>
                <c:pt idx="62">
                  <c:v>42633</c:v>
                </c:pt>
                <c:pt idx="63">
                  <c:v>42594</c:v>
                </c:pt>
                <c:pt idx="64">
                  <c:v>42654</c:v>
                </c:pt>
                <c:pt idx="65">
                  <c:v>42075</c:v>
                </c:pt>
                <c:pt idx="66">
                  <c:v>42675</c:v>
                </c:pt>
                <c:pt idx="67">
                  <c:v>41654</c:v>
                </c:pt>
                <c:pt idx="68">
                  <c:v>42535</c:v>
                </c:pt>
                <c:pt idx="69">
                  <c:v>42184</c:v>
                </c:pt>
                <c:pt idx="70">
                  <c:v>42699</c:v>
                </c:pt>
                <c:pt idx="71">
                  <c:v>42684</c:v>
                </c:pt>
                <c:pt idx="72">
                  <c:v>42074</c:v>
                </c:pt>
                <c:pt idx="73">
                  <c:v>42556</c:v>
                </c:pt>
                <c:pt idx="74">
                  <c:v>42706</c:v>
                </c:pt>
                <c:pt idx="75">
                  <c:v>42271</c:v>
                </c:pt>
                <c:pt idx="76">
                  <c:v>42669</c:v>
                </c:pt>
                <c:pt idx="77">
                  <c:v>41865</c:v>
                </c:pt>
                <c:pt idx="78">
                  <c:v>42247</c:v>
                </c:pt>
                <c:pt idx="79">
                  <c:v>41911</c:v>
                </c:pt>
                <c:pt idx="80">
                  <c:v>42521</c:v>
                </c:pt>
                <c:pt idx="81">
                  <c:v>42459</c:v>
                </c:pt>
                <c:pt idx="82">
                  <c:v>42444</c:v>
                </c:pt>
                <c:pt idx="83">
                  <c:v>42093</c:v>
                </c:pt>
                <c:pt idx="84">
                  <c:v>42517</c:v>
                </c:pt>
                <c:pt idx="85">
                  <c:v>42509</c:v>
                </c:pt>
                <c:pt idx="86">
                  <c:v>42481</c:v>
                </c:pt>
                <c:pt idx="87">
                  <c:v>42495</c:v>
                </c:pt>
                <c:pt idx="88">
                  <c:v>42516</c:v>
                </c:pt>
                <c:pt idx="89">
                  <c:v>42501</c:v>
                </c:pt>
                <c:pt idx="90">
                  <c:v>42576</c:v>
                </c:pt>
                <c:pt idx="91">
                  <c:v>42732</c:v>
                </c:pt>
                <c:pt idx="92">
                  <c:v>42635</c:v>
                </c:pt>
                <c:pt idx="93">
                  <c:v>42436</c:v>
                </c:pt>
                <c:pt idx="94">
                  <c:v>42417</c:v>
                </c:pt>
                <c:pt idx="95">
                  <c:v>42293</c:v>
                </c:pt>
                <c:pt idx="96">
                  <c:v>42430</c:v>
                </c:pt>
                <c:pt idx="97">
                  <c:v>42382</c:v>
                </c:pt>
                <c:pt idx="98">
                  <c:v>42689</c:v>
                </c:pt>
                <c:pt idx="99">
                  <c:v>42712</c:v>
                </c:pt>
                <c:pt idx="100">
                  <c:v>42500</c:v>
                </c:pt>
                <c:pt idx="101">
                  <c:v>42692</c:v>
                </c:pt>
                <c:pt idx="102">
                  <c:v>42353</c:v>
                </c:pt>
                <c:pt idx="103">
                  <c:v>42704</c:v>
                </c:pt>
                <c:pt idx="104">
                  <c:v>42544</c:v>
                </c:pt>
                <c:pt idx="105">
                  <c:v>42216</c:v>
                </c:pt>
                <c:pt idx="106">
                  <c:v>42542</c:v>
                </c:pt>
                <c:pt idx="107">
                  <c:v>42598</c:v>
                </c:pt>
                <c:pt idx="108">
                  <c:v>42657</c:v>
                </c:pt>
                <c:pt idx="109">
                  <c:v>42656</c:v>
                </c:pt>
                <c:pt idx="110">
                  <c:v>42341</c:v>
                </c:pt>
                <c:pt idx="111">
                  <c:v>42705</c:v>
                </c:pt>
                <c:pt idx="112">
                  <c:v>42703</c:v>
                </c:pt>
                <c:pt idx="113">
                  <c:v>42571</c:v>
                </c:pt>
                <c:pt idx="114">
                  <c:v>42206</c:v>
                </c:pt>
                <c:pt idx="115">
                  <c:v>42450</c:v>
                </c:pt>
                <c:pt idx="116">
                  <c:v>42523</c:v>
                </c:pt>
                <c:pt idx="117">
                  <c:v>42489</c:v>
                </c:pt>
                <c:pt idx="118">
                  <c:v>42543</c:v>
                </c:pt>
                <c:pt idx="119">
                  <c:v>42664</c:v>
                </c:pt>
                <c:pt idx="120">
                  <c:v>42660</c:v>
                </c:pt>
                <c:pt idx="121">
                  <c:v>42187</c:v>
                </c:pt>
                <c:pt idx="122">
                  <c:v>41996</c:v>
                </c:pt>
                <c:pt idx="123">
                  <c:v>42566</c:v>
                </c:pt>
                <c:pt idx="124">
                  <c:v>42702</c:v>
                </c:pt>
                <c:pt idx="125">
                  <c:v>42317</c:v>
                </c:pt>
                <c:pt idx="126">
                  <c:v>42614</c:v>
                </c:pt>
                <c:pt idx="127">
                  <c:v>42514</c:v>
                </c:pt>
                <c:pt idx="128">
                  <c:v>42502</c:v>
                </c:pt>
                <c:pt idx="129">
                  <c:v>41667</c:v>
                </c:pt>
                <c:pt idx="130">
                  <c:v>42368</c:v>
                </c:pt>
                <c:pt idx="131">
                  <c:v>41859</c:v>
                </c:pt>
                <c:pt idx="132">
                  <c:v>42380</c:v>
                </c:pt>
                <c:pt idx="133">
                  <c:v>42438</c:v>
                </c:pt>
                <c:pt idx="134">
                  <c:v>42447</c:v>
                </c:pt>
                <c:pt idx="135">
                  <c:v>42510</c:v>
                </c:pt>
                <c:pt idx="136">
                  <c:v>42398</c:v>
                </c:pt>
                <c:pt idx="137">
                  <c:v>41863</c:v>
                </c:pt>
                <c:pt idx="138">
                  <c:v>41663</c:v>
                </c:pt>
                <c:pt idx="139">
                  <c:v>41871</c:v>
                </c:pt>
                <c:pt idx="140">
                  <c:v>42377</c:v>
                </c:pt>
                <c:pt idx="141">
                  <c:v>42458</c:v>
                </c:pt>
                <c:pt idx="142">
                  <c:v>42320</c:v>
                </c:pt>
                <c:pt idx="143">
                  <c:v>42285</c:v>
                </c:pt>
                <c:pt idx="144">
                  <c:v>42641</c:v>
                </c:pt>
                <c:pt idx="145">
                  <c:v>42296</c:v>
                </c:pt>
                <c:pt idx="146">
                  <c:v>42690</c:v>
                </c:pt>
                <c:pt idx="147">
                  <c:v>42153</c:v>
                </c:pt>
                <c:pt idx="148">
                  <c:v>42311</c:v>
                </c:pt>
                <c:pt idx="149">
                  <c:v>42537</c:v>
                </c:pt>
                <c:pt idx="150">
                  <c:v>42073</c:v>
                </c:pt>
                <c:pt idx="151">
                  <c:v>42717</c:v>
                </c:pt>
                <c:pt idx="152">
                  <c:v>42052</c:v>
                </c:pt>
                <c:pt idx="153">
                  <c:v>41870</c:v>
                </c:pt>
                <c:pt idx="154">
                  <c:v>42429</c:v>
                </c:pt>
                <c:pt idx="155">
                  <c:v>42416</c:v>
                </c:pt>
                <c:pt idx="156">
                  <c:v>42426</c:v>
                </c:pt>
                <c:pt idx="157">
                  <c:v>42300</c:v>
                </c:pt>
                <c:pt idx="158">
                  <c:v>41926</c:v>
                </c:pt>
                <c:pt idx="159">
                  <c:v>42731</c:v>
                </c:pt>
                <c:pt idx="160">
                  <c:v>42611</c:v>
                </c:pt>
                <c:pt idx="161">
                  <c:v>42583</c:v>
                </c:pt>
                <c:pt idx="162">
                  <c:v>42493</c:v>
                </c:pt>
                <c:pt idx="163">
                  <c:v>42390</c:v>
                </c:pt>
                <c:pt idx="164">
                  <c:v>41670</c:v>
                </c:pt>
                <c:pt idx="165">
                  <c:v>41997</c:v>
                </c:pt>
                <c:pt idx="166">
                  <c:v>42482</c:v>
                </c:pt>
                <c:pt idx="167">
                  <c:v>42681</c:v>
                </c:pt>
                <c:pt idx="168">
                  <c:v>42437</c:v>
                </c:pt>
                <c:pt idx="169">
                  <c:v>41878</c:v>
                </c:pt>
                <c:pt idx="170">
                  <c:v>42065</c:v>
                </c:pt>
                <c:pt idx="171">
                  <c:v>41943</c:v>
                </c:pt>
                <c:pt idx="172">
                  <c:v>42037</c:v>
                </c:pt>
                <c:pt idx="173">
                  <c:v>42536</c:v>
                </c:pt>
                <c:pt idx="174">
                  <c:v>42626</c:v>
                </c:pt>
                <c:pt idx="175">
                  <c:v>42662</c:v>
                </c:pt>
                <c:pt idx="176">
                  <c:v>41835</c:v>
                </c:pt>
                <c:pt idx="177">
                  <c:v>42472</c:v>
                </c:pt>
                <c:pt idx="178">
                  <c:v>42529</c:v>
                </c:pt>
                <c:pt idx="179">
                  <c:v>42488</c:v>
                </c:pt>
                <c:pt idx="180">
                  <c:v>42565</c:v>
                </c:pt>
                <c:pt idx="181">
                  <c:v>42522</c:v>
                </c:pt>
                <c:pt idx="182">
                  <c:v>42558</c:v>
                </c:pt>
                <c:pt idx="183">
                  <c:v>42607</c:v>
                </c:pt>
                <c:pt idx="184">
                  <c:v>42360</c:v>
                </c:pt>
                <c:pt idx="185">
                  <c:v>42619</c:v>
                </c:pt>
                <c:pt idx="186">
                  <c:v>41669</c:v>
                </c:pt>
                <c:pt idx="187">
                  <c:v>42076</c:v>
                </c:pt>
                <c:pt idx="188">
                  <c:v>42636</c:v>
                </c:pt>
                <c:pt idx="189">
                  <c:v>41666</c:v>
                </c:pt>
                <c:pt idx="190">
                  <c:v>42577</c:v>
                </c:pt>
                <c:pt idx="191">
                  <c:v>42290</c:v>
                </c:pt>
                <c:pt idx="192">
                  <c:v>42366</c:v>
                </c:pt>
                <c:pt idx="193">
                  <c:v>42335</c:v>
                </c:pt>
                <c:pt idx="194">
                  <c:v>41698</c:v>
                </c:pt>
                <c:pt idx="195">
                  <c:v>41852</c:v>
                </c:pt>
                <c:pt idx="196">
                  <c:v>41656</c:v>
                </c:pt>
                <c:pt idx="197">
                  <c:v>42067</c:v>
                </c:pt>
                <c:pt idx="198">
                  <c:v>42240</c:v>
                </c:pt>
                <c:pt idx="199">
                  <c:v>42354</c:v>
                </c:pt>
                <c:pt idx="200">
                  <c:v>42552</c:v>
                </c:pt>
                <c:pt idx="201">
                  <c:v>42464</c:v>
                </c:pt>
                <c:pt idx="202">
                  <c:v>41858</c:v>
                </c:pt>
                <c:pt idx="203">
                  <c:v>42425</c:v>
                </c:pt>
                <c:pt idx="204">
                  <c:v>42009</c:v>
                </c:pt>
                <c:pt idx="205">
                  <c:v>42541</c:v>
                </c:pt>
                <c:pt idx="206">
                  <c:v>42432</c:v>
                </c:pt>
                <c:pt idx="207">
                  <c:v>42727</c:v>
                </c:pt>
                <c:pt idx="208">
                  <c:v>42668</c:v>
                </c:pt>
                <c:pt idx="209">
                  <c:v>42550</c:v>
                </c:pt>
                <c:pt idx="210">
                  <c:v>42632</c:v>
                </c:pt>
                <c:pt idx="211">
                  <c:v>41660</c:v>
                </c:pt>
                <c:pt idx="212">
                  <c:v>41906</c:v>
                </c:pt>
                <c:pt idx="213">
                  <c:v>42625</c:v>
                </c:pt>
                <c:pt idx="214">
                  <c:v>42597</c:v>
                </c:pt>
                <c:pt idx="215">
                  <c:v>42195</c:v>
                </c:pt>
                <c:pt idx="216">
                  <c:v>42494</c:v>
                </c:pt>
                <c:pt idx="217">
                  <c:v>42710</c:v>
                </c:pt>
                <c:pt idx="218">
                  <c:v>41821</c:v>
                </c:pt>
                <c:pt idx="219">
                  <c:v>42325</c:v>
                </c:pt>
                <c:pt idx="220">
                  <c:v>42349</c:v>
                </c:pt>
                <c:pt idx="221">
                  <c:v>42474</c:v>
                </c:pt>
                <c:pt idx="222">
                  <c:v>42356</c:v>
                </c:pt>
                <c:pt idx="223">
                  <c:v>41680</c:v>
                </c:pt>
                <c:pt idx="224">
                  <c:v>41796</c:v>
                </c:pt>
                <c:pt idx="225">
                  <c:v>42527</c:v>
                </c:pt>
                <c:pt idx="226">
                  <c:v>42573</c:v>
                </c:pt>
                <c:pt idx="227">
                  <c:v>42422</c:v>
                </c:pt>
                <c:pt idx="228">
                  <c:v>42586</c:v>
                </c:pt>
                <c:pt idx="229">
                  <c:v>42569</c:v>
                </c:pt>
                <c:pt idx="230">
                  <c:v>42605</c:v>
                </c:pt>
                <c:pt idx="231">
                  <c:v>42170</c:v>
                </c:pt>
                <c:pt idx="232">
                  <c:v>42352</c:v>
                </c:pt>
                <c:pt idx="233">
                  <c:v>42478</c:v>
                </c:pt>
                <c:pt idx="234">
                  <c:v>42608</c:v>
                </c:pt>
                <c:pt idx="235">
                  <c:v>42439</c:v>
                </c:pt>
                <c:pt idx="236">
                  <c:v>41668</c:v>
                </c:pt>
                <c:pt idx="237">
                  <c:v>41990</c:v>
                </c:pt>
                <c:pt idx="238">
                  <c:v>42219</c:v>
                </c:pt>
                <c:pt idx="239">
                  <c:v>41869</c:v>
                </c:pt>
                <c:pt idx="240">
                  <c:v>41845</c:v>
                </c:pt>
                <c:pt idx="241">
                  <c:v>42244</c:v>
                </c:pt>
                <c:pt idx="242">
                  <c:v>42443</c:v>
                </c:pt>
                <c:pt idx="243">
                  <c:v>42590</c:v>
                </c:pt>
                <c:pt idx="244">
                  <c:v>41941</c:v>
                </c:pt>
                <c:pt idx="245">
                  <c:v>42646</c:v>
                </c:pt>
                <c:pt idx="246">
                  <c:v>42394</c:v>
                </c:pt>
                <c:pt idx="247">
                  <c:v>42697</c:v>
                </c:pt>
                <c:pt idx="248">
                  <c:v>42214</c:v>
                </c:pt>
                <c:pt idx="249">
                  <c:v>41822</c:v>
                </c:pt>
                <c:pt idx="250">
                  <c:v>42473</c:v>
                </c:pt>
                <c:pt idx="251">
                  <c:v>42405</c:v>
                </c:pt>
                <c:pt idx="252">
                  <c:v>42062</c:v>
                </c:pt>
                <c:pt idx="253">
                  <c:v>42060</c:v>
                </c:pt>
                <c:pt idx="254">
                  <c:v>41880</c:v>
                </c:pt>
                <c:pt idx="255">
                  <c:v>42677</c:v>
                </c:pt>
                <c:pt idx="256">
                  <c:v>42557</c:v>
                </c:pt>
                <c:pt idx="257">
                  <c:v>42418</c:v>
                </c:pt>
                <c:pt idx="258">
                  <c:v>42124</c:v>
                </c:pt>
                <c:pt idx="259">
                  <c:v>42615</c:v>
                </c:pt>
                <c:pt idx="260">
                  <c:v>42606</c:v>
                </c:pt>
                <c:pt idx="261">
                  <c:v>42592</c:v>
                </c:pt>
                <c:pt idx="262">
                  <c:v>42663</c:v>
                </c:pt>
                <c:pt idx="263">
                  <c:v>42591</c:v>
                </c:pt>
                <c:pt idx="264">
                  <c:v>42479</c:v>
                </c:pt>
                <c:pt idx="265">
                  <c:v>42123</c:v>
                </c:pt>
                <c:pt idx="266">
                  <c:v>42670</c:v>
                </c:pt>
                <c:pt idx="267">
                  <c:v>41704</c:v>
                </c:pt>
                <c:pt idx="268">
                  <c:v>42667</c:v>
                </c:pt>
                <c:pt idx="269">
                  <c:v>42066</c:v>
                </c:pt>
                <c:pt idx="270">
                  <c:v>42310</c:v>
                </c:pt>
                <c:pt idx="271">
                  <c:v>42711</c:v>
                </c:pt>
                <c:pt idx="272">
                  <c:v>42545</c:v>
                </c:pt>
                <c:pt idx="273">
                  <c:v>41682</c:v>
                </c:pt>
                <c:pt idx="274">
                  <c:v>42480</c:v>
                </c:pt>
                <c:pt idx="275">
                  <c:v>41788</c:v>
                </c:pt>
                <c:pt idx="276">
                  <c:v>42446</c:v>
                </c:pt>
                <c:pt idx="277">
                  <c:v>42419</c:v>
                </c:pt>
                <c:pt idx="278">
                  <c:v>42072</c:v>
                </c:pt>
                <c:pt idx="279">
                  <c:v>42367</c:v>
                </c:pt>
                <c:pt idx="280">
                  <c:v>41823</c:v>
                </c:pt>
                <c:pt idx="281">
                  <c:v>41886</c:v>
                </c:pt>
                <c:pt idx="282">
                  <c:v>42340</c:v>
                </c:pt>
                <c:pt idx="283">
                  <c:v>42177</c:v>
                </c:pt>
                <c:pt idx="284">
                  <c:v>42599</c:v>
                </c:pt>
                <c:pt idx="285">
                  <c:v>42579</c:v>
                </c:pt>
                <c:pt idx="286">
                  <c:v>41737</c:v>
                </c:pt>
                <c:pt idx="287">
                  <c:v>42004</c:v>
                </c:pt>
                <c:pt idx="288">
                  <c:v>41800</c:v>
                </c:pt>
                <c:pt idx="289">
                  <c:v>41683</c:v>
                </c:pt>
                <c:pt idx="290">
                  <c:v>42237</c:v>
                </c:pt>
                <c:pt idx="291">
                  <c:v>41873</c:v>
                </c:pt>
                <c:pt idx="292">
                  <c:v>41712</c:v>
                </c:pt>
                <c:pt idx="293">
                  <c:v>41799</c:v>
                </c:pt>
                <c:pt idx="294">
                  <c:v>42018</c:v>
                </c:pt>
                <c:pt idx="295">
                  <c:v>42019</c:v>
                </c:pt>
                <c:pt idx="296">
                  <c:v>41795</c:v>
                </c:pt>
                <c:pt idx="297">
                  <c:v>42601</c:v>
                </c:pt>
                <c:pt idx="298">
                  <c:v>42201</c:v>
                </c:pt>
                <c:pt idx="299">
                  <c:v>41900</c:v>
                </c:pt>
                <c:pt idx="300">
                  <c:v>42236</c:v>
                </c:pt>
                <c:pt idx="301">
                  <c:v>41927</c:v>
                </c:pt>
                <c:pt idx="302">
                  <c:v>42087</c:v>
                </c:pt>
                <c:pt idx="303">
                  <c:v>42580</c:v>
                </c:pt>
                <c:pt idx="304">
                  <c:v>42345</c:v>
                </c:pt>
                <c:pt idx="305">
                  <c:v>41701</c:v>
                </c:pt>
                <c:pt idx="306">
                  <c:v>42324</c:v>
                </c:pt>
                <c:pt idx="307">
                  <c:v>42563</c:v>
                </c:pt>
                <c:pt idx="308">
                  <c:v>42269</c:v>
                </c:pt>
                <c:pt idx="309">
                  <c:v>41802</c:v>
                </c:pt>
                <c:pt idx="310">
                  <c:v>42628</c:v>
                </c:pt>
                <c:pt idx="311">
                  <c:v>42376</c:v>
                </c:pt>
                <c:pt idx="312">
                  <c:v>42061</c:v>
                </c:pt>
                <c:pt idx="313">
                  <c:v>42314</c:v>
                </c:pt>
                <c:pt idx="314">
                  <c:v>42604</c:v>
                </c:pt>
                <c:pt idx="315">
                  <c:v>42682</c:v>
                </c:pt>
                <c:pt idx="316">
                  <c:v>42548</c:v>
                </c:pt>
                <c:pt idx="317">
                  <c:v>42468</c:v>
                </c:pt>
                <c:pt idx="318">
                  <c:v>42634</c:v>
                </c:pt>
                <c:pt idx="319">
                  <c:v>42403</c:v>
                </c:pt>
                <c:pt idx="320">
                  <c:v>42457</c:v>
                </c:pt>
                <c:pt idx="321">
                  <c:v>41953</c:v>
                </c:pt>
                <c:pt idx="322">
                  <c:v>42612</c:v>
                </c:pt>
                <c:pt idx="323">
                  <c:v>42109</c:v>
                </c:pt>
                <c:pt idx="324">
                  <c:v>42466</c:v>
                </c:pt>
                <c:pt idx="325">
                  <c:v>42587</c:v>
                </c:pt>
                <c:pt idx="326">
                  <c:v>42465</c:v>
                </c:pt>
                <c:pt idx="327">
                  <c:v>42242</c:v>
                </c:pt>
                <c:pt idx="328">
                  <c:v>41879</c:v>
                </c:pt>
                <c:pt idx="329">
                  <c:v>42292</c:v>
                </c:pt>
                <c:pt idx="330">
                  <c:v>42551</c:v>
                </c:pt>
                <c:pt idx="331">
                  <c:v>42003</c:v>
                </c:pt>
                <c:pt idx="332">
                  <c:v>41702</c:v>
                </c:pt>
                <c:pt idx="333">
                  <c:v>42452</c:v>
                </c:pt>
                <c:pt idx="334">
                  <c:v>42339</c:v>
                </c:pt>
                <c:pt idx="335">
                  <c:v>42629</c:v>
                </c:pt>
                <c:pt idx="336">
                  <c:v>42198</c:v>
                </c:pt>
                <c:pt idx="337">
                  <c:v>41690</c:v>
                </c:pt>
                <c:pt idx="338">
                  <c:v>41837</c:v>
                </c:pt>
                <c:pt idx="339">
                  <c:v>41694</c:v>
                </c:pt>
                <c:pt idx="340">
                  <c:v>42068</c:v>
                </c:pt>
                <c:pt idx="341">
                  <c:v>41848</c:v>
                </c:pt>
                <c:pt idx="342">
                  <c:v>41887</c:v>
                </c:pt>
                <c:pt idx="343">
                  <c:v>42485</c:v>
                </c:pt>
                <c:pt idx="344">
                  <c:v>41710</c:v>
                </c:pt>
                <c:pt idx="345">
                  <c:v>42451</c:v>
                </c:pt>
                <c:pt idx="346">
                  <c:v>42331</c:v>
                </c:pt>
                <c:pt idx="347">
                  <c:v>41934</c:v>
                </c:pt>
                <c:pt idx="348">
                  <c:v>41730</c:v>
                </c:pt>
                <c:pt idx="349">
                  <c:v>42047</c:v>
                </c:pt>
                <c:pt idx="350">
                  <c:v>41921</c:v>
                </c:pt>
                <c:pt idx="351">
                  <c:v>41988</c:v>
                </c:pt>
                <c:pt idx="352">
                  <c:v>42234</c:v>
                </c:pt>
                <c:pt idx="353">
                  <c:v>41718</c:v>
                </c:pt>
                <c:pt idx="354">
                  <c:v>42570</c:v>
                </c:pt>
                <c:pt idx="355">
                  <c:v>42305</c:v>
                </c:pt>
                <c:pt idx="356">
                  <c:v>41985</c:v>
                </c:pt>
                <c:pt idx="357">
                  <c:v>41850</c:v>
                </c:pt>
                <c:pt idx="358">
                  <c:v>42257</c:v>
                </c:pt>
                <c:pt idx="359">
                  <c:v>41708</c:v>
                </c:pt>
                <c:pt idx="360">
                  <c:v>42674</c:v>
                </c:pt>
                <c:pt idx="361">
                  <c:v>42718</c:v>
                </c:pt>
                <c:pt idx="362">
                  <c:v>42585</c:v>
                </c:pt>
                <c:pt idx="363">
                  <c:v>42600</c:v>
                </c:pt>
                <c:pt idx="364">
                  <c:v>42471</c:v>
                </c:pt>
                <c:pt idx="365">
                  <c:v>42261</c:v>
                </c:pt>
                <c:pt idx="366">
                  <c:v>41662</c:v>
                </c:pt>
                <c:pt idx="367">
                  <c:v>42549</c:v>
                </c:pt>
                <c:pt idx="368">
                  <c:v>42058</c:v>
                </c:pt>
                <c:pt idx="369">
                  <c:v>41892</c:v>
                </c:pt>
                <c:pt idx="370">
                  <c:v>42696</c:v>
                </c:pt>
                <c:pt idx="371">
                  <c:v>42277</c:v>
                </c:pt>
                <c:pt idx="372">
                  <c:v>42538</c:v>
                </c:pt>
                <c:pt idx="373">
                  <c:v>41936</c:v>
                </c:pt>
                <c:pt idx="374">
                  <c:v>42299</c:v>
                </c:pt>
                <c:pt idx="375">
                  <c:v>42375</c:v>
                </c:pt>
                <c:pt idx="376">
                  <c:v>41843</c:v>
                </c:pt>
                <c:pt idx="377">
                  <c:v>42304</c:v>
                </c:pt>
                <c:pt idx="378">
                  <c:v>42396</c:v>
                </c:pt>
                <c:pt idx="379">
                  <c:v>41792</c:v>
                </c:pt>
                <c:pt idx="380">
                  <c:v>42150</c:v>
                </c:pt>
                <c:pt idx="381">
                  <c:v>41933</c:v>
                </c:pt>
                <c:pt idx="382">
                  <c:v>42069</c:v>
                </c:pt>
                <c:pt idx="383">
                  <c:v>42321</c:v>
                </c:pt>
                <c:pt idx="384">
                  <c:v>42166</c:v>
                </c:pt>
                <c:pt idx="385">
                  <c:v>42487</c:v>
                </c:pt>
                <c:pt idx="386">
                  <c:v>42453</c:v>
                </c:pt>
                <c:pt idx="387">
                  <c:v>42002</c:v>
                </c:pt>
                <c:pt idx="388">
                  <c:v>42205</c:v>
                </c:pt>
                <c:pt idx="389">
                  <c:v>42031</c:v>
                </c:pt>
                <c:pt idx="390">
                  <c:v>41866</c:v>
                </c:pt>
                <c:pt idx="391">
                  <c:v>41760</c:v>
                </c:pt>
                <c:pt idx="392">
                  <c:v>41752</c:v>
                </c:pt>
                <c:pt idx="393">
                  <c:v>41646</c:v>
                </c:pt>
                <c:pt idx="394">
                  <c:v>41649</c:v>
                </c:pt>
                <c:pt idx="395">
                  <c:v>42083</c:v>
                </c:pt>
                <c:pt idx="396">
                  <c:v>41715</c:v>
                </c:pt>
                <c:pt idx="397">
                  <c:v>42361</c:v>
                </c:pt>
                <c:pt idx="398">
                  <c:v>41884</c:v>
                </c:pt>
                <c:pt idx="399">
                  <c:v>42671</c:v>
                </c:pt>
                <c:pt idx="400">
                  <c:v>42564</c:v>
                </c:pt>
                <c:pt idx="401">
                  <c:v>41655</c:v>
                </c:pt>
                <c:pt idx="402">
                  <c:v>41876</c:v>
                </c:pt>
                <c:pt idx="403">
                  <c:v>42129</c:v>
                </c:pt>
                <c:pt idx="404">
                  <c:v>42374</c:v>
                </c:pt>
                <c:pt idx="405">
                  <c:v>42117</c:v>
                </c:pt>
                <c:pt idx="406">
                  <c:v>42306</c:v>
                </c:pt>
                <c:pt idx="407">
                  <c:v>42024</c:v>
                </c:pt>
                <c:pt idx="408">
                  <c:v>42139</c:v>
                </c:pt>
                <c:pt idx="409">
                  <c:v>41981</c:v>
                </c:pt>
                <c:pt idx="410">
                  <c:v>42734</c:v>
                </c:pt>
                <c:pt idx="411">
                  <c:v>41855</c:v>
                </c:pt>
                <c:pt idx="412">
                  <c:v>41992</c:v>
                </c:pt>
                <c:pt idx="413">
                  <c:v>41684</c:v>
                </c:pt>
                <c:pt idx="414">
                  <c:v>41851</c:v>
                </c:pt>
                <c:pt idx="415">
                  <c:v>41746</c:v>
                </c:pt>
                <c:pt idx="416">
                  <c:v>41750</c:v>
                </c:pt>
                <c:pt idx="417">
                  <c:v>42559</c:v>
                </c:pt>
                <c:pt idx="418">
                  <c:v>42194</c:v>
                </c:pt>
                <c:pt idx="419">
                  <c:v>42404</c:v>
                </c:pt>
                <c:pt idx="420">
                  <c:v>42180</c:v>
                </c:pt>
                <c:pt idx="421">
                  <c:v>42038</c:v>
                </c:pt>
                <c:pt idx="422">
                  <c:v>42016</c:v>
                </c:pt>
                <c:pt idx="423">
                  <c:v>42027</c:v>
                </c:pt>
                <c:pt idx="424">
                  <c:v>41733</c:v>
                </c:pt>
                <c:pt idx="425">
                  <c:v>42213</c:v>
                </c:pt>
                <c:pt idx="426">
                  <c:v>41758</c:v>
                </c:pt>
                <c:pt idx="427">
                  <c:v>42355</c:v>
                </c:pt>
                <c:pt idx="428">
                  <c:v>42534</c:v>
                </c:pt>
                <c:pt idx="429">
                  <c:v>42613</c:v>
                </c:pt>
                <c:pt idx="430">
                  <c:v>42562</c:v>
                </c:pt>
                <c:pt idx="431">
                  <c:v>42475</c:v>
                </c:pt>
                <c:pt idx="432">
                  <c:v>41904</c:v>
                </c:pt>
                <c:pt idx="433">
                  <c:v>42044</c:v>
                </c:pt>
                <c:pt idx="434">
                  <c:v>42243</c:v>
                </c:pt>
                <c:pt idx="435">
                  <c:v>41743</c:v>
                </c:pt>
                <c:pt idx="436">
                  <c:v>42346</c:v>
                </c:pt>
                <c:pt idx="437">
                  <c:v>41759</c:v>
                </c:pt>
                <c:pt idx="438">
                  <c:v>42716</c:v>
                </c:pt>
                <c:pt idx="439">
                  <c:v>42338</c:v>
                </c:pt>
                <c:pt idx="440">
                  <c:v>41817</c:v>
                </c:pt>
                <c:pt idx="441">
                  <c:v>41751</c:v>
                </c:pt>
                <c:pt idx="442">
                  <c:v>42017</c:v>
                </c:pt>
                <c:pt idx="443">
                  <c:v>42220</c:v>
                </c:pt>
                <c:pt idx="444">
                  <c:v>41995</c:v>
                </c:pt>
                <c:pt idx="445">
                  <c:v>42208</c:v>
                </c:pt>
                <c:pt idx="446">
                  <c:v>42284</c:v>
                </c:pt>
                <c:pt idx="447">
                  <c:v>42303</c:v>
                </c:pt>
                <c:pt idx="448">
                  <c:v>41689</c:v>
                </c:pt>
                <c:pt idx="449">
                  <c:v>42086</c:v>
                </c:pt>
                <c:pt idx="450">
                  <c:v>42010</c:v>
                </c:pt>
                <c:pt idx="451">
                  <c:v>42079</c:v>
                </c:pt>
                <c:pt idx="452">
                  <c:v>41872</c:v>
                </c:pt>
                <c:pt idx="453">
                  <c:v>42593</c:v>
                </c:pt>
                <c:pt idx="454">
                  <c:v>42199</c:v>
                </c:pt>
                <c:pt idx="455">
                  <c:v>41901</c:v>
                </c:pt>
                <c:pt idx="456">
                  <c:v>42118</c:v>
                </c:pt>
                <c:pt idx="457">
                  <c:v>41789</c:v>
                </c:pt>
                <c:pt idx="458">
                  <c:v>42160</c:v>
                </c:pt>
                <c:pt idx="459">
                  <c:v>41757</c:v>
                </c:pt>
                <c:pt idx="460">
                  <c:v>41948</c:v>
                </c:pt>
                <c:pt idx="461">
                  <c:v>42096</c:v>
                </c:pt>
                <c:pt idx="462">
                  <c:v>42327</c:v>
                </c:pt>
                <c:pt idx="463">
                  <c:v>42131</c:v>
                </c:pt>
                <c:pt idx="464">
                  <c:v>41732</c:v>
                </c:pt>
                <c:pt idx="465">
                  <c:v>41696</c:v>
                </c:pt>
                <c:pt idx="466">
                  <c:v>41920</c:v>
                </c:pt>
                <c:pt idx="467">
                  <c:v>42467</c:v>
                </c:pt>
                <c:pt idx="468">
                  <c:v>41849</c:v>
                </c:pt>
                <c:pt idx="469">
                  <c:v>41717</c:v>
                </c:pt>
                <c:pt idx="470">
                  <c:v>41645</c:v>
                </c:pt>
                <c:pt idx="471">
                  <c:v>41913</c:v>
                </c:pt>
                <c:pt idx="472">
                  <c:v>41705</c:v>
                </c:pt>
                <c:pt idx="473">
                  <c:v>42191</c:v>
                </c:pt>
                <c:pt idx="474">
                  <c:v>42445</c:v>
                </c:pt>
                <c:pt idx="475">
                  <c:v>41877</c:v>
                </c:pt>
                <c:pt idx="476">
                  <c:v>42089</c:v>
                </c:pt>
                <c:pt idx="477">
                  <c:v>41716</c:v>
                </c:pt>
                <c:pt idx="478">
                  <c:v>41782</c:v>
                </c:pt>
                <c:pt idx="479">
                  <c:v>42359</c:v>
                </c:pt>
                <c:pt idx="480">
                  <c:v>41829</c:v>
                </c:pt>
                <c:pt idx="481">
                  <c:v>42103</c:v>
                </c:pt>
                <c:pt idx="482">
                  <c:v>41677</c:v>
                </c:pt>
                <c:pt idx="483">
                  <c:v>42486</c:v>
                </c:pt>
                <c:pt idx="484">
                  <c:v>42622</c:v>
                </c:pt>
                <c:pt idx="485">
                  <c:v>42039</c:v>
                </c:pt>
                <c:pt idx="486">
                  <c:v>42249</c:v>
                </c:pt>
                <c:pt idx="487">
                  <c:v>42130</c:v>
                </c:pt>
                <c:pt idx="488">
                  <c:v>42132</c:v>
                </c:pt>
                <c:pt idx="489">
                  <c:v>42263</c:v>
                </c:pt>
                <c:pt idx="490">
                  <c:v>41862</c:v>
                </c:pt>
                <c:pt idx="491">
                  <c:v>42128</c:v>
                </c:pt>
                <c:pt idx="492">
                  <c:v>41807</c:v>
                </c:pt>
                <c:pt idx="493">
                  <c:v>42328</c:v>
                </c:pt>
                <c:pt idx="494">
                  <c:v>42235</c:v>
                </c:pt>
                <c:pt idx="495">
                  <c:v>42460</c:v>
                </c:pt>
                <c:pt idx="496">
                  <c:v>42620</c:v>
                </c:pt>
                <c:pt idx="497">
                  <c:v>41648</c:v>
                </c:pt>
                <c:pt idx="498">
                  <c:v>42151</c:v>
                </c:pt>
                <c:pt idx="499">
                  <c:v>42181</c:v>
                </c:pt>
                <c:pt idx="500">
                  <c:v>41653</c:v>
                </c:pt>
                <c:pt idx="501">
                  <c:v>42332</c:v>
                </c:pt>
                <c:pt idx="502">
                  <c:v>41813</c:v>
                </c:pt>
                <c:pt idx="503">
                  <c:v>41957</c:v>
                </c:pt>
                <c:pt idx="504">
                  <c:v>41695</c:v>
                </c:pt>
                <c:pt idx="505">
                  <c:v>42033</c:v>
                </c:pt>
                <c:pt idx="506">
                  <c:v>42326</c:v>
                </c:pt>
                <c:pt idx="507">
                  <c:v>42381</c:v>
                </c:pt>
                <c:pt idx="508">
                  <c:v>42347</c:v>
                </c:pt>
                <c:pt idx="509">
                  <c:v>42440</c:v>
                </c:pt>
                <c:pt idx="510">
                  <c:v>41691</c:v>
                </c:pt>
                <c:pt idx="511">
                  <c:v>41681</c:v>
                </c:pt>
                <c:pt idx="512">
                  <c:v>41922</c:v>
                </c:pt>
                <c:pt idx="513">
                  <c:v>42272</c:v>
                </c:pt>
                <c:pt idx="514">
                  <c:v>41834</c:v>
                </c:pt>
                <c:pt idx="515">
                  <c:v>42642</c:v>
                </c:pt>
                <c:pt idx="516">
                  <c:v>41960</c:v>
                </c:pt>
                <c:pt idx="517">
                  <c:v>42222</c:v>
                </c:pt>
                <c:pt idx="518">
                  <c:v>42202</c:v>
                </c:pt>
                <c:pt idx="519">
                  <c:v>42158</c:v>
                </c:pt>
                <c:pt idx="520">
                  <c:v>42101</c:v>
                </c:pt>
                <c:pt idx="521">
                  <c:v>41908</c:v>
                </c:pt>
                <c:pt idx="522">
                  <c:v>41955</c:v>
                </c:pt>
                <c:pt idx="523">
                  <c:v>41946</c:v>
                </c:pt>
                <c:pt idx="524">
                  <c:v>42053</c:v>
                </c:pt>
                <c:pt idx="525">
                  <c:v>41764</c:v>
                </c:pt>
                <c:pt idx="526">
                  <c:v>42192</c:v>
                </c:pt>
                <c:pt idx="527">
                  <c:v>41947</c:v>
                </c:pt>
                <c:pt idx="528">
                  <c:v>42226</c:v>
                </c:pt>
                <c:pt idx="529">
                  <c:v>41841</c:v>
                </c:pt>
                <c:pt idx="530">
                  <c:v>41831</c:v>
                </c:pt>
                <c:pt idx="531">
                  <c:v>42223</c:v>
                </c:pt>
                <c:pt idx="532">
                  <c:v>41719</c:v>
                </c:pt>
                <c:pt idx="533">
                  <c:v>41905</c:v>
                </c:pt>
                <c:pt idx="534">
                  <c:v>42313</c:v>
                </c:pt>
                <c:pt idx="535">
                  <c:v>41786</c:v>
                </c:pt>
                <c:pt idx="536">
                  <c:v>41810</c:v>
                </c:pt>
                <c:pt idx="537">
                  <c:v>42433</c:v>
                </c:pt>
                <c:pt idx="538">
                  <c:v>42041</c:v>
                </c:pt>
                <c:pt idx="539">
                  <c:v>42395</c:v>
                </c:pt>
                <c:pt idx="540">
                  <c:v>42095</c:v>
                </c:pt>
                <c:pt idx="541">
                  <c:v>42639</c:v>
                </c:pt>
                <c:pt idx="542">
                  <c:v>41830</c:v>
                </c:pt>
                <c:pt idx="543">
                  <c:v>42250</c:v>
                </c:pt>
                <c:pt idx="544">
                  <c:v>41765</c:v>
                </c:pt>
                <c:pt idx="545">
                  <c:v>41844</c:v>
                </c:pt>
                <c:pt idx="546">
                  <c:v>41709</c:v>
                </c:pt>
                <c:pt idx="547">
                  <c:v>42107</c:v>
                </c:pt>
                <c:pt idx="548">
                  <c:v>42171</c:v>
                </c:pt>
                <c:pt idx="549">
                  <c:v>41968</c:v>
                </c:pt>
                <c:pt idx="550">
                  <c:v>42111</c:v>
                </c:pt>
                <c:pt idx="551">
                  <c:v>42531</c:v>
                </c:pt>
                <c:pt idx="552">
                  <c:v>41767</c:v>
                </c:pt>
                <c:pt idx="553">
                  <c:v>42167</c:v>
                </c:pt>
                <c:pt idx="554">
                  <c:v>42713</c:v>
                </c:pt>
                <c:pt idx="555">
                  <c:v>41739</c:v>
                </c:pt>
                <c:pt idx="556">
                  <c:v>41688</c:v>
                </c:pt>
                <c:pt idx="557">
                  <c:v>41723</c:v>
                </c:pt>
                <c:pt idx="558">
                  <c:v>42110</c:v>
                </c:pt>
                <c:pt idx="559">
                  <c:v>41890</c:v>
                </c:pt>
                <c:pt idx="560">
                  <c:v>42136</c:v>
                </c:pt>
                <c:pt idx="561">
                  <c:v>41838</c:v>
                </c:pt>
                <c:pt idx="562">
                  <c:v>42282</c:v>
                </c:pt>
                <c:pt idx="563">
                  <c:v>41774</c:v>
                </c:pt>
                <c:pt idx="564">
                  <c:v>41928</c:v>
                </c:pt>
                <c:pt idx="565">
                  <c:v>42241</c:v>
                </c:pt>
                <c:pt idx="566">
                  <c:v>41820</c:v>
                </c:pt>
                <c:pt idx="567">
                  <c:v>41991</c:v>
                </c:pt>
                <c:pt idx="568">
                  <c:v>41809</c:v>
                </c:pt>
                <c:pt idx="569">
                  <c:v>41974</c:v>
                </c:pt>
                <c:pt idx="570">
                  <c:v>42647</c:v>
                </c:pt>
                <c:pt idx="571">
                  <c:v>42268</c:v>
                </c:pt>
                <c:pt idx="572">
                  <c:v>41766</c:v>
                </c:pt>
                <c:pt idx="573">
                  <c:v>42185</c:v>
                </c:pt>
                <c:pt idx="574">
                  <c:v>41899</c:v>
                </c:pt>
                <c:pt idx="575">
                  <c:v>42144</c:v>
                </c:pt>
                <c:pt idx="576">
                  <c:v>42082</c:v>
                </c:pt>
                <c:pt idx="577">
                  <c:v>41642</c:v>
                </c:pt>
                <c:pt idx="578">
                  <c:v>42251</c:v>
                </c:pt>
                <c:pt idx="579">
                  <c:v>41722</c:v>
                </c:pt>
                <c:pt idx="580">
                  <c:v>41787</c:v>
                </c:pt>
                <c:pt idx="581">
                  <c:v>41816</c:v>
                </c:pt>
                <c:pt idx="582">
                  <c:v>42020</c:v>
                </c:pt>
                <c:pt idx="583">
                  <c:v>42200</c:v>
                </c:pt>
                <c:pt idx="584">
                  <c:v>41969</c:v>
                </c:pt>
                <c:pt idx="585">
                  <c:v>41935</c:v>
                </c:pt>
                <c:pt idx="586">
                  <c:v>41711</c:v>
                </c:pt>
                <c:pt idx="587">
                  <c:v>42178</c:v>
                </c:pt>
                <c:pt idx="588">
                  <c:v>41962</c:v>
                </c:pt>
                <c:pt idx="589">
                  <c:v>42278</c:v>
                </c:pt>
                <c:pt idx="590">
                  <c:v>41808</c:v>
                </c:pt>
                <c:pt idx="591">
                  <c:v>41950</c:v>
                </c:pt>
                <c:pt idx="592">
                  <c:v>42152</c:v>
                </c:pt>
                <c:pt idx="593">
                  <c:v>42102</c:v>
                </c:pt>
                <c:pt idx="594">
                  <c:v>42678</c:v>
                </c:pt>
                <c:pt idx="595">
                  <c:v>42173</c:v>
                </c:pt>
                <c:pt idx="596">
                  <c:v>41780</c:v>
                </c:pt>
                <c:pt idx="597">
                  <c:v>42165</c:v>
                </c:pt>
                <c:pt idx="598">
                  <c:v>41964</c:v>
                </c:pt>
                <c:pt idx="599">
                  <c:v>42286</c:v>
                </c:pt>
                <c:pt idx="600">
                  <c:v>41978</c:v>
                </c:pt>
                <c:pt idx="601">
                  <c:v>41781</c:v>
                </c:pt>
                <c:pt idx="602">
                  <c:v>42143</c:v>
                </c:pt>
                <c:pt idx="603">
                  <c:v>42012</c:v>
                </c:pt>
                <c:pt idx="604">
                  <c:v>41803</c:v>
                </c:pt>
                <c:pt idx="605">
                  <c:v>42116</c:v>
                </c:pt>
                <c:pt idx="606">
                  <c:v>41989</c:v>
                </c:pt>
                <c:pt idx="607">
                  <c:v>42264</c:v>
                </c:pt>
                <c:pt idx="608">
                  <c:v>42683</c:v>
                </c:pt>
                <c:pt idx="609">
                  <c:v>42258</c:v>
                </c:pt>
                <c:pt idx="610">
                  <c:v>41773</c:v>
                </c:pt>
                <c:pt idx="611">
                  <c:v>42115</c:v>
                </c:pt>
                <c:pt idx="612">
                  <c:v>42138</c:v>
                </c:pt>
                <c:pt idx="613">
                  <c:v>42100</c:v>
                </c:pt>
                <c:pt idx="614">
                  <c:v>41724</c:v>
                </c:pt>
                <c:pt idx="615">
                  <c:v>42080</c:v>
                </c:pt>
                <c:pt idx="616">
                  <c:v>42342</c:v>
                </c:pt>
                <c:pt idx="617">
                  <c:v>42401</c:v>
                </c:pt>
                <c:pt idx="618">
                  <c:v>42362</c:v>
                </c:pt>
                <c:pt idx="619">
                  <c:v>42135</c:v>
                </c:pt>
                <c:pt idx="620">
                  <c:v>41652</c:v>
                </c:pt>
                <c:pt idx="621">
                  <c:v>41768</c:v>
                </c:pt>
                <c:pt idx="622">
                  <c:v>41641</c:v>
                </c:pt>
                <c:pt idx="623">
                  <c:v>42298</c:v>
                </c:pt>
                <c:pt idx="624">
                  <c:v>42142</c:v>
                </c:pt>
                <c:pt idx="625">
                  <c:v>42207</c:v>
                </c:pt>
                <c:pt idx="626">
                  <c:v>42121</c:v>
                </c:pt>
                <c:pt idx="627">
                  <c:v>42011</c:v>
                </c:pt>
                <c:pt idx="628">
                  <c:v>41956</c:v>
                </c:pt>
                <c:pt idx="629">
                  <c:v>42333</c:v>
                </c:pt>
                <c:pt idx="630">
                  <c:v>41897</c:v>
                </c:pt>
                <c:pt idx="631">
                  <c:v>42209</c:v>
                </c:pt>
                <c:pt idx="632">
                  <c:v>41778</c:v>
                </c:pt>
                <c:pt idx="633">
                  <c:v>41918</c:v>
                </c:pt>
                <c:pt idx="634">
                  <c:v>42229</c:v>
                </c:pt>
                <c:pt idx="635">
                  <c:v>41961</c:v>
                </c:pt>
                <c:pt idx="636">
                  <c:v>42233</c:v>
                </c:pt>
                <c:pt idx="637">
                  <c:v>41793</c:v>
                </c:pt>
                <c:pt idx="638">
                  <c:v>41754</c:v>
                </c:pt>
                <c:pt idx="639">
                  <c:v>41967</c:v>
                </c:pt>
                <c:pt idx="640">
                  <c:v>41745</c:v>
                </c:pt>
                <c:pt idx="641">
                  <c:v>41907</c:v>
                </c:pt>
                <c:pt idx="642">
                  <c:v>41661</c:v>
                </c:pt>
                <c:pt idx="643">
                  <c:v>42297</c:v>
                </c:pt>
                <c:pt idx="644">
                  <c:v>41703</c:v>
                </c:pt>
                <c:pt idx="645">
                  <c:v>42650</c:v>
                </c:pt>
                <c:pt idx="646">
                  <c:v>42227</c:v>
                </c:pt>
                <c:pt idx="647">
                  <c:v>41939</c:v>
                </c:pt>
                <c:pt idx="648">
                  <c:v>42291</c:v>
                </c:pt>
                <c:pt idx="649">
                  <c:v>41942</c:v>
                </c:pt>
                <c:pt idx="650">
                  <c:v>42122</c:v>
                </c:pt>
                <c:pt idx="651">
                  <c:v>42454</c:v>
                </c:pt>
                <c:pt idx="652">
                  <c:v>41827</c:v>
                </c:pt>
                <c:pt idx="653">
                  <c:v>41744</c:v>
                </c:pt>
                <c:pt idx="654">
                  <c:v>42262</c:v>
                </c:pt>
                <c:pt idx="655">
                  <c:v>41806</c:v>
                </c:pt>
                <c:pt idx="656">
                  <c:v>41949</c:v>
                </c:pt>
                <c:pt idx="657">
                  <c:v>41975</c:v>
                </c:pt>
                <c:pt idx="658">
                  <c:v>42046</c:v>
                </c:pt>
                <c:pt idx="659">
                  <c:v>42013</c:v>
                </c:pt>
                <c:pt idx="660">
                  <c:v>42006</c:v>
                </c:pt>
                <c:pt idx="661">
                  <c:v>42408</c:v>
                </c:pt>
                <c:pt idx="662">
                  <c:v>42157</c:v>
                </c:pt>
                <c:pt idx="663">
                  <c:v>41976</c:v>
                </c:pt>
                <c:pt idx="664">
                  <c:v>41794</c:v>
                </c:pt>
                <c:pt idx="665">
                  <c:v>41929</c:v>
                </c:pt>
                <c:pt idx="666">
                  <c:v>42164</c:v>
                </c:pt>
                <c:pt idx="667">
                  <c:v>42578</c:v>
                </c:pt>
                <c:pt idx="668">
                  <c:v>41914</c:v>
                </c:pt>
                <c:pt idx="669">
                  <c:v>42424</c:v>
                </c:pt>
                <c:pt idx="670">
                  <c:v>41731</c:v>
                </c:pt>
                <c:pt idx="671">
                  <c:v>42640</c:v>
                </c:pt>
                <c:pt idx="672">
                  <c:v>41753</c:v>
                </c:pt>
                <c:pt idx="673">
                  <c:v>42265</c:v>
                </c:pt>
                <c:pt idx="674">
                  <c:v>41893</c:v>
                </c:pt>
                <c:pt idx="675">
                  <c:v>42048</c:v>
                </c:pt>
                <c:pt idx="676">
                  <c:v>42040</c:v>
                </c:pt>
                <c:pt idx="677">
                  <c:v>41915</c:v>
                </c:pt>
                <c:pt idx="678">
                  <c:v>41736</c:v>
                </c:pt>
                <c:pt idx="679">
                  <c:v>41963</c:v>
                </c:pt>
                <c:pt idx="680">
                  <c:v>41836</c:v>
                </c:pt>
                <c:pt idx="681">
                  <c:v>42114</c:v>
                </c:pt>
                <c:pt idx="682">
                  <c:v>41729</c:v>
                </c:pt>
                <c:pt idx="683">
                  <c:v>41771</c:v>
                </c:pt>
                <c:pt idx="684">
                  <c:v>42530</c:v>
                </c:pt>
                <c:pt idx="685">
                  <c:v>42159</c:v>
                </c:pt>
                <c:pt idx="686">
                  <c:v>42188</c:v>
                </c:pt>
                <c:pt idx="687">
                  <c:v>42137</c:v>
                </c:pt>
                <c:pt idx="688">
                  <c:v>42088</c:v>
                </c:pt>
                <c:pt idx="689">
                  <c:v>41779</c:v>
                </c:pt>
                <c:pt idx="690">
                  <c:v>42410</c:v>
                </c:pt>
                <c:pt idx="691">
                  <c:v>42409</c:v>
                </c:pt>
                <c:pt idx="692">
                  <c:v>42221</c:v>
                </c:pt>
                <c:pt idx="693">
                  <c:v>41726</c:v>
                </c:pt>
                <c:pt idx="694">
                  <c:v>41856</c:v>
                </c:pt>
                <c:pt idx="695">
                  <c:v>41647</c:v>
                </c:pt>
                <c:pt idx="696">
                  <c:v>42030</c:v>
                </c:pt>
                <c:pt idx="697">
                  <c:v>41983</c:v>
                </c:pt>
                <c:pt idx="698">
                  <c:v>42055</c:v>
                </c:pt>
                <c:pt idx="699">
                  <c:v>41999</c:v>
                </c:pt>
                <c:pt idx="700">
                  <c:v>42146</c:v>
                </c:pt>
                <c:pt idx="701">
                  <c:v>42025</c:v>
                </c:pt>
                <c:pt idx="702">
                  <c:v>41891</c:v>
                </c:pt>
                <c:pt idx="703">
                  <c:v>42348</c:v>
                </c:pt>
                <c:pt idx="704">
                  <c:v>42145</c:v>
                </c:pt>
                <c:pt idx="705">
                  <c:v>42104</c:v>
                </c:pt>
                <c:pt idx="706">
                  <c:v>41828</c:v>
                </c:pt>
                <c:pt idx="707">
                  <c:v>41725</c:v>
                </c:pt>
                <c:pt idx="708">
                  <c:v>42312</c:v>
                </c:pt>
                <c:pt idx="709">
                  <c:v>42212</c:v>
                </c:pt>
                <c:pt idx="710">
                  <c:v>41894</c:v>
                </c:pt>
                <c:pt idx="711">
                  <c:v>42163</c:v>
                </c:pt>
                <c:pt idx="712">
                  <c:v>42270</c:v>
                </c:pt>
                <c:pt idx="713">
                  <c:v>42174</c:v>
                </c:pt>
                <c:pt idx="714">
                  <c:v>42108</c:v>
                </c:pt>
                <c:pt idx="715">
                  <c:v>42279</c:v>
                </c:pt>
                <c:pt idx="716">
                  <c:v>41775</c:v>
                </c:pt>
                <c:pt idx="717">
                  <c:v>41740</c:v>
                </c:pt>
                <c:pt idx="718">
                  <c:v>41984</c:v>
                </c:pt>
                <c:pt idx="719">
                  <c:v>42412</c:v>
                </c:pt>
                <c:pt idx="720">
                  <c:v>41801</c:v>
                </c:pt>
                <c:pt idx="721">
                  <c:v>42648</c:v>
                </c:pt>
                <c:pt idx="722">
                  <c:v>42172</c:v>
                </c:pt>
                <c:pt idx="723">
                  <c:v>42156</c:v>
                </c:pt>
                <c:pt idx="724">
                  <c:v>42179</c:v>
                </c:pt>
                <c:pt idx="725">
                  <c:v>41842</c:v>
                </c:pt>
                <c:pt idx="726">
                  <c:v>42193</c:v>
                </c:pt>
                <c:pt idx="727">
                  <c:v>42369</c:v>
                </c:pt>
                <c:pt idx="728">
                  <c:v>42215</c:v>
                </c:pt>
                <c:pt idx="729">
                  <c:v>41747</c:v>
                </c:pt>
                <c:pt idx="730">
                  <c:v>41977</c:v>
                </c:pt>
                <c:pt idx="731">
                  <c:v>41919</c:v>
                </c:pt>
                <c:pt idx="732">
                  <c:v>41885</c:v>
                </c:pt>
                <c:pt idx="733">
                  <c:v>41982</c:v>
                </c:pt>
                <c:pt idx="734">
                  <c:v>41738</c:v>
                </c:pt>
                <c:pt idx="735">
                  <c:v>41898</c:v>
                </c:pt>
                <c:pt idx="736">
                  <c:v>42283</c:v>
                </c:pt>
                <c:pt idx="737">
                  <c:v>41815</c:v>
                </c:pt>
                <c:pt idx="738">
                  <c:v>42318</c:v>
                </c:pt>
                <c:pt idx="739">
                  <c:v>42081</c:v>
                </c:pt>
                <c:pt idx="740">
                  <c:v>42054</c:v>
                </c:pt>
                <c:pt idx="741">
                  <c:v>41932</c:v>
                </c:pt>
                <c:pt idx="742">
                  <c:v>41676</c:v>
                </c:pt>
                <c:pt idx="743">
                  <c:v>42045</c:v>
                </c:pt>
                <c:pt idx="744">
                  <c:v>42228</c:v>
                </c:pt>
                <c:pt idx="745">
                  <c:v>42125</c:v>
                </c:pt>
                <c:pt idx="746">
                  <c:v>42649</c:v>
                </c:pt>
                <c:pt idx="747">
                  <c:v>42097</c:v>
                </c:pt>
                <c:pt idx="748">
                  <c:v>42411</c:v>
                </c:pt>
                <c:pt idx="749">
                  <c:v>41673</c:v>
                </c:pt>
                <c:pt idx="750">
                  <c:v>42059</c:v>
                </c:pt>
                <c:pt idx="751">
                  <c:v>41675</c:v>
                </c:pt>
                <c:pt idx="752">
                  <c:v>41674</c:v>
                </c:pt>
                <c:pt idx="753">
                  <c:v>41761</c:v>
                </c:pt>
              </c:numCache>
            </c:numRef>
          </c:cat>
          <c:val>
            <c:numRef>
              <c:f>'Data &amp;Distribution analysis'!#REF!</c:f>
              <c:numCache>
                <c:formatCode>General</c:formatCode>
                <c:ptCount val="1"/>
                <c:pt idx="0">
                  <c:v>1</c:v>
                </c:pt>
              </c:numCache>
            </c:numRef>
          </c:val>
          <c:smooth val="0"/>
        </c:ser>
        <c:ser>
          <c:idx val="2"/>
          <c:order val="2"/>
          <c:tx>
            <c:strRef>
              <c:f>'Data &amp;Distribution analysis'!#REF!</c:f>
              <c:strCache>
                <c:ptCount val="1"/>
                <c:pt idx="0">
                  <c:v>#REF!</c:v>
                </c:pt>
              </c:strCache>
            </c:strRef>
          </c:tx>
          <c:marker>
            <c:symbol val="none"/>
          </c:marker>
          <c:cat>
            <c:numRef>
              <c:f>'Data &amp;Distribution analysis'!$A$2:$A$837</c:f>
              <c:numCache>
                <c:formatCode>mm/dd/yyyy</c:formatCode>
                <c:ptCount val="836"/>
                <c:pt idx="0">
                  <c:v>42643</c:v>
                </c:pt>
                <c:pt idx="1">
                  <c:v>42275</c:v>
                </c:pt>
                <c:pt idx="2">
                  <c:v>41940</c:v>
                </c:pt>
                <c:pt idx="3">
                  <c:v>42373</c:v>
                </c:pt>
                <c:pt idx="4">
                  <c:v>42032</c:v>
                </c:pt>
                <c:pt idx="5">
                  <c:v>42090</c:v>
                </c:pt>
                <c:pt idx="6">
                  <c:v>42255</c:v>
                </c:pt>
                <c:pt idx="7">
                  <c:v>42627</c:v>
                </c:pt>
                <c:pt idx="8">
                  <c:v>42506</c:v>
                </c:pt>
                <c:pt idx="9">
                  <c:v>42507</c:v>
                </c:pt>
                <c:pt idx="10">
                  <c:v>42688</c:v>
                </c:pt>
                <c:pt idx="11">
                  <c:v>42499</c:v>
                </c:pt>
                <c:pt idx="12">
                  <c:v>41912</c:v>
                </c:pt>
                <c:pt idx="13">
                  <c:v>42276</c:v>
                </c:pt>
                <c:pt idx="14">
                  <c:v>42256</c:v>
                </c:pt>
                <c:pt idx="15">
                  <c:v>42661</c:v>
                </c:pt>
                <c:pt idx="16">
                  <c:v>42402</c:v>
                </c:pt>
                <c:pt idx="17">
                  <c:v>41814</c:v>
                </c:pt>
                <c:pt idx="18">
                  <c:v>42508</c:v>
                </c:pt>
                <c:pt idx="19">
                  <c:v>42307</c:v>
                </c:pt>
                <c:pt idx="20">
                  <c:v>41772</c:v>
                </c:pt>
                <c:pt idx="21">
                  <c:v>42503</c:v>
                </c:pt>
                <c:pt idx="22">
                  <c:v>42513</c:v>
                </c:pt>
                <c:pt idx="23">
                  <c:v>42709</c:v>
                </c:pt>
                <c:pt idx="24">
                  <c:v>42724</c:v>
                </c:pt>
                <c:pt idx="25">
                  <c:v>42034</c:v>
                </c:pt>
                <c:pt idx="26">
                  <c:v>42026</c:v>
                </c:pt>
                <c:pt idx="27">
                  <c:v>42461</c:v>
                </c:pt>
                <c:pt idx="28">
                  <c:v>42676</c:v>
                </c:pt>
                <c:pt idx="29">
                  <c:v>42524</c:v>
                </c:pt>
                <c:pt idx="30">
                  <c:v>42528</c:v>
                </c:pt>
                <c:pt idx="31">
                  <c:v>42230</c:v>
                </c:pt>
                <c:pt idx="32">
                  <c:v>42726</c:v>
                </c:pt>
                <c:pt idx="33">
                  <c:v>42496</c:v>
                </c:pt>
                <c:pt idx="34">
                  <c:v>42094</c:v>
                </c:pt>
                <c:pt idx="35">
                  <c:v>42725</c:v>
                </c:pt>
                <c:pt idx="36">
                  <c:v>42733</c:v>
                </c:pt>
                <c:pt idx="37">
                  <c:v>42515</c:v>
                </c:pt>
                <c:pt idx="38">
                  <c:v>42723</c:v>
                </c:pt>
                <c:pt idx="39">
                  <c:v>42383</c:v>
                </c:pt>
                <c:pt idx="40">
                  <c:v>42695</c:v>
                </c:pt>
                <c:pt idx="41">
                  <c:v>42572</c:v>
                </c:pt>
                <c:pt idx="42">
                  <c:v>42384</c:v>
                </c:pt>
                <c:pt idx="43">
                  <c:v>42584</c:v>
                </c:pt>
                <c:pt idx="44">
                  <c:v>41971</c:v>
                </c:pt>
                <c:pt idx="45">
                  <c:v>42621</c:v>
                </c:pt>
                <c:pt idx="46">
                  <c:v>42720</c:v>
                </c:pt>
                <c:pt idx="47">
                  <c:v>42391</c:v>
                </c:pt>
                <c:pt idx="48">
                  <c:v>42719</c:v>
                </c:pt>
                <c:pt idx="49">
                  <c:v>42655</c:v>
                </c:pt>
                <c:pt idx="50">
                  <c:v>41864</c:v>
                </c:pt>
                <c:pt idx="51">
                  <c:v>42492</c:v>
                </c:pt>
                <c:pt idx="52">
                  <c:v>42691</c:v>
                </c:pt>
                <c:pt idx="53">
                  <c:v>41697</c:v>
                </c:pt>
                <c:pt idx="54">
                  <c:v>42388</c:v>
                </c:pt>
                <c:pt idx="55">
                  <c:v>41857</c:v>
                </c:pt>
                <c:pt idx="56">
                  <c:v>42389</c:v>
                </c:pt>
                <c:pt idx="57">
                  <c:v>42248</c:v>
                </c:pt>
                <c:pt idx="58">
                  <c:v>42397</c:v>
                </c:pt>
                <c:pt idx="59">
                  <c:v>42431</c:v>
                </c:pt>
                <c:pt idx="60">
                  <c:v>42186</c:v>
                </c:pt>
                <c:pt idx="61">
                  <c:v>42423</c:v>
                </c:pt>
                <c:pt idx="62">
                  <c:v>42633</c:v>
                </c:pt>
                <c:pt idx="63">
                  <c:v>42594</c:v>
                </c:pt>
                <c:pt idx="64">
                  <c:v>42654</c:v>
                </c:pt>
                <c:pt idx="65">
                  <c:v>42075</c:v>
                </c:pt>
                <c:pt idx="66">
                  <c:v>42675</c:v>
                </c:pt>
                <c:pt idx="67">
                  <c:v>41654</c:v>
                </c:pt>
                <c:pt idx="68">
                  <c:v>42535</c:v>
                </c:pt>
                <c:pt idx="69">
                  <c:v>42184</c:v>
                </c:pt>
                <c:pt idx="70">
                  <c:v>42699</c:v>
                </c:pt>
                <c:pt idx="71">
                  <c:v>42684</c:v>
                </c:pt>
                <c:pt idx="72">
                  <c:v>42074</c:v>
                </c:pt>
                <c:pt idx="73">
                  <c:v>42556</c:v>
                </c:pt>
                <c:pt idx="74">
                  <c:v>42706</c:v>
                </c:pt>
                <c:pt idx="75">
                  <c:v>42271</c:v>
                </c:pt>
                <c:pt idx="76">
                  <c:v>42669</c:v>
                </c:pt>
                <c:pt idx="77">
                  <c:v>41865</c:v>
                </c:pt>
                <c:pt idx="78">
                  <c:v>42247</c:v>
                </c:pt>
                <c:pt idx="79">
                  <c:v>41911</c:v>
                </c:pt>
                <c:pt idx="80">
                  <c:v>42521</c:v>
                </c:pt>
                <c:pt idx="81">
                  <c:v>42459</c:v>
                </c:pt>
                <c:pt idx="82">
                  <c:v>42444</c:v>
                </c:pt>
                <c:pt idx="83">
                  <c:v>42093</c:v>
                </c:pt>
                <c:pt idx="84">
                  <c:v>42517</c:v>
                </c:pt>
                <c:pt idx="85">
                  <c:v>42509</c:v>
                </c:pt>
                <c:pt idx="86">
                  <c:v>42481</c:v>
                </c:pt>
                <c:pt idx="87">
                  <c:v>42495</c:v>
                </c:pt>
                <c:pt idx="88">
                  <c:v>42516</c:v>
                </c:pt>
                <c:pt idx="89">
                  <c:v>42501</c:v>
                </c:pt>
                <c:pt idx="90">
                  <c:v>42576</c:v>
                </c:pt>
                <c:pt idx="91">
                  <c:v>42732</c:v>
                </c:pt>
                <c:pt idx="92">
                  <c:v>42635</c:v>
                </c:pt>
                <c:pt idx="93">
                  <c:v>42436</c:v>
                </c:pt>
                <c:pt idx="94">
                  <c:v>42417</c:v>
                </c:pt>
                <c:pt idx="95">
                  <c:v>42293</c:v>
                </c:pt>
                <c:pt idx="96">
                  <c:v>42430</c:v>
                </c:pt>
                <c:pt idx="97">
                  <c:v>42382</c:v>
                </c:pt>
                <c:pt idx="98">
                  <c:v>42689</c:v>
                </c:pt>
                <c:pt idx="99">
                  <c:v>42712</c:v>
                </c:pt>
                <c:pt idx="100">
                  <c:v>42500</c:v>
                </c:pt>
                <c:pt idx="101">
                  <c:v>42692</c:v>
                </c:pt>
                <c:pt idx="102">
                  <c:v>42353</c:v>
                </c:pt>
                <c:pt idx="103">
                  <c:v>42704</c:v>
                </c:pt>
                <c:pt idx="104">
                  <c:v>42544</c:v>
                </c:pt>
                <c:pt idx="105">
                  <c:v>42216</c:v>
                </c:pt>
                <c:pt idx="106">
                  <c:v>42542</c:v>
                </c:pt>
                <c:pt idx="107">
                  <c:v>42598</c:v>
                </c:pt>
                <c:pt idx="108">
                  <c:v>42657</c:v>
                </c:pt>
                <c:pt idx="109">
                  <c:v>42656</c:v>
                </c:pt>
                <c:pt idx="110">
                  <c:v>42341</c:v>
                </c:pt>
                <c:pt idx="111">
                  <c:v>42705</c:v>
                </c:pt>
                <c:pt idx="112">
                  <c:v>42703</c:v>
                </c:pt>
                <c:pt idx="113">
                  <c:v>42571</c:v>
                </c:pt>
                <c:pt idx="114">
                  <c:v>42206</c:v>
                </c:pt>
                <c:pt idx="115">
                  <c:v>42450</c:v>
                </c:pt>
                <c:pt idx="116">
                  <c:v>42523</c:v>
                </c:pt>
                <c:pt idx="117">
                  <c:v>42489</c:v>
                </c:pt>
                <c:pt idx="118">
                  <c:v>42543</c:v>
                </c:pt>
                <c:pt idx="119">
                  <c:v>42664</c:v>
                </c:pt>
                <c:pt idx="120">
                  <c:v>42660</c:v>
                </c:pt>
                <c:pt idx="121">
                  <c:v>42187</c:v>
                </c:pt>
                <c:pt idx="122">
                  <c:v>41996</c:v>
                </c:pt>
                <c:pt idx="123">
                  <c:v>42566</c:v>
                </c:pt>
                <c:pt idx="124">
                  <c:v>42702</c:v>
                </c:pt>
                <c:pt idx="125">
                  <c:v>42317</c:v>
                </c:pt>
                <c:pt idx="126">
                  <c:v>42614</c:v>
                </c:pt>
                <c:pt idx="127">
                  <c:v>42514</c:v>
                </c:pt>
                <c:pt idx="128">
                  <c:v>42502</c:v>
                </c:pt>
                <c:pt idx="129">
                  <c:v>41667</c:v>
                </c:pt>
                <c:pt idx="130">
                  <c:v>42368</c:v>
                </c:pt>
                <c:pt idx="131">
                  <c:v>41859</c:v>
                </c:pt>
                <c:pt idx="132">
                  <c:v>42380</c:v>
                </c:pt>
                <c:pt idx="133">
                  <c:v>42438</c:v>
                </c:pt>
                <c:pt idx="134">
                  <c:v>42447</c:v>
                </c:pt>
                <c:pt idx="135">
                  <c:v>42510</c:v>
                </c:pt>
                <c:pt idx="136">
                  <c:v>42398</c:v>
                </c:pt>
                <c:pt idx="137">
                  <c:v>41863</c:v>
                </c:pt>
                <c:pt idx="138">
                  <c:v>41663</c:v>
                </c:pt>
                <c:pt idx="139">
                  <c:v>41871</c:v>
                </c:pt>
                <c:pt idx="140">
                  <c:v>42377</c:v>
                </c:pt>
                <c:pt idx="141">
                  <c:v>42458</c:v>
                </c:pt>
                <c:pt idx="142">
                  <c:v>42320</c:v>
                </c:pt>
                <c:pt idx="143">
                  <c:v>42285</c:v>
                </c:pt>
                <c:pt idx="144">
                  <c:v>42641</c:v>
                </c:pt>
                <c:pt idx="145">
                  <c:v>42296</c:v>
                </c:pt>
                <c:pt idx="146">
                  <c:v>42690</c:v>
                </c:pt>
                <c:pt idx="147">
                  <c:v>42153</c:v>
                </c:pt>
                <c:pt idx="148">
                  <c:v>42311</c:v>
                </c:pt>
                <c:pt idx="149">
                  <c:v>42537</c:v>
                </c:pt>
                <c:pt idx="150">
                  <c:v>42073</c:v>
                </c:pt>
                <c:pt idx="151">
                  <c:v>42717</c:v>
                </c:pt>
                <c:pt idx="152">
                  <c:v>42052</c:v>
                </c:pt>
                <c:pt idx="153">
                  <c:v>41870</c:v>
                </c:pt>
                <c:pt idx="154">
                  <c:v>42429</c:v>
                </c:pt>
                <c:pt idx="155">
                  <c:v>42416</c:v>
                </c:pt>
                <c:pt idx="156">
                  <c:v>42426</c:v>
                </c:pt>
                <c:pt idx="157">
                  <c:v>42300</c:v>
                </c:pt>
                <c:pt idx="158">
                  <c:v>41926</c:v>
                </c:pt>
                <c:pt idx="159">
                  <c:v>42731</c:v>
                </c:pt>
                <c:pt idx="160">
                  <c:v>42611</c:v>
                </c:pt>
                <c:pt idx="161">
                  <c:v>42583</c:v>
                </c:pt>
                <c:pt idx="162">
                  <c:v>42493</c:v>
                </c:pt>
                <c:pt idx="163">
                  <c:v>42390</c:v>
                </c:pt>
                <c:pt idx="164">
                  <c:v>41670</c:v>
                </c:pt>
                <c:pt idx="165">
                  <c:v>41997</c:v>
                </c:pt>
                <c:pt idx="166">
                  <c:v>42482</c:v>
                </c:pt>
                <c:pt idx="167">
                  <c:v>42681</c:v>
                </c:pt>
                <c:pt idx="168">
                  <c:v>42437</c:v>
                </c:pt>
                <c:pt idx="169">
                  <c:v>41878</c:v>
                </c:pt>
                <c:pt idx="170">
                  <c:v>42065</c:v>
                </c:pt>
                <c:pt idx="171">
                  <c:v>41943</c:v>
                </c:pt>
                <c:pt idx="172">
                  <c:v>42037</c:v>
                </c:pt>
                <c:pt idx="173">
                  <c:v>42536</c:v>
                </c:pt>
                <c:pt idx="174">
                  <c:v>42626</c:v>
                </c:pt>
                <c:pt idx="175">
                  <c:v>42662</c:v>
                </c:pt>
                <c:pt idx="176">
                  <c:v>41835</c:v>
                </c:pt>
                <c:pt idx="177">
                  <c:v>42472</c:v>
                </c:pt>
                <c:pt idx="178">
                  <c:v>42529</c:v>
                </c:pt>
                <c:pt idx="179">
                  <c:v>42488</c:v>
                </c:pt>
                <c:pt idx="180">
                  <c:v>42565</c:v>
                </c:pt>
                <c:pt idx="181">
                  <c:v>42522</c:v>
                </c:pt>
                <c:pt idx="182">
                  <c:v>42558</c:v>
                </c:pt>
                <c:pt idx="183">
                  <c:v>42607</c:v>
                </c:pt>
                <c:pt idx="184">
                  <c:v>42360</c:v>
                </c:pt>
                <c:pt idx="185">
                  <c:v>42619</c:v>
                </c:pt>
                <c:pt idx="186">
                  <c:v>41669</c:v>
                </c:pt>
                <c:pt idx="187">
                  <c:v>42076</c:v>
                </c:pt>
                <c:pt idx="188">
                  <c:v>42636</c:v>
                </c:pt>
                <c:pt idx="189">
                  <c:v>41666</c:v>
                </c:pt>
                <c:pt idx="190">
                  <c:v>42577</c:v>
                </c:pt>
                <c:pt idx="191">
                  <c:v>42290</c:v>
                </c:pt>
                <c:pt idx="192">
                  <c:v>42366</c:v>
                </c:pt>
                <c:pt idx="193">
                  <c:v>42335</c:v>
                </c:pt>
                <c:pt idx="194">
                  <c:v>41698</c:v>
                </c:pt>
                <c:pt idx="195">
                  <c:v>41852</c:v>
                </c:pt>
                <c:pt idx="196">
                  <c:v>41656</c:v>
                </c:pt>
                <c:pt idx="197">
                  <c:v>42067</c:v>
                </c:pt>
                <c:pt idx="198">
                  <c:v>42240</c:v>
                </c:pt>
                <c:pt idx="199">
                  <c:v>42354</c:v>
                </c:pt>
                <c:pt idx="200">
                  <c:v>42552</c:v>
                </c:pt>
                <c:pt idx="201">
                  <c:v>42464</c:v>
                </c:pt>
                <c:pt idx="202">
                  <c:v>41858</c:v>
                </c:pt>
                <c:pt idx="203">
                  <c:v>42425</c:v>
                </c:pt>
                <c:pt idx="204">
                  <c:v>42009</c:v>
                </c:pt>
                <c:pt idx="205">
                  <c:v>42541</c:v>
                </c:pt>
                <c:pt idx="206">
                  <c:v>42432</c:v>
                </c:pt>
                <c:pt idx="207">
                  <c:v>42727</c:v>
                </c:pt>
                <c:pt idx="208">
                  <c:v>42668</c:v>
                </c:pt>
                <c:pt idx="209">
                  <c:v>42550</c:v>
                </c:pt>
                <c:pt idx="210">
                  <c:v>42632</c:v>
                </c:pt>
                <c:pt idx="211">
                  <c:v>41660</c:v>
                </c:pt>
                <c:pt idx="212">
                  <c:v>41906</c:v>
                </c:pt>
                <c:pt idx="213">
                  <c:v>42625</c:v>
                </c:pt>
                <c:pt idx="214">
                  <c:v>42597</c:v>
                </c:pt>
                <c:pt idx="215">
                  <c:v>42195</c:v>
                </c:pt>
                <c:pt idx="216">
                  <c:v>42494</c:v>
                </c:pt>
                <c:pt idx="217">
                  <c:v>42710</c:v>
                </c:pt>
                <c:pt idx="218">
                  <c:v>41821</c:v>
                </c:pt>
                <c:pt idx="219">
                  <c:v>42325</c:v>
                </c:pt>
                <c:pt idx="220">
                  <c:v>42349</c:v>
                </c:pt>
                <c:pt idx="221">
                  <c:v>42474</c:v>
                </c:pt>
                <c:pt idx="222">
                  <c:v>42356</c:v>
                </c:pt>
                <c:pt idx="223">
                  <c:v>41680</c:v>
                </c:pt>
                <c:pt idx="224">
                  <c:v>41796</c:v>
                </c:pt>
                <c:pt idx="225">
                  <c:v>42527</c:v>
                </c:pt>
                <c:pt idx="226">
                  <c:v>42573</c:v>
                </c:pt>
                <c:pt idx="227">
                  <c:v>42422</c:v>
                </c:pt>
                <c:pt idx="228">
                  <c:v>42586</c:v>
                </c:pt>
                <c:pt idx="229">
                  <c:v>42569</c:v>
                </c:pt>
                <c:pt idx="230">
                  <c:v>42605</c:v>
                </c:pt>
                <c:pt idx="231">
                  <c:v>42170</c:v>
                </c:pt>
                <c:pt idx="232">
                  <c:v>42352</c:v>
                </c:pt>
                <c:pt idx="233">
                  <c:v>42478</c:v>
                </c:pt>
                <c:pt idx="234">
                  <c:v>42608</c:v>
                </c:pt>
                <c:pt idx="235">
                  <c:v>42439</c:v>
                </c:pt>
                <c:pt idx="236">
                  <c:v>41668</c:v>
                </c:pt>
                <c:pt idx="237">
                  <c:v>41990</c:v>
                </c:pt>
                <c:pt idx="238">
                  <c:v>42219</c:v>
                </c:pt>
                <c:pt idx="239">
                  <c:v>41869</c:v>
                </c:pt>
                <c:pt idx="240">
                  <c:v>41845</c:v>
                </c:pt>
                <c:pt idx="241">
                  <c:v>42244</c:v>
                </c:pt>
                <c:pt idx="242">
                  <c:v>42443</c:v>
                </c:pt>
                <c:pt idx="243">
                  <c:v>42590</c:v>
                </c:pt>
                <c:pt idx="244">
                  <c:v>41941</c:v>
                </c:pt>
                <c:pt idx="245">
                  <c:v>42646</c:v>
                </c:pt>
                <c:pt idx="246">
                  <c:v>42394</c:v>
                </c:pt>
                <c:pt idx="247">
                  <c:v>42697</c:v>
                </c:pt>
                <c:pt idx="248">
                  <c:v>42214</c:v>
                </c:pt>
                <c:pt idx="249">
                  <c:v>41822</c:v>
                </c:pt>
                <c:pt idx="250">
                  <c:v>42473</c:v>
                </c:pt>
                <c:pt idx="251">
                  <c:v>42405</c:v>
                </c:pt>
                <c:pt idx="252">
                  <c:v>42062</c:v>
                </c:pt>
                <c:pt idx="253">
                  <c:v>42060</c:v>
                </c:pt>
                <c:pt idx="254">
                  <c:v>41880</c:v>
                </c:pt>
                <c:pt idx="255">
                  <c:v>42677</c:v>
                </c:pt>
                <c:pt idx="256">
                  <c:v>42557</c:v>
                </c:pt>
                <c:pt idx="257">
                  <c:v>42418</c:v>
                </c:pt>
                <c:pt idx="258">
                  <c:v>42124</c:v>
                </c:pt>
                <c:pt idx="259">
                  <c:v>42615</c:v>
                </c:pt>
                <c:pt idx="260">
                  <c:v>42606</c:v>
                </c:pt>
                <c:pt idx="261">
                  <c:v>42592</c:v>
                </c:pt>
                <c:pt idx="262">
                  <c:v>42663</c:v>
                </c:pt>
                <c:pt idx="263">
                  <c:v>42591</c:v>
                </c:pt>
                <c:pt idx="264">
                  <c:v>42479</c:v>
                </c:pt>
                <c:pt idx="265">
                  <c:v>42123</c:v>
                </c:pt>
                <c:pt idx="266">
                  <c:v>42670</c:v>
                </c:pt>
                <c:pt idx="267">
                  <c:v>41704</c:v>
                </c:pt>
                <c:pt idx="268">
                  <c:v>42667</c:v>
                </c:pt>
                <c:pt idx="269">
                  <c:v>42066</c:v>
                </c:pt>
                <c:pt idx="270">
                  <c:v>42310</c:v>
                </c:pt>
                <c:pt idx="271">
                  <c:v>42711</c:v>
                </c:pt>
                <c:pt idx="272">
                  <c:v>42545</c:v>
                </c:pt>
                <c:pt idx="273">
                  <c:v>41682</c:v>
                </c:pt>
                <c:pt idx="274">
                  <c:v>42480</c:v>
                </c:pt>
                <c:pt idx="275">
                  <c:v>41788</c:v>
                </c:pt>
                <c:pt idx="276">
                  <c:v>42446</c:v>
                </c:pt>
                <c:pt idx="277">
                  <c:v>42419</c:v>
                </c:pt>
                <c:pt idx="278">
                  <c:v>42072</c:v>
                </c:pt>
                <c:pt idx="279">
                  <c:v>42367</c:v>
                </c:pt>
                <c:pt idx="280">
                  <c:v>41823</c:v>
                </c:pt>
                <c:pt idx="281">
                  <c:v>41886</c:v>
                </c:pt>
                <c:pt idx="282">
                  <c:v>42340</c:v>
                </c:pt>
                <c:pt idx="283">
                  <c:v>42177</c:v>
                </c:pt>
                <c:pt idx="284">
                  <c:v>42599</c:v>
                </c:pt>
                <c:pt idx="285">
                  <c:v>42579</c:v>
                </c:pt>
                <c:pt idx="286">
                  <c:v>41737</c:v>
                </c:pt>
                <c:pt idx="287">
                  <c:v>42004</c:v>
                </c:pt>
                <c:pt idx="288">
                  <c:v>41800</c:v>
                </c:pt>
                <c:pt idx="289">
                  <c:v>41683</c:v>
                </c:pt>
                <c:pt idx="290">
                  <c:v>42237</c:v>
                </c:pt>
                <c:pt idx="291">
                  <c:v>41873</c:v>
                </c:pt>
                <c:pt idx="292">
                  <c:v>41712</c:v>
                </c:pt>
                <c:pt idx="293">
                  <c:v>41799</c:v>
                </c:pt>
                <c:pt idx="294">
                  <c:v>42018</c:v>
                </c:pt>
                <c:pt idx="295">
                  <c:v>42019</c:v>
                </c:pt>
                <c:pt idx="296">
                  <c:v>41795</c:v>
                </c:pt>
                <c:pt idx="297">
                  <c:v>42601</c:v>
                </c:pt>
                <c:pt idx="298">
                  <c:v>42201</c:v>
                </c:pt>
                <c:pt idx="299">
                  <c:v>41900</c:v>
                </c:pt>
                <c:pt idx="300">
                  <c:v>42236</c:v>
                </c:pt>
                <c:pt idx="301">
                  <c:v>41927</c:v>
                </c:pt>
                <c:pt idx="302">
                  <c:v>42087</c:v>
                </c:pt>
                <c:pt idx="303">
                  <c:v>42580</c:v>
                </c:pt>
                <c:pt idx="304">
                  <c:v>42345</c:v>
                </c:pt>
                <c:pt idx="305">
                  <c:v>41701</c:v>
                </c:pt>
                <c:pt idx="306">
                  <c:v>42324</c:v>
                </c:pt>
                <c:pt idx="307">
                  <c:v>42563</c:v>
                </c:pt>
                <c:pt idx="308">
                  <c:v>42269</c:v>
                </c:pt>
                <c:pt idx="309">
                  <c:v>41802</c:v>
                </c:pt>
                <c:pt idx="310">
                  <c:v>42628</c:v>
                </c:pt>
                <c:pt idx="311">
                  <c:v>42376</c:v>
                </c:pt>
                <c:pt idx="312">
                  <c:v>42061</c:v>
                </c:pt>
                <c:pt idx="313">
                  <c:v>42314</c:v>
                </c:pt>
                <c:pt idx="314">
                  <c:v>42604</c:v>
                </c:pt>
                <c:pt idx="315">
                  <c:v>42682</c:v>
                </c:pt>
                <c:pt idx="316">
                  <c:v>42548</c:v>
                </c:pt>
                <c:pt idx="317">
                  <c:v>42468</c:v>
                </c:pt>
                <c:pt idx="318">
                  <c:v>42634</c:v>
                </c:pt>
                <c:pt idx="319">
                  <c:v>42403</c:v>
                </c:pt>
                <c:pt idx="320">
                  <c:v>42457</c:v>
                </c:pt>
                <c:pt idx="321">
                  <c:v>41953</c:v>
                </c:pt>
                <c:pt idx="322">
                  <c:v>42612</c:v>
                </c:pt>
                <c:pt idx="323">
                  <c:v>42109</c:v>
                </c:pt>
                <c:pt idx="324">
                  <c:v>42466</c:v>
                </c:pt>
                <c:pt idx="325">
                  <c:v>42587</c:v>
                </c:pt>
                <c:pt idx="326">
                  <c:v>42465</c:v>
                </c:pt>
                <c:pt idx="327">
                  <c:v>42242</c:v>
                </c:pt>
                <c:pt idx="328">
                  <c:v>41879</c:v>
                </c:pt>
                <c:pt idx="329">
                  <c:v>42292</c:v>
                </c:pt>
                <c:pt idx="330">
                  <c:v>42551</c:v>
                </c:pt>
                <c:pt idx="331">
                  <c:v>42003</c:v>
                </c:pt>
                <c:pt idx="332">
                  <c:v>41702</c:v>
                </c:pt>
                <c:pt idx="333">
                  <c:v>42452</c:v>
                </c:pt>
                <c:pt idx="334">
                  <c:v>42339</c:v>
                </c:pt>
                <c:pt idx="335">
                  <c:v>42629</c:v>
                </c:pt>
                <c:pt idx="336">
                  <c:v>42198</c:v>
                </c:pt>
                <c:pt idx="337">
                  <c:v>41690</c:v>
                </c:pt>
                <c:pt idx="338">
                  <c:v>41837</c:v>
                </c:pt>
                <c:pt idx="339">
                  <c:v>41694</c:v>
                </c:pt>
                <c:pt idx="340">
                  <c:v>42068</c:v>
                </c:pt>
                <c:pt idx="341">
                  <c:v>41848</c:v>
                </c:pt>
                <c:pt idx="342">
                  <c:v>41887</c:v>
                </c:pt>
                <c:pt idx="343">
                  <c:v>42485</c:v>
                </c:pt>
                <c:pt idx="344">
                  <c:v>41710</c:v>
                </c:pt>
                <c:pt idx="345">
                  <c:v>42451</c:v>
                </c:pt>
                <c:pt idx="346">
                  <c:v>42331</c:v>
                </c:pt>
                <c:pt idx="347">
                  <c:v>41934</c:v>
                </c:pt>
                <c:pt idx="348">
                  <c:v>41730</c:v>
                </c:pt>
                <c:pt idx="349">
                  <c:v>42047</c:v>
                </c:pt>
                <c:pt idx="350">
                  <c:v>41921</c:v>
                </c:pt>
                <c:pt idx="351">
                  <c:v>41988</c:v>
                </c:pt>
                <c:pt idx="352">
                  <c:v>42234</c:v>
                </c:pt>
                <c:pt idx="353">
                  <c:v>41718</c:v>
                </c:pt>
                <c:pt idx="354">
                  <c:v>42570</c:v>
                </c:pt>
                <c:pt idx="355">
                  <c:v>42305</c:v>
                </c:pt>
                <c:pt idx="356">
                  <c:v>41985</c:v>
                </c:pt>
                <c:pt idx="357">
                  <c:v>41850</c:v>
                </c:pt>
                <c:pt idx="358">
                  <c:v>42257</c:v>
                </c:pt>
                <c:pt idx="359">
                  <c:v>41708</c:v>
                </c:pt>
                <c:pt idx="360">
                  <c:v>42674</c:v>
                </c:pt>
                <c:pt idx="361">
                  <c:v>42718</c:v>
                </c:pt>
                <c:pt idx="362">
                  <c:v>42585</c:v>
                </c:pt>
                <c:pt idx="363">
                  <c:v>42600</c:v>
                </c:pt>
                <c:pt idx="364">
                  <c:v>42471</c:v>
                </c:pt>
                <c:pt idx="365">
                  <c:v>42261</c:v>
                </c:pt>
                <c:pt idx="366">
                  <c:v>41662</c:v>
                </c:pt>
                <c:pt idx="367">
                  <c:v>42549</c:v>
                </c:pt>
                <c:pt idx="368">
                  <c:v>42058</c:v>
                </c:pt>
                <c:pt idx="369">
                  <c:v>41892</c:v>
                </c:pt>
                <c:pt idx="370">
                  <c:v>42696</c:v>
                </c:pt>
                <c:pt idx="371">
                  <c:v>42277</c:v>
                </c:pt>
                <c:pt idx="372">
                  <c:v>42538</c:v>
                </c:pt>
                <c:pt idx="373">
                  <c:v>41936</c:v>
                </c:pt>
                <c:pt idx="374">
                  <c:v>42299</c:v>
                </c:pt>
                <c:pt idx="375">
                  <c:v>42375</c:v>
                </c:pt>
                <c:pt idx="376">
                  <c:v>41843</c:v>
                </c:pt>
                <c:pt idx="377">
                  <c:v>42304</c:v>
                </c:pt>
                <c:pt idx="378">
                  <c:v>42396</c:v>
                </c:pt>
                <c:pt idx="379">
                  <c:v>41792</c:v>
                </c:pt>
                <c:pt idx="380">
                  <c:v>42150</c:v>
                </c:pt>
                <c:pt idx="381">
                  <c:v>41933</c:v>
                </c:pt>
                <c:pt idx="382">
                  <c:v>42069</c:v>
                </c:pt>
                <c:pt idx="383">
                  <c:v>42321</c:v>
                </c:pt>
                <c:pt idx="384">
                  <c:v>42166</c:v>
                </c:pt>
                <c:pt idx="385">
                  <c:v>42487</c:v>
                </c:pt>
                <c:pt idx="386">
                  <c:v>42453</c:v>
                </c:pt>
                <c:pt idx="387">
                  <c:v>42002</c:v>
                </c:pt>
                <c:pt idx="388">
                  <c:v>42205</c:v>
                </c:pt>
                <c:pt idx="389">
                  <c:v>42031</c:v>
                </c:pt>
                <c:pt idx="390">
                  <c:v>41866</c:v>
                </c:pt>
                <c:pt idx="391">
                  <c:v>41760</c:v>
                </c:pt>
                <c:pt idx="392">
                  <c:v>41752</c:v>
                </c:pt>
                <c:pt idx="393">
                  <c:v>41646</c:v>
                </c:pt>
                <c:pt idx="394">
                  <c:v>41649</c:v>
                </c:pt>
                <c:pt idx="395">
                  <c:v>42083</c:v>
                </c:pt>
                <c:pt idx="396">
                  <c:v>41715</c:v>
                </c:pt>
                <c:pt idx="397">
                  <c:v>42361</c:v>
                </c:pt>
                <c:pt idx="398">
                  <c:v>41884</c:v>
                </c:pt>
                <c:pt idx="399">
                  <c:v>42671</c:v>
                </c:pt>
                <c:pt idx="400">
                  <c:v>42564</c:v>
                </c:pt>
                <c:pt idx="401">
                  <c:v>41655</c:v>
                </c:pt>
                <c:pt idx="402">
                  <c:v>41876</c:v>
                </c:pt>
                <c:pt idx="403">
                  <c:v>42129</c:v>
                </c:pt>
                <c:pt idx="404">
                  <c:v>42374</c:v>
                </c:pt>
                <c:pt idx="405">
                  <c:v>42117</c:v>
                </c:pt>
                <c:pt idx="406">
                  <c:v>42306</c:v>
                </c:pt>
                <c:pt idx="407">
                  <c:v>42024</c:v>
                </c:pt>
                <c:pt idx="408">
                  <c:v>42139</c:v>
                </c:pt>
                <c:pt idx="409">
                  <c:v>41981</c:v>
                </c:pt>
                <c:pt idx="410">
                  <c:v>42734</c:v>
                </c:pt>
                <c:pt idx="411">
                  <c:v>41855</c:v>
                </c:pt>
                <c:pt idx="412">
                  <c:v>41992</c:v>
                </c:pt>
                <c:pt idx="413">
                  <c:v>41684</c:v>
                </c:pt>
                <c:pt idx="414">
                  <c:v>41851</c:v>
                </c:pt>
                <c:pt idx="415">
                  <c:v>41746</c:v>
                </c:pt>
                <c:pt idx="416">
                  <c:v>41750</c:v>
                </c:pt>
                <c:pt idx="417">
                  <c:v>42559</c:v>
                </c:pt>
                <c:pt idx="418">
                  <c:v>42194</c:v>
                </c:pt>
                <c:pt idx="419">
                  <c:v>42404</c:v>
                </c:pt>
                <c:pt idx="420">
                  <c:v>42180</c:v>
                </c:pt>
                <c:pt idx="421">
                  <c:v>42038</c:v>
                </c:pt>
                <c:pt idx="422">
                  <c:v>42016</c:v>
                </c:pt>
                <c:pt idx="423">
                  <c:v>42027</c:v>
                </c:pt>
                <c:pt idx="424">
                  <c:v>41733</c:v>
                </c:pt>
                <c:pt idx="425">
                  <c:v>42213</c:v>
                </c:pt>
                <c:pt idx="426">
                  <c:v>41758</c:v>
                </c:pt>
                <c:pt idx="427">
                  <c:v>42355</c:v>
                </c:pt>
                <c:pt idx="428">
                  <c:v>42534</c:v>
                </c:pt>
                <c:pt idx="429">
                  <c:v>42613</c:v>
                </c:pt>
                <c:pt idx="430">
                  <c:v>42562</c:v>
                </c:pt>
                <c:pt idx="431">
                  <c:v>42475</c:v>
                </c:pt>
                <c:pt idx="432">
                  <c:v>41904</c:v>
                </c:pt>
                <c:pt idx="433">
                  <c:v>42044</c:v>
                </c:pt>
                <c:pt idx="434">
                  <c:v>42243</c:v>
                </c:pt>
                <c:pt idx="435">
                  <c:v>41743</c:v>
                </c:pt>
                <c:pt idx="436">
                  <c:v>42346</c:v>
                </c:pt>
                <c:pt idx="437">
                  <c:v>41759</c:v>
                </c:pt>
                <c:pt idx="438">
                  <c:v>42716</c:v>
                </c:pt>
                <c:pt idx="439">
                  <c:v>42338</c:v>
                </c:pt>
                <c:pt idx="440">
                  <c:v>41817</c:v>
                </c:pt>
                <c:pt idx="441">
                  <c:v>41751</c:v>
                </c:pt>
                <c:pt idx="442">
                  <c:v>42017</c:v>
                </c:pt>
                <c:pt idx="443">
                  <c:v>42220</c:v>
                </c:pt>
                <c:pt idx="444">
                  <c:v>41995</c:v>
                </c:pt>
                <c:pt idx="445">
                  <c:v>42208</c:v>
                </c:pt>
                <c:pt idx="446">
                  <c:v>42284</c:v>
                </c:pt>
                <c:pt idx="447">
                  <c:v>42303</c:v>
                </c:pt>
                <c:pt idx="448">
                  <c:v>41689</c:v>
                </c:pt>
                <c:pt idx="449">
                  <c:v>42086</c:v>
                </c:pt>
                <c:pt idx="450">
                  <c:v>42010</c:v>
                </c:pt>
                <c:pt idx="451">
                  <c:v>42079</c:v>
                </c:pt>
                <c:pt idx="452">
                  <c:v>41872</c:v>
                </c:pt>
                <c:pt idx="453">
                  <c:v>42593</c:v>
                </c:pt>
                <c:pt idx="454">
                  <c:v>42199</c:v>
                </c:pt>
                <c:pt idx="455">
                  <c:v>41901</c:v>
                </c:pt>
                <c:pt idx="456">
                  <c:v>42118</c:v>
                </c:pt>
                <c:pt idx="457">
                  <c:v>41789</c:v>
                </c:pt>
                <c:pt idx="458">
                  <c:v>42160</c:v>
                </c:pt>
                <c:pt idx="459">
                  <c:v>41757</c:v>
                </c:pt>
                <c:pt idx="460">
                  <c:v>41948</c:v>
                </c:pt>
                <c:pt idx="461">
                  <c:v>42096</c:v>
                </c:pt>
                <c:pt idx="462">
                  <c:v>42327</c:v>
                </c:pt>
                <c:pt idx="463">
                  <c:v>42131</c:v>
                </c:pt>
                <c:pt idx="464">
                  <c:v>41732</c:v>
                </c:pt>
                <c:pt idx="465">
                  <c:v>41696</c:v>
                </c:pt>
                <c:pt idx="466">
                  <c:v>41920</c:v>
                </c:pt>
                <c:pt idx="467">
                  <c:v>42467</c:v>
                </c:pt>
                <c:pt idx="468">
                  <c:v>41849</c:v>
                </c:pt>
                <c:pt idx="469">
                  <c:v>41717</c:v>
                </c:pt>
                <c:pt idx="470">
                  <c:v>41645</c:v>
                </c:pt>
                <c:pt idx="471">
                  <c:v>41913</c:v>
                </c:pt>
                <c:pt idx="472">
                  <c:v>41705</c:v>
                </c:pt>
                <c:pt idx="473">
                  <c:v>42191</c:v>
                </c:pt>
                <c:pt idx="474">
                  <c:v>42445</c:v>
                </c:pt>
                <c:pt idx="475">
                  <c:v>41877</c:v>
                </c:pt>
                <c:pt idx="476">
                  <c:v>42089</c:v>
                </c:pt>
                <c:pt idx="477">
                  <c:v>41716</c:v>
                </c:pt>
                <c:pt idx="478">
                  <c:v>41782</c:v>
                </c:pt>
                <c:pt idx="479">
                  <c:v>42359</c:v>
                </c:pt>
                <c:pt idx="480">
                  <c:v>41829</c:v>
                </c:pt>
                <c:pt idx="481">
                  <c:v>42103</c:v>
                </c:pt>
                <c:pt idx="482">
                  <c:v>41677</c:v>
                </c:pt>
                <c:pt idx="483">
                  <c:v>42486</c:v>
                </c:pt>
                <c:pt idx="484">
                  <c:v>42622</c:v>
                </c:pt>
                <c:pt idx="485">
                  <c:v>42039</c:v>
                </c:pt>
                <c:pt idx="486">
                  <c:v>42249</c:v>
                </c:pt>
                <c:pt idx="487">
                  <c:v>42130</c:v>
                </c:pt>
                <c:pt idx="488">
                  <c:v>42132</c:v>
                </c:pt>
                <c:pt idx="489">
                  <c:v>42263</c:v>
                </c:pt>
                <c:pt idx="490">
                  <c:v>41862</c:v>
                </c:pt>
                <c:pt idx="491">
                  <c:v>42128</c:v>
                </c:pt>
                <c:pt idx="492">
                  <c:v>41807</c:v>
                </c:pt>
                <c:pt idx="493">
                  <c:v>42328</c:v>
                </c:pt>
                <c:pt idx="494">
                  <c:v>42235</c:v>
                </c:pt>
                <c:pt idx="495">
                  <c:v>42460</c:v>
                </c:pt>
                <c:pt idx="496">
                  <c:v>42620</c:v>
                </c:pt>
                <c:pt idx="497">
                  <c:v>41648</c:v>
                </c:pt>
                <c:pt idx="498">
                  <c:v>42151</c:v>
                </c:pt>
                <c:pt idx="499">
                  <c:v>42181</c:v>
                </c:pt>
                <c:pt idx="500">
                  <c:v>41653</c:v>
                </c:pt>
                <c:pt idx="501">
                  <c:v>42332</c:v>
                </c:pt>
                <c:pt idx="502">
                  <c:v>41813</c:v>
                </c:pt>
                <c:pt idx="503">
                  <c:v>41957</c:v>
                </c:pt>
                <c:pt idx="504">
                  <c:v>41695</c:v>
                </c:pt>
                <c:pt idx="505">
                  <c:v>42033</c:v>
                </c:pt>
                <c:pt idx="506">
                  <c:v>42326</c:v>
                </c:pt>
                <c:pt idx="507">
                  <c:v>42381</c:v>
                </c:pt>
                <c:pt idx="508">
                  <c:v>42347</c:v>
                </c:pt>
                <c:pt idx="509">
                  <c:v>42440</c:v>
                </c:pt>
                <c:pt idx="510">
                  <c:v>41691</c:v>
                </c:pt>
                <c:pt idx="511">
                  <c:v>41681</c:v>
                </c:pt>
                <c:pt idx="512">
                  <c:v>41922</c:v>
                </c:pt>
                <c:pt idx="513">
                  <c:v>42272</c:v>
                </c:pt>
                <c:pt idx="514">
                  <c:v>41834</c:v>
                </c:pt>
                <c:pt idx="515">
                  <c:v>42642</c:v>
                </c:pt>
                <c:pt idx="516">
                  <c:v>41960</c:v>
                </c:pt>
                <c:pt idx="517">
                  <c:v>42222</c:v>
                </c:pt>
                <c:pt idx="518">
                  <c:v>42202</c:v>
                </c:pt>
                <c:pt idx="519">
                  <c:v>42158</c:v>
                </c:pt>
                <c:pt idx="520">
                  <c:v>42101</c:v>
                </c:pt>
                <c:pt idx="521">
                  <c:v>41908</c:v>
                </c:pt>
                <c:pt idx="522">
                  <c:v>41955</c:v>
                </c:pt>
                <c:pt idx="523">
                  <c:v>41946</c:v>
                </c:pt>
                <c:pt idx="524">
                  <c:v>42053</c:v>
                </c:pt>
                <c:pt idx="525">
                  <c:v>41764</c:v>
                </c:pt>
                <c:pt idx="526">
                  <c:v>42192</c:v>
                </c:pt>
                <c:pt idx="527">
                  <c:v>41947</c:v>
                </c:pt>
                <c:pt idx="528">
                  <c:v>42226</c:v>
                </c:pt>
                <c:pt idx="529">
                  <c:v>41841</c:v>
                </c:pt>
                <c:pt idx="530">
                  <c:v>41831</c:v>
                </c:pt>
                <c:pt idx="531">
                  <c:v>42223</c:v>
                </c:pt>
                <c:pt idx="532">
                  <c:v>41719</c:v>
                </c:pt>
                <c:pt idx="533">
                  <c:v>41905</c:v>
                </c:pt>
                <c:pt idx="534">
                  <c:v>42313</c:v>
                </c:pt>
                <c:pt idx="535">
                  <c:v>41786</c:v>
                </c:pt>
                <c:pt idx="536">
                  <c:v>41810</c:v>
                </c:pt>
                <c:pt idx="537">
                  <c:v>42433</c:v>
                </c:pt>
                <c:pt idx="538">
                  <c:v>42041</c:v>
                </c:pt>
                <c:pt idx="539">
                  <c:v>42395</c:v>
                </c:pt>
                <c:pt idx="540">
                  <c:v>42095</c:v>
                </c:pt>
                <c:pt idx="541">
                  <c:v>42639</c:v>
                </c:pt>
                <c:pt idx="542">
                  <c:v>41830</c:v>
                </c:pt>
                <c:pt idx="543">
                  <c:v>42250</c:v>
                </c:pt>
                <c:pt idx="544">
                  <c:v>41765</c:v>
                </c:pt>
                <c:pt idx="545">
                  <c:v>41844</c:v>
                </c:pt>
                <c:pt idx="546">
                  <c:v>41709</c:v>
                </c:pt>
                <c:pt idx="547">
                  <c:v>42107</c:v>
                </c:pt>
                <c:pt idx="548">
                  <c:v>42171</c:v>
                </c:pt>
                <c:pt idx="549">
                  <c:v>41968</c:v>
                </c:pt>
                <c:pt idx="550">
                  <c:v>42111</c:v>
                </c:pt>
                <c:pt idx="551">
                  <c:v>42531</c:v>
                </c:pt>
                <c:pt idx="552">
                  <c:v>41767</c:v>
                </c:pt>
                <c:pt idx="553">
                  <c:v>42167</c:v>
                </c:pt>
                <c:pt idx="554">
                  <c:v>42713</c:v>
                </c:pt>
                <c:pt idx="555">
                  <c:v>41739</c:v>
                </c:pt>
                <c:pt idx="556">
                  <c:v>41688</c:v>
                </c:pt>
                <c:pt idx="557">
                  <c:v>41723</c:v>
                </c:pt>
                <c:pt idx="558">
                  <c:v>42110</c:v>
                </c:pt>
                <c:pt idx="559">
                  <c:v>41890</c:v>
                </c:pt>
                <c:pt idx="560">
                  <c:v>42136</c:v>
                </c:pt>
                <c:pt idx="561">
                  <c:v>41838</c:v>
                </c:pt>
                <c:pt idx="562">
                  <c:v>42282</c:v>
                </c:pt>
                <c:pt idx="563">
                  <c:v>41774</c:v>
                </c:pt>
                <c:pt idx="564">
                  <c:v>41928</c:v>
                </c:pt>
                <c:pt idx="565">
                  <c:v>42241</c:v>
                </c:pt>
                <c:pt idx="566">
                  <c:v>41820</c:v>
                </c:pt>
                <c:pt idx="567">
                  <c:v>41991</c:v>
                </c:pt>
                <c:pt idx="568">
                  <c:v>41809</c:v>
                </c:pt>
                <c:pt idx="569">
                  <c:v>41974</c:v>
                </c:pt>
                <c:pt idx="570">
                  <c:v>42647</c:v>
                </c:pt>
                <c:pt idx="571">
                  <c:v>42268</c:v>
                </c:pt>
                <c:pt idx="572">
                  <c:v>41766</c:v>
                </c:pt>
                <c:pt idx="573">
                  <c:v>42185</c:v>
                </c:pt>
                <c:pt idx="574">
                  <c:v>41899</c:v>
                </c:pt>
                <c:pt idx="575">
                  <c:v>42144</c:v>
                </c:pt>
                <c:pt idx="576">
                  <c:v>42082</c:v>
                </c:pt>
                <c:pt idx="577">
                  <c:v>41642</c:v>
                </c:pt>
                <c:pt idx="578">
                  <c:v>42251</c:v>
                </c:pt>
                <c:pt idx="579">
                  <c:v>41722</c:v>
                </c:pt>
                <c:pt idx="580">
                  <c:v>41787</c:v>
                </c:pt>
                <c:pt idx="581">
                  <c:v>41816</c:v>
                </c:pt>
                <c:pt idx="582">
                  <c:v>42020</c:v>
                </c:pt>
                <c:pt idx="583">
                  <c:v>42200</c:v>
                </c:pt>
                <c:pt idx="584">
                  <c:v>41969</c:v>
                </c:pt>
                <c:pt idx="585">
                  <c:v>41935</c:v>
                </c:pt>
                <c:pt idx="586">
                  <c:v>41711</c:v>
                </c:pt>
                <c:pt idx="587">
                  <c:v>42178</c:v>
                </c:pt>
                <c:pt idx="588">
                  <c:v>41962</c:v>
                </c:pt>
                <c:pt idx="589">
                  <c:v>42278</c:v>
                </c:pt>
                <c:pt idx="590">
                  <c:v>41808</c:v>
                </c:pt>
                <c:pt idx="591">
                  <c:v>41950</c:v>
                </c:pt>
                <c:pt idx="592">
                  <c:v>42152</c:v>
                </c:pt>
                <c:pt idx="593">
                  <c:v>42102</c:v>
                </c:pt>
                <c:pt idx="594">
                  <c:v>42678</c:v>
                </c:pt>
                <c:pt idx="595">
                  <c:v>42173</c:v>
                </c:pt>
                <c:pt idx="596">
                  <c:v>41780</c:v>
                </c:pt>
                <c:pt idx="597">
                  <c:v>42165</c:v>
                </c:pt>
                <c:pt idx="598">
                  <c:v>41964</c:v>
                </c:pt>
                <c:pt idx="599">
                  <c:v>42286</c:v>
                </c:pt>
                <c:pt idx="600">
                  <c:v>41978</c:v>
                </c:pt>
                <c:pt idx="601">
                  <c:v>41781</c:v>
                </c:pt>
                <c:pt idx="602">
                  <c:v>42143</c:v>
                </c:pt>
                <c:pt idx="603">
                  <c:v>42012</c:v>
                </c:pt>
                <c:pt idx="604">
                  <c:v>41803</c:v>
                </c:pt>
                <c:pt idx="605">
                  <c:v>42116</c:v>
                </c:pt>
                <c:pt idx="606">
                  <c:v>41989</c:v>
                </c:pt>
                <c:pt idx="607">
                  <c:v>42264</c:v>
                </c:pt>
                <c:pt idx="608">
                  <c:v>42683</c:v>
                </c:pt>
                <c:pt idx="609">
                  <c:v>42258</c:v>
                </c:pt>
                <c:pt idx="610">
                  <c:v>41773</c:v>
                </c:pt>
                <c:pt idx="611">
                  <c:v>42115</c:v>
                </c:pt>
                <c:pt idx="612">
                  <c:v>42138</c:v>
                </c:pt>
                <c:pt idx="613">
                  <c:v>42100</c:v>
                </c:pt>
                <c:pt idx="614">
                  <c:v>41724</c:v>
                </c:pt>
                <c:pt idx="615">
                  <c:v>42080</c:v>
                </c:pt>
                <c:pt idx="616">
                  <c:v>42342</c:v>
                </c:pt>
                <c:pt idx="617">
                  <c:v>42401</c:v>
                </c:pt>
                <c:pt idx="618">
                  <c:v>42362</c:v>
                </c:pt>
                <c:pt idx="619">
                  <c:v>42135</c:v>
                </c:pt>
                <c:pt idx="620">
                  <c:v>41652</c:v>
                </c:pt>
                <c:pt idx="621">
                  <c:v>41768</c:v>
                </c:pt>
                <c:pt idx="622">
                  <c:v>41641</c:v>
                </c:pt>
                <c:pt idx="623">
                  <c:v>42298</c:v>
                </c:pt>
                <c:pt idx="624">
                  <c:v>42142</c:v>
                </c:pt>
                <c:pt idx="625">
                  <c:v>42207</c:v>
                </c:pt>
                <c:pt idx="626">
                  <c:v>42121</c:v>
                </c:pt>
                <c:pt idx="627">
                  <c:v>42011</c:v>
                </c:pt>
                <c:pt idx="628">
                  <c:v>41956</c:v>
                </c:pt>
                <c:pt idx="629">
                  <c:v>42333</c:v>
                </c:pt>
                <c:pt idx="630">
                  <c:v>41897</c:v>
                </c:pt>
                <c:pt idx="631">
                  <c:v>42209</c:v>
                </c:pt>
                <c:pt idx="632">
                  <c:v>41778</c:v>
                </c:pt>
                <c:pt idx="633">
                  <c:v>41918</c:v>
                </c:pt>
                <c:pt idx="634">
                  <c:v>42229</c:v>
                </c:pt>
                <c:pt idx="635">
                  <c:v>41961</c:v>
                </c:pt>
                <c:pt idx="636">
                  <c:v>42233</c:v>
                </c:pt>
                <c:pt idx="637">
                  <c:v>41793</c:v>
                </c:pt>
                <c:pt idx="638">
                  <c:v>41754</c:v>
                </c:pt>
                <c:pt idx="639">
                  <c:v>41967</c:v>
                </c:pt>
                <c:pt idx="640">
                  <c:v>41745</c:v>
                </c:pt>
                <c:pt idx="641">
                  <c:v>41907</c:v>
                </c:pt>
                <c:pt idx="642">
                  <c:v>41661</c:v>
                </c:pt>
                <c:pt idx="643">
                  <c:v>42297</c:v>
                </c:pt>
                <c:pt idx="644">
                  <c:v>41703</c:v>
                </c:pt>
                <c:pt idx="645">
                  <c:v>42650</c:v>
                </c:pt>
                <c:pt idx="646">
                  <c:v>42227</c:v>
                </c:pt>
                <c:pt idx="647">
                  <c:v>41939</c:v>
                </c:pt>
                <c:pt idx="648">
                  <c:v>42291</c:v>
                </c:pt>
                <c:pt idx="649">
                  <c:v>41942</c:v>
                </c:pt>
                <c:pt idx="650">
                  <c:v>42122</c:v>
                </c:pt>
                <c:pt idx="651">
                  <c:v>42454</c:v>
                </c:pt>
                <c:pt idx="652">
                  <c:v>41827</c:v>
                </c:pt>
                <c:pt idx="653">
                  <c:v>41744</c:v>
                </c:pt>
                <c:pt idx="654">
                  <c:v>42262</c:v>
                </c:pt>
                <c:pt idx="655">
                  <c:v>41806</c:v>
                </c:pt>
                <c:pt idx="656">
                  <c:v>41949</c:v>
                </c:pt>
                <c:pt idx="657">
                  <c:v>41975</c:v>
                </c:pt>
                <c:pt idx="658">
                  <c:v>42046</c:v>
                </c:pt>
                <c:pt idx="659">
                  <c:v>42013</c:v>
                </c:pt>
                <c:pt idx="660">
                  <c:v>42006</c:v>
                </c:pt>
                <c:pt idx="661">
                  <c:v>42408</c:v>
                </c:pt>
                <c:pt idx="662">
                  <c:v>42157</c:v>
                </c:pt>
                <c:pt idx="663">
                  <c:v>41976</c:v>
                </c:pt>
                <c:pt idx="664">
                  <c:v>41794</c:v>
                </c:pt>
                <c:pt idx="665">
                  <c:v>41929</c:v>
                </c:pt>
                <c:pt idx="666">
                  <c:v>42164</c:v>
                </c:pt>
                <c:pt idx="667">
                  <c:v>42578</c:v>
                </c:pt>
                <c:pt idx="668">
                  <c:v>41914</c:v>
                </c:pt>
                <c:pt idx="669">
                  <c:v>42424</c:v>
                </c:pt>
                <c:pt idx="670">
                  <c:v>41731</c:v>
                </c:pt>
                <c:pt idx="671">
                  <c:v>42640</c:v>
                </c:pt>
                <c:pt idx="672">
                  <c:v>41753</c:v>
                </c:pt>
                <c:pt idx="673">
                  <c:v>42265</c:v>
                </c:pt>
                <c:pt idx="674">
                  <c:v>41893</c:v>
                </c:pt>
                <c:pt idx="675">
                  <c:v>42048</c:v>
                </c:pt>
                <c:pt idx="676">
                  <c:v>42040</c:v>
                </c:pt>
                <c:pt idx="677">
                  <c:v>41915</c:v>
                </c:pt>
                <c:pt idx="678">
                  <c:v>41736</c:v>
                </c:pt>
                <c:pt idx="679">
                  <c:v>41963</c:v>
                </c:pt>
                <c:pt idx="680">
                  <c:v>41836</c:v>
                </c:pt>
                <c:pt idx="681">
                  <c:v>42114</c:v>
                </c:pt>
                <c:pt idx="682">
                  <c:v>41729</c:v>
                </c:pt>
                <c:pt idx="683">
                  <c:v>41771</c:v>
                </c:pt>
                <c:pt idx="684">
                  <c:v>42530</c:v>
                </c:pt>
                <c:pt idx="685">
                  <c:v>42159</c:v>
                </c:pt>
                <c:pt idx="686">
                  <c:v>42188</c:v>
                </c:pt>
                <c:pt idx="687">
                  <c:v>42137</c:v>
                </c:pt>
                <c:pt idx="688">
                  <c:v>42088</c:v>
                </c:pt>
                <c:pt idx="689">
                  <c:v>41779</c:v>
                </c:pt>
                <c:pt idx="690">
                  <c:v>42410</c:v>
                </c:pt>
                <c:pt idx="691">
                  <c:v>42409</c:v>
                </c:pt>
                <c:pt idx="692">
                  <c:v>42221</c:v>
                </c:pt>
                <c:pt idx="693">
                  <c:v>41726</c:v>
                </c:pt>
                <c:pt idx="694">
                  <c:v>41856</c:v>
                </c:pt>
                <c:pt idx="695">
                  <c:v>41647</c:v>
                </c:pt>
                <c:pt idx="696">
                  <c:v>42030</c:v>
                </c:pt>
                <c:pt idx="697">
                  <c:v>41983</c:v>
                </c:pt>
                <c:pt idx="698">
                  <c:v>42055</c:v>
                </c:pt>
                <c:pt idx="699">
                  <c:v>41999</c:v>
                </c:pt>
                <c:pt idx="700">
                  <c:v>42146</c:v>
                </c:pt>
                <c:pt idx="701">
                  <c:v>42025</c:v>
                </c:pt>
                <c:pt idx="702">
                  <c:v>41891</c:v>
                </c:pt>
                <c:pt idx="703">
                  <c:v>42348</c:v>
                </c:pt>
                <c:pt idx="704">
                  <c:v>42145</c:v>
                </c:pt>
                <c:pt idx="705">
                  <c:v>42104</c:v>
                </c:pt>
                <c:pt idx="706">
                  <c:v>41828</c:v>
                </c:pt>
                <c:pt idx="707">
                  <c:v>41725</c:v>
                </c:pt>
                <c:pt idx="708">
                  <c:v>42312</c:v>
                </c:pt>
                <c:pt idx="709">
                  <c:v>42212</c:v>
                </c:pt>
                <c:pt idx="710">
                  <c:v>41894</c:v>
                </c:pt>
                <c:pt idx="711">
                  <c:v>42163</c:v>
                </c:pt>
                <c:pt idx="712">
                  <c:v>42270</c:v>
                </c:pt>
                <c:pt idx="713">
                  <c:v>42174</c:v>
                </c:pt>
                <c:pt idx="714">
                  <c:v>42108</c:v>
                </c:pt>
                <c:pt idx="715">
                  <c:v>42279</c:v>
                </c:pt>
                <c:pt idx="716">
                  <c:v>41775</c:v>
                </c:pt>
                <c:pt idx="717">
                  <c:v>41740</c:v>
                </c:pt>
                <c:pt idx="718">
                  <c:v>41984</c:v>
                </c:pt>
                <c:pt idx="719">
                  <c:v>42412</c:v>
                </c:pt>
                <c:pt idx="720">
                  <c:v>41801</c:v>
                </c:pt>
                <c:pt idx="721">
                  <c:v>42648</c:v>
                </c:pt>
                <c:pt idx="722">
                  <c:v>42172</c:v>
                </c:pt>
                <c:pt idx="723">
                  <c:v>42156</c:v>
                </c:pt>
                <c:pt idx="724">
                  <c:v>42179</c:v>
                </c:pt>
                <c:pt idx="725">
                  <c:v>41842</c:v>
                </c:pt>
                <c:pt idx="726">
                  <c:v>42193</c:v>
                </c:pt>
                <c:pt idx="727">
                  <c:v>42369</c:v>
                </c:pt>
                <c:pt idx="728">
                  <c:v>42215</c:v>
                </c:pt>
                <c:pt idx="729">
                  <c:v>41747</c:v>
                </c:pt>
                <c:pt idx="730">
                  <c:v>41977</c:v>
                </c:pt>
                <c:pt idx="731">
                  <c:v>41919</c:v>
                </c:pt>
                <c:pt idx="732">
                  <c:v>41885</c:v>
                </c:pt>
                <c:pt idx="733">
                  <c:v>41982</c:v>
                </c:pt>
                <c:pt idx="734">
                  <c:v>41738</c:v>
                </c:pt>
                <c:pt idx="735">
                  <c:v>41898</c:v>
                </c:pt>
                <c:pt idx="736">
                  <c:v>42283</c:v>
                </c:pt>
                <c:pt idx="737">
                  <c:v>41815</c:v>
                </c:pt>
                <c:pt idx="738">
                  <c:v>42318</c:v>
                </c:pt>
                <c:pt idx="739">
                  <c:v>42081</c:v>
                </c:pt>
                <c:pt idx="740">
                  <c:v>42054</c:v>
                </c:pt>
                <c:pt idx="741">
                  <c:v>41932</c:v>
                </c:pt>
                <c:pt idx="742">
                  <c:v>41676</c:v>
                </c:pt>
                <c:pt idx="743">
                  <c:v>42045</c:v>
                </c:pt>
                <c:pt idx="744">
                  <c:v>42228</c:v>
                </c:pt>
                <c:pt idx="745">
                  <c:v>42125</c:v>
                </c:pt>
                <c:pt idx="746">
                  <c:v>42649</c:v>
                </c:pt>
                <c:pt idx="747">
                  <c:v>42097</c:v>
                </c:pt>
                <c:pt idx="748">
                  <c:v>42411</c:v>
                </c:pt>
                <c:pt idx="749">
                  <c:v>41673</c:v>
                </c:pt>
                <c:pt idx="750">
                  <c:v>42059</c:v>
                </c:pt>
                <c:pt idx="751">
                  <c:v>41675</c:v>
                </c:pt>
                <c:pt idx="752">
                  <c:v>41674</c:v>
                </c:pt>
                <c:pt idx="753">
                  <c:v>41761</c:v>
                </c:pt>
              </c:numCache>
            </c:numRef>
          </c:cat>
          <c:val>
            <c:numRef>
              <c:f>'Data &amp;Distribution analysis'!$C:$C</c:f>
              <c:numCache>
                <c:formatCode>"$"#,##0.00_);[Red]\("$"#,##0.00\)</c:formatCode>
                <c:ptCount val="1048576"/>
                <c:pt idx="0" formatCode="General">
                  <c:v>0</c:v>
                </c:pt>
                <c:pt idx="1">
                  <c:v>-44626689831.529999</c:v>
                </c:pt>
                <c:pt idx="2">
                  <c:v>-43938656336.870003</c:v>
                </c:pt>
                <c:pt idx="3">
                  <c:v>-34838868987.199997</c:v>
                </c:pt>
                <c:pt idx="4">
                  <c:v>-34193047397.599998</c:v>
                </c:pt>
                <c:pt idx="5">
                  <c:v>-33363101556.040001</c:v>
                </c:pt>
                <c:pt idx="6">
                  <c:v>-31562974594.77</c:v>
                </c:pt>
                <c:pt idx="7">
                  <c:v>-31454155529.939999</c:v>
                </c:pt>
                <c:pt idx="8">
                  <c:v>-29470134494.869999</c:v>
                </c:pt>
                <c:pt idx="9">
                  <c:v>-28686842531.360001</c:v>
                </c:pt>
                <c:pt idx="10">
                  <c:v>-27254135300.189999</c:v>
                </c:pt>
                <c:pt idx="11">
                  <c:v>-26897798031.27</c:v>
                </c:pt>
                <c:pt idx="12">
                  <c:v>-26862158746.650002</c:v>
                </c:pt>
                <c:pt idx="13">
                  <c:v>-26743611908.830002</c:v>
                </c:pt>
                <c:pt idx="14">
                  <c:v>-25947685960.16</c:v>
                </c:pt>
                <c:pt idx="15">
                  <c:v>-25839707498.91</c:v>
                </c:pt>
                <c:pt idx="16">
                  <c:v>-25619246522</c:v>
                </c:pt>
                <c:pt idx="17">
                  <c:v>-25609132951.540001</c:v>
                </c:pt>
                <c:pt idx="18">
                  <c:v>-25100081735.169998</c:v>
                </c:pt>
                <c:pt idx="19">
                  <c:v>-24814537703.990002</c:v>
                </c:pt>
                <c:pt idx="20">
                  <c:v>-24814242639.619999</c:v>
                </c:pt>
                <c:pt idx="21">
                  <c:v>-24567348943.669998</c:v>
                </c:pt>
                <c:pt idx="22">
                  <c:v>-24412354867.830002</c:v>
                </c:pt>
                <c:pt idx="23">
                  <c:v>-24301187813.810001</c:v>
                </c:pt>
                <c:pt idx="24">
                  <c:v>-23496828546.389999</c:v>
                </c:pt>
                <c:pt idx="25">
                  <c:v>-23454126590.490002</c:v>
                </c:pt>
                <c:pt idx="26">
                  <c:v>-23398112678.59</c:v>
                </c:pt>
                <c:pt idx="27">
                  <c:v>-23332087179.779999</c:v>
                </c:pt>
                <c:pt idx="28">
                  <c:v>-23030914660.549999</c:v>
                </c:pt>
                <c:pt idx="29">
                  <c:v>-23019680990.34</c:v>
                </c:pt>
                <c:pt idx="30">
                  <c:v>-22818937745.860001</c:v>
                </c:pt>
                <c:pt idx="31">
                  <c:v>-22791326951.84</c:v>
                </c:pt>
                <c:pt idx="32">
                  <c:v>-22737053860.700001</c:v>
                </c:pt>
                <c:pt idx="33">
                  <c:v>-22600765878.560001</c:v>
                </c:pt>
                <c:pt idx="34">
                  <c:v>-22364872350.959999</c:v>
                </c:pt>
                <c:pt idx="35">
                  <c:v>-22328704900.130001</c:v>
                </c:pt>
                <c:pt idx="36">
                  <c:v>-22206778511.189999</c:v>
                </c:pt>
                <c:pt idx="37">
                  <c:v>-21861600782.560001</c:v>
                </c:pt>
                <c:pt idx="38">
                  <c:v>-21739804185.779999</c:v>
                </c:pt>
                <c:pt idx="39">
                  <c:v>-21585259489.07</c:v>
                </c:pt>
                <c:pt idx="40">
                  <c:v>-21446062974.560001</c:v>
                </c:pt>
                <c:pt idx="41">
                  <c:v>-21334671155.84</c:v>
                </c:pt>
                <c:pt idx="42">
                  <c:v>-21265210187.240002</c:v>
                </c:pt>
                <c:pt idx="43">
                  <c:v>-21126141612.389999</c:v>
                </c:pt>
                <c:pt idx="44">
                  <c:v>-20943790967.490002</c:v>
                </c:pt>
                <c:pt idx="45">
                  <c:v>-20836392509.599998</c:v>
                </c:pt>
                <c:pt idx="46">
                  <c:v>-20755091608.139999</c:v>
                </c:pt>
                <c:pt idx="47">
                  <c:v>-20685315524.400002</c:v>
                </c:pt>
                <c:pt idx="48">
                  <c:v>-20594162494.259998</c:v>
                </c:pt>
                <c:pt idx="49">
                  <c:v>-20488779264.240002</c:v>
                </c:pt>
                <c:pt idx="50">
                  <c:v>-20433085170.529999</c:v>
                </c:pt>
                <c:pt idx="51">
                  <c:v>-20342797902.470001</c:v>
                </c:pt>
                <c:pt idx="52">
                  <c:v>-20180278831.029999</c:v>
                </c:pt>
                <c:pt idx="53">
                  <c:v>-19994187803.849998</c:v>
                </c:pt>
                <c:pt idx="54">
                  <c:v>-19794896037.43</c:v>
                </c:pt>
                <c:pt idx="55">
                  <c:v>-19761934368.549999</c:v>
                </c:pt>
                <c:pt idx="56">
                  <c:v>-19456650153.720001</c:v>
                </c:pt>
                <c:pt idx="57">
                  <c:v>-19354922320.259998</c:v>
                </c:pt>
                <c:pt idx="58">
                  <c:v>-19162650243.23</c:v>
                </c:pt>
                <c:pt idx="59">
                  <c:v>-19143761885.360001</c:v>
                </c:pt>
                <c:pt idx="60">
                  <c:v>-19083894126.279999</c:v>
                </c:pt>
                <c:pt idx="61">
                  <c:v>-19033681671.040001</c:v>
                </c:pt>
                <c:pt idx="62">
                  <c:v>-18977216131.830002</c:v>
                </c:pt>
                <c:pt idx="63">
                  <c:v>-18917832207.009998</c:v>
                </c:pt>
                <c:pt idx="64">
                  <c:v>-18898263939.189999</c:v>
                </c:pt>
                <c:pt idx="65">
                  <c:v>-18868058512.5</c:v>
                </c:pt>
                <c:pt idx="66">
                  <c:v>-18803545487.41</c:v>
                </c:pt>
                <c:pt idx="67">
                  <c:v>-18786060825.509998</c:v>
                </c:pt>
                <c:pt idx="68">
                  <c:v>-18628301990.75</c:v>
                </c:pt>
                <c:pt idx="69">
                  <c:v>-18622658441.93</c:v>
                </c:pt>
                <c:pt idx="70">
                  <c:v>-18617391587.18</c:v>
                </c:pt>
                <c:pt idx="71">
                  <c:v>-18601274196.650002</c:v>
                </c:pt>
                <c:pt idx="72">
                  <c:v>-18576274842.369999</c:v>
                </c:pt>
                <c:pt idx="73">
                  <c:v>-18470206278.48</c:v>
                </c:pt>
                <c:pt idx="74">
                  <c:v>-18293434627.540001</c:v>
                </c:pt>
                <c:pt idx="75">
                  <c:v>-18089123902.630001</c:v>
                </c:pt>
                <c:pt idx="76">
                  <c:v>-18062410884.75</c:v>
                </c:pt>
                <c:pt idx="77">
                  <c:v>-18004348450.240002</c:v>
                </c:pt>
                <c:pt idx="78">
                  <c:v>-17991535545.630001</c:v>
                </c:pt>
                <c:pt idx="79">
                  <c:v>-17963917852.330002</c:v>
                </c:pt>
                <c:pt idx="80">
                  <c:v>-17923712017.049999</c:v>
                </c:pt>
                <c:pt idx="81">
                  <c:v>-17910999205.509998</c:v>
                </c:pt>
                <c:pt idx="82">
                  <c:v>-17722363680.860001</c:v>
                </c:pt>
                <c:pt idx="83">
                  <c:v>-17706594961.049999</c:v>
                </c:pt>
                <c:pt idx="84">
                  <c:v>-17688303687.27</c:v>
                </c:pt>
                <c:pt idx="85">
                  <c:v>-17456459712.59</c:v>
                </c:pt>
                <c:pt idx="86">
                  <c:v>-17436493576.41</c:v>
                </c:pt>
                <c:pt idx="87">
                  <c:v>-17433863102.830002</c:v>
                </c:pt>
                <c:pt idx="88">
                  <c:v>-17431134429.52</c:v>
                </c:pt>
                <c:pt idx="89">
                  <c:v>-17405887673.580002</c:v>
                </c:pt>
                <c:pt idx="90">
                  <c:v>-17365131470.720001</c:v>
                </c:pt>
                <c:pt idx="91">
                  <c:v>-17305397254.82</c:v>
                </c:pt>
                <c:pt idx="92">
                  <c:v>-17304908892.880001</c:v>
                </c:pt>
                <c:pt idx="93">
                  <c:v>-17256151792.439999</c:v>
                </c:pt>
                <c:pt idx="94">
                  <c:v>-17250576617.529999</c:v>
                </c:pt>
                <c:pt idx="95">
                  <c:v>-17176271081.219999</c:v>
                </c:pt>
                <c:pt idx="96">
                  <c:v>-17137497341.860001</c:v>
                </c:pt>
                <c:pt idx="97">
                  <c:v>-17114847267.549999</c:v>
                </c:pt>
                <c:pt idx="98">
                  <c:v>-17097622408.49</c:v>
                </c:pt>
                <c:pt idx="99">
                  <c:v>-17070826268.09</c:v>
                </c:pt>
                <c:pt idx="100">
                  <c:v>-16994894489.27</c:v>
                </c:pt>
                <c:pt idx="101">
                  <c:v>-16853675894.98</c:v>
                </c:pt>
                <c:pt idx="102">
                  <c:v>-16813855020.52</c:v>
                </c:pt>
                <c:pt idx="103">
                  <c:v>-16780348483.110001</c:v>
                </c:pt>
                <c:pt idx="104">
                  <c:v>-16748391728.280001</c:v>
                </c:pt>
                <c:pt idx="105">
                  <c:v>-16714947518.129999</c:v>
                </c:pt>
                <c:pt idx="106">
                  <c:v>-16689852072.799999</c:v>
                </c:pt>
                <c:pt idx="107">
                  <c:v>-16666494478.01</c:v>
                </c:pt>
                <c:pt idx="108">
                  <c:v>-16664539134.33</c:v>
                </c:pt>
                <c:pt idx="109">
                  <c:v>-16620760878.68</c:v>
                </c:pt>
                <c:pt idx="110">
                  <c:v>-16594267030.790001</c:v>
                </c:pt>
                <c:pt idx="111">
                  <c:v>-16489608491.43</c:v>
                </c:pt>
                <c:pt idx="112">
                  <c:v>-16461645755.07</c:v>
                </c:pt>
                <c:pt idx="113">
                  <c:v>-16423951468.9</c:v>
                </c:pt>
                <c:pt idx="114">
                  <c:v>-16413354132.26</c:v>
                </c:pt>
                <c:pt idx="115">
                  <c:v>-16360191713.1</c:v>
                </c:pt>
                <c:pt idx="116">
                  <c:v>-16298246110.17</c:v>
                </c:pt>
                <c:pt idx="117">
                  <c:v>-16286658721.440001</c:v>
                </c:pt>
                <c:pt idx="118">
                  <c:v>-16073571554.34</c:v>
                </c:pt>
                <c:pt idx="119">
                  <c:v>-15915630872.75</c:v>
                </c:pt>
                <c:pt idx="120">
                  <c:v>-15901060291.440001</c:v>
                </c:pt>
                <c:pt idx="121">
                  <c:v>-15876357919.709999</c:v>
                </c:pt>
                <c:pt idx="122">
                  <c:v>-15861489785.07</c:v>
                </c:pt>
                <c:pt idx="123">
                  <c:v>-15855988900.99</c:v>
                </c:pt>
                <c:pt idx="124">
                  <c:v>-15843618066.700001</c:v>
                </c:pt>
                <c:pt idx="125">
                  <c:v>-15824916479.73</c:v>
                </c:pt>
                <c:pt idx="126">
                  <c:v>-15768760730.66</c:v>
                </c:pt>
                <c:pt idx="127">
                  <c:v>-15768744540.57</c:v>
                </c:pt>
                <c:pt idx="128">
                  <c:v>-15740855982.17</c:v>
                </c:pt>
                <c:pt idx="129">
                  <c:v>-15732587501.4</c:v>
                </c:pt>
                <c:pt idx="130">
                  <c:v>-15731177100.190001</c:v>
                </c:pt>
                <c:pt idx="131">
                  <c:v>-15728906166.6</c:v>
                </c:pt>
                <c:pt idx="132">
                  <c:v>-15693931786.77</c:v>
                </c:pt>
                <c:pt idx="133">
                  <c:v>-15660486276.17</c:v>
                </c:pt>
                <c:pt idx="134">
                  <c:v>-15658658612.780001</c:v>
                </c:pt>
                <c:pt idx="135">
                  <c:v>-15632610078.879999</c:v>
                </c:pt>
                <c:pt idx="136">
                  <c:v>-15626608009.74</c:v>
                </c:pt>
                <c:pt idx="137">
                  <c:v>-15623398924.610001</c:v>
                </c:pt>
                <c:pt idx="138">
                  <c:v>-15450121325.75</c:v>
                </c:pt>
                <c:pt idx="139">
                  <c:v>-15439980866.17</c:v>
                </c:pt>
                <c:pt idx="140">
                  <c:v>-15293446174</c:v>
                </c:pt>
                <c:pt idx="141">
                  <c:v>-15243501607.82</c:v>
                </c:pt>
                <c:pt idx="142">
                  <c:v>-15237109462.41</c:v>
                </c:pt>
                <c:pt idx="143">
                  <c:v>-15213039111.299999</c:v>
                </c:pt>
                <c:pt idx="144">
                  <c:v>-15178065296.09</c:v>
                </c:pt>
                <c:pt idx="145">
                  <c:v>-15142170151.530001</c:v>
                </c:pt>
                <c:pt idx="146">
                  <c:v>-15076683400.280001</c:v>
                </c:pt>
                <c:pt idx="147">
                  <c:v>-15075957626.34</c:v>
                </c:pt>
                <c:pt idx="148">
                  <c:v>-15069943596.639999</c:v>
                </c:pt>
                <c:pt idx="149">
                  <c:v>-15041583733.41</c:v>
                </c:pt>
                <c:pt idx="150">
                  <c:v>-15034807319.379999</c:v>
                </c:pt>
                <c:pt idx="151">
                  <c:v>-15004314298.91</c:v>
                </c:pt>
                <c:pt idx="152">
                  <c:v>-14923523248.91</c:v>
                </c:pt>
                <c:pt idx="153">
                  <c:v>-14876781654.41</c:v>
                </c:pt>
                <c:pt idx="154">
                  <c:v>-14832908072.76</c:v>
                </c:pt>
                <c:pt idx="155">
                  <c:v>-14733752129.809999</c:v>
                </c:pt>
                <c:pt idx="156">
                  <c:v>-14726017633.040001</c:v>
                </c:pt>
                <c:pt idx="157">
                  <c:v>-14725830070.219999</c:v>
                </c:pt>
                <c:pt idx="158">
                  <c:v>-14643596684.530001</c:v>
                </c:pt>
                <c:pt idx="159">
                  <c:v>-14636001794.68</c:v>
                </c:pt>
                <c:pt idx="160">
                  <c:v>-14629021639.82</c:v>
                </c:pt>
                <c:pt idx="161">
                  <c:v>-14455687879.129999</c:v>
                </c:pt>
                <c:pt idx="162">
                  <c:v>-14446060197.75</c:v>
                </c:pt>
                <c:pt idx="163">
                  <c:v>-14428868275.700001</c:v>
                </c:pt>
                <c:pt idx="164">
                  <c:v>-14425635803.5</c:v>
                </c:pt>
                <c:pt idx="165">
                  <c:v>-14417983733.440001</c:v>
                </c:pt>
                <c:pt idx="166">
                  <c:v>-14409069219.540001</c:v>
                </c:pt>
                <c:pt idx="167">
                  <c:v>-14354520462.209999</c:v>
                </c:pt>
                <c:pt idx="168">
                  <c:v>-14344129835.43</c:v>
                </c:pt>
                <c:pt idx="169">
                  <c:v>-14223978921.58</c:v>
                </c:pt>
                <c:pt idx="170">
                  <c:v>-14180259629.84</c:v>
                </c:pt>
                <c:pt idx="171">
                  <c:v>-14122295323.690001</c:v>
                </c:pt>
                <c:pt idx="172">
                  <c:v>-14112065229.09</c:v>
                </c:pt>
                <c:pt idx="173">
                  <c:v>-14082294040.23</c:v>
                </c:pt>
                <c:pt idx="174">
                  <c:v>-14017026741.120001</c:v>
                </c:pt>
                <c:pt idx="175">
                  <c:v>-13975747964.4</c:v>
                </c:pt>
                <c:pt idx="176">
                  <c:v>-13973043755.75</c:v>
                </c:pt>
                <c:pt idx="177">
                  <c:v>-13798751072.24</c:v>
                </c:pt>
                <c:pt idx="178">
                  <c:v>-13763636751.700001</c:v>
                </c:pt>
                <c:pt idx="179">
                  <c:v>-13763567407.02</c:v>
                </c:pt>
                <c:pt idx="180">
                  <c:v>-13760059491.559999</c:v>
                </c:pt>
                <c:pt idx="181">
                  <c:v>-13739271092.68</c:v>
                </c:pt>
                <c:pt idx="182">
                  <c:v>-13730546989.59</c:v>
                </c:pt>
                <c:pt idx="183">
                  <c:v>-13714294823.02</c:v>
                </c:pt>
                <c:pt idx="184">
                  <c:v>-13701249036.870001</c:v>
                </c:pt>
                <c:pt idx="185">
                  <c:v>-13644217021.66</c:v>
                </c:pt>
                <c:pt idx="186">
                  <c:v>-13615944394.940001</c:v>
                </c:pt>
                <c:pt idx="187">
                  <c:v>-13596145063.32</c:v>
                </c:pt>
                <c:pt idx="188">
                  <c:v>-13589375162.65</c:v>
                </c:pt>
                <c:pt idx="189">
                  <c:v>-13585731719.74</c:v>
                </c:pt>
                <c:pt idx="190">
                  <c:v>-13514787280.82</c:v>
                </c:pt>
                <c:pt idx="191">
                  <c:v>-13512963882.91</c:v>
                </c:pt>
                <c:pt idx="192">
                  <c:v>-13492354377.99</c:v>
                </c:pt>
                <c:pt idx="193">
                  <c:v>-13474172411.93</c:v>
                </c:pt>
                <c:pt idx="194">
                  <c:v>-13465696095.950001</c:v>
                </c:pt>
                <c:pt idx="195">
                  <c:v>-13443557917.969999</c:v>
                </c:pt>
                <c:pt idx="196">
                  <c:v>-13438805925.190001</c:v>
                </c:pt>
                <c:pt idx="197">
                  <c:v>-13436083013.52</c:v>
                </c:pt>
                <c:pt idx="198">
                  <c:v>-13284301843.33</c:v>
                </c:pt>
                <c:pt idx="199">
                  <c:v>-13275820810.59</c:v>
                </c:pt>
                <c:pt idx="200">
                  <c:v>-13275738128.02</c:v>
                </c:pt>
                <c:pt idx="201">
                  <c:v>-13248744378.51</c:v>
                </c:pt>
                <c:pt idx="202">
                  <c:v>-13177519178.370001</c:v>
                </c:pt>
                <c:pt idx="203">
                  <c:v>-13169878441.940001</c:v>
                </c:pt>
                <c:pt idx="204">
                  <c:v>-13131676398.110001</c:v>
                </c:pt>
                <c:pt idx="205">
                  <c:v>-13102389954.540001</c:v>
                </c:pt>
                <c:pt idx="206">
                  <c:v>-13061360777.440001</c:v>
                </c:pt>
                <c:pt idx="207">
                  <c:v>-13056433663.26</c:v>
                </c:pt>
                <c:pt idx="208">
                  <c:v>-12994243492.950001</c:v>
                </c:pt>
                <c:pt idx="209">
                  <c:v>-12939176622.84</c:v>
                </c:pt>
                <c:pt idx="210">
                  <c:v>-12938521610.360001</c:v>
                </c:pt>
                <c:pt idx="211">
                  <c:v>-12935888081.1</c:v>
                </c:pt>
                <c:pt idx="212">
                  <c:v>-12888980928.77</c:v>
                </c:pt>
                <c:pt idx="213">
                  <c:v>-12853588309.34</c:v>
                </c:pt>
                <c:pt idx="214">
                  <c:v>-12842519992.530001</c:v>
                </c:pt>
                <c:pt idx="215">
                  <c:v>-12796090560.889999</c:v>
                </c:pt>
                <c:pt idx="216">
                  <c:v>-12776201453.790001</c:v>
                </c:pt>
                <c:pt idx="217">
                  <c:v>-12568633451.27</c:v>
                </c:pt>
                <c:pt idx="218">
                  <c:v>-12537380314.219999</c:v>
                </c:pt>
                <c:pt idx="219">
                  <c:v>-12528467076.700001</c:v>
                </c:pt>
                <c:pt idx="220">
                  <c:v>-12507123474.530001</c:v>
                </c:pt>
                <c:pt idx="221">
                  <c:v>-12478080167.24</c:v>
                </c:pt>
                <c:pt idx="222">
                  <c:v>-12471663263.24</c:v>
                </c:pt>
                <c:pt idx="223">
                  <c:v>-12387107446.52</c:v>
                </c:pt>
                <c:pt idx="224">
                  <c:v>-12343579153.620001</c:v>
                </c:pt>
                <c:pt idx="225">
                  <c:v>-12337697419.34</c:v>
                </c:pt>
                <c:pt idx="226">
                  <c:v>-12315694869.459999</c:v>
                </c:pt>
                <c:pt idx="227">
                  <c:v>-12299761477.32</c:v>
                </c:pt>
                <c:pt idx="228">
                  <c:v>-12121551360.299999</c:v>
                </c:pt>
                <c:pt idx="229">
                  <c:v>-12095051203.030001</c:v>
                </c:pt>
                <c:pt idx="230">
                  <c:v>-12059814107.6</c:v>
                </c:pt>
                <c:pt idx="231">
                  <c:v>-12013941729.120001</c:v>
                </c:pt>
                <c:pt idx="232">
                  <c:v>-12011075987.870001</c:v>
                </c:pt>
                <c:pt idx="233">
                  <c:v>-11926478270.92</c:v>
                </c:pt>
                <c:pt idx="234">
                  <c:v>-11902610610.309999</c:v>
                </c:pt>
                <c:pt idx="235">
                  <c:v>-11890078196.690001</c:v>
                </c:pt>
                <c:pt idx="236">
                  <c:v>-11865531458.09</c:v>
                </c:pt>
                <c:pt idx="237">
                  <c:v>-11862389423.379999</c:v>
                </c:pt>
                <c:pt idx="238">
                  <c:v>-11860049350.059999</c:v>
                </c:pt>
                <c:pt idx="239">
                  <c:v>-11856030779.290001</c:v>
                </c:pt>
                <c:pt idx="240">
                  <c:v>-11780563450.57</c:v>
                </c:pt>
                <c:pt idx="241">
                  <c:v>-11687109048.74</c:v>
                </c:pt>
                <c:pt idx="242">
                  <c:v>-11684731279.379999</c:v>
                </c:pt>
                <c:pt idx="243">
                  <c:v>-11647750098.52</c:v>
                </c:pt>
                <c:pt idx="244">
                  <c:v>-11589514851.719999</c:v>
                </c:pt>
                <c:pt idx="245">
                  <c:v>-11586051626.76</c:v>
                </c:pt>
                <c:pt idx="246">
                  <c:v>-11536398317.709999</c:v>
                </c:pt>
                <c:pt idx="247">
                  <c:v>-11526965605.27</c:v>
                </c:pt>
                <c:pt idx="248">
                  <c:v>-11494869632.889999</c:v>
                </c:pt>
                <c:pt idx="249">
                  <c:v>-11472399804.9</c:v>
                </c:pt>
                <c:pt idx="250">
                  <c:v>-11436786872.299999</c:v>
                </c:pt>
                <c:pt idx="251">
                  <c:v>-11436672663.57</c:v>
                </c:pt>
                <c:pt idx="252">
                  <c:v>-11386724894.549999</c:v>
                </c:pt>
                <c:pt idx="253">
                  <c:v>-11383948673.709999</c:v>
                </c:pt>
                <c:pt idx="254">
                  <c:v>-11333237473.129999</c:v>
                </c:pt>
                <c:pt idx="255">
                  <c:v>-11314740875.84</c:v>
                </c:pt>
                <c:pt idx="256">
                  <c:v>-11292208808.66</c:v>
                </c:pt>
                <c:pt idx="257">
                  <c:v>-11283242997.139999</c:v>
                </c:pt>
                <c:pt idx="258">
                  <c:v>-11270071600.889999</c:v>
                </c:pt>
                <c:pt idx="259">
                  <c:v>-11266693246.219999</c:v>
                </c:pt>
                <c:pt idx="260">
                  <c:v>-11262703708.52</c:v>
                </c:pt>
                <c:pt idx="261">
                  <c:v>-11195660690.200001</c:v>
                </c:pt>
                <c:pt idx="262">
                  <c:v>-11171463067.059999</c:v>
                </c:pt>
                <c:pt idx="263">
                  <c:v>-11140663037.75</c:v>
                </c:pt>
                <c:pt idx="264">
                  <c:v>-11117431052.15</c:v>
                </c:pt>
                <c:pt idx="265">
                  <c:v>-11106123500.219999</c:v>
                </c:pt>
                <c:pt idx="266">
                  <c:v>-11096156670.110001</c:v>
                </c:pt>
                <c:pt idx="267">
                  <c:v>-11079191455.51</c:v>
                </c:pt>
                <c:pt idx="268">
                  <c:v>-11076907096.469999</c:v>
                </c:pt>
                <c:pt idx="269">
                  <c:v>-11057729151.030001</c:v>
                </c:pt>
                <c:pt idx="270">
                  <c:v>-11018032277.9</c:v>
                </c:pt>
                <c:pt idx="271">
                  <c:v>-11012750627.83</c:v>
                </c:pt>
                <c:pt idx="272">
                  <c:v>-10945205081.58</c:v>
                </c:pt>
                <c:pt idx="273">
                  <c:v>-10931117790.290001</c:v>
                </c:pt>
                <c:pt idx="274">
                  <c:v>-10917900429.91</c:v>
                </c:pt>
                <c:pt idx="275">
                  <c:v>-10907346213.379999</c:v>
                </c:pt>
                <c:pt idx="276">
                  <c:v>-10901936866.32</c:v>
                </c:pt>
                <c:pt idx="277">
                  <c:v>-10879510278.040001</c:v>
                </c:pt>
                <c:pt idx="278">
                  <c:v>-10875377355.940001</c:v>
                </c:pt>
                <c:pt idx="279">
                  <c:v>-10865457303.34</c:v>
                </c:pt>
                <c:pt idx="280">
                  <c:v>-10864796544.059999</c:v>
                </c:pt>
                <c:pt idx="281">
                  <c:v>-10863071420.57</c:v>
                </c:pt>
                <c:pt idx="282">
                  <c:v>-10840058209.99</c:v>
                </c:pt>
                <c:pt idx="283">
                  <c:v>-10827626517.559999</c:v>
                </c:pt>
                <c:pt idx="284">
                  <c:v>-10787636760.209999</c:v>
                </c:pt>
                <c:pt idx="285">
                  <c:v>-10786428217.879999</c:v>
                </c:pt>
                <c:pt idx="286">
                  <c:v>-10770980190.33</c:v>
                </c:pt>
                <c:pt idx="287">
                  <c:v>-10752773494.120001</c:v>
                </c:pt>
                <c:pt idx="288">
                  <c:v>-10693312324.98</c:v>
                </c:pt>
                <c:pt idx="289">
                  <c:v>-10624386673.790001</c:v>
                </c:pt>
                <c:pt idx="290">
                  <c:v>-10612045536.690001</c:v>
                </c:pt>
                <c:pt idx="291">
                  <c:v>-10610423138.190001</c:v>
                </c:pt>
                <c:pt idx="292">
                  <c:v>-10608854231.219999</c:v>
                </c:pt>
                <c:pt idx="293">
                  <c:v>-10591060172.360001</c:v>
                </c:pt>
                <c:pt idx="294">
                  <c:v>-10584162399.559999</c:v>
                </c:pt>
                <c:pt idx="295">
                  <c:v>-10528479909.48</c:v>
                </c:pt>
                <c:pt idx="296">
                  <c:v>-10511476242.49</c:v>
                </c:pt>
                <c:pt idx="297">
                  <c:v>-10498664789.73</c:v>
                </c:pt>
                <c:pt idx="298">
                  <c:v>-10455184568.32</c:v>
                </c:pt>
                <c:pt idx="299">
                  <c:v>-10436911829.799999</c:v>
                </c:pt>
                <c:pt idx="300">
                  <c:v>-10430550763.68</c:v>
                </c:pt>
                <c:pt idx="301">
                  <c:v>-10428211973.120001</c:v>
                </c:pt>
                <c:pt idx="302">
                  <c:v>-10379205157.469999</c:v>
                </c:pt>
                <c:pt idx="303">
                  <c:v>-10378846419.440001</c:v>
                </c:pt>
                <c:pt idx="304">
                  <c:v>-10370830901.709999</c:v>
                </c:pt>
                <c:pt idx="305">
                  <c:v>-10360082651.35</c:v>
                </c:pt>
                <c:pt idx="306">
                  <c:v>-10328265613.32</c:v>
                </c:pt>
                <c:pt idx="307">
                  <c:v>-10319749726.67</c:v>
                </c:pt>
                <c:pt idx="308">
                  <c:v>-10316398035.5</c:v>
                </c:pt>
                <c:pt idx="309">
                  <c:v>-10306695256.530001</c:v>
                </c:pt>
                <c:pt idx="310">
                  <c:v>-10281300746.799999</c:v>
                </c:pt>
                <c:pt idx="311">
                  <c:v>-10280475425.41</c:v>
                </c:pt>
                <c:pt idx="312">
                  <c:v>-10246308609.75</c:v>
                </c:pt>
                <c:pt idx="313">
                  <c:v>-10245835672.809999</c:v>
                </c:pt>
                <c:pt idx="314">
                  <c:v>-10208280435.709999</c:v>
                </c:pt>
                <c:pt idx="315">
                  <c:v>-10205008173.799999</c:v>
                </c:pt>
                <c:pt idx="316">
                  <c:v>-10180314396.58</c:v>
                </c:pt>
                <c:pt idx="317">
                  <c:v>-10167645077.209999</c:v>
                </c:pt>
                <c:pt idx="318">
                  <c:v>-10157899120.65</c:v>
                </c:pt>
                <c:pt idx="319">
                  <c:v>-10142254632.309999</c:v>
                </c:pt>
                <c:pt idx="320">
                  <c:v>-10132206780.27</c:v>
                </c:pt>
                <c:pt idx="321">
                  <c:v>-10112247133.02</c:v>
                </c:pt>
                <c:pt idx="322">
                  <c:v>-10065232414.18</c:v>
                </c:pt>
                <c:pt idx="323">
                  <c:v>-10053795381.309999</c:v>
                </c:pt>
                <c:pt idx="324">
                  <c:v>-10038246583.5</c:v>
                </c:pt>
                <c:pt idx="325">
                  <c:v>-10016588525.639999</c:v>
                </c:pt>
                <c:pt idx="326">
                  <c:v>-10001741844.33</c:v>
                </c:pt>
                <c:pt idx="327">
                  <c:v>-9993262626.6900005</c:v>
                </c:pt>
                <c:pt idx="328">
                  <c:v>-9975786556.0400009</c:v>
                </c:pt>
                <c:pt idx="329">
                  <c:v>-9922343200.5599995</c:v>
                </c:pt>
                <c:pt idx="330">
                  <c:v>-9867742469.4599991</c:v>
                </c:pt>
                <c:pt idx="331">
                  <c:v>-9861066692.6900005</c:v>
                </c:pt>
                <c:pt idx="332">
                  <c:v>-9778709659.6900005</c:v>
                </c:pt>
                <c:pt idx="333">
                  <c:v>-9747475761.9799995</c:v>
                </c:pt>
                <c:pt idx="334">
                  <c:v>-9708387721.1000004</c:v>
                </c:pt>
                <c:pt idx="335">
                  <c:v>-9703007626.8600006</c:v>
                </c:pt>
                <c:pt idx="336">
                  <c:v>-9702395636.4799995</c:v>
                </c:pt>
                <c:pt idx="337">
                  <c:v>-9701131945.0300007</c:v>
                </c:pt>
                <c:pt idx="338">
                  <c:v>-9696323037.3700008</c:v>
                </c:pt>
                <c:pt idx="339">
                  <c:v>-9679017022.3999996</c:v>
                </c:pt>
                <c:pt idx="340">
                  <c:v>-9678132761.8500004</c:v>
                </c:pt>
                <c:pt idx="341">
                  <c:v>-9672978026.3899994</c:v>
                </c:pt>
                <c:pt idx="342">
                  <c:v>-9670693817.2999992</c:v>
                </c:pt>
                <c:pt idx="343">
                  <c:v>-9635354265.9099998</c:v>
                </c:pt>
                <c:pt idx="344">
                  <c:v>-9619580489.4799995</c:v>
                </c:pt>
                <c:pt idx="345">
                  <c:v>-9615429041</c:v>
                </c:pt>
                <c:pt idx="346">
                  <c:v>-9613414064.3299999</c:v>
                </c:pt>
                <c:pt idx="347">
                  <c:v>-9604788394.3899994</c:v>
                </c:pt>
                <c:pt idx="348">
                  <c:v>-9600083548.4699993</c:v>
                </c:pt>
                <c:pt idx="349">
                  <c:v>-9595048123.0300007</c:v>
                </c:pt>
                <c:pt idx="350">
                  <c:v>-9576179512.2199993</c:v>
                </c:pt>
                <c:pt idx="351">
                  <c:v>-9550002730.0400009</c:v>
                </c:pt>
                <c:pt idx="352">
                  <c:v>-9517343648.6700001</c:v>
                </c:pt>
                <c:pt idx="353">
                  <c:v>-9450261593.6599998</c:v>
                </c:pt>
                <c:pt idx="354">
                  <c:v>-9444261031.8799992</c:v>
                </c:pt>
                <c:pt idx="355">
                  <c:v>-9412844435.9300003</c:v>
                </c:pt>
                <c:pt idx="356">
                  <c:v>-9410926678.2800007</c:v>
                </c:pt>
                <c:pt idx="357">
                  <c:v>-9392308837.7700005</c:v>
                </c:pt>
                <c:pt idx="358">
                  <c:v>-9375070371.6800003</c:v>
                </c:pt>
                <c:pt idx="359">
                  <c:v>-9368278725.4300003</c:v>
                </c:pt>
                <c:pt idx="360">
                  <c:v>-9363245794.75</c:v>
                </c:pt>
                <c:pt idx="361">
                  <c:v>-9342308429.3799992</c:v>
                </c:pt>
                <c:pt idx="362">
                  <c:v>-9316876793.7800007</c:v>
                </c:pt>
                <c:pt idx="363">
                  <c:v>-9312963640.5499992</c:v>
                </c:pt>
                <c:pt idx="364">
                  <c:v>-9312633819.1800003</c:v>
                </c:pt>
                <c:pt idx="365">
                  <c:v>-9310153331.0799999</c:v>
                </c:pt>
                <c:pt idx="366">
                  <c:v>-9305572710.0699997</c:v>
                </c:pt>
                <c:pt idx="367">
                  <c:v>-9299840971.5699997</c:v>
                </c:pt>
                <c:pt idx="368">
                  <c:v>-9276823985.0400009</c:v>
                </c:pt>
                <c:pt idx="369">
                  <c:v>-9228134663.3400002</c:v>
                </c:pt>
                <c:pt idx="370">
                  <c:v>-9223481675.4599991</c:v>
                </c:pt>
                <c:pt idx="371">
                  <c:v>-9192722237</c:v>
                </c:pt>
                <c:pt idx="372">
                  <c:v>-9182241405.9400005</c:v>
                </c:pt>
                <c:pt idx="373">
                  <c:v>-9166486363</c:v>
                </c:pt>
                <c:pt idx="374">
                  <c:v>-9145879817.2900009</c:v>
                </c:pt>
                <c:pt idx="375">
                  <c:v>-9125281421.5100002</c:v>
                </c:pt>
                <c:pt idx="376">
                  <c:v>-9116337554.7900009</c:v>
                </c:pt>
                <c:pt idx="377">
                  <c:v>-9110547650.8299999</c:v>
                </c:pt>
                <c:pt idx="378">
                  <c:v>-9098650408.9099998</c:v>
                </c:pt>
                <c:pt idx="379">
                  <c:v>-9096703340.5300007</c:v>
                </c:pt>
                <c:pt idx="380">
                  <c:v>-9075165415.0599995</c:v>
                </c:pt>
                <c:pt idx="381">
                  <c:v>-9065662018.5799999</c:v>
                </c:pt>
                <c:pt idx="382">
                  <c:v>-9049587436.0400009</c:v>
                </c:pt>
                <c:pt idx="383">
                  <c:v>-8991590994.8099995</c:v>
                </c:pt>
                <c:pt idx="384">
                  <c:v>-8975251473.1200008</c:v>
                </c:pt>
                <c:pt idx="385">
                  <c:v>-8959146822.5100002</c:v>
                </c:pt>
                <c:pt idx="386">
                  <c:v>-8941842108.0699997</c:v>
                </c:pt>
                <c:pt idx="387">
                  <c:v>-8931284580.4699993</c:v>
                </c:pt>
                <c:pt idx="388">
                  <c:v>-8900999211.5900002</c:v>
                </c:pt>
                <c:pt idx="389">
                  <c:v>-8895918507.1200008</c:v>
                </c:pt>
                <c:pt idx="390">
                  <c:v>-8891532554.5400009</c:v>
                </c:pt>
                <c:pt idx="391">
                  <c:v>-8885536001.7399998</c:v>
                </c:pt>
                <c:pt idx="392">
                  <c:v>-8883108346.5799999</c:v>
                </c:pt>
                <c:pt idx="393">
                  <c:v>-8857418862.1900005</c:v>
                </c:pt>
                <c:pt idx="394">
                  <c:v>-8837677571.25</c:v>
                </c:pt>
                <c:pt idx="395">
                  <c:v>-8812192819.1599998</c:v>
                </c:pt>
                <c:pt idx="396">
                  <c:v>-8770166631.0300007</c:v>
                </c:pt>
                <c:pt idx="397">
                  <c:v>-8760957188.1299992</c:v>
                </c:pt>
                <c:pt idx="398">
                  <c:v>-8734058055.8500004</c:v>
                </c:pt>
                <c:pt idx="399">
                  <c:v>-8731814750.8899994</c:v>
                </c:pt>
                <c:pt idx="400">
                  <c:v>-8709502646.4500008</c:v>
                </c:pt>
                <c:pt idx="401">
                  <c:v>-8686792357.0300007</c:v>
                </c:pt>
                <c:pt idx="402">
                  <c:v>-8666327256.0699997</c:v>
                </c:pt>
                <c:pt idx="403">
                  <c:v>-8593299284.4300003</c:v>
                </c:pt>
                <c:pt idx="404">
                  <c:v>-8561920491.4899998</c:v>
                </c:pt>
                <c:pt idx="405">
                  <c:v>-8559741759.4799995</c:v>
                </c:pt>
                <c:pt idx="406">
                  <c:v>-8537961042.8299999</c:v>
                </c:pt>
                <c:pt idx="407">
                  <c:v>-8473332319.8000002</c:v>
                </c:pt>
                <c:pt idx="408">
                  <c:v>-8455189295.8699999</c:v>
                </c:pt>
                <c:pt idx="409">
                  <c:v>-8419331066.3900003</c:v>
                </c:pt>
                <c:pt idx="410">
                  <c:v>-8417292174.3500004</c:v>
                </c:pt>
                <c:pt idx="411">
                  <c:v>-8396808220.6400003</c:v>
                </c:pt>
                <c:pt idx="412">
                  <c:v>-8393055839.6700001</c:v>
                </c:pt>
                <c:pt idx="413">
                  <c:v>-8369346254.5600004</c:v>
                </c:pt>
                <c:pt idx="414">
                  <c:v>-8335087619.3699999</c:v>
                </c:pt>
                <c:pt idx="415">
                  <c:v>-8310874285.7600002</c:v>
                </c:pt>
                <c:pt idx="416">
                  <c:v>-8269908727.5900002</c:v>
                </c:pt>
                <c:pt idx="417">
                  <c:v>-8225178863.4700003</c:v>
                </c:pt>
                <c:pt idx="418">
                  <c:v>-8223207077.54</c:v>
                </c:pt>
                <c:pt idx="419">
                  <c:v>-8217298629.8000002</c:v>
                </c:pt>
                <c:pt idx="420">
                  <c:v>-8209099307.0500002</c:v>
                </c:pt>
                <c:pt idx="421">
                  <c:v>-8209046529.7200003</c:v>
                </c:pt>
                <c:pt idx="422">
                  <c:v>-8207626851.1300001</c:v>
                </c:pt>
                <c:pt idx="423">
                  <c:v>-8200290141.25</c:v>
                </c:pt>
                <c:pt idx="424">
                  <c:v>-8186605730.1400003</c:v>
                </c:pt>
                <c:pt idx="425">
                  <c:v>-8136197483.2799997</c:v>
                </c:pt>
                <c:pt idx="426">
                  <c:v>-8135294336.5500002</c:v>
                </c:pt>
                <c:pt idx="427">
                  <c:v>-8133910973.71</c:v>
                </c:pt>
                <c:pt idx="428">
                  <c:v>-8096527048.6000004</c:v>
                </c:pt>
                <c:pt idx="429">
                  <c:v>-8084147737.8999996</c:v>
                </c:pt>
                <c:pt idx="430">
                  <c:v>-8079506607.6400003</c:v>
                </c:pt>
                <c:pt idx="431">
                  <c:v>-8067507746.7299995</c:v>
                </c:pt>
                <c:pt idx="432">
                  <c:v>-8063914678.1300001</c:v>
                </c:pt>
                <c:pt idx="433">
                  <c:v>-8052116261.0299997</c:v>
                </c:pt>
                <c:pt idx="434">
                  <c:v>-8042365365.3000002</c:v>
                </c:pt>
                <c:pt idx="435">
                  <c:v>-8020867422.0900002</c:v>
                </c:pt>
                <c:pt idx="436">
                  <c:v>-8020405335.71</c:v>
                </c:pt>
                <c:pt idx="437">
                  <c:v>-7956821191.3199997</c:v>
                </c:pt>
                <c:pt idx="438">
                  <c:v>-7937788397.21</c:v>
                </c:pt>
                <c:pt idx="439">
                  <c:v>-7909811930.9300003</c:v>
                </c:pt>
                <c:pt idx="440">
                  <c:v>-7892435515.1400003</c:v>
                </c:pt>
                <c:pt idx="441">
                  <c:v>-7891835652.3999996</c:v>
                </c:pt>
                <c:pt idx="442">
                  <c:v>-7890011982.71</c:v>
                </c:pt>
                <c:pt idx="443">
                  <c:v>-7884865791.6300001</c:v>
                </c:pt>
                <c:pt idx="444">
                  <c:v>-7883259681.2299995</c:v>
                </c:pt>
                <c:pt idx="445">
                  <c:v>-7835034851.5299997</c:v>
                </c:pt>
                <c:pt idx="446">
                  <c:v>-7775298305.6999998</c:v>
                </c:pt>
                <c:pt idx="447">
                  <c:v>-7712569905.3900003</c:v>
                </c:pt>
                <c:pt idx="448">
                  <c:v>-7702195713.79</c:v>
                </c:pt>
                <c:pt idx="449">
                  <c:v>-7700520905.1599998</c:v>
                </c:pt>
                <c:pt idx="450">
                  <c:v>-7682985630.7299995</c:v>
                </c:pt>
                <c:pt idx="451">
                  <c:v>-7679690801.46</c:v>
                </c:pt>
                <c:pt idx="452">
                  <c:v>-7659471136.0200005</c:v>
                </c:pt>
                <c:pt idx="453">
                  <c:v>-7630007837.6300001</c:v>
                </c:pt>
                <c:pt idx="454">
                  <c:v>-7599385913.1899996</c:v>
                </c:pt>
                <c:pt idx="455">
                  <c:v>-7593141634.8900003</c:v>
                </c:pt>
                <c:pt idx="456">
                  <c:v>-7583669394.3500004</c:v>
                </c:pt>
                <c:pt idx="457">
                  <c:v>-7573080355.4200001</c:v>
                </c:pt>
                <c:pt idx="458">
                  <c:v>-7496002026.0600004</c:v>
                </c:pt>
                <c:pt idx="459">
                  <c:v>-7491794726.7399998</c:v>
                </c:pt>
                <c:pt idx="460">
                  <c:v>-7464379288.0699997</c:v>
                </c:pt>
                <c:pt idx="461">
                  <c:v>-7450299908.0500002</c:v>
                </c:pt>
                <c:pt idx="462">
                  <c:v>-7440064763.7299995</c:v>
                </c:pt>
                <c:pt idx="463">
                  <c:v>-7415516917.3999996</c:v>
                </c:pt>
                <c:pt idx="464">
                  <c:v>-7398212791.7200003</c:v>
                </c:pt>
                <c:pt idx="465">
                  <c:v>-7386538171.2200003</c:v>
                </c:pt>
                <c:pt idx="466">
                  <c:v>-7384106167.0200005</c:v>
                </c:pt>
                <c:pt idx="467">
                  <c:v>-7353475576.8599997</c:v>
                </c:pt>
                <c:pt idx="468">
                  <c:v>-7348260006.3500004</c:v>
                </c:pt>
                <c:pt idx="469">
                  <c:v>-7342072687.2399998</c:v>
                </c:pt>
                <c:pt idx="470">
                  <c:v>-7227619261.04</c:v>
                </c:pt>
                <c:pt idx="471">
                  <c:v>-7219339741.9099998</c:v>
                </c:pt>
                <c:pt idx="472">
                  <c:v>-7210367226.9700003</c:v>
                </c:pt>
                <c:pt idx="473">
                  <c:v>-7206869722.3699999</c:v>
                </c:pt>
                <c:pt idx="474">
                  <c:v>-7205739226.0299997</c:v>
                </c:pt>
                <c:pt idx="475">
                  <c:v>-7179885860.7700005</c:v>
                </c:pt>
                <c:pt idx="476">
                  <c:v>-7166879679.6099997</c:v>
                </c:pt>
                <c:pt idx="477">
                  <c:v>-7165267904.5500002</c:v>
                </c:pt>
                <c:pt idx="478">
                  <c:v>-7157811418.2200003</c:v>
                </c:pt>
                <c:pt idx="479">
                  <c:v>-7146383801.8199997</c:v>
                </c:pt>
                <c:pt idx="480">
                  <c:v>-7120784082.0100002</c:v>
                </c:pt>
                <c:pt idx="481">
                  <c:v>-7119835120.8199997</c:v>
                </c:pt>
                <c:pt idx="482">
                  <c:v>-7097805561.5100002</c:v>
                </c:pt>
                <c:pt idx="483">
                  <c:v>-7088345673.6800003</c:v>
                </c:pt>
                <c:pt idx="484">
                  <c:v>-7082416807.8199997</c:v>
                </c:pt>
                <c:pt idx="485">
                  <c:v>-7076911215.6700001</c:v>
                </c:pt>
                <c:pt idx="486">
                  <c:v>-7051920533.8999996</c:v>
                </c:pt>
                <c:pt idx="487">
                  <c:v>-7020670076.2399998</c:v>
                </c:pt>
                <c:pt idx="488">
                  <c:v>-7014205439.4200001</c:v>
                </c:pt>
                <c:pt idx="489">
                  <c:v>-7007779855.6700001</c:v>
                </c:pt>
                <c:pt idx="490">
                  <c:v>-6998739516.6599998</c:v>
                </c:pt>
                <c:pt idx="491">
                  <c:v>-6984778238.3900003</c:v>
                </c:pt>
                <c:pt idx="492">
                  <c:v>-6956654393.6800003</c:v>
                </c:pt>
                <c:pt idx="493">
                  <c:v>-6936899520.6099997</c:v>
                </c:pt>
                <c:pt idx="494">
                  <c:v>-6908672159.2399998</c:v>
                </c:pt>
                <c:pt idx="495">
                  <c:v>-6905502181.1700001</c:v>
                </c:pt>
                <c:pt idx="496">
                  <c:v>-6903970246.1599998</c:v>
                </c:pt>
                <c:pt idx="497">
                  <c:v>-6897307247.75</c:v>
                </c:pt>
                <c:pt idx="498">
                  <c:v>-6878578089.6300001</c:v>
                </c:pt>
                <c:pt idx="499">
                  <c:v>-6864911201.0900002</c:v>
                </c:pt>
                <c:pt idx="500">
                  <c:v>-6852343502.4799995</c:v>
                </c:pt>
                <c:pt idx="501">
                  <c:v>-6833459977.25</c:v>
                </c:pt>
                <c:pt idx="502">
                  <c:v>-6811429761.6000004</c:v>
                </c:pt>
                <c:pt idx="503">
                  <c:v>-6747922510.4899998</c:v>
                </c:pt>
                <c:pt idx="504">
                  <c:v>-6725343489.71</c:v>
                </c:pt>
                <c:pt idx="505">
                  <c:v>-6722150030.1899996</c:v>
                </c:pt>
                <c:pt idx="506">
                  <c:v>-6703778354.5600004</c:v>
                </c:pt>
                <c:pt idx="507">
                  <c:v>-6675594738.3599997</c:v>
                </c:pt>
                <c:pt idx="508">
                  <c:v>-6670945361.1499996</c:v>
                </c:pt>
                <c:pt idx="509">
                  <c:v>-6664991907.6599998</c:v>
                </c:pt>
                <c:pt idx="510">
                  <c:v>-6638525499.4799995</c:v>
                </c:pt>
                <c:pt idx="511">
                  <c:v>-6631987373.96</c:v>
                </c:pt>
                <c:pt idx="512">
                  <c:v>-6628170853.3599997</c:v>
                </c:pt>
                <c:pt idx="513">
                  <c:v>-6616705364.6599998</c:v>
                </c:pt>
                <c:pt idx="514">
                  <c:v>-6612540938.0900002</c:v>
                </c:pt>
                <c:pt idx="515">
                  <c:v>-6577708279.9099998</c:v>
                </c:pt>
                <c:pt idx="516">
                  <c:v>-6566811322.2700005</c:v>
                </c:pt>
                <c:pt idx="517">
                  <c:v>-6559474701.4499998</c:v>
                </c:pt>
                <c:pt idx="518">
                  <c:v>-6544765174.4799995</c:v>
                </c:pt>
                <c:pt idx="519">
                  <c:v>-6470860180.4399996</c:v>
                </c:pt>
                <c:pt idx="520">
                  <c:v>-6469872485.8599997</c:v>
                </c:pt>
                <c:pt idx="521">
                  <c:v>-6425948826.0600004</c:v>
                </c:pt>
                <c:pt idx="522">
                  <c:v>-6403337716.4799995</c:v>
                </c:pt>
                <c:pt idx="523">
                  <c:v>-6362018471.71</c:v>
                </c:pt>
                <c:pt idx="524">
                  <c:v>-6348417271.46</c:v>
                </c:pt>
                <c:pt idx="525">
                  <c:v>-6327037881.4200001</c:v>
                </c:pt>
                <c:pt idx="526">
                  <c:v>-6321940913.6099997</c:v>
                </c:pt>
                <c:pt idx="527">
                  <c:v>-6319096349.3100004</c:v>
                </c:pt>
                <c:pt idx="528">
                  <c:v>-6281971867.4700003</c:v>
                </c:pt>
                <c:pt idx="529">
                  <c:v>-6262431862.2200003</c:v>
                </c:pt>
                <c:pt idx="530">
                  <c:v>-6244197457.6099997</c:v>
                </c:pt>
                <c:pt idx="531">
                  <c:v>-6220683388.6999998</c:v>
                </c:pt>
                <c:pt idx="532">
                  <c:v>-6219737408.7700005</c:v>
                </c:pt>
                <c:pt idx="533">
                  <c:v>-6209376669.96</c:v>
                </c:pt>
                <c:pt idx="534">
                  <c:v>-6196795873.7200003</c:v>
                </c:pt>
                <c:pt idx="535">
                  <c:v>-6196051610.2700005</c:v>
                </c:pt>
                <c:pt idx="536">
                  <c:v>-6179316292.1099997</c:v>
                </c:pt>
                <c:pt idx="537">
                  <c:v>-6157711271.0900002</c:v>
                </c:pt>
                <c:pt idx="538">
                  <c:v>-6129603220.9499998</c:v>
                </c:pt>
                <c:pt idx="539">
                  <c:v>-6127070455.9399996</c:v>
                </c:pt>
                <c:pt idx="540">
                  <c:v>-6091908140.9799995</c:v>
                </c:pt>
                <c:pt idx="541">
                  <c:v>-6087987889.7200003</c:v>
                </c:pt>
                <c:pt idx="542">
                  <c:v>-6087947590.9799995</c:v>
                </c:pt>
                <c:pt idx="543">
                  <c:v>-6082345361.29</c:v>
                </c:pt>
                <c:pt idx="544">
                  <c:v>-6068320140.8999996</c:v>
                </c:pt>
                <c:pt idx="545">
                  <c:v>-6066476799.2299995</c:v>
                </c:pt>
                <c:pt idx="546">
                  <c:v>-6049921913.5699997</c:v>
                </c:pt>
                <c:pt idx="547">
                  <c:v>-6046300962.1300001</c:v>
                </c:pt>
                <c:pt idx="548">
                  <c:v>-6045059802</c:v>
                </c:pt>
                <c:pt idx="549">
                  <c:v>-6043723715.04</c:v>
                </c:pt>
                <c:pt idx="550">
                  <c:v>-6041050689.79</c:v>
                </c:pt>
                <c:pt idx="551">
                  <c:v>-6037366286</c:v>
                </c:pt>
                <c:pt idx="552">
                  <c:v>-6031700034.8699999</c:v>
                </c:pt>
                <c:pt idx="553">
                  <c:v>-6029359650.3199997</c:v>
                </c:pt>
                <c:pt idx="554">
                  <c:v>-6028211738.5299997</c:v>
                </c:pt>
                <c:pt idx="555">
                  <c:v>-6021043968.75</c:v>
                </c:pt>
                <c:pt idx="556">
                  <c:v>-6008195677.1000004</c:v>
                </c:pt>
                <c:pt idx="557">
                  <c:v>-6000263238.4300003</c:v>
                </c:pt>
                <c:pt idx="558">
                  <c:v>-5964527745.1499996</c:v>
                </c:pt>
                <c:pt idx="559">
                  <c:v>-5950133228.0799999</c:v>
                </c:pt>
                <c:pt idx="560">
                  <c:v>-5927770646.3599997</c:v>
                </c:pt>
                <c:pt idx="561">
                  <c:v>-5909300211.6599998</c:v>
                </c:pt>
                <c:pt idx="562">
                  <c:v>-5860764122.0200005</c:v>
                </c:pt>
                <c:pt idx="563">
                  <c:v>-5845221497.9300003</c:v>
                </c:pt>
                <c:pt idx="564">
                  <c:v>-5833522370.4399996</c:v>
                </c:pt>
                <c:pt idx="565">
                  <c:v>-5830042253.5699997</c:v>
                </c:pt>
                <c:pt idx="566">
                  <c:v>-5790677253.1899996</c:v>
                </c:pt>
                <c:pt idx="567">
                  <c:v>-5787450652.4700003</c:v>
                </c:pt>
                <c:pt idx="568">
                  <c:v>-5752304470.4399996</c:v>
                </c:pt>
                <c:pt idx="569">
                  <c:v>-5724072083.6199999</c:v>
                </c:pt>
                <c:pt idx="570">
                  <c:v>-5706951915.3500004</c:v>
                </c:pt>
                <c:pt idx="571">
                  <c:v>-5667279083.5200005</c:v>
                </c:pt>
                <c:pt idx="572">
                  <c:v>-5664189593.6899996</c:v>
                </c:pt>
                <c:pt idx="573">
                  <c:v>-5656830948.2600002</c:v>
                </c:pt>
                <c:pt idx="574">
                  <c:v>-5655376696.2799997</c:v>
                </c:pt>
                <c:pt idx="575">
                  <c:v>-5591721248.1400003</c:v>
                </c:pt>
                <c:pt idx="576">
                  <c:v>-5567659828.8900003</c:v>
                </c:pt>
                <c:pt idx="577">
                  <c:v>-5560278469.7200003</c:v>
                </c:pt>
                <c:pt idx="578">
                  <c:v>-5555158438.3699999</c:v>
                </c:pt>
                <c:pt idx="579">
                  <c:v>-5548083863.8699999</c:v>
                </c:pt>
                <c:pt idx="580">
                  <c:v>-5536204290.2600002</c:v>
                </c:pt>
                <c:pt idx="581">
                  <c:v>-5532963268.04</c:v>
                </c:pt>
                <c:pt idx="582">
                  <c:v>-5515299921.1599998</c:v>
                </c:pt>
                <c:pt idx="583">
                  <c:v>-5514409230.8699999</c:v>
                </c:pt>
                <c:pt idx="584">
                  <c:v>-5510681284.8299999</c:v>
                </c:pt>
                <c:pt idx="585">
                  <c:v>-5488432146.5299997</c:v>
                </c:pt>
                <c:pt idx="586">
                  <c:v>-5469192099.6700001</c:v>
                </c:pt>
                <c:pt idx="587">
                  <c:v>-5432508400.5500002</c:v>
                </c:pt>
                <c:pt idx="588">
                  <c:v>-5394151660.3299999</c:v>
                </c:pt>
                <c:pt idx="589">
                  <c:v>-5381109999.25</c:v>
                </c:pt>
                <c:pt idx="590">
                  <c:v>-5378124705.3299999</c:v>
                </c:pt>
                <c:pt idx="591">
                  <c:v>-5364857593.7200003</c:v>
                </c:pt>
                <c:pt idx="592">
                  <c:v>-5355315413.21</c:v>
                </c:pt>
                <c:pt idx="593">
                  <c:v>-5354439925.3599997</c:v>
                </c:pt>
                <c:pt idx="594">
                  <c:v>-5344915966.8000002</c:v>
                </c:pt>
                <c:pt idx="595">
                  <c:v>-5322336969.0699997</c:v>
                </c:pt>
                <c:pt idx="596">
                  <c:v>-5309090893.9399996</c:v>
                </c:pt>
                <c:pt idx="597">
                  <c:v>-5301208909.8900003</c:v>
                </c:pt>
                <c:pt idx="598">
                  <c:v>-5290424527.3100004</c:v>
                </c:pt>
                <c:pt idx="599">
                  <c:v>-5289672395.1700001</c:v>
                </c:pt>
                <c:pt idx="600">
                  <c:v>-5288031871.8299999</c:v>
                </c:pt>
                <c:pt idx="601">
                  <c:v>-5270615616.5299997</c:v>
                </c:pt>
                <c:pt idx="602">
                  <c:v>-5263064876.5900002</c:v>
                </c:pt>
                <c:pt idx="603">
                  <c:v>-5249873836.6199999</c:v>
                </c:pt>
                <c:pt idx="604">
                  <c:v>-5215662196.0900002</c:v>
                </c:pt>
                <c:pt idx="605">
                  <c:v>-5213159340.9700003</c:v>
                </c:pt>
                <c:pt idx="606">
                  <c:v>-5183973020.46</c:v>
                </c:pt>
                <c:pt idx="607">
                  <c:v>-5169098871.7799997</c:v>
                </c:pt>
                <c:pt idx="608">
                  <c:v>-5142618449.8599997</c:v>
                </c:pt>
                <c:pt idx="609">
                  <c:v>-5136076966.5900002</c:v>
                </c:pt>
                <c:pt idx="610">
                  <c:v>-5127049476.46</c:v>
                </c:pt>
                <c:pt idx="611">
                  <c:v>-5083921967.2399998</c:v>
                </c:pt>
                <c:pt idx="612">
                  <c:v>-5042868030.5</c:v>
                </c:pt>
                <c:pt idx="613">
                  <c:v>-5036834217.8800001</c:v>
                </c:pt>
                <c:pt idx="614">
                  <c:v>-5030709775.0299997</c:v>
                </c:pt>
                <c:pt idx="615">
                  <c:v>-5030245136.8599997</c:v>
                </c:pt>
                <c:pt idx="616">
                  <c:v>-5016898957.3599997</c:v>
                </c:pt>
                <c:pt idx="617">
                  <c:v>-5003676203.5200005</c:v>
                </c:pt>
                <c:pt idx="618">
                  <c:v>-4992457865.8500004</c:v>
                </c:pt>
                <c:pt idx="619">
                  <c:v>-4989994973.0299997</c:v>
                </c:pt>
                <c:pt idx="620">
                  <c:v>-4967125985.2799997</c:v>
                </c:pt>
                <c:pt idx="621">
                  <c:v>-4947616993.6999998</c:v>
                </c:pt>
                <c:pt idx="622">
                  <c:v>-4940323583.9099998</c:v>
                </c:pt>
                <c:pt idx="623">
                  <c:v>-4938280806.1800003</c:v>
                </c:pt>
                <c:pt idx="624">
                  <c:v>-4919634433.6499996</c:v>
                </c:pt>
                <c:pt idx="625">
                  <c:v>-4872471016.7200003</c:v>
                </c:pt>
                <c:pt idx="626">
                  <c:v>-4820598122.1099997</c:v>
                </c:pt>
                <c:pt idx="627">
                  <c:v>-4778400871.9399996</c:v>
                </c:pt>
                <c:pt idx="628">
                  <c:v>-4771403636.0200005</c:v>
                </c:pt>
                <c:pt idx="629">
                  <c:v>-4769495061</c:v>
                </c:pt>
                <c:pt idx="630">
                  <c:v>-4758700261.0600004</c:v>
                </c:pt>
                <c:pt idx="631">
                  <c:v>-4747159993.4700003</c:v>
                </c:pt>
                <c:pt idx="632">
                  <c:v>-4739436452.8800001</c:v>
                </c:pt>
                <c:pt idx="633">
                  <c:v>-4736803433.0299997</c:v>
                </c:pt>
                <c:pt idx="634">
                  <c:v>-4730583478.04</c:v>
                </c:pt>
                <c:pt idx="635">
                  <c:v>-4710933752.8199997</c:v>
                </c:pt>
                <c:pt idx="636">
                  <c:v>-4695455542.8500004</c:v>
                </c:pt>
                <c:pt idx="637">
                  <c:v>-4688513021.0900002</c:v>
                </c:pt>
                <c:pt idx="638">
                  <c:v>-4673622341.6199999</c:v>
                </c:pt>
                <c:pt idx="639">
                  <c:v>-4669766635.6899996</c:v>
                </c:pt>
                <c:pt idx="640">
                  <c:v>-4668429947.5200005</c:v>
                </c:pt>
                <c:pt idx="641">
                  <c:v>-4644722189.6899996</c:v>
                </c:pt>
                <c:pt idx="642">
                  <c:v>-4643354882.1199999</c:v>
                </c:pt>
                <c:pt idx="643">
                  <c:v>-4638470186.6099997</c:v>
                </c:pt>
                <c:pt idx="644">
                  <c:v>-4614770859.1899996</c:v>
                </c:pt>
                <c:pt idx="645">
                  <c:v>-4594070769.0799999</c:v>
                </c:pt>
                <c:pt idx="646">
                  <c:v>-4549119214.4899998</c:v>
                </c:pt>
                <c:pt idx="647">
                  <c:v>-4541000249.4399996</c:v>
                </c:pt>
                <c:pt idx="648">
                  <c:v>-4522654227.4200001</c:v>
                </c:pt>
                <c:pt idx="649">
                  <c:v>-4492259544.0799999</c:v>
                </c:pt>
                <c:pt idx="650">
                  <c:v>-4491200204.5799999</c:v>
                </c:pt>
                <c:pt idx="651">
                  <c:v>-4487810053.54</c:v>
                </c:pt>
                <c:pt idx="652">
                  <c:v>-4483152979.4899998</c:v>
                </c:pt>
                <c:pt idx="653">
                  <c:v>-4430675925.2399998</c:v>
                </c:pt>
                <c:pt idx="654">
                  <c:v>-4413220962.2700005</c:v>
                </c:pt>
                <c:pt idx="655">
                  <c:v>-4404523194.8699999</c:v>
                </c:pt>
                <c:pt idx="656">
                  <c:v>-4399312441.8500004</c:v>
                </c:pt>
                <c:pt idx="657">
                  <c:v>-4336149914.3000002</c:v>
                </c:pt>
                <c:pt idx="658">
                  <c:v>-4257464384.5300002</c:v>
                </c:pt>
                <c:pt idx="659">
                  <c:v>-4254631417.7199998</c:v>
                </c:pt>
                <c:pt idx="660">
                  <c:v>-4250268379.6700001</c:v>
                </c:pt>
                <c:pt idx="661">
                  <c:v>-4230916361.5</c:v>
                </c:pt>
                <c:pt idx="662">
                  <c:v>-4218935331.9200001</c:v>
                </c:pt>
                <c:pt idx="663">
                  <c:v>-4214317318.8200002</c:v>
                </c:pt>
                <c:pt idx="664">
                  <c:v>-4204806062.0500002</c:v>
                </c:pt>
                <c:pt idx="665">
                  <c:v>-4177482678.4699998</c:v>
                </c:pt>
                <c:pt idx="666">
                  <c:v>-4177027309.9699998</c:v>
                </c:pt>
                <c:pt idx="667">
                  <c:v>-4170750739.3600001</c:v>
                </c:pt>
                <c:pt idx="668">
                  <c:v>-4142386833.9200001</c:v>
                </c:pt>
                <c:pt idx="669">
                  <c:v>-4126362180.3400002</c:v>
                </c:pt>
                <c:pt idx="670">
                  <c:v>-4122317571.29</c:v>
                </c:pt>
                <c:pt idx="671">
                  <c:v>-4080347516.3099999</c:v>
                </c:pt>
                <c:pt idx="672">
                  <c:v>-4061978896.0799999</c:v>
                </c:pt>
                <c:pt idx="673">
                  <c:v>-3998668682.0700002</c:v>
                </c:pt>
                <c:pt idx="674">
                  <c:v>-3973515535.3299999</c:v>
                </c:pt>
                <c:pt idx="675">
                  <c:v>-3939951981.1799998</c:v>
                </c:pt>
                <c:pt idx="676">
                  <c:v>-3871316144.2800002</c:v>
                </c:pt>
                <c:pt idx="677">
                  <c:v>-3868209855.3200002</c:v>
                </c:pt>
                <c:pt idx="678">
                  <c:v>-3859990228.1199999</c:v>
                </c:pt>
                <c:pt idx="679">
                  <c:v>-3855707574.23</c:v>
                </c:pt>
                <c:pt idx="680">
                  <c:v>-3838227935.7199998</c:v>
                </c:pt>
                <c:pt idx="681">
                  <c:v>-3729149999.5</c:v>
                </c:pt>
                <c:pt idx="682">
                  <c:v>-3710450466.3899999</c:v>
                </c:pt>
                <c:pt idx="683">
                  <c:v>-3708166497.75</c:v>
                </c:pt>
                <c:pt idx="684">
                  <c:v>-3681720139.4299998</c:v>
                </c:pt>
                <c:pt idx="685">
                  <c:v>-3651545334.04</c:v>
                </c:pt>
                <c:pt idx="686">
                  <c:v>-3650735789.5999999</c:v>
                </c:pt>
                <c:pt idx="687">
                  <c:v>-3636585516.0100002</c:v>
                </c:pt>
                <c:pt idx="688">
                  <c:v>-3610154186.3099999</c:v>
                </c:pt>
                <c:pt idx="689">
                  <c:v>-3608436303.6900001</c:v>
                </c:pt>
                <c:pt idx="690">
                  <c:v>-3597068981.9699998</c:v>
                </c:pt>
                <c:pt idx="691">
                  <c:v>-3553228628.6999998</c:v>
                </c:pt>
                <c:pt idx="692">
                  <c:v>-3535886514.9499998</c:v>
                </c:pt>
                <c:pt idx="693">
                  <c:v>-3533515529.6399999</c:v>
                </c:pt>
                <c:pt idx="694">
                  <c:v>-3511139281.3299999</c:v>
                </c:pt>
                <c:pt idx="695">
                  <c:v>-3486008128.3699999</c:v>
                </c:pt>
                <c:pt idx="696">
                  <c:v>-3471167743.9699998</c:v>
                </c:pt>
                <c:pt idx="697">
                  <c:v>-3464072067.3200002</c:v>
                </c:pt>
                <c:pt idx="698">
                  <c:v>-3462327744.1300001</c:v>
                </c:pt>
                <c:pt idx="699">
                  <c:v>-3429055850.3499999</c:v>
                </c:pt>
                <c:pt idx="700">
                  <c:v>-3417820642.4899998</c:v>
                </c:pt>
                <c:pt idx="701">
                  <c:v>-3413858141.79</c:v>
                </c:pt>
                <c:pt idx="702">
                  <c:v>-3343932092.5700002</c:v>
                </c:pt>
                <c:pt idx="703">
                  <c:v>-3282464446.4699998</c:v>
                </c:pt>
                <c:pt idx="704">
                  <c:v>-3274772725.3299999</c:v>
                </c:pt>
                <c:pt idx="705">
                  <c:v>-3242998204.6300001</c:v>
                </c:pt>
                <c:pt idx="706">
                  <c:v>-3220623436.8299999</c:v>
                </c:pt>
                <c:pt idx="707">
                  <c:v>-3200021155.2800002</c:v>
                </c:pt>
                <c:pt idx="708">
                  <c:v>-3174148715.6300001</c:v>
                </c:pt>
                <c:pt idx="709">
                  <c:v>-3081084597.0999999</c:v>
                </c:pt>
                <c:pt idx="710">
                  <c:v>-3078713283.3299999</c:v>
                </c:pt>
                <c:pt idx="711">
                  <c:v>-3021766569.3800001</c:v>
                </c:pt>
                <c:pt idx="712">
                  <c:v>-2984917237.5999999</c:v>
                </c:pt>
                <c:pt idx="713">
                  <c:v>-2947831370.1300001</c:v>
                </c:pt>
                <c:pt idx="714">
                  <c:v>-2920794105.5599999</c:v>
                </c:pt>
                <c:pt idx="715">
                  <c:v>-2904870859.98</c:v>
                </c:pt>
                <c:pt idx="716">
                  <c:v>-2901129291.54</c:v>
                </c:pt>
                <c:pt idx="717">
                  <c:v>-2887501719.9099998</c:v>
                </c:pt>
                <c:pt idx="718">
                  <c:v>-2849126719.54</c:v>
                </c:pt>
                <c:pt idx="719">
                  <c:v>-2842948095.5999999</c:v>
                </c:pt>
                <c:pt idx="720">
                  <c:v>-2798806801.9499998</c:v>
                </c:pt>
                <c:pt idx="721">
                  <c:v>-2789412879.4899998</c:v>
                </c:pt>
                <c:pt idx="722">
                  <c:v>-2776906323.6599998</c:v>
                </c:pt>
                <c:pt idx="723">
                  <c:v>-2750488211.5</c:v>
                </c:pt>
                <c:pt idx="724">
                  <c:v>-2715468897.0999999</c:v>
                </c:pt>
                <c:pt idx="725">
                  <c:v>-2694614700.73</c:v>
                </c:pt>
                <c:pt idx="726">
                  <c:v>-2454339922.3899999</c:v>
                </c:pt>
                <c:pt idx="727">
                  <c:v>-2445767324.6399999</c:v>
                </c:pt>
                <c:pt idx="728">
                  <c:v>-2362019187.9499998</c:v>
                </c:pt>
                <c:pt idx="729">
                  <c:v>-2281654220.8000002</c:v>
                </c:pt>
                <c:pt idx="730">
                  <c:v>-2243433846.7399998</c:v>
                </c:pt>
                <c:pt idx="731">
                  <c:v>-2194971922</c:v>
                </c:pt>
                <c:pt idx="732">
                  <c:v>-2177724252.3899999</c:v>
                </c:pt>
                <c:pt idx="733">
                  <c:v>-2103369369.8499999</c:v>
                </c:pt>
                <c:pt idx="734">
                  <c:v>-1970746685.21</c:v>
                </c:pt>
                <c:pt idx="735">
                  <c:v>-1919953195.4100001</c:v>
                </c:pt>
                <c:pt idx="736">
                  <c:v>-1894456222.1099999</c:v>
                </c:pt>
                <c:pt idx="737">
                  <c:v>-1860573630.6700001</c:v>
                </c:pt>
                <c:pt idx="738">
                  <c:v>-1750656211.8699999</c:v>
                </c:pt>
                <c:pt idx="739">
                  <c:v>-1743266596.52</c:v>
                </c:pt>
                <c:pt idx="740">
                  <c:v>-1637628797.8399999</c:v>
                </c:pt>
                <c:pt idx="741">
                  <c:v>-1631708531.1300001</c:v>
                </c:pt>
                <c:pt idx="742">
                  <c:v>-1563784782.4300001</c:v>
                </c:pt>
                <c:pt idx="743">
                  <c:v>-1538233878.4100001</c:v>
                </c:pt>
                <c:pt idx="744">
                  <c:v>-1474925944.1600001</c:v>
                </c:pt>
                <c:pt idx="745">
                  <c:v>-1399422756.78</c:v>
                </c:pt>
                <c:pt idx="746">
                  <c:v>-1308533497.3</c:v>
                </c:pt>
                <c:pt idx="747">
                  <c:v>-1300084030.75</c:v>
                </c:pt>
                <c:pt idx="748">
                  <c:v>-1096669997.6600001</c:v>
                </c:pt>
                <c:pt idx="749">
                  <c:v>-1066775828.11</c:v>
                </c:pt>
                <c:pt idx="750">
                  <c:v>-746871158.26999998</c:v>
                </c:pt>
                <c:pt idx="751">
                  <c:v>-741688214.60000002</c:v>
                </c:pt>
                <c:pt idx="752">
                  <c:v>-479288312.06999999</c:v>
                </c:pt>
                <c:pt idx="753">
                  <c:v>-281835125.35000002</c:v>
                </c:pt>
                <c:pt idx="754">
                  <c:v>-222799783.43000001</c:v>
                </c:pt>
              </c:numCache>
            </c:numRef>
          </c:val>
          <c:smooth val="0"/>
        </c:ser>
        <c:dLbls>
          <c:showLegendKey val="0"/>
          <c:showVal val="0"/>
          <c:showCatName val="0"/>
          <c:showSerName val="0"/>
          <c:showPercent val="0"/>
          <c:showBubbleSize val="0"/>
        </c:dLbls>
        <c:marker val="1"/>
        <c:smooth val="0"/>
        <c:axId val="97966720"/>
        <c:axId val="97968128"/>
      </c:lineChart>
      <c:dateAx>
        <c:axId val="97966720"/>
        <c:scaling>
          <c:orientation val="minMax"/>
        </c:scaling>
        <c:delete val="0"/>
        <c:axPos val="b"/>
        <c:numFmt formatCode="[$-409]mmm\-yy;@" sourceLinked="0"/>
        <c:majorTickMark val="out"/>
        <c:minorTickMark val="none"/>
        <c:tickLblPos val="low"/>
        <c:txPr>
          <a:bodyPr/>
          <a:lstStyle/>
          <a:p>
            <a:pPr>
              <a:defRPr sz="800"/>
            </a:pPr>
            <a:endParaRPr lang="en-US"/>
          </a:p>
        </c:txPr>
        <c:crossAx val="97968128"/>
        <c:crosses val="autoZero"/>
        <c:auto val="1"/>
        <c:lblOffset val="100"/>
        <c:baseTimeUnit val="days"/>
      </c:dateAx>
      <c:valAx>
        <c:axId val="97968128"/>
        <c:scaling>
          <c:orientation val="minMax"/>
        </c:scaling>
        <c:delete val="0"/>
        <c:axPos val="l"/>
        <c:numFmt formatCode="General" sourceLinked="1"/>
        <c:majorTickMark val="out"/>
        <c:minorTickMark val="none"/>
        <c:tickLblPos val="nextTo"/>
        <c:txPr>
          <a:bodyPr/>
          <a:lstStyle/>
          <a:p>
            <a:pPr>
              <a:defRPr sz="800"/>
            </a:pPr>
            <a:endParaRPr lang="en-US"/>
          </a:p>
        </c:txPr>
        <c:crossAx val="97966720"/>
        <c:crosses val="autoZero"/>
        <c:crossBetween val="between"/>
        <c:dispUnits>
          <c:builtInUnit val="billions"/>
          <c:dispUnitsLbl>
            <c:layout/>
            <c:txPr>
              <a:bodyPr/>
              <a:lstStyle/>
              <a:p>
                <a:pPr>
                  <a:defRPr sz="800"/>
                </a:pPr>
                <a:endParaRPr lang="en-US"/>
              </a:p>
            </c:txPr>
          </c:dispUnitsLbl>
        </c:dispUnits>
      </c:valAx>
    </c:plotArea>
    <c:plotVisOnly val="1"/>
    <c:dispBlanksAs val="gap"/>
    <c:showDLblsOverMax val="0"/>
  </c:chart>
  <c:externalData r:id="rId2">
    <c:autoUpdate val="0"/>
  </c:externalData>
  <c:userShapes r:id="rId3"/>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793814688258303E-2"/>
          <c:y val="2.7618208171739725E-2"/>
          <c:w val="0.92591058782746483"/>
          <c:h val="0.89576076311356601"/>
        </c:manualLayout>
      </c:layout>
      <c:lineChart>
        <c:grouping val="standard"/>
        <c:varyColors val="0"/>
        <c:ser>
          <c:idx val="0"/>
          <c:order val="0"/>
          <c:spPr>
            <a:ln>
              <a:solidFill>
                <a:schemeClr val="tx2"/>
              </a:solidFill>
            </a:ln>
          </c:spPr>
          <c:marker>
            <c:symbol val="none"/>
          </c:marker>
          <c:cat>
            <c:strRef>
              <c:f>'Bal v. Time'!$B$3:$B$91</c:f>
              <c:strCache>
                <c:ptCount val="89"/>
                <c:pt idx="0">
                  <c:v>Open</c:v>
                </c:pt>
                <c:pt idx="1">
                  <c:v>21:00</c:v>
                </c:pt>
                <c:pt idx="2">
                  <c:v>21:15</c:v>
                </c:pt>
                <c:pt idx="3">
                  <c:v>21:30</c:v>
                </c:pt>
                <c:pt idx="4">
                  <c:v>21:45</c:v>
                </c:pt>
                <c:pt idx="5">
                  <c:v>22:00</c:v>
                </c:pt>
                <c:pt idx="6">
                  <c:v>22:15</c:v>
                </c:pt>
                <c:pt idx="7">
                  <c:v>22:30</c:v>
                </c:pt>
                <c:pt idx="8">
                  <c:v>22:45</c:v>
                </c:pt>
                <c:pt idx="9">
                  <c:v>23:00</c:v>
                </c:pt>
                <c:pt idx="10">
                  <c:v>23:15</c:v>
                </c:pt>
                <c:pt idx="11">
                  <c:v>23:30</c:v>
                </c:pt>
                <c:pt idx="12">
                  <c:v>23:45</c:v>
                </c:pt>
                <c:pt idx="13">
                  <c:v>0:00</c:v>
                </c:pt>
                <c:pt idx="14">
                  <c:v>0:15</c:v>
                </c:pt>
                <c:pt idx="15">
                  <c:v>0:30</c:v>
                </c:pt>
                <c:pt idx="16">
                  <c:v>0:45</c:v>
                </c:pt>
                <c:pt idx="17">
                  <c:v>1:00</c:v>
                </c:pt>
                <c:pt idx="18">
                  <c:v>1:15</c:v>
                </c:pt>
                <c:pt idx="19">
                  <c:v>1:30</c:v>
                </c:pt>
                <c:pt idx="20">
                  <c:v>1:45</c:v>
                </c:pt>
                <c:pt idx="21">
                  <c:v>2:00</c:v>
                </c:pt>
                <c:pt idx="22">
                  <c:v>2:15</c:v>
                </c:pt>
                <c:pt idx="23">
                  <c:v>2:30</c:v>
                </c:pt>
                <c:pt idx="24">
                  <c:v>2:45</c:v>
                </c:pt>
                <c:pt idx="25">
                  <c:v>3:00</c:v>
                </c:pt>
                <c:pt idx="26">
                  <c:v>3:15</c:v>
                </c:pt>
                <c:pt idx="27">
                  <c:v>3:30</c:v>
                </c:pt>
                <c:pt idx="28">
                  <c:v>3:45</c:v>
                </c:pt>
                <c:pt idx="29">
                  <c:v>4:00</c:v>
                </c:pt>
                <c:pt idx="30">
                  <c:v>4:15</c:v>
                </c:pt>
                <c:pt idx="31">
                  <c:v>4:30</c:v>
                </c:pt>
                <c:pt idx="32">
                  <c:v>4:45</c:v>
                </c:pt>
                <c:pt idx="33">
                  <c:v>5:00</c:v>
                </c:pt>
                <c:pt idx="34">
                  <c:v>5:15</c:v>
                </c:pt>
                <c:pt idx="35">
                  <c:v>5:30</c:v>
                </c:pt>
                <c:pt idx="36">
                  <c:v>5:45</c:v>
                </c:pt>
                <c:pt idx="37">
                  <c:v>6:00</c:v>
                </c:pt>
                <c:pt idx="38">
                  <c:v>6:15</c:v>
                </c:pt>
                <c:pt idx="39">
                  <c:v>6:30</c:v>
                </c:pt>
                <c:pt idx="40">
                  <c:v>6:45</c:v>
                </c:pt>
                <c:pt idx="41">
                  <c:v>7:00</c:v>
                </c:pt>
                <c:pt idx="42">
                  <c:v>7:15</c:v>
                </c:pt>
                <c:pt idx="43">
                  <c:v>7:30</c:v>
                </c:pt>
                <c:pt idx="44">
                  <c:v>7:45</c:v>
                </c:pt>
                <c:pt idx="45">
                  <c:v>8:00</c:v>
                </c:pt>
                <c:pt idx="46">
                  <c:v>8:15</c:v>
                </c:pt>
                <c:pt idx="47">
                  <c:v>8:30</c:v>
                </c:pt>
                <c:pt idx="48">
                  <c:v>8:45</c:v>
                </c:pt>
                <c:pt idx="49">
                  <c:v>9:00</c:v>
                </c:pt>
                <c:pt idx="50">
                  <c:v>9:15</c:v>
                </c:pt>
                <c:pt idx="51">
                  <c:v>9:30</c:v>
                </c:pt>
                <c:pt idx="52">
                  <c:v>9:45</c:v>
                </c:pt>
                <c:pt idx="53">
                  <c:v>10:00</c:v>
                </c:pt>
                <c:pt idx="54">
                  <c:v>10:15</c:v>
                </c:pt>
                <c:pt idx="55">
                  <c:v>10:30</c:v>
                </c:pt>
                <c:pt idx="56">
                  <c:v>10:45</c:v>
                </c:pt>
                <c:pt idx="57">
                  <c:v>11:00</c:v>
                </c:pt>
                <c:pt idx="58">
                  <c:v>11:15</c:v>
                </c:pt>
                <c:pt idx="59">
                  <c:v>11:30</c:v>
                </c:pt>
                <c:pt idx="60">
                  <c:v>11:45</c:v>
                </c:pt>
                <c:pt idx="61">
                  <c:v>12:00</c:v>
                </c:pt>
                <c:pt idx="62">
                  <c:v>12:15</c:v>
                </c:pt>
                <c:pt idx="63">
                  <c:v>12:30</c:v>
                </c:pt>
                <c:pt idx="64">
                  <c:v>12:45</c:v>
                </c:pt>
                <c:pt idx="65">
                  <c:v>13:00</c:v>
                </c:pt>
                <c:pt idx="66">
                  <c:v>13:15</c:v>
                </c:pt>
                <c:pt idx="67">
                  <c:v>13:30</c:v>
                </c:pt>
                <c:pt idx="68">
                  <c:v>13:45</c:v>
                </c:pt>
                <c:pt idx="69">
                  <c:v>14:00</c:v>
                </c:pt>
                <c:pt idx="70">
                  <c:v>14:15</c:v>
                </c:pt>
                <c:pt idx="71">
                  <c:v>14:30</c:v>
                </c:pt>
                <c:pt idx="72">
                  <c:v>14:45</c:v>
                </c:pt>
                <c:pt idx="73">
                  <c:v>15:00</c:v>
                </c:pt>
                <c:pt idx="74">
                  <c:v>15:15</c:v>
                </c:pt>
                <c:pt idx="75">
                  <c:v>15:30</c:v>
                </c:pt>
                <c:pt idx="76">
                  <c:v>15:45</c:v>
                </c:pt>
                <c:pt idx="77">
                  <c:v>16:00</c:v>
                </c:pt>
                <c:pt idx="78">
                  <c:v>16:15</c:v>
                </c:pt>
                <c:pt idx="79">
                  <c:v>16:30</c:v>
                </c:pt>
                <c:pt idx="80">
                  <c:v>16:45</c:v>
                </c:pt>
                <c:pt idx="81">
                  <c:v>17:00</c:v>
                </c:pt>
                <c:pt idx="82">
                  <c:v>17:15</c:v>
                </c:pt>
                <c:pt idx="83">
                  <c:v>17:30</c:v>
                </c:pt>
                <c:pt idx="84">
                  <c:v>17:45</c:v>
                </c:pt>
                <c:pt idx="85">
                  <c:v>18:00</c:v>
                </c:pt>
                <c:pt idx="86">
                  <c:v>18:15</c:v>
                </c:pt>
                <c:pt idx="87">
                  <c:v>18:30</c:v>
                </c:pt>
                <c:pt idx="88">
                  <c:v>Close</c:v>
                </c:pt>
              </c:strCache>
            </c:strRef>
          </c:cat>
          <c:val>
            <c:numRef>
              <c:f>'Bal v. Time'!$C$3:$C$91</c:f>
              <c:numCache>
                <c:formatCode>#,##0.00</c:formatCode>
                <c:ptCount val="89"/>
                <c:pt idx="0">
                  <c:v>32977361318</c:v>
                </c:pt>
                <c:pt idx="1">
                  <c:v>32776396506</c:v>
                </c:pt>
                <c:pt idx="2">
                  <c:v>33077608983</c:v>
                </c:pt>
                <c:pt idx="3">
                  <c:v>33077548465</c:v>
                </c:pt>
                <c:pt idx="4">
                  <c:v>33077398603</c:v>
                </c:pt>
                <c:pt idx="5">
                  <c:v>33077056680</c:v>
                </c:pt>
                <c:pt idx="6">
                  <c:v>33006670942</c:v>
                </c:pt>
                <c:pt idx="7">
                  <c:v>29701009638</c:v>
                </c:pt>
                <c:pt idx="8">
                  <c:v>22350546320</c:v>
                </c:pt>
                <c:pt idx="9">
                  <c:v>22344079405</c:v>
                </c:pt>
                <c:pt idx="10">
                  <c:v>22493843524</c:v>
                </c:pt>
                <c:pt idx="11">
                  <c:v>22495911277</c:v>
                </c:pt>
                <c:pt idx="12">
                  <c:v>22495238653</c:v>
                </c:pt>
                <c:pt idx="13">
                  <c:v>22500005997</c:v>
                </c:pt>
                <c:pt idx="14">
                  <c:v>22500020009</c:v>
                </c:pt>
                <c:pt idx="15">
                  <c:v>22499640825</c:v>
                </c:pt>
                <c:pt idx="16">
                  <c:v>22499550483</c:v>
                </c:pt>
                <c:pt idx="17">
                  <c:v>22499250504</c:v>
                </c:pt>
                <c:pt idx="18">
                  <c:v>22499198428</c:v>
                </c:pt>
                <c:pt idx="19">
                  <c:v>22499113846</c:v>
                </c:pt>
                <c:pt idx="20">
                  <c:v>22498749859</c:v>
                </c:pt>
                <c:pt idx="21">
                  <c:v>22501326506</c:v>
                </c:pt>
                <c:pt idx="22">
                  <c:v>22500577547</c:v>
                </c:pt>
                <c:pt idx="23">
                  <c:v>22499469407</c:v>
                </c:pt>
                <c:pt idx="24">
                  <c:v>22499153562</c:v>
                </c:pt>
                <c:pt idx="25">
                  <c:v>22471299192</c:v>
                </c:pt>
                <c:pt idx="26">
                  <c:v>22447040498</c:v>
                </c:pt>
                <c:pt idx="27">
                  <c:v>22446418612</c:v>
                </c:pt>
                <c:pt idx="28">
                  <c:v>21945286714</c:v>
                </c:pt>
                <c:pt idx="29">
                  <c:v>21942039022</c:v>
                </c:pt>
                <c:pt idx="30">
                  <c:v>22093899094</c:v>
                </c:pt>
                <c:pt idx="31">
                  <c:v>22035666353</c:v>
                </c:pt>
                <c:pt idx="32">
                  <c:v>22033325619</c:v>
                </c:pt>
                <c:pt idx="33">
                  <c:v>22032675792</c:v>
                </c:pt>
                <c:pt idx="34">
                  <c:v>22053171575</c:v>
                </c:pt>
                <c:pt idx="35">
                  <c:v>22052415623</c:v>
                </c:pt>
                <c:pt idx="36">
                  <c:v>21952344267</c:v>
                </c:pt>
                <c:pt idx="37">
                  <c:v>21865412836</c:v>
                </c:pt>
                <c:pt idx="38">
                  <c:v>21866262615</c:v>
                </c:pt>
                <c:pt idx="39">
                  <c:v>20394473018</c:v>
                </c:pt>
                <c:pt idx="40">
                  <c:v>20394447599</c:v>
                </c:pt>
                <c:pt idx="41">
                  <c:v>20394448363</c:v>
                </c:pt>
                <c:pt idx="42">
                  <c:v>20394491164</c:v>
                </c:pt>
                <c:pt idx="43">
                  <c:v>20394522860</c:v>
                </c:pt>
                <c:pt idx="44">
                  <c:v>20394873102</c:v>
                </c:pt>
                <c:pt idx="45">
                  <c:v>20395360214</c:v>
                </c:pt>
                <c:pt idx="46">
                  <c:v>20396154810</c:v>
                </c:pt>
                <c:pt idx="47">
                  <c:v>20285123933</c:v>
                </c:pt>
                <c:pt idx="48">
                  <c:v>20564958201</c:v>
                </c:pt>
                <c:pt idx="49">
                  <c:v>20804065422</c:v>
                </c:pt>
                <c:pt idx="50">
                  <c:v>21045238047</c:v>
                </c:pt>
                <c:pt idx="51">
                  <c:v>21045335832</c:v>
                </c:pt>
                <c:pt idx="52">
                  <c:v>20954547431</c:v>
                </c:pt>
                <c:pt idx="53">
                  <c:v>20955157998</c:v>
                </c:pt>
                <c:pt idx="54">
                  <c:v>20978316328</c:v>
                </c:pt>
                <c:pt idx="55">
                  <c:v>20859756689</c:v>
                </c:pt>
                <c:pt idx="56">
                  <c:v>20476618551</c:v>
                </c:pt>
                <c:pt idx="57">
                  <c:v>20422094136</c:v>
                </c:pt>
                <c:pt idx="58">
                  <c:v>20423113682</c:v>
                </c:pt>
                <c:pt idx="59">
                  <c:v>13223813159</c:v>
                </c:pt>
                <c:pt idx="60">
                  <c:v>13179791606</c:v>
                </c:pt>
                <c:pt idx="61">
                  <c:v>13226517611</c:v>
                </c:pt>
                <c:pt idx="62">
                  <c:v>13086405467</c:v>
                </c:pt>
                <c:pt idx="63">
                  <c:v>11288939229</c:v>
                </c:pt>
                <c:pt idx="64">
                  <c:v>11289587377</c:v>
                </c:pt>
                <c:pt idx="65">
                  <c:v>11341213947</c:v>
                </c:pt>
                <c:pt idx="66">
                  <c:v>11725980229</c:v>
                </c:pt>
                <c:pt idx="67">
                  <c:v>11726096804</c:v>
                </c:pt>
                <c:pt idx="68">
                  <c:v>11678280428</c:v>
                </c:pt>
                <c:pt idx="69">
                  <c:v>12080296228</c:v>
                </c:pt>
                <c:pt idx="70">
                  <c:v>12382086198</c:v>
                </c:pt>
                <c:pt idx="71">
                  <c:v>12382787405</c:v>
                </c:pt>
                <c:pt idx="72">
                  <c:v>12384111480</c:v>
                </c:pt>
                <c:pt idx="73">
                  <c:v>12332266537</c:v>
                </c:pt>
                <c:pt idx="74">
                  <c:v>12334027328</c:v>
                </c:pt>
                <c:pt idx="75">
                  <c:v>12335011989</c:v>
                </c:pt>
                <c:pt idx="76">
                  <c:v>12486305772</c:v>
                </c:pt>
                <c:pt idx="77">
                  <c:v>12593250113</c:v>
                </c:pt>
                <c:pt idx="78">
                  <c:v>12507607215</c:v>
                </c:pt>
                <c:pt idx="79">
                  <c:v>14308608058</c:v>
                </c:pt>
                <c:pt idx="80">
                  <c:v>14315762065</c:v>
                </c:pt>
                <c:pt idx="81">
                  <c:v>14270999519</c:v>
                </c:pt>
                <c:pt idx="82">
                  <c:v>14950204112</c:v>
                </c:pt>
                <c:pt idx="83">
                  <c:v>14945445853</c:v>
                </c:pt>
                <c:pt idx="84">
                  <c:v>14704761404</c:v>
                </c:pt>
                <c:pt idx="85">
                  <c:v>14710525653</c:v>
                </c:pt>
                <c:pt idx="86">
                  <c:v>14708280190</c:v>
                </c:pt>
                <c:pt idx="87">
                  <c:v>14708154232</c:v>
                </c:pt>
                <c:pt idx="88">
                  <c:v>14708154023</c:v>
                </c:pt>
              </c:numCache>
            </c:numRef>
          </c:val>
          <c:smooth val="0"/>
        </c:ser>
        <c:dLbls>
          <c:showLegendKey val="0"/>
          <c:showVal val="0"/>
          <c:showCatName val="0"/>
          <c:showSerName val="0"/>
          <c:showPercent val="0"/>
          <c:showBubbleSize val="0"/>
        </c:dLbls>
        <c:marker val="1"/>
        <c:smooth val="0"/>
        <c:axId val="103637760"/>
        <c:axId val="103639296"/>
      </c:lineChart>
      <c:catAx>
        <c:axId val="103637760"/>
        <c:scaling>
          <c:orientation val="minMax"/>
        </c:scaling>
        <c:delete val="0"/>
        <c:axPos val="b"/>
        <c:majorTickMark val="out"/>
        <c:minorTickMark val="none"/>
        <c:tickLblPos val="nextTo"/>
        <c:crossAx val="103639296"/>
        <c:crosses val="autoZero"/>
        <c:auto val="1"/>
        <c:lblAlgn val="ctr"/>
        <c:lblOffset val="100"/>
        <c:noMultiLvlLbl val="0"/>
      </c:catAx>
      <c:valAx>
        <c:axId val="103639296"/>
        <c:scaling>
          <c:orientation val="minMax"/>
        </c:scaling>
        <c:delete val="0"/>
        <c:axPos val="l"/>
        <c:numFmt formatCode="#,##0" sourceLinked="0"/>
        <c:majorTickMark val="out"/>
        <c:minorTickMark val="none"/>
        <c:tickLblPos val="nextTo"/>
        <c:txPr>
          <a:bodyPr/>
          <a:lstStyle/>
          <a:p>
            <a:pPr>
              <a:defRPr b="1"/>
            </a:pPr>
            <a:endParaRPr lang="en-US"/>
          </a:p>
        </c:txPr>
        <c:crossAx val="103637760"/>
        <c:crosses val="autoZero"/>
        <c:crossBetween val="between"/>
        <c:dispUnits>
          <c:builtInUnit val="billions"/>
        </c:dispUnits>
      </c:valAx>
    </c:plotArea>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317891366856858E-2"/>
          <c:y val="4.5713433548079212E-2"/>
          <c:w val="0.91326694337049996"/>
          <c:h val="0.8638783504334685"/>
        </c:manualLayout>
      </c:layout>
      <c:lineChart>
        <c:grouping val="standard"/>
        <c:varyColors val="0"/>
        <c:ser>
          <c:idx val="0"/>
          <c:order val="0"/>
          <c:tx>
            <c:strRef>
              <c:f>'Bal. 15 Min Interval'!$B$2</c:f>
              <c:strCache>
                <c:ptCount val="1"/>
                <c:pt idx="0">
                  <c:v>Balance</c:v>
                </c:pt>
              </c:strCache>
            </c:strRef>
          </c:tx>
          <c:spPr>
            <a:ln>
              <a:solidFill>
                <a:schemeClr val="tx2"/>
              </a:solidFill>
            </a:ln>
          </c:spPr>
          <c:marker>
            <c:symbol val="none"/>
          </c:marker>
          <c:cat>
            <c:numRef>
              <c:f>'Bal. 15 Min Interval'!$A$3:$A$89</c:f>
              <c:numCache>
                <c:formatCode>h:mm</c:formatCode>
                <c:ptCount val="87"/>
                <c:pt idx="0">
                  <c:v>0.875</c:v>
                </c:pt>
                <c:pt idx="1">
                  <c:v>0.88541666666666663</c:v>
                </c:pt>
                <c:pt idx="2">
                  <c:v>0.89583333333333304</c:v>
                </c:pt>
                <c:pt idx="3">
                  <c:v>0.90625</c:v>
                </c:pt>
                <c:pt idx="4">
                  <c:v>0.91666666666666696</c:v>
                </c:pt>
                <c:pt idx="5">
                  <c:v>0.92708333333333304</c:v>
                </c:pt>
                <c:pt idx="6">
                  <c:v>0.9375</c:v>
                </c:pt>
                <c:pt idx="7">
                  <c:v>0.94791666666666596</c:v>
                </c:pt>
                <c:pt idx="8">
                  <c:v>0.95833333333333304</c:v>
                </c:pt>
                <c:pt idx="9">
                  <c:v>0.96875</c:v>
                </c:pt>
                <c:pt idx="10">
                  <c:v>0.97916666666666596</c:v>
                </c:pt>
                <c:pt idx="11">
                  <c:v>0.98958333333333304</c:v>
                </c:pt>
                <c:pt idx="12">
                  <c:v>1</c:v>
                </c:pt>
                <c:pt idx="13">
                  <c:v>1.0104166666666701</c:v>
                </c:pt>
                <c:pt idx="14">
                  <c:v>1.0208333333333299</c:v>
                </c:pt>
                <c:pt idx="15">
                  <c:v>1.03125</c:v>
                </c:pt>
                <c:pt idx="16">
                  <c:v>1.0416666666666701</c:v>
                </c:pt>
                <c:pt idx="17">
                  <c:v>1.0520833333333299</c:v>
                </c:pt>
                <c:pt idx="18">
                  <c:v>1.0625</c:v>
                </c:pt>
                <c:pt idx="19">
                  <c:v>1.0729166666666701</c:v>
                </c:pt>
                <c:pt idx="20">
                  <c:v>1.0833333333333299</c:v>
                </c:pt>
                <c:pt idx="21">
                  <c:v>1.09375</c:v>
                </c:pt>
                <c:pt idx="22">
                  <c:v>1.1041666666666701</c:v>
                </c:pt>
                <c:pt idx="23">
                  <c:v>1.1145833333333299</c:v>
                </c:pt>
                <c:pt idx="24">
                  <c:v>1.125</c:v>
                </c:pt>
                <c:pt idx="25">
                  <c:v>1.1354166666666701</c:v>
                </c:pt>
                <c:pt idx="26">
                  <c:v>1.1458333333333299</c:v>
                </c:pt>
                <c:pt idx="27">
                  <c:v>1.15625</c:v>
                </c:pt>
                <c:pt idx="28">
                  <c:v>1.1666666666666701</c:v>
                </c:pt>
                <c:pt idx="29">
                  <c:v>1.1770833333333299</c:v>
                </c:pt>
                <c:pt idx="30">
                  <c:v>1.1875</c:v>
                </c:pt>
                <c:pt idx="31">
                  <c:v>1.1979166666666701</c:v>
                </c:pt>
                <c:pt idx="32">
                  <c:v>1.2083333333333299</c:v>
                </c:pt>
                <c:pt idx="33">
                  <c:v>1.21875</c:v>
                </c:pt>
                <c:pt idx="34">
                  <c:v>1.2291666666666601</c:v>
                </c:pt>
                <c:pt idx="35">
                  <c:v>1.2395833333333299</c:v>
                </c:pt>
                <c:pt idx="36">
                  <c:v>1.25</c:v>
                </c:pt>
                <c:pt idx="37">
                  <c:v>1.2604166666666601</c:v>
                </c:pt>
                <c:pt idx="38">
                  <c:v>1.2708333333333299</c:v>
                </c:pt>
                <c:pt idx="39">
                  <c:v>1.28125</c:v>
                </c:pt>
                <c:pt idx="40">
                  <c:v>1.2916666666666601</c:v>
                </c:pt>
                <c:pt idx="41">
                  <c:v>1.3020833333333299</c:v>
                </c:pt>
                <c:pt idx="42">
                  <c:v>1.3125</c:v>
                </c:pt>
                <c:pt idx="43">
                  <c:v>1.3229166666666601</c:v>
                </c:pt>
                <c:pt idx="44">
                  <c:v>1.3333333333333299</c:v>
                </c:pt>
                <c:pt idx="45">
                  <c:v>1.34375</c:v>
                </c:pt>
                <c:pt idx="46">
                  <c:v>1.3541666666666601</c:v>
                </c:pt>
                <c:pt idx="47">
                  <c:v>1.3645833333333299</c:v>
                </c:pt>
                <c:pt idx="48">
                  <c:v>1.375</c:v>
                </c:pt>
                <c:pt idx="49">
                  <c:v>1.3854166666666601</c:v>
                </c:pt>
                <c:pt idx="50">
                  <c:v>1.3958333333333299</c:v>
                </c:pt>
                <c:pt idx="51">
                  <c:v>1.40625</c:v>
                </c:pt>
                <c:pt idx="52">
                  <c:v>1.4166666666666601</c:v>
                </c:pt>
                <c:pt idx="53">
                  <c:v>1.4270833333333299</c:v>
                </c:pt>
                <c:pt idx="54">
                  <c:v>1.4375</c:v>
                </c:pt>
                <c:pt idx="55">
                  <c:v>1.4479166666666601</c:v>
                </c:pt>
                <c:pt idx="56">
                  <c:v>1.4583333333333299</c:v>
                </c:pt>
                <c:pt idx="57">
                  <c:v>1.46875</c:v>
                </c:pt>
                <c:pt idx="58">
                  <c:v>1.4791666666666601</c:v>
                </c:pt>
                <c:pt idx="59">
                  <c:v>1.4895833333333299</c:v>
                </c:pt>
                <c:pt idx="60">
                  <c:v>1.5</c:v>
                </c:pt>
                <c:pt idx="61">
                  <c:v>1.5104166666666601</c:v>
                </c:pt>
                <c:pt idx="62">
                  <c:v>1.5208333333333299</c:v>
                </c:pt>
                <c:pt idx="63">
                  <c:v>1.53125</c:v>
                </c:pt>
                <c:pt idx="64">
                  <c:v>1.5416666666666601</c:v>
                </c:pt>
                <c:pt idx="65">
                  <c:v>1.5520833333333299</c:v>
                </c:pt>
                <c:pt idx="66">
                  <c:v>1.5625</c:v>
                </c:pt>
                <c:pt idx="67">
                  <c:v>1.5729166666666601</c:v>
                </c:pt>
                <c:pt idx="68">
                  <c:v>1.5833333333333299</c:v>
                </c:pt>
                <c:pt idx="69">
                  <c:v>1.59375</c:v>
                </c:pt>
                <c:pt idx="70">
                  <c:v>1.6041666666666601</c:v>
                </c:pt>
                <c:pt idx="71">
                  <c:v>1.6145833333333299</c:v>
                </c:pt>
                <c:pt idx="72">
                  <c:v>1.625</c:v>
                </c:pt>
                <c:pt idx="73">
                  <c:v>1.6354166666666601</c:v>
                </c:pt>
                <c:pt idx="74">
                  <c:v>1.6458333333333299</c:v>
                </c:pt>
                <c:pt idx="75">
                  <c:v>1.65625</c:v>
                </c:pt>
                <c:pt idx="76">
                  <c:v>1.6666666666666601</c:v>
                </c:pt>
                <c:pt idx="77">
                  <c:v>1.6770833333333299</c:v>
                </c:pt>
                <c:pt idx="78">
                  <c:v>1.6875</c:v>
                </c:pt>
                <c:pt idx="79">
                  <c:v>1.6979166666666601</c:v>
                </c:pt>
                <c:pt idx="80">
                  <c:v>1.7083333333333299</c:v>
                </c:pt>
                <c:pt idx="81">
                  <c:v>1.71875</c:v>
                </c:pt>
                <c:pt idx="82">
                  <c:v>1.7291666666666601</c:v>
                </c:pt>
                <c:pt idx="83">
                  <c:v>1.7395833333333299</c:v>
                </c:pt>
                <c:pt idx="84">
                  <c:v>1.75</c:v>
                </c:pt>
                <c:pt idx="85">
                  <c:v>1.7604166666666601</c:v>
                </c:pt>
                <c:pt idx="86">
                  <c:v>1.7708333333333299</c:v>
                </c:pt>
              </c:numCache>
            </c:numRef>
          </c:cat>
          <c:val>
            <c:numRef>
              <c:f>'Bal. 15 Min Interval'!$B$3:$B$89</c:f>
              <c:numCache>
                <c:formatCode>#,##0.00</c:formatCode>
                <c:ptCount val="87"/>
                <c:pt idx="0">
                  <c:v>15925538072</c:v>
                </c:pt>
                <c:pt idx="1">
                  <c:v>16062248016</c:v>
                </c:pt>
                <c:pt idx="2">
                  <c:v>16061550512</c:v>
                </c:pt>
                <c:pt idx="3">
                  <c:v>16061208441</c:v>
                </c:pt>
                <c:pt idx="4">
                  <c:v>15062728352</c:v>
                </c:pt>
                <c:pt idx="5">
                  <c:v>15062000658</c:v>
                </c:pt>
                <c:pt idx="6">
                  <c:v>14894893746</c:v>
                </c:pt>
                <c:pt idx="7">
                  <c:v>14889799222</c:v>
                </c:pt>
                <c:pt idx="8">
                  <c:v>15023029562</c:v>
                </c:pt>
                <c:pt idx="9">
                  <c:v>15011523000</c:v>
                </c:pt>
                <c:pt idx="10">
                  <c:v>15021278234</c:v>
                </c:pt>
                <c:pt idx="11">
                  <c:v>15022491084</c:v>
                </c:pt>
                <c:pt idx="12">
                  <c:v>14014101932</c:v>
                </c:pt>
                <c:pt idx="13">
                  <c:v>14017571384</c:v>
                </c:pt>
                <c:pt idx="14">
                  <c:v>14017535482</c:v>
                </c:pt>
                <c:pt idx="15">
                  <c:v>14017254438</c:v>
                </c:pt>
                <c:pt idx="16">
                  <c:v>14016468848</c:v>
                </c:pt>
                <c:pt idx="17">
                  <c:v>14016532576</c:v>
                </c:pt>
                <c:pt idx="18">
                  <c:v>14017164848</c:v>
                </c:pt>
                <c:pt idx="19">
                  <c:v>14024699152</c:v>
                </c:pt>
                <c:pt idx="20">
                  <c:v>14054627473</c:v>
                </c:pt>
                <c:pt idx="21">
                  <c:v>14047338684</c:v>
                </c:pt>
                <c:pt idx="22">
                  <c:v>14046339892</c:v>
                </c:pt>
                <c:pt idx="23">
                  <c:v>14045412902</c:v>
                </c:pt>
                <c:pt idx="24">
                  <c:v>14044611488</c:v>
                </c:pt>
                <c:pt idx="25">
                  <c:v>14043760532</c:v>
                </c:pt>
                <c:pt idx="26">
                  <c:v>14043081738</c:v>
                </c:pt>
                <c:pt idx="27">
                  <c:v>13995210546</c:v>
                </c:pt>
                <c:pt idx="28">
                  <c:v>13994668728</c:v>
                </c:pt>
                <c:pt idx="29">
                  <c:v>13990175792</c:v>
                </c:pt>
                <c:pt idx="30">
                  <c:v>13988195427</c:v>
                </c:pt>
                <c:pt idx="31">
                  <c:v>13986279299</c:v>
                </c:pt>
                <c:pt idx="32">
                  <c:v>13384957662</c:v>
                </c:pt>
                <c:pt idx="33">
                  <c:v>13511663232</c:v>
                </c:pt>
                <c:pt idx="34">
                  <c:v>13467622947</c:v>
                </c:pt>
                <c:pt idx="35">
                  <c:v>13472180007</c:v>
                </c:pt>
                <c:pt idx="36">
                  <c:v>13472047360</c:v>
                </c:pt>
                <c:pt idx="37">
                  <c:v>13479288459</c:v>
                </c:pt>
                <c:pt idx="38">
                  <c:v>13479217567</c:v>
                </c:pt>
                <c:pt idx="39">
                  <c:v>14078238017</c:v>
                </c:pt>
                <c:pt idx="40">
                  <c:v>14077126483</c:v>
                </c:pt>
                <c:pt idx="41">
                  <c:v>14077339292</c:v>
                </c:pt>
                <c:pt idx="42">
                  <c:v>14077635958</c:v>
                </c:pt>
                <c:pt idx="43">
                  <c:v>14088092152</c:v>
                </c:pt>
                <c:pt idx="44">
                  <c:v>14088537796</c:v>
                </c:pt>
                <c:pt idx="45">
                  <c:v>14087708062</c:v>
                </c:pt>
                <c:pt idx="46">
                  <c:v>14083727457</c:v>
                </c:pt>
                <c:pt idx="47">
                  <c:v>14013130856</c:v>
                </c:pt>
                <c:pt idx="48">
                  <c:v>14772042719</c:v>
                </c:pt>
                <c:pt idx="49">
                  <c:v>14772036101</c:v>
                </c:pt>
                <c:pt idx="50">
                  <c:v>15189156566</c:v>
                </c:pt>
                <c:pt idx="51">
                  <c:v>15187710690</c:v>
                </c:pt>
                <c:pt idx="52">
                  <c:v>15118966212</c:v>
                </c:pt>
                <c:pt idx="53">
                  <c:v>15058788330</c:v>
                </c:pt>
                <c:pt idx="54">
                  <c:v>15129901192</c:v>
                </c:pt>
                <c:pt idx="55">
                  <c:v>14917878382</c:v>
                </c:pt>
                <c:pt idx="56">
                  <c:v>14231725371</c:v>
                </c:pt>
                <c:pt idx="57">
                  <c:v>14325344847</c:v>
                </c:pt>
                <c:pt idx="58">
                  <c:v>14636772953</c:v>
                </c:pt>
                <c:pt idx="59">
                  <c:v>14647044136</c:v>
                </c:pt>
                <c:pt idx="60">
                  <c:v>14408760497</c:v>
                </c:pt>
                <c:pt idx="61">
                  <c:v>14439943987</c:v>
                </c:pt>
                <c:pt idx="62">
                  <c:v>14440806362</c:v>
                </c:pt>
                <c:pt idx="63">
                  <c:v>14402599557</c:v>
                </c:pt>
                <c:pt idx="64">
                  <c:v>15160386636</c:v>
                </c:pt>
                <c:pt idx="65">
                  <c:v>15161318395</c:v>
                </c:pt>
                <c:pt idx="66">
                  <c:v>15172197795</c:v>
                </c:pt>
                <c:pt idx="67">
                  <c:v>15184838057</c:v>
                </c:pt>
                <c:pt idx="68">
                  <c:v>15185431021</c:v>
                </c:pt>
                <c:pt idx="69">
                  <c:v>15186308700</c:v>
                </c:pt>
                <c:pt idx="70">
                  <c:v>15235626607</c:v>
                </c:pt>
                <c:pt idx="71">
                  <c:v>15435665266</c:v>
                </c:pt>
                <c:pt idx="72">
                  <c:v>15472811293</c:v>
                </c:pt>
                <c:pt idx="73">
                  <c:v>16480002237</c:v>
                </c:pt>
                <c:pt idx="74">
                  <c:v>16430232562</c:v>
                </c:pt>
                <c:pt idx="75">
                  <c:v>19098793938</c:v>
                </c:pt>
                <c:pt idx="76">
                  <c:v>19350136869</c:v>
                </c:pt>
                <c:pt idx="77">
                  <c:v>19344387651</c:v>
                </c:pt>
                <c:pt idx="78">
                  <c:v>19343999202</c:v>
                </c:pt>
                <c:pt idx="79">
                  <c:v>19345470931</c:v>
                </c:pt>
                <c:pt idx="80">
                  <c:v>19338750381</c:v>
                </c:pt>
                <c:pt idx="81">
                  <c:v>24716250414</c:v>
                </c:pt>
                <c:pt idx="82">
                  <c:v>24729325742</c:v>
                </c:pt>
                <c:pt idx="83">
                  <c:v>24725899467</c:v>
                </c:pt>
                <c:pt idx="84">
                  <c:v>24742314467</c:v>
                </c:pt>
                <c:pt idx="85">
                  <c:v>24741626614</c:v>
                </c:pt>
                <c:pt idx="86">
                  <c:v>24743201719</c:v>
                </c:pt>
              </c:numCache>
            </c:numRef>
          </c:val>
          <c:smooth val="0"/>
        </c:ser>
        <c:dLbls>
          <c:showLegendKey val="0"/>
          <c:showVal val="0"/>
          <c:showCatName val="0"/>
          <c:showSerName val="0"/>
          <c:showPercent val="0"/>
          <c:showBubbleSize val="0"/>
        </c:dLbls>
        <c:marker val="1"/>
        <c:smooth val="0"/>
        <c:axId val="98083200"/>
        <c:axId val="98084736"/>
      </c:lineChart>
      <c:catAx>
        <c:axId val="98083200"/>
        <c:scaling>
          <c:orientation val="minMax"/>
        </c:scaling>
        <c:delete val="0"/>
        <c:axPos val="b"/>
        <c:numFmt formatCode="h:mm" sourceLinked="1"/>
        <c:majorTickMark val="out"/>
        <c:minorTickMark val="none"/>
        <c:tickLblPos val="nextTo"/>
        <c:crossAx val="98084736"/>
        <c:crosses val="autoZero"/>
        <c:auto val="1"/>
        <c:lblAlgn val="ctr"/>
        <c:lblOffset val="100"/>
        <c:noMultiLvlLbl val="0"/>
      </c:catAx>
      <c:valAx>
        <c:axId val="98084736"/>
        <c:scaling>
          <c:orientation val="minMax"/>
          <c:max val="30000000000"/>
          <c:min val="10000000000"/>
        </c:scaling>
        <c:delete val="0"/>
        <c:axPos val="l"/>
        <c:numFmt formatCode="#,##0" sourceLinked="0"/>
        <c:majorTickMark val="out"/>
        <c:minorTickMark val="none"/>
        <c:tickLblPos val="nextTo"/>
        <c:txPr>
          <a:bodyPr/>
          <a:lstStyle/>
          <a:p>
            <a:pPr>
              <a:defRPr b="1"/>
            </a:pPr>
            <a:endParaRPr lang="en-US"/>
          </a:p>
        </c:txPr>
        <c:crossAx val="98083200"/>
        <c:crosses val="autoZero"/>
        <c:crossBetween val="between"/>
        <c:majorUnit val="5000000000"/>
        <c:dispUnits>
          <c:builtInUnit val="billions"/>
          <c:dispUnitsLbl>
            <c:layout/>
          </c:dispUnitsLbl>
        </c:dispUnits>
      </c:valAx>
    </c:plotArea>
    <c:plotVisOnly val="1"/>
    <c:dispBlanksAs val="gap"/>
    <c:showDLblsOverMax val="0"/>
  </c:chart>
  <c:externalData r:id="rId1">
    <c:autoUpdate val="0"/>
  </c:externalData>
  <c:userShapes r:id="rId2"/>
</c:chartSpace>
</file>

<file path=ppt/drawings/_rels/drawing5.xml.rels><?xml version="1.0" encoding="UTF-8" standalone="yes"?>
<Relationships xmlns="http://schemas.openxmlformats.org/package/2006/relationships"><Relationship Id="rId1" Type="http://schemas.openxmlformats.org/officeDocument/2006/relationships/image" Target="../media/image6.png"/></Relationships>
</file>

<file path=ppt/drawings/drawing1.xml><?xml version="1.0" encoding="utf-8"?>
<c:userShapes xmlns:c="http://schemas.openxmlformats.org/drawingml/2006/chart">
  <cdr:relSizeAnchor xmlns:cdr="http://schemas.openxmlformats.org/drawingml/2006/chartDrawing">
    <cdr:from>
      <cdr:x>0.79975</cdr:x>
      <cdr:y>0.89728</cdr:y>
    </cdr:from>
    <cdr:to>
      <cdr:x>0.94579</cdr:x>
      <cdr:y>0.98086</cdr:y>
    </cdr:to>
    <cdr:sp macro="" textlink="">
      <cdr:nvSpPr>
        <cdr:cNvPr id="2" name="TextBox 1"/>
        <cdr:cNvSpPr txBox="1"/>
      </cdr:nvSpPr>
      <cdr:spPr>
        <a:xfrm xmlns:a="http://schemas.openxmlformats.org/drawingml/2006/main">
          <a:off x="7198619" y="3572482"/>
          <a:ext cx="1314525" cy="33277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b="1" baseline="0" dirty="0" smtClean="0">
              <a:solidFill>
                <a:sysClr val="windowText" lastClr="000000"/>
              </a:solidFill>
            </a:rPr>
            <a:t> </a:t>
          </a:r>
          <a:endParaRPr lang="en-US" sz="1100" b="1" dirty="0">
            <a:solidFill>
              <a:sysClr val="windowText" lastClr="000000"/>
            </a:solidFill>
          </a:endParaRPr>
        </a:p>
      </cdr:txBody>
    </cdr:sp>
  </cdr:relSizeAnchor>
  <cdr:relSizeAnchor xmlns:cdr="http://schemas.openxmlformats.org/drawingml/2006/chartDrawing">
    <cdr:from>
      <cdr:x>0.11566</cdr:x>
      <cdr:y>0</cdr:y>
    </cdr:from>
    <cdr:to>
      <cdr:x>0.39623</cdr:x>
      <cdr:y>0.17391</cdr:y>
    </cdr:to>
    <cdr:sp macro="" textlink="">
      <cdr:nvSpPr>
        <cdr:cNvPr id="3" name="TextBox 1"/>
        <cdr:cNvSpPr txBox="1"/>
      </cdr:nvSpPr>
      <cdr:spPr>
        <a:xfrm xmlns:a="http://schemas.openxmlformats.org/drawingml/2006/main">
          <a:off x="467100" y="0"/>
          <a:ext cx="1133099"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700" b="1" dirty="0">
              <a:solidFill>
                <a:srgbClr val="FF0000"/>
              </a:solidFill>
            </a:rPr>
            <a:t>5% </a:t>
          </a:r>
          <a:r>
            <a:rPr lang="en-US" sz="700" b="1" dirty="0" smtClean="0">
              <a:solidFill>
                <a:srgbClr val="FF0000"/>
              </a:solidFill>
            </a:rPr>
            <a:t>Percentile </a:t>
          </a:r>
          <a:r>
            <a:rPr lang="en-US" sz="700" b="1" dirty="0" smtClean="0">
              <a:solidFill>
                <a:schemeClr val="tx1"/>
              </a:solidFill>
            </a:rPr>
            <a:t>$3.0B</a:t>
          </a:r>
          <a:endParaRPr lang="en-US" sz="700" b="1" dirty="0">
            <a:solidFill>
              <a:schemeClr val="tx1"/>
            </a:solidFill>
          </a:endParaRPr>
        </a:p>
      </cdr:txBody>
    </cdr:sp>
  </cdr:relSizeAnchor>
  <cdr:relSizeAnchor xmlns:cdr="http://schemas.openxmlformats.org/drawingml/2006/chartDrawing">
    <cdr:from>
      <cdr:x>0.07692</cdr:x>
      <cdr:y>0.30435</cdr:y>
    </cdr:from>
    <cdr:to>
      <cdr:x>0.35749</cdr:x>
      <cdr:y>0.47826</cdr:y>
    </cdr:to>
    <cdr:sp macro="" textlink="">
      <cdr:nvSpPr>
        <cdr:cNvPr id="4" name="TextBox 1"/>
        <cdr:cNvSpPr txBox="1"/>
      </cdr:nvSpPr>
      <cdr:spPr>
        <a:xfrm xmlns:a="http://schemas.openxmlformats.org/drawingml/2006/main">
          <a:off x="304800" y="533402"/>
          <a:ext cx="1111731" cy="3047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700" b="1" dirty="0">
              <a:solidFill>
                <a:srgbClr val="FF0000"/>
              </a:solidFill>
            </a:rPr>
            <a:t>1</a:t>
          </a:r>
          <a:r>
            <a:rPr lang="en-US" sz="700" b="1" dirty="0" smtClean="0">
              <a:solidFill>
                <a:srgbClr val="FF0000"/>
              </a:solidFill>
            </a:rPr>
            <a:t>% Percentile </a:t>
          </a:r>
          <a:r>
            <a:rPr lang="en-US" sz="700" b="1" dirty="0" smtClean="0">
              <a:solidFill>
                <a:schemeClr val="tx1"/>
              </a:solidFill>
            </a:rPr>
            <a:t>$1.8B</a:t>
          </a:r>
          <a:endParaRPr lang="en-US" sz="700" b="1" dirty="0">
            <a:solidFill>
              <a:schemeClr val="tx1"/>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0.11594</cdr:x>
      <cdr:y>0.02725</cdr:y>
    </cdr:from>
    <cdr:to>
      <cdr:x>0.3805</cdr:x>
      <cdr:y>0.12857</cdr:y>
    </cdr:to>
    <cdr:sp macro="" textlink="">
      <cdr:nvSpPr>
        <cdr:cNvPr id="2" name="TextBox 1"/>
        <cdr:cNvSpPr txBox="1"/>
      </cdr:nvSpPr>
      <cdr:spPr>
        <a:xfrm xmlns:a="http://schemas.openxmlformats.org/drawingml/2006/main">
          <a:off x="459690" y="48458"/>
          <a:ext cx="1048969" cy="18014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700" b="1" dirty="0">
              <a:solidFill>
                <a:srgbClr val="FF0000"/>
              </a:solidFill>
            </a:rPr>
            <a:t>5% </a:t>
          </a:r>
          <a:r>
            <a:rPr lang="en-US" sz="700" b="1" dirty="0" smtClean="0">
              <a:solidFill>
                <a:srgbClr val="FF0000"/>
              </a:solidFill>
            </a:rPr>
            <a:t>Percentile </a:t>
          </a:r>
          <a:r>
            <a:rPr lang="en-US" sz="700" b="1" dirty="0" smtClean="0">
              <a:solidFill>
                <a:schemeClr val="tx1"/>
              </a:solidFill>
            </a:rPr>
            <a:t>($21.6B)</a:t>
          </a:r>
          <a:endParaRPr lang="en-US" sz="700" b="1" dirty="0">
            <a:solidFill>
              <a:schemeClr val="tx1"/>
            </a:solidFill>
          </a:endParaRPr>
        </a:p>
      </cdr:txBody>
    </cdr:sp>
  </cdr:relSizeAnchor>
  <cdr:relSizeAnchor xmlns:cdr="http://schemas.openxmlformats.org/drawingml/2006/chartDrawing">
    <cdr:from>
      <cdr:x>0.06767</cdr:x>
      <cdr:y>0.24154</cdr:y>
    </cdr:from>
    <cdr:to>
      <cdr:x>0.33223</cdr:x>
      <cdr:y>0.34286</cdr:y>
    </cdr:to>
    <cdr:sp macro="" textlink="">
      <cdr:nvSpPr>
        <cdr:cNvPr id="5" name="TextBox 1"/>
        <cdr:cNvSpPr txBox="1"/>
      </cdr:nvSpPr>
      <cdr:spPr>
        <a:xfrm xmlns:a="http://schemas.openxmlformats.org/drawingml/2006/main">
          <a:off x="268315" y="429457"/>
          <a:ext cx="1048951" cy="18014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700" b="1" dirty="0">
              <a:solidFill>
                <a:srgbClr val="FF0000"/>
              </a:solidFill>
            </a:rPr>
            <a:t>1</a:t>
          </a:r>
          <a:r>
            <a:rPr lang="en-US" sz="700" b="1" dirty="0" smtClean="0">
              <a:solidFill>
                <a:srgbClr val="FF0000"/>
              </a:solidFill>
            </a:rPr>
            <a:t>% Percentile </a:t>
          </a:r>
          <a:r>
            <a:rPr lang="en-US" sz="700" b="1" dirty="0" smtClean="0">
              <a:solidFill>
                <a:schemeClr val="tx1"/>
              </a:solidFill>
            </a:rPr>
            <a:t>($29.1B)</a:t>
          </a:r>
          <a:endParaRPr lang="en-US" sz="700" b="1" dirty="0">
            <a:solidFill>
              <a:schemeClr val="tx1"/>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0.06542</cdr:x>
      <cdr:y>0.35135</cdr:y>
    </cdr:from>
    <cdr:to>
      <cdr:x>0.06542</cdr:x>
      <cdr:y>0.80502</cdr:y>
    </cdr:to>
    <cdr:cxnSp macro="">
      <cdr:nvCxnSpPr>
        <cdr:cNvPr id="2" name="Straight Connector 1"/>
        <cdr:cNvCxnSpPr/>
      </cdr:nvCxnSpPr>
      <cdr:spPr>
        <a:xfrm xmlns:a="http://schemas.openxmlformats.org/drawingml/2006/main">
          <a:off x="533400" y="990600"/>
          <a:ext cx="0" cy="1279071"/>
        </a:xfrm>
        <a:prstGeom xmlns:a="http://schemas.openxmlformats.org/drawingml/2006/main" prst="line">
          <a:avLst/>
        </a:prstGeom>
        <a:ln xmlns:a="http://schemas.openxmlformats.org/drawingml/2006/main" w="19050">
          <a:solidFill>
            <a:srgbClr val="0070C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0.20561</cdr:x>
      <cdr:y>0.16216</cdr:y>
    </cdr:from>
    <cdr:to>
      <cdr:x>0.20561</cdr:x>
      <cdr:y>0.80502</cdr:y>
    </cdr:to>
    <cdr:cxnSp macro="">
      <cdr:nvCxnSpPr>
        <cdr:cNvPr id="3" name="Straight Connector 2"/>
        <cdr:cNvCxnSpPr/>
      </cdr:nvCxnSpPr>
      <cdr:spPr>
        <a:xfrm xmlns:a="http://schemas.openxmlformats.org/drawingml/2006/main">
          <a:off x="1676400" y="457200"/>
          <a:ext cx="0" cy="1812471"/>
        </a:xfrm>
        <a:prstGeom xmlns:a="http://schemas.openxmlformats.org/drawingml/2006/main" prst="line">
          <a:avLst/>
        </a:prstGeom>
        <a:ln xmlns:a="http://schemas.openxmlformats.org/drawingml/2006/main" w="19050">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0.15888</cdr:x>
      <cdr:y>0.02703</cdr:y>
    </cdr:from>
    <cdr:to>
      <cdr:x>0.29907</cdr:x>
      <cdr:y>0.18919</cdr:y>
    </cdr:to>
    <cdr:sp macro="" textlink="">
      <cdr:nvSpPr>
        <cdr:cNvPr id="5" name="TextBox 4"/>
        <cdr:cNvSpPr txBox="1"/>
      </cdr:nvSpPr>
      <cdr:spPr>
        <a:xfrm xmlns:a="http://schemas.openxmlformats.org/drawingml/2006/main">
          <a:off x="1295400" y="76200"/>
          <a:ext cx="1143022" cy="45720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900" b="1" dirty="0" smtClean="0">
              <a:solidFill>
                <a:srgbClr val="FF0000"/>
              </a:solidFill>
            </a:rPr>
            <a:t>5% Percentile</a:t>
          </a:r>
        </a:p>
        <a:p xmlns:a="http://schemas.openxmlformats.org/drawingml/2006/main">
          <a:r>
            <a:rPr lang="en-US" sz="900" b="1" dirty="0" smtClean="0">
              <a:solidFill>
                <a:schemeClr val="tx1"/>
              </a:solidFill>
            </a:rPr>
            <a:t>$24.9B</a:t>
          </a:r>
          <a:endParaRPr lang="en-US" sz="900" b="1" dirty="0">
            <a:solidFill>
              <a:schemeClr val="tx1"/>
            </a:solidFill>
          </a:endParaRPr>
        </a:p>
      </cdr:txBody>
    </cdr:sp>
  </cdr:relSizeAnchor>
  <cdr:relSizeAnchor xmlns:cdr="http://schemas.openxmlformats.org/drawingml/2006/chartDrawing">
    <cdr:from>
      <cdr:x>0.04673</cdr:x>
      <cdr:y>0.21622</cdr:y>
    </cdr:from>
    <cdr:to>
      <cdr:x>0.17757</cdr:x>
      <cdr:y>0.40541</cdr:y>
    </cdr:to>
    <cdr:sp macro="" textlink="">
      <cdr:nvSpPr>
        <cdr:cNvPr id="6" name="TextBox 1"/>
        <cdr:cNvSpPr txBox="1"/>
      </cdr:nvSpPr>
      <cdr:spPr>
        <a:xfrm xmlns:a="http://schemas.openxmlformats.org/drawingml/2006/main">
          <a:off x="381000" y="609600"/>
          <a:ext cx="1066826" cy="53340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900" b="1" dirty="0">
              <a:solidFill>
                <a:srgbClr val="FF0000"/>
              </a:solidFill>
            </a:rPr>
            <a:t>1</a:t>
          </a:r>
          <a:r>
            <a:rPr lang="en-US" sz="900" b="1" dirty="0" smtClean="0">
              <a:solidFill>
                <a:srgbClr val="FF0000"/>
              </a:solidFill>
            </a:rPr>
            <a:t>% Percentile</a:t>
          </a:r>
        </a:p>
        <a:p xmlns:a="http://schemas.openxmlformats.org/drawingml/2006/main">
          <a:r>
            <a:rPr lang="en-US" sz="900" b="1" dirty="0" smtClean="0">
              <a:solidFill>
                <a:schemeClr val="tx1"/>
              </a:solidFill>
            </a:rPr>
            <a:t>$21.0B</a:t>
          </a:r>
          <a:endParaRPr lang="en-US" sz="900" b="1" dirty="0">
            <a:solidFill>
              <a:schemeClr val="tx1"/>
            </a:solidFill>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0.41593</cdr:x>
      <cdr:y>0.57143</cdr:y>
    </cdr:from>
    <cdr:to>
      <cdr:x>0.45594</cdr:x>
      <cdr:y>0.6217</cdr:y>
    </cdr:to>
    <cdr:sp macro="" textlink="">
      <cdr:nvSpPr>
        <cdr:cNvPr id="2" name="Oval 1"/>
        <cdr:cNvSpPr/>
      </cdr:nvSpPr>
      <cdr:spPr>
        <a:xfrm xmlns:a="http://schemas.openxmlformats.org/drawingml/2006/main">
          <a:off x="3581400" y="2133600"/>
          <a:ext cx="344510" cy="187698"/>
        </a:xfrm>
        <a:prstGeom xmlns:a="http://schemas.openxmlformats.org/drawingml/2006/main" prst="ellipse">
          <a:avLst/>
        </a:prstGeom>
        <a:noFill xmlns:a="http://schemas.openxmlformats.org/drawingml/2006/main"/>
        <a:ln xmlns:a="http://schemas.openxmlformats.org/drawingml/2006/main" w="2540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dirty="0"/>
        </a:p>
      </cdr:txBody>
    </cdr:sp>
  </cdr:relSizeAnchor>
  <cdr:relSizeAnchor xmlns:cdr="http://schemas.openxmlformats.org/drawingml/2006/chartDrawing">
    <cdr:from>
      <cdr:x>0.56637</cdr:x>
      <cdr:y>0.77079</cdr:y>
    </cdr:from>
    <cdr:to>
      <cdr:x>0.62519</cdr:x>
      <cdr:y>0.8219</cdr:y>
    </cdr:to>
    <cdr:sp macro="" textlink="">
      <cdr:nvSpPr>
        <cdr:cNvPr id="3" name="Oval 2"/>
        <cdr:cNvSpPr/>
      </cdr:nvSpPr>
      <cdr:spPr>
        <a:xfrm xmlns:a="http://schemas.openxmlformats.org/drawingml/2006/main">
          <a:off x="4876800" y="3171630"/>
          <a:ext cx="506476" cy="210325"/>
        </a:xfrm>
        <a:prstGeom xmlns:a="http://schemas.openxmlformats.org/drawingml/2006/main" prst="ellipse">
          <a:avLst/>
        </a:prstGeom>
        <a:noFill xmlns:a="http://schemas.openxmlformats.org/drawingml/2006/main"/>
        <a:ln xmlns:a="http://schemas.openxmlformats.org/drawingml/2006/main" w="2540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US" dirty="0"/>
        </a:p>
      </cdr:txBody>
    </cdr:sp>
  </cdr:relSizeAnchor>
  <cdr:relSizeAnchor xmlns:cdr="http://schemas.openxmlformats.org/drawingml/2006/chartDrawing">
    <cdr:from>
      <cdr:x>0.35398</cdr:x>
      <cdr:y>0.59184</cdr:y>
    </cdr:from>
    <cdr:to>
      <cdr:x>0.41281</cdr:x>
      <cdr:y>0.64541</cdr:y>
    </cdr:to>
    <cdr:sp macro="" textlink="">
      <cdr:nvSpPr>
        <cdr:cNvPr id="4" name="Oval 3"/>
        <cdr:cNvSpPr/>
      </cdr:nvSpPr>
      <cdr:spPr>
        <a:xfrm xmlns:a="http://schemas.openxmlformats.org/drawingml/2006/main">
          <a:off x="3048000" y="2209800"/>
          <a:ext cx="506562" cy="200020"/>
        </a:xfrm>
        <a:prstGeom xmlns:a="http://schemas.openxmlformats.org/drawingml/2006/main" prst="ellipse">
          <a:avLst/>
        </a:prstGeom>
        <a:noFill xmlns:a="http://schemas.openxmlformats.org/drawingml/2006/main"/>
        <a:ln xmlns:a="http://schemas.openxmlformats.org/drawingml/2006/main" w="2540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US" dirty="0"/>
        </a:p>
      </cdr:txBody>
    </cdr:sp>
  </cdr:relSizeAnchor>
  <cdr:relSizeAnchor xmlns:cdr="http://schemas.openxmlformats.org/drawingml/2006/chartDrawing">
    <cdr:from>
      <cdr:x>0.85841</cdr:x>
      <cdr:y>0.53061</cdr:y>
    </cdr:from>
    <cdr:to>
      <cdr:x>0.92608</cdr:x>
      <cdr:y>0.59224</cdr:y>
    </cdr:to>
    <cdr:sp macro="" textlink="">
      <cdr:nvSpPr>
        <cdr:cNvPr id="5" name="Oval 4"/>
        <cdr:cNvSpPr/>
      </cdr:nvSpPr>
      <cdr:spPr>
        <a:xfrm xmlns:a="http://schemas.openxmlformats.org/drawingml/2006/main">
          <a:off x="7391400" y="1981200"/>
          <a:ext cx="582679" cy="230114"/>
        </a:xfrm>
        <a:prstGeom xmlns:a="http://schemas.openxmlformats.org/drawingml/2006/main" prst="ellipse">
          <a:avLst/>
        </a:prstGeom>
        <a:noFill xmlns:a="http://schemas.openxmlformats.org/drawingml/2006/main"/>
        <a:ln xmlns:a="http://schemas.openxmlformats.org/drawingml/2006/main" w="2540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US" dirty="0"/>
        </a:p>
      </cdr:txBody>
    </cdr:sp>
  </cdr:relSizeAnchor>
  <cdr:relSizeAnchor xmlns:cdr="http://schemas.openxmlformats.org/drawingml/2006/chartDrawing">
    <cdr:from>
      <cdr:x>0.0708</cdr:x>
      <cdr:y>0.77031</cdr:y>
    </cdr:from>
    <cdr:to>
      <cdr:x>0.26144</cdr:x>
      <cdr:y>0.91837</cdr:y>
    </cdr:to>
    <cdr:sp macro="" textlink="">
      <cdr:nvSpPr>
        <cdr:cNvPr id="6" name="TextBox 5"/>
        <cdr:cNvSpPr txBox="1"/>
      </cdr:nvSpPr>
      <cdr:spPr>
        <a:xfrm xmlns:a="http://schemas.openxmlformats.org/drawingml/2006/main">
          <a:off x="609600" y="2876191"/>
          <a:ext cx="1641525" cy="55280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b="1" i="1" dirty="0" smtClean="0">
              <a:solidFill>
                <a:schemeClr val="accent1">
                  <a:lumMod val="50000"/>
                </a:schemeClr>
              </a:solidFill>
            </a:rPr>
            <a:t>Payment Outflow ($</a:t>
          </a:r>
          <a:r>
            <a:rPr lang="en-US" sz="1100" b="1" i="1" dirty="0" err="1" smtClean="0">
              <a:solidFill>
                <a:schemeClr val="accent1">
                  <a:lumMod val="50000"/>
                </a:schemeClr>
              </a:solidFill>
            </a:rPr>
            <a:t>Bn</a:t>
          </a:r>
          <a:r>
            <a:rPr lang="en-US" sz="1100" b="1" i="1" dirty="0" smtClean="0">
              <a:solidFill>
                <a:schemeClr val="accent1">
                  <a:lumMod val="50000"/>
                </a:schemeClr>
              </a:solidFill>
            </a:rPr>
            <a:t>)</a:t>
          </a:r>
        </a:p>
        <a:p xmlns:a="http://schemas.openxmlformats.org/drawingml/2006/main">
          <a:r>
            <a:rPr lang="zh-CN" altLang="en-US" b="1" i="1" dirty="0" smtClean="0">
              <a:solidFill>
                <a:schemeClr val="accent1">
                  <a:lumMod val="50000"/>
                </a:schemeClr>
              </a:solidFill>
            </a:rPr>
            <a:t>日间流出量（</a:t>
          </a:r>
          <a:r>
            <a:rPr lang="en-US" altLang="zh-CN" b="1" i="1" dirty="0" smtClean="0">
              <a:solidFill>
                <a:schemeClr val="accent1">
                  <a:lumMod val="50000"/>
                </a:schemeClr>
              </a:solidFill>
            </a:rPr>
            <a:t>$10</a:t>
          </a:r>
          <a:r>
            <a:rPr lang="zh-CN" altLang="en-US" b="1" i="1" dirty="0" smtClean="0">
              <a:solidFill>
                <a:schemeClr val="accent1">
                  <a:lumMod val="50000"/>
                </a:schemeClr>
              </a:solidFill>
            </a:rPr>
            <a:t>亿）</a:t>
          </a:r>
          <a:endParaRPr lang="en-US" sz="1100" b="1" i="1" dirty="0">
            <a:solidFill>
              <a:schemeClr val="accent1">
                <a:lumMod val="50000"/>
              </a:schemeClr>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0.16038</cdr:x>
      <cdr:y>0.62687</cdr:y>
    </cdr:from>
    <cdr:to>
      <cdr:x>0.53774</cdr:x>
      <cdr:y>0.8806</cdr:y>
    </cdr:to>
    <cdr:sp macro="" textlink="">
      <cdr:nvSpPr>
        <cdr:cNvPr id="3" name="TextBox 2"/>
        <cdr:cNvSpPr txBox="1"/>
      </cdr:nvSpPr>
      <cdr:spPr>
        <a:xfrm xmlns:a="http://schemas.openxmlformats.org/drawingml/2006/main">
          <a:off x="1295400" y="3200400"/>
          <a:ext cx="3048000" cy="1295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0.16038</cdr:x>
      <cdr:y>0.62687</cdr:y>
    </cdr:from>
    <cdr:to>
      <cdr:x>0.41463</cdr:x>
      <cdr:y>0.88987</cdr:y>
    </cdr:to>
    <cdr:pic>
      <cdr:nvPicPr>
        <cdr:cNvPr id="4"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295400" y="3200400"/>
          <a:ext cx="2053636" cy="1342762"/>
        </a:xfrm>
        <a:prstGeom xmlns:a="http://schemas.openxmlformats.org/drawingml/2006/main" prst="rect">
          <a:avLst/>
        </a:prstGeom>
      </cdr:spPr>
    </cdr:pic>
  </cdr:relSizeAnchor>
  <cdr:relSizeAnchor xmlns:cdr="http://schemas.openxmlformats.org/drawingml/2006/chartDrawing">
    <cdr:from>
      <cdr:x>0.67925</cdr:x>
      <cdr:y>0.39012</cdr:y>
    </cdr:from>
    <cdr:to>
      <cdr:x>0.69812</cdr:x>
      <cdr:y>0.56922</cdr:y>
    </cdr:to>
    <cdr:sp macro="" textlink="">
      <cdr:nvSpPr>
        <cdr:cNvPr id="5" name="Down Arrow 4"/>
        <cdr:cNvSpPr/>
      </cdr:nvSpPr>
      <cdr:spPr>
        <a:xfrm xmlns:a="http://schemas.openxmlformats.org/drawingml/2006/main">
          <a:off x="5486400" y="1872793"/>
          <a:ext cx="152417" cy="859787"/>
        </a:xfrm>
        <a:prstGeom xmlns:a="http://schemas.openxmlformats.org/drawingml/2006/main" prst="downArrow">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dirty="0"/>
        </a:p>
      </cdr:txBody>
    </cdr:sp>
  </cdr:relSizeAnchor>
  <cdr:relSizeAnchor xmlns:cdr="http://schemas.openxmlformats.org/drawingml/2006/chartDrawing">
    <cdr:from>
      <cdr:x>0.6121</cdr:x>
      <cdr:y>0.57386</cdr:y>
    </cdr:from>
    <cdr:to>
      <cdr:x>0.72732</cdr:x>
      <cdr:y>0.65079</cdr:y>
    </cdr:to>
    <cdr:sp macro="" textlink="">
      <cdr:nvSpPr>
        <cdr:cNvPr id="6" name="TextBox 10"/>
        <cdr:cNvSpPr txBox="1"/>
      </cdr:nvSpPr>
      <cdr:spPr>
        <a:xfrm xmlns:a="http://schemas.openxmlformats.org/drawingml/2006/main">
          <a:off x="5177287" y="2754868"/>
          <a:ext cx="974554"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900" b="1" i="1" dirty="0" smtClean="0">
              <a:solidFill>
                <a:srgbClr val="C00000"/>
              </a:solidFill>
            </a:rPr>
            <a:t>$9Bn outflow</a:t>
          </a:r>
        </a:p>
        <a:p xmlns:a="http://schemas.openxmlformats.org/drawingml/2006/main">
          <a:r>
            <a:rPr lang="en-US" altLang="zh-CN" sz="900" b="1" i="1" dirty="0" smtClean="0">
              <a:solidFill>
                <a:srgbClr val="C00000"/>
              </a:solidFill>
            </a:rPr>
            <a:t>90</a:t>
          </a:r>
          <a:r>
            <a:rPr lang="zh-CN" altLang="en-US" sz="900" b="1" i="1" dirty="0" smtClean="0">
              <a:solidFill>
                <a:srgbClr val="C00000"/>
              </a:solidFill>
            </a:rPr>
            <a:t>亿美元流出</a:t>
          </a:r>
          <a:endParaRPr lang="en-US" sz="900" b="1" i="1" dirty="0">
            <a:solidFill>
              <a:srgbClr val="C00000"/>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0.41192</cdr:x>
      <cdr:y>0.72727</cdr:y>
    </cdr:from>
    <cdr:to>
      <cdr:x>0.47349</cdr:x>
      <cdr:y>0.72727</cdr:y>
    </cdr:to>
    <cdr:cxnSp macro="">
      <cdr:nvCxnSpPr>
        <cdr:cNvPr id="4" name="Straight Arrow Connector 3"/>
        <cdr:cNvCxnSpPr/>
      </cdr:nvCxnSpPr>
      <cdr:spPr>
        <a:xfrm xmlns:a="http://schemas.openxmlformats.org/drawingml/2006/main">
          <a:off x="3505607" y="3657600"/>
          <a:ext cx="523987" cy="0"/>
        </a:xfrm>
        <a:prstGeom xmlns:a="http://schemas.openxmlformats.org/drawingml/2006/main" prst="straightConnector1">
          <a:avLst/>
        </a:prstGeom>
        <a:ln xmlns:a="http://schemas.openxmlformats.org/drawingml/2006/main" w="19050">
          <a:solidFill>
            <a:srgbClr val="C00000"/>
          </a:solidFill>
          <a:headEnd type="arrow"/>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40" y="0"/>
            <a:ext cx="3038475" cy="465138"/>
          </a:xfrm>
          <a:prstGeom prst="rect">
            <a:avLst/>
          </a:prstGeom>
        </p:spPr>
        <p:txBody>
          <a:bodyPr vert="horz" lIns="91440" tIns="45720" rIns="91440" bIns="45720" rtlCol="0"/>
          <a:lstStyle>
            <a:lvl1pPr algn="r">
              <a:defRPr sz="1200"/>
            </a:lvl1pPr>
          </a:lstStyle>
          <a:p>
            <a:fld id="{E4A8E368-C0DD-49EB-BED6-0F0FB0A61B49}" type="datetimeFigureOut">
              <a:rPr lang="en-US" smtClean="0"/>
              <a:t>8/30/2017</a:t>
            </a:fld>
            <a:endParaRPr lang="en-US" dirty="0"/>
          </a:p>
        </p:txBody>
      </p:sp>
      <p:sp>
        <p:nvSpPr>
          <p:cNvPr id="4" name="Footer Placeholder 3"/>
          <p:cNvSpPr>
            <a:spLocks noGrp="1"/>
          </p:cNvSpPr>
          <p:nvPr>
            <p:ph type="ftr" sz="quarter" idx="2"/>
          </p:nvPr>
        </p:nvSpPr>
        <p:spPr>
          <a:xfrm>
            <a:off x="2"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0" y="8829675"/>
            <a:ext cx="3038475" cy="465138"/>
          </a:xfrm>
          <a:prstGeom prst="rect">
            <a:avLst/>
          </a:prstGeom>
        </p:spPr>
        <p:txBody>
          <a:bodyPr vert="horz" lIns="91440" tIns="45720" rIns="91440" bIns="45720" rtlCol="0" anchor="b"/>
          <a:lstStyle>
            <a:lvl1pPr algn="r">
              <a:defRPr sz="1200"/>
            </a:lvl1pPr>
          </a:lstStyle>
          <a:p>
            <a:fld id="{A2171B83-1A13-45AF-A7A2-7DC47168F145}" type="slidenum">
              <a:rPr lang="en-US" smtClean="0"/>
              <a:t>‹#›</a:t>
            </a:fld>
            <a:endParaRPr lang="en-US" dirty="0"/>
          </a:p>
        </p:txBody>
      </p:sp>
    </p:spTree>
    <p:extLst>
      <p:ext uri="{BB962C8B-B14F-4D97-AF65-F5344CB8AC3E}">
        <p14:creationId xmlns:p14="http://schemas.microsoft.com/office/powerpoint/2010/main" val="4081646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037840" cy="464820"/>
          </a:xfrm>
          <a:prstGeom prst="rect">
            <a:avLst/>
          </a:prstGeom>
        </p:spPr>
        <p:txBody>
          <a:bodyPr vert="horz" lIns="93166" tIns="46583" rIns="93166" bIns="46583" rtlCol="0"/>
          <a:lstStyle>
            <a:lvl1pPr algn="l">
              <a:defRPr sz="1200"/>
            </a:lvl1pPr>
          </a:lstStyle>
          <a:p>
            <a:endParaRPr lang="en-US" dirty="0"/>
          </a:p>
        </p:txBody>
      </p:sp>
      <p:sp>
        <p:nvSpPr>
          <p:cNvPr id="3" name="Date Placeholder 2"/>
          <p:cNvSpPr>
            <a:spLocks noGrp="1"/>
          </p:cNvSpPr>
          <p:nvPr>
            <p:ph type="dt" idx="1"/>
          </p:nvPr>
        </p:nvSpPr>
        <p:spPr>
          <a:xfrm>
            <a:off x="3970941" y="1"/>
            <a:ext cx="3037840" cy="464820"/>
          </a:xfrm>
          <a:prstGeom prst="rect">
            <a:avLst/>
          </a:prstGeom>
        </p:spPr>
        <p:txBody>
          <a:bodyPr vert="horz" lIns="93166" tIns="46583" rIns="93166" bIns="46583" rtlCol="0"/>
          <a:lstStyle>
            <a:lvl1pPr algn="r">
              <a:defRPr sz="1200"/>
            </a:lvl1pPr>
          </a:lstStyle>
          <a:p>
            <a:fld id="{7BDB305A-B44E-4001-8059-6C13DBF110F4}" type="datetimeFigureOut">
              <a:rPr lang="en-US" smtClean="0"/>
              <a:pPr/>
              <a:t>8/30/2017</a:t>
            </a:fld>
            <a:endParaRPr lang="en-US" dirty="0"/>
          </a:p>
        </p:txBody>
      </p:sp>
      <p:sp>
        <p:nvSpPr>
          <p:cNvPr id="4" name="Slide Image Placeholder 3"/>
          <p:cNvSpPr>
            <a:spLocks noGrp="1" noRot="1" noChangeAspect="1"/>
          </p:cNvSpPr>
          <p:nvPr>
            <p:ph type="sldImg" idx="2"/>
          </p:nvPr>
        </p:nvSpPr>
        <p:spPr>
          <a:xfrm>
            <a:off x="1182688" y="698500"/>
            <a:ext cx="4645025" cy="3484563"/>
          </a:xfrm>
          <a:prstGeom prst="rect">
            <a:avLst/>
          </a:prstGeom>
          <a:noFill/>
          <a:ln w="12700">
            <a:solidFill>
              <a:prstClr val="black"/>
            </a:solidFill>
          </a:ln>
        </p:spPr>
        <p:txBody>
          <a:bodyPr vert="horz" lIns="93166" tIns="46583" rIns="93166" bIns="46583" rtlCol="0" anchor="ctr"/>
          <a:lstStyle/>
          <a:p>
            <a:endParaRPr lang="en-US" dirty="0"/>
          </a:p>
        </p:txBody>
      </p:sp>
      <p:sp>
        <p:nvSpPr>
          <p:cNvPr id="5" name="Notes Placeholder 4"/>
          <p:cNvSpPr>
            <a:spLocks noGrp="1"/>
          </p:cNvSpPr>
          <p:nvPr>
            <p:ph type="body" sz="quarter" idx="3"/>
          </p:nvPr>
        </p:nvSpPr>
        <p:spPr>
          <a:xfrm>
            <a:off x="701041" y="4415791"/>
            <a:ext cx="5608320" cy="4183380"/>
          </a:xfrm>
          <a:prstGeom prst="rect">
            <a:avLst/>
          </a:prstGeom>
        </p:spPr>
        <p:txBody>
          <a:bodyPr vert="horz" lIns="93166" tIns="46583" rIns="93166" bIns="4658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3" y="8829970"/>
            <a:ext cx="3037840" cy="464820"/>
          </a:xfrm>
          <a:prstGeom prst="rect">
            <a:avLst/>
          </a:prstGeom>
        </p:spPr>
        <p:txBody>
          <a:bodyPr vert="horz" lIns="93166" tIns="46583" rIns="93166" bIns="4658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41" y="8829970"/>
            <a:ext cx="3037840" cy="464820"/>
          </a:xfrm>
          <a:prstGeom prst="rect">
            <a:avLst/>
          </a:prstGeom>
        </p:spPr>
        <p:txBody>
          <a:bodyPr vert="horz" lIns="93166" tIns="46583" rIns="93166" bIns="46583" rtlCol="0" anchor="b"/>
          <a:lstStyle>
            <a:lvl1pPr algn="r">
              <a:defRPr sz="1200"/>
            </a:lvl1pPr>
          </a:lstStyle>
          <a:p>
            <a:fld id="{48DEE859-FB44-4F2F-8853-131C2F95674A}" type="slidenum">
              <a:rPr lang="en-US" smtClean="0"/>
              <a:pPr/>
              <a:t>‹#›</a:t>
            </a:fld>
            <a:endParaRPr lang="en-US" dirty="0"/>
          </a:p>
        </p:txBody>
      </p:sp>
    </p:spTree>
    <p:extLst>
      <p:ext uri="{BB962C8B-B14F-4D97-AF65-F5344CB8AC3E}">
        <p14:creationId xmlns:p14="http://schemas.microsoft.com/office/powerpoint/2010/main" val="3247164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7772400" cy="1470025"/>
          </a:xfrm>
        </p:spPr>
        <p:txBody>
          <a:bodyPr/>
          <a:lstStyle>
            <a:lvl1pPr>
              <a:defRPr>
                <a:solidFill>
                  <a:srgbClr val="C0000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4114800"/>
            <a:ext cx="6400800" cy="106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78F704-7C4E-4F78-ABF3-4B600A8F1EB1}" type="datetime1">
              <a:rPr lang="en-US" smtClean="0">
                <a:solidFill>
                  <a:prstClr val="black">
                    <a:tint val="75000"/>
                  </a:prstClr>
                </a:solidFill>
              </a:rPr>
              <a:pPr/>
              <a:t>8/30/2017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C8E1ECB-E061-4EC4-9E0F-767A83113E18}" type="slidenum">
              <a:rPr lang="en-US" smtClean="0"/>
              <a:pPr/>
              <a:t>‹#›</a:t>
            </a:fld>
            <a:endParaRPr lang="en-US" dirty="0"/>
          </a:p>
        </p:txBody>
      </p:sp>
      <p:grpSp>
        <p:nvGrpSpPr>
          <p:cNvPr id="7" name="Group 6"/>
          <p:cNvGrpSpPr/>
          <p:nvPr/>
        </p:nvGrpSpPr>
        <p:grpSpPr>
          <a:xfrm>
            <a:off x="0" y="228600"/>
            <a:ext cx="9144000" cy="2209800"/>
            <a:chOff x="0" y="274638"/>
            <a:chExt cx="9906000" cy="2449512"/>
          </a:xfrm>
        </p:grpSpPr>
        <p:sp>
          <p:nvSpPr>
            <p:cNvPr id="8" name="Rectangle 3"/>
            <p:cNvSpPr>
              <a:spLocks noChangeArrowheads="1"/>
            </p:cNvSpPr>
            <p:nvPr/>
          </p:nvSpPr>
          <p:spPr bwMode="ltGray">
            <a:xfrm>
              <a:off x="0" y="1493838"/>
              <a:ext cx="9906000" cy="1214437"/>
            </a:xfrm>
            <a:prstGeom prst="rect">
              <a:avLst/>
            </a:prstGeom>
            <a:solidFill>
              <a:srgbClr val="C0C0C0">
                <a:alpha val="89803"/>
              </a:srgbClr>
            </a:solidFill>
            <a:ln w="9525">
              <a:noFill/>
              <a:miter lim="800000"/>
              <a:headEnd/>
              <a:tailEnd/>
            </a:ln>
          </p:spPr>
          <p:txBody>
            <a:bodyPr wrap="none" lIns="40298" tIns="0" rIns="40298" bIns="0" anchor="ctr"/>
            <a:lstStyle/>
            <a:p>
              <a:pPr defTabSz="871538"/>
              <a:endParaRPr lang="zh-CN" altLang="en-US" sz="1000">
                <a:solidFill>
                  <a:srgbClr val="000000"/>
                </a:solidFill>
                <a:latin typeface="Frutiger 45 Light" pitchFamily="34" charset="0"/>
              </a:endParaRPr>
            </a:p>
          </p:txBody>
        </p:sp>
        <p:pic>
          <p:nvPicPr>
            <p:cNvPr id="9" name="Picture 6"/>
            <p:cNvPicPr>
              <a:picLocks noChangeAspect="1" noChangeArrowheads="1"/>
            </p:cNvPicPr>
            <p:nvPr/>
          </p:nvPicPr>
          <p:blipFill>
            <a:blip r:embed="rId2" cstate="print"/>
            <a:srcRect l="80545" t="17741"/>
            <a:stretch>
              <a:fillRect/>
            </a:stretch>
          </p:blipFill>
          <p:spPr bwMode="auto">
            <a:xfrm>
              <a:off x="7102475" y="274638"/>
              <a:ext cx="2803525" cy="1250950"/>
            </a:xfrm>
            <a:prstGeom prst="rect">
              <a:avLst/>
            </a:prstGeom>
            <a:noFill/>
            <a:ln w="9525">
              <a:noFill/>
              <a:miter lim="800000"/>
              <a:headEnd/>
              <a:tailEnd/>
            </a:ln>
          </p:spPr>
        </p:pic>
        <p:pic>
          <p:nvPicPr>
            <p:cNvPr id="10" name="Picture 7"/>
            <p:cNvPicPr>
              <a:picLocks noChangeAspect="1" noChangeArrowheads="1"/>
            </p:cNvPicPr>
            <p:nvPr/>
          </p:nvPicPr>
          <p:blipFill>
            <a:blip r:embed="rId3" cstate="print"/>
            <a:srcRect/>
            <a:stretch>
              <a:fillRect/>
            </a:stretch>
          </p:blipFill>
          <p:spPr bwMode="auto">
            <a:xfrm>
              <a:off x="2613025" y="1516063"/>
              <a:ext cx="4738688" cy="1208087"/>
            </a:xfrm>
            <a:prstGeom prst="rect">
              <a:avLst/>
            </a:prstGeom>
            <a:noFill/>
            <a:ln w="9525">
              <a:noFill/>
              <a:miter lim="800000"/>
              <a:headEnd/>
              <a:tailEnd/>
            </a:ln>
          </p:spPr>
        </p:pic>
        <p:pic>
          <p:nvPicPr>
            <p:cNvPr id="11" name="Picture 5"/>
            <p:cNvPicPr>
              <a:picLocks noChangeAspect="1" noChangeArrowheads="1"/>
            </p:cNvPicPr>
            <p:nvPr/>
          </p:nvPicPr>
          <p:blipFill>
            <a:blip r:embed="rId2" cstate="print"/>
            <a:srcRect t="24573"/>
            <a:stretch>
              <a:fillRect/>
            </a:stretch>
          </p:blipFill>
          <p:spPr bwMode="auto">
            <a:xfrm>
              <a:off x="0" y="377825"/>
              <a:ext cx="7450138" cy="1147763"/>
            </a:xfrm>
            <a:prstGeom prst="rect">
              <a:avLst/>
            </a:prstGeom>
            <a:noFill/>
            <a:ln w="9525">
              <a:noFill/>
              <a:miter lim="800000"/>
              <a:headEnd/>
              <a:tailEnd/>
            </a:ln>
          </p:spPr>
        </p:pic>
      </p:grpSp>
      <p:pic>
        <p:nvPicPr>
          <p:cNvPr id="12" name="Picture 1271" descr="Bank of China2"/>
          <p:cNvPicPr>
            <a:picLocks noChangeAspect="1" noChangeArrowheads="1"/>
          </p:cNvPicPr>
          <p:nvPr/>
        </p:nvPicPr>
        <p:blipFill>
          <a:blip r:embed="rId4" cstate="print"/>
          <a:srcRect/>
          <a:stretch>
            <a:fillRect/>
          </a:stretch>
        </p:blipFill>
        <p:spPr bwMode="auto">
          <a:xfrm>
            <a:off x="152400" y="6430963"/>
            <a:ext cx="1270000" cy="333375"/>
          </a:xfrm>
          <a:prstGeom prst="rect">
            <a:avLst/>
          </a:prstGeom>
          <a:noFill/>
          <a:ln w="9525">
            <a:noFill/>
            <a:miter lim="800000"/>
            <a:headEnd/>
            <a:tailEnd/>
          </a:ln>
        </p:spPr>
      </p:pic>
      <p:pic>
        <p:nvPicPr>
          <p:cNvPr id="13" name="Picture 1277"/>
          <p:cNvPicPr preferRelativeResize="0">
            <a:picLocks noChangeArrowheads="1"/>
          </p:cNvPicPr>
          <p:nvPr/>
        </p:nvPicPr>
        <p:blipFill>
          <a:blip r:embed="rId2" cstate="print"/>
          <a:srcRect t="91803"/>
          <a:stretch>
            <a:fillRect/>
          </a:stretch>
        </p:blipFill>
        <p:spPr bwMode="auto">
          <a:xfrm>
            <a:off x="1474788" y="6611938"/>
            <a:ext cx="7113587" cy="117475"/>
          </a:xfrm>
          <a:prstGeom prst="rect">
            <a:avLst/>
          </a:prstGeom>
          <a:noFill/>
          <a:ln w="9525">
            <a:noFill/>
            <a:miter lim="800000"/>
            <a:headEnd/>
            <a:tailEnd/>
          </a:ln>
        </p:spPr>
      </p:pic>
    </p:spTree>
    <p:extLst>
      <p:ext uri="{BB962C8B-B14F-4D97-AF65-F5344CB8AC3E}">
        <p14:creationId xmlns:p14="http://schemas.microsoft.com/office/powerpoint/2010/main" val="3777308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603214-E822-49AC-A7C0-6B96545B9228}" type="datetime1">
              <a:rPr lang="en-US" smtClean="0">
                <a:solidFill>
                  <a:prstClr val="black">
                    <a:tint val="75000"/>
                  </a:prstClr>
                </a:solidFill>
              </a:rPr>
              <a:pPr/>
              <a:t>8/30/2017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C8E1ECB-E061-4EC4-9E0F-767A83113E18}" type="slidenum">
              <a:rPr lang="en-US" smtClean="0"/>
              <a:pPr/>
              <a:t>‹#›</a:t>
            </a:fld>
            <a:endParaRPr lang="en-US" dirty="0"/>
          </a:p>
        </p:txBody>
      </p:sp>
    </p:spTree>
    <p:extLst>
      <p:ext uri="{BB962C8B-B14F-4D97-AF65-F5344CB8AC3E}">
        <p14:creationId xmlns:p14="http://schemas.microsoft.com/office/powerpoint/2010/main" val="1024984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796BE-A3AD-4051-98A7-FDF27CDB7091}" type="datetime1">
              <a:rPr lang="en-US" smtClean="0">
                <a:solidFill>
                  <a:prstClr val="black">
                    <a:tint val="75000"/>
                  </a:prstClr>
                </a:solidFill>
              </a:rPr>
              <a:pPr/>
              <a:t>8/30/2017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C8E1ECB-E061-4EC4-9E0F-767A83113E18}" type="slidenum">
              <a:rPr lang="en-US" smtClean="0"/>
              <a:pPr/>
              <a:t>‹#›</a:t>
            </a:fld>
            <a:endParaRPr lang="en-US" dirty="0"/>
          </a:p>
        </p:txBody>
      </p:sp>
    </p:spTree>
    <p:extLst>
      <p:ext uri="{BB962C8B-B14F-4D97-AF65-F5344CB8AC3E}">
        <p14:creationId xmlns:p14="http://schemas.microsoft.com/office/powerpoint/2010/main" val="189354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333D27-3EFB-4D0B-A4B6-5E8AF5407A68}" type="datetime1">
              <a:rPr lang="en-US" smtClean="0">
                <a:solidFill>
                  <a:prstClr val="black">
                    <a:tint val="75000"/>
                  </a:prstClr>
                </a:solidFill>
              </a:rPr>
              <a:pPr/>
              <a:t>8/30/2017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C8E1ECB-E061-4EC4-9E0F-767A83113E18}" type="slidenum">
              <a:rPr lang="en-US" smtClean="0"/>
              <a:pPr/>
              <a:t>‹#›</a:t>
            </a:fld>
            <a:endParaRPr lang="en-US" dirty="0"/>
          </a:p>
        </p:txBody>
      </p:sp>
    </p:spTree>
    <p:extLst>
      <p:ext uri="{BB962C8B-B14F-4D97-AF65-F5344CB8AC3E}">
        <p14:creationId xmlns:p14="http://schemas.microsoft.com/office/powerpoint/2010/main" val="218158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E5A4C1-139B-452D-B650-67231367B2F2}" type="datetime1">
              <a:rPr lang="en-US" smtClean="0">
                <a:solidFill>
                  <a:prstClr val="black">
                    <a:tint val="75000"/>
                  </a:prstClr>
                </a:solidFill>
              </a:rPr>
              <a:pPr/>
              <a:t>8/30/2017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C8E1ECB-E061-4EC4-9E0F-767A83113E18}" type="slidenum">
              <a:rPr lang="en-US" smtClean="0"/>
              <a:pPr/>
              <a:t>‹#›</a:t>
            </a:fld>
            <a:endParaRPr lang="en-US" dirty="0"/>
          </a:p>
        </p:txBody>
      </p:sp>
    </p:spTree>
    <p:extLst>
      <p:ext uri="{BB962C8B-B14F-4D97-AF65-F5344CB8AC3E}">
        <p14:creationId xmlns:p14="http://schemas.microsoft.com/office/powerpoint/2010/main" val="319386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D221C7-7C14-4606-8E0B-5F4EB1068468}" type="datetime1">
              <a:rPr lang="en-US" smtClean="0">
                <a:solidFill>
                  <a:prstClr val="black">
                    <a:tint val="75000"/>
                  </a:prstClr>
                </a:solidFill>
              </a:rPr>
              <a:pPr/>
              <a:t>8/30/2017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C8E1ECB-E061-4EC4-9E0F-767A83113E18}" type="slidenum">
              <a:rPr lang="en-US" smtClean="0"/>
              <a:pPr/>
              <a:t>‹#›</a:t>
            </a:fld>
            <a:endParaRPr lang="en-US" dirty="0"/>
          </a:p>
        </p:txBody>
      </p:sp>
    </p:spTree>
    <p:extLst>
      <p:ext uri="{BB962C8B-B14F-4D97-AF65-F5344CB8AC3E}">
        <p14:creationId xmlns:p14="http://schemas.microsoft.com/office/powerpoint/2010/main" val="262322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lgn="ctr" defTabSz="914400" rtl="0" eaLnBrk="1" latinLnBrk="0" hangingPunct="1">
              <a:spcBef>
                <a:spcPct val="0"/>
              </a:spcBef>
              <a:buNone/>
              <a:defRPr lang="en-US" sz="4400" kern="1200">
                <a:solidFill>
                  <a:srgbClr val="C00000"/>
                </a:solidFill>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65C0F1-3AFB-4C29-A30C-ABBFE5C9650E}" type="datetime1">
              <a:rPr lang="en-US" smtClean="0">
                <a:solidFill>
                  <a:prstClr val="black">
                    <a:tint val="75000"/>
                  </a:prstClr>
                </a:solidFill>
              </a:rPr>
              <a:pPr/>
              <a:t>8/30/2017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C8E1ECB-E061-4EC4-9E0F-767A83113E18}" type="slidenum">
              <a:rPr lang="en-US" smtClean="0"/>
              <a:pPr/>
              <a:t>‹#›</a:t>
            </a:fld>
            <a:endParaRPr lang="en-US" dirty="0"/>
          </a:p>
        </p:txBody>
      </p:sp>
    </p:spTree>
    <p:extLst>
      <p:ext uri="{BB962C8B-B14F-4D97-AF65-F5344CB8AC3E}">
        <p14:creationId xmlns:p14="http://schemas.microsoft.com/office/powerpoint/2010/main" val="4128751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lgn="ctr" defTabSz="914400" rtl="0" eaLnBrk="1" latinLnBrk="0" hangingPunct="1">
              <a:spcBef>
                <a:spcPct val="0"/>
              </a:spcBef>
              <a:buNone/>
              <a:defRPr lang="en-US" sz="4400" kern="1200">
                <a:solidFill>
                  <a:srgbClr val="C00000"/>
                </a:solidFill>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377467-52C8-4321-9820-73CF156174DB}" type="datetime1">
              <a:rPr lang="en-US" smtClean="0">
                <a:solidFill>
                  <a:prstClr val="black">
                    <a:tint val="75000"/>
                  </a:prstClr>
                </a:solidFill>
              </a:rPr>
              <a:pPr/>
              <a:t>8/30/2017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C8E1ECB-E061-4EC4-9E0F-767A83113E18}" type="slidenum">
              <a:rPr lang="en-US" smtClean="0"/>
              <a:pPr/>
              <a:t>‹#›</a:t>
            </a:fld>
            <a:endParaRPr lang="en-US" dirty="0"/>
          </a:p>
        </p:txBody>
      </p:sp>
    </p:spTree>
    <p:extLst>
      <p:ext uri="{BB962C8B-B14F-4D97-AF65-F5344CB8AC3E}">
        <p14:creationId xmlns:p14="http://schemas.microsoft.com/office/powerpoint/2010/main" val="334176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9024D2-994A-454F-A74F-3362477261EB}" type="datetime1">
              <a:rPr lang="en-US" smtClean="0">
                <a:solidFill>
                  <a:prstClr val="black">
                    <a:tint val="75000"/>
                  </a:prstClr>
                </a:solidFill>
              </a:rPr>
              <a:pPr/>
              <a:t>8/30/2017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C8E1ECB-E061-4EC4-9E0F-767A83113E18}" type="slidenum">
              <a:rPr lang="en-US" smtClean="0"/>
              <a:pPr/>
              <a:t>‹#›</a:t>
            </a:fld>
            <a:endParaRPr lang="en-US" dirty="0"/>
          </a:p>
        </p:txBody>
      </p:sp>
    </p:spTree>
    <p:extLst>
      <p:ext uri="{BB962C8B-B14F-4D97-AF65-F5344CB8AC3E}">
        <p14:creationId xmlns:p14="http://schemas.microsoft.com/office/powerpoint/2010/main" val="11412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F8724A-9098-48A2-8F82-911837AC0BBD}" type="datetime1">
              <a:rPr lang="en-US" smtClean="0">
                <a:solidFill>
                  <a:prstClr val="black">
                    <a:tint val="75000"/>
                  </a:prstClr>
                </a:solidFill>
              </a:rPr>
              <a:pPr/>
              <a:t>8/30/2017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C8E1ECB-E061-4EC4-9E0F-767A83113E18}" type="slidenum">
              <a:rPr lang="en-US" smtClean="0"/>
              <a:pPr/>
              <a:t>‹#›</a:t>
            </a:fld>
            <a:endParaRPr lang="en-US" dirty="0"/>
          </a:p>
        </p:txBody>
      </p:sp>
    </p:spTree>
    <p:extLst>
      <p:ext uri="{BB962C8B-B14F-4D97-AF65-F5344CB8AC3E}">
        <p14:creationId xmlns:p14="http://schemas.microsoft.com/office/powerpoint/2010/main" val="235761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864D57-5BD4-4105-9ABD-1B505C162774}" type="datetime1">
              <a:rPr lang="en-US" smtClean="0">
                <a:solidFill>
                  <a:prstClr val="black">
                    <a:tint val="75000"/>
                  </a:prstClr>
                </a:solidFill>
              </a:rPr>
              <a:pPr/>
              <a:t>8/30/2017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C8E1ECB-E061-4EC4-9E0F-767A83113E18}" type="slidenum">
              <a:rPr lang="en-US" smtClean="0"/>
              <a:pPr/>
              <a:t>‹#›</a:t>
            </a:fld>
            <a:endParaRPr lang="en-US" dirty="0"/>
          </a:p>
        </p:txBody>
      </p:sp>
    </p:spTree>
    <p:extLst>
      <p:ext uri="{BB962C8B-B14F-4D97-AF65-F5344CB8AC3E}">
        <p14:creationId xmlns:p14="http://schemas.microsoft.com/office/powerpoint/2010/main" val="1719964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63976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B087F-82A2-4DDF-A121-888217EB8CCA}" type="datetime1">
              <a:rPr lang="en-US" smtClean="0">
                <a:solidFill>
                  <a:prstClr val="black">
                    <a:tint val="75000"/>
                  </a:prstClr>
                </a:solidFill>
              </a:rPr>
              <a:pPr/>
              <a:t>8/30/2017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8E1ECB-E061-4EC4-9E0F-767A83113E18}" type="slidenum">
              <a:rPr lang="en-US" smtClean="0"/>
              <a:pPr/>
              <a:t>‹#›</a:t>
            </a:fld>
            <a:endParaRPr lang="en-US" dirty="0"/>
          </a:p>
        </p:txBody>
      </p:sp>
      <p:sp>
        <p:nvSpPr>
          <p:cNvPr id="7" name="THIN BLUE LINE"/>
          <p:cNvSpPr>
            <a:spLocks noChangeShapeType="1"/>
          </p:cNvSpPr>
          <p:nvPr>
            <p:custDataLst>
              <p:tags r:id="rId13"/>
            </p:custDataLst>
          </p:nvPr>
        </p:nvSpPr>
        <p:spPr bwMode="gray">
          <a:xfrm>
            <a:off x="381000" y="914400"/>
            <a:ext cx="8515350" cy="0"/>
          </a:xfrm>
          <a:prstGeom prst="line">
            <a:avLst/>
          </a:prstGeom>
          <a:noFill/>
          <a:ln w="38100">
            <a:solidFill>
              <a:srgbClr val="800000"/>
            </a:solidFill>
            <a:round/>
            <a:headEnd type="none" w="sm" len="sm"/>
            <a:tailEnd type="none" w="sm" len="sm"/>
          </a:ln>
          <a:effectLst/>
        </p:spPr>
        <p:txBody>
          <a:bodyPr wrap="none" anchor="ctr"/>
          <a:lstStyle/>
          <a:p>
            <a:pPr>
              <a:defRPr/>
            </a:pPr>
            <a:endParaRPr lang="zh-CN" altLang="en-US" sz="1100">
              <a:solidFill>
                <a:srgbClr val="000000"/>
              </a:solidFill>
              <a:latin typeface="Frutiger 55 Roman" pitchFamily="34" charset="0"/>
            </a:endParaRPr>
          </a:p>
        </p:txBody>
      </p:sp>
      <p:pic>
        <p:nvPicPr>
          <p:cNvPr id="8" name="Picture 1271" descr="Bank of China2"/>
          <p:cNvPicPr>
            <a:picLocks noChangeAspect="1" noChangeArrowheads="1"/>
          </p:cNvPicPr>
          <p:nvPr/>
        </p:nvPicPr>
        <p:blipFill>
          <a:blip r:embed="rId14" cstate="print"/>
          <a:srcRect/>
          <a:stretch>
            <a:fillRect/>
          </a:stretch>
        </p:blipFill>
        <p:spPr bwMode="auto">
          <a:xfrm>
            <a:off x="152400" y="6430963"/>
            <a:ext cx="1270000" cy="333375"/>
          </a:xfrm>
          <a:prstGeom prst="rect">
            <a:avLst/>
          </a:prstGeom>
          <a:noFill/>
          <a:ln w="9525">
            <a:noFill/>
            <a:miter lim="800000"/>
            <a:headEnd/>
            <a:tailEnd/>
          </a:ln>
        </p:spPr>
      </p:pic>
      <p:pic>
        <p:nvPicPr>
          <p:cNvPr id="9" name="Picture 1277"/>
          <p:cNvPicPr preferRelativeResize="0">
            <a:picLocks noChangeArrowheads="1"/>
          </p:cNvPicPr>
          <p:nvPr/>
        </p:nvPicPr>
        <p:blipFill>
          <a:blip r:embed="rId15" cstate="print"/>
          <a:srcRect t="91803"/>
          <a:stretch>
            <a:fillRect/>
          </a:stretch>
        </p:blipFill>
        <p:spPr bwMode="auto">
          <a:xfrm>
            <a:off x="1474788" y="6611938"/>
            <a:ext cx="7113587" cy="117475"/>
          </a:xfrm>
          <a:prstGeom prst="rect">
            <a:avLst/>
          </a:prstGeom>
          <a:noFill/>
          <a:ln w="9525">
            <a:noFill/>
            <a:miter lim="800000"/>
            <a:headEnd/>
            <a:tailEnd/>
          </a:ln>
        </p:spPr>
      </p:pic>
    </p:spTree>
    <p:extLst>
      <p:ext uri="{BB962C8B-B14F-4D97-AF65-F5344CB8AC3E}">
        <p14:creationId xmlns:p14="http://schemas.microsoft.com/office/powerpoint/2010/main" val="388484323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990600"/>
            <a:ext cx="8305800" cy="5413414"/>
          </a:xfrm>
        </p:spPr>
        <p:txBody>
          <a:bodyPr>
            <a:normAutofit/>
          </a:bodyPr>
          <a:lstStyle/>
          <a:p>
            <a:pPr algn="ct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Intraday Liquidity Risk management</a:t>
            </a:r>
            <a:br>
              <a:rPr lang="en-US" sz="2400" dirty="0" smtClean="0">
                <a:latin typeface="Times New Roman" panose="02020603050405020304" pitchFamily="18" charset="0"/>
                <a:cs typeface="Times New Roman" panose="02020603050405020304" pitchFamily="18" charset="0"/>
              </a:rPr>
            </a:br>
            <a:r>
              <a:rPr lang="zh-CN" altLang="en-US" sz="2400" dirty="0">
                <a:latin typeface="Times New Roman" panose="02020603050405020304" pitchFamily="18" charset="0"/>
                <a:cs typeface="Times New Roman" panose="02020603050405020304" pitchFamily="18" charset="0"/>
              </a:rPr>
              <a:t>日</a:t>
            </a:r>
            <a:r>
              <a:rPr lang="zh-CN" altLang="en-US" sz="2400" dirty="0" smtClean="0">
                <a:latin typeface="Times New Roman" panose="02020603050405020304" pitchFamily="18" charset="0"/>
                <a:cs typeface="Times New Roman" panose="02020603050405020304" pitchFamily="18" charset="0"/>
              </a:rPr>
              <a:t>间流动性风险管理</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Fed Net Debit Cap proposal</a:t>
            </a:r>
            <a:br>
              <a:rPr lang="en-US" sz="2400" dirty="0" smtClean="0">
                <a:latin typeface="Times New Roman" panose="02020603050405020304" pitchFamily="18" charset="0"/>
                <a:cs typeface="Times New Roman" panose="02020603050405020304" pitchFamily="18" charset="0"/>
              </a:rPr>
            </a:br>
            <a:r>
              <a:rPr lang="zh-CN" altLang="en-US" sz="2400" dirty="0" smtClean="0">
                <a:latin typeface="Times New Roman" panose="02020603050405020304" pitchFamily="18" charset="0"/>
                <a:cs typeface="Times New Roman" panose="02020603050405020304" pitchFamily="18" charset="0"/>
              </a:rPr>
              <a:t>美联储日间净借记限额申请</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altLang="zh-CN" sz="2400" dirty="0" smtClean="0">
                <a:latin typeface="Times New Roman" panose="02020603050405020304" pitchFamily="18" charset="0"/>
                <a:cs typeface="Times New Roman" panose="02020603050405020304" pitchFamily="18" charset="0"/>
              </a:rPr>
              <a:t>Bank of china</a:t>
            </a:r>
            <a:r>
              <a:rPr lang="en-US" sz="2400" dirty="0" smtClean="0">
                <a:latin typeface="Times New Roman" panose="02020603050405020304" pitchFamily="18" charset="0"/>
                <a:cs typeface="Times New Roman" panose="02020603050405020304" pitchFamily="18" charset="0"/>
              </a:rPr>
              <a:t> USA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zh-CN" altLang="en-US" sz="2400" dirty="0" smtClean="0">
                <a:latin typeface="Times New Roman" panose="02020603050405020304" pitchFamily="18" charset="0"/>
                <a:cs typeface="Times New Roman" panose="02020603050405020304" pitchFamily="18" charset="0"/>
              </a:rPr>
              <a:t>中国银行纽约分行</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C8E1ECB-E061-4EC4-9E0F-767A83113E18}" type="slidenum">
              <a:rPr lang="en-US" smtClean="0">
                <a:latin typeface="Times New Roman" panose="02020603050405020304" pitchFamily="18" charset="0"/>
                <a:cs typeface="Times New Roman" panose="02020603050405020304" pitchFamily="18" charset="0"/>
              </a:rPr>
              <a:pPr/>
              <a:t>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2497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8E1ECB-E061-4EC4-9E0F-767A83113E18}" type="slidenum">
              <a:rPr lang="en-US" smtClean="0">
                <a:latin typeface="Times New Roman" panose="02020603050405020304" pitchFamily="18" charset="0"/>
                <a:cs typeface="Times New Roman" panose="02020603050405020304" pitchFamily="18" charset="0"/>
              </a:rPr>
              <a:pPr/>
              <a:t>10</a:t>
            </a:fld>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381000" y="990600"/>
            <a:ext cx="8229600" cy="5334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marL="285750" indent="-285750" algn="l">
              <a:buFont typeface="Wingdings" panose="05000000000000000000" pitchFamily="2" charset="2"/>
              <a:buChar char="q"/>
            </a:pPr>
            <a:r>
              <a:rPr lang="en-US" sz="1800" b="1" dirty="0" smtClean="0">
                <a:solidFill>
                  <a:schemeClr val="accent1">
                    <a:lumMod val="50000"/>
                  </a:schemeClr>
                </a:solidFill>
                <a:latin typeface="Times New Roman" panose="02020603050405020304" pitchFamily="18" charset="0"/>
                <a:cs typeface="Times New Roman" panose="02020603050405020304" pitchFamily="18" charset="0"/>
              </a:rPr>
              <a:t>Recent Case Lowest Balance Day - May 12</a:t>
            </a:r>
            <a:r>
              <a:rPr lang="en-US" sz="1800" b="1" baseline="30000" dirty="0" smtClean="0">
                <a:solidFill>
                  <a:schemeClr val="accent1">
                    <a:lumMod val="50000"/>
                  </a:schemeClr>
                </a:solidFill>
                <a:latin typeface="Times New Roman" panose="02020603050405020304" pitchFamily="18" charset="0"/>
                <a:cs typeface="Times New Roman" panose="02020603050405020304" pitchFamily="18" charset="0"/>
              </a:rPr>
              <a:t>th </a:t>
            </a:r>
            <a:r>
              <a:rPr lang="en-US" sz="1800" b="1" dirty="0" smtClean="0">
                <a:solidFill>
                  <a:schemeClr val="accent1">
                    <a:lumMod val="50000"/>
                  </a:schemeClr>
                </a:solidFill>
                <a:latin typeface="Times New Roman" panose="02020603050405020304" pitchFamily="18" charset="0"/>
                <a:cs typeface="Times New Roman" panose="02020603050405020304" pitchFamily="18" charset="0"/>
              </a:rPr>
              <a:t>, 2017</a:t>
            </a:r>
            <a:r>
              <a:rPr lang="zh-CN" altLang="en-US" sz="1800" b="1" dirty="0">
                <a:solidFill>
                  <a:schemeClr val="accent1">
                    <a:lumMod val="50000"/>
                  </a:schemeClr>
                </a:solidFill>
                <a:latin typeface="Times New Roman" panose="02020603050405020304" pitchFamily="18" charset="0"/>
                <a:cs typeface="Times New Roman" panose="02020603050405020304" pitchFamily="18" charset="0"/>
              </a:rPr>
              <a:t> </a:t>
            </a:r>
            <a:endParaRPr lang="en-US" altLang="zh-CN" sz="1800" b="1" dirty="0" smtClean="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l">
              <a:buClr>
                <a:schemeClr val="bg1"/>
              </a:buClr>
              <a:buFont typeface="Wingdings" panose="05000000000000000000" pitchFamily="2" charset="2"/>
              <a:buChar char="q"/>
            </a:pPr>
            <a:r>
              <a:rPr lang="zh-CN" altLang="en-US" sz="1800" b="1" dirty="0" smtClean="0">
                <a:solidFill>
                  <a:schemeClr val="accent1">
                    <a:lumMod val="50000"/>
                  </a:schemeClr>
                </a:solidFill>
                <a:latin typeface="Times New Roman" panose="02020603050405020304" pitchFamily="18" charset="0"/>
                <a:cs typeface="Times New Roman" panose="02020603050405020304" pitchFamily="18" charset="0"/>
              </a:rPr>
              <a:t>近期日间最低余额 </a:t>
            </a:r>
            <a:r>
              <a:rPr lang="en-US" altLang="zh-CN" sz="1800" b="1" dirty="0" smtClean="0">
                <a:solidFill>
                  <a:schemeClr val="accent1">
                    <a:lumMod val="50000"/>
                  </a:schemeClr>
                </a:solidFill>
                <a:latin typeface="Times New Roman" panose="02020603050405020304" pitchFamily="18" charset="0"/>
                <a:cs typeface="Times New Roman" panose="02020603050405020304" pitchFamily="18" charset="0"/>
              </a:rPr>
              <a:t>– 2017</a:t>
            </a:r>
            <a:r>
              <a:rPr lang="zh-CN" altLang="en-US" sz="1800" b="1" dirty="0" smtClean="0">
                <a:solidFill>
                  <a:schemeClr val="accent1">
                    <a:lumMod val="50000"/>
                  </a:schemeClr>
                </a:solidFill>
                <a:latin typeface="Times New Roman" panose="02020603050405020304" pitchFamily="18" charset="0"/>
                <a:cs typeface="Times New Roman" panose="02020603050405020304" pitchFamily="18" charset="0"/>
              </a:rPr>
              <a:t>年</a:t>
            </a:r>
            <a:r>
              <a:rPr lang="en-US" altLang="zh-CN" sz="1800" b="1" dirty="0" smtClean="0">
                <a:solidFill>
                  <a:schemeClr val="accent1">
                    <a:lumMod val="50000"/>
                  </a:schemeClr>
                </a:solidFill>
                <a:latin typeface="Times New Roman" panose="02020603050405020304" pitchFamily="18" charset="0"/>
                <a:cs typeface="Times New Roman" panose="02020603050405020304" pitchFamily="18" charset="0"/>
              </a:rPr>
              <a:t>5</a:t>
            </a:r>
            <a:r>
              <a:rPr lang="zh-CN" altLang="en-US" sz="1800" b="1" dirty="0" smtClean="0">
                <a:solidFill>
                  <a:schemeClr val="accent1">
                    <a:lumMod val="50000"/>
                  </a:schemeClr>
                </a:solidFill>
                <a:latin typeface="Times New Roman" panose="02020603050405020304" pitchFamily="18" charset="0"/>
                <a:cs typeface="Times New Roman" panose="02020603050405020304" pitchFamily="18" charset="0"/>
              </a:rPr>
              <a:t>月</a:t>
            </a:r>
            <a:r>
              <a:rPr lang="en-US" altLang="zh-CN" sz="1800" b="1" dirty="0" smtClean="0">
                <a:solidFill>
                  <a:schemeClr val="accent1">
                    <a:lumMod val="50000"/>
                  </a:schemeClr>
                </a:solidFill>
                <a:latin typeface="Times New Roman" panose="02020603050405020304" pitchFamily="18" charset="0"/>
                <a:cs typeface="Times New Roman" panose="02020603050405020304" pitchFamily="18" charset="0"/>
              </a:rPr>
              <a:t>12</a:t>
            </a:r>
            <a:r>
              <a:rPr lang="zh-CN" altLang="en-US" sz="1800" b="1" dirty="0" smtClean="0">
                <a:solidFill>
                  <a:schemeClr val="accent1">
                    <a:lumMod val="50000"/>
                  </a:schemeClr>
                </a:solidFill>
                <a:latin typeface="Times New Roman" panose="02020603050405020304" pitchFamily="18" charset="0"/>
                <a:cs typeface="Times New Roman" panose="02020603050405020304" pitchFamily="18" charset="0"/>
              </a:rPr>
              <a:t>日</a:t>
            </a:r>
            <a:endParaRPr lang="en-US" sz="1800" b="1" dirty="0">
              <a:solidFill>
                <a:schemeClr val="accent1">
                  <a:lumMod val="50000"/>
                </a:schemeClr>
              </a:solidFill>
              <a:latin typeface="Times New Roman" panose="02020603050405020304" pitchFamily="18" charset="0"/>
              <a:cs typeface="Times New Roman" panose="02020603050405020304" pitchFamily="18" charset="0"/>
            </a:endParaRPr>
          </a:p>
        </p:txBody>
      </p:sp>
      <p:graphicFrame>
        <p:nvGraphicFramePr>
          <p:cNvPr id="6" name="Chart 5"/>
          <p:cNvGraphicFramePr>
            <a:graphicFrameLocks noGrp="1"/>
          </p:cNvGraphicFramePr>
          <p:nvPr>
            <p:extLst>
              <p:ext uri="{D42A27DB-BD31-4B8C-83A1-F6EECF244321}">
                <p14:modId xmlns:p14="http://schemas.microsoft.com/office/powerpoint/2010/main" val="3996599896"/>
              </p:ext>
            </p:extLst>
          </p:nvPr>
        </p:nvGraphicFramePr>
        <p:xfrm>
          <a:off x="381000" y="1447800"/>
          <a:ext cx="8458200" cy="4800600"/>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p:cNvSpPr/>
          <p:nvPr/>
        </p:nvSpPr>
        <p:spPr>
          <a:xfrm>
            <a:off x="5181600" y="4648200"/>
            <a:ext cx="2004392" cy="342900"/>
          </a:xfrm>
          <a:prstGeom prst="rect">
            <a:avLst/>
          </a:prstGeom>
          <a:noFill/>
          <a:ln w="222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5230650" y="4692692"/>
            <a:ext cx="1906291" cy="253916"/>
          </a:xfrm>
          <a:prstGeom prst="rect">
            <a:avLst/>
          </a:prstGeom>
        </p:spPr>
        <p:txBody>
          <a:bodyPr wrap="none">
            <a:spAutoFit/>
          </a:bodyPr>
          <a:lstStyle/>
          <a:p>
            <a:r>
              <a:rPr lang="en-US" sz="1050" b="1" dirty="0" smtClean="0">
                <a:latin typeface="Times New Roman" panose="02020603050405020304" pitchFamily="18" charset="0"/>
                <a:cs typeface="Times New Roman" panose="02020603050405020304" pitchFamily="18" charset="0"/>
              </a:rPr>
              <a:t>12: 30 PM  $11,288,451,901.00</a:t>
            </a:r>
            <a:endParaRPr lang="en-US" sz="105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205487" y="1648361"/>
            <a:ext cx="6705600" cy="1169551"/>
          </a:xfrm>
          <a:prstGeom prst="rect">
            <a:avLst/>
          </a:prstGeom>
          <a:noFill/>
        </p:spPr>
        <p:txBody>
          <a:bodyPr wrap="square" rtlCol="0">
            <a:spAutoFit/>
          </a:bodyPr>
          <a:lstStyle/>
          <a:p>
            <a:pPr marL="285750" indent="-285750">
              <a:buFont typeface="Wingdings" panose="05000000000000000000" pitchFamily="2" charset="2"/>
              <a:buChar char="Ø"/>
            </a:pPr>
            <a:r>
              <a:rPr lang="en-US" sz="1400" b="1" dirty="0" smtClean="0">
                <a:solidFill>
                  <a:schemeClr val="accent1">
                    <a:lumMod val="50000"/>
                  </a:schemeClr>
                </a:solidFill>
                <a:latin typeface="Times New Roman" panose="02020603050405020304" pitchFamily="18" charset="0"/>
                <a:cs typeface="Times New Roman" panose="02020603050405020304" pitchFamily="18" charset="0"/>
              </a:rPr>
              <a:t>May 12</a:t>
            </a:r>
            <a:r>
              <a:rPr lang="en-US" sz="1400" b="1" baseline="30000" dirty="0" smtClean="0">
                <a:solidFill>
                  <a:schemeClr val="accent1">
                    <a:lumMod val="50000"/>
                  </a:schemeClr>
                </a:solidFill>
                <a:latin typeface="Times New Roman" panose="02020603050405020304" pitchFamily="18" charset="0"/>
                <a:cs typeface="Times New Roman" panose="02020603050405020304" pitchFamily="18" charset="0"/>
              </a:rPr>
              <a:t>th</a:t>
            </a:r>
            <a:r>
              <a:rPr lang="en-US" sz="1400" b="1" dirty="0" smtClean="0">
                <a:solidFill>
                  <a:schemeClr val="accent1">
                    <a:lumMod val="50000"/>
                  </a:schemeClr>
                </a:solidFill>
                <a:latin typeface="Times New Roman" panose="02020603050405020304" pitchFamily="18" charset="0"/>
                <a:cs typeface="Times New Roman" panose="02020603050405020304" pitchFamily="18" charset="0"/>
              </a:rPr>
              <a:t> has the lowest Fed account ending balance </a:t>
            </a:r>
            <a:r>
              <a:rPr lang="en-US" sz="1400" b="1" dirty="0" smtClean="0">
                <a:solidFill>
                  <a:srgbClr val="C00000"/>
                </a:solidFill>
                <a:latin typeface="Times New Roman" panose="02020603050405020304" pitchFamily="18" charset="0"/>
                <a:cs typeface="Times New Roman" panose="02020603050405020304" pitchFamily="18" charset="0"/>
              </a:rPr>
              <a:t>($14.7Bn</a:t>
            </a:r>
            <a:r>
              <a:rPr lang="en-US" sz="1400" b="1" dirty="0" smtClean="0">
                <a:solidFill>
                  <a:schemeClr val="accent1">
                    <a:lumMod val="50000"/>
                  </a:schemeClr>
                </a:solidFill>
                <a:latin typeface="Times New Roman" panose="02020603050405020304" pitchFamily="18" charset="0"/>
                <a:cs typeface="Times New Roman" panose="02020603050405020304" pitchFamily="18" charset="0"/>
              </a:rPr>
              <a:t>) over past three years. </a:t>
            </a:r>
          </a:p>
          <a:p>
            <a:pPr marL="285750" indent="-285750">
              <a:buClr>
                <a:schemeClr val="bg1"/>
              </a:buClr>
              <a:buFont typeface="Wingdings" panose="05000000000000000000" pitchFamily="2" charset="2"/>
              <a:buChar char="Ø"/>
            </a:pPr>
            <a:r>
              <a:rPr lang="zh-CN" altLang="en-US" sz="1400" b="1" dirty="0" smtClean="0">
                <a:solidFill>
                  <a:schemeClr val="accent1">
                    <a:lumMod val="50000"/>
                  </a:schemeClr>
                </a:solidFill>
                <a:latin typeface="Times New Roman" panose="02020603050405020304" pitchFamily="18" charset="0"/>
                <a:cs typeface="Times New Roman" panose="02020603050405020304" pitchFamily="18" charset="0"/>
              </a:rPr>
              <a:t>过去三年中美联储账户最低余额发生在</a:t>
            </a:r>
            <a:r>
              <a:rPr lang="en-US" altLang="zh-CN" sz="1400" b="1" dirty="0" smtClean="0">
                <a:solidFill>
                  <a:schemeClr val="accent1">
                    <a:lumMod val="50000"/>
                  </a:schemeClr>
                </a:solidFill>
                <a:latin typeface="Times New Roman" panose="02020603050405020304" pitchFamily="18" charset="0"/>
                <a:cs typeface="Times New Roman" panose="02020603050405020304" pitchFamily="18" charset="0"/>
              </a:rPr>
              <a:t>2017</a:t>
            </a:r>
            <a:r>
              <a:rPr lang="zh-CN" altLang="en-US" sz="1400" b="1" dirty="0" smtClean="0">
                <a:solidFill>
                  <a:schemeClr val="accent1">
                    <a:lumMod val="50000"/>
                  </a:schemeClr>
                </a:solidFill>
                <a:latin typeface="Times New Roman" panose="02020603050405020304" pitchFamily="18" charset="0"/>
                <a:cs typeface="Times New Roman" panose="02020603050405020304" pitchFamily="18" charset="0"/>
              </a:rPr>
              <a:t>年</a:t>
            </a:r>
            <a:r>
              <a:rPr lang="en-US" altLang="zh-CN" sz="1400" b="1" dirty="0" smtClean="0">
                <a:solidFill>
                  <a:schemeClr val="accent1">
                    <a:lumMod val="50000"/>
                  </a:schemeClr>
                </a:solidFill>
                <a:latin typeface="Times New Roman" panose="02020603050405020304" pitchFamily="18" charset="0"/>
                <a:cs typeface="Times New Roman" panose="02020603050405020304" pitchFamily="18" charset="0"/>
              </a:rPr>
              <a:t>5</a:t>
            </a:r>
            <a:r>
              <a:rPr lang="zh-CN" altLang="en-US" sz="1400" b="1" dirty="0" smtClean="0">
                <a:solidFill>
                  <a:schemeClr val="accent1">
                    <a:lumMod val="50000"/>
                  </a:schemeClr>
                </a:solidFill>
                <a:latin typeface="Times New Roman" panose="02020603050405020304" pitchFamily="18" charset="0"/>
                <a:cs typeface="Times New Roman" panose="02020603050405020304" pitchFamily="18" charset="0"/>
              </a:rPr>
              <a:t>月</a:t>
            </a:r>
            <a:r>
              <a:rPr lang="en-US" altLang="zh-CN" sz="1400" b="1" dirty="0" smtClean="0">
                <a:solidFill>
                  <a:schemeClr val="accent1">
                    <a:lumMod val="50000"/>
                  </a:schemeClr>
                </a:solidFill>
                <a:latin typeface="Times New Roman" panose="02020603050405020304" pitchFamily="18" charset="0"/>
                <a:cs typeface="Times New Roman" panose="02020603050405020304" pitchFamily="18" charset="0"/>
              </a:rPr>
              <a:t>12</a:t>
            </a:r>
            <a:r>
              <a:rPr lang="zh-CN" altLang="en-US" sz="1400" b="1" dirty="0" smtClean="0">
                <a:solidFill>
                  <a:schemeClr val="accent1">
                    <a:lumMod val="50000"/>
                  </a:schemeClr>
                </a:solidFill>
                <a:latin typeface="Times New Roman" panose="02020603050405020304" pitchFamily="18" charset="0"/>
                <a:cs typeface="Times New Roman" panose="02020603050405020304" pitchFamily="18" charset="0"/>
              </a:rPr>
              <a:t>日，约为</a:t>
            </a:r>
            <a:r>
              <a:rPr lang="en-US" altLang="zh-CN" sz="1400" b="1" dirty="0" smtClean="0">
                <a:solidFill>
                  <a:srgbClr val="C00000"/>
                </a:solidFill>
                <a:latin typeface="Times New Roman" panose="02020603050405020304" pitchFamily="18" charset="0"/>
                <a:cs typeface="Times New Roman" panose="02020603050405020304" pitchFamily="18" charset="0"/>
              </a:rPr>
              <a:t>147</a:t>
            </a:r>
            <a:r>
              <a:rPr lang="zh-CN" altLang="en-US" sz="1400" b="1" dirty="0" smtClean="0">
                <a:solidFill>
                  <a:srgbClr val="C00000"/>
                </a:solidFill>
                <a:latin typeface="Times New Roman" panose="02020603050405020304" pitchFamily="18" charset="0"/>
                <a:cs typeface="Times New Roman" panose="02020603050405020304" pitchFamily="18" charset="0"/>
              </a:rPr>
              <a:t>亿美元</a:t>
            </a:r>
            <a:r>
              <a:rPr lang="zh-CN" altLang="en-US" sz="1400" b="1" dirty="0" smtClean="0">
                <a:solidFill>
                  <a:schemeClr val="accent1">
                    <a:lumMod val="50000"/>
                  </a:schemeClr>
                </a:solidFill>
                <a:latin typeface="Times New Roman" panose="02020603050405020304" pitchFamily="18" charset="0"/>
                <a:cs typeface="Times New Roman" panose="02020603050405020304" pitchFamily="18" charset="0"/>
              </a:rPr>
              <a:t>。</a:t>
            </a:r>
            <a:endParaRPr lang="en-US" sz="1400" b="1" dirty="0" smtClean="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b="1" dirty="0" smtClean="0">
                <a:solidFill>
                  <a:schemeClr val="accent1">
                    <a:lumMod val="50000"/>
                  </a:schemeClr>
                </a:solidFill>
                <a:latin typeface="Times New Roman" panose="02020603050405020304" pitchFamily="18" charset="0"/>
                <a:cs typeface="Times New Roman" panose="02020603050405020304" pitchFamily="18" charset="0"/>
              </a:rPr>
              <a:t>Worst intraday balance  </a:t>
            </a:r>
            <a:r>
              <a:rPr lang="en-US" sz="1400" b="1" dirty="0" smtClean="0">
                <a:solidFill>
                  <a:srgbClr val="C00000"/>
                </a:solidFill>
                <a:latin typeface="Times New Roman" panose="02020603050405020304" pitchFamily="18" charset="0"/>
                <a:cs typeface="Times New Roman" panose="02020603050405020304" pitchFamily="18" charset="0"/>
              </a:rPr>
              <a:t>($11.2Bn</a:t>
            </a:r>
            <a:r>
              <a:rPr lang="en-US" sz="1400" b="1" dirty="0" smtClean="0">
                <a:solidFill>
                  <a:schemeClr val="accent1">
                    <a:lumMod val="50000"/>
                  </a:schemeClr>
                </a:solidFill>
                <a:latin typeface="Times New Roman" panose="02020603050405020304" pitchFamily="18" charset="0"/>
                <a:cs typeface="Times New Roman" panose="02020603050405020304" pitchFamily="18" charset="0"/>
              </a:rPr>
              <a:t>) occurred at around 12:30 PM. </a:t>
            </a:r>
          </a:p>
          <a:p>
            <a:pPr marL="285750" indent="-285750">
              <a:buClr>
                <a:schemeClr val="bg1"/>
              </a:buClr>
              <a:buFont typeface="Wingdings" panose="05000000000000000000" pitchFamily="2" charset="2"/>
              <a:buChar char="Ø"/>
            </a:pPr>
            <a:r>
              <a:rPr lang="zh-CN" altLang="en-US" sz="1400" b="1" dirty="0" smtClean="0">
                <a:solidFill>
                  <a:schemeClr val="accent1">
                    <a:lumMod val="50000"/>
                  </a:schemeClr>
                </a:solidFill>
                <a:latin typeface="Times New Roman" panose="02020603050405020304" pitchFamily="18" charset="0"/>
                <a:cs typeface="Times New Roman" panose="02020603050405020304" pitchFamily="18" charset="0"/>
              </a:rPr>
              <a:t>最低日间余额发生在</a:t>
            </a:r>
            <a:r>
              <a:rPr lang="en-US" altLang="zh-CN" sz="1400" b="1" dirty="0" smtClean="0">
                <a:solidFill>
                  <a:schemeClr val="accent1">
                    <a:lumMod val="50000"/>
                  </a:schemeClr>
                </a:solidFill>
                <a:latin typeface="Times New Roman" panose="02020603050405020304" pitchFamily="18" charset="0"/>
                <a:cs typeface="Times New Roman" panose="02020603050405020304" pitchFamily="18" charset="0"/>
              </a:rPr>
              <a:t>12</a:t>
            </a:r>
            <a:r>
              <a:rPr lang="zh-CN" altLang="en-US" sz="1400" b="1" dirty="0" smtClean="0">
                <a:solidFill>
                  <a:schemeClr val="accent1">
                    <a:lumMod val="50000"/>
                  </a:schemeClr>
                </a:solidFill>
                <a:latin typeface="Times New Roman" panose="02020603050405020304" pitchFamily="18" charset="0"/>
                <a:cs typeface="Times New Roman" panose="02020603050405020304" pitchFamily="18" charset="0"/>
              </a:rPr>
              <a:t>：</a:t>
            </a:r>
            <a:r>
              <a:rPr lang="en-US" altLang="zh-CN" sz="1400" b="1" dirty="0" smtClean="0">
                <a:solidFill>
                  <a:schemeClr val="accent1">
                    <a:lumMod val="50000"/>
                  </a:schemeClr>
                </a:solidFill>
                <a:latin typeface="Times New Roman" panose="02020603050405020304" pitchFamily="18" charset="0"/>
                <a:cs typeface="Times New Roman" panose="02020603050405020304" pitchFamily="18" charset="0"/>
              </a:rPr>
              <a:t>30PM</a:t>
            </a:r>
            <a:r>
              <a:rPr lang="zh-CN" altLang="en-US" sz="1400" b="1" dirty="0" smtClean="0">
                <a:solidFill>
                  <a:schemeClr val="accent1">
                    <a:lumMod val="50000"/>
                  </a:schemeClr>
                </a:solidFill>
                <a:latin typeface="Times New Roman" panose="02020603050405020304" pitchFamily="18" charset="0"/>
                <a:cs typeface="Times New Roman" panose="02020603050405020304" pitchFamily="18" charset="0"/>
              </a:rPr>
              <a:t>，约为</a:t>
            </a:r>
            <a:r>
              <a:rPr lang="en-US" altLang="zh-CN" sz="1400" b="1" dirty="0" smtClean="0">
                <a:solidFill>
                  <a:srgbClr val="C00000"/>
                </a:solidFill>
                <a:latin typeface="Times New Roman" panose="02020603050405020304" pitchFamily="18" charset="0"/>
                <a:cs typeface="Times New Roman" panose="02020603050405020304" pitchFamily="18" charset="0"/>
              </a:rPr>
              <a:t>112</a:t>
            </a:r>
            <a:r>
              <a:rPr lang="zh-CN" altLang="en-US" sz="1400" b="1" dirty="0" smtClean="0">
                <a:solidFill>
                  <a:srgbClr val="C00000"/>
                </a:solidFill>
                <a:latin typeface="Times New Roman" panose="02020603050405020304" pitchFamily="18" charset="0"/>
                <a:cs typeface="Times New Roman" panose="02020603050405020304" pitchFamily="18" charset="0"/>
              </a:rPr>
              <a:t>亿美元</a:t>
            </a:r>
            <a:r>
              <a:rPr lang="zh-CN" altLang="en-US" sz="1400" b="1" dirty="0" smtClean="0">
                <a:solidFill>
                  <a:schemeClr val="accent1">
                    <a:lumMod val="50000"/>
                  </a:schemeClr>
                </a:solidFill>
                <a:latin typeface="Times New Roman" panose="02020603050405020304" pitchFamily="18" charset="0"/>
                <a:cs typeface="Times New Roman" panose="02020603050405020304" pitchFamily="18" charset="0"/>
              </a:rPr>
              <a:t>。</a:t>
            </a:r>
            <a:endParaRPr lang="en-US" sz="1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0" name="Down Arrow 9"/>
          <p:cNvSpPr/>
          <p:nvPr/>
        </p:nvSpPr>
        <p:spPr>
          <a:xfrm>
            <a:off x="1524000" y="1828799"/>
            <a:ext cx="228600" cy="1253699"/>
          </a:xfrm>
          <a:prstGeom prst="downArrow">
            <a:avLst/>
          </a:prstGeom>
          <a:solidFill>
            <a:srgbClr val="FF0000"/>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962024" y="3205177"/>
            <a:ext cx="1095375" cy="369332"/>
          </a:xfrm>
          <a:prstGeom prst="rect">
            <a:avLst/>
          </a:prstGeom>
          <a:noFill/>
        </p:spPr>
        <p:txBody>
          <a:bodyPr wrap="square" rtlCol="0">
            <a:spAutoFit/>
          </a:bodyPr>
          <a:lstStyle/>
          <a:p>
            <a:r>
              <a:rPr lang="en-US" sz="900" b="1" i="1" dirty="0" smtClean="0">
                <a:solidFill>
                  <a:srgbClr val="C00000"/>
                </a:solidFill>
                <a:latin typeface="Times New Roman" panose="02020603050405020304" pitchFamily="18" charset="0"/>
                <a:cs typeface="Times New Roman" panose="02020603050405020304" pitchFamily="18" charset="0"/>
              </a:rPr>
              <a:t>$10Bn outflow</a:t>
            </a:r>
          </a:p>
          <a:p>
            <a:r>
              <a:rPr lang="en-US" altLang="zh-CN" sz="900" b="1" i="1" dirty="0" smtClean="0">
                <a:solidFill>
                  <a:srgbClr val="C00000"/>
                </a:solidFill>
                <a:latin typeface="Times New Roman" panose="02020603050405020304" pitchFamily="18" charset="0"/>
                <a:cs typeface="Times New Roman" panose="02020603050405020304" pitchFamily="18" charset="0"/>
              </a:rPr>
              <a:t>100</a:t>
            </a:r>
            <a:r>
              <a:rPr lang="zh-CN" altLang="en-US" sz="900" b="1" i="1" dirty="0" smtClean="0">
                <a:solidFill>
                  <a:srgbClr val="C00000"/>
                </a:solidFill>
                <a:latin typeface="Times New Roman" panose="02020603050405020304" pitchFamily="18" charset="0"/>
                <a:cs typeface="Times New Roman" panose="02020603050405020304" pitchFamily="18" charset="0"/>
              </a:rPr>
              <a:t>亿美元流出</a:t>
            </a:r>
            <a:endParaRPr lang="en-US" sz="900" b="1" i="1" dirty="0">
              <a:solidFill>
                <a:srgbClr val="C0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35606" y="1523998"/>
            <a:ext cx="323165" cy="461917"/>
          </a:xfrm>
          <a:prstGeom prst="rect">
            <a:avLst/>
          </a:prstGeom>
          <a:noFill/>
        </p:spPr>
        <p:txBody>
          <a:bodyPr vert="vert270" wrap="square" rtlCol="0">
            <a:spAutoFit/>
          </a:bodyPr>
          <a:lstStyle/>
          <a:p>
            <a:r>
              <a:rPr lang="en-US" sz="900" b="1" dirty="0" smtClean="0"/>
              <a:t>Billions</a:t>
            </a:r>
            <a:endParaRPr lang="en-US" sz="900" b="1" dirty="0"/>
          </a:p>
        </p:txBody>
      </p:sp>
      <p:sp>
        <p:nvSpPr>
          <p:cNvPr id="13" name="Title 1"/>
          <p:cNvSpPr txBox="1">
            <a:spLocks/>
          </p:cNvSpPr>
          <p:nvPr/>
        </p:nvSpPr>
        <p:spPr>
          <a:xfrm>
            <a:off x="381000" y="381000"/>
            <a:ext cx="8229600" cy="4873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000" b="1" dirty="0" smtClean="0">
                <a:solidFill>
                  <a:schemeClr val="tx1"/>
                </a:solidFill>
                <a:latin typeface="Times New Roman" panose="02020603050405020304" pitchFamily="18" charset="0"/>
                <a:cs typeface="Times New Roman" panose="02020603050405020304" pitchFamily="18" charset="0"/>
              </a:rPr>
              <a:t>1.2 Recent Trend and Future Business Needs </a:t>
            </a:r>
            <a:r>
              <a:rPr lang="zh-CN" altLang="en-US" sz="2000" b="1" dirty="0" smtClean="0">
                <a:solidFill>
                  <a:schemeClr val="tx1"/>
                </a:solidFill>
                <a:latin typeface="Times New Roman" panose="02020603050405020304" pitchFamily="18" charset="0"/>
                <a:cs typeface="Times New Roman" panose="02020603050405020304" pitchFamily="18" charset="0"/>
              </a:rPr>
              <a:t>近期趋势及未来业务需求</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476375" y="6248400"/>
            <a:ext cx="5772150" cy="430887"/>
          </a:xfrm>
          <a:prstGeom prst="rect">
            <a:avLst/>
          </a:prstGeom>
          <a:noFill/>
        </p:spPr>
        <p:txBody>
          <a:bodyPr wrap="square" rtlCol="0">
            <a:spAutoFit/>
          </a:bodyPr>
          <a:lstStyle/>
          <a:p>
            <a:r>
              <a:rPr lang="en-US" sz="1100" b="1" i="1" dirty="0" smtClean="0">
                <a:solidFill>
                  <a:schemeClr val="tx2">
                    <a:lumMod val="50000"/>
                  </a:schemeClr>
                </a:solidFill>
                <a:latin typeface="Times New Roman" panose="02020603050405020304" pitchFamily="18" charset="0"/>
                <a:cs typeface="Times New Roman" panose="02020603050405020304" pitchFamily="18" charset="0"/>
              </a:rPr>
              <a:t>Data source: Fed Account Transaction End-of-minute Detail Report from CLD</a:t>
            </a:r>
          </a:p>
          <a:p>
            <a:r>
              <a:rPr lang="zh-CN" altLang="en-US" sz="1100" b="1" i="1" dirty="0">
                <a:solidFill>
                  <a:schemeClr val="tx2">
                    <a:lumMod val="50000"/>
                  </a:schemeClr>
                </a:solidFill>
                <a:latin typeface="Times New Roman" panose="02020603050405020304" pitchFamily="18" charset="0"/>
                <a:cs typeface="Times New Roman" panose="02020603050405020304" pitchFamily="18" charset="0"/>
              </a:rPr>
              <a:t>数</a:t>
            </a:r>
            <a:r>
              <a:rPr lang="zh-CN" altLang="en-US" sz="1100" b="1" i="1" dirty="0" smtClean="0">
                <a:solidFill>
                  <a:schemeClr val="tx2">
                    <a:lumMod val="50000"/>
                  </a:schemeClr>
                </a:solidFill>
                <a:latin typeface="Times New Roman" panose="02020603050405020304" pitchFamily="18" charset="0"/>
                <a:cs typeface="Times New Roman" panose="02020603050405020304" pitchFamily="18" charset="0"/>
              </a:rPr>
              <a:t>据来源：清算部美联储账户交易明细报告</a:t>
            </a:r>
            <a:endParaRPr lang="en-US" sz="1100" b="1" i="1"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981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p:cNvGraphicFramePr>
            <a:graphicFrameLocks noGrp="1"/>
          </p:cNvGraphicFramePr>
          <p:nvPr>
            <p:extLst>
              <p:ext uri="{D42A27DB-BD31-4B8C-83A1-F6EECF244321}">
                <p14:modId xmlns:p14="http://schemas.microsoft.com/office/powerpoint/2010/main" val="1094025717"/>
              </p:ext>
            </p:extLst>
          </p:nvPr>
        </p:nvGraphicFramePr>
        <p:xfrm>
          <a:off x="228600" y="1219200"/>
          <a:ext cx="8510423" cy="5029200"/>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2"/>
          </p:nvPr>
        </p:nvSpPr>
        <p:spPr/>
        <p:txBody>
          <a:bodyPr/>
          <a:lstStyle/>
          <a:p>
            <a:fld id="{4C8E1ECB-E061-4EC4-9E0F-767A83113E18}" type="slidenum">
              <a:rPr lang="en-US" smtClean="0">
                <a:latin typeface="Times New Roman" panose="02020603050405020304" pitchFamily="18" charset="0"/>
                <a:cs typeface="Times New Roman" panose="02020603050405020304" pitchFamily="18" charset="0"/>
              </a:rPr>
              <a:pPr/>
              <a:t>11</a:t>
            </a:fld>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381000" y="990600"/>
            <a:ext cx="8229600" cy="457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marL="457200" indent="-457200" algn="l">
              <a:buFont typeface="Wingdings" panose="05000000000000000000" pitchFamily="2" charset="2"/>
              <a:buChar char="q"/>
            </a:pPr>
            <a:r>
              <a:rPr lang="en-US" sz="1400" b="1" dirty="0" smtClean="0">
                <a:solidFill>
                  <a:schemeClr val="tx2">
                    <a:lumMod val="50000"/>
                  </a:schemeClr>
                </a:solidFill>
                <a:latin typeface="Times New Roman" panose="02020603050405020304" pitchFamily="18" charset="0"/>
                <a:cs typeface="Times New Roman" panose="02020603050405020304" pitchFamily="18" charset="0"/>
              </a:rPr>
              <a:t>Recent Case Lowest Balance Day - June 30</a:t>
            </a:r>
            <a:r>
              <a:rPr lang="en-US" sz="1400" b="1" baseline="30000" dirty="0" smtClean="0">
                <a:solidFill>
                  <a:schemeClr val="tx2">
                    <a:lumMod val="50000"/>
                  </a:schemeClr>
                </a:solidFill>
                <a:latin typeface="Times New Roman" panose="02020603050405020304" pitchFamily="18" charset="0"/>
                <a:cs typeface="Times New Roman" panose="02020603050405020304" pitchFamily="18" charset="0"/>
              </a:rPr>
              <a:t>th </a:t>
            </a:r>
            <a:r>
              <a:rPr lang="en-US" sz="1400" b="1" dirty="0" smtClean="0">
                <a:solidFill>
                  <a:schemeClr val="tx2">
                    <a:lumMod val="50000"/>
                  </a:schemeClr>
                </a:solidFill>
                <a:latin typeface="Times New Roman" panose="02020603050405020304" pitchFamily="18" charset="0"/>
                <a:cs typeface="Times New Roman" panose="02020603050405020304" pitchFamily="18" charset="0"/>
              </a:rPr>
              <a:t>, 2017 </a:t>
            </a:r>
          </a:p>
          <a:p>
            <a:pPr marL="457200" indent="-457200" algn="l">
              <a:buClr>
                <a:schemeClr val="bg1"/>
              </a:buClr>
              <a:buFont typeface="Wingdings" panose="05000000000000000000" pitchFamily="2" charset="2"/>
              <a:buChar char="q"/>
            </a:pPr>
            <a:r>
              <a:rPr lang="en-US" altLang="zh-CN" sz="1400" b="1" dirty="0" smtClean="0">
                <a:solidFill>
                  <a:schemeClr val="tx2">
                    <a:lumMod val="50000"/>
                  </a:schemeClr>
                </a:solidFill>
                <a:latin typeface="Times New Roman" panose="02020603050405020304" pitchFamily="18" charset="0"/>
                <a:cs typeface="Times New Roman" panose="02020603050405020304" pitchFamily="18" charset="0"/>
              </a:rPr>
              <a:t>2017 </a:t>
            </a:r>
            <a:r>
              <a:rPr lang="zh-CN" altLang="en-US" sz="1400" b="1" dirty="0">
                <a:solidFill>
                  <a:schemeClr val="tx2">
                    <a:lumMod val="50000"/>
                  </a:schemeClr>
                </a:solidFill>
                <a:latin typeface="Times New Roman" panose="02020603050405020304" pitchFamily="18" charset="0"/>
                <a:cs typeface="Times New Roman" panose="02020603050405020304" pitchFamily="18" charset="0"/>
              </a:rPr>
              <a:t>近期日间最低余额 </a:t>
            </a:r>
            <a:r>
              <a:rPr lang="en-US" altLang="zh-CN" sz="1400" b="1" dirty="0">
                <a:solidFill>
                  <a:schemeClr val="tx2">
                    <a:lumMod val="50000"/>
                  </a:schemeClr>
                </a:solidFill>
                <a:latin typeface="Times New Roman" panose="02020603050405020304" pitchFamily="18" charset="0"/>
                <a:cs typeface="Times New Roman" panose="02020603050405020304" pitchFamily="18" charset="0"/>
              </a:rPr>
              <a:t>– 2017</a:t>
            </a:r>
            <a:r>
              <a:rPr lang="zh-CN" altLang="en-US" sz="1400" b="1" dirty="0" smtClean="0">
                <a:solidFill>
                  <a:schemeClr val="tx2">
                    <a:lumMod val="50000"/>
                  </a:schemeClr>
                </a:solidFill>
                <a:latin typeface="Times New Roman" panose="02020603050405020304" pitchFamily="18" charset="0"/>
                <a:cs typeface="Times New Roman" panose="02020603050405020304" pitchFamily="18" charset="0"/>
              </a:rPr>
              <a:t>年</a:t>
            </a:r>
            <a:r>
              <a:rPr lang="en-US" altLang="zh-CN" sz="1400" b="1" dirty="0" smtClean="0">
                <a:solidFill>
                  <a:schemeClr val="tx2">
                    <a:lumMod val="50000"/>
                  </a:schemeClr>
                </a:solidFill>
                <a:latin typeface="Times New Roman" panose="02020603050405020304" pitchFamily="18" charset="0"/>
                <a:cs typeface="Times New Roman" panose="02020603050405020304" pitchFamily="18" charset="0"/>
              </a:rPr>
              <a:t>6</a:t>
            </a:r>
            <a:r>
              <a:rPr lang="zh-CN" altLang="en-US" sz="1400" b="1" dirty="0" smtClean="0">
                <a:solidFill>
                  <a:schemeClr val="tx2">
                    <a:lumMod val="50000"/>
                  </a:schemeClr>
                </a:solidFill>
                <a:latin typeface="Times New Roman" panose="02020603050405020304" pitchFamily="18" charset="0"/>
                <a:cs typeface="Times New Roman" panose="02020603050405020304" pitchFamily="18" charset="0"/>
              </a:rPr>
              <a:t>月</a:t>
            </a:r>
            <a:r>
              <a:rPr lang="en-US" altLang="zh-CN" sz="1400" b="1" dirty="0" smtClean="0">
                <a:solidFill>
                  <a:schemeClr val="tx2">
                    <a:lumMod val="50000"/>
                  </a:schemeClr>
                </a:solidFill>
                <a:latin typeface="Times New Roman" panose="02020603050405020304" pitchFamily="18" charset="0"/>
                <a:cs typeface="Times New Roman" panose="02020603050405020304" pitchFamily="18" charset="0"/>
              </a:rPr>
              <a:t>30</a:t>
            </a:r>
            <a:r>
              <a:rPr lang="zh-CN" altLang="en-US" sz="1400" b="1" dirty="0" smtClean="0">
                <a:solidFill>
                  <a:schemeClr val="tx2">
                    <a:lumMod val="50000"/>
                  </a:schemeClr>
                </a:solidFill>
                <a:latin typeface="Times New Roman" panose="02020603050405020304" pitchFamily="18" charset="0"/>
                <a:cs typeface="Times New Roman" panose="02020603050405020304" pitchFamily="18" charset="0"/>
              </a:rPr>
              <a:t>日</a:t>
            </a:r>
            <a:endParaRPr lang="zh-CN" altLang="en-US" sz="14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2971800" y="5156158"/>
            <a:ext cx="2004392" cy="3429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3047300" y="5200650"/>
            <a:ext cx="1853392" cy="253916"/>
          </a:xfrm>
          <a:prstGeom prst="rect">
            <a:avLst/>
          </a:prstGeom>
        </p:spPr>
        <p:txBody>
          <a:bodyPr wrap="none">
            <a:spAutoFit/>
          </a:bodyPr>
          <a:lstStyle/>
          <a:p>
            <a:r>
              <a:rPr lang="en-US" sz="1050" b="1" dirty="0" smtClean="0">
                <a:latin typeface="Times New Roman" panose="02020603050405020304" pitchFamily="18" charset="0"/>
                <a:cs typeface="Times New Roman" panose="02020603050405020304" pitchFamily="18" charset="0"/>
              </a:rPr>
              <a:t>5: 05 </a:t>
            </a:r>
            <a:r>
              <a:rPr lang="en-US" sz="1050" b="1" dirty="0">
                <a:latin typeface="Times New Roman" panose="02020603050405020304" pitchFamily="18" charset="0"/>
                <a:cs typeface="Times New Roman" panose="02020603050405020304" pitchFamily="18" charset="0"/>
              </a:rPr>
              <a:t>AM  $13,364,844,962.00</a:t>
            </a:r>
          </a:p>
        </p:txBody>
      </p:sp>
      <p:sp>
        <p:nvSpPr>
          <p:cNvPr id="9" name="TextBox 8"/>
          <p:cNvSpPr txBox="1"/>
          <p:nvPr/>
        </p:nvSpPr>
        <p:spPr>
          <a:xfrm>
            <a:off x="1066800" y="2057400"/>
            <a:ext cx="6705600" cy="523220"/>
          </a:xfrm>
          <a:prstGeom prst="rect">
            <a:avLst/>
          </a:prstGeom>
          <a:noFill/>
        </p:spPr>
        <p:txBody>
          <a:bodyPr wrap="square" rtlCol="0">
            <a:spAutoFit/>
          </a:bodyPr>
          <a:lstStyle/>
          <a:p>
            <a:pPr marL="285750" indent="-285750">
              <a:buFont typeface="Wingdings" panose="05000000000000000000" pitchFamily="2" charset="2"/>
              <a:buChar char="Ø"/>
            </a:pPr>
            <a:r>
              <a:rPr lang="en-US" sz="1400" b="1" i="1" dirty="0" smtClean="0">
                <a:solidFill>
                  <a:srgbClr val="C00000"/>
                </a:solidFill>
                <a:latin typeface="Times New Roman" panose="02020603050405020304" pitchFamily="18" charset="0"/>
                <a:cs typeface="Times New Roman" panose="02020603050405020304" pitchFamily="18" charset="0"/>
              </a:rPr>
              <a:t>Worst intraday balance occurred at around 5 AM to 6AM</a:t>
            </a:r>
          </a:p>
          <a:p>
            <a:r>
              <a:rPr lang="en-US" sz="1400" b="1" i="1" dirty="0">
                <a:solidFill>
                  <a:srgbClr val="C00000"/>
                </a:solidFill>
                <a:latin typeface="Times New Roman" panose="02020603050405020304" pitchFamily="18" charset="0"/>
                <a:cs typeface="Times New Roman" panose="02020603050405020304" pitchFamily="18" charset="0"/>
              </a:rPr>
              <a:t> </a:t>
            </a:r>
            <a:r>
              <a:rPr lang="en-US" sz="1400" b="1" i="1" dirty="0" smtClean="0">
                <a:solidFill>
                  <a:srgbClr val="C00000"/>
                </a:solidFill>
                <a:latin typeface="Times New Roman" panose="02020603050405020304" pitchFamily="18" charset="0"/>
                <a:cs typeface="Times New Roman" panose="02020603050405020304" pitchFamily="18" charset="0"/>
              </a:rPr>
              <a:t>    </a:t>
            </a:r>
            <a:r>
              <a:rPr lang="zh-CN" altLang="en-US" sz="1400" b="1" i="1" dirty="0" smtClean="0">
                <a:solidFill>
                  <a:srgbClr val="C00000"/>
                </a:solidFill>
                <a:latin typeface="Times New Roman" panose="02020603050405020304" pitchFamily="18" charset="0"/>
                <a:cs typeface="Times New Roman" panose="02020603050405020304" pitchFamily="18" charset="0"/>
              </a:rPr>
              <a:t>最低日间余额发生在</a:t>
            </a:r>
            <a:r>
              <a:rPr lang="en-US" altLang="zh-CN" sz="1400" b="1" i="1" dirty="0" smtClean="0">
                <a:solidFill>
                  <a:srgbClr val="C00000"/>
                </a:solidFill>
                <a:latin typeface="Times New Roman" panose="02020603050405020304" pitchFamily="18" charset="0"/>
                <a:cs typeface="Times New Roman" panose="02020603050405020304" pitchFamily="18" charset="0"/>
              </a:rPr>
              <a:t>5AM </a:t>
            </a:r>
            <a:r>
              <a:rPr lang="zh-CN" altLang="en-US" sz="1400" b="1" i="1" dirty="0" smtClean="0">
                <a:solidFill>
                  <a:srgbClr val="C00000"/>
                </a:solidFill>
                <a:latin typeface="Times New Roman" panose="02020603050405020304" pitchFamily="18" charset="0"/>
                <a:cs typeface="Times New Roman" panose="02020603050405020304" pitchFamily="18" charset="0"/>
              </a:rPr>
              <a:t>至 </a:t>
            </a:r>
            <a:r>
              <a:rPr lang="en-US" altLang="zh-CN" sz="1400" b="1" i="1" dirty="0" smtClean="0">
                <a:solidFill>
                  <a:srgbClr val="C00000"/>
                </a:solidFill>
                <a:latin typeface="Times New Roman" panose="02020603050405020304" pitchFamily="18" charset="0"/>
                <a:cs typeface="Times New Roman" panose="02020603050405020304" pitchFamily="18" charset="0"/>
              </a:rPr>
              <a:t>6AM</a:t>
            </a:r>
            <a:endParaRPr lang="en-US" sz="1400" b="1" i="1" dirty="0">
              <a:solidFill>
                <a:srgbClr val="C00000"/>
              </a:solidFill>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381000" y="381000"/>
            <a:ext cx="8229600" cy="4873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000" b="1" dirty="0" smtClean="0">
                <a:solidFill>
                  <a:schemeClr val="tx1"/>
                </a:solidFill>
                <a:latin typeface="Times New Roman" panose="02020603050405020304" pitchFamily="18" charset="0"/>
                <a:cs typeface="Times New Roman" panose="02020603050405020304" pitchFamily="18" charset="0"/>
              </a:rPr>
              <a:t>1.2 Recent Trend and Future Business Needs </a:t>
            </a:r>
            <a:r>
              <a:rPr lang="zh-CN" altLang="en-US" sz="2000" b="1" dirty="0" smtClean="0">
                <a:solidFill>
                  <a:schemeClr val="tx1"/>
                </a:solidFill>
                <a:latin typeface="Times New Roman" panose="02020603050405020304" pitchFamily="18" charset="0"/>
                <a:cs typeface="Times New Roman" panose="02020603050405020304" pitchFamily="18" charset="0"/>
              </a:rPr>
              <a:t>近期趋势及未来业务需求</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476375" y="6198513"/>
            <a:ext cx="5772150" cy="430887"/>
          </a:xfrm>
          <a:prstGeom prst="rect">
            <a:avLst/>
          </a:prstGeom>
          <a:noFill/>
        </p:spPr>
        <p:txBody>
          <a:bodyPr wrap="square" rtlCol="0">
            <a:spAutoFit/>
          </a:bodyPr>
          <a:lstStyle/>
          <a:p>
            <a:r>
              <a:rPr lang="en-US" sz="1100" b="1" i="1" dirty="0" smtClean="0">
                <a:solidFill>
                  <a:schemeClr val="tx2">
                    <a:lumMod val="50000"/>
                  </a:schemeClr>
                </a:solidFill>
                <a:latin typeface="Times New Roman" panose="02020603050405020304" pitchFamily="18" charset="0"/>
                <a:cs typeface="Times New Roman" panose="02020603050405020304" pitchFamily="18" charset="0"/>
              </a:rPr>
              <a:t>Data source: Fed Account Transaction End-of-minute Detail Report from CLD</a:t>
            </a:r>
          </a:p>
          <a:p>
            <a:r>
              <a:rPr lang="zh-CN" altLang="en-US" sz="1100" b="1" i="1" dirty="0">
                <a:solidFill>
                  <a:schemeClr val="tx2">
                    <a:lumMod val="50000"/>
                  </a:schemeClr>
                </a:solidFill>
                <a:latin typeface="Times New Roman" panose="02020603050405020304" pitchFamily="18" charset="0"/>
                <a:cs typeface="Times New Roman" panose="02020603050405020304" pitchFamily="18" charset="0"/>
              </a:rPr>
              <a:t>数</a:t>
            </a:r>
            <a:r>
              <a:rPr lang="zh-CN" altLang="en-US" sz="1100" b="1" i="1" dirty="0" smtClean="0">
                <a:solidFill>
                  <a:schemeClr val="tx2">
                    <a:lumMod val="50000"/>
                  </a:schemeClr>
                </a:solidFill>
                <a:latin typeface="Times New Roman" panose="02020603050405020304" pitchFamily="18" charset="0"/>
                <a:cs typeface="Times New Roman" panose="02020603050405020304" pitchFamily="18" charset="0"/>
              </a:rPr>
              <a:t>据来源：清算部美联储账户交易明细报告</a:t>
            </a:r>
            <a:endParaRPr lang="en-US" sz="1100" b="1" i="1"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160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8E1ECB-E061-4EC4-9E0F-767A83113E18}" type="slidenum">
              <a:rPr lang="en-US" smtClean="0">
                <a:latin typeface="Times New Roman" panose="02020603050405020304" pitchFamily="18" charset="0"/>
                <a:cs typeface="Times New Roman" panose="02020603050405020304" pitchFamily="18" charset="0"/>
              </a:rPr>
              <a:pPr/>
              <a:t>12</a:t>
            </a:fld>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486400" y="1687592"/>
            <a:ext cx="3276600" cy="3570208"/>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q"/>
            </a:pPr>
            <a:r>
              <a:rPr lang="en-US" sz="1400" dirty="0" smtClean="0">
                <a:latin typeface="Times New Roman" panose="02020603050405020304" pitchFamily="18" charset="0"/>
                <a:cs typeface="Times New Roman" panose="02020603050405020304" pitchFamily="18" charset="0"/>
              </a:rPr>
              <a:t>The Bank approved total </a:t>
            </a:r>
            <a:r>
              <a:rPr lang="en-US" sz="1400" b="1" dirty="0" smtClean="0">
                <a:solidFill>
                  <a:srgbClr val="C00000"/>
                </a:solidFill>
                <a:latin typeface="Times New Roman" panose="02020603050405020304" pitchFamily="18" charset="0"/>
                <a:cs typeface="Times New Roman" panose="02020603050405020304" pitchFamily="18" charset="0"/>
              </a:rPr>
              <a:t>$20Bn </a:t>
            </a:r>
            <a:r>
              <a:rPr lang="en-US" sz="1400" dirty="0" smtClean="0">
                <a:latin typeface="Times New Roman" panose="02020603050405020304" pitchFamily="18" charset="0"/>
                <a:cs typeface="Times New Roman" panose="02020603050405020304" pitchFamily="18" charset="0"/>
              </a:rPr>
              <a:t>(</a:t>
            </a:r>
            <a:r>
              <a:rPr lang="en-US" sz="1400" b="1" i="1" dirty="0" smtClean="0">
                <a:latin typeface="Times New Roman" panose="02020603050405020304" pitchFamily="18" charset="0"/>
                <a:cs typeface="Times New Roman" panose="02020603050405020304" pitchFamily="18" charset="0"/>
              </a:rPr>
              <a:t>$14.4B</a:t>
            </a:r>
            <a:r>
              <a:rPr lang="en-US" altLang="zh-CN" sz="1400" b="1" i="1" dirty="0" smtClean="0">
                <a:latin typeface="Times New Roman" panose="02020603050405020304" pitchFamily="18" charset="0"/>
                <a:cs typeface="Times New Roman" panose="02020603050405020304" pitchFamily="18" charset="0"/>
              </a:rPr>
              <a:t>n</a:t>
            </a:r>
            <a:r>
              <a:rPr lang="en-US" sz="1400" b="1" i="1" dirty="0" smtClean="0">
                <a:latin typeface="Times New Roman" panose="02020603050405020304" pitchFamily="18" charset="0"/>
                <a:cs typeface="Times New Roman" panose="02020603050405020304" pitchFamily="18" charset="0"/>
              </a:rPr>
              <a:t> OD, $5.6Bn intraday) </a:t>
            </a:r>
            <a:r>
              <a:rPr lang="en-US" sz="1400" dirty="0" smtClean="0">
                <a:latin typeface="Times New Roman" panose="02020603050405020304" pitchFamily="18" charset="0"/>
                <a:cs typeface="Times New Roman" panose="02020603050405020304" pitchFamily="18" charset="0"/>
              </a:rPr>
              <a:t>Overdraft Limit.</a:t>
            </a:r>
          </a:p>
          <a:p>
            <a:pPr marL="285750" indent="-285750">
              <a:buClr>
                <a:schemeClr val="bg1"/>
              </a:buClr>
              <a:buFont typeface="Wingdings" panose="05000000000000000000" pitchFamily="2" charset="2"/>
              <a:buChar char="q"/>
            </a:pPr>
            <a:r>
              <a:rPr lang="zh-CN" altLang="en-US" sz="1400" dirty="0" smtClean="0">
                <a:latin typeface="Times New Roman" panose="02020603050405020304" pitchFamily="18" charset="0"/>
                <a:cs typeface="Times New Roman" panose="02020603050405020304" pitchFamily="18" charset="0"/>
              </a:rPr>
              <a:t>纽行共向客户提供</a:t>
            </a:r>
            <a:r>
              <a:rPr lang="en-US" altLang="zh-CN" sz="1400" dirty="0" smtClean="0">
                <a:latin typeface="Times New Roman" panose="02020603050405020304" pitchFamily="18" charset="0"/>
                <a:cs typeface="Times New Roman" panose="02020603050405020304" pitchFamily="18" charset="0"/>
              </a:rPr>
              <a:t>200</a:t>
            </a:r>
            <a:r>
              <a:rPr lang="zh-CN" altLang="en-US" sz="1400" dirty="0" smtClean="0">
                <a:latin typeface="Times New Roman" panose="02020603050405020304" pitchFamily="18" charset="0"/>
                <a:cs typeface="Times New Roman" panose="02020603050405020304" pitchFamily="18" charset="0"/>
              </a:rPr>
              <a:t>亿美元透支额度（其中</a:t>
            </a:r>
            <a:r>
              <a:rPr lang="en-US" altLang="zh-CN" sz="1400" dirty="0" smtClean="0">
                <a:latin typeface="Times New Roman" panose="02020603050405020304" pitchFamily="18" charset="0"/>
                <a:cs typeface="Times New Roman" panose="02020603050405020304" pitchFamily="18" charset="0"/>
              </a:rPr>
              <a:t>144</a:t>
            </a:r>
            <a:r>
              <a:rPr lang="zh-CN" altLang="en-US" sz="1400" dirty="0" smtClean="0">
                <a:latin typeface="Times New Roman" panose="02020603050405020304" pitchFamily="18" charset="0"/>
                <a:cs typeface="Times New Roman" panose="02020603050405020304" pitchFamily="18" charset="0"/>
              </a:rPr>
              <a:t>亿美元为隔夜透支额度，</a:t>
            </a:r>
            <a:r>
              <a:rPr lang="en-US" altLang="zh-CN" sz="1400" dirty="0" smtClean="0">
                <a:latin typeface="Times New Roman" panose="02020603050405020304" pitchFamily="18" charset="0"/>
                <a:cs typeface="Times New Roman" panose="02020603050405020304" pitchFamily="18" charset="0"/>
              </a:rPr>
              <a:t>56</a:t>
            </a:r>
            <a:r>
              <a:rPr lang="zh-CN" altLang="en-US" sz="1400" dirty="0" smtClean="0">
                <a:latin typeface="Times New Roman" panose="02020603050405020304" pitchFamily="18" charset="0"/>
                <a:cs typeface="Times New Roman" panose="02020603050405020304" pitchFamily="18" charset="0"/>
              </a:rPr>
              <a:t>亿美元为日间透支额度）。</a:t>
            </a:r>
            <a:endParaRPr lang="en-US" altLang="zh-CN" sz="1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smtClean="0">
                <a:latin typeface="Times New Roman" panose="02020603050405020304" pitchFamily="18" charset="0"/>
                <a:cs typeface="Times New Roman" panose="02020603050405020304" pitchFamily="18" charset="0"/>
              </a:rPr>
              <a:t>The limit usage will significantly impact the Bank’s intraday liquidity especially from the large clients PBOC, BOC HK and BOC HO </a:t>
            </a:r>
          </a:p>
          <a:p>
            <a:pPr marL="285750" indent="-285750">
              <a:buClr>
                <a:schemeClr val="bg1"/>
              </a:buClr>
              <a:buFont typeface="Wingdings" panose="05000000000000000000" pitchFamily="2" charset="2"/>
              <a:buChar char="q"/>
            </a:pPr>
            <a:r>
              <a:rPr lang="zh-CN" altLang="en-US" sz="1400" dirty="0" smtClean="0">
                <a:latin typeface="Times New Roman" panose="02020603050405020304" pitchFamily="18" charset="0"/>
                <a:cs typeface="Times New Roman" panose="02020603050405020304" pitchFamily="18" charset="0"/>
              </a:rPr>
              <a:t>透支额度的使用将影响</a:t>
            </a:r>
            <a:r>
              <a:rPr lang="zh-CN" altLang="en-US" sz="1400" dirty="0">
                <a:latin typeface="Times New Roman" panose="02020603050405020304" pitchFamily="18" charset="0"/>
                <a:cs typeface="Times New Roman" panose="02020603050405020304" pitchFamily="18" charset="0"/>
              </a:rPr>
              <a:t>纽行</a:t>
            </a:r>
            <a:r>
              <a:rPr lang="zh-CN" altLang="en-US" sz="1400" dirty="0" smtClean="0">
                <a:latin typeface="Times New Roman" panose="02020603050405020304" pitchFamily="18" charset="0"/>
                <a:cs typeface="Times New Roman" panose="02020603050405020304" pitchFamily="18" charset="0"/>
              </a:rPr>
              <a:t>的日间流</a:t>
            </a:r>
            <a:r>
              <a:rPr lang="zh-CN" altLang="en-US" sz="1400" dirty="0">
                <a:latin typeface="Times New Roman" panose="02020603050405020304" pitchFamily="18" charset="0"/>
                <a:cs typeface="Times New Roman" panose="02020603050405020304" pitchFamily="18" charset="0"/>
              </a:rPr>
              <a:t>动</a:t>
            </a:r>
            <a:r>
              <a:rPr lang="zh-CN" altLang="en-US" sz="1400" dirty="0" smtClean="0">
                <a:latin typeface="Times New Roman" panose="02020603050405020304" pitchFamily="18" charset="0"/>
                <a:cs typeface="Times New Roman" panose="02020603050405020304" pitchFamily="18" charset="0"/>
              </a:rPr>
              <a:t>性。影响较大的客户包括中</a:t>
            </a:r>
            <a:r>
              <a:rPr lang="zh-CN" altLang="en-US" sz="1400" dirty="0">
                <a:latin typeface="Times New Roman" panose="02020603050405020304" pitchFamily="18" charset="0"/>
                <a:cs typeface="Times New Roman" panose="02020603050405020304" pitchFamily="18" charset="0"/>
              </a:rPr>
              <a:t>国人民银行、中银香港</a:t>
            </a:r>
            <a:r>
              <a:rPr lang="zh-CN" altLang="en-US" sz="1400" dirty="0" smtClean="0">
                <a:latin typeface="Times New Roman" panose="02020603050405020304" pitchFamily="18" charset="0"/>
                <a:cs typeface="Times New Roman" panose="02020603050405020304" pitchFamily="18" charset="0"/>
              </a:rPr>
              <a:t>和中国银行总行。</a:t>
            </a:r>
            <a:endParaRPr lang="en-US" sz="1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400800" y="6187440"/>
            <a:ext cx="2133600" cy="430887"/>
          </a:xfrm>
          <a:prstGeom prst="rect">
            <a:avLst/>
          </a:prstGeom>
          <a:noFill/>
        </p:spPr>
        <p:txBody>
          <a:bodyPr wrap="square" rtlCol="0">
            <a:spAutoFit/>
          </a:bodyPr>
          <a:lstStyle/>
          <a:p>
            <a:r>
              <a:rPr lang="en-US" sz="1100" b="1" i="1" dirty="0" smtClean="0">
                <a:solidFill>
                  <a:schemeClr val="tx2">
                    <a:lumMod val="50000"/>
                  </a:schemeClr>
                </a:solidFill>
                <a:latin typeface="Times New Roman" panose="02020603050405020304" pitchFamily="18" charset="0"/>
                <a:cs typeface="Times New Roman" panose="02020603050405020304" pitchFamily="18" charset="0"/>
              </a:rPr>
              <a:t>Source: GPS system</a:t>
            </a:r>
          </a:p>
          <a:p>
            <a:r>
              <a:rPr lang="zh-CN" altLang="en-US" sz="1100" b="1" i="1" dirty="0">
                <a:solidFill>
                  <a:schemeClr val="tx2">
                    <a:lumMod val="50000"/>
                  </a:schemeClr>
                </a:solidFill>
                <a:latin typeface="Times New Roman" panose="02020603050405020304" pitchFamily="18" charset="0"/>
                <a:cs typeface="Times New Roman" panose="02020603050405020304" pitchFamily="18" charset="0"/>
              </a:rPr>
              <a:t>数</a:t>
            </a:r>
            <a:r>
              <a:rPr lang="zh-CN" altLang="en-US" sz="1100" b="1" i="1" dirty="0" smtClean="0">
                <a:solidFill>
                  <a:schemeClr val="tx2">
                    <a:lumMod val="50000"/>
                  </a:schemeClr>
                </a:solidFill>
                <a:latin typeface="Times New Roman" panose="02020603050405020304" pitchFamily="18" charset="0"/>
                <a:cs typeface="Times New Roman" panose="02020603050405020304" pitchFamily="18" charset="0"/>
              </a:rPr>
              <a:t>据来源：</a:t>
            </a:r>
            <a:r>
              <a:rPr lang="en-US" altLang="zh-CN" sz="1100" b="1" i="1" dirty="0" smtClean="0">
                <a:solidFill>
                  <a:schemeClr val="tx2">
                    <a:lumMod val="50000"/>
                  </a:schemeClr>
                </a:solidFill>
                <a:latin typeface="Times New Roman" panose="02020603050405020304" pitchFamily="18" charset="0"/>
                <a:cs typeface="Times New Roman" panose="02020603050405020304" pitchFamily="18" charset="0"/>
              </a:rPr>
              <a:t>GPS</a:t>
            </a:r>
            <a:r>
              <a:rPr lang="zh-CN" altLang="en-US" sz="1100" b="1" i="1" dirty="0" smtClean="0">
                <a:solidFill>
                  <a:schemeClr val="tx2">
                    <a:lumMod val="50000"/>
                  </a:schemeClr>
                </a:solidFill>
                <a:latin typeface="Times New Roman" panose="02020603050405020304" pitchFamily="18" charset="0"/>
                <a:cs typeface="Times New Roman" panose="02020603050405020304" pitchFamily="18" charset="0"/>
              </a:rPr>
              <a:t>系统</a:t>
            </a:r>
            <a:endParaRPr lang="en-US" sz="1100" b="1" i="1" dirty="0">
              <a:solidFill>
                <a:schemeClr val="tx2">
                  <a:lumMod val="50000"/>
                </a:schemeClr>
              </a:solidFill>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990600"/>
            <a:ext cx="4876800" cy="5315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Oval 1"/>
          <p:cNvSpPr/>
          <p:nvPr/>
        </p:nvSpPr>
        <p:spPr>
          <a:xfrm>
            <a:off x="3048000" y="6019800"/>
            <a:ext cx="838200" cy="16764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3886200" y="6019800"/>
            <a:ext cx="838200" cy="16764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p:cNvSpPr txBox="1">
            <a:spLocks/>
          </p:cNvSpPr>
          <p:nvPr/>
        </p:nvSpPr>
        <p:spPr>
          <a:xfrm>
            <a:off x="381000" y="381000"/>
            <a:ext cx="8229600" cy="4873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000" b="1" dirty="0" smtClean="0">
                <a:solidFill>
                  <a:schemeClr val="tx1"/>
                </a:solidFill>
                <a:latin typeface="Times New Roman" panose="02020603050405020304" pitchFamily="18" charset="0"/>
                <a:cs typeface="Times New Roman" panose="02020603050405020304" pitchFamily="18" charset="0"/>
              </a:rPr>
              <a:t>1.2 Recent Trend and Future Business Needs </a:t>
            </a:r>
            <a:r>
              <a:rPr lang="zh-CN" altLang="en-US" sz="2000" b="1" dirty="0" smtClean="0">
                <a:solidFill>
                  <a:schemeClr val="tx1"/>
                </a:solidFill>
                <a:latin typeface="Times New Roman" panose="02020603050405020304" pitchFamily="18" charset="0"/>
                <a:cs typeface="Times New Roman" panose="02020603050405020304" pitchFamily="18" charset="0"/>
              </a:rPr>
              <a:t>近期趋势及未来业务需求</a:t>
            </a:r>
            <a:endParaRPr 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620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8E1ECB-E061-4EC4-9E0F-767A83113E18}" type="slidenum">
              <a:rPr lang="en-US" smtClean="0">
                <a:latin typeface="Times New Roman" panose="02020603050405020304" pitchFamily="18" charset="0"/>
                <a:cs typeface="Times New Roman" panose="02020603050405020304" pitchFamily="18" charset="0"/>
              </a:rPr>
              <a:pPr/>
              <a:t>13</a:t>
            </a:fld>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381000" y="990600"/>
            <a:ext cx="85344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marL="457200" indent="-457200" algn="l">
              <a:buFont typeface="Wingdings" panose="05000000000000000000" pitchFamily="2" charset="2"/>
              <a:buChar char="q"/>
            </a:pPr>
            <a:r>
              <a:rPr lang="en-US" sz="1800" b="1" dirty="0" smtClean="0">
                <a:solidFill>
                  <a:schemeClr val="tx2">
                    <a:lumMod val="50000"/>
                  </a:schemeClr>
                </a:solidFill>
                <a:latin typeface="Times New Roman" panose="02020603050405020304" pitchFamily="18" charset="0"/>
                <a:cs typeface="Times New Roman" panose="02020603050405020304" pitchFamily="18" charset="0"/>
              </a:rPr>
              <a:t>Largest Client Actual Overdraft Usage – PBOC</a:t>
            </a:r>
          </a:p>
          <a:p>
            <a:pPr marL="457200" indent="-457200" algn="l">
              <a:buClr>
                <a:schemeClr val="bg1"/>
              </a:buClr>
              <a:buFont typeface="Wingdings" panose="05000000000000000000" pitchFamily="2" charset="2"/>
              <a:buChar char="q"/>
            </a:pPr>
            <a:r>
              <a:rPr lang="zh-CN" altLang="en-US" sz="1800" b="1" dirty="0" smtClean="0">
                <a:solidFill>
                  <a:schemeClr val="tx2">
                    <a:lumMod val="50000"/>
                  </a:schemeClr>
                </a:solidFill>
                <a:latin typeface="Times New Roman" panose="02020603050405020304" pitchFamily="18" charset="0"/>
                <a:cs typeface="Times New Roman" panose="02020603050405020304" pitchFamily="18" charset="0"/>
              </a:rPr>
              <a:t>大客户实际透支额使用 </a:t>
            </a:r>
            <a:r>
              <a:rPr lang="en-US" altLang="zh-CN" sz="1800" b="1" dirty="0" smtClean="0">
                <a:solidFill>
                  <a:schemeClr val="tx2">
                    <a:lumMod val="50000"/>
                  </a:schemeClr>
                </a:solidFill>
                <a:latin typeface="Times New Roman" panose="02020603050405020304" pitchFamily="18" charset="0"/>
                <a:cs typeface="Times New Roman" panose="02020603050405020304" pitchFamily="18" charset="0"/>
              </a:rPr>
              <a:t>- </a:t>
            </a:r>
            <a:r>
              <a:rPr lang="zh-CN" altLang="en-US" sz="1800" b="1" dirty="0" smtClean="0">
                <a:solidFill>
                  <a:schemeClr val="tx2">
                    <a:lumMod val="50000"/>
                  </a:schemeClr>
                </a:solidFill>
                <a:latin typeface="Times New Roman" panose="02020603050405020304" pitchFamily="18" charset="0"/>
                <a:cs typeface="Times New Roman" panose="02020603050405020304" pitchFamily="18" charset="0"/>
              </a:rPr>
              <a:t>中国人民银行</a:t>
            </a:r>
            <a:endParaRPr lang="en-US" sz="18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5181599" y="2392740"/>
            <a:ext cx="3400425" cy="1200329"/>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At </a:t>
            </a:r>
            <a:r>
              <a:rPr lang="en-US" b="1" dirty="0" smtClean="0">
                <a:solidFill>
                  <a:srgbClr val="C00000"/>
                </a:solidFill>
                <a:latin typeface="Times New Roman" panose="02020603050405020304" pitchFamily="18" charset="0"/>
                <a:cs typeface="Times New Roman" panose="02020603050405020304" pitchFamily="18" charset="0"/>
              </a:rPr>
              <a:t>5%</a:t>
            </a:r>
            <a:r>
              <a:rPr lang="en-US" b="1" dirty="0" smtClean="0">
                <a:latin typeface="Times New Roman" panose="02020603050405020304" pitchFamily="18" charset="0"/>
                <a:cs typeface="Times New Roman" panose="02020603050405020304" pitchFamily="18" charset="0"/>
              </a:rPr>
              <a:t> chance, PBOC will use overdraft about </a:t>
            </a:r>
            <a:r>
              <a:rPr lang="en-US" b="1" dirty="0" smtClean="0">
                <a:solidFill>
                  <a:srgbClr val="C00000"/>
                </a:solidFill>
                <a:latin typeface="Times New Roman" panose="02020603050405020304" pitchFamily="18" charset="0"/>
                <a:cs typeface="Times New Roman" panose="02020603050405020304" pitchFamily="18" charset="0"/>
              </a:rPr>
              <a:t>~$10Bn </a:t>
            </a:r>
          </a:p>
          <a:p>
            <a:pPr marL="285750" indent="-285750">
              <a:buClr>
                <a:schemeClr val="bg1"/>
              </a:buClr>
              <a:buFont typeface="Wingdings" panose="05000000000000000000" pitchFamily="2" charset="2"/>
              <a:buChar char="q"/>
            </a:pPr>
            <a:r>
              <a:rPr lang="en-US" altLang="zh-CN" b="1" dirty="0" smtClean="0">
                <a:latin typeface="Times New Roman" panose="02020603050405020304" pitchFamily="18" charset="0"/>
                <a:cs typeface="Times New Roman" panose="02020603050405020304" pitchFamily="18" charset="0"/>
              </a:rPr>
              <a:t>5%</a:t>
            </a:r>
            <a:r>
              <a:rPr lang="zh-CN" altLang="en-US" b="1" dirty="0" smtClean="0">
                <a:latin typeface="Times New Roman" panose="02020603050405020304" pitchFamily="18" charset="0"/>
                <a:cs typeface="Times New Roman" panose="02020603050405020304" pitchFamily="18" charset="0"/>
              </a:rPr>
              <a:t>的概率下 中国人民银行将使用约</a:t>
            </a:r>
            <a:r>
              <a:rPr lang="en-US" altLang="zh-CN" b="1" dirty="0" smtClean="0">
                <a:latin typeface="Times New Roman" panose="02020603050405020304" pitchFamily="18" charset="0"/>
                <a:cs typeface="Times New Roman" panose="02020603050405020304" pitchFamily="18" charset="0"/>
              </a:rPr>
              <a:t>100</a:t>
            </a:r>
            <a:r>
              <a:rPr lang="zh-CN" altLang="en-US" b="1" dirty="0" smtClean="0">
                <a:latin typeface="Times New Roman" panose="02020603050405020304" pitchFamily="18" charset="0"/>
                <a:cs typeface="Times New Roman" panose="02020603050405020304" pitchFamily="18" charset="0"/>
              </a:rPr>
              <a:t>亿美元透支额度</a:t>
            </a:r>
            <a:endParaRPr lang="en-US" b="1" dirty="0">
              <a:latin typeface="Times New Roman" panose="02020603050405020304" pitchFamily="18" charset="0"/>
              <a:cs typeface="Times New Roman" panose="02020603050405020304" pitchFamily="18" charset="0"/>
            </a:endParaRPr>
          </a:p>
        </p:txBody>
      </p:sp>
      <p:sp>
        <p:nvSpPr>
          <p:cNvPr id="9" name="Rectangle 8"/>
          <p:cNvSpPr/>
          <p:nvPr/>
        </p:nvSpPr>
        <p:spPr>
          <a:xfrm>
            <a:off x="381000" y="4267200"/>
            <a:ext cx="8201025" cy="1708160"/>
          </a:xfrm>
          <a:prstGeom prst="rect">
            <a:avLst/>
          </a:prstGeom>
        </p:spPr>
        <p:txBody>
          <a:bodyPr wrap="square">
            <a:spAutoFit/>
          </a:bodyPr>
          <a:lstStyle/>
          <a:p>
            <a:pPr marL="285750" lvl="0" indent="-285750">
              <a:buFont typeface="Wingdings" panose="05000000000000000000" pitchFamily="2" charset="2"/>
              <a:buChar char="q"/>
            </a:pPr>
            <a:r>
              <a:rPr lang="en-US" altLang="zh-CN" sz="1500" dirty="0">
                <a:solidFill>
                  <a:prstClr val="black"/>
                </a:solidFill>
                <a:latin typeface="Times New Roman" panose="02020603050405020304" pitchFamily="18" charset="0"/>
                <a:cs typeface="Times New Roman" panose="02020603050405020304" pitchFamily="18" charset="0"/>
              </a:rPr>
              <a:t>Clearing Department has recorded daily real-time balances at 5 a.m</a:t>
            </a:r>
            <a:r>
              <a:rPr lang="en-US" altLang="zh-CN" sz="1500" dirty="0" smtClean="0">
                <a:solidFill>
                  <a:prstClr val="black"/>
                </a:solidFill>
                <a:latin typeface="Times New Roman" panose="02020603050405020304" pitchFamily="18" charset="0"/>
                <a:cs typeface="Times New Roman" panose="02020603050405020304" pitchFamily="18" charset="0"/>
              </a:rPr>
              <a:t>. </a:t>
            </a:r>
            <a:r>
              <a:rPr lang="en-US" altLang="zh-CN" sz="1500" dirty="0">
                <a:solidFill>
                  <a:prstClr val="black"/>
                </a:solidFill>
                <a:latin typeface="Times New Roman" panose="02020603050405020304" pitchFamily="18" charset="0"/>
                <a:cs typeface="Times New Roman" panose="02020603050405020304" pitchFamily="18" charset="0"/>
              </a:rPr>
              <a:t>s</a:t>
            </a:r>
            <a:r>
              <a:rPr lang="en-US" altLang="zh-CN" sz="1500" dirty="0" smtClean="0">
                <a:solidFill>
                  <a:prstClr val="black"/>
                </a:solidFill>
                <a:latin typeface="Times New Roman" panose="02020603050405020304" pitchFamily="18" charset="0"/>
                <a:cs typeface="Times New Roman" panose="02020603050405020304" pitchFamily="18" charset="0"/>
              </a:rPr>
              <a:t>ince </a:t>
            </a:r>
            <a:r>
              <a:rPr lang="en-US" altLang="zh-CN" sz="1500" dirty="0">
                <a:solidFill>
                  <a:prstClr val="black"/>
                </a:solidFill>
                <a:latin typeface="Times New Roman" panose="02020603050405020304" pitchFamily="18" charset="0"/>
                <a:cs typeface="Times New Roman" panose="02020603050405020304" pitchFamily="18" charset="0"/>
              </a:rPr>
              <a:t>September 2011 as customers in China usually had the lowest balances around that time. </a:t>
            </a:r>
            <a:endParaRPr lang="en-US" altLang="zh-CN" sz="1500" dirty="0" smtClean="0">
              <a:solidFill>
                <a:prstClr val="black"/>
              </a:solidFill>
              <a:latin typeface="Times New Roman" panose="02020603050405020304" pitchFamily="18" charset="0"/>
              <a:cs typeface="Times New Roman" panose="02020603050405020304" pitchFamily="18" charset="0"/>
            </a:endParaRPr>
          </a:p>
          <a:p>
            <a:pPr marL="285750" lvl="0" indent="-285750">
              <a:buClr>
                <a:schemeClr val="bg1"/>
              </a:buClr>
              <a:buFont typeface="Wingdings" panose="05000000000000000000" pitchFamily="2" charset="2"/>
              <a:buChar char="q"/>
            </a:pPr>
            <a:r>
              <a:rPr lang="zh-CN" altLang="en-US" sz="1500" dirty="0" smtClean="0">
                <a:solidFill>
                  <a:prstClr val="black"/>
                </a:solidFill>
                <a:latin typeface="Times New Roman" panose="02020603050405020304" pitchFamily="18" charset="0"/>
                <a:cs typeface="Times New Roman" panose="02020603050405020304" pitchFamily="18" charset="0"/>
              </a:rPr>
              <a:t>自</a:t>
            </a:r>
            <a:r>
              <a:rPr lang="en-US" altLang="zh-CN" sz="1500" dirty="0" smtClean="0">
                <a:solidFill>
                  <a:prstClr val="black"/>
                </a:solidFill>
                <a:latin typeface="Times New Roman" panose="02020603050405020304" pitchFamily="18" charset="0"/>
                <a:cs typeface="Times New Roman" panose="02020603050405020304" pitchFamily="18" charset="0"/>
              </a:rPr>
              <a:t>2011</a:t>
            </a:r>
            <a:r>
              <a:rPr lang="zh-CN" altLang="en-US" sz="1500" dirty="0" smtClean="0">
                <a:solidFill>
                  <a:prstClr val="black"/>
                </a:solidFill>
                <a:latin typeface="Times New Roman" panose="02020603050405020304" pitchFamily="18" charset="0"/>
                <a:cs typeface="Times New Roman" panose="02020603050405020304" pitchFamily="18" charset="0"/>
              </a:rPr>
              <a:t>年</a:t>
            </a:r>
            <a:r>
              <a:rPr lang="en-US" altLang="zh-CN" sz="1500" dirty="0" smtClean="0">
                <a:solidFill>
                  <a:prstClr val="black"/>
                </a:solidFill>
                <a:latin typeface="Times New Roman" panose="02020603050405020304" pitchFamily="18" charset="0"/>
                <a:cs typeface="Times New Roman" panose="02020603050405020304" pitchFamily="18" charset="0"/>
              </a:rPr>
              <a:t>9</a:t>
            </a:r>
            <a:r>
              <a:rPr lang="zh-CN" altLang="en-US" sz="1500" dirty="0" smtClean="0">
                <a:solidFill>
                  <a:prstClr val="black"/>
                </a:solidFill>
                <a:latin typeface="Times New Roman" panose="02020603050405020304" pitchFamily="18" charset="0"/>
                <a:cs typeface="Times New Roman" panose="02020603050405020304" pitchFamily="18" charset="0"/>
              </a:rPr>
              <a:t>月起清算部每天记录</a:t>
            </a:r>
            <a:r>
              <a:rPr lang="zh-CN" altLang="en-US" sz="1500" dirty="0">
                <a:solidFill>
                  <a:prstClr val="black"/>
                </a:solidFill>
                <a:latin typeface="Times New Roman" panose="02020603050405020304" pitchFamily="18" charset="0"/>
                <a:cs typeface="Times New Roman" panose="02020603050405020304" pitchFamily="18" charset="0"/>
              </a:rPr>
              <a:t>凌</a:t>
            </a:r>
            <a:r>
              <a:rPr lang="zh-CN" altLang="en-US" sz="1500" dirty="0" smtClean="0">
                <a:solidFill>
                  <a:prstClr val="black"/>
                </a:solidFill>
                <a:latin typeface="Times New Roman" panose="02020603050405020304" pitchFamily="18" charset="0"/>
                <a:cs typeface="Times New Roman" panose="02020603050405020304" pitchFamily="18" charset="0"/>
              </a:rPr>
              <a:t>晨</a:t>
            </a:r>
            <a:r>
              <a:rPr lang="en-US" altLang="zh-CN" sz="1500" dirty="0" smtClean="0">
                <a:solidFill>
                  <a:prstClr val="black"/>
                </a:solidFill>
                <a:latin typeface="Times New Roman" panose="02020603050405020304" pitchFamily="18" charset="0"/>
                <a:cs typeface="Times New Roman" panose="02020603050405020304" pitchFamily="18" charset="0"/>
              </a:rPr>
              <a:t>5</a:t>
            </a:r>
            <a:r>
              <a:rPr lang="zh-CN" altLang="en-US" sz="1500" dirty="0" smtClean="0">
                <a:solidFill>
                  <a:prstClr val="black"/>
                </a:solidFill>
                <a:latin typeface="Times New Roman" panose="02020603050405020304" pitchFamily="18" charset="0"/>
                <a:cs typeface="Times New Roman" panose="02020603050405020304" pitchFamily="18" charset="0"/>
              </a:rPr>
              <a:t>点的实时余额。该时点通常为中国客户余额最低时间。</a:t>
            </a:r>
            <a:endParaRPr lang="en-US" altLang="zh-CN" sz="1500" dirty="0">
              <a:solidFill>
                <a:prstClr val="black"/>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q"/>
            </a:pPr>
            <a:r>
              <a:rPr lang="en-US" sz="1500" dirty="0" smtClean="0">
                <a:solidFill>
                  <a:prstClr val="black"/>
                </a:solidFill>
                <a:latin typeface="Times New Roman" panose="02020603050405020304" pitchFamily="18" charset="0"/>
                <a:cs typeface="Times New Roman" panose="02020603050405020304" pitchFamily="18" charset="0"/>
              </a:rPr>
              <a:t>In </a:t>
            </a:r>
            <a:r>
              <a:rPr lang="en-US" sz="1500" dirty="0">
                <a:solidFill>
                  <a:prstClr val="black"/>
                </a:solidFill>
                <a:latin typeface="Times New Roman" panose="02020603050405020304" pitchFamily="18" charset="0"/>
                <a:cs typeface="Times New Roman" panose="02020603050405020304" pitchFamily="18" charset="0"/>
              </a:rPr>
              <a:t>a total of 1256 business days starting from September 2011, PBOC had negative balances in </a:t>
            </a:r>
            <a:r>
              <a:rPr lang="en-US" sz="1500" dirty="0">
                <a:latin typeface="Times New Roman" panose="02020603050405020304" pitchFamily="18" charset="0"/>
                <a:cs typeface="Times New Roman" panose="02020603050405020304" pitchFamily="18" charset="0"/>
              </a:rPr>
              <a:t>57%</a:t>
            </a:r>
            <a:r>
              <a:rPr lang="en-US" sz="1500" dirty="0">
                <a:solidFill>
                  <a:prstClr val="black"/>
                </a:solidFill>
                <a:latin typeface="Times New Roman" panose="02020603050405020304" pitchFamily="18" charset="0"/>
                <a:cs typeface="Times New Roman" panose="02020603050405020304" pitchFamily="18" charset="0"/>
              </a:rPr>
              <a:t> days ranging from </a:t>
            </a:r>
            <a:r>
              <a:rPr lang="en-US" sz="1500" dirty="0" smtClean="0">
                <a:solidFill>
                  <a:prstClr val="black"/>
                </a:solidFill>
                <a:latin typeface="Times New Roman" panose="02020603050405020304" pitchFamily="18" charset="0"/>
                <a:cs typeface="Times New Roman" panose="02020603050405020304" pitchFamily="18" charset="0"/>
              </a:rPr>
              <a:t>$10M </a:t>
            </a:r>
            <a:r>
              <a:rPr lang="en-US" sz="1500" dirty="0">
                <a:solidFill>
                  <a:prstClr val="black"/>
                </a:solidFill>
                <a:latin typeface="Times New Roman" panose="02020603050405020304" pitchFamily="18" charset="0"/>
                <a:cs typeface="Times New Roman" panose="02020603050405020304" pitchFamily="18" charset="0"/>
              </a:rPr>
              <a:t>to $</a:t>
            </a:r>
            <a:r>
              <a:rPr lang="en-US" sz="1500" dirty="0" smtClean="0">
                <a:solidFill>
                  <a:prstClr val="black"/>
                </a:solidFill>
                <a:latin typeface="Times New Roman" panose="02020603050405020304" pitchFamily="18" charset="0"/>
                <a:cs typeface="Times New Roman" panose="02020603050405020304" pitchFamily="18" charset="0"/>
              </a:rPr>
              <a:t>15Bn. </a:t>
            </a:r>
          </a:p>
          <a:p>
            <a:pPr marL="285750" lvl="0" indent="-285750">
              <a:buClr>
                <a:schemeClr val="bg1"/>
              </a:buClr>
              <a:buFont typeface="Wingdings" panose="05000000000000000000" pitchFamily="2" charset="2"/>
              <a:buChar char="q"/>
            </a:pPr>
            <a:r>
              <a:rPr lang="zh-CN" altLang="en-US" sz="1500" dirty="0">
                <a:solidFill>
                  <a:prstClr val="black"/>
                </a:solidFill>
                <a:latin typeface="Times New Roman" panose="02020603050405020304" pitchFamily="18" charset="0"/>
                <a:cs typeface="Times New Roman" panose="02020603050405020304" pitchFamily="18" charset="0"/>
              </a:rPr>
              <a:t>自</a:t>
            </a:r>
            <a:r>
              <a:rPr lang="en-US" altLang="zh-CN" sz="1500" dirty="0" smtClean="0">
                <a:solidFill>
                  <a:prstClr val="black"/>
                </a:solidFill>
                <a:latin typeface="Times New Roman" panose="02020603050405020304" pitchFamily="18" charset="0"/>
                <a:cs typeface="Times New Roman" panose="02020603050405020304" pitchFamily="18" charset="0"/>
              </a:rPr>
              <a:t>2011</a:t>
            </a:r>
            <a:r>
              <a:rPr lang="zh-CN" altLang="en-US" sz="1500" dirty="0" smtClean="0">
                <a:solidFill>
                  <a:prstClr val="black"/>
                </a:solidFill>
                <a:latin typeface="Times New Roman" panose="02020603050405020304" pitchFamily="18" charset="0"/>
                <a:cs typeface="Times New Roman" panose="02020603050405020304" pitchFamily="18" charset="0"/>
              </a:rPr>
              <a:t>年</a:t>
            </a:r>
            <a:r>
              <a:rPr lang="en-US" altLang="zh-CN" sz="1500" dirty="0" smtClean="0">
                <a:solidFill>
                  <a:prstClr val="black"/>
                </a:solidFill>
                <a:latin typeface="Times New Roman" panose="02020603050405020304" pitchFamily="18" charset="0"/>
                <a:cs typeface="Times New Roman" panose="02020603050405020304" pitchFamily="18" charset="0"/>
              </a:rPr>
              <a:t>9</a:t>
            </a:r>
            <a:r>
              <a:rPr lang="zh-CN" altLang="en-US" sz="1500" dirty="0" smtClean="0">
                <a:solidFill>
                  <a:prstClr val="black"/>
                </a:solidFill>
                <a:latin typeface="Times New Roman" panose="02020603050405020304" pitchFamily="18" charset="0"/>
                <a:cs typeface="Times New Roman" panose="02020603050405020304" pitchFamily="18" charset="0"/>
              </a:rPr>
              <a:t>月起的</a:t>
            </a:r>
            <a:r>
              <a:rPr lang="en-US" altLang="zh-CN" sz="1500" dirty="0" smtClean="0">
                <a:solidFill>
                  <a:prstClr val="black"/>
                </a:solidFill>
                <a:latin typeface="Times New Roman" panose="02020603050405020304" pitchFamily="18" charset="0"/>
                <a:cs typeface="Times New Roman" panose="02020603050405020304" pitchFamily="18" charset="0"/>
              </a:rPr>
              <a:t>1256</a:t>
            </a:r>
            <a:r>
              <a:rPr lang="zh-CN" altLang="en-US" sz="1500" dirty="0" smtClean="0">
                <a:solidFill>
                  <a:prstClr val="black"/>
                </a:solidFill>
                <a:latin typeface="Times New Roman" panose="02020603050405020304" pitchFamily="18" charset="0"/>
                <a:cs typeface="Times New Roman" panose="02020603050405020304" pitchFamily="18" charset="0"/>
              </a:rPr>
              <a:t>个工作日，中国人民银行有</a:t>
            </a:r>
            <a:r>
              <a:rPr lang="en-US" altLang="zh-CN" sz="1500" dirty="0" smtClean="0">
                <a:solidFill>
                  <a:prstClr val="black"/>
                </a:solidFill>
                <a:latin typeface="Times New Roman" panose="02020603050405020304" pitchFamily="18" charset="0"/>
                <a:cs typeface="Times New Roman" panose="02020603050405020304" pitchFamily="18" charset="0"/>
              </a:rPr>
              <a:t>57%</a:t>
            </a:r>
            <a:r>
              <a:rPr lang="zh-CN" altLang="en-US" sz="1500" dirty="0" smtClean="0">
                <a:solidFill>
                  <a:prstClr val="black"/>
                </a:solidFill>
                <a:latin typeface="Times New Roman" panose="02020603050405020304" pitchFamily="18" charset="0"/>
                <a:cs typeface="Times New Roman" panose="02020603050405020304" pitchFamily="18" charset="0"/>
              </a:rPr>
              <a:t>的天数凌晨</a:t>
            </a:r>
            <a:r>
              <a:rPr lang="en-US" altLang="zh-CN" sz="1500" dirty="0" smtClean="0">
                <a:solidFill>
                  <a:prstClr val="black"/>
                </a:solidFill>
                <a:latin typeface="Times New Roman" panose="02020603050405020304" pitchFamily="18" charset="0"/>
                <a:cs typeface="Times New Roman" panose="02020603050405020304" pitchFamily="18" charset="0"/>
              </a:rPr>
              <a:t>5</a:t>
            </a:r>
            <a:r>
              <a:rPr lang="zh-CN" altLang="en-US" sz="1500" dirty="0" smtClean="0">
                <a:solidFill>
                  <a:prstClr val="black"/>
                </a:solidFill>
                <a:latin typeface="Times New Roman" panose="02020603050405020304" pitchFamily="18" charset="0"/>
                <a:cs typeface="Times New Roman" panose="02020603050405020304" pitchFamily="18" charset="0"/>
              </a:rPr>
              <a:t>点时账户实时余额为负数，余额范围</a:t>
            </a:r>
            <a:r>
              <a:rPr lang="zh-CN" altLang="en-US" sz="1500" dirty="0">
                <a:solidFill>
                  <a:prstClr val="black"/>
                </a:solidFill>
                <a:latin typeface="Times New Roman" panose="02020603050405020304" pitchFamily="18" charset="0"/>
                <a:cs typeface="Times New Roman" panose="02020603050405020304" pitchFamily="18" charset="0"/>
              </a:rPr>
              <a:t>为负</a:t>
            </a:r>
            <a:r>
              <a:rPr lang="en-US" altLang="zh-CN" sz="1500" dirty="0">
                <a:solidFill>
                  <a:prstClr val="black"/>
                </a:solidFill>
                <a:latin typeface="Times New Roman" panose="02020603050405020304" pitchFamily="18" charset="0"/>
                <a:cs typeface="Times New Roman" panose="02020603050405020304" pitchFamily="18" charset="0"/>
              </a:rPr>
              <a:t>150</a:t>
            </a:r>
            <a:r>
              <a:rPr lang="zh-CN" altLang="en-US" sz="1500" dirty="0" smtClean="0">
                <a:solidFill>
                  <a:prstClr val="black"/>
                </a:solidFill>
                <a:latin typeface="Times New Roman" panose="02020603050405020304" pitchFamily="18" charset="0"/>
                <a:cs typeface="Times New Roman" panose="02020603050405020304" pitchFamily="18" charset="0"/>
              </a:rPr>
              <a:t>亿至负</a:t>
            </a:r>
            <a:r>
              <a:rPr lang="en-US" altLang="zh-CN" sz="1500" dirty="0" smtClean="0">
                <a:solidFill>
                  <a:prstClr val="black"/>
                </a:solidFill>
                <a:latin typeface="Times New Roman" panose="02020603050405020304" pitchFamily="18" charset="0"/>
                <a:cs typeface="Times New Roman" panose="02020603050405020304" pitchFamily="18" charset="0"/>
              </a:rPr>
              <a:t>1,000</a:t>
            </a:r>
            <a:r>
              <a:rPr lang="zh-CN" altLang="en-US" sz="1500" dirty="0" smtClean="0">
                <a:solidFill>
                  <a:prstClr val="black"/>
                </a:solidFill>
                <a:latin typeface="Times New Roman" panose="02020603050405020304" pitchFamily="18" charset="0"/>
                <a:cs typeface="Times New Roman" panose="02020603050405020304" pitchFamily="18" charset="0"/>
              </a:rPr>
              <a:t>万美元。</a:t>
            </a:r>
            <a:endParaRPr lang="en-US" sz="1500" b="1" dirty="0">
              <a:solidFill>
                <a:prstClr val="black"/>
              </a:solidFill>
              <a:latin typeface="Times New Roman" panose="02020603050405020304" pitchFamily="18" charset="0"/>
              <a:cs typeface="Times New Roman" panose="02020603050405020304" pitchFamily="18" charset="0"/>
            </a:endParaRPr>
          </a:p>
        </p:txBody>
      </p:sp>
      <p:pic>
        <p:nvPicPr>
          <p:cNvPr id="4122"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630740"/>
            <a:ext cx="410527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txBox="1">
            <a:spLocks/>
          </p:cNvSpPr>
          <p:nvPr/>
        </p:nvSpPr>
        <p:spPr>
          <a:xfrm>
            <a:off x="381000" y="381000"/>
            <a:ext cx="8229600" cy="4873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000" b="1" dirty="0" smtClean="0">
                <a:solidFill>
                  <a:schemeClr val="tx1"/>
                </a:solidFill>
                <a:latin typeface="Times New Roman" panose="02020603050405020304" pitchFamily="18" charset="0"/>
                <a:cs typeface="Times New Roman" panose="02020603050405020304" pitchFamily="18" charset="0"/>
              </a:rPr>
              <a:t>1.2 Recent Trend and Future Business Needs </a:t>
            </a:r>
            <a:r>
              <a:rPr lang="zh-CN" altLang="en-US" sz="2000" b="1" dirty="0" smtClean="0">
                <a:solidFill>
                  <a:schemeClr val="tx1"/>
                </a:solidFill>
                <a:latin typeface="Times New Roman" panose="02020603050405020304" pitchFamily="18" charset="0"/>
                <a:cs typeface="Times New Roman" panose="02020603050405020304" pitchFamily="18" charset="0"/>
              </a:rPr>
              <a:t>近期趋势及未来业务需求</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476375" y="6198513"/>
            <a:ext cx="5772150" cy="430887"/>
          </a:xfrm>
          <a:prstGeom prst="rect">
            <a:avLst/>
          </a:prstGeom>
          <a:noFill/>
        </p:spPr>
        <p:txBody>
          <a:bodyPr wrap="square" rtlCol="0">
            <a:spAutoFit/>
          </a:bodyPr>
          <a:lstStyle/>
          <a:p>
            <a:r>
              <a:rPr lang="en-US" sz="1100" b="1" i="1" dirty="0" smtClean="0">
                <a:solidFill>
                  <a:schemeClr val="tx2">
                    <a:lumMod val="50000"/>
                  </a:schemeClr>
                </a:solidFill>
                <a:latin typeface="Times New Roman" panose="02020603050405020304" pitchFamily="18" charset="0"/>
                <a:cs typeface="Times New Roman" panose="02020603050405020304" pitchFamily="18" charset="0"/>
              </a:rPr>
              <a:t>Data source: Fed Account Transaction End-of-minute Detail Report from CLD</a:t>
            </a:r>
          </a:p>
          <a:p>
            <a:r>
              <a:rPr lang="zh-CN" altLang="en-US" sz="1100" b="1" i="1" dirty="0">
                <a:solidFill>
                  <a:schemeClr val="tx2">
                    <a:lumMod val="50000"/>
                  </a:schemeClr>
                </a:solidFill>
                <a:latin typeface="Times New Roman" panose="02020603050405020304" pitchFamily="18" charset="0"/>
                <a:cs typeface="Times New Roman" panose="02020603050405020304" pitchFamily="18" charset="0"/>
              </a:rPr>
              <a:t>数</a:t>
            </a:r>
            <a:r>
              <a:rPr lang="zh-CN" altLang="en-US" sz="1100" b="1" i="1" dirty="0" smtClean="0">
                <a:solidFill>
                  <a:schemeClr val="tx2">
                    <a:lumMod val="50000"/>
                  </a:schemeClr>
                </a:solidFill>
                <a:latin typeface="Times New Roman" panose="02020603050405020304" pitchFamily="18" charset="0"/>
                <a:cs typeface="Times New Roman" panose="02020603050405020304" pitchFamily="18" charset="0"/>
              </a:rPr>
              <a:t>据来源：清算部美联储账户交易细明细报告</a:t>
            </a:r>
            <a:endParaRPr lang="en-US" sz="1100" b="1" i="1"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489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8E1ECB-E061-4EC4-9E0F-767A83113E18}" type="slidenum">
              <a:rPr lang="en-US" smtClean="0">
                <a:latin typeface="Times New Roman" panose="02020603050405020304" pitchFamily="18" charset="0"/>
                <a:cs typeface="Times New Roman" panose="02020603050405020304" pitchFamily="18" charset="0"/>
              </a:rPr>
              <a:pPr/>
              <a:t>14</a:t>
            </a:fld>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381000" y="1066800"/>
            <a:ext cx="8458200" cy="457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marL="457200" indent="-457200" algn="l">
              <a:buFont typeface="Wingdings" panose="05000000000000000000" pitchFamily="2" charset="2"/>
              <a:buChar char="q"/>
            </a:pPr>
            <a:r>
              <a:rPr lang="en-US" sz="1800" b="1" dirty="0" smtClean="0">
                <a:solidFill>
                  <a:schemeClr val="tx2">
                    <a:lumMod val="50000"/>
                  </a:schemeClr>
                </a:solidFill>
                <a:latin typeface="Times New Roman" panose="02020603050405020304" pitchFamily="18" charset="0"/>
                <a:cs typeface="Times New Roman" panose="02020603050405020304" pitchFamily="18" charset="0"/>
              </a:rPr>
              <a:t>Largest </a:t>
            </a:r>
            <a:r>
              <a:rPr lang="en-US" sz="1800" b="1" dirty="0">
                <a:solidFill>
                  <a:schemeClr val="tx2">
                    <a:lumMod val="50000"/>
                  </a:schemeClr>
                </a:solidFill>
                <a:latin typeface="Times New Roman" panose="02020603050405020304" pitchFamily="18" charset="0"/>
                <a:cs typeface="Times New Roman" panose="02020603050405020304" pitchFamily="18" charset="0"/>
              </a:rPr>
              <a:t>Client Actual Overdraft </a:t>
            </a:r>
            <a:r>
              <a:rPr lang="en-US" sz="1800" b="1" dirty="0" smtClean="0">
                <a:solidFill>
                  <a:schemeClr val="tx2">
                    <a:lumMod val="50000"/>
                  </a:schemeClr>
                </a:solidFill>
                <a:latin typeface="Times New Roman" panose="02020603050405020304" pitchFamily="18" charset="0"/>
                <a:cs typeface="Times New Roman" panose="02020603050405020304" pitchFamily="18" charset="0"/>
              </a:rPr>
              <a:t>Usage – BOC </a:t>
            </a:r>
            <a:r>
              <a:rPr lang="en-US" sz="1800" b="1" dirty="0">
                <a:solidFill>
                  <a:schemeClr val="tx2">
                    <a:lumMod val="50000"/>
                  </a:schemeClr>
                </a:solidFill>
                <a:latin typeface="Times New Roman" panose="02020603050405020304" pitchFamily="18" charset="0"/>
                <a:cs typeface="Times New Roman" panose="02020603050405020304" pitchFamily="18" charset="0"/>
              </a:rPr>
              <a:t>HK </a:t>
            </a:r>
            <a:endParaRPr lang="en-US" sz="1800" b="1" dirty="0" smtClean="0">
              <a:solidFill>
                <a:schemeClr val="tx2">
                  <a:lumMod val="50000"/>
                </a:schemeClr>
              </a:solidFill>
              <a:latin typeface="Times New Roman" panose="02020603050405020304" pitchFamily="18" charset="0"/>
              <a:cs typeface="Times New Roman" panose="02020603050405020304" pitchFamily="18" charset="0"/>
            </a:endParaRPr>
          </a:p>
          <a:p>
            <a:pPr marL="457200" indent="-457200" algn="l">
              <a:buClr>
                <a:schemeClr val="bg1"/>
              </a:buClr>
              <a:buFont typeface="Wingdings" panose="05000000000000000000" pitchFamily="2" charset="2"/>
              <a:buChar char="q"/>
            </a:pPr>
            <a:r>
              <a:rPr lang="zh-CN" altLang="en-US" sz="1800" b="1" dirty="0" smtClean="0">
                <a:solidFill>
                  <a:schemeClr val="tx2">
                    <a:lumMod val="50000"/>
                  </a:schemeClr>
                </a:solidFill>
                <a:latin typeface="Times New Roman" panose="02020603050405020304" pitchFamily="18" charset="0"/>
                <a:cs typeface="Times New Roman" panose="02020603050405020304" pitchFamily="18" charset="0"/>
              </a:rPr>
              <a:t>大</a:t>
            </a:r>
            <a:r>
              <a:rPr lang="zh-CN" altLang="en-US" sz="1800" b="1" dirty="0">
                <a:solidFill>
                  <a:schemeClr val="tx2">
                    <a:lumMod val="50000"/>
                  </a:schemeClr>
                </a:solidFill>
                <a:latin typeface="Times New Roman" panose="02020603050405020304" pitchFamily="18" charset="0"/>
                <a:cs typeface="Times New Roman" panose="02020603050405020304" pitchFamily="18" charset="0"/>
              </a:rPr>
              <a:t>客户实际透支额使</a:t>
            </a:r>
            <a:r>
              <a:rPr lang="zh-CN" altLang="en-US" sz="1800" b="1" dirty="0" smtClean="0">
                <a:solidFill>
                  <a:schemeClr val="tx2">
                    <a:lumMod val="50000"/>
                  </a:schemeClr>
                </a:solidFill>
                <a:latin typeface="Times New Roman" panose="02020603050405020304" pitchFamily="18" charset="0"/>
                <a:cs typeface="Times New Roman" panose="02020603050405020304" pitchFamily="18" charset="0"/>
              </a:rPr>
              <a:t>用 </a:t>
            </a:r>
            <a:r>
              <a:rPr lang="en-US" altLang="zh-CN" sz="1800" b="1" dirty="0" smtClean="0">
                <a:solidFill>
                  <a:schemeClr val="tx2">
                    <a:lumMod val="50000"/>
                  </a:schemeClr>
                </a:solidFill>
                <a:latin typeface="Times New Roman" panose="02020603050405020304" pitchFamily="18" charset="0"/>
                <a:cs typeface="Times New Roman" panose="02020603050405020304" pitchFamily="18" charset="0"/>
              </a:rPr>
              <a:t>- </a:t>
            </a:r>
            <a:r>
              <a:rPr lang="zh-CN" altLang="en-US" sz="1800" b="1" dirty="0" smtClean="0">
                <a:solidFill>
                  <a:schemeClr val="tx2">
                    <a:lumMod val="50000"/>
                  </a:schemeClr>
                </a:solidFill>
                <a:latin typeface="Times New Roman" panose="02020603050405020304" pitchFamily="18" charset="0"/>
                <a:cs typeface="Times New Roman" panose="02020603050405020304" pitchFamily="18" charset="0"/>
              </a:rPr>
              <a:t>中</a:t>
            </a:r>
            <a:r>
              <a:rPr lang="zh-CN" altLang="en-US" sz="1800" b="1" dirty="0">
                <a:solidFill>
                  <a:schemeClr val="tx2">
                    <a:lumMod val="50000"/>
                  </a:schemeClr>
                </a:solidFill>
                <a:latin typeface="Times New Roman" panose="02020603050405020304" pitchFamily="18" charset="0"/>
                <a:cs typeface="Times New Roman" panose="02020603050405020304" pitchFamily="18" charset="0"/>
              </a:rPr>
              <a:t>银香</a:t>
            </a:r>
            <a:r>
              <a:rPr lang="zh-CN" altLang="en-US" sz="1800" b="1" dirty="0" smtClean="0">
                <a:solidFill>
                  <a:schemeClr val="tx2">
                    <a:lumMod val="50000"/>
                  </a:schemeClr>
                </a:solidFill>
                <a:latin typeface="Times New Roman" panose="02020603050405020304" pitchFamily="18" charset="0"/>
                <a:cs typeface="Times New Roman" panose="02020603050405020304" pitchFamily="18" charset="0"/>
              </a:rPr>
              <a:t>港</a:t>
            </a:r>
            <a:endParaRPr lang="en-US" sz="18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551785" y="4561582"/>
            <a:ext cx="8058815" cy="1323439"/>
          </a:xfrm>
          <a:prstGeom prst="rect">
            <a:avLst/>
          </a:prstGeom>
        </p:spPr>
        <p:txBody>
          <a:bodyPr wrap="square">
            <a:spAutoFit/>
          </a:bodyPr>
          <a:lstStyle/>
          <a:p>
            <a:pPr marL="285750" indent="-28575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a total of </a:t>
            </a:r>
            <a:r>
              <a:rPr lang="en-US" sz="1600" dirty="0" smtClean="0">
                <a:latin typeface="Times New Roman" panose="02020603050405020304" pitchFamily="18" charset="0"/>
                <a:cs typeface="Times New Roman" panose="02020603050405020304" pitchFamily="18" charset="0"/>
              </a:rPr>
              <a:t>1241 </a:t>
            </a:r>
            <a:r>
              <a:rPr lang="en-US" sz="1600" dirty="0">
                <a:latin typeface="Times New Roman" panose="02020603050405020304" pitchFamily="18" charset="0"/>
                <a:cs typeface="Times New Roman" panose="02020603050405020304" pitchFamily="18" charset="0"/>
              </a:rPr>
              <a:t>business days starting from September 2011</a:t>
            </a:r>
            <a:r>
              <a:rPr lang="en-US" sz="1600" dirty="0" smtClean="0">
                <a:latin typeface="Times New Roman" panose="02020603050405020304" pitchFamily="18" charset="0"/>
                <a:cs typeface="Times New Roman" panose="02020603050405020304" pitchFamily="18" charset="0"/>
              </a:rPr>
              <a:t>, BOC HK had </a:t>
            </a:r>
            <a:r>
              <a:rPr lang="en-US" sz="1600" dirty="0">
                <a:latin typeface="Times New Roman" panose="02020603050405020304" pitchFamily="18" charset="0"/>
                <a:cs typeface="Times New Roman" panose="02020603050405020304" pitchFamily="18" charset="0"/>
              </a:rPr>
              <a:t>negative balances in </a:t>
            </a:r>
            <a:r>
              <a:rPr lang="en-US" sz="1600" dirty="0" smtClean="0">
                <a:latin typeface="Times New Roman" panose="02020603050405020304" pitchFamily="18" charset="0"/>
                <a:cs typeface="Times New Roman" panose="02020603050405020304" pitchFamily="18" charset="0"/>
              </a:rPr>
              <a:t>70% days ranging from $50M to $5Bn.</a:t>
            </a:r>
          </a:p>
          <a:p>
            <a:pPr marL="285750" indent="-285750">
              <a:buClr>
                <a:schemeClr val="bg1"/>
              </a:buClr>
              <a:buFont typeface="Wingdings" panose="05000000000000000000" pitchFamily="2" charset="2"/>
              <a:buChar char="q"/>
            </a:pPr>
            <a:r>
              <a:rPr lang="zh-CN" altLang="en-US" sz="1600" dirty="0" smtClean="0">
                <a:solidFill>
                  <a:prstClr val="black"/>
                </a:solidFill>
                <a:latin typeface="Times New Roman" panose="02020603050405020304" pitchFamily="18" charset="0"/>
                <a:cs typeface="Times New Roman" panose="02020603050405020304" pitchFamily="18" charset="0"/>
              </a:rPr>
              <a:t>自</a:t>
            </a:r>
            <a:r>
              <a:rPr lang="en-US" altLang="zh-CN" sz="1600" dirty="0" smtClean="0">
                <a:solidFill>
                  <a:prstClr val="black"/>
                </a:solidFill>
                <a:latin typeface="Times New Roman" panose="02020603050405020304" pitchFamily="18" charset="0"/>
                <a:cs typeface="Times New Roman" panose="02020603050405020304" pitchFamily="18" charset="0"/>
              </a:rPr>
              <a:t>2011</a:t>
            </a:r>
            <a:r>
              <a:rPr lang="zh-CN" altLang="en-US" sz="1600" dirty="0">
                <a:solidFill>
                  <a:prstClr val="black"/>
                </a:solidFill>
                <a:latin typeface="Times New Roman" panose="02020603050405020304" pitchFamily="18" charset="0"/>
                <a:cs typeface="Times New Roman" panose="02020603050405020304" pitchFamily="18" charset="0"/>
              </a:rPr>
              <a:t>年</a:t>
            </a:r>
            <a:r>
              <a:rPr lang="en-US" altLang="zh-CN" sz="1600" dirty="0">
                <a:solidFill>
                  <a:prstClr val="black"/>
                </a:solidFill>
                <a:latin typeface="Times New Roman" panose="02020603050405020304" pitchFamily="18" charset="0"/>
                <a:cs typeface="Times New Roman" panose="02020603050405020304" pitchFamily="18" charset="0"/>
              </a:rPr>
              <a:t>9</a:t>
            </a:r>
            <a:r>
              <a:rPr lang="zh-CN" altLang="en-US" sz="1600" dirty="0">
                <a:solidFill>
                  <a:prstClr val="black"/>
                </a:solidFill>
                <a:latin typeface="Times New Roman" panose="02020603050405020304" pitchFamily="18" charset="0"/>
                <a:cs typeface="Times New Roman" panose="02020603050405020304" pitchFamily="18" charset="0"/>
              </a:rPr>
              <a:t>月</a:t>
            </a:r>
            <a:r>
              <a:rPr lang="zh-CN" altLang="en-US" sz="1600" dirty="0" smtClean="0">
                <a:solidFill>
                  <a:prstClr val="black"/>
                </a:solidFill>
                <a:latin typeface="Times New Roman" panose="02020603050405020304" pitchFamily="18" charset="0"/>
                <a:cs typeface="Times New Roman" panose="02020603050405020304" pitchFamily="18" charset="0"/>
              </a:rPr>
              <a:t>起的</a:t>
            </a:r>
            <a:r>
              <a:rPr lang="en-US" altLang="zh-CN" sz="1600" dirty="0" smtClean="0">
                <a:solidFill>
                  <a:prstClr val="black"/>
                </a:solidFill>
                <a:latin typeface="Times New Roman" panose="02020603050405020304" pitchFamily="18" charset="0"/>
                <a:cs typeface="Times New Roman" panose="02020603050405020304" pitchFamily="18" charset="0"/>
              </a:rPr>
              <a:t>1241</a:t>
            </a:r>
            <a:r>
              <a:rPr lang="zh-CN" altLang="en-US" sz="1600" dirty="0" smtClean="0">
                <a:solidFill>
                  <a:prstClr val="black"/>
                </a:solidFill>
                <a:latin typeface="Times New Roman" panose="02020603050405020304" pitchFamily="18" charset="0"/>
                <a:cs typeface="Times New Roman" panose="02020603050405020304" pitchFamily="18" charset="0"/>
              </a:rPr>
              <a:t>个</a:t>
            </a:r>
            <a:r>
              <a:rPr lang="zh-CN" altLang="en-US" sz="1600" dirty="0">
                <a:solidFill>
                  <a:prstClr val="black"/>
                </a:solidFill>
                <a:latin typeface="Times New Roman" panose="02020603050405020304" pitchFamily="18" charset="0"/>
                <a:cs typeface="Times New Roman" panose="02020603050405020304" pitchFamily="18" charset="0"/>
              </a:rPr>
              <a:t>工作日</a:t>
            </a:r>
            <a:r>
              <a:rPr lang="zh-CN" altLang="en-US" sz="1600" dirty="0" smtClean="0">
                <a:solidFill>
                  <a:prstClr val="black"/>
                </a:solidFill>
                <a:latin typeface="Times New Roman" panose="02020603050405020304" pitchFamily="18" charset="0"/>
                <a:cs typeface="Times New Roman" panose="02020603050405020304" pitchFamily="18" charset="0"/>
              </a:rPr>
              <a:t>，中银香港有</a:t>
            </a:r>
            <a:r>
              <a:rPr lang="en-US" altLang="zh-CN" sz="1600" dirty="0" smtClean="0">
                <a:solidFill>
                  <a:prstClr val="black"/>
                </a:solidFill>
                <a:latin typeface="Times New Roman" panose="02020603050405020304" pitchFamily="18" charset="0"/>
                <a:cs typeface="Times New Roman" panose="02020603050405020304" pitchFamily="18" charset="0"/>
              </a:rPr>
              <a:t>70%</a:t>
            </a:r>
            <a:r>
              <a:rPr lang="zh-CN" altLang="en-US" sz="1600" dirty="0" smtClean="0">
                <a:solidFill>
                  <a:prstClr val="black"/>
                </a:solidFill>
                <a:latin typeface="Times New Roman" panose="02020603050405020304" pitchFamily="18" charset="0"/>
                <a:cs typeface="Times New Roman" panose="02020603050405020304" pitchFamily="18" charset="0"/>
              </a:rPr>
              <a:t>的天数凌晨</a:t>
            </a:r>
            <a:r>
              <a:rPr lang="en-US" altLang="zh-CN" sz="1600" dirty="0" smtClean="0">
                <a:solidFill>
                  <a:prstClr val="black"/>
                </a:solidFill>
                <a:latin typeface="Times New Roman" panose="02020603050405020304" pitchFamily="18" charset="0"/>
                <a:cs typeface="Times New Roman" panose="02020603050405020304" pitchFamily="18" charset="0"/>
              </a:rPr>
              <a:t>5</a:t>
            </a:r>
            <a:r>
              <a:rPr lang="zh-CN" altLang="en-US" sz="1600" dirty="0" smtClean="0">
                <a:solidFill>
                  <a:prstClr val="black"/>
                </a:solidFill>
                <a:latin typeface="Times New Roman" panose="02020603050405020304" pitchFamily="18" charset="0"/>
                <a:cs typeface="Times New Roman" panose="02020603050405020304" pitchFamily="18" charset="0"/>
              </a:rPr>
              <a:t>点时账户实时余</a:t>
            </a:r>
            <a:r>
              <a:rPr lang="zh-CN" altLang="en-US" sz="1600" dirty="0">
                <a:solidFill>
                  <a:prstClr val="black"/>
                </a:solidFill>
                <a:latin typeface="Times New Roman" panose="02020603050405020304" pitchFamily="18" charset="0"/>
                <a:cs typeface="Times New Roman" panose="02020603050405020304" pitchFamily="18" charset="0"/>
              </a:rPr>
              <a:t>额</a:t>
            </a:r>
            <a:r>
              <a:rPr lang="zh-CN" altLang="en-US" sz="1600" dirty="0" smtClean="0">
                <a:solidFill>
                  <a:prstClr val="black"/>
                </a:solidFill>
                <a:latin typeface="Times New Roman" panose="02020603050405020304" pitchFamily="18" charset="0"/>
                <a:cs typeface="Times New Roman" panose="02020603050405020304" pitchFamily="18" charset="0"/>
              </a:rPr>
              <a:t>为</a:t>
            </a:r>
            <a:r>
              <a:rPr lang="zh-CN" altLang="en-US" sz="1600" dirty="0">
                <a:solidFill>
                  <a:prstClr val="black"/>
                </a:solidFill>
                <a:latin typeface="Times New Roman" panose="02020603050405020304" pitchFamily="18" charset="0"/>
                <a:cs typeface="Times New Roman" panose="02020603050405020304" pitchFamily="18" charset="0"/>
              </a:rPr>
              <a:t>负</a:t>
            </a:r>
            <a:r>
              <a:rPr lang="zh-CN" altLang="en-US" sz="1600" dirty="0" smtClean="0">
                <a:solidFill>
                  <a:prstClr val="black"/>
                </a:solidFill>
                <a:latin typeface="Times New Roman" panose="02020603050405020304" pitchFamily="18" charset="0"/>
                <a:cs typeface="Times New Roman" panose="02020603050405020304" pitchFamily="18" charset="0"/>
              </a:rPr>
              <a:t>数，余额范围</a:t>
            </a:r>
            <a:r>
              <a:rPr lang="zh-CN" altLang="en-US" sz="1600" dirty="0">
                <a:solidFill>
                  <a:prstClr val="black"/>
                </a:solidFill>
                <a:latin typeface="Times New Roman" panose="02020603050405020304" pitchFamily="18" charset="0"/>
                <a:cs typeface="Times New Roman" panose="02020603050405020304" pitchFamily="18" charset="0"/>
              </a:rPr>
              <a:t>为负</a:t>
            </a:r>
            <a:r>
              <a:rPr lang="en-US" altLang="zh-CN" sz="1600" dirty="0">
                <a:solidFill>
                  <a:prstClr val="black"/>
                </a:solidFill>
                <a:latin typeface="Times New Roman" panose="02020603050405020304" pitchFamily="18" charset="0"/>
                <a:cs typeface="Times New Roman" panose="02020603050405020304" pitchFamily="18" charset="0"/>
              </a:rPr>
              <a:t>50</a:t>
            </a:r>
            <a:r>
              <a:rPr lang="zh-CN" altLang="en-US" sz="1600" dirty="0" smtClean="0">
                <a:solidFill>
                  <a:prstClr val="black"/>
                </a:solidFill>
                <a:latin typeface="Times New Roman" panose="02020603050405020304" pitchFamily="18" charset="0"/>
                <a:cs typeface="Times New Roman" panose="02020603050405020304" pitchFamily="18" charset="0"/>
              </a:rPr>
              <a:t>亿至负</a:t>
            </a:r>
            <a:r>
              <a:rPr lang="en-US" altLang="zh-CN" sz="1600" dirty="0" smtClean="0">
                <a:solidFill>
                  <a:prstClr val="black"/>
                </a:solidFill>
                <a:latin typeface="Times New Roman" panose="02020603050405020304" pitchFamily="18" charset="0"/>
                <a:cs typeface="Times New Roman" panose="02020603050405020304" pitchFamily="18" charset="0"/>
              </a:rPr>
              <a:t>5,000</a:t>
            </a:r>
            <a:r>
              <a:rPr lang="zh-CN" altLang="en-US" sz="1600" dirty="0">
                <a:solidFill>
                  <a:prstClr val="black"/>
                </a:solidFill>
                <a:latin typeface="Times New Roman" panose="02020603050405020304" pitchFamily="18" charset="0"/>
                <a:cs typeface="Times New Roman" panose="02020603050405020304" pitchFamily="18" charset="0"/>
              </a:rPr>
              <a:t>万美元。</a:t>
            </a:r>
            <a:endParaRPr lang="en-US"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919331" y="2504182"/>
            <a:ext cx="3691270" cy="1477328"/>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At </a:t>
            </a:r>
            <a:r>
              <a:rPr lang="en-US" b="1" dirty="0" smtClean="0">
                <a:solidFill>
                  <a:srgbClr val="C00000"/>
                </a:solidFill>
                <a:latin typeface="Times New Roman" panose="02020603050405020304" pitchFamily="18" charset="0"/>
                <a:cs typeface="Times New Roman" panose="02020603050405020304" pitchFamily="18" charset="0"/>
              </a:rPr>
              <a:t>5%</a:t>
            </a:r>
            <a:r>
              <a:rPr lang="en-US" b="1" dirty="0" smtClean="0">
                <a:latin typeface="Times New Roman" panose="02020603050405020304" pitchFamily="18" charset="0"/>
                <a:cs typeface="Times New Roman" panose="02020603050405020304" pitchFamily="18" charset="0"/>
              </a:rPr>
              <a:t> chance, BOC HK will use overdraft about </a:t>
            </a:r>
            <a:r>
              <a:rPr lang="en-US" b="1" dirty="0" smtClean="0">
                <a:solidFill>
                  <a:srgbClr val="C00000"/>
                </a:solidFill>
                <a:latin typeface="Times New Roman" panose="02020603050405020304" pitchFamily="18" charset="0"/>
                <a:cs typeface="Times New Roman" panose="02020603050405020304" pitchFamily="18" charset="0"/>
              </a:rPr>
              <a:t>~$2.8Bn </a:t>
            </a:r>
          </a:p>
          <a:p>
            <a:pPr marL="285750" indent="-285750">
              <a:buClr>
                <a:schemeClr val="bg1"/>
              </a:buClr>
              <a:buFont typeface="Wingdings" panose="05000000000000000000" pitchFamily="2" charset="2"/>
              <a:buChar char="q"/>
            </a:pPr>
            <a:r>
              <a:rPr lang="en-US" altLang="zh-CN" b="1" dirty="0" smtClean="0">
                <a:latin typeface="Times New Roman" panose="02020603050405020304" pitchFamily="18" charset="0"/>
                <a:cs typeface="Times New Roman" panose="02020603050405020304" pitchFamily="18" charset="0"/>
              </a:rPr>
              <a:t>5</a:t>
            </a:r>
            <a:r>
              <a:rPr lang="en-US" altLang="zh-CN" b="1" dirty="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的概率下 </a:t>
            </a:r>
            <a:r>
              <a:rPr lang="zh-CN" altLang="en-US" b="1" dirty="0">
                <a:latin typeface="Times New Roman" panose="02020603050405020304" pitchFamily="18" charset="0"/>
                <a:cs typeface="Times New Roman" panose="02020603050405020304" pitchFamily="18" charset="0"/>
              </a:rPr>
              <a:t>中银香港</a:t>
            </a:r>
            <a:r>
              <a:rPr lang="zh-CN" altLang="en-US" b="1" dirty="0" smtClean="0">
                <a:latin typeface="Times New Roman" panose="02020603050405020304" pitchFamily="18" charset="0"/>
                <a:cs typeface="Times New Roman" panose="02020603050405020304" pitchFamily="18" charset="0"/>
              </a:rPr>
              <a:t>将</a:t>
            </a:r>
            <a:r>
              <a:rPr lang="zh-CN" altLang="en-US" b="1" dirty="0">
                <a:latin typeface="Times New Roman" panose="02020603050405020304" pitchFamily="18" charset="0"/>
                <a:cs typeface="Times New Roman" panose="02020603050405020304" pitchFamily="18" charset="0"/>
              </a:rPr>
              <a:t>使</a:t>
            </a:r>
            <a:r>
              <a:rPr lang="zh-CN" altLang="en-US" b="1" dirty="0" smtClean="0">
                <a:latin typeface="Times New Roman" panose="02020603050405020304" pitchFamily="18" charset="0"/>
                <a:cs typeface="Times New Roman" panose="02020603050405020304" pitchFamily="18" charset="0"/>
              </a:rPr>
              <a:t>用约</a:t>
            </a:r>
            <a:r>
              <a:rPr lang="en-US" altLang="zh-CN" b="1" dirty="0" smtClean="0">
                <a:latin typeface="Times New Roman" panose="02020603050405020304" pitchFamily="18" charset="0"/>
                <a:cs typeface="Times New Roman" panose="02020603050405020304" pitchFamily="18" charset="0"/>
              </a:rPr>
              <a:t>28</a:t>
            </a:r>
            <a:r>
              <a:rPr lang="zh-CN" altLang="en-US" b="1" dirty="0" smtClean="0">
                <a:latin typeface="Times New Roman" panose="02020603050405020304" pitchFamily="18" charset="0"/>
                <a:cs typeface="Times New Roman" panose="02020603050405020304" pitchFamily="18" charset="0"/>
              </a:rPr>
              <a:t>亿美元的透</a:t>
            </a:r>
            <a:r>
              <a:rPr lang="zh-CN" altLang="en-US" b="1" dirty="0">
                <a:latin typeface="Times New Roman" panose="02020603050405020304" pitchFamily="18" charset="0"/>
                <a:cs typeface="Times New Roman" panose="02020603050405020304" pitchFamily="18" charset="0"/>
              </a:rPr>
              <a:t>支额度</a:t>
            </a: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b="1" dirty="0">
              <a:solidFill>
                <a:srgbClr val="C00000"/>
              </a:solidFill>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42182"/>
            <a:ext cx="414337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476375" y="6172200"/>
            <a:ext cx="5772150" cy="430887"/>
          </a:xfrm>
          <a:prstGeom prst="rect">
            <a:avLst/>
          </a:prstGeom>
          <a:noFill/>
        </p:spPr>
        <p:txBody>
          <a:bodyPr wrap="square" rtlCol="0">
            <a:spAutoFit/>
          </a:bodyPr>
          <a:lstStyle/>
          <a:p>
            <a:r>
              <a:rPr lang="en-US" sz="1100" b="1" i="1" dirty="0" smtClean="0">
                <a:solidFill>
                  <a:schemeClr val="tx2">
                    <a:lumMod val="50000"/>
                  </a:schemeClr>
                </a:solidFill>
                <a:latin typeface="Times New Roman" panose="02020603050405020304" pitchFamily="18" charset="0"/>
                <a:cs typeface="Times New Roman" panose="02020603050405020304" pitchFamily="18" charset="0"/>
              </a:rPr>
              <a:t>Data source: Fed Account Transaction End-of-minute Detail Report from CLD</a:t>
            </a:r>
          </a:p>
          <a:p>
            <a:r>
              <a:rPr lang="zh-CN" altLang="en-US" sz="1100" b="1" i="1" dirty="0">
                <a:solidFill>
                  <a:schemeClr val="tx2">
                    <a:lumMod val="50000"/>
                  </a:schemeClr>
                </a:solidFill>
                <a:latin typeface="Times New Roman" panose="02020603050405020304" pitchFamily="18" charset="0"/>
                <a:cs typeface="Times New Roman" panose="02020603050405020304" pitchFamily="18" charset="0"/>
              </a:rPr>
              <a:t>数</a:t>
            </a:r>
            <a:r>
              <a:rPr lang="zh-CN" altLang="en-US" sz="1100" b="1" i="1" dirty="0" smtClean="0">
                <a:solidFill>
                  <a:schemeClr val="tx2">
                    <a:lumMod val="50000"/>
                  </a:schemeClr>
                </a:solidFill>
                <a:latin typeface="Times New Roman" panose="02020603050405020304" pitchFamily="18" charset="0"/>
                <a:cs typeface="Times New Roman" panose="02020603050405020304" pitchFamily="18" charset="0"/>
              </a:rPr>
              <a:t>据来源：清算部美联储账户交易明细报告</a:t>
            </a:r>
            <a:endParaRPr lang="en-US" sz="1100" b="1" i="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381000" y="381000"/>
            <a:ext cx="8229600" cy="4873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000" b="1" dirty="0" smtClean="0">
                <a:solidFill>
                  <a:schemeClr val="tx1"/>
                </a:solidFill>
                <a:latin typeface="Times New Roman" panose="02020603050405020304" pitchFamily="18" charset="0"/>
                <a:cs typeface="Times New Roman" panose="02020603050405020304" pitchFamily="18" charset="0"/>
              </a:rPr>
              <a:t>1.2 Recent Trend and Future Business Needs </a:t>
            </a:r>
            <a:r>
              <a:rPr lang="zh-CN" altLang="en-US" sz="2000" b="1" dirty="0" smtClean="0">
                <a:solidFill>
                  <a:schemeClr val="tx1"/>
                </a:solidFill>
                <a:latin typeface="Times New Roman" panose="02020603050405020304" pitchFamily="18" charset="0"/>
                <a:cs typeface="Times New Roman" panose="02020603050405020304" pitchFamily="18" charset="0"/>
              </a:rPr>
              <a:t>近期趋势及未来业务需求</a:t>
            </a:r>
            <a:endParaRPr 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3147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80999" y="2286000"/>
            <a:ext cx="4105275" cy="1828800"/>
          </a:xfrm>
          <a:prstGeom prst="roundRect">
            <a:avLst/>
          </a:prstGeom>
          <a:solidFill>
            <a:schemeClr val="bg1">
              <a:lumMod val="95000"/>
            </a:schemeClr>
          </a:solidFill>
          <a:ln>
            <a:solidFill>
              <a:schemeClr val="tx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295400"/>
            <a:ext cx="8458200" cy="895830"/>
          </a:xfrm>
          <a:ln w="31750" cap="rnd" cmpd="dbl">
            <a:solidFill>
              <a:schemeClr val="tx2">
                <a:lumMod val="50000"/>
              </a:schemeClr>
            </a:solidFill>
            <a:prstDash val="sysDot"/>
          </a:ln>
        </p:spPr>
        <p:txBody>
          <a:bodyPr>
            <a:noAutofit/>
          </a:bodyPr>
          <a:lstStyle/>
          <a:p>
            <a:pPr>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Net Debit Cap category “De Minimis” capacity </a:t>
            </a:r>
            <a:r>
              <a:rPr lang="en-US" sz="1600" b="1" dirty="0" smtClean="0">
                <a:solidFill>
                  <a:srgbClr val="C00000"/>
                </a:solidFill>
                <a:latin typeface="Times New Roman" panose="02020603050405020304" pitchFamily="18" charset="0"/>
                <a:cs typeface="Times New Roman" panose="02020603050405020304" pitchFamily="18" charset="0"/>
              </a:rPr>
              <a:t>$9.28Bn </a:t>
            </a:r>
            <a:r>
              <a:rPr lang="en-US" sz="1600" b="1" dirty="0" smtClean="0">
                <a:latin typeface="Times New Roman" panose="02020603050405020304" pitchFamily="18" charset="0"/>
                <a:cs typeface="Times New Roman" panose="02020603050405020304" pitchFamily="18" charset="0"/>
              </a:rPr>
              <a:t>is sufficient to cover the future business needs in very extreme cases</a:t>
            </a:r>
            <a:r>
              <a:rPr lang="en-US" sz="1600" b="1" dirty="0">
                <a:latin typeface="Times New Roman" panose="02020603050405020304" pitchFamily="18" charset="0"/>
                <a:cs typeface="Times New Roman" panose="02020603050405020304" pitchFamily="18" charset="0"/>
              </a:rPr>
              <a:t>. </a:t>
            </a:r>
            <a:r>
              <a:rPr lang="zh-CN" altLang="en-US" sz="1600" b="1" dirty="0" smtClean="0">
                <a:latin typeface="Times New Roman" panose="02020603050405020304" pitchFamily="18" charset="0"/>
                <a:cs typeface="Times New Roman" panose="02020603050405020304" pitchFamily="18" charset="0"/>
              </a:rPr>
              <a:t>净借记限额</a:t>
            </a:r>
            <a:r>
              <a:rPr lang="en-US" sz="1600" b="1" dirty="0" smtClean="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De Minimis</a:t>
            </a:r>
            <a:r>
              <a:rPr lang="en-US" sz="1600" b="1" dirty="0" smtClean="0">
                <a:latin typeface="Times New Roman" panose="02020603050405020304" pitchFamily="18" charset="0"/>
                <a:cs typeface="Times New Roman" panose="02020603050405020304" pitchFamily="18" charset="0"/>
              </a:rPr>
              <a:t>”</a:t>
            </a:r>
            <a:r>
              <a:rPr lang="zh-CN" altLang="en-US" sz="1600" b="1" dirty="0">
                <a:latin typeface="Times New Roman" panose="02020603050405020304" pitchFamily="18" charset="0"/>
                <a:cs typeface="Times New Roman" panose="02020603050405020304" pitchFamily="18" charset="0"/>
              </a:rPr>
              <a:t>类别</a:t>
            </a:r>
            <a:r>
              <a:rPr lang="zh-CN" altLang="en-US" sz="1600" b="1" dirty="0" smtClean="0">
                <a:latin typeface="Times New Roman" panose="02020603050405020304" pitchFamily="18" charset="0"/>
                <a:cs typeface="Times New Roman" panose="02020603050405020304" pitchFamily="18" charset="0"/>
              </a:rPr>
              <a:t>透支额度约</a:t>
            </a:r>
            <a:r>
              <a:rPr lang="zh-CN" altLang="en-US" sz="1600" b="1" dirty="0">
                <a:latin typeface="Times New Roman" panose="02020603050405020304" pitchFamily="18" charset="0"/>
                <a:cs typeface="Times New Roman" panose="02020603050405020304" pitchFamily="18" charset="0"/>
              </a:rPr>
              <a:t>为</a:t>
            </a:r>
            <a:r>
              <a:rPr lang="en-US" altLang="zh-CN" sz="1600" b="1" dirty="0" smtClean="0">
                <a:latin typeface="Times New Roman" panose="02020603050405020304" pitchFamily="18" charset="0"/>
                <a:cs typeface="Times New Roman" panose="02020603050405020304" pitchFamily="18" charset="0"/>
              </a:rPr>
              <a:t>92.8</a:t>
            </a:r>
            <a:r>
              <a:rPr lang="zh-CN" altLang="en-US" sz="1600" b="1" dirty="0" smtClean="0">
                <a:latin typeface="Times New Roman" panose="02020603050405020304" pitchFamily="18" charset="0"/>
                <a:cs typeface="Times New Roman" panose="02020603050405020304" pitchFamily="18" charset="0"/>
              </a:rPr>
              <a:t>亿</a:t>
            </a:r>
            <a:r>
              <a:rPr lang="zh-CN" altLang="en-US" sz="1600" b="1" dirty="0">
                <a:latin typeface="Times New Roman" panose="02020603050405020304" pitchFamily="18" charset="0"/>
                <a:cs typeface="Times New Roman" panose="02020603050405020304" pitchFamily="18" charset="0"/>
              </a:rPr>
              <a:t>美元</a:t>
            </a:r>
            <a:r>
              <a:rPr lang="zh-CN" altLang="en-US" sz="1600" b="1" dirty="0" smtClean="0">
                <a:latin typeface="Times New Roman" panose="02020603050405020304" pitchFamily="18" charset="0"/>
                <a:cs typeface="Times New Roman" panose="02020603050405020304" pitchFamily="18" charset="0"/>
              </a:rPr>
              <a:t>，足以满足未来极端情况下的业</a:t>
            </a:r>
            <a:r>
              <a:rPr lang="zh-CN" altLang="en-US" sz="1600" b="1" dirty="0">
                <a:latin typeface="Times New Roman" panose="02020603050405020304" pitchFamily="18" charset="0"/>
                <a:cs typeface="Times New Roman" panose="02020603050405020304" pitchFamily="18" charset="0"/>
              </a:rPr>
              <a:t>务需求</a:t>
            </a:r>
            <a:r>
              <a:rPr lang="zh-CN" altLang="en-US" sz="1600" b="1" dirty="0" smtClean="0">
                <a:latin typeface="Times New Roman" panose="02020603050405020304" pitchFamily="18" charset="0"/>
                <a:cs typeface="Times New Roman" panose="02020603050405020304" pitchFamily="18" charset="0"/>
              </a:rPr>
              <a:t>。</a:t>
            </a:r>
            <a:endParaRPr lang="en-US" sz="1600" b="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C8E1ECB-E061-4EC4-9E0F-767A83113E18}" type="slidenum">
              <a:rPr lang="en-US" smtClean="0">
                <a:latin typeface="Times New Roman" panose="02020603050405020304" pitchFamily="18" charset="0"/>
                <a:cs typeface="Times New Roman" panose="02020603050405020304" pitchFamily="18" charset="0"/>
              </a:rPr>
              <a:pPr/>
              <a:t>15</a:t>
            </a:fld>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33400" y="2381071"/>
            <a:ext cx="3962400" cy="1200329"/>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Funding Sources </a:t>
            </a:r>
            <a:r>
              <a:rPr lang="zh-CN" altLang="en-US" sz="1600" b="1" dirty="0" smtClean="0">
                <a:latin typeface="Times New Roman" panose="02020603050405020304" pitchFamily="18" charset="0"/>
                <a:cs typeface="Times New Roman" panose="02020603050405020304" pitchFamily="18" charset="0"/>
              </a:rPr>
              <a:t>资金来源</a:t>
            </a:r>
            <a:endParaRPr lang="en-US" sz="1600" b="1"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1) Fed Account Balance </a:t>
            </a:r>
            <a:r>
              <a:rPr lang="en-US" sz="1400" b="1" dirty="0" smtClean="0">
                <a:solidFill>
                  <a:srgbClr val="C00000"/>
                </a:solidFill>
                <a:latin typeface="Times New Roman" panose="02020603050405020304" pitchFamily="18" charset="0"/>
                <a:cs typeface="Times New Roman" panose="02020603050405020304" pitchFamily="18" charset="0"/>
              </a:rPr>
              <a:t>$15Bn </a:t>
            </a:r>
            <a:r>
              <a:rPr lang="en-US" sz="1400" dirty="0" smtClean="0">
                <a:latin typeface="Times New Roman" panose="02020603050405020304" pitchFamily="18" charset="0"/>
                <a:cs typeface="Times New Roman" panose="02020603050405020304" pitchFamily="18" charset="0"/>
              </a:rPr>
              <a:t>(recent lowest); </a:t>
            </a:r>
            <a:r>
              <a:rPr lang="en-US" sz="1400" b="1" dirty="0" smtClean="0">
                <a:solidFill>
                  <a:srgbClr val="C00000"/>
                </a:solidFill>
                <a:latin typeface="Times New Roman" panose="02020603050405020304" pitchFamily="18" charset="0"/>
                <a:cs typeface="Times New Roman" panose="02020603050405020304" pitchFamily="18" charset="0"/>
              </a:rPr>
              <a:t>plus </a:t>
            </a:r>
            <a:r>
              <a:rPr lang="zh-CN" altLang="en-US" sz="1400" b="1" dirty="0">
                <a:latin typeface="Times New Roman" panose="02020603050405020304" pitchFamily="18" charset="0"/>
                <a:cs typeface="Times New Roman" panose="02020603050405020304" pitchFamily="18" charset="0"/>
              </a:rPr>
              <a:t>美联</a:t>
            </a:r>
            <a:r>
              <a:rPr lang="zh-CN" altLang="en-US" sz="1400" b="1" dirty="0" smtClean="0">
                <a:latin typeface="Times New Roman" panose="02020603050405020304" pitchFamily="18" charset="0"/>
                <a:cs typeface="Times New Roman" panose="02020603050405020304" pitchFamily="18" charset="0"/>
              </a:rPr>
              <a:t>储账户余额</a:t>
            </a:r>
            <a:r>
              <a:rPr lang="en-US" altLang="zh-CN" sz="1400" b="1" dirty="0">
                <a:latin typeface="Times New Roman" panose="02020603050405020304" pitchFamily="18" charset="0"/>
                <a:cs typeface="Times New Roman" panose="02020603050405020304" pitchFamily="18" charset="0"/>
              </a:rPr>
              <a:t> </a:t>
            </a:r>
            <a:r>
              <a:rPr lang="en-US" altLang="zh-CN" sz="1400" b="1" dirty="0" smtClean="0">
                <a:solidFill>
                  <a:srgbClr val="C00000"/>
                </a:solidFill>
                <a:latin typeface="Times New Roman" panose="02020603050405020304" pitchFamily="18" charset="0"/>
                <a:cs typeface="Times New Roman" panose="02020603050405020304" pitchFamily="18" charset="0"/>
              </a:rPr>
              <a:t>150</a:t>
            </a:r>
            <a:r>
              <a:rPr lang="zh-CN" altLang="en-US" sz="1400" b="1" dirty="0" smtClean="0">
                <a:solidFill>
                  <a:srgbClr val="C00000"/>
                </a:solidFill>
                <a:latin typeface="Times New Roman" panose="02020603050405020304" pitchFamily="18" charset="0"/>
                <a:cs typeface="Times New Roman" panose="02020603050405020304" pitchFamily="18" charset="0"/>
              </a:rPr>
              <a:t>亿</a:t>
            </a:r>
            <a:r>
              <a:rPr lang="zh-CN" altLang="en-US" sz="1400" b="1" dirty="0" smtClean="0">
                <a:latin typeface="Times New Roman" panose="02020603050405020304" pitchFamily="18" charset="0"/>
                <a:cs typeface="Times New Roman" panose="02020603050405020304" pitchFamily="18" charset="0"/>
              </a:rPr>
              <a:t>美元（近期最低）；</a:t>
            </a:r>
            <a:endParaRPr lang="en-US" sz="1400" b="1" dirty="0" smtClean="0">
              <a:solidFill>
                <a:srgbClr val="C00000"/>
              </a:solidFill>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2) “De Minimis” Cap </a:t>
            </a:r>
            <a:r>
              <a:rPr lang="en-US" sz="1400" b="1" dirty="0" smtClean="0">
                <a:solidFill>
                  <a:srgbClr val="C00000"/>
                </a:solidFill>
                <a:latin typeface="Times New Roman" panose="02020603050405020304" pitchFamily="18" charset="0"/>
                <a:cs typeface="Times New Roman" panose="02020603050405020304" pitchFamily="18" charset="0"/>
              </a:rPr>
              <a:t>$9.2Bn </a:t>
            </a:r>
            <a:r>
              <a:rPr lang="zh-CN" altLang="en-US" sz="1400" b="1" dirty="0" smtClean="0">
                <a:latin typeface="Times New Roman" panose="02020603050405020304" pitchFamily="18" charset="0"/>
                <a:cs typeface="Times New Roman" panose="02020603050405020304" pitchFamily="18" charset="0"/>
              </a:rPr>
              <a:t>“</a:t>
            </a:r>
            <a:r>
              <a:rPr lang="en-US" altLang="zh-CN" sz="1400" b="1" dirty="0" smtClean="0">
                <a:latin typeface="Times New Roman" panose="02020603050405020304" pitchFamily="18" charset="0"/>
                <a:cs typeface="Times New Roman" panose="02020603050405020304" pitchFamily="18" charset="0"/>
              </a:rPr>
              <a:t>De Minimis</a:t>
            </a:r>
            <a:r>
              <a:rPr lang="zh-CN" altLang="en-US" sz="1400" b="1" dirty="0" smtClean="0">
                <a:latin typeface="Times New Roman" panose="02020603050405020304" pitchFamily="18" charset="0"/>
                <a:cs typeface="Times New Roman" panose="02020603050405020304" pitchFamily="18" charset="0"/>
              </a:rPr>
              <a:t>”额度，约</a:t>
            </a:r>
            <a:r>
              <a:rPr lang="en-US" altLang="zh-CN" sz="1400" b="1" dirty="0" smtClean="0">
                <a:solidFill>
                  <a:srgbClr val="C00000"/>
                </a:solidFill>
                <a:latin typeface="Times New Roman" panose="02020603050405020304" pitchFamily="18" charset="0"/>
                <a:cs typeface="Times New Roman" panose="02020603050405020304" pitchFamily="18" charset="0"/>
              </a:rPr>
              <a:t>92</a:t>
            </a:r>
            <a:r>
              <a:rPr lang="zh-CN" altLang="en-US" sz="1400" b="1" dirty="0" smtClean="0">
                <a:solidFill>
                  <a:srgbClr val="C00000"/>
                </a:solidFill>
                <a:latin typeface="Times New Roman" panose="02020603050405020304" pitchFamily="18" charset="0"/>
                <a:cs typeface="Times New Roman" panose="02020603050405020304" pitchFamily="18" charset="0"/>
              </a:rPr>
              <a:t>亿</a:t>
            </a:r>
            <a:r>
              <a:rPr lang="zh-CN" altLang="en-US" sz="1400" b="1" dirty="0" smtClean="0">
                <a:latin typeface="Times New Roman" panose="02020603050405020304" pitchFamily="18" charset="0"/>
                <a:cs typeface="Times New Roman" panose="02020603050405020304" pitchFamily="18" charset="0"/>
              </a:rPr>
              <a:t>美元</a:t>
            </a:r>
            <a:endParaRPr lang="en-US" sz="1400" b="1" dirty="0">
              <a:latin typeface="Times New Roman" panose="02020603050405020304" pitchFamily="18" charset="0"/>
              <a:cs typeface="Times New Roman" panose="02020603050405020304" pitchFamily="18" charset="0"/>
            </a:endParaRPr>
          </a:p>
        </p:txBody>
      </p:sp>
      <p:sp>
        <p:nvSpPr>
          <p:cNvPr id="8" name="Oval 7"/>
          <p:cNvSpPr/>
          <p:nvPr/>
        </p:nvSpPr>
        <p:spPr>
          <a:xfrm>
            <a:off x="1341408" y="3564196"/>
            <a:ext cx="1981200" cy="44103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$24.2B</a:t>
            </a:r>
            <a:r>
              <a:rPr lang="en-US" altLang="zh-CN" sz="1400" b="1" dirty="0" smtClean="0">
                <a:solidFill>
                  <a:schemeClr val="tx1"/>
                </a:solidFill>
                <a:latin typeface="Times New Roman" panose="02020603050405020304" pitchFamily="18" charset="0"/>
                <a:cs typeface="Times New Roman" panose="02020603050405020304" pitchFamily="18" charset="0"/>
              </a:rPr>
              <a:t>n </a:t>
            </a:r>
          </a:p>
          <a:p>
            <a:pPr algn="ctr"/>
            <a:r>
              <a:rPr lang="zh-CN" altLang="en-US" sz="1400" b="1" dirty="0" smtClean="0">
                <a:solidFill>
                  <a:schemeClr val="tx1"/>
                </a:solidFill>
                <a:latin typeface="Times New Roman" panose="02020603050405020304" pitchFamily="18" charset="0"/>
                <a:cs typeface="Times New Roman" panose="02020603050405020304" pitchFamily="18" charset="0"/>
              </a:rPr>
              <a:t>约</a:t>
            </a:r>
            <a:r>
              <a:rPr lang="en-US" altLang="zh-CN" sz="1400" b="1" dirty="0" smtClean="0">
                <a:solidFill>
                  <a:schemeClr val="tx1"/>
                </a:solidFill>
                <a:latin typeface="Times New Roman" panose="02020603050405020304" pitchFamily="18" charset="0"/>
                <a:cs typeface="Times New Roman" panose="02020603050405020304" pitchFamily="18" charset="0"/>
              </a:rPr>
              <a:t>242</a:t>
            </a:r>
            <a:r>
              <a:rPr lang="zh-CN" altLang="en-US" sz="1400" b="1" dirty="0" smtClean="0">
                <a:solidFill>
                  <a:schemeClr val="tx1"/>
                </a:solidFill>
                <a:latin typeface="Times New Roman" panose="02020603050405020304" pitchFamily="18" charset="0"/>
                <a:cs typeface="Times New Roman" panose="02020603050405020304" pitchFamily="18" charset="0"/>
              </a:rPr>
              <a:t>亿美元</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486275" y="2681794"/>
            <a:ext cx="762000" cy="1323439"/>
          </a:xfrm>
          <a:prstGeom prst="rect">
            <a:avLst/>
          </a:prstGeom>
          <a:noFill/>
        </p:spPr>
        <p:txBody>
          <a:bodyPr wrap="square" rtlCol="0">
            <a:spAutoFit/>
          </a:bodyPr>
          <a:lstStyle/>
          <a:p>
            <a:r>
              <a:rPr lang="en-US" sz="8000" b="1" dirty="0">
                <a:latin typeface="Times New Roman" panose="02020603050405020304" pitchFamily="18" charset="0"/>
                <a:cs typeface="Times New Roman" panose="02020603050405020304" pitchFamily="18" charset="0"/>
              </a:rPr>
              <a:t>&gt;</a:t>
            </a:r>
            <a:endParaRPr lang="en-US" sz="8000" dirty="0">
              <a:latin typeface="Times New Roman" panose="02020603050405020304" pitchFamily="18" charset="0"/>
              <a:cs typeface="Times New Roman" panose="02020603050405020304" pitchFamily="18" charset="0"/>
            </a:endParaRPr>
          </a:p>
        </p:txBody>
      </p:sp>
      <p:sp>
        <p:nvSpPr>
          <p:cNvPr id="12" name="Rounded Rectangle 11"/>
          <p:cNvSpPr/>
          <p:nvPr/>
        </p:nvSpPr>
        <p:spPr>
          <a:xfrm>
            <a:off x="5343524" y="2343630"/>
            <a:ext cx="3343275" cy="1771170"/>
          </a:xfrm>
          <a:prstGeom prst="roundRect">
            <a:avLst/>
          </a:prstGeom>
          <a:solidFill>
            <a:schemeClr val="bg1">
              <a:lumMod val="95000"/>
            </a:schemeClr>
          </a:solidFill>
          <a:ln>
            <a:solidFill>
              <a:schemeClr val="tx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anose="02020603050405020304" pitchFamily="18" charset="0"/>
                <a:cs typeface="Times New Roman" panose="02020603050405020304" pitchFamily="18" charset="0"/>
              </a:rPr>
              <a:t>Funding Needs </a:t>
            </a:r>
            <a:r>
              <a:rPr lang="zh-CN" altLang="en-US" sz="1600" b="1" dirty="0" smtClean="0">
                <a:solidFill>
                  <a:schemeClr val="tx1"/>
                </a:solidFill>
                <a:latin typeface="Times New Roman" panose="02020603050405020304" pitchFamily="18" charset="0"/>
                <a:cs typeface="Times New Roman" panose="02020603050405020304" pitchFamily="18" charset="0"/>
              </a:rPr>
              <a:t>资金需求</a:t>
            </a:r>
            <a:endParaRPr lang="en-US" sz="1600" b="1" dirty="0" smtClean="0">
              <a:solidFill>
                <a:schemeClr val="tx1"/>
              </a:solidFill>
              <a:latin typeface="Times New Roman" panose="02020603050405020304" pitchFamily="18" charset="0"/>
              <a:cs typeface="Times New Roman" panose="02020603050405020304" pitchFamily="18" charset="0"/>
            </a:endParaRPr>
          </a:p>
          <a:p>
            <a:r>
              <a:rPr lang="en-US" sz="1400" dirty="0" smtClean="0">
                <a:solidFill>
                  <a:schemeClr val="tx1"/>
                </a:solidFill>
                <a:latin typeface="Times New Roman" panose="02020603050405020304" pitchFamily="18" charset="0"/>
                <a:cs typeface="Times New Roman" panose="02020603050405020304" pitchFamily="18" charset="0"/>
              </a:rPr>
              <a:t>Assume clients use all the overdraft limits total </a:t>
            </a:r>
            <a:r>
              <a:rPr lang="en-US" sz="1400" b="1" dirty="0" smtClean="0">
                <a:solidFill>
                  <a:srgbClr val="C00000"/>
                </a:solidFill>
                <a:latin typeface="Times New Roman" panose="02020603050405020304" pitchFamily="18" charset="0"/>
                <a:cs typeface="Times New Roman" panose="02020603050405020304" pitchFamily="18" charset="0"/>
              </a:rPr>
              <a:t>~$20Bn </a:t>
            </a:r>
            <a:r>
              <a:rPr lang="en-US" sz="1400" dirty="0" smtClean="0">
                <a:solidFill>
                  <a:schemeClr val="tx1"/>
                </a:solidFill>
                <a:latin typeface="Times New Roman" panose="02020603050405020304" pitchFamily="18" charset="0"/>
                <a:cs typeface="Times New Roman" panose="02020603050405020304" pitchFamily="18" charset="0"/>
              </a:rPr>
              <a:t>approved.</a:t>
            </a:r>
          </a:p>
          <a:p>
            <a:r>
              <a:rPr lang="zh-CN" altLang="en-US" sz="1400" dirty="0">
                <a:solidFill>
                  <a:schemeClr val="tx1"/>
                </a:solidFill>
                <a:latin typeface="Times New Roman" panose="02020603050405020304" pitchFamily="18" charset="0"/>
                <a:cs typeface="Times New Roman" panose="02020603050405020304" pitchFamily="18" charset="0"/>
              </a:rPr>
              <a:t>假</a:t>
            </a:r>
            <a:r>
              <a:rPr lang="zh-CN" altLang="en-US" sz="1400" dirty="0" smtClean="0">
                <a:solidFill>
                  <a:schemeClr val="tx1"/>
                </a:solidFill>
                <a:latin typeface="Times New Roman" panose="02020603050405020304" pitchFamily="18" charset="0"/>
                <a:cs typeface="Times New Roman" panose="02020603050405020304" pitchFamily="18" charset="0"/>
              </a:rPr>
              <a:t>设客户使用了纽行已批的全部透支额度</a:t>
            </a:r>
            <a:r>
              <a:rPr lang="en-US" altLang="zh-CN" sz="1400" b="1" dirty="0" smtClean="0">
                <a:solidFill>
                  <a:srgbClr val="C00000"/>
                </a:solidFill>
                <a:latin typeface="Times New Roman" panose="02020603050405020304" pitchFamily="18" charset="0"/>
                <a:cs typeface="Times New Roman" panose="02020603050405020304" pitchFamily="18" charset="0"/>
              </a:rPr>
              <a:t>200</a:t>
            </a:r>
            <a:r>
              <a:rPr lang="zh-CN" altLang="en-US" sz="1400" b="1" dirty="0" smtClean="0">
                <a:solidFill>
                  <a:srgbClr val="C00000"/>
                </a:solidFill>
                <a:latin typeface="Times New Roman" panose="02020603050405020304" pitchFamily="18" charset="0"/>
                <a:cs typeface="Times New Roman" panose="02020603050405020304" pitchFamily="18" charset="0"/>
              </a:rPr>
              <a:t>亿</a:t>
            </a:r>
            <a:r>
              <a:rPr lang="zh-CN" altLang="en-US" sz="1400" dirty="0" smtClean="0">
                <a:solidFill>
                  <a:schemeClr val="tx1"/>
                </a:solidFill>
                <a:latin typeface="Times New Roman" panose="02020603050405020304" pitchFamily="18" charset="0"/>
                <a:cs typeface="Times New Roman" panose="02020603050405020304" pitchFamily="18" charset="0"/>
              </a:rPr>
              <a:t>美元</a:t>
            </a:r>
            <a:endParaRPr lang="en-US" sz="1400" dirty="0" smtClean="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6076950" y="3525533"/>
            <a:ext cx="1924050" cy="479701"/>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~$20Bn</a:t>
            </a:r>
          </a:p>
          <a:p>
            <a:pPr algn="ctr"/>
            <a:r>
              <a:rPr lang="zh-CN" altLang="en-US" sz="1400" b="1" dirty="0" smtClean="0">
                <a:solidFill>
                  <a:schemeClr val="tx1"/>
                </a:solidFill>
                <a:latin typeface="Times New Roman" panose="02020603050405020304" pitchFamily="18" charset="0"/>
                <a:cs typeface="Times New Roman" panose="02020603050405020304" pitchFamily="18" charset="0"/>
              </a:rPr>
              <a:t>约</a:t>
            </a:r>
            <a:r>
              <a:rPr lang="en-US" altLang="zh-CN" sz="1400" b="1" dirty="0" smtClean="0">
                <a:solidFill>
                  <a:schemeClr val="tx1"/>
                </a:solidFill>
                <a:latin typeface="Times New Roman" panose="02020603050405020304" pitchFamily="18" charset="0"/>
                <a:cs typeface="Times New Roman" panose="02020603050405020304" pitchFamily="18" charset="0"/>
              </a:rPr>
              <a:t>200</a:t>
            </a:r>
            <a:r>
              <a:rPr lang="zh-CN" altLang="en-US" sz="1400" b="1" dirty="0" smtClean="0">
                <a:solidFill>
                  <a:schemeClr val="tx1"/>
                </a:solidFill>
                <a:latin typeface="Times New Roman" panose="02020603050405020304" pitchFamily="18" charset="0"/>
                <a:cs typeface="Times New Roman" panose="02020603050405020304" pitchFamily="18" charset="0"/>
              </a:rPr>
              <a:t>亿美元</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381000" y="4191000"/>
            <a:ext cx="8229600" cy="2154436"/>
          </a:xfrm>
          <a:prstGeom prst="rect">
            <a:avLst/>
          </a:prstGeom>
        </p:spPr>
        <p:txBody>
          <a:bodyPr wrap="square">
            <a:spAutoFit/>
          </a:bodyPr>
          <a:lstStyle/>
          <a:p>
            <a:pPr marL="1085850" indent="-1085850"/>
            <a:r>
              <a:rPr lang="en-US" sz="1600" b="1" dirty="0" smtClean="0">
                <a:latin typeface="Times New Roman" panose="02020603050405020304" pitchFamily="18" charset="0"/>
                <a:cs typeface="Times New Roman" panose="02020603050405020304" pitchFamily="18" charset="0"/>
              </a:rPr>
              <a:t>Limitation </a:t>
            </a:r>
            <a:r>
              <a:rPr lang="zh-CN" altLang="en-US" sz="1600" b="1" dirty="0" smtClean="0">
                <a:latin typeface="Times New Roman" panose="02020603050405020304" pitchFamily="18" charset="0"/>
                <a:cs typeface="Times New Roman" panose="02020603050405020304" pitchFamily="18" charset="0"/>
              </a:rPr>
              <a:t>方法缺陷</a:t>
            </a:r>
            <a:endParaRPr lang="en-US"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b="1" i="1" dirty="0" smtClean="0">
                <a:latin typeface="Times New Roman" panose="02020603050405020304" pitchFamily="18" charset="0"/>
                <a:cs typeface="Times New Roman" panose="02020603050405020304" pitchFamily="18" charset="0"/>
              </a:rPr>
              <a:t>The future is difficult to predict, this is the worse scenario we can foresee.</a:t>
            </a:r>
          </a:p>
          <a:p>
            <a:pPr marL="285750" indent="-285750">
              <a:buClr>
                <a:schemeClr val="bg1"/>
              </a:buClr>
              <a:buFont typeface="Wingdings" panose="05000000000000000000" pitchFamily="2" charset="2"/>
              <a:buChar char="Ø"/>
            </a:pPr>
            <a:r>
              <a:rPr lang="zh-CN" altLang="en-US" sz="1400" b="1" i="1" dirty="0">
                <a:latin typeface="Times New Roman" panose="02020603050405020304" pitchFamily="18" charset="0"/>
                <a:cs typeface="Times New Roman" panose="02020603050405020304" pitchFamily="18" charset="0"/>
              </a:rPr>
              <a:t>未</a:t>
            </a:r>
            <a:r>
              <a:rPr lang="zh-CN" altLang="en-US" sz="1400" b="1" i="1" dirty="0" smtClean="0">
                <a:latin typeface="Times New Roman" panose="02020603050405020304" pitchFamily="18" charset="0"/>
                <a:cs typeface="Times New Roman" panose="02020603050405020304" pitchFamily="18" charset="0"/>
              </a:rPr>
              <a:t>来难以预测，这是目前可预见的最糟情况。</a:t>
            </a:r>
            <a:endParaRPr lang="en-US" sz="1400" b="1" i="1" dirty="0" smtClean="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smtClean="0">
                <a:solidFill>
                  <a:schemeClr val="tx2">
                    <a:lumMod val="75000"/>
                  </a:schemeClr>
                </a:solidFill>
                <a:latin typeface="Times New Roman" panose="02020603050405020304" pitchFamily="18" charset="0"/>
                <a:cs typeface="Times New Roman" panose="02020603050405020304" pitchFamily="18" charset="0"/>
              </a:rPr>
              <a:t>Recommendation </a:t>
            </a:r>
            <a:r>
              <a:rPr lang="zh-CN" altLang="en-US" sz="1600" b="1" dirty="0" smtClean="0">
                <a:solidFill>
                  <a:schemeClr val="tx2">
                    <a:lumMod val="75000"/>
                  </a:schemeClr>
                </a:solidFill>
                <a:latin typeface="Times New Roman" panose="02020603050405020304" pitchFamily="18" charset="0"/>
                <a:cs typeface="Times New Roman" panose="02020603050405020304" pitchFamily="18" charset="0"/>
              </a:rPr>
              <a:t>建议</a:t>
            </a:r>
            <a:endParaRPr lang="en-US" sz="1600" b="1" dirty="0" smtClean="0">
              <a:solidFill>
                <a:schemeClr val="tx2">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b="1" i="1" dirty="0" smtClean="0">
                <a:solidFill>
                  <a:schemeClr val="tx2">
                    <a:lumMod val="75000"/>
                  </a:schemeClr>
                </a:solidFill>
                <a:latin typeface="Times New Roman" panose="02020603050405020304" pitchFamily="18" charset="0"/>
                <a:cs typeface="Times New Roman" panose="02020603050405020304" pitchFamily="18" charset="0"/>
              </a:rPr>
              <a:t>Total overdraft limits should be lower than the minimum Fed balance </a:t>
            </a:r>
            <a:r>
              <a:rPr lang="en-US" sz="1400" b="1" i="1" dirty="0" smtClean="0">
                <a:solidFill>
                  <a:srgbClr val="C00000"/>
                </a:solidFill>
                <a:latin typeface="Times New Roman" panose="02020603050405020304" pitchFamily="18" charset="0"/>
                <a:cs typeface="Times New Roman" panose="02020603050405020304" pitchFamily="18" charset="0"/>
              </a:rPr>
              <a:t>($15Bn</a:t>
            </a:r>
            <a:r>
              <a:rPr lang="en-US" sz="1400" b="1" i="1" dirty="0" smtClean="0">
                <a:solidFill>
                  <a:schemeClr val="tx2">
                    <a:lumMod val="75000"/>
                  </a:schemeClr>
                </a:solidFill>
                <a:latin typeface="Times New Roman" panose="02020603050405020304" pitchFamily="18" charset="0"/>
                <a:cs typeface="Times New Roman" panose="02020603050405020304" pitchFamily="18" charset="0"/>
              </a:rPr>
              <a:t>).</a:t>
            </a:r>
          </a:p>
          <a:p>
            <a:pPr marL="285750" indent="-285750">
              <a:buClr>
                <a:schemeClr val="bg1"/>
              </a:buClr>
              <a:buFont typeface="Wingdings" panose="05000000000000000000" pitchFamily="2" charset="2"/>
              <a:buChar char="Ø"/>
            </a:pPr>
            <a:r>
              <a:rPr lang="zh-CN" altLang="en-US" sz="1400" b="1" i="1" dirty="0" smtClean="0">
                <a:solidFill>
                  <a:schemeClr val="tx2">
                    <a:lumMod val="75000"/>
                  </a:schemeClr>
                </a:solidFill>
                <a:latin typeface="Times New Roman" panose="02020603050405020304" pitchFamily="18" charset="0"/>
                <a:cs typeface="Times New Roman" panose="02020603050405020304" pitchFamily="18" charset="0"/>
              </a:rPr>
              <a:t>总透支额度应低于美联储历史最低账户余额（</a:t>
            </a:r>
            <a:r>
              <a:rPr lang="en-US" altLang="zh-CN" sz="1400" b="1" i="1" dirty="0" smtClean="0">
                <a:solidFill>
                  <a:schemeClr val="tx2">
                    <a:lumMod val="75000"/>
                  </a:schemeClr>
                </a:solidFill>
                <a:latin typeface="Times New Roman" panose="02020603050405020304" pitchFamily="18" charset="0"/>
                <a:cs typeface="Times New Roman" panose="02020603050405020304" pitchFamily="18" charset="0"/>
              </a:rPr>
              <a:t>150</a:t>
            </a:r>
            <a:r>
              <a:rPr lang="zh-CN" altLang="en-US" sz="1400" b="1" i="1" dirty="0" smtClean="0">
                <a:solidFill>
                  <a:schemeClr val="tx2">
                    <a:lumMod val="75000"/>
                  </a:schemeClr>
                </a:solidFill>
                <a:latin typeface="Times New Roman" panose="02020603050405020304" pitchFamily="18" charset="0"/>
                <a:cs typeface="Times New Roman" panose="02020603050405020304" pitchFamily="18" charset="0"/>
              </a:rPr>
              <a:t>亿美元）。</a:t>
            </a:r>
            <a:endParaRPr lang="en-US" sz="1400" b="1" i="1" dirty="0" smtClean="0">
              <a:solidFill>
                <a:schemeClr val="tx2">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b="1" i="1" dirty="0" smtClean="0">
                <a:solidFill>
                  <a:schemeClr val="tx2">
                    <a:lumMod val="75000"/>
                  </a:schemeClr>
                </a:solidFill>
                <a:latin typeface="Times New Roman" panose="02020603050405020304" pitchFamily="18" charset="0"/>
                <a:cs typeface="Times New Roman" panose="02020603050405020304" pitchFamily="18" charset="0"/>
              </a:rPr>
              <a:t>Overdraft limits thresholds and the methodology need to be further reviewed.</a:t>
            </a:r>
          </a:p>
          <a:p>
            <a:pPr marL="285750" indent="-285750">
              <a:buClr>
                <a:schemeClr val="bg1"/>
              </a:buClr>
              <a:buFont typeface="Wingdings" panose="05000000000000000000" pitchFamily="2" charset="2"/>
              <a:buChar char="Ø"/>
            </a:pPr>
            <a:r>
              <a:rPr lang="zh-CN" altLang="en-US" sz="1400" b="1" i="1" dirty="0">
                <a:solidFill>
                  <a:schemeClr val="tx2">
                    <a:lumMod val="75000"/>
                  </a:schemeClr>
                </a:solidFill>
                <a:latin typeface="Times New Roman" panose="02020603050405020304" pitchFamily="18" charset="0"/>
                <a:cs typeface="Times New Roman" panose="02020603050405020304" pitchFamily="18" charset="0"/>
              </a:rPr>
              <a:t>透</a:t>
            </a:r>
            <a:r>
              <a:rPr lang="zh-CN" altLang="en-US" sz="1400" b="1" i="1" dirty="0" smtClean="0">
                <a:solidFill>
                  <a:schemeClr val="tx2">
                    <a:lumMod val="75000"/>
                  </a:schemeClr>
                </a:solidFill>
                <a:latin typeface="Times New Roman" panose="02020603050405020304" pitchFamily="18" charset="0"/>
                <a:cs typeface="Times New Roman" panose="02020603050405020304" pitchFamily="18" charset="0"/>
              </a:rPr>
              <a:t>支额度的设定及其方法论有待进一步审核。</a:t>
            </a:r>
            <a:endParaRPr lang="en-US" sz="1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8" name="Title 1"/>
          <p:cNvSpPr>
            <a:spLocks noGrp="1"/>
          </p:cNvSpPr>
          <p:nvPr>
            <p:ph type="title"/>
          </p:nvPr>
        </p:nvSpPr>
        <p:spPr>
          <a:xfrm>
            <a:off x="381000" y="914400"/>
            <a:ext cx="8229600" cy="381000"/>
          </a:xfrm>
        </p:spPr>
        <p:txBody>
          <a:bodyPr>
            <a:noAutofit/>
          </a:bodyPr>
          <a:lstStyle/>
          <a:p>
            <a:pPr marL="457200" indent="-457200" algn="l">
              <a:buFont typeface="Wingdings" panose="05000000000000000000" pitchFamily="2" charset="2"/>
              <a:buChar char="q"/>
            </a:pPr>
            <a:r>
              <a:rPr lang="en-US" sz="1800" b="1" dirty="0">
                <a:solidFill>
                  <a:schemeClr val="tx2">
                    <a:lumMod val="50000"/>
                  </a:schemeClr>
                </a:solidFill>
                <a:latin typeface="Times New Roman" panose="02020603050405020304" pitchFamily="18" charset="0"/>
                <a:cs typeface="Times New Roman" panose="02020603050405020304" pitchFamily="18" charset="0"/>
              </a:rPr>
              <a:t>Approach 2</a:t>
            </a:r>
            <a:r>
              <a:rPr lang="en-US" sz="1800" b="1" dirty="0" smtClean="0">
                <a:solidFill>
                  <a:schemeClr val="tx2">
                    <a:lumMod val="50000"/>
                  </a:schemeClr>
                </a:solidFill>
                <a:latin typeface="Times New Roman" panose="02020603050405020304" pitchFamily="18" charset="0"/>
                <a:cs typeface="Times New Roman" panose="02020603050405020304" pitchFamily="18" charset="0"/>
              </a:rPr>
              <a:t> – Analysis Conclusion </a:t>
            </a:r>
            <a:r>
              <a:rPr lang="zh-CN" altLang="en-US" sz="1800" b="1" dirty="0" smtClean="0">
                <a:solidFill>
                  <a:schemeClr val="tx2">
                    <a:lumMod val="50000"/>
                  </a:schemeClr>
                </a:solidFill>
                <a:latin typeface="Times New Roman" panose="02020603050405020304" pitchFamily="18" charset="0"/>
                <a:cs typeface="Times New Roman" panose="02020603050405020304" pitchFamily="18" charset="0"/>
              </a:rPr>
              <a:t>方法</a:t>
            </a:r>
            <a:r>
              <a:rPr lang="en-US" altLang="zh-CN" sz="1800" b="1" dirty="0" smtClean="0">
                <a:solidFill>
                  <a:schemeClr val="tx2">
                    <a:lumMod val="50000"/>
                  </a:schemeClr>
                </a:solidFill>
                <a:latin typeface="Times New Roman" panose="02020603050405020304" pitchFamily="18" charset="0"/>
                <a:cs typeface="Times New Roman" panose="02020603050405020304" pitchFamily="18" charset="0"/>
              </a:rPr>
              <a:t>2 - </a:t>
            </a:r>
            <a:r>
              <a:rPr lang="zh-CN" altLang="en-US" sz="1800" b="1" dirty="0" smtClean="0">
                <a:solidFill>
                  <a:schemeClr val="tx2">
                    <a:lumMod val="50000"/>
                  </a:schemeClr>
                </a:solidFill>
                <a:latin typeface="Times New Roman" panose="02020603050405020304" pitchFamily="18" charset="0"/>
                <a:cs typeface="Times New Roman" panose="02020603050405020304" pitchFamily="18" charset="0"/>
              </a:rPr>
              <a:t>分析结果</a:t>
            </a:r>
            <a:endParaRPr lang="en-US" sz="18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4" name="Title 1"/>
          <p:cNvSpPr txBox="1">
            <a:spLocks/>
          </p:cNvSpPr>
          <p:nvPr/>
        </p:nvSpPr>
        <p:spPr>
          <a:xfrm>
            <a:off x="381000" y="381000"/>
            <a:ext cx="8229600" cy="4873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000" b="1" dirty="0" smtClean="0">
                <a:solidFill>
                  <a:schemeClr val="tx1"/>
                </a:solidFill>
                <a:latin typeface="Times New Roman" panose="02020603050405020304" pitchFamily="18" charset="0"/>
                <a:cs typeface="Times New Roman" panose="02020603050405020304" pitchFamily="18" charset="0"/>
              </a:rPr>
              <a:t>1.2 Recent Trend and Future Business Needs </a:t>
            </a:r>
            <a:r>
              <a:rPr lang="zh-CN" altLang="en-US" sz="2000" b="1" dirty="0" smtClean="0">
                <a:solidFill>
                  <a:schemeClr val="tx1"/>
                </a:solidFill>
                <a:latin typeface="Times New Roman" panose="02020603050405020304" pitchFamily="18" charset="0"/>
                <a:cs typeface="Times New Roman" panose="02020603050405020304" pitchFamily="18" charset="0"/>
              </a:rPr>
              <a:t>近期趋势及未来业务需求</a:t>
            </a:r>
            <a:endParaRPr 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110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8E1ECB-E061-4EC4-9E0F-767A83113E18}" type="slidenum">
              <a:rPr lang="en-US" smtClean="0">
                <a:latin typeface="Times New Roman" panose="02020603050405020304" pitchFamily="18" charset="0"/>
                <a:cs typeface="Times New Roman" panose="02020603050405020304" pitchFamily="18" charset="0"/>
              </a:rPr>
              <a:pPr/>
              <a:t>16</a:t>
            </a:fld>
            <a:endParaRPr lang="en-US" dirty="0">
              <a:latin typeface="Times New Roman" panose="02020603050405020304" pitchFamily="18" charset="0"/>
              <a:cs typeface="Times New Roman" panose="02020603050405020304" pitchFamily="18" charset="0"/>
            </a:endParaRPr>
          </a:p>
        </p:txBody>
      </p:sp>
      <p:sp>
        <p:nvSpPr>
          <p:cNvPr id="6" name="Right Brace 5"/>
          <p:cNvSpPr/>
          <p:nvPr/>
        </p:nvSpPr>
        <p:spPr>
          <a:xfrm rot="5400000">
            <a:off x="4324516" y="-362116"/>
            <a:ext cx="647368" cy="8229600"/>
          </a:xfrm>
          <a:prstGeom prst="rightBrace">
            <a:avLst>
              <a:gd name="adj1" fmla="val 8333"/>
              <a:gd name="adj2" fmla="val 49903"/>
            </a:avLst>
          </a:prstGeom>
          <a:solidFill>
            <a:schemeClr val="accent1">
              <a:lumMod val="20000"/>
              <a:lumOff val="80000"/>
            </a:schemeClr>
          </a:solidFill>
          <a:ln w="317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905000" y="990600"/>
            <a:ext cx="6858000" cy="2308324"/>
          </a:xfrm>
          <a:prstGeom prst="rect">
            <a:avLst/>
          </a:prstGeom>
          <a:noFill/>
        </p:spPr>
        <p:txBody>
          <a:bodyPr wrap="square" rtlCol="0">
            <a:spAutoFit/>
          </a:bodyPr>
          <a:lstStyle/>
          <a:p>
            <a:pPr marL="228600" indent="-228600">
              <a:buFont typeface="Wingdings" panose="05000000000000000000" pitchFamily="2" charset="2"/>
              <a:buChar char="q"/>
            </a:pPr>
            <a:r>
              <a:rPr lang="en-US" sz="1600" b="1" dirty="0" smtClean="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Historical analysis concludes the cap Category </a:t>
            </a:r>
            <a:r>
              <a:rPr lang="en-US" sz="1400" b="1" dirty="0">
                <a:latin typeface="Times New Roman" panose="02020603050405020304" pitchFamily="18" charset="0"/>
                <a:cs typeface="Times New Roman" panose="02020603050405020304" pitchFamily="18" charset="0"/>
              </a:rPr>
              <a:t>“De </a:t>
            </a:r>
            <a:r>
              <a:rPr lang="en-US" sz="1400" b="1" dirty="0" smtClean="0">
                <a:latin typeface="Times New Roman" panose="02020603050405020304" pitchFamily="18" charset="0"/>
                <a:cs typeface="Times New Roman" panose="02020603050405020304" pitchFamily="18" charset="0"/>
              </a:rPr>
              <a:t>Minimis” </a:t>
            </a:r>
            <a:r>
              <a:rPr lang="en-US" sz="1400" b="1" dirty="0">
                <a:latin typeface="Times New Roman" panose="02020603050405020304" pitchFamily="18" charset="0"/>
                <a:cs typeface="Times New Roman" panose="02020603050405020304" pitchFamily="18" charset="0"/>
              </a:rPr>
              <a:t>capacity </a:t>
            </a:r>
            <a:r>
              <a:rPr lang="en-US" sz="1400" b="1" dirty="0">
                <a:solidFill>
                  <a:srgbClr val="C00000"/>
                </a:solidFill>
                <a:latin typeface="Times New Roman" panose="02020603050405020304" pitchFamily="18" charset="0"/>
                <a:cs typeface="Times New Roman" panose="02020603050405020304" pitchFamily="18" charset="0"/>
              </a:rPr>
              <a:t>$</a:t>
            </a:r>
            <a:r>
              <a:rPr lang="en-US" sz="1400" b="1" dirty="0" smtClean="0">
                <a:solidFill>
                  <a:srgbClr val="C00000"/>
                </a:solidFill>
                <a:latin typeface="Times New Roman" panose="02020603050405020304" pitchFamily="18" charset="0"/>
                <a:cs typeface="Times New Roman" panose="02020603050405020304" pitchFamily="18" charset="0"/>
              </a:rPr>
              <a:t>9.28B</a:t>
            </a:r>
            <a:r>
              <a:rPr lang="en-US" altLang="zh-CN" sz="1400" b="1" dirty="0" smtClean="0">
                <a:solidFill>
                  <a:srgbClr val="C00000"/>
                </a:solidFill>
                <a:latin typeface="Times New Roman" panose="02020603050405020304" pitchFamily="18" charset="0"/>
                <a:cs typeface="Times New Roman" panose="02020603050405020304" pitchFamily="18" charset="0"/>
              </a:rPr>
              <a:t>n</a:t>
            </a:r>
            <a:r>
              <a:rPr lang="en-US" sz="1400" b="1" dirty="0" smtClean="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is sufficient to cover </a:t>
            </a:r>
            <a:r>
              <a:rPr lang="en-US" sz="1400" b="1" dirty="0" smtClean="0">
                <a:solidFill>
                  <a:srgbClr val="C00000"/>
                </a:solidFill>
                <a:latin typeface="Times New Roman" panose="02020603050405020304" pitchFamily="18" charset="0"/>
                <a:cs typeface="Times New Roman" panose="02020603050405020304" pitchFamily="18" charset="0"/>
              </a:rPr>
              <a:t>$6.3Bn </a:t>
            </a:r>
            <a:r>
              <a:rPr lang="en-US" sz="1400" b="1" dirty="0" smtClean="0">
                <a:latin typeface="Times New Roman" panose="02020603050405020304" pitchFamily="18" charset="0"/>
                <a:cs typeface="Times New Roman" panose="02020603050405020304" pitchFamily="18" charset="0"/>
              </a:rPr>
              <a:t>funding </a:t>
            </a:r>
            <a:r>
              <a:rPr lang="en-US" sz="1400" b="1" dirty="0">
                <a:latin typeface="Times New Roman" panose="02020603050405020304" pitchFamily="18" charset="0"/>
                <a:cs typeface="Times New Roman" panose="02020603050405020304" pitchFamily="18" charset="0"/>
              </a:rPr>
              <a:t>gap (only </a:t>
            </a:r>
            <a:r>
              <a:rPr lang="en-US" sz="1400" b="1" dirty="0" smtClean="0">
                <a:latin typeface="Times New Roman" panose="02020603050405020304" pitchFamily="18" charset="0"/>
                <a:cs typeface="Times New Roman" panose="02020603050405020304" pitchFamily="18" charset="0"/>
              </a:rPr>
              <a:t>at 1</a:t>
            </a:r>
            <a:r>
              <a:rPr lang="en-US" sz="1400" b="1"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probability</a:t>
            </a:r>
            <a:r>
              <a:rPr lang="en-US" sz="1400" b="1" dirty="0">
                <a:latin typeface="Times New Roman" panose="02020603050405020304" pitchFamily="18" charset="0"/>
                <a:cs typeface="Times New Roman" panose="02020603050405020304" pitchFamily="18" charset="0"/>
              </a:rPr>
              <a:t>) </a:t>
            </a:r>
            <a:r>
              <a:rPr lang="zh-CN" altLang="en-US" sz="1400" b="1" dirty="0" smtClean="0">
                <a:latin typeface="Times New Roman" panose="02020603050405020304" pitchFamily="18" charset="0"/>
                <a:cs typeface="Times New Roman" panose="02020603050405020304" pitchFamily="18" charset="0"/>
              </a:rPr>
              <a:t>历史数据分析结果显示 ，</a:t>
            </a:r>
            <a:r>
              <a:rPr lang="en-US" sz="1400" b="1" dirty="0" smtClean="0">
                <a:latin typeface="Times New Roman" panose="02020603050405020304" pitchFamily="18" charset="0"/>
                <a:cs typeface="Times New Roman" panose="02020603050405020304" pitchFamily="18" charset="0"/>
              </a:rPr>
              <a:t>“De </a:t>
            </a:r>
            <a:r>
              <a:rPr lang="en-US" sz="1400" b="1" dirty="0">
                <a:latin typeface="Times New Roman" panose="02020603050405020304" pitchFamily="18" charset="0"/>
                <a:cs typeface="Times New Roman" panose="02020603050405020304" pitchFamily="18" charset="0"/>
              </a:rPr>
              <a:t>Minimis</a:t>
            </a:r>
            <a:r>
              <a:rPr lang="en-US" sz="1400" b="1" dirty="0" smtClean="0">
                <a:latin typeface="Times New Roman" panose="02020603050405020304" pitchFamily="18" charset="0"/>
                <a:cs typeface="Times New Roman" panose="02020603050405020304" pitchFamily="18" charset="0"/>
              </a:rPr>
              <a:t>”</a:t>
            </a:r>
            <a:r>
              <a:rPr lang="zh-CN" altLang="en-US" sz="1400" b="1" dirty="0">
                <a:latin typeface="Times New Roman" panose="02020603050405020304" pitchFamily="18" charset="0"/>
                <a:cs typeface="Times New Roman" panose="02020603050405020304" pitchFamily="18" charset="0"/>
              </a:rPr>
              <a:t>类</a:t>
            </a:r>
            <a:r>
              <a:rPr lang="zh-CN" altLang="en-US" sz="1400" b="1" dirty="0" smtClean="0">
                <a:latin typeface="Times New Roman" panose="02020603050405020304" pitchFamily="18" charset="0"/>
                <a:cs typeface="Times New Roman" panose="02020603050405020304" pitchFamily="18" charset="0"/>
              </a:rPr>
              <a:t>别提供的透</a:t>
            </a:r>
            <a:r>
              <a:rPr lang="zh-CN" altLang="en-US" sz="1400" b="1" dirty="0">
                <a:latin typeface="Times New Roman" panose="02020603050405020304" pitchFamily="18" charset="0"/>
                <a:cs typeface="Times New Roman" panose="02020603050405020304" pitchFamily="18" charset="0"/>
              </a:rPr>
              <a:t>支额</a:t>
            </a:r>
            <a:r>
              <a:rPr lang="zh-CN" altLang="en-US" sz="1400" b="1" dirty="0" smtClean="0">
                <a:latin typeface="Times New Roman" panose="02020603050405020304" pitchFamily="18" charset="0"/>
                <a:cs typeface="Times New Roman" panose="02020603050405020304" pitchFamily="18" charset="0"/>
              </a:rPr>
              <a:t>度（约</a:t>
            </a:r>
            <a:r>
              <a:rPr lang="en-US" altLang="zh-CN" sz="1400" b="1" dirty="0" smtClean="0">
                <a:solidFill>
                  <a:srgbClr val="C00000"/>
                </a:solidFill>
                <a:latin typeface="Times New Roman" panose="02020603050405020304" pitchFamily="18" charset="0"/>
                <a:cs typeface="Times New Roman" panose="02020603050405020304" pitchFamily="18" charset="0"/>
              </a:rPr>
              <a:t>92.8</a:t>
            </a:r>
            <a:r>
              <a:rPr lang="zh-CN" altLang="en-US" sz="1400" b="1" dirty="0">
                <a:solidFill>
                  <a:srgbClr val="C00000"/>
                </a:solidFill>
                <a:latin typeface="Times New Roman" panose="02020603050405020304" pitchFamily="18" charset="0"/>
                <a:cs typeface="Times New Roman" panose="02020603050405020304" pitchFamily="18" charset="0"/>
              </a:rPr>
              <a:t>亿美</a:t>
            </a:r>
            <a:r>
              <a:rPr lang="zh-CN" altLang="en-US" sz="1400" b="1" dirty="0" smtClean="0">
                <a:solidFill>
                  <a:srgbClr val="C00000"/>
                </a:solidFill>
                <a:latin typeface="Times New Roman" panose="02020603050405020304" pitchFamily="18" charset="0"/>
                <a:cs typeface="Times New Roman" panose="02020603050405020304" pitchFamily="18" charset="0"/>
              </a:rPr>
              <a:t>元）</a:t>
            </a:r>
            <a:r>
              <a:rPr lang="zh-CN" altLang="en-US" sz="1400" b="1" dirty="0" smtClean="0">
                <a:latin typeface="Times New Roman" panose="02020603050405020304" pitchFamily="18" charset="0"/>
                <a:cs typeface="Times New Roman" panose="02020603050405020304" pitchFamily="18" charset="0"/>
              </a:rPr>
              <a:t>足</a:t>
            </a:r>
            <a:r>
              <a:rPr lang="zh-CN" altLang="en-US" sz="1400" b="1" dirty="0">
                <a:latin typeface="Times New Roman" panose="02020603050405020304" pitchFamily="18" charset="0"/>
                <a:cs typeface="Times New Roman" panose="02020603050405020304" pitchFamily="18" charset="0"/>
              </a:rPr>
              <a:t>以满足</a:t>
            </a:r>
            <a:r>
              <a:rPr lang="en-US" altLang="zh-CN" sz="1400" b="1" dirty="0">
                <a:solidFill>
                  <a:srgbClr val="C00000"/>
                </a:solidFill>
                <a:latin typeface="Times New Roman" panose="02020603050405020304" pitchFamily="18" charset="0"/>
                <a:cs typeface="Times New Roman" panose="02020603050405020304" pitchFamily="18" charset="0"/>
              </a:rPr>
              <a:t>63</a:t>
            </a:r>
            <a:r>
              <a:rPr lang="zh-CN" altLang="en-US" sz="1400" b="1" dirty="0">
                <a:solidFill>
                  <a:srgbClr val="C00000"/>
                </a:solidFill>
                <a:latin typeface="Times New Roman" panose="02020603050405020304" pitchFamily="18" charset="0"/>
                <a:cs typeface="Times New Roman" panose="02020603050405020304" pitchFamily="18" charset="0"/>
              </a:rPr>
              <a:t>亿美元</a:t>
            </a:r>
            <a:r>
              <a:rPr lang="zh-CN" altLang="en-US" sz="1400" b="1" dirty="0">
                <a:latin typeface="Times New Roman" panose="02020603050405020304" pitchFamily="18" charset="0"/>
                <a:cs typeface="Times New Roman" panose="02020603050405020304" pitchFamily="18" charset="0"/>
              </a:rPr>
              <a:t>的资金缺口（基于历史数据</a:t>
            </a:r>
            <a:r>
              <a:rPr lang="en-US" altLang="zh-CN" sz="1400" b="1" dirty="0">
                <a:latin typeface="Times New Roman" panose="02020603050405020304" pitchFamily="18" charset="0"/>
                <a:cs typeface="Times New Roman" panose="02020603050405020304" pitchFamily="18" charset="0"/>
              </a:rPr>
              <a:t>1%</a:t>
            </a:r>
            <a:r>
              <a:rPr lang="zh-CN" altLang="en-US" sz="1400" b="1" dirty="0">
                <a:latin typeface="Times New Roman" panose="02020603050405020304" pitchFamily="18" charset="0"/>
                <a:cs typeface="Times New Roman" panose="02020603050405020304" pitchFamily="18" charset="0"/>
              </a:rPr>
              <a:t>的概</a:t>
            </a:r>
            <a:r>
              <a:rPr lang="zh-CN" altLang="en-US" sz="1400" b="1" dirty="0" smtClean="0">
                <a:latin typeface="Times New Roman" panose="02020603050405020304" pitchFamily="18" charset="0"/>
                <a:cs typeface="Times New Roman" panose="02020603050405020304" pitchFamily="18" charset="0"/>
              </a:rPr>
              <a:t>率）。</a:t>
            </a:r>
            <a:endParaRPr lang="en-US" sz="1400" b="1" dirty="0" smtClean="0">
              <a:latin typeface="Times New Roman" panose="02020603050405020304" pitchFamily="18" charset="0"/>
              <a:cs typeface="Times New Roman" panose="02020603050405020304" pitchFamily="18" charset="0"/>
            </a:endParaRPr>
          </a:p>
          <a:p>
            <a:pPr marL="228600" indent="-228600">
              <a:buFont typeface="Wingdings" panose="05000000000000000000" pitchFamily="2" charset="2"/>
              <a:buChar char="q"/>
            </a:pPr>
            <a:endParaRPr lang="en-US" sz="1400" b="1" dirty="0" smtClean="0">
              <a:latin typeface="Times New Roman" panose="02020603050405020304" pitchFamily="18" charset="0"/>
              <a:cs typeface="Times New Roman" panose="02020603050405020304" pitchFamily="18" charset="0"/>
            </a:endParaRPr>
          </a:p>
          <a:p>
            <a:pPr marL="228600" indent="-228600">
              <a:buFont typeface="Wingdings" panose="05000000000000000000" pitchFamily="2" charset="2"/>
              <a:buChar char="q"/>
            </a:pPr>
            <a:r>
              <a:rPr lang="en-US" sz="1400" b="1" dirty="0" smtClean="0">
                <a:latin typeface="Times New Roman" panose="02020603050405020304" pitchFamily="18" charset="0"/>
                <a:cs typeface="Times New Roman" panose="02020603050405020304" pitchFamily="18" charset="0"/>
              </a:rPr>
              <a:t> Current trend and future business needs also concludes “De Minimis” capacity is </a:t>
            </a:r>
            <a:r>
              <a:rPr lang="en-US" sz="1400" b="1" dirty="0">
                <a:latin typeface="Times New Roman" panose="02020603050405020304" pitchFamily="18" charset="0"/>
                <a:cs typeface="Times New Roman" panose="02020603050405020304" pitchFamily="18" charset="0"/>
              </a:rPr>
              <a:t>still sufficient to cover the </a:t>
            </a:r>
            <a:r>
              <a:rPr lang="en-US" sz="1400" b="1" dirty="0" smtClean="0">
                <a:latin typeface="Times New Roman" panose="02020603050405020304" pitchFamily="18" charset="0"/>
                <a:cs typeface="Times New Roman" panose="02020603050405020304" pitchFamily="18" charset="0"/>
              </a:rPr>
              <a:t>all overdraft limit usage </a:t>
            </a:r>
            <a:r>
              <a:rPr lang="en-US" sz="1400" b="1" dirty="0" smtClean="0">
                <a:solidFill>
                  <a:srgbClr val="C00000"/>
                </a:solidFill>
                <a:latin typeface="Times New Roman" panose="02020603050405020304" pitchFamily="18" charset="0"/>
                <a:cs typeface="Times New Roman" panose="02020603050405020304" pitchFamily="18" charset="0"/>
              </a:rPr>
              <a:t>~$20Bn </a:t>
            </a:r>
            <a:r>
              <a:rPr lang="en-US" sz="1400" b="1" dirty="0" smtClean="0">
                <a:latin typeface="Times New Roman" panose="02020603050405020304" pitchFamily="18" charset="0"/>
                <a:cs typeface="Times New Roman" panose="02020603050405020304" pitchFamily="18" charset="0"/>
              </a:rPr>
              <a:t>in a very extreme </a:t>
            </a:r>
            <a:r>
              <a:rPr lang="en-US" sz="1400" b="1" dirty="0">
                <a:latin typeface="Times New Roman" panose="02020603050405020304" pitchFamily="18" charset="0"/>
                <a:cs typeface="Times New Roman" panose="02020603050405020304" pitchFamily="18" charset="0"/>
              </a:rPr>
              <a:t>case</a:t>
            </a:r>
            <a:r>
              <a:rPr lang="en-US" sz="1400" b="1" dirty="0" smtClean="0">
                <a:latin typeface="Times New Roman" panose="02020603050405020304" pitchFamily="18" charset="0"/>
                <a:cs typeface="Times New Roman" panose="02020603050405020304" pitchFamily="18" charset="0"/>
              </a:rPr>
              <a:t>. </a:t>
            </a:r>
            <a:r>
              <a:rPr lang="zh-CN" altLang="en-US" sz="1400" b="1" dirty="0">
                <a:latin typeface="Times New Roman" panose="02020603050405020304" pitchFamily="18" charset="0"/>
                <a:cs typeface="Times New Roman" panose="02020603050405020304" pitchFamily="18" charset="0"/>
              </a:rPr>
              <a:t>近期趋势及未来业务需</a:t>
            </a:r>
            <a:r>
              <a:rPr lang="zh-CN" altLang="en-US" sz="1400" b="1" dirty="0" smtClean="0">
                <a:latin typeface="Times New Roman" panose="02020603050405020304" pitchFamily="18" charset="0"/>
                <a:cs typeface="Times New Roman" panose="02020603050405020304" pitchFamily="18" charset="0"/>
              </a:rPr>
              <a:t>求分析显示</a:t>
            </a:r>
            <a:r>
              <a:rPr lang="en-US" sz="1400" b="1" dirty="0">
                <a:latin typeface="Times New Roman" panose="02020603050405020304" pitchFamily="18" charset="0"/>
                <a:cs typeface="Times New Roman" panose="02020603050405020304" pitchFamily="18" charset="0"/>
              </a:rPr>
              <a:t>“De Minimis</a:t>
            </a:r>
            <a:r>
              <a:rPr lang="en-US" sz="1400" b="1" dirty="0" smtClean="0">
                <a:latin typeface="Times New Roman" panose="02020603050405020304" pitchFamily="18" charset="0"/>
                <a:cs typeface="Times New Roman" panose="02020603050405020304" pitchFamily="18" charset="0"/>
              </a:rPr>
              <a:t>”</a:t>
            </a:r>
            <a:r>
              <a:rPr lang="zh-CN" altLang="en-US" sz="1400" b="1" dirty="0" smtClean="0">
                <a:latin typeface="Times New Roman" panose="02020603050405020304" pitchFamily="18" charset="0"/>
                <a:cs typeface="Times New Roman" panose="02020603050405020304" pitchFamily="18" charset="0"/>
              </a:rPr>
              <a:t>类别透</a:t>
            </a:r>
            <a:r>
              <a:rPr lang="zh-CN" altLang="en-US" sz="1400" b="1" dirty="0">
                <a:latin typeface="Times New Roman" panose="02020603050405020304" pitchFamily="18" charset="0"/>
                <a:cs typeface="Times New Roman" panose="02020603050405020304" pitchFamily="18" charset="0"/>
              </a:rPr>
              <a:t>支额</a:t>
            </a:r>
            <a:r>
              <a:rPr lang="zh-CN" altLang="en-US" sz="1400" b="1" dirty="0" smtClean="0">
                <a:latin typeface="Times New Roman" panose="02020603050405020304" pitchFamily="18" charset="0"/>
                <a:cs typeface="Times New Roman" panose="02020603050405020304" pitchFamily="18" charset="0"/>
              </a:rPr>
              <a:t>度</a:t>
            </a:r>
            <a:r>
              <a:rPr lang="zh-CN" altLang="en-US" sz="1400" b="1" dirty="0">
                <a:latin typeface="Times New Roman" panose="02020603050405020304" pitchFamily="18" charset="0"/>
                <a:cs typeface="Times New Roman" panose="02020603050405020304" pitchFamily="18" charset="0"/>
              </a:rPr>
              <a:t>仍</a:t>
            </a:r>
            <a:r>
              <a:rPr lang="zh-CN" altLang="en-US" sz="1400" b="1" dirty="0" smtClean="0">
                <a:latin typeface="Times New Roman" panose="02020603050405020304" pitchFamily="18" charset="0"/>
                <a:cs typeface="Times New Roman" panose="02020603050405020304" pitchFamily="18" charset="0"/>
              </a:rPr>
              <a:t>足</a:t>
            </a:r>
            <a:r>
              <a:rPr lang="zh-CN" altLang="en-US" sz="1400" b="1" dirty="0">
                <a:latin typeface="Times New Roman" panose="02020603050405020304" pitchFamily="18" charset="0"/>
                <a:cs typeface="Times New Roman" panose="02020603050405020304" pitchFamily="18" charset="0"/>
              </a:rPr>
              <a:t>以满足未来极端情况</a:t>
            </a:r>
            <a:r>
              <a:rPr lang="zh-CN" altLang="en-US" sz="1400" b="1" dirty="0" smtClean="0">
                <a:latin typeface="Times New Roman" panose="02020603050405020304" pitchFamily="18" charset="0"/>
                <a:cs typeface="Times New Roman" panose="02020603050405020304" pitchFamily="18" charset="0"/>
              </a:rPr>
              <a:t>下</a:t>
            </a:r>
            <a:r>
              <a:rPr lang="en-US" altLang="zh-CN" sz="1400" b="1" dirty="0" smtClean="0">
                <a:solidFill>
                  <a:srgbClr val="C00000"/>
                </a:solidFill>
                <a:latin typeface="Times New Roman" panose="02020603050405020304" pitchFamily="18" charset="0"/>
                <a:cs typeface="Times New Roman" panose="02020603050405020304" pitchFamily="18" charset="0"/>
              </a:rPr>
              <a:t>200</a:t>
            </a:r>
            <a:r>
              <a:rPr lang="zh-CN" altLang="en-US" sz="1400" b="1" dirty="0" smtClean="0">
                <a:solidFill>
                  <a:srgbClr val="C00000"/>
                </a:solidFill>
                <a:latin typeface="Times New Roman" panose="02020603050405020304" pitchFamily="18" charset="0"/>
                <a:cs typeface="Times New Roman" panose="02020603050405020304" pitchFamily="18" charset="0"/>
              </a:rPr>
              <a:t>亿美元</a:t>
            </a:r>
            <a:r>
              <a:rPr lang="zh-CN" altLang="en-US" sz="1400" b="1" dirty="0" smtClean="0">
                <a:latin typeface="Times New Roman" panose="02020603050405020304" pitchFamily="18" charset="0"/>
                <a:cs typeface="Times New Roman" panose="02020603050405020304" pitchFamily="18" charset="0"/>
              </a:rPr>
              <a:t>透支额度的使用。</a:t>
            </a:r>
            <a:endParaRPr lang="en-US" sz="1400" b="1" dirty="0">
              <a:latin typeface="Times New Roman" panose="02020603050405020304" pitchFamily="18" charset="0"/>
              <a:cs typeface="Times New Roman" panose="02020603050405020304" pitchFamily="18" charset="0"/>
            </a:endParaRPr>
          </a:p>
          <a:p>
            <a:endParaRPr lang="en-US" sz="1600" b="1" dirty="0" smtClean="0">
              <a:solidFill>
                <a:schemeClr val="tx2">
                  <a:lumMod val="50000"/>
                </a:schemeClr>
              </a:solidFill>
              <a:latin typeface="Times New Roman" panose="02020603050405020304" pitchFamily="18" charset="0"/>
              <a:cs typeface="Times New Roman" panose="02020603050405020304" pitchFamily="18" charset="0"/>
            </a:endParaRPr>
          </a:p>
        </p:txBody>
      </p:sp>
      <p:sp>
        <p:nvSpPr>
          <p:cNvPr id="9" name="Rectangle 8"/>
          <p:cNvSpPr/>
          <p:nvPr/>
        </p:nvSpPr>
        <p:spPr>
          <a:xfrm>
            <a:off x="533400" y="990600"/>
            <a:ext cx="8229600" cy="2438400"/>
          </a:xfrm>
          <a:prstGeom prst="rect">
            <a:avLst/>
          </a:prstGeom>
          <a:noFill/>
          <a:ln>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533400" y="990600"/>
            <a:ext cx="1371600" cy="24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Times New Roman" panose="02020603050405020304" pitchFamily="18" charset="0"/>
                <a:cs typeface="Times New Roman" panose="02020603050405020304" pitchFamily="18" charset="0"/>
              </a:rPr>
              <a:t>Analysis </a:t>
            </a:r>
          </a:p>
          <a:p>
            <a:pPr algn="ctr"/>
            <a:r>
              <a:rPr lang="en-US" sz="1600" b="1" dirty="0" smtClean="0">
                <a:solidFill>
                  <a:schemeClr val="bg1"/>
                </a:solidFill>
                <a:latin typeface="Times New Roman" panose="02020603050405020304" pitchFamily="18" charset="0"/>
                <a:cs typeface="Times New Roman" panose="02020603050405020304" pitchFamily="18" charset="0"/>
              </a:rPr>
              <a:t>Results</a:t>
            </a:r>
          </a:p>
          <a:p>
            <a:pPr algn="ctr"/>
            <a:r>
              <a:rPr lang="zh-CN" altLang="en-US" sz="1600" b="1" dirty="0">
                <a:solidFill>
                  <a:schemeClr val="bg1"/>
                </a:solidFill>
                <a:latin typeface="Times New Roman" panose="02020603050405020304" pitchFamily="18" charset="0"/>
                <a:cs typeface="Times New Roman" panose="02020603050405020304" pitchFamily="18" charset="0"/>
              </a:rPr>
              <a:t>分析结果</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2590800" y="4114800"/>
            <a:ext cx="43434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latin typeface="Times New Roman" panose="02020603050405020304" pitchFamily="18" charset="0"/>
                <a:cs typeface="Times New Roman" panose="02020603050405020304" pitchFamily="18" charset="0"/>
              </a:rPr>
              <a:t>Recommend to Apply for Fed Net Debit Cap Category</a:t>
            </a:r>
            <a:endParaRPr lang="en-US" sz="2000" b="1" dirty="0">
              <a:solidFill>
                <a:schemeClr val="bg1"/>
              </a:solidFill>
              <a:latin typeface="Times New Roman" panose="02020603050405020304" pitchFamily="18" charset="0"/>
              <a:cs typeface="Times New Roman" panose="02020603050405020304" pitchFamily="18" charset="0"/>
            </a:endParaRPr>
          </a:p>
          <a:p>
            <a:pPr algn="ctr"/>
            <a:r>
              <a:rPr lang="en-US" sz="2400" b="1" dirty="0" smtClean="0">
                <a:solidFill>
                  <a:schemeClr val="bg1"/>
                </a:solidFill>
                <a:latin typeface="Times New Roman" panose="02020603050405020304" pitchFamily="18" charset="0"/>
                <a:cs typeface="Times New Roman" panose="02020603050405020304" pitchFamily="18" charset="0"/>
              </a:rPr>
              <a:t>“De Minimis”</a:t>
            </a:r>
          </a:p>
          <a:p>
            <a:pPr algn="ctr"/>
            <a:r>
              <a:rPr lang="zh-CN" altLang="en-US" sz="2000" b="1" dirty="0">
                <a:solidFill>
                  <a:schemeClr val="bg1"/>
                </a:solidFill>
                <a:latin typeface="Times New Roman" panose="02020603050405020304" pitchFamily="18" charset="0"/>
                <a:cs typeface="Times New Roman" panose="02020603050405020304" pitchFamily="18" charset="0"/>
              </a:rPr>
              <a:t>建</a:t>
            </a:r>
            <a:r>
              <a:rPr lang="zh-CN" altLang="en-US" sz="2000" b="1" dirty="0" smtClean="0">
                <a:solidFill>
                  <a:schemeClr val="bg1"/>
                </a:solidFill>
                <a:latin typeface="Times New Roman" panose="02020603050405020304" pitchFamily="18" charset="0"/>
                <a:cs typeface="Times New Roman" panose="02020603050405020304" pitchFamily="18" charset="0"/>
              </a:rPr>
              <a:t>议申请“</a:t>
            </a:r>
            <a:r>
              <a:rPr lang="en-US" altLang="zh-CN" sz="2000" b="1" dirty="0" smtClean="0">
                <a:solidFill>
                  <a:schemeClr val="bg1"/>
                </a:solidFill>
                <a:latin typeface="Times New Roman" panose="02020603050405020304" pitchFamily="18" charset="0"/>
                <a:cs typeface="Times New Roman" panose="02020603050405020304" pitchFamily="18" charset="0"/>
              </a:rPr>
              <a:t>De Minimis</a:t>
            </a:r>
            <a:r>
              <a:rPr lang="zh-CN" altLang="en-US" sz="2000" b="1" dirty="0" smtClean="0">
                <a:solidFill>
                  <a:schemeClr val="bg1"/>
                </a:solidFill>
                <a:latin typeface="Times New Roman" panose="02020603050405020304" pitchFamily="18" charset="0"/>
                <a:cs typeface="Times New Roman" panose="02020603050405020304" pitchFamily="18" charset="0"/>
              </a:rPr>
              <a:t>”</a:t>
            </a:r>
            <a:r>
              <a:rPr lang="zh-CN" altLang="en-US" sz="2000" b="1" dirty="0">
                <a:solidFill>
                  <a:schemeClr val="bg1"/>
                </a:solidFill>
                <a:latin typeface="Times New Roman" panose="02020603050405020304" pitchFamily="18" charset="0"/>
                <a:cs typeface="Times New Roman" panose="02020603050405020304" pitchFamily="18" charset="0"/>
              </a:rPr>
              <a:t>类别</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2" name="Title 1"/>
          <p:cNvSpPr txBox="1">
            <a:spLocks/>
          </p:cNvSpPr>
          <p:nvPr/>
        </p:nvSpPr>
        <p:spPr>
          <a:xfrm>
            <a:off x="381000" y="350838"/>
            <a:ext cx="8229600" cy="4873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400" b="1" dirty="0" smtClean="0">
                <a:solidFill>
                  <a:schemeClr val="tx1"/>
                </a:solidFill>
                <a:latin typeface="Times New Roman" panose="02020603050405020304" pitchFamily="18" charset="0"/>
                <a:cs typeface="Times New Roman" panose="02020603050405020304" pitchFamily="18" charset="0"/>
              </a:rPr>
              <a:t>2. Conclusion and Recommendation </a:t>
            </a:r>
            <a:r>
              <a:rPr lang="zh-CN" altLang="en-US" sz="2400" b="1" dirty="0" smtClean="0">
                <a:solidFill>
                  <a:schemeClr val="tx1"/>
                </a:solidFill>
                <a:latin typeface="Times New Roman" panose="02020603050405020304" pitchFamily="18" charset="0"/>
                <a:cs typeface="Times New Roman" panose="02020603050405020304" pitchFamily="18" charset="0"/>
              </a:rPr>
              <a:t>结论及建议</a:t>
            </a: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396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534400" cy="381000"/>
          </a:xfrm>
        </p:spPr>
        <p:txBody>
          <a:bodyPr>
            <a:normAutofit/>
          </a:bodyPr>
          <a:lstStyle/>
          <a:p>
            <a:pPr marL="457200" indent="-457200" algn="l">
              <a:buFont typeface="Wingdings" panose="05000000000000000000" pitchFamily="2" charset="2"/>
              <a:buChar char="q"/>
            </a:pPr>
            <a:r>
              <a:rPr lang="en-US" sz="1800" b="1" dirty="0" smtClean="0">
                <a:solidFill>
                  <a:schemeClr val="tx2">
                    <a:lumMod val="50000"/>
                  </a:schemeClr>
                </a:solidFill>
                <a:latin typeface="Times New Roman" panose="02020603050405020304" pitchFamily="18" charset="0"/>
                <a:cs typeface="Times New Roman" panose="02020603050405020304" pitchFamily="18" charset="0"/>
              </a:rPr>
              <a:t>Fed </a:t>
            </a:r>
            <a:r>
              <a:rPr lang="en-US" sz="1800" b="1" dirty="0">
                <a:solidFill>
                  <a:schemeClr val="tx2">
                    <a:lumMod val="50000"/>
                  </a:schemeClr>
                </a:solidFill>
                <a:latin typeface="Times New Roman" panose="02020603050405020304" pitchFamily="18" charset="0"/>
                <a:cs typeface="Times New Roman" panose="02020603050405020304" pitchFamily="18" charset="0"/>
              </a:rPr>
              <a:t>Net Debit Cap Category </a:t>
            </a:r>
            <a:r>
              <a:rPr lang="en-US" sz="1800" b="1" dirty="0" smtClean="0">
                <a:solidFill>
                  <a:schemeClr val="tx2">
                    <a:lumMod val="50000"/>
                  </a:schemeClr>
                </a:solidFill>
                <a:latin typeface="Times New Roman" panose="02020603050405020304" pitchFamily="18" charset="0"/>
                <a:cs typeface="Times New Roman" panose="02020603050405020304" pitchFamily="18" charset="0"/>
              </a:rPr>
              <a:t>and Requirements </a:t>
            </a:r>
            <a:r>
              <a:rPr lang="zh-CN" altLang="en-US" sz="1800" b="1" dirty="0" smtClean="0">
                <a:solidFill>
                  <a:schemeClr val="tx2">
                    <a:lumMod val="50000"/>
                  </a:schemeClr>
                </a:solidFill>
                <a:latin typeface="Times New Roman" panose="02020603050405020304" pitchFamily="18" charset="0"/>
                <a:cs typeface="Times New Roman" panose="02020603050405020304" pitchFamily="18" charset="0"/>
              </a:rPr>
              <a:t>美联储净借记限额类别要求</a:t>
            </a:r>
            <a:endParaRPr lang="en-US" sz="18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C8E1ECB-E061-4EC4-9E0F-767A83113E18}" type="slidenum">
              <a:rPr lang="en-US" smtClean="0">
                <a:latin typeface="Times New Roman" panose="02020603050405020304" pitchFamily="18" charset="0"/>
                <a:cs typeface="Times New Roman" panose="02020603050405020304" pitchFamily="18" charset="0"/>
              </a:rPr>
              <a:pPr/>
              <a:t>17</a:t>
            </a:fld>
            <a:endParaRPr lang="en-US"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004" y="1598797"/>
            <a:ext cx="5257800" cy="3049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ight Brace 6"/>
          <p:cNvSpPr/>
          <p:nvPr/>
        </p:nvSpPr>
        <p:spPr>
          <a:xfrm>
            <a:off x="5976749" y="2026342"/>
            <a:ext cx="207104" cy="621497"/>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462372" y="1981200"/>
            <a:ext cx="2070935" cy="523220"/>
          </a:xfrm>
          <a:prstGeom prst="rect">
            <a:avLst/>
          </a:prstGeom>
          <a:noFill/>
          <a:ln>
            <a:solidFill>
              <a:srgbClr val="FF0000"/>
            </a:solidFill>
          </a:ln>
        </p:spPr>
        <p:txBody>
          <a:bodyPr wrap="square" rtlCol="0">
            <a:spAutoFit/>
          </a:bodyPr>
          <a:lstStyle/>
          <a:p>
            <a:pPr algn="ctr"/>
            <a:r>
              <a:rPr lang="en-US" sz="1400" b="1" i="1" dirty="0" smtClean="0">
                <a:latin typeface="Times New Roman" panose="02020603050405020304" pitchFamily="18" charset="0"/>
                <a:cs typeface="Times New Roman" panose="02020603050405020304" pitchFamily="18" charset="0"/>
              </a:rPr>
              <a:t>No filing requirements</a:t>
            </a:r>
          </a:p>
          <a:p>
            <a:pPr algn="ctr"/>
            <a:r>
              <a:rPr lang="zh-CN" altLang="en-US" sz="1400" b="1" i="1" dirty="0" smtClean="0">
                <a:latin typeface="Times New Roman" panose="02020603050405020304" pitchFamily="18" charset="0"/>
                <a:cs typeface="Times New Roman" panose="02020603050405020304" pitchFamily="18" charset="0"/>
              </a:rPr>
              <a:t>无需申请文件</a:t>
            </a:r>
            <a:endParaRPr lang="en-US" sz="1400" b="1" i="1" dirty="0">
              <a:latin typeface="Times New Roman" panose="02020603050405020304" pitchFamily="18" charset="0"/>
              <a:cs typeface="Times New Roman" panose="02020603050405020304" pitchFamily="18" charset="0"/>
            </a:endParaRPr>
          </a:p>
        </p:txBody>
      </p:sp>
      <p:sp>
        <p:nvSpPr>
          <p:cNvPr id="9" name="Right Brace 8"/>
          <p:cNvSpPr/>
          <p:nvPr/>
        </p:nvSpPr>
        <p:spPr>
          <a:xfrm>
            <a:off x="5976749" y="3021799"/>
            <a:ext cx="207103" cy="940601"/>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462372" y="3225225"/>
            <a:ext cx="2070935" cy="738664"/>
          </a:xfrm>
          <a:prstGeom prst="rect">
            <a:avLst/>
          </a:prstGeom>
          <a:noFill/>
          <a:ln>
            <a:solidFill>
              <a:srgbClr val="FF0000"/>
            </a:solidFill>
          </a:ln>
        </p:spPr>
        <p:txBody>
          <a:bodyPr wrap="square" rtlCol="0">
            <a:spAutoFit/>
          </a:bodyPr>
          <a:lstStyle/>
          <a:p>
            <a:pPr algn="ctr"/>
            <a:r>
              <a:rPr lang="en-US" sz="1400" b="1" i="1" dirty="0" smtClean="0">
                <a:latin typeface="Times New Roman" panose="02020603050405020304" pitchFamily="18" charset="0"/>
                <a:cs typeface="Times New Roman" panose="02020603050405020304" pitchFamily="18" charset="0"/>
              </a:rPr>
              <a:t>Board resolution &amp;</a:t>
            </a:r>
          </a:p>
          <a:p>
            <a:pPr algn="ctr"/>
            <a:r>
              <a:rPr lang="en-US" sz="1400" b="1" i="1" dirty="0" smtClean="0">
                <a:latin typeface="Times New Roman" panose="02020603050405020304" pitchFamily="18" charset="0"/>
                <a:cs typeface="Times New Roman" panose="02020603050405020304" pitchFamily="18" charset="0"/>
              </a:rPr>
              <a:t> Self-assessment</a:t>
            </a:r>
          </a:p>
          <a:p>
            <a:pPr algn="ctr"/>
            <a:r>
              <a:rPr lang="zh-CN" altLang="en-US" sz="1400" b="1" i="1" dirty="0" smtClean="0">
                <a:latin typeface="Times New Roman" panose="02020603050405020304" pitchFamily="18" charset="0"/>
                <a:cs typeface="Times New Roman" panose="02020603050405020304" pitchFamily="18" charset="0"/>
              </a:rPr>
              <a:t>董事会决议及自我评估</a:t>
            </a:r>
            <a:endParaRPr lang="en-US" sz="1400" b="1" i="1" dirty="0">
              <a:latin typeface="Times New Roman" panose="02020603050405020304" pitchFamily="18" charset="0"/>
              <a:cs typeface="Times New Roman" panose="02020603050405020304" pitchFamily="18" charset="0"/>
            </a:endParaRPr>
          </a:p>
        </p:txBody>
      </p:sp>
      <p:sp>
        <p:nvSpPr>
          <p:cNvPr id="11" name="Right Brace 10"/>
          <p:cNvSpPr/>
          <p:nvPr/>
        </p:nvSpPr>
        <p:spPr>
          <a:xfrm>
            <a:off x="5967476" y="2667000"/>
            <a:ext cx="216376" cy="354799"/>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462372" y="2667000"/>
            <a:ext cx="2070935" cy="523220"/>
          </a:xfrm>
          <a:prstGeom prst="rect">
            <a:avLst/>
          </a:prstGeom>
          <a:noFill/>
          <a:ln>
            <a:solidFill>
              <a:srgbClr val="FF0000"/>
            </a:solidFill>
          </a:ln>
        </p:spPr>
        <p:txBody>
          <a:bodyPr wrap="square" rtlCol="0">
            <a:spAutoFit/>
          </a:bodyPr>
          <a:lstStyle/>
          <a:p>
            <a:pPr algn="ctr"/>
            <a:r>
              <a:rPr lang="en-US" sz="1400" b="1" i="1" dirty="0" smtClean="0">
                <a:latin typeface="Times New Roman" panose="02020603050405020304" pitchFamily="18" charset="0"/>
                <a:cs typeface="Times New Roman" panose="02020603050405020304" pitchFamily="18" charset="0"/>
              </a:rPr>
              <a:t>Board resolution only</a:t>
            </a:r>
          </a:p>
          <a:p>
            <a:pPr algn="ctr"/>
            <a:r>
              <a:rPr lang="zh-CN" altLang="en-US" sz="1400" b="1" i="1" dirty="0" smtClean="0">
                <a:latin typeface="Times New Roman" panose="02020603050405020304" pitchFamily="18" charset="0"/>
                <a:cs typeface="Times New Roman" panose="02020603050405020304" pitchFamily="18" charset="0"/>
              </a:rPr>
              <a:t>董事会决议</a:t>
            </a:r>
            <a:endParaRPr lang="en-US" sz="1400" b="1" i="1" dirty="0">
              <a:latin typeface="Times New Roman" panose="02020603050405020304" pitchFamily="18" charset="0"/>
              <a:cs typeface="Times New Roman" panose="02020603050405020304" pitchFamily="18" charset="0"/>
            </a:endParaRPr>
          </a:p>
        </p:txBody>
      </p:sp>
      <p:sp>
        <p:nvSpPr>
          <p:cNvPr id="6" name="Rectangle 5"/>
          <p:cNvSpPr/>
          <p:nvPr/>
        </p:nvSpPr>
        <p:spPr>
          <a:xfrm>
            <a:off x="6705600" y="1371600"/>
            <a:ext cx="1713876" cy="584775"/>
          </a:xfrm>
          <a:prstGeom prst="rect">
            <a:avLst/>
          </a:prstGeom>
        </p:spPr>
        <p:txBody>
          <a:bodyPr wrap="square">
            <a:spAutoFit/>
          </a:bodyPr>
          <a:lstStyle/>
          <a:p>
            <a:r>
              <a:rPr lang="en-US" sz="1600" b="1" dirty="0" smtClean="0">
                <a:solidFill>
                  <a:srgbClr val="C00000"/>
                </a:solidFill>
                <a:latin typeface="Times New Roman" panose="02020603050405020304" pitchFamily="18" charset="0"/>
                <a:cs typeface="Times New Roman" panose="02020603050405020304" pitchFamily="18" charset="0"/>
              </a:rPr>
              <a:t>Requirement</a:t>
            </a:r>
            <a:r>
              <a:rPr lang="en-US" altLang="zh-CN" sz="1600" b="1" dirty="0" smtClean="0">
                <a:solidFill>
                  <a:srgbClr val="C00000"/>
                </a:solidFill>
                <a:latin typeface="Times New Roman" panose="02020603050405020304" pitchFamily="18" charset="0"/>
                <a:cs typeface="Times New Roman" panose="02020603050405020304" pitchFamily="18" charset="0"/>
              </a:rPr>
              <a:t>s</a:t>
            </a:r>
          </a:p>
          <a:p>
            <a:r>
              <a:rPr lang="en-US" altLang="zh-CN" sz="1600" b="1" dirty="0">
                <a:solidFill>
                  <a:srgbClr val="C00000"/>
                </a:solidFill>
                <a:latin typeface="Times New Roman" panose="02020603050405020304" pitchFamily="18" charset="0"/>
                <a:cs typeface="Times New Roman" panose="02020603050405020304" pitchFamily="18" charset="0"/>
              </a:rPr>
              <a:t> </a:t>
            </a:r>
            <a:r>
              <a:rPr lang="en-US" altLang="zh-CN" sz="1600" b="1" dirty="0" smtClean="0">
                <a:solidFill>
                  <a:srgbClr val="C00000"/>
                </a:solidFill>
                <a:latin typeface="Times New Roman" panose="02020603050405020304" pitchFamily="18" charset="0"/>
                <a:cs typeface="Times New Roman" panose="02020603050405020304" pitchFamily="18" charset="0"/>
              </a:rPr>
              <a:t>      </a:t>
            </a:r>
            <a:r>
              <a:rPr lang="zh-CN" altLang="en-US" sz="1600" b="1" dirty="0" smtClean="0">
                <a:solidFill>
                  <a:srgbClr val="C00000"/>
                </a:solidFill>
                <a:latin typeface="Times New Roman" panose="02020603050405020304" pitchFamily="18" charset="0"/>
                <a:cs typeface="Times New Roman" panose="02020603050405020304" pitchFamily="18" charset="0"/>
              </a:rPr>
              <a:t>要</a:t>
            </a:r>
            <a:r>
              <a:rPr lang="zh-CN" altLang="en-US" sz="1600" b="1" dirty="0">
                <a:solidFill>
                  <a:srgbClr val="C00000"/>
                </a:solidFill>
                <a:latin typeface="Times New Roman" panose="02020603050405020304" pitchFamily="18" charset="0"/>
                <a:cs typeface="Times New Roman" panose="02020603050405020304" pitchFamily="18" charset="0"/>
              </a:rPr>
              <a:t>求</a:t>
            </a:r>
            <a:endParaRPr lang="en-US" sz="1600" dirty="0">
              <a:solidFill>
                <a:srgbClr val="C0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531067" y="4800600"/>
            <a:ext cx="8054877" cy="1508105"/>
          </a:xfrm>
          <a:prstGeom prst="rect">
            <a:avLst/>
          </a:prstGeom>
        </p:spPr>
        <p:txBody>
          <a:bodyPr wrap="square">
            <a:spAutoFit/>
          </a:bodyPr>
          <a:lstStyle/>
          <a:p>
            <a:pPr marL="285750" indent="-285750">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The cap category and capital measure determine the size of its net debit </a:t>
            </a:r>
            <a:r>
              <a:rPr lang="en-US" sz="1600" b="1" dirty="0" smtClean="0">
                <a:latin typeface="Times New Roman" panose="02020603050405020304" pitchFamily="18" charset="0"/>
                <a:cs typeface="Times New Roman" panose="02020603050405020304" pitchFamily="18" charset="0"/>
              </a:rPr>
              <a:t>cap.</a:t>
            </a:r>
          </a:p>
          <a:p>
            <a:pPr marL="285750" indent="-285750">
              <a:buClr>
                <a:schemeClr val="bg1"/>
              </a:buClr>
              <a:buFont typeface="Wingdings" panose="05000000000000000000" pitchFamily="2" charset="2"/>
              <a:buChar char="q"/>
            </a:pPr>
            <a:r>
              <a:rPr lang="zh-CN" altLang="en-US" sz="1600" b="1" dirty="0" smtClean="0">
                <a:latin typeface="Times New Roman" panose="02020603050405020304" pitchFamily="18" charset="0"/>
                <a:cs typeface="Times New Roman" panose="02020603050405020304" pitchFamily="18" charset="0"/>
              </a:rPr>
              <a:t>净借记限额的额度由</a:t>
            </a:r>
            <a:r>
              <a:rPr lang="zh-CN" altLang="en-US" sz="1600" b="1" dirty="0">
                <a:latin typeface="Times New Roman" panose="02020603050405020304" pitchFamily="18" charset="0"/>
                <a:cs typeface="Times New Roman" panose="02020603050405020304" pitchFamily="18" charset="0"/>
              </a:rPr>
              <a:t>类别</a:t>
            </a:r>
            <a:r>
              <a:rPr lang="zh-CN" altLang="en-US" sz="1600" b="1" dirty="0" smtClean="0">
                <a:latin typeface="Times New Roman" panose="02020603050405020304" pitchFamily="18" charset="0"/>
                <a:cs typeface="Times New Roman" panose="02020603050405020304" pitchFamily="18" charset="0"/>
              </a:rPr>
              <a:t>及资本金决定。</a:t>
            </a:r>
            <a:endParaRPr lang="en-US" sz="1600"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400" b="1" i="1" dirty="0">
                <a:solidFill>
                  <a:schemeClr val="accent1">
                    <a:lumMod val="50000"/>
                  </a:schemeClr>
                </a:solidFill>
                <a:latin typeface="Times New Roman" panose="02020603050405020304" pitchFamily="18" charset="0"/>
                <a:cs typeface="Times New Roman" panose="02020603050405020304" pitchFamily="18" charset="0"/>
              </a:rPr>
              <a:t>Net debit cap = cap multiple * capital </a:t>
            </a:r>
            <a:r>
              <a:rPr lang="en-US" sz="1400" b="1" i="1" dirty="0" smtClean="0">
                <a:solidFill>
                  <a:schemeClr val="accent1">
                    <a:lumMod val="50000"/>
                  </a:schemeClr>
                </a:solidFill>
                <a:latin typeface="Times New Roman" panose="02020603050405020304" pitchFamily="18" charset="0"/>
                <a:cs typeface="Times New Roman" panose="02020603050405020304" pitchFamily="18" charset="0"/>
              </a:rPr>
              <a:t>measure</a:t>
            </a:r>
          </a:p>
          <a:p>
            <a:pPr marL="742950" lvl="1" indent="-285750">
              <a:buClr>
                <a:schemeClr val="bg1"/>
              </a:buClr>
              <a:buFont typeface="Wingdings" panose="05000000000000000000" pitchFamily="2" charset="2"/>
              <a:buChar char="Ø"/>
            </a:pPr>
            <a:r>
              <a:rPr lang="en-US" sz="1400" b="1" i="1" dirty="0" smtClean="0">
                <a:solidFill>
                  <a:schemeClr val="accent1">
                    <a:lumMod val="50000"/>
                  </a:schemeClr>
                </a:solidFill>
                <a:latin typeface="Times New Roman" panose="02020603050405020304" pitchFamily="18" charset="0"/>
                <a:cs typeface="Times New Roman" panose="02020603050405020304" pitchFamily="18" charset="0"/>
              </a:rPr>
              <a:t>Net debit cap = </a:t>
            </a:r>
            <a:r>
              <a:rPr lang="zh-CN" altLang="en-US" sz="1400" b="1" i="1" dirty="0">
                <a:solidFill>
                  <a:schemeClr val="accent1">
                    <a:lumMod val="50000"/>
                  </a:schemeClr>
                </a:solidFill>
                <a:latin typeface="Times New Roman" panose="02020603050405020304" pitchFamily="18" charset="0"/>
                <a:cs typeface="Times New Roman" panose="02020603050405020304" pitchFamily="18" charset="0"/>
              </a:rPr>
              <a:t>类</a:t>
            </a:r>
            <a:r>
              <a:rPr lang="zh-CN" altLang="en-US" sz="1400" b="1" i="1" dirty="0" smtClean="0">
                <a:solidFill>
                  <a:schemeClr val="accent1">
                    <a:lumMod val="50000"/>
                  </a:schemeClr>
                </a:solidFill>
                <a:latin typeface="Times New Roman" panose="02020603050405020304" pitchFamily="18" charset="0"/>
                <a:cs typeface="Times New Roman" panose="02020603050405020304" pitchFamily="18" charset="0"/>
              </a:rPr>
              <a:t>别乘数 * 资本金</a:t>
            </a:r>
            <a:endParaRPr lang="en-US" sz="100" b="1" i="1" dirty="0" smtClean="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b="1" dirty="0" smtClean="0">
                <a:latin typeface="Times New Roman" panose="02020603050405020304" pitchFamily="18" charset="0"/>
                <a:cs typeface="Times New Roman" panose="02020603050405020304" pitchFamily="18" charset="0"/>
              </a:rPr>
              <a:t>Current </a:t>
            </a:r>
            <a:r>
              <a:rPr lang="en-US" sz="1600" b="1" dirty="0">
                <a:latin typeface="Times New Roman" panose="02020603050405020304" pitchFamily="18" charset="0"/>
                <a:cs typeface="Times New Roman" panose="02020603050405020304" pitchFamily="18" charset="0"/>
              </a:rPr>
              <a:t>c</a:t>
            </a:r>
            <a:r>
              <a:rPr lang="en-US" sz="1600" b="1" dirty="0" smtClean="0">
                <a:latin typeface="Times New Roman" panose="02020603050405020304" pitchFamily="18" charset="0"/>
                <a:cs typeface="Times New Roman" panose="02020603050405020304" pitchFamily="18" charset="0"/>
              </a:rPr>
              <a:t>ap category for BOCNY - Above Average at </a:t>
            </a:r>
            <a:r>
              <a:rPr lang="en-US" sz="1600" b="1" dirty="0" smtClean="0">
                <a:solidFill>
                  <a:srgbClr val="C00000"/>
                </a:solidFill>
                <a:latin typeface="Times New Roman" panose="02020603050405020304" pitchFamily="18" charset="0"/>
                <a:cs typeface="Times New Roman" panose="02020603050405020304" pitchFamily="18" charset="0"/>
              </a:rPr>
              <a:t>$43.3B</a:t>
            </a:r>
            <a:r>
              <a:rPr lang="en-US" altLang="zh-CN" sz="1600" b="1" dirty="0" smtClean="0">
                <a:solidFill>
                  <a:srgbClr val="C00000"/>
                </a:solidFill>
                <a:latin typeface="Times New Roman" panose="02020603050405020304" pitchFamily="18" charset="0"/>
                <a:cs typeface="Times New Roman" panose="02020603050405020304" pitchFamily="18" charset="0"/>
              </a:rPr>
              <a:t>n.</a:t>
            </a:r>
            <a:endParaRPr lang="en-US" sz="1600" b="1" dirty="0" smtClean="0">
              <a:solidFill>
                <a:srgbClr val="C00000"/>
              </a:solidFill>
              <a:latin typeface="Times New Roman" panose="02020603050405020304" pitchFamily="18" charset="0"/>
              <a:cs typeface="Times New Roman" panose="02020603050405020304" pitchFamily="18" charset="0"/>
            </a:endParaRPr>
          </a:p>
          <a:p>
            <a:pPr marL="285750" indent="-285750">
              <a:buClr>
                <a:schemeClr val="bg1"/>
              </a:buClr>
              <a:buFont typeface="Wingdings" panose="05000000000000000000" pitchFamily="2" charset="2"/>
              <a:buChar char="q"/>
            </a:pPr>
            <a:r>
              <a:rPr lang="zh-CN" altLang="en-US" sz="1600" b="1" dirty="0">
                <a:latin typeface="Times New Roman" panose="02020603050405020304" pitchFamily="18" charset="0"/>
                <a:cs typeface="Times New Roman" panose="02020603050405020304" pitchFamily="18" charset="0"/>
              </a:rPr>
              <a:t>纽</a:t>
            </a:r>
            <a:r>
              <a:rPr lang="zh-CN" altLang="en-US" sz="1600" b="1" dirty="0" smtClean="0">
                <a:latin typeface="Times New Roman" panose="02020603050405020304" pitchFamily="18" charset="0"/>
                <a:cs typeface="Times New Roman" panose="02020603050405020304" pitchFamily="18" charset="0"/>
              </a:rPr>
              <a:t>行目前的</a:t>
            </a:r>
            <a:r>
              <a:rPr lang="zh-CN" altLang="en-US" sz="1600" b="1" dirty="0">
                <a:latin typeface="Times New Roman" panose="02020603050405020304" pitchFamily="18" charset="0"/>
                <a:cs typeface="Times New Roman" panose="02020603050405020304" pitchFamily="18" charset="0"/>
              </a:rPr>
              <a:t>类别</a:t>
            </a:r>
            <a:r>
              <a:rPr lang="zh-CN" altLang="en-US" sz="1600" b="1" dirty="0" smtClean="0">
                <a:latin typeface="Times New Roman" panose="02020603050405020304" pitchFamily="18" charset="0"/>
                <a:cs typeface="Times New Roman" panose="02020603050405020304" pitchFamily="18" charset="0"/>
              </a:rPr>
              <a:t>为“</a:t>
            </a:r>
            <a:r>
              <a:rPr lang="en-US" sz="1600" b="1" dirty="0">
                <a:latin typeface="Times New Roman" panose="02020603050405020304" pitchFamily="18" charset="0"/>
                <a:cs typeface="Times New Roman" panose="02020603050405020304" pitchFamily="18" charset="0"/>
              </a:rPr>
              <a:t>Above Average</a:t>
            </a:r>
            <a:r>
              <a:rPr lang="zh-CN" altLang="en-US" sz="1600" b="1" dirty="0" smtClean="0">
                <a:latin typeface="Times New Roman" panose="02020603050405020304" pitchFamily="18" charset="0"/>
                <a:cs typeface="Times New Roman" panose="02020603050405020304" pitchFamily="18" charset="0"/>
              </a:rPr>
              <a:t>”，透支额度为</a:t>
            </a:r>
            <a:r>
              <a:rPr lang="en-US" altLang="zh-CN" sz="1600" b="1" dirty="0" smtClean="0">
                <a:solidFill>
                  <a:srgbClr val="C00000"/>
                </a:solidFill>
                <a:latin typeface="Times New Roman" panose="02020603050405020304" pitchFamily="18" charset="0"/>
                <a:cs typeface="Times New Roman" panose="02020603050405020304" pitchFamily="18" charset="0"/>
              </a:rPr>
              <a:t>433</a:t>
            </a:r>
            <a:r>
              <a:rPr lang="zh-CN" altLang="en-US" sz="1600" b="1" dirty="0" smtClean="0">
                <a:solidFill>
                  <a:srgbClr val="C00000"/>
                </a:solidFill>
                <a:latin typeface="Times New Roman" panose="02020603050405020304" pitchFamily="18" charset="0"/>
                <a:cs typeface="Times New Roman" panose="02020603050405020304" pitchFamily="18" charset="0"/>
              </a:rPr>
              <a:t>亿美元。</a:t>
            </a:r>
            <a:endParaRPr lang="en-US" sz="1600" b="1" dirty="0" smtClean="0">
              <a:solidFill>
                <a:srgbClr val="C00000"/>
              </a:solidFill>
              <a:latin typeface="Times New Roman" panose="02020603050405020304" pitchFamily="18" charset="0"/>
              <a:cs typeface="Times New Roman" panose="02020603050405020304" pitchFamily="18" charset="0"/>
            </a:endParaRPr>
          </a:p>
        </p:txBody>
      </p:sp>
      <p:sp>
        <p:nvSpPr>
          <p:cNvPr id="14" name="Title 1"/>
          <p:cNvSpPr txBox="1">
            <a:spLocks/>
          </p:cNvSpPr>
          <p:nvPr/>
        </p:nvSpPr>
        <p:spPr>
          <a:xfrm>
            <a:off x="381000" y="350838"/>
            <a:ext cx="8229600" cy="4873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400" b="1" dirty="0" smtClean="0">
                <a:solidFill>
                  <a:schemeClr val="tx1"/>
                </a:solidFill>
                <a:latin typeface="Times New Roman" panose="02020603050405020304" pitchFamily="18" charset="0"/>
                <a:cs typeface="Times New Roman" panose="02020603050405020304" pitchFamily="18" charset="0"/>
              </a:rPr>
              <a:t>2. Conclusion and Recommendation </a:t>
            </a:r>
            <a:r>
              <a:rPr lang="zh-CN" altLang="en-US" sz="2400" b="1" dirty="0" smtClean="0">
                <a:solidFill>
                  <a:schemeClr val="tx1"/>
                </a:solidFill>
                <a:latin typeface="Times New Roman" panose="02020603050405020304" pitchFamily="18" charset="0"/>
                <a:cs typeface="Times New Roman" panose="02020603050405020304" pitchFamily="18" charset="0"/>
              </a:rPr>
              <a:t>结论及建议</a:t>
            </a: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4249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8E1ECB-E061-4EC4-9E0F-767A83113E18}" type="slidenum">
              <a:rPr lang="en-US" smtClean="0">
                <a:latin typeface="Times New Roman" panose="02020603050405020304" pitchFamily="18" charset="0"/>
                <a:cs typeface="Times New Roman" panose="02020603050405020304" pitchFamily="18" charset="0"/>
              </a:rPr>
              <a:pPr/>
              <a:t>18</a:t>
            </a:fld>
            <a:endParaRPr lang="en-US"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90525" y="973137"/>
            <a:ext cx="8229600" cy="3984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marL="457200" indent="-457200" algn="l">
              <a:buFont typeface="Wingdings" panose="05000000000000000000" pitchFamily="2" charset="2"/>
              <a:buChar char="q"/>
            </a:pPr>
            <a:r>
              <a:rPr lang="en-US" sz="1800" b="1" dirty="0" smtClean="0">
                <a:solidFill>
                  <a:schemeClr val="tx2">
                    <a:lumMod val="50000"/>
                  </a:schemeClr>
                </a:solidFill>
                <a:latin typeface="Times New Roman" panose="02020603050405020304" pitchFamily="18" charset="0"/>
                <a:cs typeface="Times New Roman" panose="02020603050405020304" pitchFamily="18" charset="0"/>
              </a:rPr>
              <a:t>Fed Net Debit Cap Category Capacity </a:t>
            </a:r>
            <a:r>
              <a:rPr lang="zh-CN" altLang="en-US" sz="1800" b="1" dirty="0" smtClean="0">
                <a:solidFill>
                  <a:schemeClr val="tx2">
                    <a:lumMod val="50000"/>
                  </a:schemeClr>
                </a:solidFill>
                <a:latin typeface="Times New Roman" panose="02020603050405020304" pitchFamily="18" charset="0"/>
                <a:cs typeface="Times New Roman" panose="02020603050405020304" pitchFamily="18" charset="0"/>
              </a:rPr>
              <a:t>美联储 净借记限额类别额度</a:t>
            </a:r>
            <a:endParaRPr lang="en-US" sz="18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57200" y="1371600"/>
            <a:ext cx="8172450" cy="830997"/>
          </a:xfrm>
          <a:prstGeom prst="rect">
            <a:avLst/>
          </a:prstGeom>
          <a:noFill/>
        </p:spPr>
        <p:txBody>
          <a:bodyPr wrap="square" rtlCol="0">
            <a:spAutoFit/>
          </a:bodyPr>
          <a:lstStyle/>
          <a:p>
            <a:pPr marL="742950" lvl="1" indent="-285750">
              <a:buFont typeface="Wingdings" panose="05000000000000000000" pitchFamily="2" charset="2"/>
              <a:buChar char="Ø"/>
            </a:pPr>
            <a:r>
              <a:rPr lang="en-US" sz="1600" b="1" i="1" dirty="0" smtClean="0">
                <a:solidFill>
                  <a:schemeClr val="accent1">
                    <a:lumMod val="50000"/>
                  </a:schemeClr>
                </a:solidFill>
                <a:latin typeface="Times New Roman" panose="02020603050405020304" pitchFamily="18" charset="0"/>
                <a:cs typeface="Times New Roman" panose="02020603050405020304" pitchFamily="18" charset="0"/>
              </a:rPr>
              <a:t>Net debit cap = cap multiple * capital measure</a:t>
            </a:r>
          </a:p>
          <a:p>
            <a:pPr lvl="1"/>
            <a:r>
              <a:rPr lang="en-US" sz="1600" b="1" i="1" dirty="0">
                <a:solidFill>
                  <a:schemeClr val="accent1">
                    <a:lumMod val="50000"/>
                  </a:schemeClr>
                </a:solidFill>
                <a:latin typeface="Times New Roman" panose="02020603050405020304" pitchFamily="18" charset="0"/>
                <a:cs typeface="Times New Roman" panose="02020603050405020304" pitchFamily="18" charset="0"/>
              </a:rPr>
              <a:t> </a:t>
            </a:r>
            <a:r>
              <a:rPr lang="en-US" sz="1600" b="1" i="1" dirty="0" smtClean="0">
                <a:solidFill>
                  <a:schemeClr val="accent1">
                    <a:lumMod val="50000"/>
                  </a:schemeClr>
                </a:solidFill>
                <a:latin typeface="Times New Roman" panose="02020603050405020304" pitchFamily="18" charset="0"/>
                <a:cs typeface="Times New Roman" panose="02020603050405020304" pitchFamily="18" charset="0"/>
              </a:rPr>
              <a:t>    Net </a:t>
            </a:r>
            <a:r>
              <a:rPr lang="en-US" sz="1600" b="1" i="1" dirty="0">
                <a:solidFill>
                  <a:schemeClr val="accent1">
                    <a:lumMod val="50000"/>
                  </a:schemeClr>
                </a:solidFill>
                <a:latin typeface="Times New Roman" panose="02020603050405020304" pitchFamily="18" charset="0"/>
                <a:cs typeface="Times New Roman" panose="02020603050405020304" pitchFamily="18" charset="0"/>
              </a:rPr>
              <a:t>debit cap = </a:t>
            </a:r>
            <a:r>
              <a:rPr lang="zh-CN" altLang="en-US" sz="1600" b="1" i="1" dirty="0">
                <a:solidFill>
                  <a:schemeClr val="accent1">
                    <a:lumMod val="50000"/>
                  </a:schemeClr>
                </a:solidFill>
                <a:latin typeface="Times New Roman" panose="02020603050405020304" pitchFamily="18" charset="0"/>
                <a:cs typeface="Times New Roman" panose="02020603050405020304" pitchFamily="18" charset="0"/>
              </a:rPr>
              <a:t>类</a:t>
            </a:r>
            <a:r>
              <a:rPr lang="zh-CN" altLang="en-US" sz="1600" b="1" i="1" dirty="0" smtClean="0">
                <a:solidFill>
                  <a:schemeClr val="accent1">
                    <a:lumMod val="50000"/>
                  </a:schemeClr>
                </a:solidFill>
                <a:latin typeface="Times New Roman" panose="02020603050405020304" pitchFamily="18" charset="0"/>
                <a:cs typeface="Times New Roman" panose="02020603050405020304" pitchFamily="18" charset="0"/>
              </a:rPr>
              <a:t>别乘</a:t>
            </a:r>
            <a:r>
              <a:rPr lang="zh-CN" altLang="en-US" sz="1600" b="1" i="1" dirty="0">
                <a:solidFill>
                  <a:schemeClr val="accent1">
                    <a:lumMod val="50000"/>
                  </a:schemeClr>
                </a:solidFill>
                <a:latin typeface="Times New Roman" panose="02020603050405020304" pitchFamily="18" charset="0"/>
                <a:cs typeface="Times New Roman" panose="02020603050405020304" pitchFamily="18" charset="0"/>
              </a:rPr>
              <a:t>数</a:t>
            </a:r>
            <a:r>
              <a:rPr lang="zh-CN" altLang="en-US" sz="1600" b="1" i="1" dirty="0" smtClean="0">
                <a:solidFill>
                  <a:schemeClr val="accent1">
                    <a:lumMod val="50000"/>
                  </a:schemeClr>
                </a:solidFill>
                <a:latin typeface="Times New Roman" panose="02020603050405020304" pitchFamily="18" charset="0"/>
                <a:cs typeface="Times New Roman" panose="02020603050405020304" pitchFamily="18" charset="0"/>
              </a:rPr>
              <a:t> </a:t>
            </a:r>
            <a:r>
              <a:rPr lang="zh-CN" altLang="en-US" sz="1600" b="1" i="1" dirty="0">
                <a:solidFill>
                  <a:schemeClr val="accent1">
                    <a:lumMod val="50000"/>
                  </a:schemeClr>
                </a:solidFill>
                <a:latin typeface="Times New Roman" panose="02020603050405020304" pitchFamily="18" charset="0"/>
                <a:cs typeface="Times New Roman" panose="02020603050405020304" pitchFamily="18" charset="0"/>
              </a:rPr>
              <a:t>* 资本金</a:t>
            </a:r>
            <a:endParaRPr lang="en-US" sz="200" b="1" i="1" dirty="0">
              <a:solidFill>
                <a:schemeClr val="accent1">
                  <a:lumMod val="50000"/>
                </a:schemeClr>
              </a:solidFill>
              <a:latin typeface="Times New Roman" panose="02020603050405020304" pitchFamily="18" charset="0"/>
              <a:cs typeface="Times New Roman" panose="02020603050405020304" pitchFamily="18" charset="0"/>
            </a:endParaRPr>
          </a:p>
          <a:p>
            <a:pPr marL="742950" lvl="1" indent="-285750">
              <a:buFont typeface="Calibri" panose="020F0502020204030204" pitchFamily="34" charset="0"/>
              <a:buChar char="‐"/>
            </a:pPr>
            <a:endParaRPr lang="en-US" sz="1600" b="1" i="1" dirty="0" smtClean="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68223" y="4948535"/>
            <a:ext cx="8026603" cy="646331"/>
          </a:xfrm>
          <a:prstGeom prst="rect">
            <a:avLst/>
          </a:prstGeom>
          <a:noFill/>
        </p:spPr>
        <p:txBody>
          <a:bodyPr wrap="square" rtlCol="0">
            <a:normAutofit fontScale="92500"/>
          </a:bodyPr>
          <a:lstStyle/>
          <a:p>
            <a:r>
              <a:rPr lang="en-US" sz="1200" b="1" i="1" dirty="0" smtClean="0">
                <a:latin typeface="Times New Roman" panose="02020603050405020304" pitchFamily="18" charset="0"/>
                <a:cs typeface="Times New Roman" panose="02020603050405020304" pitchFamily="18" charset="0"/>
              </a:rPr>
              <a:t>Note: BOCNY is not capitalized independently. </a:t>
            </a:r>
            <a:r>
              <a:rPr lang="en-US" altLang="zh-CN" sz="1200" b="1" i="1" dirty="0" smtClean="0">
                <a:latin typeface="Times New Roman" panose="02020603050405020304" pitchFamily="18" charset="0"/>
                <a:cs typeface="Times New Roman" panose="02020603050405020304" pitchFamily="18" charset="0"/>
              </a:rPr>
              <a:t>Capital measure used here is determined by BOC group</a:t>
            </a:r>
            <a:r>
              <a:rPr lang="en-US" sz="1200" b="1" i="1" dirty="0" smtClean="0">
                <a:latin typeface="Times New Roman" panose="02020603050405020304" pitchFamily="18" charset="0"/>
                <a:cs typeface="Times New Roman" panose="02020603050405020304" pitchFamily="18" charset="0"/>
              </a:rPr>
              <a:t>’s daylight overdraft capital base, </a:t>
            </a:r>
            <a:r>
              <a:rPr lang="en-US" altLang="zh-CN" sz="1200" b="1" i="1" dirty="0" smtClean="0">
                <a:latin typeface="Times New Roman" panose="02020603050405020304" pitchFamily="18" charset="0"/>
                <a:cs typeface="Times New Roman" panose="02020603050405020304" pitchFamily="18" charset="0"/>
              </a:rPr>
              <a:t>which </a:t>
            </a:r>
            <a:r>
              <a:rPr lang="en-US" sz="1200" b="1" i="1" dirty="0" smtClean="0">
                <a:latin typeface="Times New Roman" panose="02020603050405020304" pitchFamily="18" charset="0"/>
                <a:cs typeface="Times New Roman" panose="02020603050405020304" pitchFamily="18" charset="0"/>
              </a:rPr>
              <a:t>is </a:t>
            </a:r>
            <a:r>
              <a:rPr lang="en-US" sz="1200" b="1" i="1" dirty="0">
                <a:latin typeface="Times New Roman" panose="02020603050405020304" pitchFamily="18" charset="0"/>
                <a:cs typeface="Times New Roman" panose="02020603050405020304" pitchFamily="18" charset="0"/>
              </a:rPr>
              <a:t>from FR 2225 report submitted </a:t>
            </a:r>
            <a:r>
              <a:rPr lang="en-US" sz="1200" b="1" i="1" dirty="0" smtClean="0">
                <a:latin typeface="Times New Roman" panose="02020603050405020304" pitchFamily="18" charset="0"/>
                <a:cs typeface="Times New Roman" panose="02020603050405020304" pitchFamily="18" charset="0"/>
              </a:rPr>
              <a:t>to Fed. </a:t>
            </a:r>
          </a:p>
          <a:p>
            <a:r>
              <a:rPr lang="zh-CN" altLang="en-US" sz="1200" b="1" i="1" dirty="0" smtClean="0">
                <a:latin typeface="Times New Roman" panose="02020603050405020304" pitchFamily="18" charset="0"/>
                <a:cs typeface="Times New Roman" panose="02020603050405020304" pitchFamily="18" charset="0"/>
              </a:rPr>
              <a:t>注：纽行没有独立资本金。此处资本金取决于中国银行集团日间透支资本基数。该基数通过</a:t>
            </a:r>
            <a:r>
              <a:rPr lang="en-US" altLang="zh-CN" sz="1200" b="1" i="1" dirty="0" smtClean="0">
                <a:latin typeface="Times New Roman" panose="02020603050405020304" pitchFamily="18" charset="0"/>
                <a:cs typeface="Times New Roman" panose="02020603050405020304" pitchFamily="18" charset="0"/>
              </a:rPr>
              <a:t>FR2225</a:t>
            </a:r>
            <a:r>
              <a:rPr lang="zh-CN" altLang="en-US" sz="1200" b="1" i="1" dirty="0" smtClean="0">
                <a:latin typeface="Times New Roman" panose="02020603050405020304" pitchFamily="18" charset="0"/>
                <a:cs typeface="Times New Roman" panose="02020603050405020304" pitchFamily="18" charset="0"/>
              </a:rPr>
              <a:t>报告向美联储提交。</a:t>
            </a:r>
            <a:endParaRPr lang="en-US" sz="1200" b="1" i="1" dirty="0">
              <a:latin typeface="Times New Roman" panose="02020603050405020304" pitchFamily="18" charset="0"/>
              <a:cs typeface="Times New Roman" panose="020206030504050203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696686940"/>
              </p:ext>
            </p:extLst>
          </p:nvPr>
        </p:nvGraphicFramePr>
        <p:xfrm>
          <a:off x="838200" y="2133600"/>
          <a:ext cx="7620000" cy="2556650"/>
        </p:xfrm>
        <a:graphic>
          <a:graphicData uri="http://schemas.openxmlformats.org/drawingml/2006/table">
            <a:tbl>
              <a:tblPr firstRow="1" firstCol="1" bandRow="1"/>
              <a:tblGrid>
                <a:gridCol w="4724400"/>
                <a:gridCol w="1523702"/>
                <a:gridCol w="1371898"/>
              </a:tblGrid>
              <a:tr h="638033">
                <a:tc>
                  <a:txBody>
                    <a:bodyPr/>
                    <a:lstStyle/>
                    <a:p>
                      <a:pPr algn="ctr" rtl="0" fontAlgn="ctr"/>
                      <a:r>
                        <a:rPr lang="en-US" sz="1200" b="1" i="1" u="none" strike="noStrike" dirty="0">
                          <a:solidFill>
                            <a:srgbClr val="FFFFFF"/>
                          </a:solidFill>
                          <a:effectLst/>
                          <a:latin typeface="Times New Roman" panose="02020603050405020304" pitchFamily="18" charset="0"/>
                          <a:cs typeface="Times New Roman" panose="02020603050405020304" pitchFamily="18" charset="0"/>
                        </a:rPr>
                        <a:t>2016 Year-end (in $Billions</a:t>
                      </a:r>
                      <a:r>
                        <a:rPr lang="en-US" sz="1200" b="1" i="1" u="none" strike="noStrike" dirty="0" smtClean="0">
                          <a:solidFill>
                            <a:srgbClr val="FFFFFF"/>
                          </a:solidFill>
                          <a:effectLst/>
                          <a:latin typeface="Times New Roman" panose="02020603050405020304" pitchFamily="18" charset="0"/>
                          <a:cs typeface="Times New Roman" panose="02020603050405020304" pitchFamily="18" charset="0"/>
                        </a:rPr>
                        <a:t>)</a:t>
                      </a:r>
                    </a:p>
                    <a:p>
                      <a:pPr algn="ctr" rtl="0" fontAlgn="ctr"/>
                      <a:r>
                        <a:rPr lang="en-US" altLang="zh-CN" sz="1200" b="1" i="1" u="none" strike="noStrike" dirty="0" smtClean="0">
                          <a:solidFill>
                            <a:srgbClr val="FFFFFF"/>
                          </a:solidFill>
                          <a:effectLst/>
                          <a:latin typeface="Times New Roman" panose="02020603050405020304" pitchFamily="18" charset="0"/>
                          <a:cs typeface="Times New Roman" panose="02020603050405020304" pitchFamily="18" charset="0"/>
                        </a:rPr>
                        <a:t>2016</a:t>
                      </a:r>
                      <a:r>
                        <a:rPr lang="zh-CN" altLang="en-US" sz="1200" b="1" i="1" u="none" strike="noStrike" dirty="0" smtClean="0">
                          <a:solidFill>
                            <a:srgbClr val="FFFFFF"/>
                          </a:solidFill>
                          <a:effectLst/>
                          <a:latin typeface="Times New Roman" panose="02020603050405020304" pitchFamily="18" charset="0"/>
                          <a:cs typeface="Times New Roman" panose="02020603050405020304" pitchFamily="18" charset="0"/>
                        </a:rPr>
                        <a:t>年年末数据（单位：十亿美元）</a:t>
                      </a:r>
                      <a:endParaRPr lang="en-US" sz="1200" b="1" i="1"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fontAlgn="ctr"/>
                      <a:r>
                        <a:rPr lang="en-US" sz="1100" b="1" i="0" u="none" strike="noStrike" dirty="0">
                          <a:solidFill>
                            <a:srgbClr val="FFFFFF"/>
                          </a:solidFill>
                          <a:effectLst/>
                          <a:latin typeface="Times New Roman" panose="02020603050405020304" pitchFamily="18" charset="0"/>
                          <a:cs typeface="Times New Roman" panose="02020603050405020304" pitchFamily="18" charset="0"/>
                        </a:rPr>
                        <a:t>De Minimis</a:t>
                      </a:r>
                      <a:br>
                        <a:rPr lang="en-US" sz="1100" b="1" i="0" u="none" strike="noStrike" dirty="0">
                          <a:solidFill>
                            <a:srgbClr val="FFFFFF"/>
                          </a:solidFill>
                          <a:effectLst/>
                          <a:latin typeface="Times New Roman" panose="02020603050405020304" pitchFamily="18" charset="0"/>
                          <a:cs typeface="Times New Roman" panose="02020603050405020304" pitchFamily="18" charset="0"/>
                        </a:rPr>
                      </a:br>
                      <a:r>
                        <a:rPr lang="en-US" sz="1100" b="1" i="0" u="none" strike="noStrike" dirty="0">
                          <a:solidFill>
                            <a:srgbClr val="FFFFFF"/>
                          </a:solidFill>
                          <a:effectLst/>
                          <a:latin typeface="Times New Roman" panose="02020603050405020304" pitchFamily="18" charset="0"/>
                          <a:cs typeface="Times New Roman" panose="02020603050405020304" pitchFamily="18" charset="0"/>
                        </a:rPr>
                        <a:t> (Proposed</a:t>
                      </a:r>
                      <a:r>
                        <a:rPr lang="en-US" sz="1100" b="1" i="0" u="none" strike="noStrike" dirty="0" smtClean="0">
                          <a:solidFill>
                            <a:srgbClr val="FFFFFF"/>
                          </a:solidFill>
                          <a:effectLst/>
                          <a:latin typeface="Times New Roman" panose="02020603050405020304" pitchFamily="18" charset="0"/>
                          <a:cs typeface="Times New Roman" panose="02020603050405020304" pitchFamily="18" charset="0"/>
                        </a:rPr>
                        <a:t>)</a:t>
                      </a:r>
                    </a:p>
                    <a:p>
                      <a:pPr algn="ctr" fontAlgn="ctr"/>
                      <a:r>
                        <a:rPr lang="zh-CN" altLang="en-US" sz="1100" b="1" i="0" u="none" strike="noStrike" dirty="0" smtClean="0">
                          <a:solidFill>
                            <a:srgbClr val="FFFFFF"/>
                          </a:solidFill>
                          <a:effectLst/>
                          <a:latin typeface="Times New Roman" panose="02020603050405020304" pitchFamily="18" charset="0"/>
                          <a:cs typeface="Times New Roman" panose="02020603050405020304" pitchFamily="18" charset="0"/>
                        </a:rPr>
                        <a:t>建议类别 </a:t>
                      </a:r>
                      <a:r>
                        <a:rPr lang="en-US" altLang="zh-CN" sz="1100" b="1" i="0" u="none" strike="noStrike" dirty="0" smtClean="0">
                          <a:solidFill>
                            <a:srgbClr val="FFFFFF"/>
                          </a:solidFill>
                          <a:effectLst/>
                          <a:latin typeface="Times New Roman" panose="02020603050405020304" pitchFamily="18" charset="0"/>
                          <a:cs typeface="Times New Roman" panose="02020603050405020304" pitchFamily="18" charset="0"/>
                        </a:rPr>
                        <a:t>De Minimis</a:t>
                      </a:r>
                      <a:endParaRPr lang="en-US" sz="11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fontAlgn="ctr"/>
                      <a:r>
                        <a:rPr lang="en-US" sz="1100" b="1" i="0" u="none" strike="noStrike" dirty="0">
                          <a:solidFill>
                            <a:srgbClr val="FFFFFF"/>
                          </a:solidFill>
                          <a:effectLst/>
                          <a:latin typeface="Times New Roman" panose="02020603050405020304" pitchFamily="18" charset="0"/>
                          <a:cs typeface="Times New Roman" panose="02020603050405020304" pitchFamily="18" charset="0"/>
                        </a:rPr>
                        <a:t>Above Average</a:t>
                      </a:r>
                      <a:br>
                        <a:rPr lang="en-US" sz="1100" b="1" i="0" u="none" strike="noStrike" dirty="0">
                          <a:solidFill>
                            <a:srgbClr val="FFFFFF"/>
                          </a:solidFill>
                          <a:effectLst/>
                          <a:latin typeface="Times New Roman" panose="02020603050405020304" pitchFamily="18" charset="0"/>
                          <a:cs typeface="Times New Roman" panose="02020603050405020304" pitchFamily="18" charset="0"/>
                        </a:rPr>
                      </a:br>
                      <a:r>
                        <a:rPr lang="en-US" sz="1100" b="1" i="0" u="none" strike="noStrike" dirty="0">
                          <a:solidFill>
                            <a:srgbClr val="FFFFFF"/>
                          </a:solidFill>
                          <a:effectLst/>
                          <a:latin typeface="Times New Roman" panose="02020603050405020304" pitchFamily="18" charset="0"/>
                          <a:cs typeface="Times New Roman" panose="02020603050405020304" pitchFamily="18" charset="0"/>
                        </a:rPr>
                        <a:t>(Current</a:t>
                      </a:r>
                      <a:r>
                        <a:rPr lang="en-US" sz="1100" b="1" i="0" u="none" strike="noStrike" dirty="0" smtClean="0">
                          <a:solidFill>
                            <a:srgbClr val="FFFFFF"/>
                          </a:solidFill>
                          <a:effectLst/>
                          <a:latin typeface="Times New Roman" panose="02020603050405020304" pitchFamily="18" charset="0"/>
                          <a:cs typeface="Times New Roman" panose="02020603050405020304" pitchFamily="18" charset="0"/>
                        </a:rPr>
                        <a:t>)</a:t>
                      </a:r>
                    </a:p>
                    <a:p>
                      <a:pPr algn="ctr" fontAlgn="ctr"/>
                      <a:r>
                        <a:rPr lang="zh-CN" altLang="en-US" sz="1100" b="1" i="0" u="none" strike="noStrike" dirty="0" smtClean="0">
                          <a:solidFill>
                            <a:srgbClr val="FFFFFF"/>
                          </a:solidFill>
                          <a:effectLst/>
                          <a:latin typeface="Times New Roman" panose="02020603050405020304" pitchFamily="18" charset="0"/>
                          <a:cs typeface="Times New Roman" panose="02020603050405020304" pitchFamily="18" charset="0"/>
                        </a:rPr>
                        <a:t>目前类别</a:t>
                      </a:r>
                      <a:endParaRPr lang="en-US" altLang="zh-CN" sz="1100" b="1" i="0" u="none" strike="noStrike" dirty="0" smtClean="0">
                        <a:solidFill>
                          <a:srgbClr val="FFFFFF"/>
                        </a:solidFill>
                        <a:effectLst/>
                        <a:latin typeface="Times New Roman" panose="02020603050405020304" pitchFamily="18" charset="0"/>
                        <a:cs typeface="Times New Roman" panose="02020603050405020304" pitchFamily="18" charset="0"/>
                      </a:endParaRPr>
                    </a:p>
                    <a:p>
                      <a:pPr algn="ctr" fontAlgn="ctr"/>
                      <a:r>
                        <a:rPr lang="en-US" altLang="zh-CN" sz="1100" b="1" i="0" u="none" strike="noStrike" baseline="0" dirty="0" smtClean="0">
                          <a:solidFill>
                            <a:srgbClr val="FFFFFF"/>
                          </a:solidFill>
                          <a:effectLst/>
                          <a:latin typeface="Times New Roman" panose="02020603050405020304" pitchFamily="18" charset="0"/>
                          <a:cs typeface="Times New Roman" panose="02020603050405020304" pitchFamily="18" charset="0"/>
                        </a:rPr>
                        <a:t>Above Average</a:t>
                      </a:r>
                      <a:endParaRPr lang="en-US" sz="11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r>
              <a:tr h="375313">
                <a:tc>
                  <a:txBody>
                    <a:bodyPr/>
                    <a:lstStyle/>
                    <a:p>
                      <a:pPr algn="l" rtl="0" fontAlgn="ctr"/>
                      <a:r>
                        <a:rPr lang="en-US" sz="1200" b="1" i="1" u="none" strike="noStrike" dirty="0">
                          <a:solidFill>
                            <a:srgbClr val="0F243E"/>
                          </a:solidFill>
                          <a:effectLst/>
                          <a:latin typeface="Times New Roman" panose="02020603050405020304" pitchFamily="18" charset="0"/>
                          <a:cs typeface="Times New Roman" panose="02020603050405020304" pitchFamily="18" charset="0"/>
                        </a:rPr>
                        <a:t>Amount of </a:t>
                      </a:r>
                      <a:r>
                        <a:rPr lang="en-US" sz="1200" b="1" i="1" u="none" strike="noStrike" dirty="0" smtClean="0">
                          <a:solidFill>
                            <a:srgbClr val="0F243E"/>
                          </a:solidFill>
                          <a:effectLst/>
                          <a:latin typeface="Times New Roman" panose="02020603050405020304" pitchFamily="18" charset="0"/>
                          <a:cs typeface="Times New Roman" panose="02020603050405020304" pitchFamily="18" charset="0"/>
                        </a:rPr>
                        <a:t>Bank‘s </a:t>
                      </a:r>
                      <a:r>
                        <a:rPr lang="en-US" sz="1200" b="1" i="1" u="none" strike="noStrike" dirty="0">
                          <a:solidFill>
                            <a:srgbClr val="0F243E"/>
                          </a:solidFill>
                          <a:effectLst/>
                          <a:latin typeface="Times New Roman" panose="02020603050405020304" pitchFamily="18" charset="0"/>
                          <a:cs typeface="Times New Roman" panose="02020603050405020304" pitchFamily="18" charset="0"/>
                        </a:rPr>
                        <a:t>Daylight Overdraft Capital </a:t>
                      </a:r>
                      <a:r>
                        <a:rPr lang="en-US" sz="1200" b="1" i="1" u="none" strike="noStrike" dirty="0" smtClean="0">
                          <a:solidFill>
                            <a:srgbClr val="0F243E"/>
                          </a:solidFill>
                          <a:effectLst/>
                          <a:latin typeface="Times New Roman" panose="02020603050405020304" pitchFamily="18" charset="0"/>
                          <a:cs typeface="Times New Roman" panose="02020603050405020304" pitchFamily="18" charset="0"/>
                        </a:rPr>
                        <a:t>Base </a:t>
                      </a:r>
                    </a:p>
                    <a:p>
                      <a:pPr algn="l" rtl="0" fontAlgn="ctr"/>
                      <a:r>
                        <a:rPr lang="zh-CN" altLang="en-US" sz="1200" b="1" i="1" u="none" strike="noStrike" dirty="0" smtClean="0">
                          <a:solidFill>
                            <a:srgbClr val="0F243E"/>
                          </a:solidFill>
                          <a:effectLst/>
                          <a:latin typeface="Times New Roman" panose="02020603050405020304" pitchFamily="18" charset="0"/>
                          <a:cs typeface="Times New Roman" panose="02020603050405020304" pitchFamily="18" charset="0"/>
                        </a:rPr>
                        <a:t>集团日间透支资本基数</a:t>
                      </a:r>
                      <a:endParaRPr lang="en-US" sz="1200" b="1" i="1" u="none" strike="noStrike" dirty="0">
                        <a:solidFill>
                          <a:srgbClr val="0F243E"/>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 $ </a:t>
                      </a:r>
                      <a:r>
                        <a:rPr lang="en-US" sz="1400" b="1" i="0" u="none" strike="noStrike" dirty="0" smtClean="0">
                          <a:solidFill>
                            <a:srgbClr val="000000"/>
                          </a:solidFill>
                          <a:effectLst/>
                          <a:latin typeface="Times New Roman" panose="02020603050405020304" pitchFamily="18" charset="0"/>
                          <a:cs typeface="Times New Roman" panose="02020603050405020304" pitchFamily="18" charset="0"/>
                        </a:rPr>
                        <a:t>232Bn </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 $ </a:t>
                      </a:r>
                      <a:r>
                        <a:rPr lang="en-US" sz="1400" b="1" i="0" u="none" strike="noStrike" dirty="0" smtClean="0">
                          <a:solidFill>
                            <a:srgbClr val="000000"/>
                          </a:solidFill>
                          <a:effectLst/>
                          <a:latin typeface="Times New Roman" panose="02020603050405020304" pitchFamily="18" charset="0"/>
                          <a:cs typeface="Times New Roman" panose="02020603050405020304" pitchFamily="18" charset="0"/>
                        </a:rPr>
                        <a:t>232Bn </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5313">
                <a:tc>
                  <a:txBody>
                    <a:bodyPr/>
                    <a:lstStyle/>
                    <a:p>
                      <a:pPr algn="l" rtl="0" fontAlgn="ctr"/>
                      <a:r>
                        <a:rPr lang="en-US" sz="1200" b="1" i="1" u="none" strike="noStrike" dirty="0">
                          <a:solidFill>
                            <a:srgbClr val="C00000"/>
                          </a:solidFill>
                          <a:effectLst/>
                          <a:latin typeface="Times New Roman" panose="02020603050405020304" pitchFamily="18" charset="0"/>
                          <a:cs typeface="Times New Roman" panose="02020603050405020304" pitchFamily="18" charset="0"/>
                        </a:rPr>
                        <a:t>*10% </a:t>
                      </a:r>
                      <a:r>
                        <a:rPr lang="en-US" sz="1200" b="1" i="1" u="none" strike="noStrike" dirty="0" smtClean="0">
                          <a:solidFill>
                            <a:schemeClr val="tx1"/>
                          </a:solidFill>
                          <a:effectLst/>
                          <a:latin typeface="Times New Roman" panose="02020603050405020304" pitchFamily="18" charset="0"/>
                          <a:cs typeface="Times New Roman" panose="02020603050405020304" pitchFamily="18" charset="0"/>
                        </a:rPr>
                        <a:t>(Ratio</a:t>
                      </a:r>
                      <a:r>
                        <a:rPr lang="en-US" sz="1200" b="1" i="1" u="none" strike="noStrike" baseline="0" dirty="0" smtClean="0">
                          <a:solidFill>
                            <a:schemeClr val="tx1"/>
                          </a:solidFill>
                          <a:effectLst/>
                          <a:latin typeface="Times New Roman" panose="02020603050405020304" pitchFamily="18" charset="0"/>
                          <a:cs typeface="Times New Roman" panose="02020603050405020304" pitchFamily="18" charset="0"/>
                        </a:rPr>
                        <a:t> for </a:t>
                      </a:r>
                      <a:r>
                        <a:rPr lang="en-US" sz="1200" b="1" i="1" u="none" strike="noStrike" dirty="0" smtClean="0">
                          <a:solidFill>
                            <a:schemeClr val="tx1"/>
                          </a:solidFill>
                          <a:effectLst/>
                          <a:latin typeface="Times New Roman" panose="02020603050405020304" pitchFamily="18" charset="0"/>
                          <a:cs typeface="Times New Roman" panose="02020603050405020304" pitchFamily="18" charset="0"/>
                        </a:rPr>
                        <a:t>FBOs </a:t>
                      </a:r>
                      <a:r>
                        <a:rPr lang="en-US" sz="1200" b="1" i="1" u="none" strike="noStrike" dirty="0">
                          <a:solidFill>
                            <a:schemeClr val="tx1"/>
                          </a:solidFill>
                          <a:effectLst/>
                          <a:latin typeface="Times New Roman" panose="02020603050405020304" pitchFamily="18" charset="0"/>
                          <a:cs typeface="Times New Roman" panose="02020603050405020304" pitchFamily="18" charset="0"/>
                        </a:rPr>
                        <a:t>that are not FHCs and are ranked a SOSA </a:t>
                      </a:r>
                      <a:r>
                        <a:rPr lang="en-US" sz="1200" b="1" i="1" u="none" strike="noStrike" dirty="0" smtClean="0">
                          <a:solidFill>
                            <a:schemeClr val="tx1"/>
                          </a:solidFill>
                          <a:effectLst/>
                          <a:latin typeface="Times New Roman" panose="02020603050405020304" pitchFamily="18" charset="0"/>
                          <a:cs typeface="Times New Roman" panose="02020603050405020304" pitchFamily="18" charset="0"/>
                        </a:rPr>
                        <a:t>2)</a:t>
                      </a:r>
                    </a:p>
                    <a:p>
                      <a:pPr algn="l" rtl="0" fontAlgn="ctr"/>
                      <a:r>
                        <a:rPr lang="en-US" sz="1200" b="1" i="1" u="none" strike="noStrike" dirty="0" smtClean="0">
                          <a:solidFill>
                            <a:schemeClr val="tx1"/>
                          </a:solidFill>
                          <a:effectLst/>
                          <a:latin typeface="Times New Roman" panose="02020603050405020304" pitchFamily="18" charset="0"/>
                          <a:cs typeface="Times New Roman" panose="02020603050405020304" pitchFamily="18" charset="0"/>
                        </a:rPr>
                        <a:t>  10%</a:t>
                      </a:r>
                      <a:r>
                        <a:rPr lang="zh-CN" altLang="en-US" sz="1200" b="1" i="0" u="none" strike="noStrike" dirty="0" smtClean="0">
                          <a:solidFill>
                            <a:schemeClr val="tx1"/>
                          </a:solidFill>
                          <a:effectLst/>
                          <a:latin typeface="Times New Roman" panose="02020603050405020304" pitchFamily="18" charset="0"/>
                          <a:cs typeface="Times New Roman" panose="02020603050405020304" pitchFamily="18" charset="0"/>
                        </a:rPr>
                        <a:t>（非金融控股公司并拥有</a:t>
                      </a:r>
                      <a:r>
                        <a:rPr lang="en-US" altLang="zh-CN" sz="1200" b="1" i="0" u="none" strike="noStrike" dirty="0" smtClean="0">
                          <a:solidFill>
                            <a:schemeClr val="tx1"/>
                          </a:solidFill>
                          <a:effectLst/>
                          <a:latin typeface="Times New Roman" panose="02020603050405020304" pitchFamily="18" charset="0"/>
                          <a:cs typeface="Times New Roman" panose="02020603050405020304" pitchFamily="18" charset="0"/>
                        </a:rPr>
                        <a:t>SOSA2</a:t>
                      </a:r>
                      <a:r>
                        <a:rPr lang="zh-CN" altLang="en-US" sz="1200" b="1" i="0" u="none" strike="noStrike" dirty="0" smtClean="0">
                          <a:solidFill>
                            <a:schemeClr val="tx1"/>
                          </a:solidFill>
                          <a:effectLst/>
                          <a:latin typeface="Times New Roman" panose="02020603050405020304" pitchFamily="18" charset="0"/>
                          <a:cs typeface="Times New Roman" panose="02020603050405020304" pitchFamily="18" charset="0"/>
                        </a:rPr>
                        <a:t>评级的外国银行适用的比例）</a:t>
                      </a:r>
                      <a:endParaRPr lang="en-US" sz="1200" b="1" i="0" u="none" strike="noStrike" dirty="0" smtClean="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 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 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5313">
                <a:tc>
                  <a:txBody>
                    <a:bodyPr/>
                    <a:lstStyle/>
                    <a:p>
                      <a:pPr algn="l" rtl="0" fontAlgn="ctr"/>
                      <a:r>
                        <a:rPr lang="en-US" sz="1200" b="1" i="1" u="none" strike="noStrike" dirty="0">
                          <a:solidFill>
                            <a:srgbClr val="C00000"/>
                          </a:solidFill>
                          <a:effectLst/>
                          <a:latin typeface="Times New Roman" panose="02020603050405020304" pitchFamily="18" charset="0"/>
                          <a:cs typeface="Times New Roman" panose="02020603050405020304" pitchFamily="18" charset="0"/>
                        </a:rPr>
                        <a:t>Capital </a:t>
                      </a:r>
                      <a:r>
                        <a:rPr lang="en-US" sz="1200" b="1" i="1" u="none" strike="noStrike" dirty="0" smtClean="0">
                          <a:solidFill>
                            <a:srgbClr val="C00000"/>
                          </a:solidFill>
                          <a:effectLst/>
                          <a:latin typeface="Times New Roman" panose="02020603050405020304" pitchFamily="18" charset="0"/>
                          <a:cs typeface="Times New Roman" panose="02020603050405020304" pitchFamily="18" charset="0"/>
                        </a:rPr>
                        <a:t>Measure </a:t>
                      </a:r>
                      <a:r>
                        <a:rPr lang="zh-CN" altLang="en-US" sz="1200" b="1" i="1" u="none" strike="noStrike" dirty="0" smtClean="0">
                          <a:solidFill>
                            <a:srgbClr val="C00000"/>
                          </a:solidFill>
                          <a:effectLst/>
                          <a:latin typeface="Times New Roman" panose="02020603050405020304" pitchFamily="18" charset="0"/>
                          <a:cs typeface="Times New Roman" panose="02020603050405020304" pitchFamily="18" charset="0"/>
                        </a:rPr>
                        <a:t>资本金</a:t>
                      </a:r>
                      <a:endParaRPr lang="en-US" sz="1200" b="1" i="1" u="none" strike="noStrike" dirty="0">
                        <a:solidFill>
                          <a:srgbClr val="C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 $ </a:t>
                      </a:r>
                      <a:r>
                        <a:rPr lang="en-US" sz="1400" b="1" i="0" u="none" strike="noStrike" dirty="0" smtClean="0">
                          <a:solidFill>
                            <a:srgbClr val="000000"/>
                          </a:solidFill>
                          <a:effectLst/>
                          <a:latin typeface="Times New Roman" panose="02020603050405020304" pitchFamily="18" charset="0"/>
                          <a:cs typeface="Times New Roman" panose="02020603050405020304" pitchFamily="18" charset="0"/>
                        </a:rPr>
                        <a:t>23.2B</a:t>
                      </a:r>
                      <a:r>
                        <a:rPr lang="en-US" altLang="zh-CN" sz="1400" b="1" i="0" u="none" strike="noStrike" dirty="0" smtClean="0">
                          <a:solidFill>
                            <a:srgbClr val="000000"/>
                          </a:solidFill>
                          <a:effectLst/>
                          <a:latin typeface="Times New Roman" panose="02020603050405020304" pitchFamily="18" charset="0"/>
                          <a:cs typeface="Times New Roman" panose="02020603050405020304" pitchFamily="18" charset="0"/>
                        </a:rPr>
                        <a:t>n</a:t>
                      </a:r>
                      <a:r>
                        <a:rPr lang="en-US" sz="1400" b="1" i="0" u="none" strike="noStrike" dirty="0" smtClean="0">
                          <a:solidFill>
                            <a:srgbClr val="000000"/>
                          </a:solidFill>
                          <a:effectLst/>
                          <a:latin typeface="Times New Roman" panose="02020603050405020304" pitchFamily="18" charset="0"/>
                          <a:cs typeface="Times New Roman" panose="02020603050405020304" pitchFamily="18" charset="0"/>
                        </a:rPr>
                        <a:t> </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 $ </a:t>
                      </a:r>
                      <a:r>
                        <a:rPr lang="en-US" sz="1400" b="1" i="0" u="none" strike="noStrike" dirty="0" smtClean="0">
                          <a:solidFill>
                            <a:srgbClr val="000000"/>
                          </a:solidFill>
                          <a:effectLst/>
                          <a:latin typeface="Times New Roman" panose="02020603050405020304" pitchFamily="18" charset="0"/>
                          <a:cs typeface="Times New Roman" panose="02020603050405020304" pitchFamily="18" charset="0"/>
                        </a:rPr>
                        <a:t>23.2Bn </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5313">
                <a:tc>
                  <a:txBody>
                    <a:bodyPr/>
                    <a:lstStyle/>
                    <a:p>
                      <a:pPr algn="l" rtl="0" fontAlgn="ctr"/>
                      <a:r>
                        <a:rPr lang="en-US" sz="1200" b="1" i="1" u="none" strike="noStrike" dirty="0">
                          <a:solidFill>
                            <a:srgbClr val="C00000"/>
                          </a:solidFill>
                          <a:effectLst/>
                          <a:latin typeface="Times New Roman" panose="02020603050405020304" pitchFamily="18" charset="0"/>
                          <a:cs typeface="Times New Roman" panose="02020603050405020304" pitchFamily="18" charset="0"/>
                        </a:rPr>
                        <a:t>* Cap </a:t>
                      </a:r>
                      <a:r>
                        <a:rPr lang="en-US" sz="1200" b="1" i="1" u="none" strike="noStrike" dirty="0" smtClean="0">
                          <a:solidFill>
                            <a:srgbClr val="C00000"/>
                          </a:solidFill>
                          <a:effectLst/>
                          <a:latin typeface="Times New Roman" panose="02020603050405020304" pitchFamily="18" charset="0"/>
                          <a:cs typeface="Times New Roman" panose="02020603050405020304" pitchFamily="18" charset="0"/>
                        </a:rPr>
                        <a:t>Multiple </a:t>
                      </a:r>
                      <a:r>
                        <a:rPr lang="zh-CN" altLang="en-US" sz="1200" b="1" i="1" u="none" strike="noStrike" dirty="0" smtClean="0">
                          <a:solidFill>
                            <a:srgbClr val="C00000"/>
                          </a:solidFill>
                          <a:effectLst/>
                          <a:latin typeface="Times New Roman" panose="02020603050405020304" pitchFamily="18" charset="0"/>
                          <a:cs typeface="Times New Roman" panose="02020603050405020304" pitchFamily="18" charset="0"/>
                        </a:rPr>
                        <a:t>类别乘数</a:t>
                      </a:r>
                      <a:endParaRPr lang="en-US" sz="1200" b="1" i="1" u="none" strike="noStrike" dirty="0">
                        <a:solidFill>
                          <a:srgbClr val="C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400" b="1" i="0" u="none" strike="noStrike" dirty="0">
                          <a:solidFill>
                            <a:srgbClr val="C00000"/>
                          </a:solidFill>
                          <a:effectLst/>
                          <a:latin typeface="Times New Roman" panose="02020603050405020304" pitchFamily="18" charset="0"/>
                          <a:cs typeface="Times New Roman" panose="02020603050405020304" pitchFamily="18" charset="0"/>
                        </a:rPr>
                        <a:t>* 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400" b="1" i="0" u="none" strike="noStrike" dirty="0">
                          <a:solidFill>
                            <a:srgbClr val="C00000"/>
                          </a:solidFill>
                          <a:effectLst/>
                          <a:latin typeface="Times New Roman" panose="02020603050405020304" pitchFamily="18" charset="0"/>
                          <a:cs typeface="Times New Roman" panose="02020603050405020304" pitchFamily="18" charset="0"/>
                        </a:rPr>
                        <a:t>* 1.875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5313">
                <a:tc>
                  <a:txBody>
                    <a:bodyPr/>
                    <a:lstStyle/>
                    <a:p>
                      <a:pPr algn="l" rtl="0" fontAlgn="ctr"/>
                      <a:r>
                        <a:rPr lang="en-US" sz="1200" b="1" i="1" u="none" strike="noStrike" dirty="0">
                          <a:solidFill>
                            <a:srgbClr val="000000"/>
                          </a:solidFill>
                          <a:effectLst/>
                          <a:latin typeface="Times New Roman" panose="02020603050405020304" pitchFamily="18" charset="0"/>
                          <a:cs typeface="Times New Roman" panose="02020603050405020304" pitchFamily="18" charset="0"/>
                        </a:rPr>
                        <a:t>Net Debit Cap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400" b="1" i="0" u="none" strike="noStrike" dirty="0">
                          <a:solidFill>
                            <a:srgbClr val="C00000"/>
                          </a:solidFill>
                          <a:effectLst/>
                          <a:latin typeface="Times New Roman" panose="02020603050405020304" pitchFamily="18" charset="0"/>
                          <a:cs typeface="Times New Roman" panose="02020603050405020304" pitchFamily="18" charset="0"/>
                        </a:rPr>
                        <a:t>$ </a:t>
                      </a:r>
                      <a:r>
                        <a:rPr lang="en-US" sz="1400" b="1" i="0" u="none" strike="noStrike" dirty="0" smtClean="0">
                          <a:solidFill>
                            <a:srgbClr val="C00000"/>
                          </a:solidFill>
                          <a:effectLst/>
                          <a:latin typeface="Times New Roman" panose="02020603050405020304" pitchFamily="18" charset="0"/>
                          <a:cs typeface="Times New Roman" panose="02020603050405020304" pitchFamily="18" charset="0"/>
                        </a:rPr>
                        <a:t>9.3Bn </a:t>
                      </a:r>
                      <a:endParaRPr lang="en-US" sz="1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  $ </a:t>
                      </a:r>
                      <a:r>
                        <a:rPr lang="en-US" sz="1400" b="1" i="0" u="none" strike="noStrike" dirty="0" smtClean="0">
                          <a:solidFill>
                            <a:srgbClr val="000000"/>
                          </a:solidFill>
                          <a:effectLst/>
                          <a:latin typeface="Times New Roman" panose="02020603050405020304" pitchFamily="18" charset="0"/>
                          <a:cs typeface="Times New Roman" panose="02020603050405020304" pitchFamily="18" charset="0"/>
                        </a:rPr>
                        <a:t>43.3Bn </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Title 1"/>
          <p:cNvSpPr txBox="1">
            <a:spLocks/>
          </p:cNvSpPr>
          <p:nvPr/>
        </p:nvSpPr>
        <p:spPr>
          <a:xfrm>
            <a:off x="381000" y="350838"/>
            <a:ext cx="8229600" cy="4873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400" b="1" dirty="0" smtClean="0">
                <a:solidFill>
                  <a:schemeClr val="tx1"/>
                </a:solidFill>
                <a:latin typeface="Times New Roman" panose="02020603050405020304" pitchFamily="18" charset="0"/>
                <a:cs typeface="Times New Roman" panose="02020603050405020304" pitchFamily="18" charset="0"/>
              </a:rPr>
              <a:t>2. Conclusion and Recommendation </a:t>
            </a:r>
            <a:r>
              <a:rPr lang="zh-CN" altLang="en-US" sz="2400" b="1" dirty="0" smtClean="0">
                <a:solidFill>
                  <a:schemeClr val="tx1"/>
                </a:solidFill>
                <a:latin typeface="Times New Roman" panose="02020603050405020304" pitchFamily="18" charset="0"/>
                <a:cs typeface="Times New Roman" panose="02020603050405020304" pitchFamily="18" charset="0"/>
              </a:rPr>
              <a:t>结论及建议</a:t>
            </a: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631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8E1ECB-E061-4EC4-9E0F-767A83113E18}" type="slidenum">
              <a:rPr lang="en-US" smtClean="0"/>
              <a:pPr/>
              <a:t>19</a:t>
            </a:fld>
            <a:endParaRPr lang="en-US" dirty="0"/>
          </a:p>
        </p:txBody>
      </p:sp>
      <p:sp>
        <p:nvSpPr>
          <p:cNvPr id="5" name="Rectangle 4"/>
          <p:cNvSpPr/>
          <p:nvPr/>
        </p:nvSpPr>
        <p:spPr>
          <a:xfrm>
            <a:off x="457200" y="1476978"/>
            <a:ext cx="8334374" cy="4161822"/>
          </a:xfrm>
          <a:prstGeom prst="rect">
            <a:avLst/>
          </a:prstGeom>
          <a:ln w="15875" cmpd="dbl">
            <a:solidFill>
              <a:schemeClr val="tx2">
                <a:lumMod val="50000"/>
              </a:schemeClr>
            </a:solidFill>
            <a:prstDash val="sysDash"/>
          </a:ln>
        </p:spPr>
        <p:txBody>
          <a:bodyPr wrap="square">
            <a:normAutofit/>
          </a:bodyPr>
          <a:lstStyle/>
          <a:p>
            <a:r>
              <a:rPr lang="en-US" sz="1300" b="1" dirty="0" smtClean="0">
                <a:latin typeface="Times New Roman" panose="02020603050405020304" pitchFamily="18" charset="0"/>
                <a:cs typeface="Times New Roman" panose="02020603050405020304" pitchFamily="18" charset="0"/>
              </a:rPr>
              <a:t>De Minimis</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Many institutions incur relatively small overdrafts and thus pose little risk to the Federal Reserve. To ease the burden on these small overdrafters of engaging in the self-assessment process and to ease the burden on the Federal Reserve of administering caps, the Board allows institutions that meet reasonable safety and soundness standards to incur de minimis amounts of daylight overdrafts </a:t>
            </a:r>
            <a:r>
              <a:rPr lang="en-US" sz="1300" b="1" u="sng" dirty="0">
                <a:latin typeface="Times New Roman" panose="02020603050405020304" pitchFamily="18" charset="0"/>
                <a:cs typeface="Times New Roman" panose="02020603050405020304" pitchFamily="18" charset="0"/>
              </a:rPr>
              <a:t>without performing a self-assessment</a:t>
            </a:r>
            <a:r>
              <a:rPr lang="en-US" sz="1300" dirty="0">
                <a:latin typeface="Times New Roman" panose="02020603050405020304" pitchFamily="18" charset="0"/>
                <a:cs typeface="Times New Roman" panose="02020603050405020304" pitchFamily="18" charset="0"/>
              </a:rPr>
              <a:t>. An institution may incur daylight overdrafts of up to 40 percent of its capital measure if the institution submits a board of directors resolution. </a:t>
            </a:r>
            <a:endParaRPr lang="en-US" sz="1300" dirty="0" smtClean="0">
              <a:latin typeface="Times New Roman" panose="02020603050405020304" pitchFamily="18" charset="0"/>
              <a:cs typeface="Times New Roman" panose="02020603050405020304" pitchFamily="18" charset="0"/>
            </a:endParaRPr>
          </a:p>
          <a:p>
            <a:r>
              <a:rPr lang="zh-CN" altLang="en-US" sz="1300" dirty="0">
                <a:latin typeface="Times New Roman" panose="02020603050405020304" pitchFamily="18" charset="0"/>
                <a:cs typeface="Times New Roman" panose="02020603050405020304" pitchFamily="18" charset="0"/>
              </a:rPr>
              <a:t>许多机</a:t>
            </a:r>
            <a:r>
              <a:rPr lang="zh-CN" altLang="en-US" sz="1300" dirty="0" smtClean="0">
                <a:latin typeface="Times New Roman" panose="02020603050405020304" pitchFamily="18" charset="0"/>
                <a:cs typeface="Times New Roman" panose="02020603050405020304" pitchFamily="18" charset="0"/>
              </a:rPr>
              <a:t>构发生的透支相对较小，因此对美联储造成的风险较低。为了减轻自我评估过程对于产生较小透支机构的负担及美联储管理的</a:t>
            </a:r>
            <a:r>
              <a:rPr lang="zh-CN" altLang="en-US" sz="1300" dirty="0">
                <a:latin typeface="Times New Roman" panose="02020603050405020304" pitchFamily="18" charset="0"/>
                <a:cs typeface="Times New Roman" panose="02020603050405020304" pitchFamily="18" charset="0"/>
              </a:rPr>
              <a:t>负担</a:t>
            </a:r>
            <a:r>
              <a:rPr lang="zh-CN" altLang="en-US" sz="1300" dirty="0" smtClean="0">
                <a:latin typeface="Times New Roman" panose="02020603050405020304" pitchFamily="18" charset="0"/>
                <a:cs typeface="Times New Roman" panose="02020603050405020304" pitchFamily="18" charset="0"/>
              </a:rPr>
              <a:t>，美联储允许</a:t>
            </a:r>
            <a:r>
              <a:rPr lang="zh-CN" altLang="en-US" sz="1300" dirty="0">
                <a:latin typeface="Times New Roman" panose="02020603050405020304" pitchFamily="18" charset="0"/>
                <a:cs typeface="Times New Roman" panose="02020603050405020304" pitchFamily="18" charset="0"/>
              </a:rPr>
              <a:t>满</a:t>
            </a:r>
            <a:r>
              <a:rPr lang="zh-CN" altLang="en-US" sz="1300" dirty="0" smtClean="0">
                <a:latin typeface="Times New Roman" panose="02020603050405020304" pitchFamily="18" charset="0"/>
                <a:cs typeface="Times New Roman" panose="02020603050405020304" pitchFamily="18" charset="0"/>
              </a:rPr>
              <a:t>足相对安全稳健要求的机构使用较小的“</a:t>
            </a:r>
            <a:r>
              <a:rPr lang="en-US" altLang="zh-CN" sz="1300" dirty="0" smtClean="0">
                <a:latin typeface="Times New Roman" panose="02020603050405020304" pitchFamily="18" charset="0"/>
                <a:cs typeface="Times New Roman" panose="02020603050405020304" pitchFamily="18" charset="0"/>
              </a:rPr>
              <a:t>De Minimis</a:t>
            </a:r>
            <a:r>
              <a:rPr lang="zh-CN" altLang="en-US" sz="1300" dirty="0" smtClean="0">
                <a:latin typeface="Times New Roman" panose="02020603050405020304" pitchFamily="18" charset="0"/>
                <a:cs typeface="Times New Roman" panose="02020603050405020304" pitchFamily="18" charset="0"/>
              </a:rPr>
              <a:t>”日间透支额度且无需进行自我评估。机构提交董事会决议后，最高日间透支额度可达资本量的</a:t>
            </a:r>
            <a:r>
              <a:rPr lang="en-US" altLang="zh-CN" sz="1300" dirty="0" smtClean="0">
                <a:latin typeface="Times New Roman" panose="02020603050405020304" pitchFamily="18" charset="0"/>
                <a:cs typeface="Times New Roman" panose="02020603050405020304" pitchFamily="18" charset="0"/>
              </a:rPr>
              <a:t>40%</a:t>
            </a:r>
            <a:r>
              <a:rPr lang="zh-CN" altLang="en-US" sz="1300" dirty="0" smtClean="0">
                <a:latin typeface="Times New Roman" panose="02020603050405020304" pitchFamily="18" charset="0"/>
                <a:cs typeface="Times New Roman" panose="02020603050405020304" pitchFamily="18" charset="0"/>
              </a:rPr>
              <a:t>。</a:t>
            </a:r>
            <a:endParaRPr lang="en-US" sz="1300" dirty="0" smtClean="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An institution with a de minimis cap must submit to its Reserve Bank at least once in each 12-month period </a:t>
            </a:r>
            <a:r>
              <a:rPr lang="en-US" sz="1300" b="1" u="sng" dirty="0">
                <a:latin typeface="Times New Roman" panose="02020603050405020304" pitchFamily="18" charset="0"/>
                <a:cs typeface="Times New Roman" panose="02020603050405020304" pitchFamily="18" charset="0"/>
              </a:rPr>
              <a:t>a copy of its board of directors resolution</a:t>
            </a:r>
            <a:r>
              <a:rPr lang="en-US" sz="1300" dirty="0">
                <a:latin typeface="Times New Roman" panose="02020603050405020304" pitchFamily="18" charset="0"/>
                <a:cs typeface="Times New Roman" panose="02020603050405020304" pitchFamily="18" charset="0"/>
              </a:rPr>
              <a:t> (or a resolution by its holding company’s board) </a:t>
            </a:r>
            <a:r>
              <a:rPr lang="en-US" sz="1300" b="1" u="sng" dirty="0">
                <a:latin typeface="Times New Roman" panose="02020603050405020304" pitchFamily="18" charset="0"/>
                <a:cs typeface="Times New Roman" panose="02020603050405020304" pitchFamily="18" charset="0"/>
              </a:rPr>
              <a:t>approving the institution’s use of intraday credit up to the de minimis level.</a:t>
            </a:r>
            <a:r>
              <a:rPr lang="en-US" sz="1300" dirty="0">
                <a:latin typeface="Times New Roman" panose="02020603050405020304" pitchFamily="18" charset="0"/>
                <a:cs typeface="Times New Roman" panose="02020603050405020304" pitchFamily="18" charset="0"/>
              </a:rPr>
              <a:t> The Reserve Banks will review the status of any institution with a de minimis net debit cap that exceeds its net debit cap during a two-week reserve-maintenance period and will decide if additional action should be taken (see section II.G</a:t>
            </a:r>
            <a:r>
              <a:rPr lang="en-US" sz="1300" dirty="0" smtClean="0">
                <a:latin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a:p>
            <a:r>
              <a:rPr lang="zh-CN" altLang="en-US" sz="1300" dirty="0" smtClean="0">
                <a:latin typeface="Times New Roman" panose="02020603050405020304" pitchFamily="18" charset="0"/>
                <a:cs typeface="Times New Roman" panose="02020603050405020304" pitchFamily="18" charset="0"/>
              </a:rPr>
              <a:t>需申请“</a:t>
            </a:r>
            <a:r>
              <a:rPr lang="en-US" altLang="zh-CN" sz="1300" dirty="0" smtClean="0">
                <a:latin typeface="Times New Roman" panose="02020603050405020304" pitchFamily="18" charset="0"/>
                <a:cs typeface="Times New Roman" panose="02020603050405020304" pitchFamily="18" charset="0"/>
              </a:rPr>
              <a:t>De Minimis</a:t>
            </a:r>
            <a:r>
              <a:rPr lang="zh-CN" altLang="en-US" sz="1300" dirty="0" smtClean="0">
                <a:latin typeface="Times New Roman" panose="02020603050405020304" pitchFamily="18" charset="0"/>
                <a:cs typeface="Times New Roman" panose="02020603050405020304" pitchFamily="18" charset="0"/>
              </a:rPr>
              <a:t>”类别透支额度的机构需至少每</a:t>
            </a:r>
            <a:r>
              <a:rPr lang="en-US" altLang="zh-CN" sz="1300" dirty="0" smtClean="0">
                <a:latin typeface="Times New Roman" panose="02020603050405020304" pitchFamily="18" charset="0"/>
                <a:cs typeface="Times New Roman" panose="02020603050405020304" pitchFamily="18" charset="0"/>
              </a:rPr>
              <a:t>12</a:t>
            </a:r>
            <a:r>
              <a:rPr lang="zh-CN" altLang="en-US" sz="1300" dirty="0" smtClean="0">
                <a:latin typeface="Times New Roman" panose="02020603050405020304" pitchFamily="18" charset="0"/>
                <a:cs typeface="Times New Roman" panose="02020603050405020304" pitchFamily="18" charset="0"/>
              </a:rPr>
              <a:t>个月向美联储提交一份董事会决议（或其控股公司董事会的决议），批准该机构使用不超过“</a:t>
            </a:r>
            <a:r>
              <a:rPr lang="en-US" altLang="zh-CN" sz="1300" dirty="0" smtClean="0">
                <a:latin typeface="Times New Roman" panose="02020603050405020304" pitchFamily="18" charset="0"/>
                <a:cs typeface="Times New Roman" panose="02020603050405020304" pitchFamily="18" charset="0"/>
              </a:rPr>
              <a:t>De Minimis</a:t>
            </a:r>
            <a:r>
              <a:rPr lang="zh-CN" altLang="en-US" sz="1300" dirty="0" smtClean="0">
                <a:latin typeface="Times New Roman" panose="02020603050405020304" pitchFamily="18" charset="0"/>
                <a:cs typeface="Times New Roman" panose="02020603050405020304" pitchFamily="18" charset="0"/>
              </a:rPr>
              <a:t>”类别的透支额度。如有机</a:t>
            </a:r>
            <a:r>
              <a:rPr lang="zh-CN" altLang="en-US" sz="1300" dirty="0">
                <a:latin typeface="Times New Roman" panose="02020603050405020304" pitchFamily="18" charset="0"/>
                <a:cs typeface="Times New Roman" panose="02020603050405020304" pitchFamily="18" charset="0"/>
              </a:rPr>
              <a:t>构在两周的准备金提存</a:t>
            </a:r>
            <a:r>
              <a:rPr lang="zh-CN" altLang="en-US" sz="1300" dirty="0" smtClean="0">
                <a:latin typeface="Times New Roman" panose="02020603050405020304" pitchFamily="18" charset="0"/>
                <a:cs typeface="Times New Roman" panose="02020603050405020304" pitchFamily="18" charset="0"/>
              </a:rPr>
              <a:t>期间透支额超过其净借记限额，美联储将审查该机构状态并决定是否需要采取额外行动（详情参考政</a:t>
            </a:r>
            <a:r>
              <a:rPr lang="zh-CN" altLang="en-US" sz="1300" dirty="0">
                <a:latin typeface="Times New Roman" panose="02020603050405020304" pitchFamily="18" charset="0"/>
                <a:cs typeface="Times New Roman" panose="02020603050405020304" pitchFamily="18" charset="0"/>
              </a:rPr>
              <a:t>策</a:t>
            </a:r>
            <a:r>
              <a:rPr lang="en-US" altLang="zh-CN" sz="1300" dirty="0" smtClean="0">
                <a:latin typeface="Times New Roman" panose="02020603050405020304" pitchFamily="18" charset="0"/>
                <a:cs typeface="Times New Roman" panose="02020603050405020304" pitchFamily="18" charset="0"/>
              </a:rPr>
              <a:t>2.G.</a:t>
            </a:r>
            <a:r>
              <a:rPr lang="zh-CN" altLang="en-US" sz="1300" dirty="0" smtClean="0">
                <a:latin typeface="Times New Roman" panose="02020603050405020304" pitchFamily="18" charset="0"/>
                <a:cs typeface="Times New Roman" panose="02020603050405020304" pitchFamily="18" charset="0"/>
              </a:rPr>
              <a:t>）。</a:t>
            </a:r>
            <a:endParaRPr lang="en-US" sz="1300" dirty="0" smtClean="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64764" y="990600"/>
            <a:ext cx="8229600" cy="457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marL="457200" indent="-457200" algn="l">
              <a:buFont typeface="Wingdings" panose="05000000000000000000" pitchFamily="2" charset="2"/>
              <a:buChar char="q"/>
            </a:pPr>
            <a:r>
              <a:rPr lang="en-US" sz="1800" b="1" dirty="0" smtClean="0">
                <a:solidFill>
                  <a:schemeClr val="tx2">
                    <a:lumMod val="50000"/>
                  </a:schemeClr>
                </a:solidFill>
                <a:latin typeface="Times New Roman" panose="02020603050405020304" pitchFamily="18" charset="0"/>
                <a:cs typeface="Times New Roman" panose="02020603050405020304" pitchFamily="18" charset="0"/>
              </a:rPr>
              <a:t>De Minimis </a:t>
            </a:r>
            <a:r>
              <a:rPr lang="en-US" sz="1800" b="1" dirty="0">
                <a:solidFill>
                  <a:schemeClr val="tx2">
                    <a:lumMod val="50000"/>
                  </a:schemeClr>
                </a:solidFill>
                <a:latin typeface="Times New Roman" panose="02020603050405020304" pitchFamily="18" charset="0"/>
                <a:cs typeface="Times New Roman" panose="02020603050405020304" pitchFamily="18" charset="0"/>
              </a:rPr>
              <a:t>Requirement </a:t>
            </a:r>
            <a:r>
              <a:rPr lang="zh-CN" altLang="en-US" sz="1800" b="1" dirty="0" smtClean="0">
                <a:solidFill>
                  <a:schemeClr val="tx2">
                    <a:lumMod val="50000"/>
                  </a:schemeClr>
                </a:solidFill>
                <a:latin typeface="Times New Roman" panose="02020603050405020304" pitchFamily="18" charset="0"/>
                <a:cs typeface="Times New Roman" panose="02020603050405020304" pitchFamily="18" charset="0"/>
              </a:rPr>
              <a:t>“</a:t>
            </a:r>
            <a:r>
              <a:rPr lang="en-US" sz="1800" b="1" dirty="0" smtClean="0">
                <a:solidFill>
                  <a:schemeClr val="tx2">
                    <a:lumMod val="50000"/>
                  </a:schemeClr>
                </a:solidFill>
                <a:latin typeface="Times New Roman" panose="02020603050405020304" pitchFamily="18" charset="0"/>
                <a:cs typeface="Times New Roman" panose="02020603050405020304" pitchFamily="18" charset="0"/>
              </a:rPr>
              <a:t>De Minimis</a:t>
            </a:r>
            <a:r>
              <a:rPr lang="zh-CN" altLang="en-US" sz="1800" b="1" dirty="0" smtClean="0">
                <a:solidFill>
                  <a:schemeClr val="tx2">
                    <a:lumMod val="50000"/>
                  </a:schemeClr>
                </a:solidFill>
                <a:latin typeface="Times New Roman" panose="02020603050405020304" pitchFamily="18" charset="0"/>
                <a:cs typeface="Times New Roman" panose="02020603050405020304" pitchFamily="18" charset="0"/>
              </a:rPr>
              <a:t>”</a:t>
            </a:r>
            <a:r>
              <a:rPr lang="en-US" sz="1800" b="1" dirty="0" smtClean="0">
                <a:solidFill>
                  <a:schemeClr val="tx2">
                    <a:lumMod val="50000"/>
                  </a:schemeClr>
                </a:solidFill>
                <a:latin typeface="Times New Roman" panose="02020603050405020304" pitchFamily="18" charset="0"/>
                <a:cs typeface="Times New Roman" panose="02020603050405020304" pitchFamily="18" charset="0"/>
              </a:rPr>
              <a:t> </a:t>
            </a:r>
            <a:r>
              <a:rPr lang="zh-CN" altLang="en-US" sz="1800" b="1" dirty="0">
                <a:solidFill>
                  <a:schemeClr val="tx2">
                    <a:lumMod val="50000"/>
                  </a:schemeClr>
                </a:solidFill>
                <a:latin typeface="Times New Roman" panose="02020603050405020304" pitchFamily="18" charset="0"/>
                <a:cs typeface="Times New Roman" panose="02020603050405020304" pitchFamily="18" charset="0"/>
              </a:rPr>
              <a:t>类别</a:t>
            </a:r>
            <a:r>
              <a:rPr lang="zh-CN" altLang="en-US" sz="1800" b="1" dirty="0" smtClean="0">
                <a:solidFill>
                  <a:schemeClr val="tx2">
                    <a:lumMod val="50000"/>
                  </a:schemeClr>
                </a:solidFill>
                <a:latin typeface="Times New Roman" panose="02020603050405020304" pitchFamily="18" charset="0"/>
                <a:cs typeface="Times New Roman" panose="02020603050405020304" pitchFamily="18" charset="0"/>
              </a:rPr>
              <a:t>要求</a:t>
            </a:r>
            <a:endParaRPr lang="en-US" sz="18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1600200" y="6229658"/>
            <a:ext cx="7277100" cy="430887"/>
          </a:xfrm>
          <a:prstGeom prst="rect">
            <a:avLst/>
          </a:prstGeom>
        </p:spPr>
        <p:txBody>
          <a:bodyPr wrap="square">
            <a:spAutoFit/>
          </a:bodyPr>
          <a:lstStyle/>
          <a:p>
            <a:r>
              <a:rPr lang="en-US" sz="1100" b="1" i="1" dirty="0" smtClean="0">
                <a:solidFill>
                  <a:schemeClr val="tx2">
                    <a:lumMod val="50000"/>
                  </a:schemeClr>
                </a:solidFill>
                <a:latin typeface="Times New Roman" panose="02020603050405020304" pitchFamily="18" charset="0"/>
                <a:cs typeface="Times New Roman" panose="02020603050405020304" pitchFamily="18" charset="0"/>
              </a:rPr>
              <a:t>Source: Federal </a:t>
            </a:r>
            <a:r>
              <a:rPr lang="en-US" sz="1100" b="1" i="1" dirty="0">
                <a:solidFill>
                  <a:schemeClr val="tx2">
                    <a:lumMod val="50000"/>
                  </a:schemeClr>
                </a:solidFill>
                <a:latin typeface="Times New Roman" panose="02020603050405020304" pitchFamily="18" charset="0"/>
                <a:cs typeface="Times New Roman" panose="02020603050405020304" pitchFamily="18" charset="0"/>
              </a:rPr>
              <a:t>Reserve Policy on Payment System Risk</a:t>
            </a:r>
            <a:r>
              <a:rPr lang="en-US" sz="1100" i="1" dirty="0">
                <a:solidFill>
                  <a:schemeClr val="tx2">
                    <a:lumMod val="50000"/>
                  </a:schemeClr>
                </a:solidFill>
                <a:latin typeface="Times New Roman" panose="02020603050405020304" pitchFamily="18" charset="0"/>
                <a:cs typeface="Times New Roman" panose="02020603050405020304" pitchFamily="18" charset="0"/>
              </a:rPr>
              <a:t>, </a:t>
            </a:r>
            <a:r>
              <a:rPr lang="en-US" sz="1100" b="1" i="1" dirty="0">
                <a:solidFill>
                  <a:schemeClr val="tx2">
                    <a:lumMod val="50000"/>
                  </a:schemeClr>
                </a:solidFill>
                <a:latin typeface="Times New Roman" panose="02020603050405020304" pitchFamily="18" charset="0"/>
                <a:cs typeface="Times New Roman" panose="02020603050405020304" pitchFamily="18" charset="0"/>
              </a:rPr>
              <a:t>page </a:t>
            </a:r>
            <a:r>
              <a:rPr lang="en-US" sz="1100" b="1" i="1" dirty="0" smtClean="0">
                <a:solidFill>
                  <a:schemeClr val="tx2">
                    <a:lumMod val="50000"/>
                  </a:schemeClr>
                </a:solidFill>
                <a:latin typeface="Times New Roman" panose="02020603050405020304" pitchFamily="18" charset="0"/>
                <a:cs typeface="Times New Roman" panose="02020603050405020304" pitchFamily="18" charset="0"/>
              </a:rPr>
              <a:t>23</a:t>
            </a:r>
          </a:p>
          <a:p>
            <a:r>
              <a:rPr lang="zh-CN" altLang="en-US" sz="1100" b="1" i="1" dirty="0">
                <a:solidFill>
                  <a:schemeClr val="tx2">
                    <a:lumMod val="50000"/>
                  </a:schemeClr>
                </a:solidFill>
                <a:latin typeface="Times New Roman" panose="02020603050405020304" pitchFamily="18" charset="0"/>
                <a:cs typeface="Times New Roman" panose="02020603050405020304" pitchFamily="18" charset="0"/>
              </a:rPr>
              <a:t>来</a:t>
            </a:r>
            <a:r>
              <a:rPr lang="zh-CN" altLang="en-US" sz="1100" b="1" i="1" dirty="0" smtClean="0">
                <a:solidFill>
                  <a:schemeClr val="tx2">
                    <a:lumMod val="50000"/>
                  </a:schemeClr>
                </a:solidFill>
                <a:latin typeface="Times New Roman" panose="02020603050405020304" pitchFamily="18" charset="0"/>
                <a:cs typeface="Times New Roman" panose="02020603050405020304" pitchFamily="18" charset="0"/>
              </a:rPr>
              <a:t>源：</a:t>
            </a:r>
            <a:r>
              <a:rPr lang="en-US" sz="1100" b="1" i="1" dirty="0" smtClean="0">
                <a:solidFill>
                  <a:schemeClr val="tx2">
                    <a:lumMod val="50000"/>
                  </a:schemeClr>
                </a:solidFill>
                <a:latin typeface="Times New Roman" panose="02020603050405020304" pitchFamily="18" charset="0"/>
                <a:cs typeface="Times New Roman" panose="02020603050405020304" pitchFamily="18" charset="0"/>
              </a:rPr>
              <a:t> </a:t>
            </a:r>
            <a:r>
              <a:rPr lang="zh-CN" altLang="en-US" sz="1100" b="1" i="1" dirty="0" smtClean="0">
                <a:solidFill>
                  <a:schemeClr val="tx2">
                    <a:lumMod val="50000"/>
                  </a:schemeClr>
                </a:solidFill>
                <a:latin typeface="Times New Roman" panose="02020603050405020304" pitchFamily="18" charset="0"/>
                <a:cs typeface="Times New Roman" panose="02020603050405020304" pitchFamily="18" charset="0"/>
              </a:rPr>
              <a:t>美联储支付系统风险政策，第</a:t>
            </a:r>
            <a:r>
              <a:rPr lang="en-US" altLang="zh-CN" sz="1100" b="1" i="1" dirty="0" smtClean="0">
                <a:solidFill>
                  <a:schemeClr val="tx2">
                    <a:lumMod val="50000"/>
                  </a:schemeClr>
                </a:solidFill>
                <a:latin typeface="Times New Roman" panose="02020603050405020304" pitchFamily="18" charset="0"/>
                <a:cs typeface="Times New Roman" panose="02020603050405020304" pitchFamily="18" charset="0"/>
              </a:rPr>
              <a:t>23</a:t>
            </a:r>
            <a:r>
              <a:rPr lang="zh-CN" altLang="en-US" sz="1100" b="1" i="1" dirty="0" smtClean="0">
                <a:solidFill>
                  <a:schemeClr val="tx2">
                    <a:lumMod val="50000"/>
                  </a:schemeClr>
                </a:solidFill>
                <a:latin typeface="Times New Roman" panose="02020603050405020304" pitchFamily="18" charset="0"/>
                <a:cs typeface="Times New Roman" panose="02020603050405020304" pitchFamily="18" charset="0"/>
              </a:rPr>
              <a:t>页</a:t>
            </a:r>
            <a:endParaRPr lang="en-US" sz="1100" b="1" i="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9" name="Title 1"/>
          <p:cNvSpPr txBox="1">
            <a:spLocks/>
          </p:cNvSpPr>
          <p:nvPr/>
        </p:nvSpPr>
        <p:spPr>
          <a:xfrm>
            <a:off x="381000" y="350838"/>
            <a:ext cx="8229600" cy="4873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400" b="1" dirty="0" smtClean="0">
                <a:solidFill>
                  <a:schemeClr val="tx1"/>
                </a:solidFill>
                <a:latin typeface="Times New Roman" panose="02020603050405020304" pitchFamily="18" charset="0"/>
                <a:cs typeface="Times New Roman" panose="02020603050405020304" pitchFamily="18" charset="0"/>
              </a:rPr>
              <a:t>2. Conclusion and Recommendation </a:t>
            </a:r>
            <a:r>
              <a:rPr lang="zh-CN" altLang="en-US" sz="2400" b="1" dirty="0" smtClean="0">
                <a:solidFill>
                  <a:schemeClr val="tx1"/>
                </a:solidFill>
                <a:latin typeface="Times New Roman" panose="02020603050405020304" pitchFamily="18" charset="0"/>
                <a:cs typeface="Times New Roman" panose="02020603050405020304" pitchFamily="18" charset="0"/>
              </a:rPr>
              <a:t>结论及建议</a:t>
            </a: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623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8E1ECB-E061-4EC4-9E0F-767A83113E18}"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381000" y="228600"/>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latin typeface="Times New Roman" panose="02020603050405020304" pitchFamily="18" charset="0"/>
                <a:cs typeface="Times New Roman" panose="02020603050405020304" pitchFamily="18" charset="0"/>
              </a:rPr>
              <a:t>Executive Summary </a:t>
            </a:r>
            <a:r>
              <a:rPr lang="zh-CN" altLang="en-US" sz="2800" b="1" dirty="0" smtClean="0">
                <a:solidFill>
                  <a:schemeClr val="tx1"/>
                </a:solidFill>
                <a:latin typeface="Times New Roman" panose="02020603050405020304" pitchFamily="18" charset="0"/>
                <a:cs typeface="Times New Roman" panose="02020603050405020304" pitchFamily="18" charset="0"/>
              </a:rPr>
              <a:t>概要</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81000" y="1063109"/>
            <a:ext cx="8458200" cy="4909036"/>
          </a:xfrm>
          <a:prstGeom prst="rect">
            <a:avLst/>
          </a:prstGeom>
          <a:noFill/>
        </p:spPr>
        <p:txBody>
          <a:bodyPr wrap="square" rtlCol="0">
            <a:spAutoFit/>
          </a:bodyPr>
          <a:lstStyle/>
          <a:p>
            <a:pPr marL="285750" indent="-285750">
              <a:buFont typeface="Wingdings" panose="05000000000000000000" pitchFamily="2" charset="2"/>
              <a:buChar char="q"/>
            </a:pPr>
            <a:r>
              <a:rPr lang="en-US" sz="1200" dirty="0" smtClean="0">
                <a:latin typeface="Times New Roman" panose="02020603050405020304" pitchFamily="18" charset="0"/>
                <a:cs typeface="Times New Roman" panose="02020603050405020304" pitchFamily="18" charset="0"/>
              </a:rPr>
              <a:t>Per Fed Payment System Risk Policy,  each </a:t>
            </a:r>
            <a:r>
              <a:rPr lang="en-US" sz="1200" dirty="0">
                <a:latin typeface="Times New Roman" panose="02020603050405020304" pitchFamily="18" charset="0"/>
                <a:cs typeface="Times New Roman" panose="02020603050405020304" pitchFamily="18" charset="0"/>
              </a:rPr>
              <a:t>institution incurring daylight overdrafts in its Federal Reserve account must adopt a net debit cap, that is, </a:t>
            </a:r>
            <a:r>
              <a:rPr lang="en-US" sz="1200" b="1" dirty="0">
                <a:latin typeface="Times New Roman" panose="02020603050405020304" pitchFamily="18" charset="0"/>
                <a:cs typeface="Times New Roman" panose="02020603050405020304" pitchFamily="18" charset="0"/>
              </a:rPr>
              <a:t>a ceiling on the total daylight overdraft position </a:t>
            </a:r>
            <a:r>
              <a:rPr lang="en-US" sz="1200" b="1" dirty="0" smtClean="0">
                <a:latin typeface="Times New Roman" panose="02020603050405020304" pitchFamily="18" charset="0"/>
                <a:cs typeface="Times New Roman" panose="02020603050405020304" pitchFamily="18" charset="0"/>
              </a:rPr>
              <a:t>that it </a:t>
            </a:r>
            <a:r>
              <a:rPr lang="en-US" sz="1200" b="1" dirty="0">
                <a:latin typeface="Times New Roman" panose="02020603050405020304" pitchFamily="18" charset="0"/>
                <a:cs typeface="Times New Roman" panose="02020603050405020304" pitchFamily="18" charset="0"/>
              </a:rPr>
              <a:t>can incur during any given day</a:t>
            </a:r>
            <a:r>
              <a:rPr lang="en-US" sz="1200" b="1" dirty="0" smtClean="0">
                <a:latin typeface="Times New Roman" panose="02020603050405020304" pitchFamily="18" charset="0"/>
                <a:cs typeface="Times New Roman" panose="02020603050405020304" pitchFamily="18" charset="0"/>
              </a:rPr>
              <a:t>. </a:t>
            </a:r>
          </a:p>
          <a:p>
            <a:pPr marL="285750" indent="-285750">
              <a:buClr>
                <a:schemeClr val="bg1"/>
              </a:buClr>
              <a:buFont typeface="Wingdings" panose="05000000000000000000" pitchFamily="2" charset="2"/>
              <a:buChar char="q"/>
            </a:pPr>
            <a:r>
              <a:rPr lang="zh-CN" altLang="en-US" sz="1200" dirty="0" smtClean="0">
                <a:latin typeface="Times New Roman" panose="02020603050405020304" pitchFamily="18" charset="0"/>
                <a:cs typeface="Times New Roman" panose="02020603050405020304" pitchFamily="18" charset="0"/>
              </a:rPr>
              <a:t>根据美联储支付系统风险政策，每个美联储账户可能发生日间透支的机构须</a:t>
            </a:r>
            <a:r>
              <a:rPr lang="zh-CN" altLang="en-US" sz="1200" dirty="0">
                <a:latin typeface="Times New Roman" panose="02020603050405020304" pitchFamily="18" charset="0"/>
                <a:cs typeface="Times New Roman" panose="02020603050405020304" pitchFamily="18" charset="0"/>
              </a:rPr>
              <a:t>采</a:t>
            </a:r>
            <a:r>
              <a:rPr lang="zh-CN" altLang="en-US" sz="1200" dirty="0" smtClean="0">
                <a:latin typeface="Times New Roman" panose="02020603050405020304" pitchFamily="18" charset="0"/>
                <a:cs typeface="Times New Roman" panose="02020603050405020304" pitchFamily="18" charset="0"/>
              </a:rPr>
              <a:t>用净借记限额，此上限为任何一天该机构可能发生的日间透支总额。</a:t>
            </a:r>
            <a:endParaRPr lang="en-US" altLang="zh-CN" sz="1200" dirty="0" smtClean="0">
              <a:latin typeface="Times New Roman" panose="02020603050405020304" pitchFamily="18" charset="0"/>
              <a:cs typeface="Times New Roman" panose="02020603050405020304" pitchFamily="18" charset="0"/>
            </a:endParaRPr>
          </a:p>
          <a:p>
            <a:pPr marL="285750" indent="-285750">
              <a:buClr>
                <a:schemeClr val="bg1"/>
              </a:buClr>
              <a:buFont typeface="Wingdings" panose="05000000000000000000" pitchFamily="2" charset="2"/>
              <a:buChar char="q"/>
            </a:pPr>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200" dirty="0" smtClean="0">
                <a:latin typeface="Times New Roman" panose="02020603050405020304" pitchFamily="18" charset="0"/>
                <a:cs typeface="Times New Roman" panose="02020603050405020304" pitchFamily="18" charset="0"/>
              </a:rPr>
              <a:t>Per BOCNY Liquidity Risk Management Policy, the Bank shall </a:t>
            </a:r>
            <a:r>
              <a:rPr lang="en-US" sz="1200" dirty="0">
                <a:latin typeface="Times New Roman" panose="02020603050405020304" pitchFamily="18" charset="0"/>
                <a:cs typeface="Times New Roman" panose="02020603050405020304" pitchFamily="18" charset="0"/>
              </a:rPr>
              <a:t>ensure it has enough intraday liquidity positions and relevant financing arrangements to meet the intraday payment demands against normal conditions and under stress scenarios</a:t>
            </a:r>
            <a:r>
              <a:rPr lang="en-US" sz="1200" dirty="0" smtClean="0">
                <a:latin typeface="Times New Roman" panose="02020603050405020304" pitchFamily="18" charset="0"/>
                <a:cs typeface="Times New Roman" panose="02020603050405020304" pitchFamily="18" charset="0"/>
              </a:rPr>
              <a:t>. Net debit </a:t>
            </a:r>
            <a:r>
              <a:rPr lang="en-US" sz="1200" dirty="0">
                <a:latin typeface="Times New Roman" panose="02020603050405020304" pitchFamily="18" charset="0"/>
                <a:cs typeface="Times New Roman" panose="02020603050405020304" pitchFamily="18" charset="0"/>
              </a:rPr>
              <a:t>c</a:t>
            </a:r>
            <a:r>
              <a:rPr lang="en-US" sz="1200" dirty="0" smtClean="0">
                <a:latin typeface="Times New Roman" panose="02020603050405020304" pitchFamily="18" charset="0"/>
                <a:cs typeface="Times New Roman" panose="02020603050405020304" pitchFamily="18" charset="0"/>
              </a:rPr>
              <a:t>ap is part of the intraday funding sources as the last resort for daylight overdraft.</a:t>
            </a:r>
          </a:p>
          <a:p>
            <a:pPr marL="285750" indent="-285750">
              <a:buClr>
                <a:schemeClr val="bg1"/>
              </a:buClr>
              <a:buFont typeface="Wingdings" panose="05000000000000000000" pitchFamily="2" charset="2"/>
              <a:buChar char="q"/>
            </a:pPr>
            <a:r>
              <a:rPr lang="zh-CN" altLang="en-US" sz="1200" dirty="0">
                <a:latin typeface="Times New Roman" panose="02020603050405020304" pitchFamily="18" charset="0"/>
                <a:cs typeface="Times New Roman" panose="02020603050405020304" pitchFamily="18" charset="0"/>
              </a:rPr>
              <a:t>根</a:t>
            </a:r>
            <a:r>
              <a:rPr lang="zh-CN" altLang="en-US" sz="1200" dirty="0" smtClean="0">
                <a:latin typeface="Times New Roman" panose="02020603050405020304" pitchFamily="18" charset="0"/>
                <a:cs typeface="Times New Roman" panose="02020603050405020304" pitchFamily="18" charset="0"/>
              </a:rPr>
              <a:t>据纽行流动性风险管理政策，纽行应确保拥有足够的日间流动性和相关的融资安排以满足基本及压力情景下的日间支付需求。</a:t>
            </a:r>
            <a:r>
              <a:rPr lang="zh-CN" altLang="en-US" sz="1200" dirty="0">
                <a:latin typeface="Times New Roman" panose="02020603050405020304" pitchFamily="18" charset="0"/>
                <a:cs typeface="Times New Roman" panose="02020603050405020304" pitchFamily="18" charset="0"/>
              </a:rPr>
              <a:t>净借记限额</a:t>
            </a:r>
            <a:r>
              <a:rPr lang="zh-CN" altLang="en-US" sz="1200" dirty="0" smtClean="0">
                <a:latin typeface="Times New Roman" panose="02020603050405020304" pitchFamily="18" charset="0"/>
                <a:cs typeface="Times New Roman" panose="02020603050405020304" pitchFamily="18" charset="0"/>
              </a:rPr>
              <a:t>作为日间资金来源的其中一种，是日间透支的最终手段</a:t>
            </a:r>
            <a:r>
              <a:rPr lang="zh-CN" altLang="en-US" sz="1200" dirty="0">
                <a:latin typeface="Times New Roman" panose="02020603050405020304" pitchFamily="18" charset="0"/>
                <a:cs typeface="Times New Roman" panose="02020603050405020304" pitchFamily="18" charset="0"/>
              </a:rPr>
              <a:t>。</a:t>
            </a:r>
            <a:endParaRPr lang="en-US" altLang="zh-CN" sz="1200" dirty="0" smtClean="0">
              <a:latin typeface="Times New Roman" panose="02020603050405020304" pitchFamily="18" charset="0"/>
              <a:cs typeface="Times New Roman" panose="02020603050405020304" pitchFamily="18" charset="0"/>
            </a:endParaRPr>
          </a:p>
          <a:p>
            <a:pPr marL="285750" indent="-285750">
              <a:buClr>
                <a:schemeClr val="bg1"/>
              </a:buClr>
              <a:buFont typeface="Wingdings" panose="05000000000000000000" pitchFamily="2" charset="2"/>
              <a:buChar char="q"/>
            </a:pPr>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200" dirty="0" smtClean="0">
                <a:latin typeface="Times New Roman" panose="02020603050405020304" pitchFamily="18" charset="0"/>
                <a:cs typeface="Times New Roman" panose="02020603050405020304" pitchFamily="18" charset="0"/>
              </a:rPr>
              <a:t>Current net debit cap is “</a:t>
            </a:r>
            <a:r>
              <a:rPr lang="en-US" sz="1200" b="1" dirty="0" smtClean="0">
                <a:solidFill>
                  <a:srgbClr val="C00000"/>
                </a:solidFill>
                <a:latin typeface="Times New Roman" panose="02020603050405020304" pitchFamily="18" charset="0"/>
                <a:cs typeface="Times New Roman" panose="02020603050405020304" pitchFamily="18" charset="0"/>
              </a:rPr>
              <a:t>Above Average</a:t>
            </a:r>
            <a:r>
              <a:rPr lang="en-US" sz="1200" dirty="0" smtClean="0">
                <a:latin typeface="Times New Roman" panose="02020603050405020304" pitchFamily="18" charset="0"/>
                <a:cs typeface="Times New Roman" panose="02020603050405020304" pitchFamily="18" charset="0"/>
              </a:rPr>
              <a:t>” cap, or </a:t>
            </a:r>
            <a:r>
              <a:rPr lang="en-US" sz="1200" b="1" dirty="0" smtClean="0">
                <a:solidFill>
                  <a:srgbClr val="C00000"/>
                </a:solidFill>
                <a:latin typeface="Times New Roman" panose="02020603050405020304" pitchFamily="18" charset="0"/>
                <a:cs typeface="Times New Roman" panose="02020603050405020304" pitchFamily="18" charset="0"/>
              </a:rPr>
              <a:t>$43.3B</a:t>
            </a:r>
            <a:r>
              <a:rPr lang="en-US" altLang="zh-CN" sz="1200" b="1" dirty="0" smtClean="0">
                <a:solidFill>
                  <a:srgbClr val="C00000"/>
                </a:solidFill>
                <a:latin typeface="Times New Roman" panose="02020603050405020304" pitchFamily="18" charset="0"/>
                <a:cs typeface="Times New Roman" panose="02020603050405020304" pitchFamily="18" charset="0"/>
              </a:rPr>
              <a:t>n</a:t>
            </a:r>
            <a:r>
              <a:rPr lang="en-US" sz="1200" b="1" dirty="0" smtClean="0">
                <a:solidFill>
                  <a:srgbClr val="C00000"/>
                </a:solidFill>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in daylight overdraft capacity.</a:t>
            </a:r>
          </a:p>
          <a:p>
            <a:pPr marL="285750" indent="-285750">
              <a:buClr>
                <a:schemeClr val="bg1"/>
              </a:buClr>
              <a:buFont typeface="Wingdings" panose="05000000000000000000" pitchFamily="2" charset="2"/>
              <a:buChar char="q"/>
            </a:pPr>
            <a:r>
              <a:rPr lang="zh-CN" altLang="en-US" sz="1200" dirty="0" smtClean="0">
                <a:latin typeface="Times New Roman" panose="02020603050405020304" pitchFamily="18" charset="0"/>
                <a:cs typeface="Times New Roman" panose="02020603050405020304" pitchFamily="18" charset="0"/>
              </a:rPr>
              <a:t>目前</a:t>
            </a:r>
            <a:r>
              <a:rPr lang="zh-CN" altLang="en-US" sz="1200" dirty="0">
                <a:latin typeface="Times New Roman" panose="02020603050405020304" pitchFamily="18" charset="0"/>
                <a:cs typeface="Times New Roman" panose="02020603050405020304" pitchFamily="18" charset="0"/>
              </a:rPr>
              <a:t>纽</a:t>
            </a:r>
            <a:r>
              <a:rPr lang="zh-CN" altLang="en-US" sz="1200" dirty="0" smtClean="0">
                <a:latin typeface="Times New Roman" panose="02020603050405020304" pitchFamily="18" charset="0"/>
                <a:cs typeface="Times New Roman" panose="02020603050405020304" pitchFamily="18" charset="0"/>
              </a:rPr>
              <a:t>行的净借记限额类别为“</a:t>
            </a:r>
            <a:r>
              <a:rPr lang="en-US" altLang="zh-CN" sz="1200" b="1" dirty="0">
                <a:solidFill>
                  <a:srgbClr val="C00000"/>
                </a:solidFill>
                <a:latin typeface="Times New Roman" panose="02020603050405020304" pitchFamily="18" charset="0"/>
                <a:cs typeface="Times New Roman" panose="02020603050405020304" pitchFamily="18" charset="0"/>
              </a:rPr>
              <a:t>Above Average</a:t>
            </a:r>
            <a:r>
              <a:rPr lang="zh-CN" altLang="en-US" sz="1200" dirty="0" smtClean="0">
                <a:latin typeface="Times New Roman" panose="02020603050405020304" pitchFamily="18" charset="0"/>
                <a:cs typeface="Times New Roman" panose="02020603050405020304" pitchFamily="18" charset="0"/>
              </a:rPr>
              <a:t>”，日间透支额度为</a:t>
            </a:r>
            <a:r>
              <a:rPr lang="en-US" altLang="zh-CN" sz="1200" b="1" dirty="0" smtClean="0">
                <a:solidFill>
                  <a:srgbClr val="C00000"/>
                </a:solidFill>
                <a:latin typeface="Times New Roman" panose="02020603050405020304" pitchFamily="18" charset="0"/>
                <a:cs typeface="Times New Roman" panose="02020603050405020304" pitchFamily="18" charset="0"/>
              </a:rPr>
              <a:t>433</a:t>
            </a:r>
            <a:r>
              <a:rPr lang="zh-CN" altLang="en-US" sz="1200" dirty="0" smtClean="0">
                <a:latin typeface="Times New Roman" panose="02020603050405020304" pitchFamily="18" charset="0"/>
                <a:cs typeface="Times New Roman" panose="02020603050405020304" pitchFamily="18" charset="0"/>
              </a:rPr>
              <a:t>亿美元。</a:t>
            </a:r>
            <a:endParaRPr lang="en-US" altLang="zh-CN" sz="1200" dirty="0" smtClean="0">
              <a:latin typeface="Times New Roman" panose="02020603050405020304" pitchFamily="18" charset="0"/>
              <a:cs typeface="Times New Roman" panose="02020603050405020304" pitchFamily="18" charset="0"/>
            </a:endParaRPr>
          </a:p>
          <a:p>
            <a:pPr marL="285750" indent="-285750">
              <a:buClr>
                <a:schemeClr val="bg1"/>
              </a:buClr>
              <a:buFont typeface="Wingdings" panose="05000000000000000000" pitchFamily="2" charset="2"/>
              <a:buChar char="q"/>
            </a:pPr>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200" dirty="0" smtClean="0">
                <a:latin typeface="Times New Roman" panose="02020603050405020304" pitchFamily="18" charset="0"/>
                <a:cs typeface="Times New Roman" panose="02020603050405020304" pitchFamily="18" charset="0"/>
              </a:rPr>
              <a:t>In the past, net debit cap is never used.  However the Bank spent lots of time and efforts in the required self-assessment for renewing the net debit cap  category Average or Above Average.</a:t>
            </a:r>
          </a:p>
          <a:p>
            <a:pPr marL="285750" indent="-285750">
              <a:buClr>
                <a:schemeClr val="bg1"/>
              </a:buClr>
              <a:buFont typeface="Wingdings" panose="05000000000000000000" pitchFamily="2" charset="2"/>
              <a:buChar char="q"/>
            </a:pPr>
            <a:r>
              <a:rPr lang="zh-CN" altLang="en-US" sz="1200" dirty="0">
                <a:latin typeface="Times New Roman" panose="02020603050405020304" pitchFamily="18" charset="0"/>
                <a:cs typeface="Times New Roman" panose="02020603050405020304" pitchFamily="18" charset="0"/>
              </a:rPr>
              <a:t>历史</a:t>
            </a:r>
            <a:r>
              <a:rPr lang="zh-CN" altLang="en-US" sz="1200" dirty="0" smtClean="0">
                <a:latin typeface="Times New Roman" panose="02020603050405020304" pitchFamily="18" charset="0"/>
                <a:cs typeface="Times New Roman" panose="02020603050405020304" pitchFamily="18" charset="0"/>
              </a:rPr>
              <a:t>上纽行从未出现过使用</a:t>
            </a:r>
            <a:r>
              <a:rPr lang="zh-CN" altLang="en-US" sz="1200" dirty="0">
                <a:latin typeface="Times New Roman" panose="02020603050405020304" pitchFamily="18" charset="0"/>
                <a:cs typeface="Times New Roman" panose="02020603050405020304" pitchFamily="18" charset="0"/>
              </a:rPr>
              <a:t>净借记限额</a:t>
            </a:r>
            <a:r>
              <a:rPr lang="zh-CN" altLang="en-US" sz="1200" dirty="0" smtClean="0">
                <a:latin typeface="Times New Roman" panose="02020603050405020304" pitchFamily="18" charset="0"/>
                <a:cs typeface="Times New Roman" panose="02020603050405020304" pitchFamily="18" charset="0"/>
              </a:rPr>
              <a:t>的情况。但为延续“</a:t>
            </a:r>
            <a:r>
              <a:rPr lang="en-US" altLang="zh-CN" sz="1200" dirty="0" smtClean="0">
                <a:latin typeface="Times New Roman" panose="02020603050405020304" pitchFamily="18" charset="0"/>
                <a:cs typeface="Times New Roman" panose="02020603050405020304" pitchFamily="18" charset="0"/>
              </a:rPr>
              <a:t>Average</a:t>
            </a:r>
            <a:r>
              <a:rPr lang="zh-CN" altLang="en-US" sz="1200" dirty="0" smtClean="0">
                <a:latin typeface="Times New Roman" panose="02020603050405020304" pitchFamily="18" charset="0"/>
                <a:cs typeface="Times New Roman" panose="02020603050405020304" pitchFamily="18" charset="0"/>
              </a:rPr>
              <a:t>”或“</a:t>
            </a:r>
            <a:r>
              <a:rPr lang="en-US" altLang="zh-CN" sz="1200" dirty="0" smtClean="0">
                <a:latin typeface="Times New Roman" panose="02020603050405020304" pitchFamily="18" charset="0"/>
                <a:cs typeface="Times New Roman" panose="02020603050405020304" pitchFamily="18" charset="0"/>
              </a:rPr>
              <a:t>Above Average</a:t>
            </a:r>
            <a:r>
              <a:rPr lang="zh-CN" altLang="en-US" sz="1200" dirty="0" smtClean="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类别</a:t>
            </a:r>
            <a:r>
              <a:rPr lang="zh-CN" altLang="en-US" sz="1200" dirty="0" smtClean="0">
                <a:latin typeface="Times New Roman" panose="02020603050405020304" pitchFamily="18" charset="0"/>
                <a:cs typeface="Times New Roman" panose="02020603050405020304" pitchFamily="18" charset="0"/>
              </a:rPr>
              <a:t>透支额度，纽行每年花费了大量时间和精力完成其要求的自我评估报告。</a:t>
            </a:r>
            <a:endParaRPr lang="en-US" altLang="zh-CN" sz="1200" dirty="0" smtClean="0">
              <a:latin typeface="Times New Roman" panose="02020603050405020304" pitchFamily="18" charset="0"/>
              <a:cs typeface="Times New Roman" panose="02020603050405020304" pitchFamily="18" charset="0"/>
            </a:endParaRPr>
          </a:p>
          <a:p>
            <a:pPr marL="285750" indent="-285750">
              <a:buClr>
                <a:schemeClr val="bg1"/>
              </a:buClr>
              <a:buFont typeface="Wingdings" panose="05000000000000000000" pitchFamily="2" charset="2"/>
              <a:buChar char="q"/>
            </a:pPr>
            <a:endParaRPr lang="en-US" sz="12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200" dirty="0" smtClean="0">
                <a:latin typeface="Times New Roman" panose="02020603050405020304" pitchFamily="18" charset="0"/>
                <a:cs typeface="Times New Roman" panose="02020603050405020304" pitchFamily="18" charset="0"/>
              </a:rPr>
              <a:t>Our current recommendation is to apply for “</a:t>
            </a:r>
            <a:r>
              <a:rPr lang="en-US" sz="1200" b="1" dirty="0" smtClean="0">
                <a:solidFill>
                  <a:srgbClr val="C00000"/>
                </a:solidFill>
                <a:latin typeface="Times New Roman" panose="02020603050405020304" pitchFamily="18" charset="0"/>
                <a:cs typeface="Times New Roman" panose="02020603050405020304" pitchFamily="18" charset="0"/>
              </a:rPr>
              <a:t>De </a:t>
            </a:r>
            <a:r>
              <a:rPr lang="en-US" sz="1200" b="1" dirty="0">
                <a:solidFill>
                  <a:srgbClr val="C00000"/>
                </a:solidFill>
                <a:latin typeface="Times New Roman" panose="02020603050405020304" pitchFamily="18" charset="0"/>
                <a:cs typeface="Times New Roman" panose="02020603050405020304" pitchFamily="18" charset="0"/>
              </a:rPr>
              <a:t>M</a:t>
            </a:r>
            <a:r>
              <a:rPr lang="en-US" sz="1200" b="1" dirty="0" smtClean="0">
                <a:solidFill>
                  <a:srgbClr val="C00000"/>
                </a:solidFill>
                <a:latin typeface="Times New Roman" panose="02020603050405020304" pitchFamily="18" charset="0"/>
                <a:cs typeface="Times New Roman" panose="02020603050405020304" pitchFamily="18" charset="0"/>
              </a:rPr>
              <a:t>inimis</a:t>
            </a:r>
            <a:r>
              <a:rPr lang="en-US" sz="1200" dirty="0" smtClean="0">
                <a:latin typeface="Times New Roman" panose="02020603050405020304" pitchFamily="18" charset="0"/>
                <a:cs typeface="Times New Roman" panose="02020603050405020304" pitchFamily="18" charset="0"/>
              </a:rPr>
              <a:t>” cap.</a:t>
            </a:r>
          </a:p>
          <a:p>
            <a:pPr marL="285750" indent="-285750">
              <a:buClr>
                <a:schemeClr val="bg1"/>
              </a:buClr>
              <a:buFont typeface="Wingdings" panose="05000000000000000000" pitchFamily="2" charset="2"/>
              <a:buChar char="q"/>
            </a:pPr>
            <a:r>
              <a:rPr lang="zh-CN" altLang="en-US" sz="1200" dirty="0" smtClean="0">
                <a:latin typeface="Times New Roman" panose="02020603050405020304" pitchFamily="18" charset="0"/>
                <a:cs typeface="Times New Roman" panose="02020603050405020304" pitchFamily="18" charset="0"/>
              </a:rPr>
              <a:t>经分析，建议</a:t>
            </a:r>
            <a:r>
              <a:rPr lang="zh-CN" altLang="en-US" sz="1200" dirty="0">
                <a:latin typeface="Times New Roman" panose="02020603050405020304" pitchFamily="18" charset="0"/>
                <a:cs typeface="Times New Roman" panose="02020603050405020304" pitchFamily="18" charset="0"/>
              </a:rPr>
              <a:t>纽行</a:t>
            </a:r>
            <a:r>
              <a:rPr lang="zh-CN" altLang="en-US" sz="1200" dirty="0" smtClean="0">
                <a:latin typeface="Times New Roman" panose="02020603050405020304" pitchFamily="18" charset="0"/>
                <a:cs typeface="Times New Roman" panose="02020603050405020304" pitchFamily="18" charset="0"/>
              </a:rPr>
              <a:t>申请额度较低的“</a:t>
            </a:r>
            <a:r>
              <a:rPr lang="en-US" altLang="zh-CN" sz="1200" b="1" dirty="0" smtClean="0">
                <a:solidFill>
                  <a:srgbClr val="C00000"/>
                </a:solidFill>
                <a:latin typeface="Times New Roman" panose="02020603050405020304" pitchFamily="18" charset="0"/>
                <a:cs typeface="Times New Roman" panose="02020603050405020304" pitchFamily="18" charset="0"/>
              </a:rPr>
              <a:t>De Minimis</a:t>
            </a:r>
            <a:r>
              <a:rPr lang="zh-CN" altLang="en-US" sz="1200" dirty="0" smtClean="0">
                <a:latin typeface="Times New Roman" panose="02020603050405020304" pitchFamily="18" charset="0"/>
                <a:cs typeface="Times New Roman" panose="02020603050405020304" pitchFamily="18" charset="0"/>
              </a:rPr>
              <a:t>”类别。</a:t>
            </a:r>
            <a:endParaRPr lang="en-US" sz="12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200" dirty="0" smtClean="0">
                <a:latin typeface="Times New Roman" panose="02020603050405020304" pitchFamily="18" charset="0"/>
                <a:cs typeface="Times New Roman" panose="02020603050405020304" pitchFamily="18" charset="0"/>
              </a:rPr>
              <a:t>Much </a:t>
            </a:r>
            <a:r>
              <a:rPr lang="en-US" sz="1200" dirty="0">
                <a:latin typeface="Times New Roman" panose="02020603050405020304" pitchFamily="18" charset="0"/>
                <a:cs typeface="Times New Roman" panose="02020603050405020304" pitchFamily="18" charset="0"/>
              </a:rPr>
              <a:t>simpler </a:t>
            </a:r>
            <a:r>
              <a:rPr lang="en-US" sz="1200" dirty="0" smtClean="0">
                <a:latin typeface="Times New Roman" panose="02020603050405020304" pitchFamily="18" charset="0"/>
                <a:cs typeface="Times New Roman" panose="02020603050405020304" pitchFamily="18" charset="0"/>
              </a:rPr>
              <a:t>process: </a:t>
            </a:r>
            <a:r>
              <a:rPr lang="en-US" sz="1200" dirty="0">
                <a:latin typeface="Times New Roman" panose="02020603050405020304" pitchFamily="18" charset="0"/>
                <a:cs typeface="Times New Roman" panose="02020603050405020304" pitchFamily="18" charset="0"/>
              </a:rPr>
              <a:t>n</a:t>
            </a:r>
            <a:r>
              <a:rPr lang="en-US" sz="1200" dirty="0" smtClean="0">
                <a:latin typeface="Times New Roman" panose="02020603050405020304" pitchFamily="18" charset="0"/>
                <a:cs typeface="Times New Roman" panose="02020603050405020304" pitchFamily="18" charset="0"/>
              </a:rPr>
              <a:t>o self-assessment required, only board resolution needed;</a:t>
            </a:r>
          </a:p>
          <a:p>
            <a:pPr marL="742950" lvl="1" indent="-285750">
              <a:buClr>
                <a:schemeClr val="bg1"/>
              </a:buClr>
              <a:buFont typeface="Wingdings" panose="05000000000000000000" pitchFamily="2" charset="2"/>
              <a:buChar char="Ø"/>
            </a:pPr>
            <a:r>
              <a:rPr lang="zh-CN" altLang="en-US" sz="1200" dirty="0" smtClean="0">
                <a:latin typeface="Times New Roman" panose="02020603050405020304" pitchFamily="18" charset="0"/>
                <a:cs typeface="Times New Roman" panose="02020603050405020304" pitchFamily="18" charset="0"/>
              </a:rPr>
              <a:t>更为简捷的申</a:t>
            </a:r>
            <a:r>
              <a:rPr lang="zh-CN" altLang="en-US" sz="1200" dirty="0">
                <a:latin typeface="Times New Roman" panose="02020603050405020304" pitchFamily="18" charset="0"/>
                <a:cs typeface="Times New Roman" panose="02020603050405020304" pitchFamily="18" charset="0"/>
              </a:rPr>
              <a:t>请过</a:t>
            </a:r>
            <a:r>
              <a:rPr lang="zh-CN" altLang="en-US" sz="1200" dirty="0" smtClean="0">
                <a:latin typeface="Times New Roman" panose="02020603050405020304" pitchFamily="18" charset="0"/>
                <a:cs typeface="Times New Roman" panose="02020603050405020304" pitchFamily="18" charset="0"/>
              </a:rPr>
              <a:t>程：只需董事会决议，不</a:t>
            </a:r>
            <a:r>
              <a:rPr lang="zh-CN" altLang="en-US" sz="1200" dirty="0">
                <a:latin typeface="Times New Roman" panose="02020603050405020304" pitchFamily="18" charset="0"/>
                <a:cs typeface="Times New Roman" panose="02020603050405020304" pitchFamily="18" charset="0"/>
              </a:rPr>
              <a:t>需要完成自我评估报</a:t>
            </a:r>
            <a:r>
              <a:rPr lang="zh-CN" altLang="en-US" sz="1200" dirty="0" smtClean="0">
                <a:latin typeface="Times New Roman" panose="02020603050405020304" pitchFamily="18" charset="0"/>
                <a:cs typeface="Times New Roman" panose="02020603050405020304" pitchFamily="18" charset="0"/>
              </a:rPr>
              <a:t>告。</a:t>
            </a:r>
            <a:endParaRPr lang="en-US" sz="12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200" dirty="0" smtClean="0">
                <a:latin typeface="Times New Roman" panose="02020603050405020304" pitchFamily="18" charset="0"/>
                <a:cs typeface="Times New Roman" panose="02020603050405020304" pitchFamily="18" charset="0"/>
              </a:rPr>
              <a:t>Provides sufficient daylight overdraft capacity or </a:t>
            </a:r>
            <a:r>
              <a:rPr lang="en-US" sz="1200" b="1" dirty="0" smtClean="0">
                <a:solidFill>
                  <a:srgbClr val="C00000"/>
                </a:solidFill>
                <a:latin typeface="Times New Roman" panose="02020603050405020304" pitchFamily="18" charset="0"/>
                <a:cs typeface="Times New Roman" panose="02020603050405020304" pitchFamily="18" charset="0"/>
              </a:rPr>
              <a:t>$9.28B</a:t>
            </a:r>
            <a:r>
              <a:rPr lang="en-US" altLang="zh-CN" sz="1200" b="1" dirty="0" smtClean="0">
                <a:solidFill>
                  <a:srgbClr val="C00000"/>
                </a:solidFill>
                <a:latin typeface="Times New Roman" panose="02020603050405020304" pitchFamily="18" charset="0"/>
                <a:cs typeface="Times New Roman" panose="02020603050405020304" pitchFamily="18" charset="0"/>
              </a:rPr>
              <a:t>n</a:t>
            </a:r>
            <a:r>
              <a:rPr lang="en-US" sz="1200" dirty="0" smtClean="0">
                <a:solidFill>
                  <a:srgbClr val="C00000"/>
                </a:solidFill>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a:t>
            </a:r>
          </a:p>
          <a:p>
            <a:pPr marL="742950" lvl="1" indent="-285750">
              <a:buClr>
                <a:schemeClr val="bg1"/>
              </a:buClr>
              <a:buFont typeface="Wingdings" panose="05000000000000000000" pitchFamily="2" charset="2"/>
              <a:buChar char="Ø"/>
            </a:pPr>
            <a:r>
              <a:rPr lang="zh-CN" altLang="en-US" sz="1200" dirty="0">
                <a:latin typeface="Times New Roman" panose="02020603050405020304" pitchFamily="18" charset="0"/>
                <a:cs typeface="Times New Roman" panose="02020603050405020304" pitchFamily="18" charset="0"/>
              </a:rPr>
              <a:t>该</a:t>
            </a:r>
            <a:r>
              <a:rPr lang="zh-CN" altLang="en-US" sz="1200" dirty="0" smtClean="0">
                <a:latin typeface="Times New Roman" panose="02020603050405020304" pitchFamily="18" charset="0"/>
                <a:cs typeface="Times New Roman" panose="02020603050405020304" pitchFamily="18" charset="0"/>
              </a:rPr>
              <a:t>档可</a:t>
            </a:r>
            <a:r>
              <a:rPr lang="zh-CN" altLang="en-US" sz="1200" dirty="0">
                <a:latin typeface="Times New Roman" panose="02020603050405020304" pitchFamily="18" charset="0"/>
                <a:cs typeface="Times New Roman" panose="02020603050405020304" pitchFamily="18" charset="0"/>
              </a:rPr>
              <a:t>提供足够的日间透支额度 ，约为</a:t>
            </a:r>
            <a:r>
              <a:rPr lang="en-US" altLang="zh-CN" sz="1200" b="1" dirty="0">
                <a:solidFill>
                  <a:srgbClr val="C00000"/>
                </a:solidFill>
                <a:latin typeface="Times New Roman" panose="02020603050405020304" pitchFamily="18" charset="0"/>
                <a:cs typeface="Times New Roman" panose="02020603050405020304" pitchFamily="18" charset="0"/>
              </a:rPr>
              <a:t>92.8</a:t>
            </a:r>
            <a:r>
              <a:rPr lang="zh-CN" altLang="en-US" sz="1200" dirty="0">
                <a:latin typeface="Times New Roman" panose="02020603050405020304" pitchFamily="18" charset="0"/>
                <a:cs typeface="Times New Roman" panose="02020603050405020304" pitchFamily="18" charset="0"/>
              </a:rPr>
              <a:t>亿美元 </a:t>
            </a:r>
            <a:r>
              <a:rPr lang="en-US" sz="1200" dirty="0" smtClean="0">
                <a:latin typeface="Times New Roman" panose="02020603050405020304" pitchFamily="18" charset="0"/>
                <a:cs typeface="Times New Roman" panose="02020603050405020304" pitchFamily="18" charset="0"/>
              </a:rPr>
              <a:t>(*)</a:t>
            </a:r>
            <a:r>
              <a:rPr lang="zh-CN" altLang="en-US" sz="1200" dirty="0" smtClean="0">
                <a:latin typeface="Times New Roman" panose="02020603050405020304" pitchFamily="18" charset="0"/>
                <a:cs typeface="Times New Roman" panose="02020603050405020304" pitchFamily="18" charset="0"/>
              </a:rPr>
              <a:t>。</a:t>
            </a:r>
            <a:endParaRPr lang="en-US" sz="13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13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447800" y="6158210"/>
            <a:ext cx="6781800" cy="430887"/>
          </a:xfrm>
          <a:prstGeom prst="rect">
            <a:avLst/>
          </a:prstGeom>
          <a:noFill/>
        </p:spPr>
        <p:txBody>
          <a:bodyPr wrap="square" rtlCol="0">
            <a:spAutoFit/>
          </a:bodyPr>
          <a:lstStyle/>
          <a:p>
            <a:r>
              <a:rPr lang="en-US" sz="1100" b="1" i="1" dirty="0">
                <a:solidFill>
                  <a:schemeClr val="tx2">
                    <a:lumMod val="50000"/>
                  </a:schemeClr>
                </a:solidFill>
                <a:latin typeface="Times New Roman" panose="02020603050405020304" pitchFamily="18" charset="0"/>
                <a:cs typeface="Times New Roman" panose="02020603050405020304" pitchFamily="18" charset="0"/>
              </a:rPr>
              <a:t> (*) Note– </a:t>
            </a:r>
            <a:r>
              <a:rPr lang="en-US" sz="1100" b="1" i="1" dirty="0" smtClean="0">
                <a:solidFill>
                  <a:schemeClr val="tx2">
                    <a:lumMod val="50000"/>
                  </a:schemeClr>
                </a:solidFill>
                <a:latin typeface="Times New Roman" panose="02020603050405020304" pitchFamily="18" charset="0"/>
                <a:cs typeface="Times New Roman" panose="02020603050405020304" pitchFamily="18" charset="0"/>
              </a:rPr>
              <a:t>based on current  BOC group capital, confirmed with Fed.</a:t>
            </a:r>
          </a:p>
          <a:p>
            <a:r>
              <a:rPr lang="en-US" altLang="zh-CN" sz="1100" b="1" i="1" dirty="0">
                <a:solidFill>
                  <a:schemeClr val="tx2">
                    <a:lumMod val="50000"/>
                  </a:schemeClr>
                </a:solidFill>
                <a:latin typeface="Times New Roman" panose="02020603050405020304" pitchFamily="18" charset="0"/>
                <a:cs typeface="Times New Roman" panose="02020603050405020304" pitchFamily="18" charset="0"/>
              </a:rPr>
              <a:t>(*)</a:t>
            </a:r>
            <a:r>
              <a:rPr lang="zh-CN" altLang="en-US" sz="1100" b="1" i="1" dirty="0" smtClean="0">
                <a:solidFill>
                  <a:schemeClr val="tx2">
                    <a:lumMod val="50000"/>
                  </a:schemeClr>
                </a:solidFill>
                <a:latin typeface="Times New Roman" panose="02020603050405020304" pitchFamily="18" charset="0"/>
                <a:cs typeface="Times New Roman" panose="02020603050405020304" pitchFamily="18" charset="0"/>
              </a:rPr>
              <a:t>注</a:t>
            </a:r>
            <a:r>
              <a:rPr lang="en-US" sz="1100" b="1" i="1" dirty="0" smtClean="0">
                <a:solidFill>
                  <a:schemeClr val="tx2">
                    <a:lumMod val="50000"/>
                  </a:schemeClr>
                </a:solidFill>
                <a:latin typeface="Times New Roman" panose="02020603050405020304" pitchFamily="18" charset="0"/>
                <a:cs typeface="Times New Roman" panose="02020603050405020304" pitchFamily="18" charset="0"/>
              </a:rPr>
              <a:t>– </a:t>
            </a:r>
            <a:r>
              <a:rPr lang="zh-CN" altLang="en-US" sz="1100" b="1" i="1" dirty="0" smtClean="0">
                <a:solidFill>
                  <a:schemeClr val="tx2">
                    <a:lumMod val="50000"/>
                  </a:schemeClr>
                </a:solidFill>
                <a:latin typeface="Times New Roman" panose="02020603050405020304" pitchFamily="18" charset="0"/>
                <a:cs typeface="Times New Roman" panose="02020603050405020304" pitchFamily="18" charset="0"/>
              </a:rPr>
              <a:t>根据</a:t>
            </a:r>
            <a:r>
              <a:rPr lang="zh-CN" altLang="en-US" sz="1100" b="1" i="1" dirty="0">
                <a:solidFill>
                  <a:schemeClr val="tx2">
                    <a:lumMod val="50000"/>
                  </a:schemeClr>
                </a:solidFill>
                <a:latin typeface="Times New Roman" panose="02020603050405020304" pitchFamily="18" charset="0"/>
                <a:cs typeface="Times New Roman" panose="02020603050405020304" pitchFamily="18" charset="0"/>
              </a:rPr>
              <a:t>目</a:t>
            </a:r>
            <a:r>
              <a:rPr lang="zh-CN" altLang="en-US" sz="1100" b="1" i="1" dirty="0" smtClean="0">
                <a:solidFill>
                  <a:schemeClr val="tx2">
                    <a:lumMod val="50000"/>
                  </a:schemeClr>
                </a:solidFill>
                <a:latin typeface="Times New Roman" panose="02020603050405020304" pitchFamily="18" charset="0"/>
                <a:cs typeface="Times New Roman" panose="02020603050405020304" pitchFamily="18" charset="0"/>
              </a:rPr>
              <a:t>前中国银行集团的</a:t>
            </a:r>
            <a:r>
              <a:rPr lang="zh-CN" altLang="en-US" sz="1100" b="1" i="1" dirty="0" smtClean="0">
                <a:latin typeface="Times New Roman" panose="02020603050405020304" pitchFamily="18" charset="0"/>
                <a:cs typeface="Times New Roman" panose="02020603050405020304" pitchFamily="18" charset="0"/>
              </a:rPr>
              <a:t>资本金，</a:t>
            </a:r>
            <a:r>
              <a:rPr lang="zh-CN" altLang="en-US" sz="1100" b="1" i="1" dirty="0" smtClean="0">
                <a:solidFill>
                  <a:schemeClr val="tx2">
                    <a:lumMod val="50000"/>
                  </a:schemeClr>
                </a:solidFill>
                <a:latin typeface="Times New Roman" panose="02020603050405020304" pitchFamily="18" charset="0"/>
                <a:cs typeface="Times New Roman" panose="02020603050405020304" pitchFamily="18" charset="0"/>
              </a:rPr>
              <a:t>已与美联储确认。</a:t>
            </a:r>
            <a:endParaRPr lang="en-US" sz="1100" b="1" i="1"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481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8E1ECB-E061-4EC4-9E0F-767A83113E18}" type="slidenum">
              <a:rPr lang="en-US" smtClean="0"/>
              <a:pPr/>
              <a:t>20</a:t>
            </a:fld>
            <a:endParaRPr lang="en-US" dirty="0"/>
          </a:p>
        </p:txBody>
      </p:sp>
      <p:sp>
        <p:nvSpPr>
          <p:cNvPr id="5" name="Rectangle 4"/>
          <p:cNvSpPr/>
          <p:nvPr/>
        </p:nvSpPr>
        <p:spPr>
          <a:xfrm>
            <a:off x="381000" y="990600"/>
            <a:ext cx="8458200" cy="4439677"/>
          </a:xfrm>
          <a:prstGeom prst="rect">
            <a:avLst/>
          </a:prstGeom>
        </p:spPr>
        <p:txBody>
          <a:bodyPr wrap="square">
            <a:spAutoFit/>
          </a:bodyPr>
          <a:lstStyle/>
          <a:p>
            <a:pPr marL="342900" indent="-342900">
              <a:buFont typeface="Wingdings" panose="05000000000000000000" pitchFamily="2" charset="2"/>
              <a:buChar char="q"/>
            </a:pPr>
            <a:r>
              <a:rPr lang="en-US" b="1" i="1" dirty="0" smtClean="0">
                <a:solidFill>
                  <a:srgbClr val="C00000"/>
                </a:solidFill>
                <a:latin typeface="Times New Roman" panose="02020603050405020304" pitchFamily="18" charset="0"/>
                <a:cs typeface="Times New Roman" panose="02020603050405020304" pitchFamily="18" charset="0"/>
              </a:rPr>
              <a:t>Fed Net Debit Cap Application </a:t>
            </a:r>
            <a:r>
              <a:rPr lang="zh-CN" altLang="en-US" b="1" i="1" dirty="0" smtClean="0">
                <a:solidFill>
                  <a:srgbClr val="C00000"/>
                </a:solidFill>
                <a:latin typeface="Times New Roman" panose="02020603050405020304" pitchFamily="18" charset="0"/>
                <a:cs typeface="Times New Roman" panose="02020603050405020304" pitchFamily="18" charset="0"/>
              </a:rPr>
              <a:t>美联储净</a:t>
            </a:r>
            <a:r>
              <a:rPr lang="zh-CN" altLang="en-US" b="1" i="1" dirty="0">
                <a:solidFill>
                  <a:srgbClr val="C00000"/>
                </a:solidFill>
                <a:latin typeface="Times New Roman" panose="02020603050405020304" pitchFamily="18" charset="0"/>
                <a:cs typeface="Times New Roman" panose="02020603050405020304" pitchFamily="18" charset="0"/>
              </a:rPr>
              <a:t>借</a:t>
            </a:r>
            <a:r>
              <a:rPr lang="zh-CN" altLang="en-US" b="1" i="1" dirty="0" smtClean="0">
                <a:solidFill>
                  <a:srgbClr val="C00000"/>
                </a:solidFill>
                <a:latin typeface="Times New Roman" panose="02020603050405020304" pitchFamily="18" charset="0"/>
                <a:cs typeface="Times New Roman" panose="02020603050405020304" pitchFamily="18" charset="0"/>
              </a:rPr>
              <a:t>记限额申</a:t>
            </a:r>
            <a:r>
              <a:rPr lang="zh-CN" altLang="en-US" b="1" i="1" dirty="0" smtClean="0">
                <a:solidFill>
                  <a:srgbClr val="C00000"/>
                </a:solidFill>
                <a:latin typeface="Times New Roman" panose="02020603050405020304" pitchFamily="18" charset="0"/>
                <a:cs typeface="Times New Roman" panose="02020603050405020304" pitchFamily="18" charset="0"/>
              </a:rPr>
              <a:t>请</a:t>
            </a:r>
            <a:endParaRPr lang="en-US" altLang="zh-CN" b="1" i="1" dirty="0" smtClean="0">
              <a:solidFill>
                <a:srgbClr val="C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600" b="1" i="1" dirty="0" smtClean="0">
              <a:solidFill>
                <a:srgbClr val="C0000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Obtain </a:t>
            </a:r>
            <a:r>
              <a:rPr lang="en-US" sz="1600" dirty="0" smtClean="0">
                <a:latin typeface="Times New Roman" panose="02020603050405020304" pitchFamily="18" charset="0"/>
                <a:cs typeface="Times New Roman" panose="02020603050405020304" pitchFamily="18" charset="0"/>
              </a:rPr>
              <a:t>BOC group board’s approval of the Resolution</a:t>
            </a:r>
          </a:p>
          <a:p>
            <a:pPr marL="742950" lvl="1" indent="-285750">
              <a:buClr>
                <a:schemeClr val="bg1"/>
              </a:buClr>
              <a:buFont typeface="Wingdings" panose="05000000000000000000" pitchFamily="2" charset="2"/>
              <a:buChar char="Ø"/>
            </a:pPr>
            <a:r>
              <a:rPr lang="zh-CN" altLang="en-US" sz="1600" dirty="0" smtClean="0">
                <a:latin typeface="Times New Roman" panose="02020603050405020304" pitchFamily="18" charset="0"/>
                <a:cs typeface="Times New Roman" panose="02020603050405020304" pitchFamily="18" charset="0"/>
              </a:rPr>
              <a:t>获取中国银行董事会决议</a:t>
            </a:r>
            <a:endParaRPr lang="en-US"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Submit the board approved Resolution to Fed by </a:t>
            </a:r>
            <a:r>
              <a:rPr lang="en-US" altLang="zh-CN" sz="1600" b="1" i="1" dirty="0" smtClean="0">
                <a:solidFill>
                  <a:schemeClr val="tx2">
                    <a:lumMod val="50000"/>
                  </a:schemeClr>
                </a:solidFill>
                <a:latin typeface="Times New Roman" panose="02020603050405020304" pitchFamily="18" charset="0"/>
                <a:cs typeface="Times New Roman" panose="02020603050405020304" pitchFamily="18" charset="0"/>
              </a:rPr>
              <a:t>September 26</a:t>
            </a:r>
            <a:r>
              <a:rPr lang="en-US" sz="1600" b="1" i="1" dirty="0" smtClean="0">
                <a:solidFill>
                  <a:schemeClr val="tx2">
                    <a:lumMod val="50000"/>
                  </a:schemeClr>
                </a:solidFill>
                <a:latin typeface="Times New Roman" panose="02020603050405020304" pitchFamily="18" charset="0"/>
                <a:cs typeface="Times New Roman" panose="02020603050405020304" pitchFamily="18" charset="0"/>
              </a:rPr>
              <a:t>, 2017</a:t>
            </a:r>
          </a:p>
          <a:p>
            <a:pPr marL="742950" lvl="1" indent="-285750">
              <a:buClr>
                <a:schemeClr val="bg1"/>
              </a:buClr>
              <a:buFont typeface="Wingdings" panose="05000000000000000000" pitchFamily="2" charset="2"/>
              <a:buChar char="Ø"/>
            </a:pPr>
            <a:r>
              <a:rPr lang="zh-CN" altLang="en-US" sz="1600" dirty="0" smtClean="0">
                <a:latin typeface="Times New Roman" panose="02020603050405020304" pitchFamily="18" charset="0"/>
                <a:cs typeface="Times New Roman" panose="02020603050405020304" pitchFamily="18" charset="0"/>
              </a:rPr>
              <a:t>在</a:t>
            </a:r>
            <a:r>
              <a:rPr lang="en-US" altLang="zh-CN" sz="1600" b="1" dirty="0" smtClean="0">
                <a:solidFill>
                  <a:schemeClr val="tx2">
                    <a:lumMod val="50000"/>
                  </a:schemeClr>
                </a:solidFill>
                <a:latin typeface="Times New Roman" panose="02020603050405020304" pitchFamily="18" charset="0"/>
                <a:cs typeface="Times New Roman" panose="02020603050405020304" pitchFamily="18" charset="0"/>
              </a:rPr>
              <a:t>2017</a:t>
            </a:r>
            <a:r>
              <a:rPr lang="zh-CN" altLang="en-US" sz="1600" b="1" dirty="0" smtClean="0">
                <a:solidFill>
                  <a:schemeClr val="tx2">
                    <a:lumMod val="50000"/>
                  </a:schemeClr>
                </a:solidFill>
                <a:latin typeface="Times New Roman" panose="02020603050405020304" pitchFamily="18" charset="0"/>
                <a:cs typeface="Times New Roman" panose="02020603050405020304" pitchFamily="18" charset="0"/>
              </a:rPr>
              <a:t>年</a:t>
            </a:r>
            <a:r>
              <a:rPr lang="en-US" altLang="zh-CN" sz="1600" b="1" dirty="0" smtClean="0">
                <a:solidFill>
                  <a:schemeClr val="tx2">
                    <a:lumMod val="50000"/>
                  </a:schemeClr>
                </a:solidFill>
                <a:latin typeface="Times New Roman" panose="02020603050405020304" pitchFamily="18" charset="0"/>
                <a:cs typeface="Times New Roman" panose="02020603050405020304" pitchFamily="18" charset="0"/>
              </a:rPr>
              <a:t>9</a:t>
            </a:r>
            <a:r>
              <a:rPr lang="zh-CN" altLang="en-US" sz="1600" b="1" dirty="0" smtClean="0">
                <a:solidFill>
                  <a:schemeClr val="tx2">
                    <a:lumMod val="50000"/>
                  </a:schemeClr>
                </a:solidFill>
                <a:latin typeface="Times New Roman" panose="02020603050405020304" pitchFamily="18" charset="0"/>
                <a:cs typeface="Times New Roman" panose="02020603050405020304" pitchFamily="18" charset="0"/>
              </a:rPr>
              <a:t>月</a:t>
            </a:r>
            <a:r>
              <a:rPr lang="en-US" altLang="zh-CN" sz="1600" b="1" dirty="0" smtClean="0">
                <a:solidFill>
                  <a:schemeClr val="tx2">
                    <a:lumMod val="50000"/>
                  </a:schemeClr>
                </a:solidFill>
                <a:latin typeface="Times New Roman" panose="02020603050405020304" pitchFamily="18" charset="0"/>
                <a:cs typeface="Times New Roman" panose="02020603050405020304" pitchFamily="18" charset="0"/>
              </a:rPr>
              <a:t>26</a:t>
            </a:r>
            <a:r>
              <a:rPr lang="zh-CN" altLang="en-US" sz="1600" b="1" dirty="0" smtClean="0">
                <a:solidFill>
                  <a:schemeClr val="tx2">
                    <a:lumMod val="50000"/>
                  </a:schemeClr>
                </a:solidFill>
                <a:latin typeface="Times New Roman" panose="02020603050405020304" pitchFamily="18" charset="0"/>
                <a:cs typeface="Times New Roman" panose="02020603050405020304" pitchFamily="18" charset="0"/>
              </a:rPr>
              <a:t>日</a:t>
            </a:r>
            <a:r>
              <a:rPr lang="zh-CN" altLang="en-US" sz="1600" dirty="0">
                <a:latin typeface="Times New Roman" panose="02020603050405020304" pitchFamily="18" charset="0"/>
                <a:cs typeface="Times New Roman" panose="02020603050405020304" pitchFamily="18" charset="0"/>
              </a:rPr>
              <a:t>前向美联储提交批准后</a:t>
            </a:r>
            <a:r>
              <a:rPr lang="zh-CN" altLang="en-US" sz="1600" dirty="0" smtClean="0">
                <a:latin typeface="Times New Roman" panose="02020603050405020304" pitchFamily="18" charset="0"/>
                <a:cs typeface="Times New Roman" panose="02020603050405020304" pitchFamily="18" charset="0"/>
              </a:rPr>
              <a:t>的董事会决议</a:t>
            </a:r>
            <a:endParaRPr lang="en-US" altLang="zh-CN" sz="1600" dirty="0" smtClean="0">
              <a:latin typeface="Times New Roman" panose="02020603050405020304" pitchFamily="18" charset="0"/>
              <a:cs typeface="Times New Roman" panose="02020603050405020304" pitchFamily="18" charset="0"/>
            </a:endParaRPr>
          </a:p>
          <a:p>
            <a:pPr marL="742950" lvl="1" indent="-285750">
              <a:buClr>
                <a:schemeClr val="bg1"/>
              </a:buClr>
              <a:buFont typeface="Wingdings" panose="05000000000000000000" pitchFamily="2" charset="2"/>
              <a:buChar char="Ø"/>
            </a:pPr>
            <a:endParaRPr lang="en-US" sz="105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b="1" i="1" dirty="0" smtClean="0">
                <a:solidFill>
                  <a:srgbClr val="C00000"/>
                </a:solidFill>
                <a:latin typeface="Times New Roman" panose="02020603050405020304" pitchFamily="18" charset="0"/>
                <a:cs typeface="Times New Roman" panose="02020603050405020304" pitchFamily="18" charset="0"/>
              </a:rPr>
              <a:t> Enhance Related </a:t>
            </a:r>
            <a:r>
              <a:rPr lang="en-US" b="1" i="1" dirty="0">
                <a:solidFill>
                  <a:srgbClr val="C00000"/>
                </a:solidFill>
                <a:latin typeface="Times New Roman" panose="02020603050405020304" pitchFamily="18" charset="0"/>
                <a:cs typeface="Times New Roman" panose="02020603050405020304" pitchFamily="18" charset="0"/>
              </a:rPr>
              <a:t>Intraday Liquidity </a:t>
            </a:r>
            <a:r>
              <a:rPr lang="en-US" b="1" i="1" dirty="0" smtClean="0">
                <a:solidFill>
                  <a:srgbClr val="C00000"/>
                </a:solidFill>
                <a:latin typeface="Times New Roman" panose="02020603050405020304" pitchFamily="18" charset="0"/>
                <a:cs typeface="Times New Roman" panose="02020603050405020304" pitchFamily="18" charset="0"/>
              </a:rPr>
              <a:t>Management </a:t>
            </a:r>
            <a:r>
              <a:rPr lang="zh-CN" altLang="en-US" b="1" i="1" dirty="0" smtClean="0">
                <a:solidFill>
                  <a:srgbClr val="C00000"/>
                </a:solidFill>
                <a:latin typeface="Times New Roman" panose="02020603050405020304" pitchFamily="18" charset="0"/>
                <a:cs typeface="Times New Roman" panose="02020603050405020304" pitchFamily="18" charset="0"/>
              </a:rPr>
              <a:t>加强相关日间流动性管</a:t>
            </a:r>
            <a:r>
              <a:rPr lang="zh-CN" altLang="en-US" b="1" i="1" dirty="0" smtClean="0">
                <a:solidFill>
                  <a:srgbClr val="C00000"/>
                </a:solidFill>
                <a:latin typeface="Times New Roman" panose="02020603050405020304" pitchFamily="18" charset="0"/>
                <a:cs typeface="Times New Roman" panose="02020603050405020304" pitchFamily="18" charset="0"/>
              </a:rPr>
              <a:t>理</a:t>
            </a:r>
            <a:endParaRPr lang="en-US" altLang="zh-CN" b="1" i="1" dirty="0" smtClean="0">
              <a:solidFill>
                <a:srgbClr val="C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600" b="1" i="1" dirty="0">
              <a:solidFill>
                <a:srgbClr val="C0000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Improve and implement the procedure related BOCNY Net Debit Cap Application </a:t>
            </a:r>
          </a:p>
          <a:p>
            <a:pPr marL="742950" lvl="1" indent="-285750">
              <a:buClr>
                <a:schemeClr val="bg1"/>
              </a:buClr>
              <a:buFont typeface="Wingdings" panose="05000000000000000000" pitchFamily="2" charset="2"/>
              <a:buChar char="Ø"/>
            </a:pPr>
            <a:r>
              <a:rPr lang="zh-CN" altLang="en-US" sz="1600" dirty="0" smtClean="0">
                <a:latin typeface="Times New Roman" panose="02020603050405020304" pitchFamily="18" charset="0"/>
                <a:cs typeface="Times New Roman" panose="02020603050405020304" pitchFamily="18" charset="0"/>
              </a:rPr>
              <a:t>加强并实施纽行</a:t>
            </a:r>
            <a:r>
              <a:rPr lang="zh-CN" altLang="en-US" sz="1600" dirty="0">
                <a:latin typeface="Times New Roman" panose="02020603050405020304" pitchFamily="18" charset="0"/>
                <a:cs typeface="Times New Roman" panose="02020603050405020304" pitchFamily="18" charset="0"/>
              </a:rPr>
              <a:t>净借记限额</a:t>
            </a:r>
            <a:r>
              <a:rPr lang="zh-CN" altLang="en-US" sz="1600" dirty="0" smtClean="0">
                <a:latin typeface="Times New Roman" panose="02020603050405020304" pitchFamily="18" charset="0"/>
                <a:cs typeface="Times New Roman" panose="02020603050405020304" pitchFamily="18" charset="0"/>
              </a:rPr>
              <a:t>申请的相关流程</a:t>
            </a:r>
            <a:endParaRPr lang="en-US" sz="1600" dirty="0" smtClean="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Clearly define the roles &amp; responsibilities </a:t>
            </a:r>
          </a:p>
          <a:p>
            <a:pPr marL="1200150" lvl="2" indent="-285750">
              <a:buClr>
                <a:schemeClr val="bg1"/>
              </a:buClr>
              <a:buFont typeface="Wingdings" panose="05000000000000000000" pitchFamily="2" charset="2"/>
              <a:buChar char="§"/>
            </a:pPr>
            <a:r>
              <a:rPr lang="zh-CN" altLang="en-US" sz="1600" dirty="0" smtClean="0">
                <a:latin typeface="Times New Roman" panose="02020603050405020304" pitchFamily="18" charset="0"/>
                <a:cs typeface="Times New Roman" panose="02020603050405020304" pitchFamily="18" charset="0"/>
              </a:rPr>
              <a:t>明确定义职责与分工</a:t>
            </a:r>
            <a:endParaRPr lang="en-US" sz="1600" dirty="0" smtClean="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Formalize the process of  analysis and self-assessment (if needed)</a:t>
            </a:r>
          </a:p>
          <a:p>
            <a:pPr marL="1200150" lvl="2" indent="-285750">
              <a:buClr>
                <a:schemeClr val="bg1"/>
              </a:buClr>
              <a:buFont typeface="Wingdings" panose="05000000000000000000" pitchFamily="2" charset="2"/>
              <a:buChar char="§"/>
            </a:pPr>
            <a:r>
              <a:rPr lang="zh-CN" altLang="en-US" sz="1600" dirty="0" smtClean="0">
                <a:latin typeface="Times New Roman" panose="02020603050405020304" pitchFamily="18" charset="0"/>
                <a:cs typeface="Times New Roman" panose="02020603050405020304" pitchFamily="18" charset="0"/>
              </a:rPr>
              <a:t>如需要，完善分析及自我评估的相关流程</a:t>
            </a:r>
            <a:endParaRPr lang="en-US" sz="16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Implement net debit cap into CLD’s daily monitoring process</a:t>
            </a:r>
          </a:p>
          <a:p>
            <a:pPr marL="742950" lvl="1" indent="-285750">
              <a:buClr>
                <a:schemeClr val="bg1"/>
              </a:buClr>
              <a:buFont typeface="Wingdings" panose="05000000000000000000" pitchFamily="2" charset="2"/>
              <a:buChar char="Ø"/>
            </a:pPr>
            <a:r>
              <a:rPr lang="zh-CN" altLang="en-US" sz="1600" dirty="0" smtClean="0">
                <a:latin typeface="Times New Roman" panose="02020603050405020304" pitchFamily="18" charset="0"/>
                <a:cs typeface="Times New Roman" panose="02020603050405020304" pitchFamily="18" charset="0"/>
              </a:rPr>
              <a:t>将</a:t>
            </a:r>
            <a:r>
              <a:rPr lang="zh-CN" altLang="en-US" sz="1600" dirty="0">
                <a:latin typeface="Times New Roman" panose="02020603050405020304" pitchFamily="18" charset="0"/>
                <a:cs typeface="Times New Roman" panose="02020603050405020304" pitchFamily="18" charset="0"/>
              </a:rPr>
              <a:t>净借</a:t>
            </a:r>
            <a:r>
              <a:rPr lang="zh-CN" altLang="en-US" sz="1600" dirty="0" smtClean="0">
                <a:latin typeface="Times New Roman" panose="02020603050405020304" pitchFamily="18" charset="0"/>
                <a:cs typeface="Times New Roman" panose="02020603050405020304" pitchFamily="18" charset="0"/>
              </a:rPr>
              <a:t>记限额融</a:t>
            </a:r>
            <a:r>
              <a:rPr lang="zh-CN" altLang="en-US" sz="1600" dirty="0">
                <a:latin typeface="Times New Roman" panose="02020603050405020304" pitchFamily="18" charset="0"/>
                <a:cs typeface="Times New Roman" panose="02020603050405020304" pitchFamily="18" charset="0"/>
              </a:rPr>
              <a:t>入</a:t>
            </a:r>
            <a:r>
              <a:rPr lang="zh-CN" altLang="en-US" sz="1600" dirty="0" smtClean="0">
                <a:latin typeface="Times New Roman" panose="02020603050405020304" pitchFamily="18" charset="0"/>
                <a:cs typeface="Times New Roman" panose="02020603050405020304" pitchFamily="18" charset="0"/>
              </a:rPr>
              <a:t>清算部的每日监控流程</a:t>
            </a:r>
            <a:endParaRPr lang="en-US"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Include net debit cap to bank’s funding sources</a:t>
            </a:r>
          </a:p>
          <a:p>
            <a:pPr marL="742950" lvl="1" indent="-285750">
              <a:buClr>
                <a:schemeClr val="bg1"/>
              </a:buClr>
              <a:buFont typeface="Wingdings" panose="05000000000000000000" pitchFamily="2" charset="2"/>
              <a:buChar char="Ø"/>
            </a:pPr>
            <a:r>
              <a:rPr lang="zh-CN" altLang="en-US" sz="1600" dirty="0" smtClean="0">
                <a:latin typeface="Times New Roman" panose="02020603050405020304" pitchFamily="18" charset="0"/>
                <a:cs typeface="Times New Roman" panose="02020603050405020304" pitchFamily="18" charset="0"/>
              </a:rPr>
              <a:t>将</a:t>
            </a:r>
            <a:r>
              <a:rPr lang="zh-CN" altLang="en-US" sz="1600" dirty="0">
                <a:latin typeface="Times New Roman" panose="02020603050405020304" pitchFamily="18" charset="0"/>
                <a:cs typeface="Times New Roman" panose="02020603050405020304" pitchFamily="18" charset="0"/>
              </a:rPr>
              <a:t>净借记限额</a:t>
            </a:r>
            <a:r>
              <a:rPr lang="zh-CN" altLang="en-US" sz="1600" dirty="0" smtClean="0">
                <a:latin typeface="Times New Roman" panose="02020603050405020304" pitchFamily="18" charset="0"/>
                <a:cs typeface="Times New Roman" panose="02020603050405020304" pitchFamily="18" charset="0"/>
              </a:rPr>
              <a:t>列入纽行的融资来源</a:t>
            </a:r>
            <a:endParaRPr lang="en-US" sz="16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81000" y="350838"/>
            <a:ext cx="8229600" cy="487362"/>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800" b="1" dirty="0" smtClean="0">
                <a:solidFill>
                  <a:schemeClr val="tx1"/>
                </a:solidFill>
                <a:latin typeface="Times New Roman" panose="02020603050405020304" pitchFamily="18" charset="0"/>
                <a:cs typeface="Times New Roman" panose="02020603050405020304" pitchFamily="18" charset="0"/>
              </a:rPr>
              <a:t>3. Next Steps </a:t>
            </a:r>
            <a:r>
              <a:rPr lang="zh-CN" altLang="en-US" sz="2800" b="1" dirty="0" smtClean="0">
                <a:solidFill>
                  <a:schemeClr val="tx1"/>
                </a:solidFill>
                <a:latin typeface="Times New Roman" panose="02020603050405020304" pitchFamily="18" charset="0"/>
                <a:cs typeface="Times New Roman" panose="02020603050405020304" pitchFamily="18" charset="0"/>
              </a:rPr>
              <a:t>下一步工作</a:t>
            </a:r>
            <a:endParaRPr lang="en-US"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195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8E1ECB-E061-4EC4-9E0F-767A83113E18}"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457200" y="228600"/>
            <a:ext cx="8229600" cy="639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80987" y="1050756"/>
            <a:ext cx="8582025" cy="507831"/>
          </a:xfrm>
          <a:prstGeom prst="rect">
            <a:avLst/>
          </a:prstGeom>
        </p:spPr>
        <p:txBody>
          <a:bodyPr wrap="square">
            <a:spAutoFit/>
          </a:bodyPr>
          <a:lstStyle/>
          <a:p>
            <a:endParaRPr lang="en-US" sz="13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4" name="Rectangle 3"/>
          <p:cNvSpPr/>
          <p:nvPr/>
        </p:nvSpPr>
        <p:spPr>
          <a:xfrm>
            <a:off x="485774" y="1003042"/>
            <a:ext cx="8201026" cy="4893647"/>
          </a:xfrm>
          <a:prstGeom prst="rect">
            <a:avLst/>
          </a:prstGeom>
        </p:spPr>
        <p:txBody>
          <a:bodyPr wrap="square">
            <a:spAutoFit/>
          </a:bodyPr>
          <a:lstStyle/>
          <a:p>
            <a:pPr marL="457200" lvl="0" indent="-457200">
              <a:buAutoNum type="arabicPeriod"/>
            </a:pPr>
            <a:r>
              <a:rPr lang="en-US" sz="2000" b="1" dirty="0" smtClean="0">
                <a:latin typeface="Times New Roman" panose="02020603050405020304" pitchFamily="18" charset="0"/>
                <a:cs typeface="Times New Roman" panose="02020603050405020304" pitchFamily="18" charset="0"/>
              </a:rPr>
              <a:t>Fed </a:t>
            </a:r>
            <a:r>
              <a:rPr lang="en-US" sz="2000" b="1" dirty="0">
                <a:latin typeface="Times New Roman" panose="02020603050405020304" pitchFamily="18" charset="0"/>
                <a:cs typeface="Times New Roman" panose="02020603050405020304" pitchFamily="18" charset="0"/>
              </a:rPr>
              <a:t>Net Debit Cap </a:t>
            </a:r>
            <a:r>
              <a:rPr lang="en-US" sz="2000" b="1" dirty="0" smtClean="0">
                <a:latin typeface="Times New Roman" panose="02020603050405020304" pitchFamily="18" charset="0"/>
                <a:cs typeface="Times New Roman" panose="02020603050405020304" pitchFamily="18" charset="0"/>
              </a:rPr>
              <a:t>Analysis </a:t>
            </a:r>
          </a:p>
          <a:p>
            <a:pPr marL="457200" lvl="0" indent="-457200">
              <a:buClr>
                <a:schemeClr val="bg1"/>
              </a:buClr>
              <a:buAutoNum type="arabicPeriod"/>
            </a:pPr>
            <a:r>
              <a:rPr lang="zh-CN" altLang="en-US" sz="2000" b="1" dirty="0" smtClean="0">
                <a:latin typeface="Times New Roman" panose="02020603050405020304" pitchFamily="18" charset="0"/>
                <a:cs typeface="Times New Roman" panose="02020603050405020304" pitchFamily="18" charset="0"/>
              </a:rPr>
              <a:t>美联储</a:t>
            </a:r>
            <a:r>
              <a:rPr lang="zh-CN" altLang="en-US" sz="2000" b="1" dirty="0">
                <a:latin typeface="Times New Roman" panose="02020603050405020304" pitchFamily="18" charset="0"/>
                <a:cs typeface="Times New Roman" panose="02020603050405020304" pitchFamily="18" charset="0"/>
              </a:rPr>
              <a:t>净借</a:t>
            </a:r>
            <a:r>
              <a:rPr lang="zh-CN" altLang="en-US" sz="2000" b="1" dirty="0" smtClean="0">
                <a:latin typeface="Times New Roman" panose="02020603050405020304" pitchFamily="18" charset="0"/>
                <a:cs typeface="Times New Roman" panose="02020603050405020304" pitchFamily="18" charset="0"/>
              </a:rPr>
              <a:t>记限额分析</a:t>
            </a:r>
            <a:endParaRPr lang="en-US" sz="2000" b="1" dirty="0" smtClean="0">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Ø"/>
            </a:pPr>
            <a:endParaRPr lang="en-US" sz="2000" b="1" dirty="0" smtClean="0">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Goal: Which cap category is more appropriate for BOCNY?</a:t>
            </a:r>
          </a:p>
          <a:p>
            <a:pPr lvl="0"/>
            <a:r>
              <a:rPr lang="zh-CN" altLang="en-US" b="1" dirty="0" smtClean="0">
                <a:latin typeface="Times New Roman" panose="02020603050405020304" pitchFamily="18" charset="0"/>
                <a:cs typeface="Times New Roman" panose="02020603050405020304" pitchFamily="18" charset="0"/>
              </a:rPr>
              <a:t>       目标：评估纽行适用的日间透支限额</a:t>
            </a:r>
            <a:r>
              <a:rPr lang="zh-CN" altLang="en-US" b="1" dirty="0">
                <a:latin typeface="Times New Roman" panose="02020603050405020304" pitchFamily="18" charset="0"/>
                <a:cs typeface="Times New Roman" panose="02020603050405020304" pitchFamily="18" charset="0"/>
              </a:rPr>
              <a:t>类别</a:t>
            </a:r>
            <a:endParaRPr lang="en-US" b="1" dirty="0" smtClean="0">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Approaches:</a:t>
            </a:r>
          </a:p>
          <a:p>
            <a:pPr marL="457200" lvl="0" indent="-457200">
              <a:buClr>
                <a:schemeClr val="bg1"/>
              </a:buClr>
              <a:buFont typeface="Wingdings" panose="05000000000000000000" pitchFamily="2" charset="2"/>
              <a:buChar char="Ø"/>
            </a:pPr>
            <a:r>
              <a:rPr lang="zh-CN" altLang="en-US" b="1" dirty="0" smtClean="0">
                <a:latin typeface="Times New Roman" panose="02020603050405020304" pitchFamily="18" charset="0"/>
                <a:cs typeface="Times New Roman" panose="02020603050405020304" pitchFamily="18" charset="0"/>
              </a:rPr>
              <a:t>方</a:t>
            </a:r>
            <a:r>
              <a:rPr lang="zh-CN" altLang="en-US" b="1" dirty="0">
                <a:latin typeface="Times New Roman" panose="02020603050405020304" pitchFamily="18" charset="0"/>
                <a:cs typeface="Times New Roman" panose="02020603050405020304" pitchFamily="18" charset="0"/>
              </a:rPr>
              <a:t>法</a:t>
            </a:r>
            <a:r>
              <a:rPr lang="en-US" b="1" dirty="0" smtClean="0">
                <a:latin typeface="Times New Roman" panose="02020603050405020304" pitchFamily="18" charset="0"/>
                <a:cs typeface="Times New Roman" panose="02020603050405020304" pitchFamily="18" charset="0"/>
              </a:rPr>
              <a:t> </a:t>
            </a:r>
            <a:r>
              <a:rPr lang="zh-CN" altLang="en-US"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1.1. Historical </a:t>
            </a:r>
            <a:r>
              <a:rPr lang="en-US" altLang="zh-CN" sz="1600" dirty="0" smtClean="0">
                <a:latin typeface="Times New Roman" panose="02020603050405020304" pitchFamily="18" charset="0"/>
                <a:cs typeface="Times New Roman" panose="02020603050405020304" pitchFamily="18" charset="0"/>
              </a:rPr>
              <a:t>data </a:t>
            </a:r>
            <a:r>
              <a:rPr lang="en-US" sz="1600" dirty="0" smtClean="0">
                <a:latin typeface="Times New Roman" panose="02020603050405020304" pitchFamily="18" charset="0"/>
                <a:cs typeface="Times New Roman" panose="02020603050405020304" pitchFamily="18" charset="0"/>
              </a:rPr>
              <a:t>statistical analysis</a:t>
            </a:r>
          </a:p>
          <a:p>
            <a:pPr marL="1200150" lvl="2" indent="-285750">
              <a:buClr>
                <a:schemeClr val="bg1"/>
              </a:buClr>
              <a:buFont typeface="Wingdings" panose="05000000000000000000" pitchFamily="2" charset="2"/>
              <a:buChar char="§"/>
            </a:pPr>
            <a:r>
              <a:rPr lang="zh-CN" altLang="en-US" sz="1600" dirty="0" smtClean="0">
                <a:latin typeface="Times New Roman" panose="02020603050405020304" pitchFamily="18" charset="0"/>
                <a:cs typeface="Times New Roman" panose="02020603050405020304" pitchFamily="18" charset="0"/>
              </a:rPr>
              <a:t>       历史数据统计分析</a:t>
            </a:r>
            <a:endParaRPr lang="en-US" sz="1600" dirty="0" smtClean="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1.2. Recent trend and future business needs</a:t>
            </a:r>
          </a:p>
          <a:p>
            <a:pPr lvl="3">
              <a:buClr>
                <a:schemeClr val="bg1"/>
              </a:buClr>
            </a:pP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近期趋势及未来业务需求</a:t>
            </a:r>
            <a:endParaRPr lang="en-US" sz="1600" dirty="0" smtClean="0">
              <a:latin typeface="Times New Roman" panose="02020603050405020304" pitchFamily="18" charset="0"/>
              <a:cs typeface="Times New Roman" panose="02020603050405020304" pitchFamily="18" charset="0"/>
            </a:endParaRPr>
          </a:p>
          <a:p>
            <a:pPr lvl="2"/>
            <a:endParaRPr lang="en-US" sz="1600" dirty="0">
              <a:latin typeface="Times New Roman" panose="02020603050405020304" pitchFamily="18" charset="0"/>
              <a:cs typeface="Times New Roman" panose="02020603050405020304" pitchFamily="18" charset="0"/>
            </a:endParaRPr>
          </a:p>
          <a:p>
            <a:pPr marL="457200" indent="-457200">
              <a:buAutoNum type="arabicPeriod" startAt="2"/>
            </a:pPr>
            <a:r>
              <a:rPr lang="en-US" sz="2000" b="1" dirty="0" smtClean="0">
                <a:latin typeface="Times New Roman" panose="02020603050405020304" pitchFamily="18" charset="0"/>
                <a:cs typeface="Times New Roman" panose="02020603050405020304" pitchFamily="18" charset="0"/>
              </a:rPr>
              <a:t>Conclusion </a:t>
            </a:r>
            <a:r>
              <a:rPr lang="en-US" sz="2000" b="1" dirty="0">
                <a:latin typeface="Times New Roman" panose="02020603050405020304" pitchFamily="18" charset="0"/>
                <a:cs typeface="Times New Roman" panose="02020603050405020304" pitchFamily="18" charset="0"/>
              </a:rPr>
              <a:t>&amp; </a:t>
            </a:r>
            <a:r>
              <a:rPr lang="en-US" sz="2000" b="1" dirty="0" smtClean="0">
                <a:latin typeface="Times New Roman" panose="02020603050405020304" pitchFamily="18" charset="0"/>
                <a:cs typeface="Times New Roman" panose="02020603050405020304" pitchFamily="18" charset="0"/>
              </a:rPr>
              <a:t>Recommendation</a:t>
            </a:r>
          </a:p>
          <a:p>
            <a:pPr marL="457200" indent="-457200">
              <a:buClr>
                <a:schemeClr val="bg1"/>
              </a:buClr>
              <a:buAutoNum type="arabicPeriod" startAt="2"/>
            </a:pPr>
            <a:r>
              <a:rPr lang="zh-CN" altLang="en-US" sz="2000" b="1" dirty="0" smtClean="0">
                <a:latin typeface="Times New Roman" panose="02020603050405020304" pitchFamily="18" charset="0"/>
                <a:cs typeface="Times New Roman" panose="02020603050405020304" pitchFamily="18" charset="0"/>
              </a:rPr>
              <a:t>结</a:t>
            </a:r>
            <a:r>
              <a:rPr lang="zh-CN" altLang="en-US" sz="2000" b="1" dirty="0">
                <a:latin typeface="Times New Roman" panose="02020603050405020304" pitchFamily="18" charset="0"/>
                <a:cs typeface="Times New Roman" panose="02020603050405020304" pitchFamily="18" charset="0"/>
              </a:rPr>
              <a:t>论及建</a:t>
            </a:r>
            <a:r>
              <a:rPr lang="zh-CN" altLang="en-US" sz="2000" b="1" dirty="0" smtClean="0">
                <a:latin typeface="Times New Roman" panose="02020603050405020304" pitchFamily="18" charset="0"/>
                <a:cs typeface="Times New Roman" panose="02020603050405020304" pitchFamily="18" charset="0"/>
              </a:rPr>
              <a:t>议</a:t>
            </a:r>
            <a:endParaRPr lang="en-US" altLang="zh-CN" sz="2000" b="1" dirty="0" smtClean="0">
              <a:latin typeface="Times New Roman" panose="02020603050405020304" pitchFamily="18" charset="0"/>
              <a:cs typeface="Times New Roman" panose="02020603050405020304" pitchFamily="18" charset="0"/>
            </a:endParaRPr>
          </a:p>
          <a:p>
            <a:pPr marL="457200" indent="-457200">
              <a:buClr>
                <a:schemeClr val="bg1"/>
              </a:buClr>
              <a:buAutoNum type="arabicPeriod" startAt="2"/>
            </a:pPr>
            <a:endParaRPr lang="en-US" sz="2000" b="1" dirty="0">
              <a:latin typeface="Times New Roman" panose="02020603050405020304" pitchFamily="18" charset="0"/>
              <a:cs typeface="Times New Roman" panose="02020603050405020304" pitchFamily="18" charset="0"/>
            </a:endParaRPr>
          </a:p>
          <a:p>
            <a:pPr marL="457200" indent="-457200">
              <a:buFont typeface="+mj-lt"/>
              <a:buAutoNum type="arabicPeriod" startAt="3"/>
            </a:pPr>
            <a:r>
              <a:rPr lang="en-US" sz="2000" b="1" dirty="0" smtClean="0">
                <a:latin typeface="Times New Roman" panose="02020603050405020304" pitchFamily="18" charset="0"/>
                <a:cs typeface="Times New Roman" panose="02020603050405020304" pitchFamily="18" charset="0"/>
              </a:rPr>
              <a:t>Next Steps</a:t>
            </a:r>
          </a:p>
          <a:p>
            <a:pPr marL="457200" indent="-457200">
              <a:buClr>
                <a:schemeClr val="bg1"/>
              </a:buClr>
              <a:buFont typeface="+mj-lt"/>
              <a:buAutoNum type="arabicPeriod" startAt="3"/>
            </a:pPr>
            <a:r>
              <a:rPr lang="zh-CN" altLang="en-US" sz="2000" b="1" dirty="0" smtClean="0">
                <a:latin typeface="Times New Roman" panose="02020603050405020304" pitchFamily="18" charset="0"/>
                <a:cs typeface="Times New Roman" panose="02020603050405020304" pitchFamily="18" charset="0"/>
              </a:rPr>
              <a:t>下一步工作</a:t>
            </a: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81000" y="152400"/>
            <a:ext cx="8839200" cy="707886"/>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Fed Net Debit Cap Analysis Framework </a:t>
            </a:r>
          </a:p>
          <a:p>
            <a:r>
              <a:rPr lang="zh-CN" altLang="en-US" sz="2000" b="1" dirty="0" smtClean="0">
                <a:latin typeface="Times New Roman" panose="02020603050405020304" pitchFamily="18" charset="0"/>
                <a:cs typeface="Times New Roman" panose="02020603050405020304" pitchFamily="18" charset="0"/>
              </a:rPr>
              <a:t>美联储</a:t>
            </a:r>
            <a:r>
              <a:rPr lang="zh-CN" altLang="en-US" sz="2000" b="1" dirty="0">
                <a:latin typeface="Times New Roman" panose="02020603050405020304" pitchFamily="18" charset="0"/>
                <a:cs typeface="Times New Roman" panose="02020603050405020304" pitchFamily="18" charset="0"/>
              </a:rPr>
              <a:t>净借</a:t>
            </a:r>
            <a:r>
              <a:rPr lang="zh-CN" altLang="en-US" sz="2000" b="1" dirty="0" smtClean="0">
                <a:latin typeface="Times New Roman" panose="02020603050405020304" pitchFamily="18" charset="0"/>
                <a:cs typeface="Times New Roman" panose="02020603050405020304" pitchFamily="18" charset="0"/>
              </a:rPr>
              <a:t>记限额分析框架</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956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990600"/>
            <a:ext cx="2057400" cy="266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Times New Roman" panose="02020603050405020304" pitchFamily="18" charset="0"/>
                <a:cs typeface="Times New Roman" panose="02020603050405020304" pitchFamily="18" charset="0"/>
              </a:rPr>
              <a:t>Framework</a:t>
            </a:r>
          </a:p>
          <a:p>
            <a:pPr algn="ctr"/>
            <a:r>
              <a:rPr lang="zh-CN" altLang="en-US" sz="1600" b="1" dirty="0">
                <a:solidFill>
                  <a:schemeClr val="bg1"/>
                </a:solidFill>
                <a:latin typeface="Times New Roman" panose="02020603050405020304" pitchFamily="18" charset="0"/>
                <a:cs typeface="Times New Roman" panose="02020603050405020304" pitchFamily="18" charset="0"/>
              </a:rPr>
              <a:t>框架</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590800" y="990600"/>
            <a:ext cx="6096000" cy="2666999"/>
          </a:xfrm>
          <a:prstGeom prst="rect">
            <a:avLst/>
          </a:prstGeom>
          <a:noFill/>
        </p:spPr>
        <p:txBody>
          <a:bodyPr wrap="square" rtlCol="0">
            <a:noAutofit/>
          </a:bodyPr>
          <a:lstStyle/>
          <a:p>
            <a:r>
              <a:rPr lang="en-US" sz="1400" b="1" dirty="0" smtClean="0">
                <a:solidFill>
                  <a:schemeClr val="tx2">
                    <a:lumMod val="50000"/>
                  </a:schemeClr>
                </a:solidFill>
                <a:latin typeface="Times New Roman" panose="02020603050405020304" pitchFamily="18" charset="0"/>
                <a:cs typeface="Times New Roman" panose="02020603050405020304" pitchFamily="18" charset="0"/>
              </a:rPr>
              <a:t>Approach 1: Historical </a:t>
            </a:r>
            <a:r>
              <a:rPr lang="en-US" sz="1400" b="1" dirty="0">
                <a:solidFill>
                  <a:schemeClr val="tx2">
                    <a:lumMod val="50000"/>
                  </a:schemeClr>
                </a:solidFill>
                <a:latin typeface="Times New Roman" panose="02020603050405020304" pitchFamily="18" charset="0"/>
                <a:cs typeface="Times New Roman" panose="02020603050405020304" pitchFamily="18" charset="0"/>
              </a:rPr>
              <a:t>Data </a:t>
            </a:r>
            <a:r>
              <a:rPr lang="en-US" altLang="zh-CN" sz="1400" b="1" dirty="0" smtClean="0">
                <a:solidFill>
                  <a:schemeClr val="tx2">
                    <a:lumMod val="50000"/>
                  </a:schemeClr>
                </a:solidFill>
                <a:latin typeface="Times New Roman" panose="02020603050405020304" pitchFamily="18" charset="0"/>
                <a:cs typeface="Times New Roman" panose="02020603050405020304" pitchFamily="18" charset="0"/>
              </a:rPr>
              <a:t>Statistical </a:t>
            </a:r>
            <a:r>
              <a:rPr lang="en-US" sz="1400" b="1" dirty="0" smtClean="0">
                <a:solidFill>
                  <a:schemeClr val="tx2">
                    <a:lumMod val="50000"/>
                  </a:schemeClr>
                </a:solidFill>
                <a:latin typeface="Times New Roman" panose="02020603050405020304" pitchFamily="18" charset="0"/>
                <a:cs typeface="Times New Roman" panose="02020603050405020304" pitchFamily="18" charset="0"/>
              </a:rPr>
              <a:t>Analysis </a:t>
            </a:r>
          </a:p>
          <a:p>
            <a:r>
              <a:rPr lang="zh-CN" altLang="en-US" sz="1400" b="1" dirty="0" smtClean="0">
                <a:solidFill>
                  <a:schemeClr val="tx2">
                    <a:lumMod val="50000"/>
                  </a:schemeClr>
                </a:solidFill>
                <a:latin typeface="Times New Roman" panose="02020603050405020304" pitchFamily="18" charset="0"/>
                <a:cs typeface="Times New Roman" panose="02020603050405020304" pitchFamily="18" charset="0"/>
              </a:rPr>
              <a:t>方</a:t>
            </a:r>
            <a:r>
              <a:rPr lang="zh-CN" altLang="en-US" sz="1400" b="1" dirty="0">
                <a:solidFill>
                  <a:schemeClr val="tx2">
                    <a:lumMod val="50000"/>
                  </a:schemeClr>
                </a:solidFill>
                <a:latin typeface="Times New Roman" panose="02020603050405020304" pitchFamily="18" charset="0"/>
                <a:cs typeface="Times New Roman" panose="02020603050405020304" pitchFamily="18" charset="0"/>
              </a:rPr>
              <a:t>法</a:t>
            </a:r>
            <a:r>
              <a:rPr lang="en-US" altLang="zh-CN" sz="1400" b="1" dirty="0" smtClean="0">
                <a:solidFill>
                  <a:schemeClr val="tx2">
                    <a:lumMod val="50000"/>
                  </a:schemeClr>
                </a:solidFill>
                <a:latin typeface="Times New Roman" panose="02020603050405020304" pitchFamily="18" charset="0"/>
                <a:cs typeface="Times New Roman" panose="02020603050405020304" pitchFamily="18" charset="0"/>
              </a:rPr>
              <a:t>1</a:t>
            </a:r>
            <a:r>
              <a:rPr lang="zh-CN" altLang="en-US" sz="1400" b="1" dirty="0" smtClean="0">
                <a:solidFill>
                  <a:schemeClr val="tx2">
                    <a:lumMod val="50000"/>
                  </a:schemeClr>
                </a:solidFill>
                <a:latin typeface="Times New Roman" panose="02020603050405020304" pitchFamily="18" charset="0"/>
                <a:cs typeface="Times New Roman" panose="02020603050405020304" pitchFamily="18" charset="0"/>
              </a:rPr>
              <a:t>：历史数据统计分析</a:t>
            </a:r>
            <a:endParaRPr lang="en-US" sz="1400" b="1" dirty="0" smtClean="0">
              <a:solidFill>
                <a:schemeClr val="tx2">
                  <a:lumMod val="50000"/>
                </a:schemeClr>
              </a:solidFill>
              <a:latin typeface="Times New Roman" panose="02020603050405020304" pitchFamily="18" charset="0"/>
              <a:cs typeface="Times New Roman" panose="02020603050405020304" pitchFamily="18" charset="0"/>
            </a:endParaRPr>
          </a:p>
          <a:p>
            <a:pPr marL="800100" lvl="1" indent="-342900">
              <a:buFont typeface="+mj-lt"/>
              <a:buAutoNum type="arabicParenR"/>
            </a:pPr>
            <a:r>
              <a:rPr lang="en-US" sz="1200" dirty="0" smtClean="0">
                <a:latin typeface="Times New Roman" panose="02020603050405020304" pitchFamily="18" charset="0"/>
                <a:cs typeface="Times New Roman" panose="02020603050405020304" pitchFamily="18" charset="0"/>
              </a:rPr>
              <a:t>Total intraday inflow and outflow distribution </a:t>
            </a:r>
            <a:r>
              <a:rPr lang="zh-CN" altLang="en-US" sz="1200" dirty="0" smtClean="0"/>
              <a:t>日间流</a:t>
            </a:r>
            <a:r>
              <a:rPr lang="zh-CN" altLang="en-US" sz="1200" dirty="0"/>
              <a:t>入和流出总额分</a:t>
            </a:r>
            <a:r>
              <a:rPr lang="zh-CN" altLang="en-US" sz="1200" dirty="0" smtClean="0"/>
              <a:t>布</a:t>
            </a:r>
            <a:endParaRPr lang="en-US" sz="1200" dirty="0" smtClean="0">
              <a:latin typeface="Times New Roman" panose="02020603050405020304" pitchFamily="18" charset="0"/>
              <a:cs typeface="Times New Roman" panose="02020603050405020304" pitchFamily="18" charset="0"/>
            </a:endParaRPr>
          </a:p>
          <a:p>
            <a:pPr marL="800100" lvl="1" indent="-342900">
              <a:buFont typeface="+mj-lt"/>
              <a:buAutoNum type="arabicParenR"/>
            </a:pPr>
            <a:r>
              <a:rPr lang="en-US" sz="1200" dirty="0" smtClean="0">
                <a:latin typeface="Times New Roman" panose="02020603050405020304" pitchFamily="18" charset="0"/>
                <a:cs typeface="Times New Roman" panose="02020603050405020304" pitchFamily="18" charset="0"/>
              </a:rPr>
              <a:t>Fed </a:t>
            </a:r>
            <a:r>
              <a:rPr lang="en-US" sz="1200" dirty="0">
                <a:latin typeface="Times New Roman" panose="02020603050405020304" pitchFamily="18" charset="0"/>
                <a:cs typeface="Times New Roman" panose="02020603050405020304" pitchFamily="18" charset="0"/>
              </a:rPr>
              <a:t>a</a:t>
            </a:r>
            <a:r>
              <a:rPr lang="en-US" sz="1200" dirty="0" smtClean="0">
                <a:latin typeface="Times New Roman" panose="02020603050405020304" pitchFamily="18" charset="0"/>
                <a:cs typeface="Times New Roman" panose="02020603050405020304" pitchFamily="18" charset="0"/>
              </a:rPr>
              <a:t>ccount beginning balance distribution </a:t>
            </a:r>
            <a:r>
              <a:rPr lang="zh-CN" altLang="en-US" sz="1200" dirty="0" smtClean="0"/>
              <a:t>美</a:t>
            </a:r>
            <a:r>
              <a:rPr lang="zh-CN" altLang="en-US" sz="1200" dirty="0"/>
              <a:t>联储账户起始余额分</a:t>
            </a:r>
            <a:r>
              <a:rPr lang="zh-CN" altLang="en-US" sz="1200" dirty="0" smtClean="0"/>
              <a:t>布</a:t>
            </a:r>
            <a:endParaRPr lang="en-US" sz="1200" dirty="0" smtClean="0">
              <a:latin typeface="Times New Roman" panose="02020603050405020304" pitchFamily="18" charset="0"/>
              <a:cs typeface="Times New Roman" panose="02020603050405020304" pitchFamily="18" charset="0"/>
            </a:endParaRPr>
          </a:p>
          <a:p>
            <a:pPr marL="800100" lvl="1" indent="-342900">
              <a:buFont typeface="+mj-lt"/>
              <a:buAutoNum type="arabicParenR"/>
            </a:pPr>
            <a:r>
              <a:rPr lang="en-US" sz="1200" dirty="0" smtClean="0">
                <a:latin typeface="Times New Roman" panose="02020603050405020304" pitchFamily="18" charset="0"/>
                <a:cs typeface="Times New Roman" panose="02020603050405020304" pitchFamily="18" charset="0"/>
              </a:rPr>
              <a:t>Estimate the intraday funding gap from 1) &amp; 2) </a:t>
            </a:r>
            <a:r>
              <a:rPr lang="zh-CN" altLang="en-US" sz="1200" dirty="0" smtClean="0">
                <a:latin typeface="Times New Roman" panose="02020603050405020304" pitchFamily="18" charset="0"/>
                <a:cs typeface="Times New Roman" panose="02020603050405020304" pitchFamily="18" charset="0"/>
              </a:rPr>
              <a:t>根</a:t>
            </a:r>
            <a:r>
              <a:rPr lang="zh-CN" altLang="en-US" sz="1200" dirty="0">
                <a:latin typeface="Times New Roman" panose="02020603050405020304" pitchFamily="18" charset="0"/>
                <a:cs typeface="Times New Roman" panose="02020603050405020304" pitchFamily="18" charset="0"/>
              </a:rPr>
              <a:t>据</a:t>
            </a:r>
            <a:r>
              <a:rPr lang="en-US" altLang="zh-CN" sz="1200" dirty="0">
                <a:latin typeface="Times New Roman" panose="02020603050405020304" pitchFamily="18" charset="0"/>
                <a:cs typeface="Times New Roman" panose="02020603050405020304" pitchFamily="18" charset="0"/>
              </a:rPr>
              <a:t>1</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&amp; 2</a:t>
            </a:r>
            <a:r>
              <a:rPr lang="zh-CN" altLang="en-US" sz="1200" dirty="0">
                <a:latin typeface="Times New Roman" panose="02020603050405020304" pitchFamily="18" charset="0"/>
                <a:cs typeface="Times New Roman" panose="02020603050405020304" pitchFamily="18" charset="0"/>
              </a:rPr>
              <a:t>）预估日间资金缺口</a:t>
            </a:r>
            <a:endParaRPr lang="en-US" sz="1200" dirty="0" smtClean="0">
              <a:latin typeface="Times New Roman" panose="02020603050405020304" pitchFamily="18" charset="0"/>
              <a:cs typeface="Times New Roman" panose="02020603050405020304" pitchFamily="18" charset="0"/>
            </a:endParaRPr>
          </a:p>
          <a:p>
            <a:pPr marL="800100" lvl="1" indent="-342900">
              <a:buFont typeface="+mj-lt"/>
              <a:buAutoNum type="arabicParenR"/>
            </a:pPr>
            <a:r>
              <a:rPr lang="en-US" sz="1200" dirty="0" smtClean="0">
                <a:latin typeface="Times New Roman" panose="02020603050405020304" pitchFamily="18" charset="0"/>
                <a:cs typeface="Times New Roman" panose="02020603050405020304" pitchFamily="18" charset="0"/>
              </a:rPr>
              <a:t>Other factors --Seasonality &amp; </a:t>
            </a:r>
            <a:r>
              <a:rPr lang="en-US" sz="1200" dirty="0">
                <a:latin typeface="Times New Roman" panose="02020603050405020304" pitchFamily="18" charset="0"/>
                <a:cs typeface="Times New Roman" panose="02020603050405020304" pitchFamily="18" charset="0"/>
              </a:rPr>
              <a:t>h</a:t>
            </a:r>
            <a:r>
              <a:rPr lang="en-US" sz="1200" dirty="0" smtClean="0">
                <a:latin typeface="Times New Roman" panose="02020603050405020304" pitchFamily="18" charset="0"/>
                <a:cs typeface="Times New Roman" panose="02020603050405020304" pitchFamily="18" charset="0"/>
              </a:rPr>
              <a:t>oliday effect </a:t>
            </a:r>
            <a:r>
              <a:rPr lang="zh-CN" altLang="en-US" sz="1200" dirty="0" smtClean="0">
                <a:latin typeface="Times New Roman" panose="02020603050405020304" pitchFamily="18" charset="0"/>
                <a:cs typeface="Times New Roman" panose="02020603050405020304" pitchFamily="18" charset="0"/>
              </a:rPr>
              <a:t>其</a:t>
            </a:r>
            <a:r>
              <a:rPr lang="zh-CN" altLang="en-US" sz="1200" dirty="0">
                <a:latin typeface="Times New Roman" panose="02020603050405020304" pitchFamily="18" charset="0"/>
                <a:cs typeface="Times New Roman" panose="02020603050405020304" pitchFamily="18" charset="0"/>
              </a:rPr>
              <a:t>他因素</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季节性及节假日影响</a:t>
            </a:r>
            <a:endParaRPr lang="en-US" sz="1200" dirty="0">
              <a:latin typeface="Times New Roman" panose="02020603050405020304" pitchFamily="18" charset="0"/>
              <a:cs typeface="Times New Roman" panose="02020603050405020304" pitchFamily="18" charset="0"/>
            </a:endParaRPr>
          </a:p>
          <a:p>
            <a:endParaRPr lang="en-US" sz="1200" b="1" dirty="0" smtClean="0">
              <a:solidFill>
                <a:schemeClr val="tx2">
                  <a:lumMod val="50000"/>
                </a:schemeClr>
              </a:solidFill>
              <a:latin typeface="Times New Roman" panose="02020603050405020304" pitchFamily="18" charset="0"/>
              <a:cs typeface="Times New Roman" panose="02020603050405020304" pitchFamily="18" charset="0"/>
            </a:endParaRPr>
          </a:p>
          <a:p>
            <a:r>
              <a:rPr lang="en-US" sz="1400" b="1" dirty="0" smtClean="0">
                <a:solidFill>
                  <a:schemeClr val="tx2">
                    <a:lumMod val="50000"/>
                  </a:schemeClr>
                </a:solidFill>
                <a:latin typeface="Times New Roman" panose="02020603050405020304" pitchFamily="18" charset="0"/>
                <a:cs typeface="Times New Roman" panose="02020603050405020304" pitchFamily="18" charset="0"/>
              </a:rPr>
              <a:t>Approach 2:  Recent Trend and Business Needs  </a:t>
            </a:r>
          </a:p>
          <a:p>
            <a:r>
              <a:rPr lang="zh-CN" altLang="en-US" sz="1400" b="1" dirty="0" smtClean="0">
                <a:solidFill>
                  <a:schemeClr val="tx2">
                    <a:lumMod val="50000"/>
                  </a:schemeClr>
                </a:solidFill>
                <a:latin typeface="Times New Roman" panose="02020603050405020304" pitchFamily="18" charset="0"/>
                <a:cs typeface="Times New Roman" panose="02020603050405020304" pitchFamily="18" charset="0"/>
              </a:rPr>
              <a:t>方法</a:t>
            </a:r>
            <a:r>
              <a:rPr lang="en-US" altLang="zh-CN" sz="1400" b="1" dirty="0" smtClean="0">
                <a:solidFill>
                  <a:schemeClr val="tx2">
                    <a:lumMod val="50000"/>
                  </a:schemeClr>
                </a:solidFill>
                <a:latin typeface="Times New Roman" panose="02020603050405020304" pitchFamily="18" charset="0"/>
                <a:cs typeface="Times New Roman" panose="02020603050405020304" pitchFamily="18" charset="0"/>
              </a:rPr>
              <a:t>2</a:t>
            </a:r>
            <a:r>
              <a:rPr lang="zh-CN" altLang="en-US" sz="1400" b="1" dirty="0" smtClean="0">
                <a:solidFill>
                  <a:schemeClr val="tx2">
                    <a:lumMod val="50000"/>
                  </a:schemeClr>
                </a:solidFill>
                <a:latin typeface="Times New Roman" panose="02020603050405020304" pitchFamily="18" charset="0"/>
                <a:cs typeface="Times New Roman" panose="02020603050405020304" pitchFamily="18" charset="0"/>
              </a:rPr>
              <a:t>：近</a:t>
            </a:r>
            <a:r>
              <a:rPr lang="zh-CN" altLang="en-US" sz="1400" b="1" dirty="0">
                <a:solidFill>
                  <a:schemeClr val="tx2">
                    <a:lumMod val="50000"/>
                  </a:schemeClr>
                </a:solidFill>
                <a:latin typeface="Times New Roman" panose="02020603050405020304" pitchFamily="18" charset="0"/>
                <a:cs typeface="Times New Roman" panose="02020603050405020304" pitchFamily="18" charset="0"/>
              </a:rPr>
              <a:t>期趋势及未来业务需求</a:t>
            </a:r>
            <a:endParaRPr lang="en-US" sz="1400" b="1" dirty="0" smtClean="0">
              <a:solidFill>
                <a:schemeClr val="tx2">
                  <a:lumMod val="50000"/>
                </a:schemeClr>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200" dirty="0" smtClean="0">
                <a:latin typeface="Times New Roman" panose="02020603050405020304" pitchFamily="18" charset="0"/>
                <a:cs typeface="Times New Roman" panose="02020603050405020304" pitchFamily="18" charset="0"/>
              </a:rPr>
              <a:t>Recent Balance Trend </a:t>
            </a:r>
            <a:r>
              <a:rPr lang="zh-CN" altLang="en-US" sz="1200" dirty="0" smtClean="0">
                <a:latin typeface="Times New Roman" panose="02020603050405020304" pitchFamily="18" charset="0"/>
                <a:cs typeface="Times New Roman" panose="02020603050405020304" pitchFamily="18" charset="0"/>
              </a:rPr>
              <a:t>近期余额趋势</a:t>
            </a:r>
            <a:endParaRPr lang="en-US" sz="12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200" dirty="0" smtClean="0">
                <a:latin typeface="Times New Roman" panose="02020603050405020304" pitchFamily="18" charset="0"/>
                <a:cs typeface="Times New Roman" panose="02020603050405020304" pitchFamily="18" charset="0"/>
              </a:rPr>
              <a:t>Intraday and overnight overdraft limits </a:t>
            </a:r>
            <a:r>
              <a:rPr lang="zh-CN" altLang="en-US" sz="1200" dirty="0" smtClean="0">
                <a:latin typeface="Times New Roman" panose="02020603050405020304" pitchFamily="18" charset="0"/>
                <a:cs typeface="Times New Roman" panose="02020603050405020304" pitchFamily="18" charset="0"/>
              </a:rPr>
              <a:t>日间及隔夜透支限额</a:t>
            </a:r>
            <a:endParaRPr lang="en-US" sz="12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200" dirty="0" smtClean="0">
                <a:latin typeface="Times New Roman" panose="02020603050405020304" pitchFamily="18" charset="0"/>
                <a:cs typeface="Times New Roman" panose="02020603050405020304" pitchFamily="18" charset="0"/>
              </a:rPr>
              <a:t>Major clients’ limit usage </a:t>
            </a:r>
            <a:r>
              <a:rPr lang="zh-CN" altLang="en-US" sz="1200" dirty="0" smtClean="0">
                <a:latin typeface="Times New Roman" panose="02020603050405020304" pitchFamily="18" charset="0"/>
                <a:cs typeface="Times New Roman" panose="02020603050405020304" pitchFamily="18" charset="0"/>
              </a:rPr>
              <a:t>主要客户的限额使用</a:t>
            </a:r>
            <a:endParaRPr lang="en-US" sz="1200" dirty="0">
              <a:latin typeface="Times New Roman" panose="02020603050405020304" pitchFamily="18" charset="0"/>
              <a:cs typeface="Times New Roman" panose="02020603050405020304" pitchFamily="18" charset="0"/>
            </a:endParaRPr>
          </a:p>
        </p:txBody>
      </p:sp>
      <p:sp>
        <p:nvSpPr>
          <p:cNvPr id="9" name="Title 1"/>
          <p:cNvSpPr txBox="1">
            <a:spLocks/>
          </p:cNvSpPr>
          <p:nvPr/>
        </p:nvSpPr>
        <p:spPr>
          <a:xfrm>
            <a:off x="381000" y="198438"/>
            <a:ext cx="8382000" cy="6397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marL="457200" indent="-457200" algn="l">
              <a:buAutoNum type="arabicPeriod"/>
            </a:pPr>
            <a:r>
              <a:rPr lang="en-US" sz="2000" b="1" dirty="0" smtClean="0">
                <a:solidFill>
                  <a:schemeClr val="tx1"/>
                </a:solidFill>
                <a:latin typeface="Times New Roman" panose="02020603050405020304" pitchFamily="18" charset="0"/>
                <a:cs typeface="Times New Roman" panose="02020603050405020304" pitchFamily="18" charset="0"/>
              </a:rPr>
              <a:t>Fed Net Debit Cap Analysis – Overall Decision Framework</a:t>
            </a:r>
          </a:p>
          <a:p>
            <a:pPr algn="l"/>
            <a:r>
              <a:rPr lang="en-US" altLang="zh-CN" sz="2000" b="1" dirty="0">
                <a:solidFill>
                  <a:schemeClr val="tx1"/>
                </a:solidFill>
                <a:latin typeface="Times New Roman" panose="02020603050405020304" pitchFamily="18" charset="0"/>
                <a:cs typeface="Times New Roman" panose="02020603050405020304" pitchFamily="18" charset="0"/>
              </a:rPr>
              <a:t> </a:t>
            </a:r>
            <a:r>
              <a:rPr lang="en-US" altLang="zh-CN" sz="2000" b="1" dirty="0" smtClean="0">
                <a:solidFill>
                  <a:schemeClr val="tx1"/>
                </a:solidFill>
                <a:latin typeface="Times New Roman" panose="02020603050405020304" pitchFamily="18" charset="0"/>
                <a:cs typeface="Times New Roman" panose="02020603050405020304" pitchFamily="18" charset="0"/>
              </a:rPr>
              <a:t>      </a:t>
            </a:r>
            <a:r>
              <a:rPr lang="zh-CN" altLang="en-US" sz="2000" b="1" dirty="0" smtClean="0">
                <a:solidFill>
                  <a:schemeClr val="tx1"/>
                </a:solidFill>
                <a:latin typeface="Times New Roman" panose="02020603050405020304" pitchFamily="18" charset="0"/>
                <a:cs typeface="Times New Roman" panose="02020603050405020304" pitchFamily="18" charset="0"/>
              </a:rPr>
              <a:t>美联储</a:t>
            </a:r>
            <a:r>
              <a:rPr lang="zh-CN" altLang="en-US" sz="2000" b="1" dirty="0">
                <a:solidFill>
                  <a:schemeClr val="tx1"/>
                </a:solidFill>
                <a:latin typeface="Times New Roman" panose="02020603050405020304" pitchFamily="18" charset="0"/>
                <a:cs typeface="Times New Roman" panose="02020603050405020304" pitchFamily="18" charset="0"/>
              </a:rPr>
              <a:t>净借</a:t>
            </a:r>
            <a:r>
              <a:rPr lang="zh-CN" altLang="en-US" sz="2000" b="1" dirty="0" smtClean="0">
                <a:solidFill>
                  <a:schemeClr val="tx1"/>
                </a:solidFill>
                <a:latin typeface="Times New Roman" panose="02020603050405020304" pitchFamily="18" charset="0"/>
                <a:cs typeface="Times New Roman" panose="02020603050405020304" pitchFamily="18" charset="0"/>
              </a:rPr>
              <a:t>记限额分析 </a:t>
            </a:r>
            <a:r>
              <a:rPr lang="en-US" altLang="zh-CN" sz="2000" b="1" dirty="0" smtClean="0">
                <a:solidFill>
                  <a:schemeClr val="tx1"/>
                </a:solidFill>
                <a:latin typeface="Times New Roman" panose="02020603050405020304" pitchFamily="18" charset="0"/>
                <a:cs typeface="Times New Roman" panose="02020603050405020304" pitchFamily="18" charset="0"/>
              </a:rPr>
              <a:t>– </a:t>
            </a:r>
            <a:r>
              <a:rPr lang="zh-CN" altLang="en-US" sz="2000" b="1" dirty="0" smtClean="0">
                <a:solidFill>
                  <a:schemeClr val="tx1"/>
                </a:solidFill>
                <a:latin typeface="Times New Roman" panose="02020603050405020304" pitchFamily="18" charset="0"/>
                <a:cs typeface="Times New Roman" panose="02020603050405020304" pitchFamily="18" charset="0"/>
              </a:rPr>
              <a:t>总体决策框架</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533400" y="990600"/>
            <a:ext cx="8229600" cy="266699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Right Brace 1"/>
          <p:cNvSpPr/>
          <p:nvPr/>
        </p:nvSpPr>
        <p:spPr>
          <a:xfrm rot="5400000">
            <a:off x="4362614" y="-171615"/>
            <a:ext cx="571171" cy="8229600"/>
          </a:xfrm>
          <a:prstGeom prst="rightBrace">
            <a:avLst>
              <a:gd name="adj1" fmla="val 8333"/>
              <a:gd name="adj2" fmla="val 49903"/>
            </a:avLst>
          </a:prstGeom>
          <a:solidFill>
            <a:schemeClr val="accent1">
              <a:lumMod val="20000"/>
              <a:lumOff val="80000"/>
            </a:schemeClr>
          </a:solidFill>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Diamond 5"/>
          <p:cNvSpPr/>
          <p:nvPr/>
        </p:nvSpPr>
        <p:spPr>
          <a:xfrm>
            <a:off x="3352800" y="4228773"/>
            <a:ext cx="2590800" cy="1029028"/>
          </a:xfrm>
          <a:prstGeom prst="diamond">
            <a:avLst/>
          </a:prstGeom>
          <a:solidFill>
            <a:schemeClr val="tx2">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latin typeface="Times New Roman" panose="02020603050405020304" pitchFamily="18" charset="0"/>
                <a:cs typeface="Times New Roman" panose="02020603050405020304" pitchFamily="18" charset="0"/>
              </a:rPr>
              <a:t>Net Debit Cap Category </a:t>
            </a:r>
            <a:endParaRPr lang="en-US" sz="1100" b="1" dirty="0">
              <a:latin typeface="Times New Roman" panose="02020603050405020304" pitchFamily="18" charset="0"/>
              <a:cs typeface="Times New Roman" panose="02020603050405020304" pitchFamily="18" charset="0"/>
            </a:endParaRPr>
          </a:p>
          <a:p>
            <a:pPr algn="ctr"/>
            <a:r>
              <a:rPr lang="en-US" sz="1100" b="1" dirty="0" smtClean="0">
                <a:latin typeface="Times New Roman" panose="02020603050405020304" pitchFamily="18" charset="0"/>
                <a:cs typeface="Times New Roman" panose="02020603050405020304" pitchFamily="18" charset="0"/>
              </a:rPr>
              <a:t>( Average  &amp; Above?)</a:t>
            </a:r>
            <a:r>
              <a:rPr lang="en-US" sz="1100" b="1" dirty="0">
                <a:latin typeface="Times New Roman" panose="02020603050405020304" pitchFamily="18" charset="0"/>
                <a:cs typeface="Times New Roman" panose="02020603050405020304" pitchFamily="18" charset="0"/>
              </a:rPr>
              <a:t> </a:t>
            </a:r>
            <a:r>
              <a:rPr lang="en-US" altLang="zh-CN" sz="1100" b="1" dirty="0">
                <a:latin typeface="Times New Roman" panose="02020603050405020304" pitchFamily="18" charset="0"/>
                <a:cs typeface="Times New Roman" panose="02020603050405020304" pitchFamily="18" charset="0"/>
              </a:rPr>
              <a:t>Average</a:t>
            </a:r>
            <a:r>
              <a:rPr lang="zh-CN" altLang="en-US" sz="1100" b="1" dirty="0" smtClean="0">
                <a:latin typeface="Times New Roman" panose="02020603050405020304" pitchFamily="18" charset="0"/>
                <a:cs typeface="Times New Roman" panose="02020603050405020304" pitchFamily="18" charset="0"/>
              </a:rPr>
              <a:t>及以上类别</a:t>
            </a:r>
            <a:endParaRPr lang="en-US" sz="1100" b="1" dirty="0">
              <a:latin typeface="Times New Roman" panose="02020603050405020304" pitchFamily="18" charset="0"/>
              <a:cs typeface="Times New Roman" panose="02020603050405020304" pitchFamily="18" charset="0"/>
            </a:endParaRPr>
          </a:p>
        </p:txBody>
      </p:sp>
      <p:sp>
        <p:nvSpPr>
          <p:cNvPr id="12" name="Rounded Rectangle 11"/>
          <p:cNvSpPr/>
          <p:nvPr/>
        </p:nvSpPr>
        <p:spPr>
          <a:xfrm>
            <a:off x="6629400" y="4396743"/>
            <a:ext cx="1447800" cy="693087"/>
          </a:xfrm>
          <a:prstGeom prst="roundRect">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Self-Assessment</a:t>
            </a:r>
            <a:r>
              <a:rPr lang="zh-CN" altLang="en-US" sz="1400" dirty="0" smtClean="0">
                <a:solidFill>
                  <a:schemeClr val="tx1"/>
                </a:solidFill>
                <a:latin typeface="Times New Roman" panose="02020603050405020304" pitchFamily="18" charset="0"/>
                <a:cs typeface="Times New Roman" panose="02020603050405020304" pitchFamily="18" charset="0"/>
              </a:rPr>
              <a:t>自我评估</a:t>
            </a:r>
            <a:endParaRPr lang="en-US" sz="1400" dirty="0">
              <a:solidFill>
                <a:schemeClr val="tx1"/>
              </a:solidFill>
              <a:latin typeface="Times New Roman" panose="02020603050405020304" pitchFamily="18" charset="0"/>
              <a:cs typeface="Times New Roman" panose="02020603050405020304" pitchFamily="18" charset="0"/>
            </a:endParaRPr>
          </a:p>
        </p:txBody>
      </p:sp>
      <p:cxnSp>
        <p:nvCxnSpPr>
          <p:cNvPr id="14" name="Straight Arrow Connector 13"/>
          <p:cNvCxnSpPr>
            <a:stCxn id="6" idx="3"/>
            <a:endCxn id="12" idx="1"/>
          </p:cNvCxnSpPr>
          <p:nvPr/>
        </p:nvCxnSpPr>
        <p:spPr>
          <a:xfrm>
            <a:off x="5943600" y="4743287"/>
            <a:ext cx="685800"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991225" y="4435510"/>
            <a:ext cx="533400"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Yes</a:t>
            </a:r>
            <a:endParaRPr lang="en-US" sz="1400" dirty="0">
              <a:latin typeface="Times New Roman" panose="02020603050405020304" pitchFamily="18" charset="0"/>
              <a:cs typeface="Times New Roman" panose="02020603050405020304" pitchFamily="18" charset="0"/>
            </a:endParaRPr>
          </a:p>
        </p:txBody>
      </p:sp>
      <p:sp>
        <p:nvSpPr>
          <p:cNvPr id="16" name="Rounded Rectangle 15"/>
          <p:cNvSpPr/>
          <p:nvPr/>
        </p:nvSpPr>
        <p:spPr>
          <a:xfrm>
            <a:off x="3581400" y="5638800"/>
            <a:ext cx="2133600" cy="754713"/>
          </a:xfrm>
          <a:prstGeom prst="round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Category (Zero, Exempt from filing, De </a:t>
            </a:r>
            <a:r>
              <a:rPr lang="en-US" sz="1200" b="1" dirty="0" err="1" smtClean="0">
                <a:solidFill>
                  <a:schemeClr val="tx1"/>
                </a:solidFill>
                <a:latin typeface="Times New Roman" panose="02020603050405020304" pitchFamily="18" charset="0"/>
                <a:cs typeface="Times New Roman" panose="02020603050405020304" pitchFamily="18" charset="0"/>
              </a:rPr>
              <a:t>minimis</a:t>
            </a:r>
            <a:r>
              <a:rPr lang="en-US" sz="1200" b="1" dirty="0" smtClean="0">
                <a:solidFill>
                  <a:schemeClr val="tx1"/>
                </a:solidFill>
                <a:latin typeface="Times New Roman" panose="02020603050405020304" pitchFamily="18" charset="0"/>
                <a:cs typeface="Times New Roman" panose="02020603050405020304" pitchFamily="18" charset="0"/>
              </a:rPr>
              <a:t>)</a:t>
            </a:r>
          </a:p>
          <a:p>
            <a:pPr algn="ctr"/>
            <a:r>
              <a:rPr lang="zh-CN" altLang="en-US" sz="1200" b="1" dirty="0">
                <a:solidFill>
                  <a:schemeClr val="tx1"/>
                </a:solidFill>
                <a:latin typeface="Times New Roman" panose="02020603050405020304" pitchFamily="18" charset="0"/>
                <a:cs typeface="Times New Roman" panose="02020603050405020304" pitchFamily="18" charset="0"/>
              </a:rPr>
              <a:t>较</a:t>
            </a:r>
            <a:r>
              <a:rPr lang="zh-CN" altLang="en-US" sz="1200" b="1" dirty="0" smtClean="0">
                <a:solidFill>
                  <a:schemeClr val="tx1"/>
                </a:solidFill>
                <a:latin typeface="Times New Roman" panose="02020603050405020304" pitchFamily="18" charset="0"/>
                <a:cs typeface="Times New Roman" panose="02020603050405020304" pitchFamily="18" charset="0"/>
              </a:rPr>
              <a:t>低类别</a:t>
            </a:r>
            <a:endParaRPr lang="en-US" sz="1200" b="1" dirty="0" smtClean="0">
              <a:solidFill>
                <a:schemeClr val="tx1"/>
              </a:solidFill>
              <a:latin typeface="Times New Roman" panose="02020603050405020304" pitchFamily="18" charset="0"/>
              <a:cs typeface="Times New Roman" panose="02020603050405020304" pitchFamily="18" charset="0"/>
            </a:endParaRPr>
          </a:p>
        </p:txBody>
      </p:sp>
      <p:cxnSp>
        <p:nvCxnSpPr>
          <p:cNvPr id="18" name="Straight Arrow Connector 17"/>
          <p:cNvCxnSpPr>
            <a:stCxn id="6" idx="2"/>
            <a:endCxn id="16" idx="0"/>
          </p:cNvCxnSpPr>
          <p:nvPr/>
        </p:nvCxnSpPr>
        <p:spPr>
          <a:xfrm>
            <a:off x="4648200" y="5257801"/>
            <a:ext cx="0" cy="380999"/>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762500" y="5265088"/>
            <a:ext cx="533400"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No</a:t>
            </a:r>
            <a:endParaRPr lang="en-US" sz="1400" dirty="0">
              <a:latin typeface="Times New Roman" panose="02020603050405020304" pitchFamily="18" charset="0"/>
              <a:cs typeface="Times New Roman" panose="02020603050405020304" pitchFamily="18" charset="0"/>
            </a:endParaRPr>
          </a:p>
        </p:txBody>
      </p:sp>
      <p:sp>
        <p:nvSpPr>
          <p:cNvPr id="17" name="Slide Number Placeholder 2"/>
          <p:cNvSpPr>
            <a:spLocks noGrp="1"/>
          </p:cNvSpPr>
          <p:nvPr>
            <p:ph type="sldNum" sz="quarter" idx="12"/>
          </p:nvPr>
        </p:nvSpPr>
        <p:spPr>
          <a:xfrm>
            <a:off x="6553200" y="6356350"/>
            <a:ext cx="2133600" cy="365125"/>
          </a:xfrm>
        </p:spPr>
        <p:txBody>
          <a:bodyPr/>
          <a:lstStyle/>
          <a:p>
            <a:fld id="{4C8E1ECB-E061-4EC4-9E0F-767A83113E18}" type="slidenum">
              <a:rPr lang="en-US" smtClean="0">
                <a:latin typeface="Times New Roman" panose="02020603050405020304" pitchFamily="18" charset="0"/>
                <a:cs typeface="Times New Roman" panose="02020603050405020304" pitchFamily="18" charset="0"/>
              </a:rPr>
              <a:p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933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763000" cy="487362"/>
          </a:xfrm>
        </p:spPr>
        <p:txBody>
          <a:bodyPr>
            <a:noAutofit/>
          </a:bodyPr>
          <a:lstStyle/>
          <a:p>
            <a:pPr algn="l"/>
            <a:r>
              <a:rPr lang="en-US" sz="2400" b="1" dirty="0" smtClean="0">
                <a:solidFill>
                  <a:schemeClr val="tx1"/>
                </a:solidFill>
                <a:latin typeface="Times New Roman" panose="02020603050405020304" pitchFamily="18" charset="0"/>
                <a:cs typeface="Times New Roman" panose="02020603050405020304" pitchFamily="18" charset="0"/>
              </a:rPr>
              <a:t>1.1 Historical </a:t>
            </a:r>
            <a:r>
              <a:rPr lang="en-US" altLang="zh-CN" sz="2400" b="1" dirty="0" smtClean="0">
                <a:solidFill>
                  <a:schemeClr val="tx1"/>
                </a:solidFill>
                <a:latin typeface="Times New Roman" panose="02020603050405020304" pitchFamily="18" charset="0"/>
                <a:cs typeface="Times New Roman" panose="02020603050405020304" pitchFamily="18" charset="0"/>
              </a:rPr>
              <a:t>Data </a:t>
            </a:r>
            <a:r>
              <a:rPr lang="en-US" sz="2400" b="1" dirty="0" smtClean="0">
                <a:solidFill>
                  <a:schemeClr val="tx1"/>
                </a:solidFill>
                <a:latin typeface="Times New Roman" panose="02020603050405020304" pitchFamily="18" charset="0"/>
                <a:cs typeface="Times New Roman" panose="02020603050405020304" pitchFamily="18" charset="0"/>
              </a:rPr>
              <a:t>Statistical Analysis </a:t>
            </a:r>
            <a:r>
              <a:rPr lang="zh-CN" altLang="en-US" sz="2400" b="1" dirty="0" smtClean="0">
                <a:solidFill>
                  <a:schemeClr val="tx1"/>
                </a:solidFill>
                <a:latin typeface="Times New Roman" panose="02020603050405020304" pitchFamily="18" charset="0"/>
                <a:cs typeface="Times New Roman" panose="02020603050405020304" pitchFamily="18" charset="0"/>
              </a:rPr>
              <a:t>历史数据统计分析</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C8E1ECB-E061-4EC4-9E0F-767A83113E18}"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61256896"/>
              </p:ext>
            </p:extLst>
          </p:nvPr>
        </p:nvGraphicFramePr>
        <p:xfrm>
          <a:off x="381000" y="1295400"/>
          <a:ext cx="8458200" cy="1066800"/>
        </p:xfrm>
        <a:graphic>
          <a:graphicData uri="http://schemas.openxmlformats.org/drawingml/2006/table">
            <a:tbl>
              <a:tblPr>
                <a:tableStyleId>{5C22544A-7EE6-4342-B048-85BDC9FD1C3A}</a:tableStyleId>
              </a:tblPr>
              <a:tblGrid>
                <a:gridCol w="8458200"/>
              </a:tblGrid>
              <a:tr h="1066800">
                <a:tc>
                  <a:txBody>
                    <a:bodyPr/>
                    <a:lstStyle/>
                    <a:p>
                      <a:pPr algn="l" fontAlgn="t"/>
                      <a:r>
                        <a:rPr lang="en-US" sz="1200" u="none" strike="noStrike" dirty="0" smtClean="0">
                          <a:effectLst/>
                        </a:rPr>
                        <a:t> The analysis is based on the Fed account inflows and outflows from the past three years (754</a:t>
                      </a:r>
                      <a:r>
                        <a:rPr lang="en-US" sz="1200" u="none" strike="noStrike" baseline="0" dirty="0" smtClean="0">
                          <a:effectLst/>
                        </a:rPr>
                        <a:t> Days)</a:t>
                      </a:r>
                      <a:r>
                        <a:rPr lang="en-US" sz="1200" u="none" strike="noStrike" dirty="0" smtClean="0">
                          <a:effectLst/>
                        </a:rPr>
                        <a:t>. </a:t>
                      </a:r>
                      <a:r>
                        <a:rPr lang="zh-CN" altLang="en-US" sz="1200" u="none" strike="noStrike" dirty="0" smtClean="0">
                          <a:effectLst/>
                        </a:rPr>
                        <a:t>该分析是基于过去三年（</a:t>
                      </a:r>
                      <a:r>
                        <a:rPr lang="en-US" altLang="zh-CN" sz="1200" u="none" strike="noStrike" dirty="0" smtClean="0">
                          <a:effectLst/>
                        </a:rPr>
                        <a:t>754</a:t>
                      </a:r>
                      <a:r>
                        <a:rPr lang="zh-CN" altLang="en-US" sz="1200" u="none" strike="noStrike" dirty="0" smtClean="0">
                          <a:effectLst/>
                        </a:rPr>
                        <a:t>天）的美联储账户流入和流出。</a:t>
                      </a:r>
                      <a:endParaRPr lang="en-US" sz="1200" u="none" strike="noStrike" dirty="0" smtClean="0">
                        <a:effectLst/>
                      </a:endParaRPr>
                    </a:p>
                    <a:p>
                      <a:pPr algn="l" fontAlgn="t"/>
                      <a:r>
                        <a:rPr lang="en-US" sz="1200" u="none" strike="noStrike" dirty="0" smtClean="0">
                          <a:effectLst/>
                        </a:rPr>
                        <a:t> 5% Percentile of inflows:                   $3,008,947,159.20                                                1% Percentile of inflows:        $1,767,876,541.21 </a:t>
                      </a:r>
                    </a:p>
                    <a:p>
                      <a:pPr algn="l" fontAlgn="t"/>
                      <a:r>
                        <a:rPr lang="en-US" sz="1200" u="none" strike="noStrike" dirty="0" smtClean="0">
                          <a:effectLst/>
                        </a:rPr>
                        <a:t> 5% Percentile of outflows:             </a:t>
                      </a:r>
                      <a:r>
                        <a:rPr lang="en-US" sz="1200" u="none" strike="noStrike" dirty="0" smtClean="0">
                          <a:solidFill>
                            <a:srgbClr val="FF0000"/>
                          </a:solidFill>
                          <a:effectLst/>
                        </a:rPr>
                        <a:t>$(21,639,350,132.92)</a:t>
                      </a:r>
                      <a:r>
                        <a:rPr lang="en-US" sz="1200" u="none" strike="noStrike" dirty="0" smtClean="0">
                          <a:effectLst/>
                        </a:rPr>
                        <a:t>                                              1% Percentile of outflows:  </a:t>
                      </a:r>
                      <a:r>
                        <a:rPr lang="en-US" sz="1200" u="none" strike="noStrike" dirty="0" smtClean="0">
                          <a:solidFill>
                            <a:srgbClr val="FF0000"/>
                          </a:solidFill>
                          <a:effectLst/>
                        </a:rPr>
                        <a:t>$(29,054,989,754.21)</a:t>
                      </a:r>
                      <a:endParaRPr lang="en-US" sz="700" u="none" strike="noStrike" dirty="0" smtClean="0">
                        <a:solidFill>
                          <a:srgbClr val="FF0000"/>
                        </a:solidFill>
                        <a:effectLst/>
                      </a:endParaRPr>
                    </a:p>
                    <a:p>
                      <a:pPr algn="l" fontAlgn="t"/>
                      <a:endParaRPr lang="en-US" sz="700" b="1" u="none" strike="noStrike" dirty="0" smtClean="0">
                        <a:solidFill>
                          <a:srgbClr val="FF0000"/>
                        </a:solidFill>
                        <a:effectLst/>
                      </a:endParaRPr>
                    </a:p>
                    <a:p>
                      <a:pPr algn="l" fontAlgn="t"/>
                      <a:r>
                        <a:rPr lang="en-US" sz="1200" b="1" u="none" strike="noStrike" dirty="0" smtClean="0">
                          <a:effectLst/>
                        </a:rPr>
                        <a:t>Net Intraday Flow</a:t>
                      </a:r>
                      <a:r>
                        <a:rPr lang="zh-CN" altLang="en-US" sz="1200" b="1" u="none" strike="noStrike" dirty="0" smtClean="0">
                          <a:effectLst/>
                        </a:rPr>
                        <a:t>日间净流出</a:t>
                      </a:r>
                      <a:r>
                        <a:rPr lang="en-US" sz="1200" b="1" u="none" strike="noStrike" dirty="0" smtClean="0">
                          <a:effectLst/>
                        </a:rPr>
                        <a:t>      </a:t>
                      </a:r>
                      <a:r>
                        <a:rPr lang="en-US" sz="1200" b="1" u="none" strike="noStrike" dirty="0" smtClean="0">
                          <a:solidFill>
                            <a:srgbClr val="FF0000"/>
                          </a:solidFill>
                          <a:effectLst/>
                        </a:rPr>
                        <a:t>$(18,630,402,973.72)</a:t>
                      </a:r>
                      <a:r>
                        <a:rPr lang="en-US" sz="1200" b="1" u="none" strike="noStrike" baseline="0" dirty="0" smtClean="0">
                          <a:solidFill>
                            <a:srgbClr val="FF0000"/>
                          </a:solidFill>
                          <a:effectLst/>
                        </a:rPr>
                        <a:t>                                                                                               </a:t>
                      </a:r>
                      <a:r>
                        <a:rPr lang="en-US" sz="1200" b="1" u="none" strike="noStrike" dirty="0" smtClean="0">
                          <a:solidFill>
                            <a:srgbClr val="FF0000"/>
                          </a:solidFill>
                          <a:effectLst/>
                        </a:rPr>
                        <a:t>$(27,287,113,213.00)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705974123"/>
              </p:ext>
            </p:extLst>
          </p:nvPr>
        </p:nvGraphicFramePr>
        <p:xfrm>
          <a:off x="381000" y="2362201"/>
          <a:ext cx="4495800" cy="2086805"/>
        </p:xfrm>
        <a:graphic>
          <a:graphicData uri="http://schemas.openxmlformats.org/drawingml/2006/table">
            <a:tbl>
              <a:tblPr/>
              <a:tblGrid>
                <a:gridCol w="944166"/>
                <a:gridCol w="581025"/>
                <a:gridCol w="1089422"/>
                <a:gridCol w="509587"/>
                <a:gridCol w="685800"/>
                <a:gridCol w="685800"/>
              </a:tblGrid>
              <a:tr h="233119">
                <a:tc gridSpan="6">
                  <a:txBody>
                    <a:bodyPr/>
                    <a:lstStyle/>
                    <a:p>
                      <a:pPr algn="ctr" fontAlgn="b"/>
                      <a:r>
                        <a:rPr lang="en-US" sz="1100" b="1" i="0" u="none" strike="noStrike" dirty="0">
                          <a:solidFill>
                            <a:schemeClr val="tx2">
                              <a:lumMod val="75000"/>
                            </a:schemeClr>
                          </a:solidFill>
                          <a:effectLst/>
                          <a:latin typeface="Calibri"/>
                        </a:rPr>
                        <a:t>Total </a:t>
                      </a:r>
                      <a:r>
                        <a:rPr lang="en-US" sz="1100" b="1" i="0" u="none" strike="noStrike" dirty="0" smtClean="0">
                          <a:solidFill>
                            <a:schemeClr val="tx2">
                              <a:lumMod val="75000"/>
                            </a:schemeClr>
                          </a:solidFill>
                          <a:effectLst/>
                          <a:latin typeface="Calibri"/>
                        </a:rPr>
                        <a:t>Inflow</a:t>
                      </a:r>
                      <a:r>
                        <a:rPr lang="en-US" altLang="zh-CN" sz="1100" b="1" i="0" u="none" strike="noStrike" dirty="0" smtClean="0">
                          <a:solidFill>
                            <a:schemeClr val="tx2">
                              <a:lumMod val="75000"/>
                            </a:schemeClr>
                          </a:solidFill>
                          <a:effectLst/>
                          <a:latin typeface="Calibri"/>
                        </a:rPr>
                        <a:t>s </a:t>
                      </a:r>
                      <a:r>
                        <a:rPr lang="zh-CN" altLang="en-US" sz="1100" b="1" i="0" u="none" strike="noStrike" dirty="0" smtClean="0">
                          <a:solidFill>
                            <a:schemeClr val="tx2">
                              <a:lumMod val="75000"/>
                            </a:schemeClr>
                          </a:solidFill>
                          <a:effectLst/>
                          <a:latin typeface="Calibri"/>
                        </a:rPr>
                        <a:t>总流入</a:t>
                      </a:r>
                      <a:endParaRPr lang="en-US" sz="1100" b="1" i="0" u="none" strike="noStrike" dirty="0">
                        <a:solidFill>
                          <a:schemeClr val="tx2">
                            <a:lumMod val="75000"/>
                          </a:schemeClr>
                        </a:solidFill>
                        <a:effectLst/>
                        <a:latin typeface="Calibri"/>
                      </a:endParaRPr>
                    </a:p>
                  </a:txBody>
                  <a:tcPr marL="8984" marR="8984" marT="89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8946">
                <a:tc>
                  <a:txBody>
                    <a:bodyPr/>
                    <a:lstStyle/>
                    <a:p>
                      <a:pPr algn="ctr" fontAlgn="b"/>
                      <a:r>
                        <a:rPr lang="en-US" sz="800" b="0" i="1" u="none" strike="noStrike" dirty="0" smtClean="0">
                          <a:solidFill>
                            <a:srgbClr val="000000"/>
                          </a:solidFill>
                          <a:effectLst/>
                          <a:latin typeface="Calibri"/>
                        </a:rPr>
                        <a:t>Range </a:t>
                      </a:r>
                    </a:p>
                    <a:p>
                      <a:pPr algn="ctr" fontAlgn="b"/>
                      <a:r>
                        <a:rPr lang="zh-CN" altLang="en-US" sz="800" b="0" i="1" u="none" strike="noStrike" dirty="0" smtClean="0">
                          <a:solidFill>
                            <a:srgbClr val="000000"/>
                          </a:solidFill>
                          <a:effectLst/>
                          <a:latin typeface="Calibri"/>
                        </a:rPr>
                        <a:t>范围</a:t>
                      </a:r>
                      <a:endParaRPr lang="en-US" sz="800" b="0" i="1" u="none" strike="noStrike" dirty="0">
                        <a:solidFill>
                          <a:srgbClr val="000000"/>
                        </a:solidFill>
                        <a:effectLst/>
                        <a:latin typeface="Calibri"/>
                      </a:endParaRPr>
                    </a:p>
                  </a:txBody>
                  <a:tcPr marL="8984" marR="8984" marT="8984"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1" u="none" strike="noStrike" dirty="0">
                          <a:solidFill>
                            <a:srgbClr val="000000"/>
                          </a:solidFill>
                          <a:effectLst/>
                          <a:latin typeface="Calibri"/>
                        </a:rPr>
                        <a:t>Frequency (# of </a:t>
                      </a:r>
                      <a:r>
                        <a:rPr lang="en-US" sz="800" b="0" i="1" u="none" strike="noStrike" dirty="0" smtClean="0">
                          <a:solidFill>
                            <a:srgbClr val="000000"/>
                          </a:solidFill>
                          <a:effectLst/>
                          <a:latin typeface="Calibri"/>
                        </a:rPr>
                        <a:t>Days)</a:t>
                      </a:r>
                      <a:r>
                        <a:rPr lang="zh-CN" altLang="en-US" sz="800" b="0" i="1" u="none" strike="noStrike" dirty="0" smtClean="0">
                          <a:solidFill>
                            <a:srgbClr val="000000"/>
                          </a:solidFill>
                          <a:effectLst/>
                          <a:latin typeface="Calibri"/>
                        </a:rPr>
                        <a:t>频率</a:t>
                      </a:r>
                      <a:endParaRPr lang="en-US" sz="800" b="0" i="1" u="none" strike="noStrike" dirty="0">
                        <a:solidFill>
                          <a:srgbClr val="000000"/>
                        </a:solidFill>
                        <a:effectLst/>
                        <a:latin typeface="Calibri"/>
                      </a:endParaRPr>
                    </a:p>
                  </a:txBody>
                  <a:tcPr marL="8984" marR="8984" marT="8984"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1" u="none" strike="noStrike" dirty="0">
                          <a:solidFill>
                            <a:srgbClr val="000000"/>
                          </a:solidFill>
                          <a:effectLst/>
                          <a:latin typeface="Calibri"/>
                        </a:rPr>
                        <a:t>Normal </a:t>
                      </a:r>
                      <a:r>
                        <a:rPr lang="en-US" sz="800" b="0" i="1" u="none" strike="noStrike" dirty="0" smtClean="0">
                          <a:solidFill>
                            <a:srgbClr val="000000"/>
                          </a:solidFill>
                          <a:effectLst/>
                          <a:latin typeface="Calibri"/>
                        </a:rPr>
                        <a:t>Distribution</a:t>
                      </a:r>
                    </a:p>
                    <a:p>
                      <a:pPr algn="ctr" fontAlgn="b"/>
                      <a:r>
                        <a:rPr lang="zh-CN" altLang="en-US" sz="800" b="0" i="1" u="none" strike="noStrike" dirty="0" smtClean="0">
                          <a:solidFill>
                            <a:srgbClr val="000000"/>
                          </a:solidFill>
                          <a:effectLst/>
                          <a:latin typeface="Calibri"/>
                        </a:rPr>
                        <a:t>正态分布</a:t>
                      </a:r>
                      <a:endParaRPr lang="en-US" sz="800" b="0" i="1" u="none" strike="noStrike" dirty="0">
                        <a:solidFill>
                          <a:srgbClr val="000000"/>
                        </a:solidFill>
                        <a:effectLst/>
                        <a:latin typeface="Calibri"/>
                      </a:endParaRPr>
                    </a:p>
                  </a:txBody>
                  <a:tcPr marL="8984" marR="8984" marT="8984"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1" u="none" strike="noStrike" dirty="0" smtClean="0">
                          <a:solidFill>
                            <a:srgbClr val="000000"/>
                          </a:solidFill>
                          <a:effectLst/>
                          <a:latin typeface="Calibri"/>
                        </a:rPr>
                        <a:t>Cumulative </a:t>
                      </a:r>
                      <a:r>
                        <a:rPr lang="en-US" sz="800" b="0" i="1" u="none" strike="noStrike" dirty="0">
                          <a:solidFill>
                            <a:srgbClr val="000000"/>
                          </a:solidFill>
                          <a:effectLst/>
                          <a:latin typeface="Calibri"/>
                        </a:rPr>
                        <a:t># of </a:t>
                      </a:r>
                      <a:r>
                        <a:rPr lang="en-US" sz="800" b="0" i="1" u="none" strike="noStrike" dirty="0" smtClean="0">
                          <a:solidFill>
                            <a:srgbClr val="000000"/>
                          </a:solidFill>
                          <a:effectLst/>
                          <a:latin typeface="Calibri"/>
                        </a:rPr>
                        <a:t>Days</a:t>
                      </a:r>
                    </a:p>
                    <a:p>
                      <a:pPr algn="ctr" fontAlgn="b"/>
                      <a:r>
                        <a:rPr lang="zh-CN" altLang="en-US" sz="800" b="0" i="1" u="none" strike="noStrike" dirty="0" smtClean="0">
                          <a:solidFill>
                            <a:srgbClr val="000000"/>
                          </a:solidFill>
                          <a:effectLst/>
                          <a:latin typeface="Calibri"/>
                        </a:rPr>
                        <a:t>累计天数</a:t>
                      </a:r>
                      <a:endParaRPr lang="en-US" sz="800" b="0" i="1" u="none" strike="noStrike" dirty="0">
                        <a:solidFill>
                          <a:srgbClr val="000000"/>
                        </a:solidFill>
                        <a:effectLst/>
                        <a:latin typeface="Calibri"/>
                      </a:endParaRPr>
                    </a:p>
                  </a:txBody>
                  <a:tcPr marL="8984" marR="8984" marT="8984"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1" u="none" strike="noStrike" dirty="0">
                          <a:solidFill>
                            <a:srgbClr val="000000"/>
                          </a:solidFill>
                          <a:effectLst/>
                          <a:latin typeface="Calibri"/>
                        </a:rPr>
                        <a:t>Total # of </a:t>
                      </a:r>
                      <a:r>
                        <a:rPr lang="en-US" sz="800" b="0" i="1" u="none" strike="noStrike" dirty="0" smtClean="0">
                          <a:solidFill>
                            <a:srgbClr val="000000"/>
                          </a:solidFill>
                          <a:effectLst/>
                          <a:latin typeface="Calibri"/>
                        </a:rPr>
                        <a:t>Days</a:t>
                      </a:r>
                      <a:r>
                        <a:rPr lang="zh-CN" altLang="en-US" sz="800" b="0" i="1" u="none" strike="noStrike" dirty="0" smtClean="0">
                          <a:solidFill>
                            <a:srgbClr val="000000"/>
                          </a:solidFill>
                          <a:effectLst/>
                          <a:latin typeface="Calibri"/>
                        </a:rPr>
                        <a:t>总天数</a:t>
                      </a:r>
                      <a:endParaRPr lang="en-US" sz="800" b="0" i="1" u="none" strike="noStrike" dirty="0">
                        <a:solidFill>
                          <a:srgbClr val="000000"/>
                        </a:solidFill>
                        <a:effectLst/>
                        <a:latin typeface="Calibri"/>
                      </a:endParaRPr>
                    </a:p>
                  </a:txBody>
                  <a:tcPr marL="8984" marR="8984" marT="8984"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1" u="none" strike="noStrike" dirty="0" smtClean="0">
                          <a:solidFill>
                            <a:srgbClr val="000000"/>
                          </a:solidFill>
                          <a:effectLst/>
                          <a:latin typeface="Calibri"/>
                        </a:rPr>
                        <a:t>Probability</a:t>
                      </a:r>
                    </a:p>
                    <a:p>
                      <a:pPr algn="ctr" fontAlgn="b"/>
                      <a:r>
                        <a:rPr lang="zh-CN" altLang="en-US" sz="800" b="0" i="1" u="none" strike="noStrike" dirty="0" smtClean="0">
                          <a:solidFill>
                            <a:srgbClr val="000000"/>
                          </a:solidFill>
                          <a:effectLst/>
                          <a:latin typeface="Calibri"/>
                        </a:rPr>
                        <a:t>概率</a:t>
                      </a:r>
                      <a:endParaRPr lang="en-US" sz="800" b="0" i="1" u="none" strike="noStrike" dirty="0">
                        <a:solidFill>
                          <a:srgbClr val="000000"/>
                        </a:solidFill>
                        <a:effectLst/>
                        <a:latin typeface="Calibri"/>
                      </a:endParaRPr>
                    </a:p>
                  </a:txBody>
                  <a:tcPr marL="8984" marR="8984" marT="8984"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152711">
                <a:tc>
                  <a:txBody>
                    <a:bodyPr/>
                    <a:lstStyle/>
                    <a:p>
                      <a:pPr algn="r" fontAlgn="b"/>
                      <a:r>
                        <a:rPr lang="en-US" sz="800" b="0" i="0" u="none" strike="noStrike" dirty="0">
                          <a:solidFill>
                            <a:srgbClr val="000000"/>
                          </a:solidFill>
                          <a:effectLst/>
                          <a:latin typeface="Calibri"/>
                        </a:rPr>
                        <a:t>$1,500,000,000.00 </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800" b="0" i="0" u="none" strike="noStrike" dirty="0">
                          <a:solidFill>
                            <a:srgbClr val="000000"/>
                          </a:solidFill>
                          <a:effectLst/>
                          <a:latin typeface="Calibri"/>
                        </a:rPr>
                        <a:t>3</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800" b="0" i="0" u="none" strike="noStrike" dirty="0">
                          <a:solidFill>
                            <a:srgbClr val="000000"/>
                          </a:solidFill>
                          <a:effectLst/>
                          <a:latin typeface="Calibri"/>
                        </a:rPr>
                        <a:t>                0.00000000002 </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800" b="0" i="0" u="none" strike="noStrike" dirty="0">
                          <a:solidFill>
                            <a:srgbClr val="000000"/>
                          </a:solidFill>
                          <a:effectLst/>
                          <a:latin typeface="Calibri"/>
                        </a:rPr>
                        <a:t>3</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800" b="0" i="0" u="none" strike="noStrike" dirty="0">
                          <a:solidFill>
                            <a:srgbClr val="000000"/>
                          </a:solidFill>
                          <a:effectLst/>
                          <a:latin typeface="Calibri"/>
                        </a:rPr>
                        <a:t>754</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800" b="0" i="0" u="none" strike="noStrike" dirty="0">
                          <a:solidFill>
                            <a:srgbClr val="000000"/>
                          </a:solidFill>
                          <a:effectLst/>
                          <a:latin typeface="Calibri"/>
                        </a:rPr>
                        <a:t>0%</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solidFill>
                      <a:schemeClr val="accent3">
                        <a:lumMod val="60000"/>
                        <a:lumOff val="40000"/>
                      </a:schemeClr>
                    </a:solidFill>
                  </a:tcPr>
                </a:tc>
              </a:tr>
              <a:tr h="158176">
                <a:tc>
                  <a:txBody>
                    <a:bodyPr/>
                    <a:lstStyle/>
                    <a:p>
                      <a:pPr algn="r" fontAlgn="b"/>
                      <a:r>
                        <a:rPr lang="en-US" sz="800" b="0" i="0" u="none" strike="noStrike" dirty="0">
                          <a:solidFill>
                            <a:srgbClr val="000000"/>
                          </a:solidFill>
                          <a:effectLst/>
                          <a:latin typeface="Calibri"/>
                        </a:rPr>
                        <a:t>$3,000,000,000.00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35</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0.00000000003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38</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5%</a:t>
                      </a:r>
                    </a:p>
                  </a:txBody>
                  <a:tcPr marL="8984" marR="8984" marT="8984" marB="0" anchor="b">
                    <a:lnL>
                      <a:noFill/>
                    </a:lnL>
                    <a:lnR>
                      <a:noFill/>
                    </a:lnR>
                    <a:lnT>
                      <a:noFill/>
                    </a:lnT>
                    <a:lnB>
                      <a:noFill/>
                    </a:lnB>
                    <a:solidFill>
                      <a:srgbClr val="FFC000"/>
                    </a:solidFill>
                  </a:tcPr>
                </a:tc>
              </a:tr>
              <a:tr h="158176">
                <a:tc>
                  <a:txBody>
                    <a:bodyPr/>
                    <a:lstStyle/>
                    <a:p>
                      <a:pPr algn="r" fontAlgn="b"/>
                      <a:r>
                        <a:rPr lang="en-US" sz="800" b="0" i="0" u="none" strike="noStrike" dirty="0">
                          <a:solidFill>
                            <a:srgbClr val="000000"/>
                          </a:solidFill>
                          <a:effectLst/>
                          <a:latin typeface="Calibri"/>
                        </a:rPr>
                        <a:t>$5,000,000,000.00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89</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0.00000000005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127</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17%</a:t>
                      </a:r>
                    </a:p>
                  </a:txBody>
                  <a:tcPr marL="8984" marR="8984" marT="8984" marB="0" anchor="b">
                    <a:lnL>
                      <a:noFill/>
                    </a:lnL>
                    <a:lnR>
                      <a:noFill/>
                    </a:lnR>
                    <a:lnT>
                      <a:noFill/>
                    </a:lnT>
                    <a:lnB>
                      <a:noFill/>
                    </a:lnB>
                  </a:tcPr>
                </a:tc>
              </a:tr>
              <a:tr h="158176">
                <a:tc>
                  <a:txBody>
                    <a:bodyPr/>
                    <a:lstStyle/>
                    <a:p>
                      <a:pPr algn="r" fontAlgn="b"/>
                      <a:r>
                        <a:rPr lang="en-US" sz="800" b="0" i="0" u="none" strike="noStrike" dirty="0">
                          <a:solidFill>
                            <a:srgbClr val="000000"/>
                          </a:solidFill>
                          <a:effectLst/>
                          <a:latin typeface="Calibri"/>
                        </a:rPr>
                        <a:t>$7,500,000,000.00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155</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0.00000000006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282</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37%</a:t>
                      </a:r>
                    </a:p>
                  </a:txBody>
                  <a:tcPr marL="8984" marR="8984" marT="8984" marB="0" anchor="b">
                    <a:lnL>
                      <a:noFill/>
                    </a:lnL>
                    <a:lnR>
                      <a:noFill/>
                    </a:lnR>
                    <a:lnT>
                      <a:noFill/>
                    </a:lnT>
                    <a:lnB>
                      <a:noFill/>
                    </a:lnB>
                  </a:tcPr>
                </a:tc>
              </a:tr>
              <a:tr h="158176">
                <a:tc>
                  <a:txBody>
                    <a:bodyPr/>
                    <a:lstStyle/>
                    <a:p>
                      <a:pPr algn="r" fontAlgn="b"/>
                      <a:r>
                        <a:rPr lang="en-US" sz="800" b="0" i="0" u="none" strike="noStrike" dirty="0">
                          <a:solidFill>
                            <a:srgbClr val="000000"/>
                          </a:solidFill>
                          <a:effectLst/>
                          <a:latin typeface="Calibri"/>
                        </a:rPr>
                        <a:t>$10,000,000,000.00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144</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0.00000000007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426</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56%</a:t>
                      </a:r>
                    </a:p>
                  </a:txBody>
                  <a:tcPr marL="8984" marR="8984" marT="8984" marB="0" anchor="b">
                    <a:lnL>
                      <a:noFill/>
                    </a:lnL>
                    <a:lnR>
                      <a:noFill/>
                    </a:lnR>
                    <a:lnT>
                      <a:noFill/>
                    </a:lnT>
                    <a:lnB>
                      <a:noFill/>
                    </a:lnB>
                  </a:tcPr>
                </a:tc>
              </a:tr>
              <a:tr h="135865">
                <a:tc>
                  <a:txBody>
                    <a:bodyPr/>
                    <a:lstStyle/>
                    <a:p>
                      <a:pPr algn="r" fontAlgn="b"/>
                      <a:r>
                        <a:rPr lang="en-US" sz="800" b="0" i="0" u="none" strike="noStrike" dirty="0">
                          <a:solidFill>
                            <a:srgbClr val="000000"/>
                          </a:solidFill>
                          <a:effectLst/>
                          <a:latin typeface="Calibri"/>
                        </a:rPr>
                        <a:t>$12,500,000,000.00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105</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0.00000000006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531</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70%</a:t>
                      </a:r>
                    </a:p>
                  </a:txBody>
                  <a:tcPr marL="8984" marR="8984" marT="8984" marB="0" anchor="b">
                    <a:lnL>
                      <a:noFill/>
                    </a:lnL>
                    <a:lnR>
                      <a:noFill/>
                    </a:lnR>
                    <a:lnT>
                      <a:noFill/>
                    </a:lnT>
                    <a:lnB>
                      <a:noFill/>
                    </a:lnB>
                  </a:tcPr>
                </a:tc>
              </a:tr>
              <a:tr h="135865">
                <a:tc>
                  <a:txBody>
                    <a:bodyPr/>
                    <a:lstStyle/>
                    <a:p>
                      <a:pPr algn="r" fontAlgn="b"/>
                      <a:r>
                        <a:rPr lang="en-US" sz="800" b="0" i="0" u="none" strike="noStrike" dirty="0">
                          <a:solidFill>
                            <a:srgbClr val="000000"/>
                          </a:solidFill>
                          <a:effectLst/>
                          <a:latin typeface="Calibri"/>
                        </a:rPr>
                        <a:t>$15,000,000,000.00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81</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0.00000000005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612</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81%</a:t>
                      </a:r>
                    </a:p>
                  </a:txBody>
                  <a:tcPr marL="8984" marR="8984" marT="8984" marB="0" anchor="b">
                    <a:lnL>
                      <a:noFill/>
                    </a:lnL>
                    <a:lnR>
                      <a:noFill/>
                    </a:lnR>
                    <a:lnT>
                      <a:noFill/>
                    </a:lnT>
                    <a:lnB>
                      <a:noFill/>
                    </a:lnB>
                  </a:tcPr>
                </a:tc>
              </a:tr>
              <a:tr h="135865">
                <a:tc>
                  <a:txBody>
                    <a:bodyPr/>
                    <a:lstStyle/>
                    <a:p>
                      <a:pPr algn="r" fontAlgn="b"/>
                      <a:r>
                        <a:rPr lang="en-US" sz="800" b="0" i="0" u="none" strike="noStrike" dirty="0">
                          <a:solidFill>
                            <a:srgbClr val="000000"/>
                          </a:solidFill>
                          <a:effectLst/>
                          <a:latin typeface="Calibri"/>
                        </a:rPr>
                        <a:t>$20,000,000,000.00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90</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0.00000000002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702</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93%</a:t>
                      </a:r>
                    </a:p>
                  </a:txBody>
                  <a:tcPr marL="8984" marR="8984" marT="8984" marB="0" anchor="b">
                    <a:lnL>
                      <a:noFill/>
                    </a:lnL>
                    <a:lnR>
                      <a:noFill/>
                    </a:lnR>
                    <a:lnT>
                      <a:noFill/>
                    </a:lnT>
                    <a:lnB>
                      <a:noFill/>
                    </a:lnB>
                  </a:tcPr>
                </a:tc>
              </a:tr>
              <a:tr h="135865">
                <a:tc>
                  <a:txBody>
                    <a:bodyPr/>
                    <a:lstStyle/>
                    <a:p>
                      <a:pPr algn="r" fontAlgn="b"/>
                      <a:r>
                        <a:rPr lang="en-US" sz="800" b="0" i="0" u="none" strike="noStrike" dirty="0">
                          <a:solidFill>
                            <a:srgbClr val="000000"/>
                          </a:solidFill>
                          <a:effectLst/>
                          <a:latin typeface="Calibri"/>
                        </a:rPr>
                        <a:t>$25,000,000,000.00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39</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0.00000000000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741</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98%</a:t>
                      </a:r>
                    </a:p>
                  </a:txBody>
                  <a:tcPr marL="8984" marR="8984" marT="8984" marB="0" anchor="b">
                    <a:lnL>
                      <a:noFill/>
                    </a:lnL>
                    <a:lnR>
                      <a:noFill/>
                    </a:lnR>
                    <a:lnT>
                      <a:noFill/>
                    </a:lnT>
                    <a:lnB>
                      <a:noFill/>
                    </a:lnB>
                  </a:tcPr>
                </a:tc>
              </a:tr>
              <a:tr h="135865">
                <a:tc>
                  <a:txBody>
                    <a:bodyPr/>
                    <a:lstStyle/>
                    <a:p>
                      <a:pPr algn="r" fontAlgn="b"/>
                      <a:r>
                        <a:rPr lang="en-US" sz="800" b="0" i="0" u="none" strike="noStrike" dirty="0">
                          <a:solidFill>
                            <a:srgbClr val="000000"/>
                          </a:solidFill>
                          <a:effectLst/>
                          <a:latin typeface="Calibri"/>
                        </a:rPr>
                        <a:t>$35,000,000,000.00 </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Calibri"/>
                        </a:rPr>
                        <a:t>13</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a:rPr>
                        <a:t>                0.00000000000 </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Calibri"/>
                        </a:rPr>
                        <a:t>754</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a:rPr>
                        <a:t> </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Calibri"/>
                        </a:rPr>
                        <a:t>100%</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999183840"/>
              </p:ext>
            </p:extLst>
          </p:nvPr>
        </p:nvGraphicFramePr>
        <p:xfrm>
          <a:off x="381000" y="4419600"/>
          <a:ext cx="4495800" cy="1935417"/>
        </p:xfrm>
        <a:graphic>
          <a:graphicData uri="http://schemas.openxmlformats.org/drawingml/2006/table">
            <a:tbl>
              <a:tblPr/>
              <a:tblGrid>
                <a:gridCol w="990600"/>
                <a:gridCol w="634219"/>
                <a:gridCol w="1042181"/>
                <a:gridCol w="533400"/>
                <a:gridCol w="685800"/>
                <a:gridCol w="609600"/>
              </a:tblGrid>
              <a:tr h="228600">
                <a:tc gridSpan="6">
                  <a:txBody>
                    <a:bodyPr/>
                    <a:lstStyle/>
                    <a:p>
                      <a:pPr algn="ctr" fontAlgn="b"/>
                      <a:r>
                        <a:rPr lang="en-US" sz="1100" b="1" i="0" u="none" strike="noStrike" dirty="0">
                          <a:solidFill>
                            <a:schemeClr val="tx2">
                              <a:lumMod val="75000"/>
                            </a:schemeClr>
                          </a:solidFill>
                          <a:effectLst/>
                          <a:latin typeface="Calibri"/>
                        </a:rPr>
                        <a:t>Total </a:t>
                      </a:r>
                      <a:r>
                        <a:rPr lang="en-US" sz="1100" b="1" i="0" u="none" strike="noStrike" dirty="0" smtClean="0">
                          <a:solidFill>
                            <a:schemeClr val="tx2">
                              <a:lumMod val="75000"/>
                            </a:schemeClr>
                          </a:solidFill>
                          <a:effectLst/>
                          <a:latin typeface="Calibri"/>
                        </a:rPr>
                        <a:t>Outflows </a:t>
                      </a:r>
                      <a:r>
                        <a:rPr lang="zh-CN" altLang="en-US" sz="1100" b="1" i="0" u="none" strike="noStrike" dirty="0" smtClean="0">
                          <a:solidFill>
                            <a:schemeClr val="tx2">
                              <a:lumMod val="75000"/>
                            </a:schemeClr>
                          </a:solidFill>
                          <a:effectLst/>
                          <a:latin typeface="Calibri"/>
                        </a:rPr>
                        <a:t>总流出</a:t>
                      </a:r>
                      <a:endParaRPr lang="en-US" sz="1100" b="1" i="0" u="none" strike="noStrike" dirty="0">
                        <a:solidFill>
                          <a:schemeClr val="tx2">
                            <a:lumMod val="75000"/>
                          </a:schemeClr>
                        </a:solidFill>
                        <a:effectLst/>
                        <a:latin typeface="Calibri"/>
                      </a:endParaRPr>
                    </a:p>
                  </a:txBody>
                  <a:tcPr marL="8984" marR="8984" marT="8984"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5858">
                <a:tc>
                  <a:txBody>
                    <a:bodyPr/>
                    <a:lstStyle/>
                    <a:p>
                      <a:pPr algn="ctr" fontAlgn="b"/>
                      <a:r>
                        <a:rPr lang="en-US" sz="800" b="0" i="1" u="none" strike="noStrike" dirty="0" smtClean="0">
                          <a:solidFill>
                            <a:srgbClr val="000000"/>
                          </a:solidFill>
                          <a:effectLst/>
                          <a:latin typeface="Calibri"/>
                        </a:rPr>
                        <a:t>Range</a:t>
                      </a:r>
                    </a:p>
                    <a:p>
                      <a:pPr algn="ctr" fontAlgn="b"/>
                      <a:r>
                        <a:rPr lang="zh-CN" altLang="en-US" sz="800" b="0" i="1" u="none" strike="noStrike" dirty="0" smtClean="0">
                          <a:solidFill>
                            <a:srgbClr val="000000"/>
                          </a:solidFill>
                          <a:effectLst/>
                          <a:latin typeface="Calibri"/>
                        </a:rPr>
                        <a:t>范围</a:t>
                      </a:r>
                      <a:r>
                        <a:rPr lang="en-US" sz="800" b="0" i="1" u="none" strike="noStrike" dirty="0" smtClean="0">
                          <a:solidFill>
                            <a:srgbClr val="000000"/>
                          </a:solidFill>
                          <a:effectLst/>
                          <a:latin typeface="Calibri"/>
                        </a:rPr>
                        <a:t> </a:t>
                      </a:r>
                      <a:endParaRPr lang="en-US" sz="800" b="0" i="1" u="none" strike="noStrike" dirty="0">
                        <a:solidFill>
                          <a:srgbClr val="000000"/>
                        </a:solidFill>
                        <a:effectLst/>
                        <a:latin typeface="Calibri"/>
                      </a:endParaRPr>
                    </a:p>
                  </a:txBody>
                  <a:tcPr marL="8984" marR="8984" marT="8984"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1" u="none" strike="noStrike" dirty="0">
                          <a:solidFill>
                            <a:srgbClr val="000000"/>
                          </a:solidFill>
                          <a:effectLst/>
                          <a:latin typeface="Calibri"/>
                        </a:rPr>
                        <a:t>Frequency (# of </a:t>
                      </a:r>
                      <a:r>
                        <a:rPr lang="en-US" sz="800" b="0" i="1" u="none" strike="noStrike" dirty="0" smtClean="0">
                          <a:solidFill>
                            <a:srgbClr val="000000"/>
                          </a:solidFill>
                          <a:effectLst/>
                          <a:latin typeface="Calibri"/>
                        </a:rPr>
                        <a:t>Days)</a:t>
                      </a:r>
                      <a:r>
                        <a:rPr lang="zh-CN" altLang="en-US" sz="800" b="0" i="1" u="none" strike="noStrike" dirty="0" smtClean="0">
                          <a:solidFill>
                            <a:srgbClr val="000000"/>
                          </a:solidFill>
                          <a:effectLst/>
                          <a:latin typeface="Calibri"/>
                        </a:rPr>
                        <a:t>频率</a:t>
                      </a:r>
                      <a:endParaRPr lang="en-US" sz="800" b="0" i="1" u="none" strike="noStrike" dirty="0">
                        <a:solidFill>
                          <a:srgbClr val="000000"/>
                        </a:solidFill>
                        <a:effectLst/>
                        <a:latin typeface="Calibri"/>
                      </a:endParaRPr>
                    </a:p>
                  </a:txBody>
                  <a:tcPr marL="8984" marR="8984" marT="8984"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1" u="none" strike="noStrike" dirty="0">
                          <a:solidFill>
                            <a:srgbClr val="000000"/>
                          </a:solidFill>
                          <a:effectLst/>
                          <a:latin typeface="Calibri"/>
                        </a:rPr>
                        <a:t>Normal </a:t>
                      </a:r>
                      <a:r>
                        <a:rPr lang="en-US" sz="800" b="0" i="1" u="none" strike="noStrike" dirty="0" smtClean="0">
                          <a:solidFill>
                            <a:srgbClr val="000000"/>
                          </a:solidFill>
                          <a:effectLst/>
                          <a:latin typeface="Calibri"/>
                        </a:rPr>
                        <a:t>Distribution</a:t>
                      </a:r>
                    </a:p>
                    <a:p>
                      <a:pPr algn="ctr" fontAlgn="b"/>
                      <a:r>
                        <a:rPr lang="zh-CN" altLang="en-US" sz="800" b="0" i="1" u="none" strike="noStrike" dirty="0" smtClean="0">
                          <a:solidFill>
                            <a:srgbClr val="000000"/>
                          </a:solidFill>
                          <a:effectLst/>
                          <a:latin typeface="Calibri"/>
                        </a:rPr>
                        <a:t>正态分布</a:t>
                      </a:r>
                      <a:endParaRPr lang="en-US" sz="800" b="0" i="1" u="none" strike="noStrike" dirty="0">
                        <a:solidFill>
                          <a:srgbClr val="000000"/>
                        </a:solidFill>
                        <a:effectLst/>
                        <a:latin typeface="Calibri"/>
                      </a:endParaRPr>
                    </a:p>
                  </a:txBody>
                  <a:tcPr marL="8984" marR="8984" marT="8984"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1" u="none" strike="noStrike" dirty="0" smtClean="0">
                          <a:solidFill>
                            <a:srgbClr val="000000"/>
                          </a:solidFill>
                          <a:effectLst/>
                          <a:latin typeface="Calibri"/>
                        </a:rPr>
                        <a:t>Cumulative </a:t>
                      </a:r>
                      <a:r>
                        <a:rPr lang="en-US" sz="800" b="0" i="1" u="none" strike="noStrike" dirty="0">
                          <a:solidFill>
                            <a:srgbClr val="000000"/>
                          </a:solidFill>
                          <a:effectLst/>
                          <a:latin typeface="Calibri"/>
                        </a:rPr>
                        <a:t># of </a:t>
                      </a:r>
                      <a:r>
                        <a:rPr lang="en-US" sz="800" b="0" i="1" u="none" strike="noStrike" dirty="0" smtClean="0">
                          <a:solidFill>
                            <a:srgbClr val="000000"/>
                          </a:solidFill>
                          <a:effectLst/>
                          <a:latin typeface="Calibri"/>
                        </a:rPr>
                        <a:t>Days</a:t>
                      </a:r>
                    </a:p>
                    <a:p>
                      <a:pPr algn="ctr" fontAlgn="b"/>
                      <a:r>
                        <a:rPr lang="zh-CN" altLang="en-US" sz="800" b="0" i="1" u="none" strike="noStrike" dirty="0" smtClean="0">
                          <a:solidFill>
                            <a:srgbClr val="000000"/>
                          </a:solidFill>
                          <a:effectLst/>
                          <a:latin typeface="Calibri"/>
                        </a:rPr>
                        <a:t>累计天数</a:t>
                      </a:r>
                      <a:endParaRPr lang="en-US" sz="800" b="0" i="1" u="none" strike="noStrike" dirty="0">
                        <a:solidFill>
                          <a:srgbClr val="000000"/>
                        </a:solidFill>
                        <a:effectLst/>
                        <a:latin typeface="Calibri"/>
                      </a:endParaRPr>
                    </a:p>
                  </a:txBody>
                  <a:tcPr marL="8984" marR="8984" marT="8984"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1" u="none" strike="noStrike" dirty="0">
                          <a:solidFill>
                            <a:srgbClr val="000000"/>
                          </a:solidFill>
                          <a:effectLst/>
                          <a:latin typeface="Calibri"/>
                        </a:rPr>
                        <a:t>Total # of </a:t>
                      </a:r>
                      <a:r>
                        <a:rPr lang="en-US" sz="800" b="0" i="1" u="none" strike="noStrike" dirty="0" smtClean="0">
                          <a:solidFill>
                            <a:srgbClr val="000000"/>
                          </a:solidFill>
                          <a:effectLst/>
                          <a:latin typeface="Calibri"/>
                        </a:rPr>
                        <a:t>Days</a:t>
                      </a:r>
                    </a:p>
                    <a:p>
                      <a:pPr algn="ctr" fontAlgn="b"/>
                      <a:r>
                        <a:rPr lang="zh-CN" altLang="en-US" sz="800" b="0" i="1" u="none" strike="noStrike" dirty="0" smtClean="0">
                          <a:solidFill>
                            <a:srgbClr val="000000"/>
                          </a:solidFill>
                          <a:effectLst/>
                          <a:latin typeface="Calibri"/>
                        </a:rPr>
                        <a:t>总天数</a:t>
                      </a:r>
                      <a:endParaRPr lang="en-US" sz="800" b="0" i="1" u="none" strike="noStrike" dirty="0">
                        <a:solidFill>
                          <a:srgbClr val="000000"/>
                        </a:solidFill>
                        <a:effectLst/>
                        <a:latin typeface="Calibri"/>
                      </a:endParaRPr>
                    </a:p>
                  </a:txBody>
                  <a:tcPr marL="8984" marR="8984" marT="8984"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800" b="0" i="1" u="none" strike="noStrike" dirty="0" smtClean="0">
                          <a:solidFill>
                            <a:srgbClr val="000000"/>
                          </a:solidFill>
                          <a:effectLst/>
                          <a:latin typeface="Calibri"/>
                        </a:rPr>
                        <a:t>Probability</a:t>
                      </a:r>
                    </a:p>
                    <a:p>
                      <a:pPr algn="ctr" fontAlgn="b"/>
                      <a:r>
                        <a:rPr lang="zh-CN" altLang="en-US" sz="800" b="0" i="1" u="none" strike="noStrike" dirty="0" smtClean="0">
                          <a:solidFill>
                            <a:srgbClr val="000000"/>
                          </a:solidFill>
                          <a:effectLst/>
                          <a:latin typeface="Calibri"/>
                        </a:rPr>
                        <a:t>概率</a:t>
                      </a:r>
                      <a:endParaRPr lang="en-US" sz="800" b="0" i="1" u="none" strike="noStrike" dirty="0">
                        <a:solidFill>
                          <a:srgbClr val="000000"/>
                        </a:solidFill>
                        <a:effectLst/>
                        <a:latin typeface="Calibri"/>
                      </a:endParaRPr>
                    </a:p>
                  </a:txBody>
                  <a:tcPr marL="8984" marR="8984" marT="8984"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220353">
                <a:tc>
                  <a:txBody>
                    <a:bodyPr/>
                    <a:lstStyle/>
                    <a:p>
                      <a:pPr algn="r" fontAlgn="b"/>
                      <a:r>
                        <a:rPr lang="en-US" sz="800" b="0" i="0" u="none" strike="noStrike" dirty="0">
                          <a:solidFill>
                            <a:srgbClr val="000000"/>
                          </a:solidFill>
                          <a:effectLst/>
                          <a:latin typeface="Calibri"/>
                        </a:rPr>
                        <a:t>($30,000,000,000.00)</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800" b="0" i="0" u="none" strike="noStrike" dirty="0">
                          <a:solidFill>
                            <a:srgbClr val="000000"/>
                          </a:solidFill>
                          <a:effectLst/>
                          <a:latin typeface="Calibri"/>
                        </a:rPr>
                        <a:t>7</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800" b="0" i="0" u="none" strike="noStrike" dirty="0">
                          <a:solidFill>
                            <a:srgbClr val="000000"/>
                          </a:solidFill>
                          <a:effectLst/>
                          <a:latin typeface="Calibri"/>
                        </a:rPr>
                        <a:t>                0.00000000000 </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800" b="0" i="0" u="none" strike="noStrike" dirty="0">
                          <a:solidFill>
                            <a:srgbClr val="000000"/>
                          </a:solidFill>
                          <a:effectLst/>
                          <a:latin typeface="Calibri"/>
                        </a:rPr>
                        <a:t>7</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800" b="0" i="0" u="none" strike="noStrike" dirty="0">
                          <a:solidFill>
                            <a:srgbClr val="000000"/>
                          </a:solidFill>
                          <a:effectLst/>
                          <a:latin typeface="Calibri"/>
                        </a:rPr>
                        <a:t>754</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800" b="0" i="0" u="none" strike="noStrike" dirty="0">
                          <a:solidFill>
                            <a:srgbClr val="000000"/>
                          </a:solidFill>
                          <a:effectLst/>
                          <a:latin typeface="Calibri"/>
                        </a:rPr>
                        <a:t>1%</a:t>
                      </a:r>
                    </a:p>
                  </a:txBody>
                  <a:tcPr marL="8984" marR="8984" marT="8984" marB="0" anchor="b">
                    <a:lnL>
                      <a:noFill/>
                    </a:lnL>
                    <a:lnR>
                      <a:noFill/>
                    </a:lnR>
                    <a:lnT w="25400" cap="flat" cmpd="dbl" algn="ctr">
                      <a:solidFill>
                        <a:srgbClr val="000000"/>
                      </a:solidFill>
                      <a:prstDash val="solid"/>
                      <a:round/>
                      <a:headEnd type="none" w="med" len="med"/>
                      <a:tailEnd type="none" w="med" len="med"/>
                    </a:lnT>
                    <a:lnB>
                      <a:noFill/>
                    </a:lnB>
                    <a:solidFill>
                      <a:schemeClr val="accent3">
                        <a:lumMod val="60000"/>
                        <a:lumOff val="40000"/>
                      </a:schemeClr>
                    </a:solidFill>
                  </a:tcPr>
                </a:tc>
              </a:tr>
              <a:tr h="43729">
                <a:tc>
                  <a:txBody>
                    <a:bodyPr/>
                    <a:lstStyle/>
                    <a:p>
                      <a:pPr algn="r" fontAlgn="b"/>
                      <a:r>
                        <a:rPr lang="en-US" sz="800" b="0" i="0" u="none" strike="noStrike" dirty="0">
                          <a:solidFill>
                            <a:srgbClr val="000000"/>
                          </a:solidFill>
                          <a:effectLst/>
                          <a:latin typeface="Calibri"/>
                        </a:rPr>
                        <a:t>($25,000,000,000.00)</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11</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0.00000000000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18</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2%</a:t>
                      </a:r>
                    </a:p>
                  </a:txBody>
                  <a:tcPr marL="8984" marR="8984" marT="8984" marB="0" anchor="b">
                    <a:lnL>
                      <a:noFill/>
                    </a:lnL>
                    <a:lnR>
                      <a:noFill/>
                    </a:lnR>
                    <a:lnT>
                      <a:noFill/>
                    </a:lnT>
                    <a:lnB>
                      <a:noFill/>
                    </a:lnB>
                    <a:solidFill>
                      <a:srgbClr val="FFC000"/>
                    </a:solidFill>
                  </a:tcPr>
                </a:tc>
              </a:tr>
              <a:tr h="173896">
                <a:tc>
                  <a:txBody>
                    <a:bodyPr/>
                    <a:lstStyle/>
                    <a:p>
                      <a:pPr algn="r" fontAlgn="b"/>
                      <a:r>
                        <a:rPr lang="en-US" sz="800" b="0" i="0" u="none" strike="noStrike" dirty="0">
                          <a:solidFill>
                            <a:srgbClr val="000000"/>
                          </a:solidFill>
                          <a:effectLst/>
                          <a:latin typeface="Calibri"/>
                        </a:rPr>
                        <a:t>($20,000,000,000.00)</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34</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0.00000000002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52</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7%</a:t>
                      </a:r>
                    </a:p>
                  </a:txBody>
                  <a:tcPr marL="8984" marR="8984" marT="8984" marB="0" anchor="b">
                    <a:lnL>
                      <a:noFill/>
                    </a:lnL>
                    <a:lnR>
                      <a:noFill/>
                    </a:lnR>
                    <a:lnT>
                      <a:noFill/>
                    </a:lnT>
                    <a:lnB>
                      <a:noFill/>
                    </a:lnB>
                    <a:solidFill>
                      <a:srgbClr val="FFC000"/>
                    </a:solidFill>
                  </a:tcPr>
                </a:tc>
              </a:tr>
              <a:tr h="152400">
                <a:tc>
                  <a:txBody>
                    <a:bodyPr/>
                    <a:lstStyle/>
                    <a:p>
                      <a:pPr algn="r" fontAlgn="b"/>
                      <a:r>
                        <a:rPr lang="en-US" sz="800" b="0" i="0" u="none" strike="noStrike" dirty="0">
                          <a:solidFill>
                            <a:srgbClr val="000000"/>
                          </a:solidFill>
                          <a:effectLst/>
                          <a:latin typeface="Calibri"/>
                        </a:rPr>
                        <a:t>($15,000,000,000.00)</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99</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0.00000000005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151</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20%</a:t>
                      </a:r>
                    </a:p>
                  </a:txBody>
                  <a:tcPr marL="8984" marR="8984" marT="8984" marB="0" anchor="b">
                    <a:lnL>
                      <a:noFill/>
                    </a:lnL>
                    <a:lnR>
                      <a:noFill/>
                    </a:lnR>
                    <a:lnT>
                      <a:noFill/>
                    </a:lnT>
                    <a:lnB>
                      <a:noFill/>
                    </a:lnB>
                  </a:tcPr>
                </a:tc>
              </a:tr>
              <a:tr h="76200">
                <a:tc>
                  <a:txBody>
                    <a:bodyPr/>
                    <a:lstStyle/>
                    <a:p>
                      <a:pPr algn="r" fontAlgn="b"/>
                      <a:r>
                        <a:rPr lang="en-US" sz="800" b="0" i="0" u="none" strike="noStrike" dirty="0">
                          <a:solidFill>
                            <a:srgbClr val="000000"/>
                          </a:solidFill>
                          <a:effectLst/>
                          <a:latin typeface="Calibri"/>
                        </a:rPr>
                        <a:t>($10,000,000,000.00)</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175</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0.00000000007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326</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43%</a:t>
                      </a:r>
                    </a:p>
                  </a:txBody>
                  <a:tcPr marL="8984" marR="8984" marT="8984" marB="0" anchor="b">
                    <a:lnL>
                      <a:noFill/>
                    </a:lnL>
                    <a:lnR>
                      <a:noFill/>
                    </a:lnR>
                    <a:lnT>
                      <a:noFill/>
                    </a:lnT>
                    <a:lnB>
                      <a:noFill/>
                    </a:lnB>
                  </a:tcPr>
                </a:tc>
              </a:tr>
              <a:tr h="97696">
                <a:tc>
                  <a:txBody>
                    <a:bodyPr/>
                    <a:lstStyle/>
                    <a:p>
                      <a:pPr algn="r" fontAlgn="b"/>
                      <a:r>
                        <a:rPr lang="en-US" sz="800" b="0" i="0" u="none" strike="noStrike" dirty="0">
                          <a:solidFill>
                            <a:srgbClr val="000000"/>
                          </a:solidFill>
                          <a:effectLst/>
                          <a:latin typeface="Calibri"/>
                        </a:rPr>
                        <a:t>($7,500,000,000.00)</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131</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0.00000000006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457</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61%</a:t>
                      </a:r>
                    </a:p>
                  </a:txBody>
                  <a:tcPr marL="8984" marR="8984" marT="8984" marB="0" anchor="b">
                    <a:lnL>
                      <a:noFill/>
                    </a:lnL>
                    <a:lnR>
                      <a:noFill/>
                    </a:lnR>
                    <a:lnT>
                      <a:noFill/>
                    </a:lnT>
                    <a:lnB>
                      <a:noFill/>
                    </a:lnB>
                  </a:tcPr>
                </a:tc>
              </a:tr>
              <a:tr h="42992">
                <a:tc>
                  <a:txBody>
                    <a:bodyPr/>
                    <a:lstStyle/>
                    <a:p>
                      <a:pPr algn="r" fontAlgn="b"/>
                      <a:r>
                        <a:rPr lang="en-US" sz="800" b="0" i="0" u="none" strike="noStrike" dirty="0">
                          <a:solidFill>
                            <a:srgbClr val="000000"/>
                          </a:solidFill>
                          <a:effectLst/>
                          <a:latin typeface="Calibri"/>
                        </a:rPr>
                        <a:t>($5,000,000,000.00)</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160</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0.00000000005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617</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82%</a:t>
                      </a:r>
                    </a:p>
                  </a:txBody>
                  <a:tcPr marL="8984" marR="8984" marT="8984" marB="0" anchor="b">
                    <a:lnL>
                      <a:noFill/>
                    </a:lnL>
                    <a:lnR>
                      <a:noFill/>
                    </a:lnR>
                    <a:lnT>
                      <a:noFill/>
                    </a:lnT>
                    <a:lnB>
                      <a:noFill/>
                    </a:lnB>
                  </a:tcPr>
                </a:tc>
              </a:tr>
              <a:tr h="64488">
                <a:tc>
                  <a:txBody>
                    <a:bodyPr/>
                    <a:lstStyle/>
                    <a:p>
                      <a:pPr algn="r" fontAlgn="b"/>
                      <a:r>
                        <a:rPr lang="en-US" sz="800" b="0" i="0" u="none" strike="noStrike" dirty="0">
                          <a:solidFill>
                            <a:srgbClr val="000000"/>
                          </a:solidFill>
                          <a:effectLst/>
                          <a:latin typeface="Calibri"/>
                        </a:rPr>
                        <a:t>($2,500,000,000.00)</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108</a:t>
                      </a:r>
                    </a:p>
                  </a:txBody>
                  <a:tcPr marL="8984" marR="8984" marT="8984"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                0.00000000003 </a:t>
                      </a: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725</a:t>
                      </a:r>
                    </a:p>
                  </a:txBody>
                  <a:tcPr marL="8984" marR="8984" marT="8984"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8984" marR="8984" marT="8984"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96%</a:t>
                      </a:r>
                    </a:p>
                  </a:txBody>
                  <a:tcPr marL="8984" marR="8984" marT="8984" marB="0" anchor="b">
                    <a:lnL>
                      <a:noFill/>
                    </a:lnL>
                    <a:lnR>
                      <a:noFill/>
                    </a:lnR>
                    <a:lnT>
                      <a:noFill/>
                    </a:lnT>
                    <a:lnB>
                      <a:noFill/>
                    </a:lnB>
                  </a:tcPr>
                </a:tc>
              </a:tr>
              <a:tr h="85984">
                <a:tc>
                  <a:txBody>
                    <a:bodyPr/>
                    <a:lstStyle/>
                    <a:p>
                      <a:pPr algn="r" fontAlgn="b"/>
                      <a:r>
                        <a:rPr lang="en-US" sz="800" b="0" i="0" u="none" strike="noStrike" dirty="0">
                          <a:solidFill>
                            <a:srgbClr val="000000"/>
                          </a:solidFill>
                          <a:effectLst/>
                          <a:latin typeface="Calibri"/>
                        </a:rPr>
                        <a:t>$0.00 </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Calibri"/>
                        </a:rPr>
                        <a:t>29</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a:rPr>
                        <a:t>                0.00000000002 </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Calibri"/>
                        </a:rPr>
                        <a:t>754</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a:rPr>
                        <a:t> </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Calibri"/>
                        </a:rPr>
                        <a:t>100%</a:t>
                      </a:r>
                    </a:p>
                  </a:txBody>
                  <a:tcPr marL="8984" marR="8984" marT="8984"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30" name="Chart 29"/>
          <p:cNvGraphicFramePr>
            <a:graphicFrameLocks/>
          </p:cNvGraphicFramePr>
          <p:nvPr>
            <p:extLst>
              <p:ext uri="{D42A27DB-BD31-4B8C-83A1-F6EECF244321}">
                <p14:modId xmlns:p14="http://schemas.microsoft.com/office/powerpoint/2010/main" val="953861292"/>
              </p:ext>
            </p:extLst>
          </p:nvPr>
        </p:nvGraphicFramePr>
        <p:xfrm>
          <a:off x="5029200" y="2667000"/>
          <a:ext cx="3962400" cy="1752600"/>
        </p:xfrm>
        <a:graphic>
          <a:graphicData uri="http://schemas.openxmlformats.org/drawingml/2006/chart">
            <c:chart xmlns:c="http://schemas.openxmlformats.org/drawingml/2006/chart" xmlns:r="http://schemas.openxmlformats.org/officeDocument/2006/relationships" r:id="rId2"/>
          </a:graphicData>
        </a:graphic>
      </p:graphicFrame>
      <p:cxnSp>
        <p:nvCxnSpPr>
          <p:cNvPr id="24" name="Straight Connector 23"/>
          <p:cNvCxnSpPr/>
          <p:nvPr/>
        </p:nvCxnSpPr>
        <p:spPr>
          <a:xfrm>
            <a:off x="5791200" y="2819400"/>
            <a:ext cx="0" cy="137160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4" name="Chart 33"/>
          <p:cNvGraphicFramePr>
            <a:graphicFrameLocks/>
          </p:cNvGraphicFramePr>
          <p:nvPr>
            <p:extLst>
              <p:ext uri="{D42A27DB-BD31-4B8C-83A1-F6EECF244321}">
                <p14:modId xmlns:p14="http://schemas.microsoft.com/office/powerpoint/2010/main" val="498158917"/>
              </p:ext>
            </p:extLst>
          </p:nvPr>
        </p:nvGraphicFramePr>
        <p:xfrm>
          <a:off x="5029200" y="4518260"/>
          <a:ext cx="3964889" cy="1777967"/>
        </p:xfrm>
        <a:graphic>
          <a:graphicData uri="http://schemas.openxmlformats.org/drawingml/2006/chart">
            <c:chart xmlns:c="http://schemas.openxmlformats.org/drawingml/2006/chart" xmlns:r="http://schemas.openxmlformats.org/officeDocument/2006/relationships" r:id="rId3"/>
          </a:graphicData>
        </a:graphic>
      </p:graphicFrame>
      <p:cxnSp>
        <p:nvCxnSpPr>
          <p:cNvPr id="37" name="Straight Connector 36"/>
          <p:cNvCxnSpPr/>
          <p:nvPr/>
        </p:nvCxnSpPr>
        <p:spPr>
          <a:xfrm>
            <a:off x="6096000" y="4670660"/>
            <a:ext cx="0" cy="129540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514600" y="2060276"/>
            <a:ext cx="1295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162800" y="2034397"/>
            <a:ext cx="1371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562600" y="3352800"/>
            <a:ext cx="0" cy="8382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478449" y="5127860"/>
            <a:ext cx="0" cy="8382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81000" y="956846"/>
            <a:ext cx="7620000" cy="338554"/>
          </a:xfrm>
          <a:prstGeom prst="rect">
            <a:avLst/>
          </a:prstGeom>
        </p:spPr>
        <p:txBody>
          <a:bodyPr wrap="square">
            <a:spAutoFit/>
          </a:bodyPr>
          <a:lstStyle/>
          <a:p>
            <a:pPr marL="285750" indent="-285750">
              <a:buFont typeface="Wingdings" panose="05000000000000000000" pitchFamily="2" charset="2"/>
              <a:buChar char="q"/>
            </a:pPr>
            <a:r>
              <a:rPr lang="en-US" sz="1600" b="1" dirty="0">
                <a:solidFill>
                  <a:schemeClr val="tx2">
                    <a:lumMod val="75000"/>
                  </a:schemeClr>
                </a:solidFill>
                <a:latin typeface="Times New Roman" panose="02020603050405020304" pitchFamily="18" charset="0"/>
                <a:cs typeface="Times New Roman" panose="02020603050405020304" pitchFamily="18" charset="0"/>
              </a:rPr>
              <a:t>Historical </a:t>
            </a:r>
            <a:r>
              <a:rPr lang="en-US" sz="1600" b="1" dirty="0" smtClean="0">
                <a:solidFill>
                  <a:schemeClr val="tx2">
                    <a:lumMod val="75000"/>
                  </a:schemeClr>
                </a:solidFill>
                <a:latin typeface="Times New Roman" panose="02020603050405020304" pitchFamily="18" charset="0"/>
                <a:cs typeface="Times New Roman" panose="02020603050405020304" pitchFamily="18" charset="0"/>
              </a:rPr>
              <a:t>Inflow </a:t>
            </a:r>
            <a:r>
              <a:rPr lang="en-US" sz="1600" b="1" dirty="0">
                <a:solidFill>
                  <a:schemeClr val="tx2">
                    <a:lumMod val="75000"/>
                  </a:schemeClr>
                </a:solidFill>
                <a:latin typeface="Times New Roman" panose="02020603050405020304" pitchFamily="18" charset="0"/>
                <a:cs typeface="Times New Roman" panose="02020603050405020304" pitchFamily="18" charset="0"/>
              </a:rPr>
              <a:t>and Outflow </a:t>
            </a:r>
            <a:r>
              <a:rPr lang="en-US" sz="1600" b="1" dirty="0" smtClean="0">
                <a:solidFill>
                  <a:schemeClr val="tx2">
                    <a:lumMod val="75000"/>
                  </a:schemeClr>
                </a:solidFill>
                <a:latin typeface="Times New Roman" panose="02020603050405020304" pitchFamily="18" charset="0"/>
                <a:cs typeface="Times New Roman" panose="02020603050405020304" pitchFamily="18" charset="0"/>
              </a:rPr>
              <a:t>Distribution </a:t>
            </a:r>
            <a:r>
              <a:rPr lang="zh-CN" altLang="en-US" sz="1600" b="1" dirty="0" smtClean="0">
                <a:solidFill>
                  <a:schemeClr val="tx2">
                    <a:lumMod val="75000"/>
                  </a:schemeClr>
                </a:solidFill>
                <a:latin typeface="Times New Roman" panose="02020603050405020304" pitchFamily="18" charset="0"/>
                <a:cs typeface="Times New Roman" panose="02020603050405020304" pitchFamily="18" charset="0"/>
              </a:rPr>
              <a:t>历史</a:t>
            </a:r>
            <a:r>
              <a:rPr lang="zh-CN" altLang="en-US" sz="1600" b="1" dirty="0">
                <a:solidFill>
                  <a:schemeClr val="tx2">
                    <a:lumMod val="75000"/>
                  </a:schemeClr>
                </a:solidFill>
                <a:latin typeface="Times New Roman" panose="02020603050405020304" pitchFamily="18" charset="0"/>
                <a:cs typeface="Times New Roman" panose="02020603050405020304" pitchFamily="18" charset="0"/>
              </a:rPr>
              <a:t>流入和流出分布</a:t>
            </a:r>
            <a:endParaRPr lang="en-US" sz="1600" b="1"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0567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477000" y="6324600"/>
            <a:ext cx="2133600" cy="365125"/>
          </a:xfrm>
        </p:spPr>
        <p:txBody>
          <a:bodyPr/>
          <a:lstStyle/>
          <a:p>
            <a:fld id="{4C8E1ECB-E061-4EC4-9E0F-767A83113E18}"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057400"/>
            <a:ext cx="35179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7" name="Chart 16"/>
          <p:cNvGraphicFramePr>
            <a:graphicFrameLocks/>
          </p:cNvGraphicFramePr>
          <p:nvPr>
            <p:extLst>
              <p:ext uri="{D42A27DB-BD31-4B8C-83A1-F6EECF244321}">
                <p14:modId xmlns:p14="http://schemas.microsoft.com/office/powerpoint/2010/main" val="2347205335"/>
              </p:ext>
            </p:extLst>
          </p:nvPr>
        </p:nvGraphicFramePr>
        <p:xfrm>
          <a:off x="457200" y="3810000"/>
          <a:ext cx="8166100" cy="281940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457200" y="2170346"/>
            <a:ext cx="4267200" cy="1715854"/>
          </a:xfrm>
          <a:prstGeom prst="rect">
            <a:avLst/>
          </a:prstGeom>
        </p:spPr>
        <p:txBody>
          <a:bodyPr wrap="square">
            <a:spAutoFit/>
          </a:bodyPr>
          <a:lstStyle/>
          <a:p>
            <a:r>
              <a:rPr lang="en-US" sz="1050" b="1" dirty="0">
                <a:latin typeface="Times New Roman" panose="02020603050405020304" pitchFamily="18" charset="0"/>
                <a:cs typeface="Times New Roman" panose="02020603050405020304" pitchFamily="18" charset="0"/>
              </a:rPr>
              <a:t>1% Percentile </a:t>
            </a:r>
            <a:r>
              <a:rPr lang="en-US" sz="1050" dirty="0" smtClean="0">
                <a:latin typeface="Times New Roman" panose="02020603050405020304" pitchFamily="18" charset="0"/>
                <a:cs typeface="Times New Roman" panose="02020603050405020304" pitchFamily="18" charset="0"/>
              </a:rPr>
              <a:t> Beginning Balance </a:t>
            </a:r>
            <a:r>
              <a:rPr lang="zh-CN" altLang="en-US" sz="1050" dirty="0" smtClean="0">
                <a:latin typeface="Times New Roman" panose="02020603050405020304" pitchFamily="18" charset="0"/>
                <a:cs typeface="Times New Roman" panose="02020603050405020304" pitchFamily="18" charset="0"/>
              </a:rPr>
              <a:t>日初余额</a:t>
            </a:r>
            <a:r>
              <a:rPr lang="en-US" altLang="zh-CN" sz="1050" dirty="0" smtClean="0">
                <a:latin typeface="Times New Roman" panose="02020603050405020304" pitchFamily="18" charset="0"/>
                <a:cs typeface="Times New Roman" panose="02020603050405020304" pitchFamily="18" charset="0"/>
              </a:rPr>
              <a:t>:</a:t>
            </a:r>
            <a:r>
              <a:rPr lang="en-US" sz="1050" dirty="0" smtClean="0">
                <a:latin typeface="Times New Roman" panose="02020603050405020304" pitchFamily="18" charset="0"/>
                <a:cs typeface="Times New Roman" panose="02020603050405020304" pitchFamily="18" charset="0"/>
              </a:rPr>
              <a:t>     $  21,002,906,120.42</a:t>
            </a:r>
          </a:p>
          <a:p>
            <a:r>
              <a:rPr lang="en-US" sz="1050" dirty="0" smtClean="0">
                <a:latin typeface="Times New Roman" panose="02020603050405020304" pitchFamily="18" charset="0"/>
                <a:cs typeface="Times New Roman" panose="02020603050405020304" pitchFamily="18" charset="0"/>
              </a:rPr>
              <a:t>                           Net Intraday Flow </a:t>
            </a:r>
            <a:r>
              <a:rPr lang="zh-CN" altLang="en-US" sz="1050" dirty="0" smtClean="0">
                <a:latin typeface="Times New Roman" panose="02020603050405020304" pitchFamily="18" charset="0"/>
                <a:cs typeface="Times New Roman" panose="02020603050405020304" pitchFamily="18" charset="0"/>
              </a:rPr>
              <a:t>日间净流入</a:t>
            </a:r>
            <a:r>
              <a:rPr lang="en-US" altLang="zh-CN" sz="1050" dirty="0" smtClean="0">
                <a:latin typeface="Times New Roman" panose="02020603050405020304" pitchFamily="18" charset="0"/>
                <a:cs typeface="Times New Roman" panose="02020603050405020304" pitchFamily="18" charset="0"/>
              </a:rPr>
              <a:t>:</a:t>
            </a:r>
            <a:r>
              <a:rPr lang="en-US" sz="1050" dirty="0" smtClean="0">
                <a:latin typeface="Times New Roman" panose="02020603050405020304" pitchFamily="18" charset="0"/>
                <a:cs typeface="Times New Roman" panose="02020603050405020304" pitchFamily="18" charset="0"/>
              </a:rPr>
              <a:t> $ (</a:t>
            </a:r>
            <a:r>
              <a:rPr lang="en-US" sz="1050" dirty="0">
                <a:latin typeface="Times New Roman" panose="02020603050405020304" pitchFamily="18" charset="0"/>
                <a:cs typeface="Times New Roman" panose="02020603050405020304" pitchFamily="18" charset="0"/>
              </a:rPr>
              <a:t>27,287,113,213.00)</a:t>
            </a: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 </a:t>
            </a:r>
            <a:r>
              <a:rPr lang="en-US" sz="1050" dirty="0" smtClean="0">
                <a:latin typeface="Times New Roman" panose="02020603050405020304" pitchFamily="18" charset="0"/>
                <a:cs typeface="Times New Roman" panose="02020603050405020304" pitchFamily="18" charset="0"/>
              </a:rPr>
              <a:t>                          EoD Balance </a:t>
            </a:r>
            <a:r>
              <a:rPr lang="zh-CN" altLang="en-US" sz="1050" dirty="0" smtClean="0">
                <a:latin typeface="Times New Roman" panose="02020603050405020304" pitchFamily="18" charset="0"/>
                <a:cs typeface="Times New Roman" panose="02020603050405020304" pitchFamily="18" charset="0"/>
              </a:rPr>
              <a:t>日末余额</a:t>
            </a:r>
            <a:r>
              <a:rPr lang="en-US" sz="1050" dirty="0" smtClean="0">
                <a:latin typeface="Times New Roman" panose="02020603050405020304" pitchFamily="18" charset="0"/>
                <a:cs typeface="Times New Roman" panose="02020603050405020304" pitchFamily="18" charset="0"/>
              </a:rPr>
              <a:t>:             </a:t>
            </a:r>
            <a:r>
              <a:rPr lang="en-US" sz="1050" b="1" dirty="0" smtClean="0">
                <a:solidFill>
                  <a:srgbClr val="FF0000"/>
                </a:solidFill>
                <a:latin typeface="Times New Roman" panose="02020603050405020304" pitchFamily="18" charset="0"/>
                <a:cs typeface="Times New Roman" panose="02020603050405020304" pitchFamily="18" charset="0"/>
              </a:rPr>
              <a:t>$ (6,284,207,092.58)</a:t>
            </a:r>
          </a:p>
          <a:p>
            <a:endParaRPr lang="en-US" sz="1050" dirty="0">
              <a:latin typeface="Times New Roman" panose="02020603050405020304" pitchFamily="18" charset="0"/>
              <a:cs typeface="Times New Roman" panose="02020603050405020304" pitchFamily="18" charset="0"/>
            </a:endParaRPr>
          </a:p>
          <a:p>
            <a:r>
              <a:rPr lang="en-US" sz="1050" b="1" dirty="0" smtClean="0">
                <a:latin typeface="Times New Roman" panose="02020603050405020304" pitchFamily="18" charset="0"/>
                <a:cs typeface="Times New Roman" panose="02020603050405020304" pitchFamily="18" charset="0"/>
              </a:rPr>
              <a:t>5</a:t>
            </a:r>
            <a:r>
              <a:rPr lang="en-US" sz="1050" b="1" dirty="0">
                <a:latin typeface="Times New Roman" panose="02020603050405020304" pitchFamily="18" charset="0"/>
                <a:cs typeface="Times New Roman" panose="02020603050405020304" pitchFamily="18" charset="0"/>
              </a:rPr>
              <a:t>% Percentile </a:t>
            </a:r>
            <a:r>
              <a:rPr lang="en-US" sz="1050" b="1" dirty="0" smtClean="0">
                <a:latin typeface="Times New Roman" panose="02020603050405020304" pitchFamily="18" charset="0"/>
                <a:cs typeface="Times New Roman" panose="02020603050405020304" pitchFamily="18" charset="0"/>
              </a:rPr>
              <a:t> </a:t>
            </a:r>
            <a:r>
              <a:rPr lang="en-US" sz="1050" dirty="0" smtClean="0">
                <a:latin typeface="Times New Roman" panose="02020603050405020304" pitchFamily="18" charset="0"/>
                <a:cs typeface="Times New Roman" panose="02020603050405020304" pitchFamily="18" charset="0"/>
              </a:rPr>
              <a:t>Beginning Balance </a:t>
            </a:r>
            <a:r>
              <a:rPr lang="zh-CN" altLang="en-US" sz="1050" dirty="0" smtClean="0">
                <a:latin typeface="Times New Roman" panose="02020603050405020304" pitchFamily="18" charset="0"/>
                <a:cs typeface="Times New Roman" panose="02020603050405020304" pitchFamily="18" charset="0"/>
              </a:rPr>
              <a:t>日</a:t>
            </a:r>
            <a:r>
              <a:rPr lang="zh-CN" altLang="en-US" sz="1050" dirty="0">
                <a:latin typeface="Times New Roman" panose="02020603050405020304" pitchFamily="18" charset="0"/>
                <a:cs typeface="Times New Roman" panose="02020603050405020304" pitchFamily="18" charset="0"/>
              </a:rPr>
              <a:t>初余额</a:t>
            </a:r>
            <a:r>
              <a:rPr lang="en-US" altLang="zh-CN" sz="1050" dirty="0">
                <a:latin typeface="Times New Roman" panose="02020603050405020304" pitchFamily="18" charset="0"/>
                <a:cs typeface="Times New Roman" panose="02020603050405020304" pitchFamily="18" charset="0"/>
              </a:rPr>
              <a:t>:</a:t>
            </a:r>
            <a:r>
              <a:rPr lang="en-US" sz="1050" dirty="0" smtClean="0">
                <a:latin typeface="Times New Roman" panose="02020603050405020304" pitchFamily="18" charset="0"/>
                <a:cs typeface="Times New Roman" panose="02020603050405020304" pitchFamily="18" charset="0"/>
              </a:rPr>
              <a:t>     $  24,940,886,426.72</a:t>
            </a:r>
          </a:p>
          <a:p>
            <a:r>
              <a:rPr lang="en-US" sz="1050" dirty="0" smtClean="0">
                <a:latin typeface="Times New Roman" panose="02020603050405020304" pitchFamily="18" charset="0"/>
                <a:cs typeface="Times New Roman" panose="02020603050405020304" pitchFamily="18" charset="0"/>
              </a:rPr>
              <a:t>                           Net </a:t>
            </a:r>
            <a:r>
              <a:rPr lang="en-US" sz="1050" dirty="0">
                <a:latin typeface="Times New Roman" panose="02020603050405020304" pitchFamily="18" charset="0"/>
                <a:cs typeface="Times New Roman" panose="02020603050405020304" pitchFamily="18" charset="0"/>
              </a:rPr>
              <a:t>Intraday </a:t>
            </a:r>
            <a:r>
              <a:rPr lang="en-US" sz="1050" dirty="0" smtClean="0">
                <a:latin typeface="Times New Roman" panose="02020603050405020304" pitchFamily="18" charset="0"/>
                <a:cs typeface="Times New Roman" panose="02020603050405020304" pitchFamily="18" charset="0"/>
              </a:rPr>
              <a:t>Flow </a:t>
            </a:r>
            <a:r>
              <a:rPr lang="zh-CN" altLang="en-US" sz="1050" dirty="0" smtClean="0">
                <a:latin typeface="Times New Roman" panose="02020603050405020304" pitchFamily="18" charset="0"/>
                <a:cs typeface="Times New Roman" panose="02020603050405020304" pitchFamily="18" charset="0"/>
              </a:rPr>
              <a:t>日</a:t>
            </a:r>
            <a:r>
              <a:rPr lang="zh-CN" altLang="en-US" sz="1050" dirty="0">
                <a:latin typeface="Times New Roman" panose="02020603050405020304" pitchFamily="18" charset="0"/>
                <a:cs typeface="Times New Roman" panose="02020603050405020304" pitchFamily="18" charset="0"/>
              </a:rPr>
              <a:t>间净流</a:t>
            </a:r>
            <a:r>
              <a:rPr lang="zh-CN" altLang="en-US" sz="1050" dirty="0" smtClean="0">
                <a:latin typeface="Times New Roman" panose="02020603050405020304" pitchFamily="18" charset="0"/>
                <a:cs typeface="Times New Roman" panose="02020603050405020304" pitchFamily="18" charset="0"/>
              </a:rPr>
              <a:t>入</a:t>
            </a:r>
            <a:r>
              <a:rPr lang="en-US" altLang="zh-CN" sz="1050" dirty="0" smtClean="0">
                <a:latin typeface="Times New Roman" panose="02020603050405020304" pitchFamily="18" charset="0"/>
                <a:cs typeface="Times New Roman" panose="02020603050405020304" pitchFamily="18" charset="0"/>
              </a:rPr>
              <a:t>: </a:t>
            </a:r>
            <a:r>
              <a:rPr lang="en-US" sz="1050" dirty="0" smtClean="0">
                <a:latin typeface="Times New Roman" panose="02020603050405020304" pitchFamily="18" charset="0"/>
                <a:cs typeface="Times New Roman" panose="02020603050405020304" pitchFamily="18" charset="0"/>
              </a:rPr>
              <a:t>$ (</a:t>
            </a:r>
            <a:r>
              <a:rPr lang="en-US" sz="1050" dirty="0">
                <a:latin typeface="Times New Roman" panose="02020603050405020304" pitchFamily="18" charset="0"/>
                <a:cs typeface="Times New Roman" panose="02020603050405020304" pitchFamily="18" charset="0"/>
              </a:rPr>
              <a:t>18,630,402,973.72) </a:t>
            </a:r>
          </a:p>
          <a:p>
            <a:r>
              <a:rPr lang="en-US" sz="1050" dirty="0">
                <a:latin typeface="Times New Roman" panose="02020603050405020304" pitchFamily="18" charset="0"/>
                <a:cs typeface="Times New Roman" panose="02020603050405020304" pitchFamily="18" charset="0"/>
              </a:rPr>
              <a:t>                        </a:t>
            </a:r>
            <a:endParaRPr lang="en-US" sz="1050" dirty="0" smtClean="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 </a:t>
            </a:r>
            <a:r>
              <a:rPr lang="en-US" sz="1050" dirty="0" smtClean="0">
                <a:latin typeface="Times New Roman" panose="02020603050405020304" pitchFamily="18" charset="0"/>
                <a:cs typeface="Times New Roman" panose="02020603050405020304" pitchFamily="18" charset="0"/>
              </a:rPr>
              <a:t>                          EoD Balance </a:t>
            </a:r>
            <a:r>
              <a:rPr lang="zh-CN" altLang="en-US" sz="1050" dirty="0" smtClean="0">
                <a:latin typeface="Times New Roman" panose="02020603050405020304" pitchFamily="18" charset="0"/>
                <a:cs typeface="Times New Roman" panose="02020603050405020304" pitchFamily="18" charset="0"/>
              </a:rPr>
              <a:t>日</a:t>
            </a:r>
            <a:r>
              <a:rPr lang="zh-CN" altLang="en-US" sz="1050" dirty="0">
                <a:latin typeface="Times New Roman" panose="02020603050405020304" pitchFamily="18" charset="0"/>
                <a:cs typeface="Times New Roman" panose="02020603050405020304" pitchFamily="18" charset="0"/>
              </a:rPr>
              <a:t>末余额</a:t>
            </a:r>
            <a:r>
              <a:rPr lang="en-US" sz="1050" dirty="0">
                <a:latin typeface="Times New Roman" panose="02020603050405020304" pitchFamily="18" charset="0"/>
                <a:cs typeface="Times New Roman" panose="02020603050405020304" pitchFamily="18" charset="0"/>
              </a:rPr>
              <a:t>:           </a:t>
            </a:r>
            <a:r>
              <a:rPr lang="en-US" sz="1050" dirty="0" smtClean="0">
                <a:latin typeface="Times New Roman" panose="02020603050405020304" pitchFamily="18" charset="0"/>
                <a:cs typeface="Times New Roman" panose="02020603050405020304" pitchFamily="18" charset="0"/>
              </a:rPr>
              <a:t>   $    6,310,483,453.00</a:t>
            </a:r>
            <a:endParaRPr lang="en-US" sz="105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04802" y="1320225"/>
            <a:ext cx="8434398" cy="584775"/>
          </a:xfrm>
          <a:prstGeom prst="rect">
            <a:avLst/>
          </a:prstGeom>
          <a:solidFill>
            <a:schemeClr val="accent1">
              <a:lumMod val="20000"/>
              <a:lumOff val="80000"/>
            </a:schemeClr>
          </a:solidFill>
          <a:ln>
            <a:solidFill>
              <a:schemeClr val="accent1"/>
            </a:solidFill>
          </a:ln>
        </p:spPr>
        <p:txBody>
          <a:bodyPr wrap="square" rtlCol="0">
            <a:spAutoFit/>
          </a:bodyPr>
          <a:lstStyle/>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Funding </a:t>
            </a:r>
            <a:r>
              <a:rPr lang="en-US" sz="1600" dirty="0">
                <a:latin typeface="Times New Roman" panose="02020603050405020304" pitchFamily="18" charset="0"/>
                <a:cs typeface="Times New Roman" panose="02020603050405020304" pitchFamily="18" charset="0"/>
              </a:rPr>
              <a:t>gap </a:t>
            </a:r>
            <a:r>
              <a:rPr lang="en-US" sz="1600" dirty="0" smtClean="0">
                <a:latin typeface="Times New Roman" panose="02020603050405020304" pitchFamily="18" charset="0"/>
                <a:cs typeface="Times New Roman" panose="02020603050405020304" pitchFamily="18" charset="0"/>
              </a:rPr>
              <a:t>is </a:t>
            </a:r>
            <a:r>
              <a:rPr lang="en-US" sz="1600" b="1" dirty="0" smtClean="0">
                <a:solidFill>
                  <a:srgbClr val="C00000"/>
                </a:solidFill>
                <a:latin typeface="Times New Roman" panose="02020603050405020304" pitchFamily="18" charset="0"/>
                <a:cs typeface="Times New Roman" panose="02020603050405020304" pitchFamily="18" charset="0"/>
              </a:rPr>
              <a:t>$6.3B</a:t>
            </a:r>
            <a:r>
              <a:rPr lang="en-US" altLang="zh-CN" sz="1600" b="1" dirty="0" smtClean="0">
                <a:solidFill>
                  <a:srgbClr val="C00000"/>
                </a:solidFill>
                <a:latin typeface="Times New Roman" panose="02020603050405020304" pitchFamily="18" charset="0"/>
                <a:cs typeface="Times New Roman" panose="02020603050405020304" pitchFamily="18" charset="0"/>
              </a:rPr>
              <a:t>n</a:t>
            </a:r>
            <a:r>
              <a:rPr lang="en-US" sz="1600" b="1" dirty="0" smtClean="0">
                <a:solidFill>
                  <a:srgbClr val="C00000"/>
                </a:solidFill>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at </a:t>
            </a:r>
            <a:r>
              <a:rPr lang="en-US" sz="1600" b="1" dirty="0" smtClean="0">
                <a:solidFill>
                  <a:srgbClr val="C00000"/>
                </a:solidFill>
                <a:latin typeface="Times New Roman" panose="02020603050405020304" pitchFamily="18" charset="0"/>
                <a:cs typeface="Times New Roman" panose="02020603050405020304" pitchFamily="18" charset="0"/>
              </a:rPr>
              <a:t>1</a:t>
            </a:r>
            <a:r>
              <a:rPr lang="en-US" sz="1600" b="1" dirty="0">
                <a:solidFill>
                  <a:srgbClr val="C00000"/>
                </a:solidFill>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percentile</a:t>
            </a:r>
            <a:r>
              <a:rPr lang="en-US" sz="1600" dirty="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cs typeface="Times New Roman" panose="02020603050405020304" pitchFamily="18" charset="0"/>
              </a:rPr>
              <a:t>第</a:t>
            </a:r>
            <a:r>
              <a:rPr lang="en-US" altLang="zh-CN" sz="1400" dirty="0" smtClean="0">
                <a:latin typeface="Times New Roman" panose="02020603050405020304" pitchFamily="18" charset="0"/>
                <a:cs typeface="Times New Roman" panose="02020603050405020304" pitchFamily="18" charset="0"/>
              </a:rPr>
              <a:t>1</a:t>
            </a:r>
            <a:r>
              <a:rPr lang="zh-CN" altLang="en-US" sz="1400" dirty="0" smtClean="0">
                <a:latin typeface="Times New Roman" panose="02020603050405020304" pitchFamily="18" charset="0"/>
                <a:cs typeface="Times New Roman" panose="02020603050405020304" pitchFamily="18" charset="0"/>
              </a:rPr>
              <a:t>百分位数的资金缺口为约为</a:t>
            </a:r>
            <a:r>
              <a:rPr lang="en-US" altLang="zh-CN" sz="1400" dirty="0" smtClean="0">
                <a:latin typeface="Times New Roman" panose="02020603050405020304" pitchFamily="18" charset="0"/>
                <a:cs typeface="Times New Roman" panose="02020603050405020304" pitchFamily="18" charset="0"/>
              </a:rPr>
              <a:t>63</a:t>
            </a:r>
            <a:r>
              <a:rPr lang="zh-CN" altLang="en-US" sz="1400" dirty="0" smtClean="0">
                <a:latin typeface="Times New Roman" panose="02020603050405020304" pitchFamily="18" charset="0"/>
                <a:cs typeface="Times New Roman" panose="02020603050405020304" pitchFamily="18" charset="0"/>
              </a:rPr>
              <a:t>亿</a:t>
            </a:r>
            <a:r>
              <a:rPr lang="zh-CN" altLang="en-US" sz="1400" dirty="0">
                <a:latin typeface="Times New Roman" panose="02020603050405020304" pitchFamily="18" charset="0"/>
                <a:cs typeface="Times New Roman" panose="02020603050405020304" pitchFamily="18" charset="0"/>
              </a:rPr>
              <a:t>。</a:t>
            </a:r>
            <a:endParaRPr lang="en-US" sz="1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No Funding gap at 5% percentile. </a:t>
            </a:r>
            <a:r>
              <a:rPr lang="zh-CN" altLang="en-US" sz="1400" dirty="0" smtClean="0">
                <a:latin typeface="Times New Roman" panose="02020603050405020304" pitchFamily="18" charset="0"/>
                <a:cs typeface="Times New Roman" panose="02020603050405020304" pitchFamily="18" charset="0"/>
              </a:rPr>
              <a:t>第</a:t>
            </a:r>
            <a:r>
              <a:rPr lang="en-US" altLang="zh-CN" sz="1400" dirty="0" smtClean="0">
                <a:latin typeface="Times New Roman" panose="02020603050405020304" pitchFamily="18" charset="0"/>
                <a:cs typeface="Times New Roman" panose="02020603050405020304" pitchFamily="18" charset="0"/>
              </a:rPr>
              <a:t>5</a:t>
            </a:r>
            <a:r>
              <a:rPr lang="zh-CN" altLang="en-US" sz="1400" dirty="0" smtClean="0">
                <a:latin typeface="Times New Roman" panose="02020603050405020304" pitchFamily="18" charset="0"/>
                <a:cs typeface="Times New Roman" panose="02020603050405020304" pitchFamily="18" charset="0"/>
              </a:rPr>
              <a:t>百分位数无资金缺口</a:t>
            </a:r>
            <a:r>
              <a:rPr lang="zh-CN" altLang="en-US" sz="1400"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a:off x="3103467" y="2576423"/>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103467" y="34290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04802" y="990600"/>
            <a:ext cx="6692730" cy="338554"/>
          </a:xfrm>
          <a:prstGeom prst="rect">
            <a:avLst/>
          </a:prstGeom>
        </p:spPr>
        <p:txBody>
          <a:bodyPr wrap="none">
            <a:spAutoFit/>
          </a:bodyPr>
          <a:lstStyle/>
          <a:p>
            <a:pPr marL="285750" indent="-285750">
              <a:buFont typeface="Wingdings" panose="05000000000000000000" pitchFamily="2" charset="2"/>
              <a:buChar char="q"/>
            </a:pPr>
            <a:r>
              <a:rPr lang="en-US" sz="1600" b="1" dirty="0">
                <a:solidFill>
                  <a:schemeClr val="accent1">
                    <a:lumMod val="50000"/>
                  </a:schemeClr>
                </a:solidFill>
                <a:latin typeface="Times New Roman" panose="02020603050405020304" pitchFamily="18" charset="0"/>
                <a:cs typeface="Times New Roman" panose="02020603050405020304" pitchFamily="18" charset="0"/>
              </a:rPr>
              <a:t>Fed Account Historical Balance </a:t>
            </a:r>
            <a:r>
              <a:rPr lang="en-US" sz="1600" b="1" dirty="0" smtClean="0">
                <a:solidFill>
                  <a:schemeClr val="accent1">
                    <a:lumMod val="50000"/>
                  </a:schemeClr>
                </a:solidFill>
                <a:latin typeface="Times New Roman" panose="02020603050405020304" pitchFamily="18" charset="0"/>
                <a:cs typeface="Times New Roman" panose="02020603050405020304" pitchFamily="18" charset="0"/>
              </a:rPr>
              <a:t>Distribution </a:t>
            </a:r>
            <a:r>
              <a:rPr lang="zh-CN" altLang="en-US" sz="1600" b="1" dirty="0">
                <a:solidFill>
                  <a:schemeClr val="accent1">
                    <a:lumMod val="50000"/>
                  </a:schemeClr>
                </a:solidFill>
                <a:latin typeface="Times New Roman" panose="02020603050405020304" pitchFamily="18" charset="0"/>
                <a:cs typeface="Times New Roman" panose="02020603050405020304" pitchFamily="18" charset="0"/>
              </a:rPr>
              <a:t>美联储账户起始余额分布</a:t>
            </a:r>
            <a:endParaRPr lang="en-US" sz="16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381000" y="381000"/>
            <a:ext cx="8763000" cy="487362"/>
          </a:xfrm>
        </p:spPr>
        <p:txBody>
          <a:bodyPr>
            <a:noAutofit/>
          </a:bodyPr>
          <a:lstStyle/>
          <a:p>
            <a:pPr algn="l"/>
            <a:r>
              <a:rPr lang="en-US" sz="2400" b="1" dirty="0" smtClean="0">
                <a:solidFill>
                  <a:schemeClr val="tx1"/>
                </a:solidFill>
                <a:latin typeface="Times New Roman" panose="02020603050405020304" pitchFamily="18" charset="0"/>
                <a:cs typeface="Times New Roman" panose="02020603050405020304" pitchFamily="18" charset="0"/>
              </a:rPr>
              <a:t>1.1 Historical </a:t>
            </a:r>
            <a:r>
              <a:rPr lang="en-US" altLang="zh-CN" sz="2400" b="1" dirty="0" smtClean="0">
                <a:solidFill>
                  <a:schemeClr val="tx1"/>
                </a:solidFill>
                <a:latin typeface="Times New Roman" panose="02020603050405020304" pitchFamily="18" charset="0"/>
                <a:cs typeface="Times New Roman" panose="02020603050405020304" pitchFamily="18" charset="0"/>
              </a:rPr>
              <a:t>Data </a:t>
            </a:r>
            <a:r>
              <a:rPr lang="en-US" sz="2400" b="1" dirty="0" smtClean="0">
                <a:solidFill>
                  <a:schemeClr val="tx1"/>
                </a:solidFill>
                <a:latin typeface="Times New Roman" panose="02020603050405020304" pitchFamily="18" charset="0"/>
                <a:cs typeface="Times New Roman" panose="02020603050405020304" pitchFamily="18" charset="0"/>
              </a:rPr>
              <a:t>Statistical Analysis </a:t>
            </a:r>
            <a:r>
              <a:rPr lang="zh-CN" altLang="en-US" sz="2400" b="1" dirty="0" smtClean="0">
                <a:solidFill>
                  <a:schemeClr val="tx1"/>
                </a:solidFill>
                <a:latin typeface="Times New Roman" panose="02020603050405020304" pitchFamily="18" charset="0"/>
                <a:cs typeface="Times New Roman" panose="02020603050405020304" pitchFamily="18" charset="0"/>
              </a:rPr>
              <a:t>历史数据统计分析</a:t>
            </a: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70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60438"/>
            <a:ext cx="8229600" cy="334962"/>
          </a:xfrm>
        </p:spPr>
        <p:txBody>
          <a:bodyPr>
            <a:noAutofit/>
          </a:bodyPr>
          <a:lstStyle/>
          <a:p>
            <a:pPr marL="285750" indent="-285750" algn="l">
              <a:buFont typeface="Wingdings" panose="05000000000000000000" pitchFamily="2" charset="2"/>
              <a:buChar char="q"/>
            </a:pPr>
            <a:r>
              <a:rPr lang="en-US" sz="1600" b="1" dirty="0" smtClean="0">
                <a:solidFill>
                  <a:schemeClr val="accent1">
                    <a:lumMod val="50000"/>
                  </a:schemeClr>
                </a:solidFill>
                <a:latin typeface="Times New Roman" panose="02020603050405020304" pitchFamily="18" charset="0"/>
                <a:cs typeface="Times New Roman" panose="02020603050405020304" pitchFamily="18" charset="0"/>
              </a:rPr>
              <a:t>1.1 Other Factor – Seasonality/Holiday Effects </a:t>
            </a:r>
            <a:r>
              <a:rPr lang="zh-CN" altLang="en-US" sz="1600" b="1" dirty="0" smtClean="0">
                <a:solidFill>
                  <a:schemeClr val="accent1">
                    <a:lumMod val="50000"/>
                  </a:schemeClr>
                </a:solidFill>
                <a:latin typeface="Times New Roman" panose="02020603050405020304" pitchFamily="18" charset="0"/>
                <a:cs typeface="Times New Roman" panose="02020603050405020304" pitchFamily="18" charset="0"/>
              </a:rPr>
              <a:t>其它因素 </a:t>
            </a:r>
            <a:r>
              <a:rPr lang="en-US" altLang="zh-CN" sz="16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zh-CN" altLang="en-US" sz="1600" b="1" dirty="0" smtClean="0">
                <a:solidFill>
                  <a:schemeClr val="accent1">
                    <a:lumMod val="50000"/>
                  </a:schemeClr>
                </a:solidFill>
                <a:latin typeface="Times New Roman" panose="02020603050405020304" pitchFamily="18" charset="0"/>
                <a:cs typeface="Times New Roman" panose="02020603050405020304" pitchFamily="18" charset="0"/>
              </a:rPr>
              <a:t>季</a:t>
            </a:r>
            <a:r>
              <a:rPr lang="zh-CN" altLang="en-US" sz="1600" b="1" dirty="0">
                <a:solidFill>
                  <a:schemeClr val="accent1">
                    <a:lumMod val="50000"/>
                  </a:schemeClr>
                </a:solidFill>
                <a:latin typeface="Times New Roman" panose="02020603050405020304" pitchFamily="18" charset="0"/>
                <a:cs typeface="Times New Roman" panose="02020603050405020304" pitchFamily="18" charset="0"/>
              </a:rPr>
              <a:t>节性及节假日影</a:t>
            </a:r>
            <a:r>
              <a:rPr lang="zh-CN" altLang="en-US" sz="1600" b="1" dirty="0" smtClean="0">
                <a:solidFill>
                  <a:schemeClr val="accent1">
                    <a:lumMod val="50000"/>
                  </a:schemeClr>
                </a:solidFill>
                <a:latin typeface="Times New Roman" panose="02020603050405020304" pitchFamily="18" charset="0"/>
                <a:cs typeface="Times New Roman" panose="02020603050405020304" pitchFamily="18" charset="0"/>
              </a:rPr>
              <a:t>响</a:t>
            </a:r>
            <a:endParaRPr lang="en-US" sz="16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C8E1ECB-E061-4EC4-9E0F-767A83113E18}"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graphicFrame>
        <p:nvGraphicFramePr>
          <p:cNvPr id="7" name="Chart 6"/>
          <p:cNvGraphicFramePr>
            <a:graphicFrameLocks/>
          </p:cNvGraphicFramePr>
          <p:nvPr>
            <p:extLst>
              <p:ext uri="{D42A27DB-BD31-4B8C-83A1-F6EECF244321}">
                <p14:modId xmlns:p14="http://schemas.microsoft.com/office/powerpoint/2010/main" val="1615801712"/>
              </p:ext>
            </p:extLst>
          </p:nvPr>
        </p:nvGraphicFramePr>
        <p:xfrm>
          <a:off x="304800" y="1295400"/>
          <a:ext cx="8610601" cy="3733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6866489"/>
              </p:ext>
            </p:extLst>
          </p:nvPr>
        </p:nvGraphicFramePr>
        <p:xfrm>
          <a:off x="457200" y="5029200"/>
          <a:ext cx="8305800" cy="1259205"/>
        </p:xfrm>
        <a:graphic>
          <a:graphicData uri="http://schemas.openxmlformats.org/drawingml/2006/table">
            <a:tbl>
              <a:tblPr>
                <a:tableStyleId>{5C22544A-7EE6-4342-B048-85BDC9FD1C3A}</a:tableStyleId>
              </a:tblPr>
              <a:tblGrid>
                <a:gridCol w="8305800"/>
              </a:tblGrid>
              <a:tr h="1259205">
                <a:tc>
                  <a:txBody>
                    <a:bodyPr/>
                    <a:lstStyle/>
                    <a:p>
                      <a:pPr algn="l" fontAlgn="t"/>
                      <a:r>
                        <a:rPr lang="en-US" sz="1200" u="none" strike="noStrike" dirty="0">
                          <a:effectLst/>
                          <a:latin typeface="Times New Roman" panose="02020603050405020304" pitchFamily="18" charset="0"/>
                          <a:cs typeface="Times New Roman" panose="02020603050405020304" pitchFamily="18" charset="0"/>
                        </a:rPr>
                        <a:t>Based on past three years' </a:t>
                      </a:r>
                      <a:r>
                        <a:rPr lang="en-US" sz="1200" u="none" strike="noStrike" dirty="0" smtClean="0">
                          <a:effectLst/>
                          <a:latin typeface="Times New Roman" panose="02020603050405020304" pitchFamily="18" charset="0"/>
                          <a:cs typeface="Times New Roman" panose="02020603050405020304" pitchFamily="18" charset="0"/>
                        </a:rPr>
                        <a:t>historical data, </a:t>
                      </a:r>
                      <a:r>
                        <a:rPr lang="en-US" sz="1200" u="none" strike="noStrike" dirty="0">
                          <a:effectLst/>
                          <a:latin typeface="Times New Roman" panose="02020603050405020304" pitchFamily="18" charset="0"/>
                          <a:cs typeface="Times New Roman" panose="02020603050405020304" pitchFamily="18" charset="0"/>
                        </a:rPr>
                        <a:t>the volatilities usually happen at month ends. The greatest volatilities occur at month ends of 2014 October, 2015 January, March and September and 2016 September</a:t>
                      </a:r>
                      <a:r>
                        <a:rPr lang="en-US" sz="1200" u="none" strike="noStrike" dirty="0" smtClean="0">
                          <a:effectLst/>
                          <a:latin typeface="Times New Roman" panose="02020603050405020304" pitchFamily="18" charset="0"/>
                          <a:cs typeface="Times New Roman" panose="02020603050405020304" pitchFamily="18" charset="0"/>
                        </a:rPr>
                        <a:t>.</a:t>
                      </a:r>
                    </a:p>
                    <a:p>
                      <a:pPr algn="l" fontAlgn="t"/>
                      <a:r>
                        <a:rPr lang="en-US" sz="1200" b="0" i="0" u="none" strike="noStrike" dirty="0" smtClean="0">
                          <a:solidFill>
                            <a:srgbClr val="000000"/>
                          </a:solidFill>
                          <a:effectLst/>
                          <a:latin typeface="Times New Roman" panose="02020603050405020304" pitchFamily="18" charset="0"/>
                          <a:cs typeface="Times New Roman" panose="02020603050405020304" pitchFamily="18" charset="0"/>
                        </a:rPr>
                        <a:t>The intraday funding gap will likely occur on the</a:t>
                      </a:r>
                      <a:r>
                        <a:rPr lang="en-US" sz="1200" b="0" i="0" u="none" strike="noStrike" baseline="0" dirty="0" smtClean="0">
                          <a:solidFill>
                            <a:srgbClr val="000000"/>
                          </a:solidFill>
                          <a:effectLst/>
                          <a:latin typeface="Times New Roman" panose="02020603050405020304" pitchFamily="18" charset="0"/>
                          <a:cs typeface="Times New Roman" panose="02020603050405020304" pitchFamily="18" charset="0"/>
                        </a:rPr>
                        <a:t> month-end, quarter-end, holidays, significant market events (such as RMB FX rates intervention) or unexpected large payments </a:t>
                      </a:r>
                    </a:p>
                    <a:p>
                      <a:pPr algn="l" fontAlgn="t"/>
                      <a:r>
                        <a:rPr lang="zh-CN" altLang="en-US" sz="1200" b="0" i="0" u="none" strike="noStrike" baseline="0" dirty="0" smtClean="0">
                          <a:solidFill>
                            <a:srgbClr val="000000"/>
                          </a:solidFill>
                          <a:effectLst/>
                          <a:latin typeface="Times New Roman" panose="02020603050405020304" pitchFamily="18" charset="0"/>
                          <a:cs typeface="Times New Roman" panose="02020603050405020304" pitchFamily="18" charset="0"/>
                        </a:rPr>
                        <a:t>基于过去三年的历史数据，余额波动通常发生在月末。最大的波动发生于</a:t>
                      </a:r>
                      <a:r>
                        <a:rPr lang="en-US" altLang="zh-CN" sz="1200" b="0" i="0" u="none" strike="noStrike" baseline="0" dirty="0" smtClean="0">
                          <a:solidFill>
                            <a:srgbClr val="000000"/>
                          </a:solidFill>
                          <a:effectLst/>
                          <a:latin typeface="Times New Roman" panose="02020603050405020304" pitchFamily="18" charset="0"/>
                          <a:cs typeface="Times New Roman" panose="02020603050405020304" pitchFamily="18" charset="0"/>
                        </a:rPr>
                        <a:t>2014</a:t>
                      </a:r>
                      <a:r>
                        <a:rPr lang="zh-CN" altLang="en-US" sz="1200" b="0" i="0" u="none" strike="noStrike" baseline="0" dirty="0" smtClean="0">
                          <a:solidFill>
                            <a:srgbClr val="000000"/>
                          </a:solidFill>
                          <a:effectLst/>
                          <a:latin typeface="Times New Roman" panose="02020603050405020304" pitchFamily="18" charset="0"/>
                          <a:cs typeface="Times New Roman" panose="02020603050405020304" pitchFamily="18" charset="0"/>
                        </a:rPr>
                        <a:t>年</a:t>
                      </a:r>
                      <a:r>
                        <a:rPr lang="en-US" altLang="zh-CN" sz="1200" b="0" i="0" u="none" strike="noStrike" baseline="0" dirty="0" smtClean="0">
                          <a:solidFill>
                            <a:srgbClr val="000000"/>
                          </a:solidFill>
                          <a:effectLst/>
                          <a:latin typeface="Times New Roman" panose="02020603050405020304" pitchFamily="18" charset="0"/>
                          <a:cs typeface="Times New Roman" panose="02020603050405020304" pitchFamily="18" charset="0"/>
                        </a:rPr>
                        <a:t>10</a:t>
                      </a:r>
                      <a:r>
                        <a:rPr lang="zh-CN" altLang="en-US" sz="1200" b="0" i="0" u="none" strike="noStrike" baseline="0" dirty="0" smtClean="0">
                          <a:solidFill>
                            <a:srgbClr val="000000"/>
                          </a:solidFill>
                          <a:effectLst/>
                          <a:latin typeface="Times New Roman" panose="02020603050405020304" pitchFamily="18" charset="0"/>
                          <a:cs typeface="Times New Roman" panose="02020603050405020304" pitchFamily="18" charset="0"/>
                        </a:rPr>
                        <a:t>月、</a:t>
                      </a:r>
                      <a:r>
                        <a:rPr lang="en-US" altLang="zh-CN" sz="1200" b="0" i="0" u="none" strike="noStrike" baseline="0" dirty="0" smtClean="0">
                          <a:solidFill>
                            <a:srgbClr val="000000"/>
                          </a:solidFill>
                          <a:effectLst/>
                          <a:latin typeface="Times New Roman" panose="02020603050405020304" pitchFamily="18" charset="0"/>
                          <a:cs typeface="Times New Roman" panose="02020603050405020304" pitchFamily="18" charset="0"/>
                        </a:rPr>
                        <a:t>2015</a:t>
                      </a:r>
                      <a:r>
                        <a:rPr lang="zh-CN" altLang="en-US" sz="1200" b="0" i="0" u="none" strike="noStrike" baseline="0" dirty="0" smtClean="0">
                          <a:solidFill>
                            <a:srgbClr val="000000"/>
                          </a:solidFill>
                          <a:effectLst/>
                          <a:latin typeface="Times New Roman" panose="02020603050405020304" pitchFamily="18" charset="0"/>
                          <a:cs typeface="Times New Roman" panose="02020603050405020304" pitchFamily="18" charset="0"/>
                        </a:rPr>
                        <a:t>年</a:t>
                      </a:r>
                      <a:r>
                        <a:rPr lang="en-US" altLang="zh-CN" sz="1200" b="0" i="0" u="none" strike="noStrike" baseline="0" dirty="0" smtClean="0">
                          <a:solidFill>
                            <a:srgbClr val="000000"/>
                          </a:solidFill>
                          <a:effectLst/>
                          <a:latin typeface="Times New Roman" panose="02020603050405020304" pitchFamily="18" charset="0"/>
                          <a:cs typeface="Times New Roman" panose="02020603050405020304" pitchFamily="18" charset="0"/>
                        </a:rPr>
                        <a:t>1</a:t>
                      </a:r>
                      <a:r>
                        <a:rPr lang="zh-CN" altLang="en-US" sz="1200" b="0" i="0" u="none" strike="noStrike" baseline="0" dirty="0" smtClean="0">
                          <a:solidFill>
                            <a:srgbClr val="000000"/>
                          </a:solidFill>
                          <a:effectLst/>
                          <a:latin typeface="Times New Roman" panose="02020603050405020304" pitchFamily="18" charset="0"/>
                          <a:cs typeface="Times New Roman" panose="02020603050405020304" pitchFamily="18" charset="0"/>
                        </a:rPr>
                        <a:t>月、</a:t>
                      </a:r>
                      <a:r>
                        <a:rPr lang="en-US" altLang="zh-CN" sz="1200" b="0" i="0" u="none" strike="noStrike" baseline="0" dirty="0" smtClean="0">
                          <a:solidFill>
                            <a:srgbClr val="000000"/>
                          </a:solidFill>
                          <a:effectLst/>
                          <a:latin typeface="Times New Roman" panose="02020603050405020304" pitchFamily="18" charset="0"/>
                          <a:cs typeface="Times New Roman" panose="02020603050405020304" pitchFamily="18" charset="0"/>
                        </a:rPr>
                        <a:t>3</a:t>
                      </a:r>
                      <a:r>
                        <a:rPr lang="zh-CN" altLang="en-US" sz="1200" b="0" i="0" u="none" strike="noStrike" baseline="0" dirty="0" smtClean="0">
                          <a:solidFill>
                            <a:srgbClr val="000000"/>
                          </a:solidFill>
                          <a:effectLst/>
                          <a:latin typeface="Times New Roman" panose="02020603050405020304" pitchFamily="18" charset="0"/>
                          <a:cs typeface="Times New Roman" panose="02020603050405020304" pitchFamily="18" charset="0"/>
                        </a:rPr>
                        <a:t>月、</a:t>
                      </a:r>
                      <a:r>
                        <a:rPr lang="en-US" altLang="zh-CN" sz="1200" b="0" i="0" u="none" strike="noStrike" baseline="0" dirty="0" smtClean="0">
                          <a:solidFill>
                            <a:srgbClr val="000000"/>
                          </a:solidFill>
                          <a:effectLst/>
                          <a:latin typeface="Times New Roman" panose="02020603050405020304" pitchFamily="18" charset="0"/>
                          <a:cs typeface="Times New Roman" panose="02020603050405020304" pitchFamily="18" charset="0"/>
                        </a:rPr>
                        <a:t>9</a:t>
                      </a:r>
                      <a:r>
                        <a:rPr lang="zh-CN" altLang="en-US" sz="1200" b="0" i="0" u="none" strike="noStrike" baseline="0" dirty="0" smtClean="0">
                          <a:solidFill>
                            <a:srgbClr val="000000"/>
                          </a:solidFill>
                          <a:effectLst/>
                          <a:latin typeface="Times New Roman" panose="02020603050405020304" pitchFamily="18" charset="0"/>
                          <a:cs typeface="Times New Roman" panose="02020603050405020304" pitchFamily="18" charset="0"/>
                        </a:rPr>
                        <a:t>月及</a:t>
                      </a:r>
                      <a:r>
                        <a:rPr lang="en-US" altLang="zh-CN" sz="1200" b="0" i="0" u="none" strike="noStrike" baseline="0" dirty="0" smtClean="0">
                          <a:solidFill>
                            <a:srgbClr val="000000"/>
                          </a:solidFill>
                          <a:effectLst/>
                          <a:latin typeface="Times New Roman" panose="02020603050405020304" pitchFamily="18" charset="0"/>
                          <a:cs typeface="Times New Roman" panose="02020603050405020304" pitchFamily="18" charset="0"/>
                        </a:rPr>
                        <a:t>2016</a:t>
                      </a:r>
                      <a:r>
                        <a:rPr lang="zh-CN" altLang="en-US" sz="1200" b="0" i="0" u="none" strike="noStrike" baseline="0" dirty="0" smtClean="0">
                          <a:solidFill>
                            <a:srgbClr val="000000"/>
                          </a:solidFill>
                          <a:effectLst/>
                          <a:latin typeface="Times New Roman" panose="02020603050405020304" pitchFamily="18" charset="0"/>
                          <a:cs typeface="Times New Roman" panose="02020603050405020304" pitchFamily="18" charset="0"/>
                        </a:rPr>
                        <a:t>年</a:t>
                      </a:r>
                      <a:r>
                        <a:rPr lang="en-US" altLang="zh-CN" sz="1200" b="0" i="0" u="none" strike="noStrike" baseline="0" dirty="0" smtClean="0">
                          <a:solidFill>
                            <a:srgbClr val="000000"/>
                          </a:solidFill>
                          <a:effectLst/>
                          <a:latin typeface="Times New Roman" panose="02020603050405020304" pitchFamily="18" charset="0"/>
                          <a:cs typeface="Times New Roman" panose="02020603050405020304" pitchFamily="18" charset="0"/>
                        </a:rPr>
                        <a:t>9</a:t>
                      </a:r>
                      <a:r>
                        <a:rPr lang="zh-CN" altLang="en-US" sz="1200" b="0" i="0" u="none" strike="noStrike" baseline="0" dirty="0" smtClean="0">
                          <a:solidFill>
                            <a:srgbClr val="000000"/>
                          </a:solidFill>
                          <a:effectLst/>
                          <a:latin typeface="Times New Roman" panose="02020603050405020304" pitchFamily="18" charset="0"/>
                          <a:cs typeface="Times New Roman" panose="02020603050405020304" pitchFamily="18" charset="0"/>
                        </a:rPr>
                        <a:t>月。日间资金缺口一般出现在月末、季度末、节假日、市场重大事件（如人民币汇率干预）或未预期的大额付款时。</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
        <p:nvSpPr>
          <p:cNvPr id="3" name="Oval 2"/>
          <p:cNvSpPr/>
          <p:nvPr/>
        </p:nvSpPr>
        <p:spPr>
          <a:xfrm>
            <a:off x="2667000" y="4191000"/>
            <a:ext cx="533400" cy="2286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381000" y="381000"/>
            <a:ext cx="8763000" cy="4873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400" b="1" dirty="0" smtClean="0">
                <a:solidFill>
                  <a:schemeClr val="tx1"/>
                </a:solidFill>
                <a:latin typeface="Times New Roman" panose="02020603050405020304" pitchFamily="18" charset="0"/>
                <a:cs typeface="Times New Roman" panose="02020603050405020304" pitchFamily="18" charset="0"/>
              </a:rPr>
              <a:t>1.1 Historical </a:t>
            </a:r>
            <a:r>
              <a:rPr lang="en-US" altLang="zh-CN" sz="2400" b="1" dirty="0" smtClean="0">
                <a:solidFill>
                  <a:schemeClr val="tx1"/>
                </a:solidFill>
                <a:latin typeface="Times New Roman" panose="02020603050405020304" pitchFamily="18" charset="0"/>
                <a:cs typeface="Times New Roman" panose="02020603050405020304" pitchFamily="18" charset="0"/>
              </a:rPr>
              <a:t>Data </a:t>
            </a:r>
            <a:r>
              <a:rPr lang="en-US" sz="2400" b="1" dirty="0" smtClean="0">
                <a:solidFill>
                  <a:schemeClr val="tx1"/>
                </a:solidFill>
                <a:latin typeface="Times New Roman" panose="02020603050405020304" pitchFamily="18" charset="0"/>
                <a:cs typeface="Times New Roman" panose="02020603050405020304" pitchFamily="18" charset="0"/>
              </a:rPr>
              <a:t>Statistical Analysis </a:t>
            </a:r>
            <a:r>
              <a:rPr lang="zh-CN" altLang="en-US" sz="2400" b="1" dirty="0" smtClean="0">
                <a:solidFill>
                  <a:schemeClr val="tx1"/>
                </a:solidFill>
                <a:latin typeface="Times New Roman" panose="02020603050405020304" pitchFamily="18" charset="0"/>
                <a:cs typeface="Times New Roman" panose="02020603050405020304" pitchFamily="18" charset="0"/>
              </a:rPr>
              <a:t>历史数据统计分析</a:t>
            </a: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245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3200400"/>
            <a:ext cx="8305800" cy="2308324"/>
          </a:xfrm>
          <a:prstGeom prst="rect">
            <a:avLst/>
          </a:prstGeom>
          <a:noFill/>
        </p:spPr>
        <p:txBody>
          <a:bodyPr wrap="square" rtlCol="0">
            <a:spAutoFit/>
          </a:bodyPr>
          <a:lstStyle/>
          <a:p>
            <a:pPr marL="1085850" indent="-1085850"/>
            <a:r>
              <a:rPr lang="en-US" b="1" dirty="0" smtClean="0">
                <a:solidFill>
                  <a:schemeClr val="tx2">
                    <a:lumMod val="50000"/>
                  </a:schemeClr>
                </a:solidFill>
                <a:latin typeface="Times New Roman" panose="02020603050405020304" pitchFamily="18" charset="0"/>
                <a:cs typeface="Times New Roman" panose="02020603050405020304" pitchFamily="18" charset="0"/>
              </a:rPr>
              <a:t>Limitation </a:t>
            </a:r>
            <a:r>
              <a:rPr lang="zh-CN" altLang="en-US" b="1" dirty="0" smtClean="0">
                <a:solidFill>
                  <a:schemeClr val="tx2">
                    <a:lumMod val="50000"/>
                  </a:schemeClr>
                </a:solidFill>
                <a:latin typeface="Times New Roman" panose="02020603050405020304" pitchFamily="18" charset="0"/>
                <a:cs typeface="Times New Roman" panose="02020603050405020304" pitchFamily="18" charset="0"/>
              </a:rPr>
              <a:t>方法缺陷</a:t>
            </a:r>
            <a:r>
              <a:rPr lang="en-US" b="1" dirty="0" smtClean="0">
                <a:solidFill>
                  <a:schemeClr val="tx2">
                    <a:lumMod val="50000"/>
                  </a:schemeClr>
                </a:solidFill>
                <a:latin typeface="Times New Roman" panose="02020603050405020304" pitchFamily="18" charset="0"/>
                <a:cs typeface="Times New Roman" panose="02020603050405020304" pitchFamily="18" charset="0"/>
              </a:rPr>
              <a:t>: </a:t>
            </a:r>
          </a:p>
          <a:p>
            <a:pPr marL="1085850" indent="-1085850"/>
            <a:endParaRPr lang="en-US" b="1" dirty="0" smtClean="0">
              <a:solidFill>
                <a:schemeClr val="tx2">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smtClean="0">
                <a:solidFill>
                  <a:schemeClr val="tx2">
                    <a:lumMod val="50000"/>
                  </a:schemeClr>
                </a:solidFill>
                <a:latin typeface="Times New Roman" panose="02020603050405020304" pitchFamily="18" charset="0"/>
                <a:cs typeface="Times New Roman" panose="02020603050405020304" pitchFamily="18" charset="0"/>
              </a:rPr>
              <a:t>The history does not predict future, as the Bank may change its business strategy. The future situation may not be the same as in the past.</a:t>
            </a:r>
          </a:p>
          <a:p>
            <a:pPr marL="285750" indent="-285750">
              <a:buClr>
                <a:schemeClr val="bg1"/>
              </a:buClr>
              <a:buFont typeface="Wingdings" panose="05000000000000000000" pitchFamily="2" charset="2"/>
              <a:buChar char="Ø"/>
            </a:pPr>
            <a:r>
              <a:rPr lang="zh-CN" altLang="en-US" b="1" dirty="0" smtClean="0">
                <a:solidFill>
                  <a:schemeClr val="tx2">
                    <a:lumMod val="50000"/>
                  </a:schemeClr>
                </a:solidFill>
                <a:latin typeface="Times New Roman" panose="02020603050405020304" pitchFamily="18" charset="0"/>
                <a:cs typeface="Times New Roman" panose="02020603050405020304" pitchFamily="18" charset="0"/>
              </a:rPr>
              <a:t>纽行未来可</a:t>
            </a:r>
            <a:r>
              <a:rPr lang="zh-CN" altLang="en-US" b="1" dirty="0">
                <a:solidFill>
                  <a:schemeClr val="tx2">
                    <a:lumMod val="50000"/>
                  </a:schemeClr>
                </a:solidFill>
                <a:latin typeface="Times New Roman" panose="02020603050405020304" pitchFamily="18" charset="0"/>
                <a:cs typeface="Times New Roman" panose="02020603050405020304" pitchFamily="18" charset="0"/>
              </a:rPr>
              <a:t>能改</a:t>
            </a:r>
            <a:r>
              <a:rPr lang="zh-CN" altLang="en-US" b="1" dirty="0" smtClean="0">
                <a:solidFill>
                  <a:schemeClr val="tx2">
                    <a:lumMod val="50000"/>
                  </a:schemeClr>
                </a:solidFill>
                <a:latin typeface="Times New Roman" panose="02020603050405020304" pitchFamily="18" charset="0"/>
                <a:cs typeface="Times New Roman" panose="02020603050405020304" pitchFamily="18" charset="0"/>
              </a:rPr>
              <a:t>变</a:t>
            </a:r>
            <a:r>
              <a:rPr lang="zh-CN" altLang="en-US" b="1" dirty="0">
                <a:solidFill>
                  <a:schemeClr val="tx2">
                    <a:lumMod val="50000"/>
                  </a:schemeClr>
                </a:solidFill>
                <a:latin typeface="Times New Roman" panose="02020603050405020304" pitchFamily="18" charset="0"/>
                <a:cs typeface="Times New Roman" panose="02020603050405020304" pitchFamily="18" charset="0"/>
              </a:rPr>
              <a:t>业务</a:t>
            </a:r>
            <a:r>
              <a:rPr lang="zh-CN" altLang="en-US" b="1" dirty="0" smtClean="0">
                <a:solidFill>
                  <a:schemeClr val="tx2">
                    <a:lumMod val="50000"/>
                  </a:schemeClr>
                </a:solidFill>
                <a:latin typeface="Times New Roman" panose="02020603050405020304" pitchFamily="18" charset="0"/>
                <a:cs typeface="Times New Roman" panose="02020603050405020304" pitchFamily="18" charset="0"/>
              </a:rPr>
              <a:t>战略，历史数据不能准确预测未来。</a:t>
            </a:r>
            <a:endParaRPr lang="en-US" b="1" dirty="0" smtClean="0">
              <a:solidFill>
                <a:schemeClr val="tx2">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b="1" dirty="0">
              <a:solidFill>
                <a:schemeClr val="tx2">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smtClean="0">
                <a:solidFill>
                  <a:schemeClr val="tx2">
                    <a:lumMod val="50000"/>
                  </a:schemeClr>
                </a:solidFill>
                <a:latin typeface="Times New Roman" panose="02020603050405020304" pitchFamily="18" charset="0"/>
                <a:cs typeface="Times New Roman" panose="02020603050405020304" pitchFamily="18" charset="0"/>
              </a:rPr>
              <a:t>Therefore, the current trend and future needs should be analyzed. </a:t>
            </a:r>
          </a:p>
          <a:p>
            <a:pPr marL="285750" indent="-285750">
              <a:buClr>
                <a:schemeClr val="bg1"/>
              </a:buClr>
              <a:buFont typeface="Wingdings" panose="05000000000000000000" pitchFamily="2" charset="2"/>
              <a:buChar char="Ø"/>
            </a:pPr>
            <a:r>
              <a:rPr lang="zh-CN" altLang="en-US" b="1" dirty="0">
                <a:solidFill>
                  <a:schemeClr val="tx2">
                    <a:lumMod val="50000"/>
                  </a:schemeClr>
                </a:solidFill>
                <a:latin typeface="Times New Roman" panose="02020603050405020304" pitchFamily="18" charset="0"/>
                <a:cs typeface="Times New Roman" panose="02020603050405020304" pitchFamily="18" charset="0"/>
              </a:rPr>
              <a:t>因</a:t>
            </a:r>
            <a:r>
              <a:rPr lang="zh-CN" altLang="en-US" b="1" dirty="0" smtClean="0">
                <a:solidFill>
                  <a:schemeClr val="tx2">
                    <a:lumMod val="50000"/>
                  </a:schemeClr>
                </a:solidFill>
                <a:latin typeface="Times New Roman" panose="02020603050405020304" pitchFamily="18" charset="0"/>
                <a:cs typeface="Times New Roman" panose="02020603050405020304" pitchFamily="18" charset="0"/>
              </a:rPr>
              <a:t>此有必要分析纽行近</a:t>
            </a:r>
            <a:r>
              <a:rPr lang="zh-CN" altLang="en-US" b="1" dirty="0">
                <a:solidFill>
                  <a:schemeClr val="tx2">
                    <a:lumMod val="50000"/>
                  </a:schemeClr>
                </a:solidFill>
                <a:latin typeface="Times New Roman" panose="02020603050405020304" pitchFamily="18" charset="0"/>
                <a:cs typeface="Times New Roman" panose="02020603050405020304" pitchFamily="18" charset="0"/>
              </a:rPr>
              <a:t>期趋势及未来业务需</a:t>
            </a:r>
            <a:r>
              <a:rPr lang="zh-CN" altLang="en-US" b="1" dirty="0" smtClean="0">
                <a:solidFill>
                  <a:schemeClr val="tx2">
                    <a:lumMod val="50000"/>
                  </a:schemeClr>
                </a:solidFill>
                <a:latin typeface="Times New Roman" panose="02020603050405020304" pitchFamily="18" charset="0"/>
                <a:cs typeface="Times New Roman" panose="02020603050405020304" pitchFamily="18" charset="0"/>
              </a:rPr>
              <a:t>求。</a:t>
            </a:r>
            <a:endParaRPr lang="en-US"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381000" y="990600"/>
            <a:ext cx="8229600" cy="533400"/>
          </a:xfrm>
        </p:spPr>
        <p:txBody>
          <a:bodyPr>
            <a:noAutofit/>
          </a:bodyPr>
          <a:lstStyle/>
          <a:p>
            <a:pPr marL="457200" indent="-457200" algn="l">
              <a:buFont typeface="Wingdings" panose="05000000000000000000" pitchFamily="2" charset="2"/>
              <a:buChar char="q"/>
            </a:pPr>
            <a:r>
              <a:rPr lang="en-US" sz="1800" b="1" dirty="0">
                <a:solidFill>
                  <a:schemeClr val="tx2">
                    <a:lumMod val="50000"/>
                  </a:schemeClr>
                </a:solidFill>
                <a:latin typeface="Times New Roman" panose="02020603050405020304" pitchFamily="18" charset="0"/>
                <a:cs typeface="Times New Roman" panose="02020603050405020304" pitchFamily="18" charset="0"/>
              </a:rPr>
              <a:t>Approach </a:t>
            </a:r>
            <a:r>
              <a:rPr lang="en-US" sz="1800" b="1" dirty="0" smtClean="0">
                <a:solidFill>
                  <a:schemeClr val="tx2">
                    <a:lumMod val="50000"/>
                  </a:schemeClr>
                </a:solidFill>
                <a:latin typeface="Times New Roman" panose="02020603050405020304" pitchFamily="18" charset="0"/>
                <a:cs typeface="Times New Roman" panose="02020603050405020304" pitchFamily="18" charset="0"/>
              </a:rPr>
              <a:t>1 – Analysis Conclusion</a:t>
            </a:r>
            <a:br>
              <a:rPr lang="en-US" sz="1800" b="1" dirty="0" smtClean="0">
                <a:solidFill>
                  <a:schemeClr val="tx2">
                    <a:lumMod val="50000"/>
                  </a:schemeClr>
                </a:solidFill>
                <a:latin typeface="Times New Roman" panose="02020603050405020304" pitchFamily="18" charset="0"/>
                <a:cs typeface="Times New Roman" panose="02020603050405020304" pitchFamily="18" charset="0"/>
              </a:rPr>
            </a:br>
            <a:r>
              <a:rPr lang="zh-CN" altLang="en-US" sz="1800" b="1" dirty="0" smtClean="0">
                <a:solidFill>
                  <a:schemeClr val="tx2">
                    <a:lumMod val="50000"/>
                  </a:schemeClr>
                </a:solidFill>
                <a:latin typeface="Times New Roman" panose="02020603050405020304" pitchFamily="18" charset="0"/>
                <a:cs typeface="Times New Roman" panose="02020603050405020304" pitchFamily="18" charset="0"/>
              </a:rPr>
              <a:t>方法</a:t>
            </a:r>
            <a:r>
              <a:rPr lang="en-US" altLang="zh-CN" sz="1800" b="1" dirty="0" smtClean="0">
                <a:solidFill>
                  <a:schemeClr val="tx2">
                    <a:lumMod val="50000"/>
                  </a:schemeClr>
                </a:solidFill>
                <a:latin typeface="Times New Roman" panose="02020603050405020304" pitchFamily="18" charset="0"/>
                <a:cs typeface="Times New Roman" panose="02020603050405020304" pitchFamily="18" charset="0"/>
              </a:rPr>
              <a:t>1 - </a:t>
            </a:r>
            <a:r>
              <a:rPr lang="zh-CN" altLang="en-US" sz="1800" b="1" dirty="0" smtClean="0">
                <a:solidFill>
                  <a:schemeClr val="tx2">
                    <a:lumMod val="50000"/>
                  </a:schemeClr>
                </a:solidFill>
                <a:latin typeface="Times New Roman" panose="02020603050405020304" pitchFamily="18" charset="0"/>
                <a:cs typeface="Times New Roman" panose="02020603050405020304" pitchFamily="18" charset="0"/>
              </a:rPr>
              <a:t>分析结论</a:t>
            </a:r>
            <a:endParaRPr lang="en-US" sz="18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76401"/>
            <a:ext cx="8382000" cy="1295400"/>
          </a:xfrm>
          <a:ln w="31750" cap="rnd" cmpd="dbl">
            <a:solidFill>
              <a:schemeClr val="tx2">
                <a:lumMod val="50000"/>
              </a:schemeClr>
            </a:solidFill>
            <a:prstDash val="sysDot"/>
          </a:ln>
        </p:spPr>
        <p:txBody>
          <a:bodyPr>
            <a:normAutofit fontScale="92500" lnSpcReduction="10000"/>
          </a:bodyPr>
          <a:lstStyle/>
          <a:p>
            <a:pPr>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The Net Debit Cap Category “De Minimis” capacity </a:t>
            </a:r>
            <a:r>
              <a:rPr lang="en-US" sz="2000" b="1" dirty="0" smtClean="0">
                <a:solidFill>
                  <a:srgbClr val="C00000"/>
                </a:solidFill>
                <a:latin typeface="Times New Roman" panose="02020603050405020304" pitchFamily="18" charset="0"/>
                <a:cs typeface="Times New Roman" panose="02020603050405020304" pitchFamily="18" charset="0"/>
              </a:rPr>
              <a:t>$9.28B</a:t>
            </a:r>
            <a:r>
              <a:rPr lang="en-US" altLang="zh-CN" sz="2000" b="1" dirty="0" smtClean="0">
                <a:solidFill>
                  <a:srgbClr val="C00000"/>
                </a:solidFill>
                <a:latin typeface="Times New Roman" panose="02020603050405020304" pitchFamily="18" charset="0"/>
                <a:cs typeface="Times New Roman" panose="02020603050405020304" pitchFamily="18" charset="0"/>
              </a:rPr>
              <a:t>n</a:t>
            </a:r>
            <a:r>
              <a:rPr lang="en-US" sz="2000" b="1" dirty="0" smtClean="0">
                <a:solidFill>
                  <a:srgbClr val="C00000"/>
                </a:solidFill>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is sufficient to cover the </a:t>
            </a:r>
            <a:r>
              <a:rPr lang="en-US" sz="2000" b="1" dirty="0" smtClean="0">
                <a:solidFill>
                  <a:srgbClr val="C00000"/>
                </a:solidFill>
                <a:latin typeface="Times New Roman" panose="02020603050405020304" pitchFamily="18" charset="0"/>
                <a:cs typeface="Times New Roman" panose="02020603050405020304" pitchFamily="18" charset="0"/>
              </a:rPr>
              <a:t>$6.3B</a:t>
            </a:r>
            <a:r>
              <a:rPr lang="en-US" altLang="zh-CN" sz="2000" b="1" dirty="0" smtClean="0">
                <a:solidFill>
                  <a:srgbClr val="C00000"/>
                </a:solidFill>
                <a:latin typeface="Times New Roman" panose="02020603050405020304" pitchFamily="18" charset="0"/>
                <a:cs typeface="Times New Roman" panose="02020603050405020304" pitchFamily="18" charset="0"/>
              </a:rPr>
              <a:t>n</a:t>
            </a:r>
            <a:r>
              <a:rPr lang="en-US" sz="2000" b="1" dirty="0" smtClean="0">
                <a:solidFill>
                  <a:srgbClr val="C00000"/>
                </a:solidFill>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funding gap (only 1% chance per historical data) </a:t>
            </a:r>
            <a:endParaRPr lang="en-US" sz="2000" b="1" dirty="0">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r>
              <a:rPr lang="zh-CN" altLang="en-US" sz="2000" b="1" dirty="0" smtClean="0">
                <a:latin typeface="Times New Roman" panose="02020603050405020304" pitchFamily="18" charset="0"/>
                <a:cs typeface="Times New Roman" panose="02020603050405020304" pitchFamily="18" charset="0"/>
              </a:rPr>
              <a:t>若申请净借记限额</a:t>
            </a:r>
            <a:r>
              <a:rPr lang="en-US" sz="2000" b="1" dirty="0" smtClean="0">
                <a:latin typeface="Times New Roman" panose="02020603050405020304" pitchFamily="18" charset="0"/>
                <a:cs typeface="Times New Roman" panose="02020603050405020304" pitchFamily="18" charset="0"/>
              </a:rPr>
              <a:t>“De Minimis”</a:t>
            </a:r>
            <a:r>
              <a:rPr lang="zh-CN" altLang="en-US" sz="2000" b="1" dirty="0">
                <a:latin typeface="Times New Roman" panose="02020603050405020304" pitchFamily="18" charset="0"/>
                <a:cs typeface="Times New Roman" panose="02020603050405020304" pitchFamily="18" charset="0"/>
              </a:rPr>
              <a:t>类</a:t>
            </a:r>
            <a:r>
              <a:rPr lang="zh-CN" altLang="en-US" sz="2000" b="1" dirty="0" smtClean="0">
                <a:latin typeface="Times New Roman" panose="02020603050405020304" pitchFamily="18" charset="0"/>
                <a:cs typeface="Times New Roman" panose="02020603050405020304" pitchFamily="18" charset="0"/>
              </a:rPr>
              <a:t>别，纽行的透支额度约为</a:t>
            </a:r>
            <a:r>
              <a:rPr lang="en-US" altLang="zh-CN" sz="2000" b="1" dirty="0">
                <a:solidFill>
                  <a:srgbClr val="C00000"/>
                </a:solidFill>
                <a:latin typeface="Times New Roman" panose="02020603050405020304" pitchFamily="18" charset="0"/>
                <a:cs typeface="Times New Roman" panose="02020603050405020304" pitchFamily="18" charset="0"/>
              </a:rPr>
              <a:t>92.8</a:t>
            </a:r>
            <a:r>
              <a:rPr lang="zh-CN" altLang="en-US" sz="2000" b="1" dirty="0">
                <a:solidFill>
                  <a:srgbClr val="C00000"/>
                </a:solidFill>
                <a:latin typeface="Times New Roman" panose="02020603050405020304" pitchFamily="18" charset="0"/>
                <a:cs typeface="Times New Roman" panose="02020603050405020304" pitchFamily="18" charset="0"/>
              </a:rPr>
              <a:t>亿美元</a:t>
            </a:r>
            <a:r>
              <a:rPr lang="zh-CN" altLang="en-US" sz="2000" b="1" dirty="0" smtClean="0">
                <a:latin typeface="Times New Roman" panose="02020603050405020304" pitchFamily="18" charset="0"/>
                <a:cs typeface="Times New Roman" panose="02020603050405020304" pitchFamily="18" charset="0"/>
              </a:rPr>
              <a:t>，足</a:t>
            </a:r>
            <a:r>
              <a:rPr lang="zh-CN" altLang="en-US" sz="2000" b="1" dirty="0">
                <a:latin typeface="Times New Roman" panose="02020603050405020304" pitchFamily="18" charset="0"/>
                <a:cs typeface="Times New Roman" panose="02020603050405020304" pitchFamily="18" charset="0"/>
              </a:rPr>
              <a:t>以</a:t>
            </a:r>
            <a:r>
              <a:rPr lang="zh-CN" altLang="en-US" sz="2000" b="1" dirty="0" smtClean="0">
                <a:latin typeface="Times New Roman" panose="02020603050405020304" pitchFamily="18" charset="0"/>
                <a:cs typeface="Times New Roman" panose="02020603050405020304" pitchFamily="18" charset="0"/>
              </a:rPr>
              <a:t>满足</a:t>
            </a:r>
            <a:r>
              <a:rPr lang="en-US" altLang="zh-CN" sz="2000" b="1" dirty="0">
                <a:solidFill>
                  <a:srgbClr val="C00000"/>
                </a:solidFill>
                <a:latin typeface="Times New Roman" panose="02020603050405020304" pitchFamily="18" charset="0"/>
                <a:cs typeface="Times New Roman" panose="02020603050405020304" pitchFamily="18" charset="0"/>
              </a:rPr>
              <a:t>63</a:t>
            </a:r>
            <a:r>
              <a:rPr lang="zh-CN" altLang="en-US" sz="2000" b="1" dirty="0">
                <a:solidFill>
                  <a:srgbClr val="C00000"/>
                </a:solidFill>
                <a:latin typeface="Times New Roman" panose="02020603050405020304" pitchFamily="18" charset="0"/>
                <a:cs typeface="Times New Roman" panose="02020603050405020304" pitchFamily="18" charset="0"/>
              </a:rPr>
              <a:t>亿美元</a:t>
            </a:r>
            <a:r>
              <a:rPr lang="zh-CN" altLang="en-US" sz="2000" b="1" dirty="0" smtClean="0">
                <a:latin typeface="Times New Roman" panose="02020603050405020304" pitchFamily="18" charset="0"/>
                <a:cs typeface="Times New Roman" panose="02020603050405020304" pitchFamily="18" charset="0"/>
              </a:rPr>
              <a:t>的资金缺口（基于历史数据</a:t>
            </a:r>
            <a:r>
              <a:rPr lang="en-US" altLang="zh-CN" sz="2000" b="1" dirty="0" smtClean="0">
                <a:latin typeface="Times New Roman" panose="02020603050405020304" pitchFamily="18" charset="0"/>
                <a:cs typeface="Times New Roman" panose="02020603050405020304" pitchFamily="18" charset="0"/>
              </a:rPr>
              <a:t>1%</a:t>
            </a:r>
            <a:r>
              <a:rPr lang="zh-CN" altLang="en-US" sz="2000" b="1" dirty="0" smtClean="0">
                <a:latin typeface="Times New Roman" panose="02020603050405020304" pitchFamily="18" charset="0"/>
                <a:cs typeface="Times New Roman" panose="02020603050405020304" pitchFamily="18" charset="0"/>
              </a:rPr>
              <a:t>的概率）。</a:t>
            </a:r>
            <a:endParaRPr lang="en-US"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C8E1ECB-E061-4EC4-9E0F-767A83113E18}"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381000" y="381000"/>
            <a:ext cx="8763000" cy="4873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400" b="1" dirty="0" smtClean="0">
                <a:solidFill>
                  <a:schemeClr val="tx1"/>
                </a:solidFill>
                <a:latin typeface="Times New Roman" panose="02020603050405020304" pitchFamily="18" charset="0"/>
                <a:cs typeface="Times New Roman" panose="02020603050405020304" pitchFamily="18" charset="0"/>
              </a:rPr>
              <a:t>1.1 Historical </a:t>
            </a:r>
            <a:r>
              <a:rPr lang="en-US" altLang="zh-CN" sz="2400" b="1" dirty="0" smtClean="0">
                <a:solidFill>
                  <a:schemeClr val="tx1"/>
                </a:solidFill>
                <a:latin typeface="Times New Roman" panose="02020603050405020304" pitchFamily="18" charset="0"/>
                <a:cs typeface="Times New Roman" panose="02020603050405020304" pitchFamily="18" charset="0"/>
              </a:rPr>
              <a:t>Data </a:t>
            </a:r>
            <a:r>
              <a:rPr lang="en-US" sz="2400" b="1" dirty="0" smtClean="0">
                <a:solidFill>
                  <a:schemeClr val="tx1"/>
                </a:solidFill>
                <a:latin typeface="Times New Roman" panose="02020603050405020304" pitchFamily="18" charset="0"/>
                <a:cs typeface="Times New Roman" panose="02020603050405020304" pitchFamily="18" charset="0"/>
              </a:rPr>
              <a:t>Statistical Analysis </a:t>
            </a:r>
            <a:r>
              <a:rPr lang="zh-CN" altLang="en-US" sz="2400" b="1" dirty="0" smtClean="0">
                <a:solidFill>
                  <a:schemeClr val="tx1"/>
                </a:solidFill>
                <a:latin typeface="Times New Roman" panose="02020603050405020304" pitchFamily="18" charset="0"/>
                <a:cs typeface="Times New Roman" panose="02020603050405020304" pitchFamily="18" charset="0"/>
              </a:rPr>
              <a:t>历史数据统计分析</a:t>
            </a: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742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8E1ECB-E061-4EC4-9E0F-767A83113E18}" type="slidenum">
              <a:rPr lang="en-US" smtClean="0">
                <a:latin typeface="Times New Roman" panose="02020603050405020304" pitchFamily="18" charset="0"/>
                <a:cs typeface="Times New Roman" panose="02020603050405020304" pitchFamily="18" charset="0"/>
              </a:rPr>
              <a:pPr/>
              <a:t>9</a:t>
            </a:fld>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80999" y="946428"/>
            <a:ext cx="8016063" cy="1415772"/>
          </a:xfrm>
          <a:prstGeom prst="rect">
            <a:avLst/>
          </a:prstGeom>
          <a:noFill/>
        </p:spPr>
        <p:txBody>
          <a:bodyPr wrap="square" rtlCol="0">
            <a:spAutoFit/>
          </a:bodyPr>
          <a:lstStyle/>
          <a:p>
            <a:pPr marL="285750" indent="-285750">
              <a:buFont typeface="Wingdings" panose="05000000000000000000" pitchFamily="2" charset="2"/>
              <a:buChar char="q"/>
            </a:pPr>
            <a:r>
              <a:rPr lang="en-US" sz="1400" dirty="0" smtClean="0">
                <a:solidFill>
                  <a:schemeClr val="tx2">
                    <a:lumMod val="50000"/>
                  </a:schemeClr>
                </a:solidFill>
                <a:latin typeface="Times New Roman" panose="02020603050405020304" pitchFamily="18" charset="0"/>
                <a:cs typeface="Times New Roman" panose="02020603050405020304" pitchFamily="18" charset="0"/>
              </a:rPr>
              <a:t>Fed </a:t>
            </a:r>
            <a:r>
              <a:rPr lang="en-US" sz="1400" dirty="0">
                <a:solidFill>
                  <a:schemeClr val="tx2">
                    <a:lumMod val="50000"/>
                  </a:schemeClr>
                </a:solidFill>
                <a:latin typeface="Times New Roman" panose="02020603050405020304" pitchFamily="18" charset="0"/>
                <a:cs typeface="Times New Roman" panose="02020603050405020304" pitchFamily="18" charset="0"/>
              </a:rPr>
              <a:t>a</a:t>
            </a:r>
            <a:r>
              <a:rPr lang="en-US" sz="1400" dirty="0" smtClean="0">
                <a:solidFill>
                  <a:schemeClr val="tx2">
                    <a:lumMod val="50000"/>
                  </a:schemeClr>
                </a:solidFill>
                <a:latin typeface="Times New Roman" panose="02020603050405020304" pitchFamily="18" charset="0"/>
                <a:cs typeface="Times New Roman" panose="02020603050405020304" pitchFamily="18" charset="0"/>
              </a:rPr>
              <a:t>ccount balance peak trend downward from </a:t>
            </a:r>
            <a:r>
              <a:rPr lang="en-US" sz="1400" b="1" i="1" dirty="0" smtClean="0">
                <a:solidFill>
                  <a:srgbClr val="C00000"/>
                </a:solidFill>
                <a:latin typeface="Times New Roman" panose="02020603050405020304" pitchFamily="18" charset="0"/>
                <a:cs typeface="Times New Roman" panose="02020603050405020304" pitchFamily="18" charset="0"/>
              </a:rPr>
              <a:t>$70B</a:t>
            </a:r>
            <a:r>
              <a:rPr lang="en-US" altLang="zh-CN" sz="1400" b="1" i="1" dirty="0" smtClean="0">
                <a:solidFill>
                  <a:srgbClr val="C00000"/>
                </a:solidFill>
                <a:latin typeface="Times New Roman" panose="02020603050405020304" pitchFamily="18" charset="0"/>
                <a:cs typeface="Times New Roman" panose="02020603050405020304" pitchFamily="18" charset="0"/>
              </a:rPr>
              <a:t>n</a:t>
            </a:r>
            <a:r>
              <a:rPr lang="en-US" sz="1400" b="1" i="1" dirty="0" smtClean="0">
                <a:solidFill>
                  <a:srgbClr val="C00000"/>
                </a:solidFill>
                <a:latin typeface="Times New Roman" panose="02020603050405020304" pitchFamily="18" charset="0"/>
                <a:cs typeface="Times New Roman" panose="02020603050405020304" pitchFamily="18" charset="0"/>
              </a:rPr>
              <a:t> </a:t>
            </a:r>
            <a:r>
              <a:rPr lang="en-US" sz="1400" dirty="0" smtClean="0">
                <a:solidFill>
                  <a:schemeClr val="tx2">
                    <a:lumMod val="50000"/>
                  </a:schemeClr>
                </a:solidFill>
                <a:latin typeface="Times New Roman" panose="02020603050405020304" pitchFamily="18" charset="0"/>
                <a:cs typeface="Times New Roman" panose="02020603050405020304" pitchFamily="18" charset="0"/>
              </a:rPr>
              <a:t>to </a:t>
            </a:r>
            <a:r>
              <a:rPr lang="en-US" sz="1400" b="1" i="1" dirty="0" smtClean="0">
                <a:solidFill>
                  <a:srgbClr val="C00000"/>
                </a:solidFill>
                <a:latin typeface="Times New Roman" panose="02020603050405020304" pitchFamily="18" charset="0"/>
                <a:cs typeface="Times New Roman" panose="02020603050405020304" pitchFamily="18" charset="0"/>
              </a:rPr>
              <a:t>$40Bn</a:t>
            </a:r>
            <a:r>
              <a:rPr lang="en-US" sz="1400" b="1" i="1" dirty="0" smtClean="0">
                <a:latin typeface="Times New Roman" panose="02020603050405020304" pitchFamily="18" charset="0"/>
                <a:cs typeface="Times New Roman" panose="02020603050405020304" pitchFamily="18" charset="0"/>
              </a:rPr>
              <a:t>.</a:t>
            </a:r>
            <a:r>
              <a:rPr lang="en-US" sz="1400" b="1" i="1" dirty="0" smtClean="0">
                <a:solidFill>
                  <a:srgbClr val="C00000"/>
                </a:solidFill>
                <a:latin typeface="Times New Roman" panose="02020603050405020304" pitchFamily="18" charset="0"/>
                <a:cs typeface="Times New Roman" panose="02020603050405020304" pitchFamily="18" charset="0"/>
              </a:rPr>
              <a:t> </a:t>
            </a:r>
          </a:p>
          <a:p>
            <a:pPr marL="285750" indent="-285750">
              <a:buClr>
                <a:schemeClr val="bg1"/>
              </a:buClr>
              <a:buFont typeface="Wingdings" panose="05000000000000000000" pitchFamily="2" charset="2"/>
              <a:buChar char="q"/>
            </a:pPr>
            <a:r>
              <a:rPr lang="zh-CN" altLang="en-US" sz="1400" dirty="0" smtClean="0">
                <a:latin typeface="Times New Roman" panose="02020603050405020304" pitchFamily="18" charset="0"/>
                <a:cs typeface="Times New Roman" panose="02020603050405020304" pitchFamily="18" charset="0"/>
              </a:rPr>
              <a:t>美联储账户余额峰值呈下降趋势，从</a:t>
            </a:r>
            <a:r>
              <a:rPr lang="en-US" altLang="zh-CN" sz="1400" dirty="0" smtClean="0">
                <a:latin typeface="Times New Roman" panose="02020603050405020304" pitchFamily="18" charset="0"/>
                <a:cs typeface="Times New Roman" panose="02020603050405020304" pitchFamily="18" charset="0"/>
              </a:rPr>
              <a:t>700</a:t>
            </a:r>
            <a:r>
              <a:rPr lang="zh-CN" altLang="en-US" sz="1400" dirty="0" smtClean="0">
                <a:latin typeface="Times New Roman" panose="02020603050405020304" pitchFamily="18" charset="0"/>
                <a:cs typeface="Times New Roman" panose="02020603050405020304" pitchFamily="18" charset="0"/>
              </a:rPr>
              <a:t>亿美元降到</a:t>
            </a:r>
            <a:r>
              <a:rPr lang="en-US" altLang="zh-CN" sz="1400" dirty="0" smtClean="0">
                <a:latin typeface="Times New Roman" panose="02020603050405020304" pitchFamily="18" charset="0"/>
                <a:cs typeface="Times New Roman" panose="02020603050405020304" pitchFamily="18" charset="0"/>
              </a:rPr>
              <a:t>400</a:t>
            </a:r>
            <a:r>
              <a:rPr lang="zh-CN" altLang="en-US" sz="1400" dirty="0" smtClean="0">
                <a:latin typeface="Times New Roman" panose="02020603050405020304" pitchFamily="18" charset="0"/>
                <a:cs typeface="Times New Roman" panose="02020603050405020304" pitchFamily="18" charset="0"/>
              </a:rPr>
              <a:t>亿美元。</a:t>
            </a:r>
            <a:endParaRPr lang="en-US" sz="1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smtClean="0">
                <a:solidFill>
                  <a:schemeClr val="tx2">
                    <a:lumMod val="50000"/>
                  </a:schemeClr>
                </a:solidFill>
                <a:latin typeface="Times New Roman" panose="02020603050405020304" pitchFamily="18" charset="0"/>
                <a:cs typeface="Times New Roman" panose="02020603050405020304" pitchFamily="18" charset="0"/>
              </a:rPr>
              <a:t>The lowest balance touched below </a:t>
            </a:r>
            <a:r>
              <a:rPr lang="en-US" sz="1400" b="1" i="1" dirty="0" smtClean="0">
                <a:solidFill>
                  <a:srgbClr val="C00000"/>
                </a:solidFill>
                <a:latin typeface="Times New Roman" panose="02020603050405020304" pitchFamily="18" charset="0"/>
                <a:cs typeface="Times New Roman" panose="02020603050405020304" pitchFamily="18" charset="0"/>
              </a:rPr>
              <a:t>$15Bn </a:t>
            </a:r>
            <a:r>
              <a:rPr lang="en-US" sz="1400" dirty="0" smtClean="0">
                <a:solidFill>
                  <a:schemeClr val="tx2">
                    <a:lumMod val="50000"/>
                  </a:schemeClr>
                </a:solidFill>
                <a:latin typeface="Times New Roman" panose="02020603050405020304" pitchFamily="18" charset="0"/>
                <a:cs typeface="Times New Roman" panose="02020603050405020304" pitchFamily="18" charset="0"/>
              </a:rPr>
              <a:t>recently. </a:t>
            </a:r>
          </a:p>
          <a:p>
            <a:pPr marL="285750" indent="-285750">
              <a:buClr>
                <a:schemeClr val="bg1"/>
              </a:buClr>
              <a:buFont typeface="Wingdings" panose="05000000000000000000" pitchFamily="2" charset="2"/>
              <a:buChar char="q"/>
            </a:pPr>
            <a:r>
              <a:rPr lang="zh-CN" altLang="en-US" sz="1400" dirty="0">
                <a:latin typeface="Times New Roman" panose="02020603050405020304" pitchFamily="18" charset="0"/>
                <a:cs typeface="Times New Roman" panose="02020603050405020304" pitchFamily="18" charset="0"/>
              </a:rPr>
              <a:t>近</a:t>
            </a:r>
            <a:r>
              <a:rPr lang="zh-CN" altLang="en-US" sz="1400" dirty="0" smtClean="0">
                <a:latin typeface="Times New Roman" panose="02020603050405020304" pitchFamily="18" charset="0"/>
                <a:cs typeface="Times New Roman" panose="02020603050405020304" pitchFamily="18" charset="0"/>
              </a:rPr>
              <a:t>期美联储账户最</a:t>
            </a:r>
            <a:r>
              <a:rPr lang="zh-CN" altLang="en-US" sz="1400" dirty="0">
                <a:latin typeface="Times New Roman" panose="02020603050405020304" pitchFamily="18" charset="0"/>
                <a:cs typeface="Times New Roman" panose="02020603050405020304" pitchFamily="18" charset="0"/>
              </a:rPr>
              <a:t>低余</a:t>
            </a:r>
            <a:r>
              <a:rPr lang="zh-CN" altLang="en-US" sz="1400" dirty="0" smtClean="0">
                <a:latin typeface="Times New Roman" panose="02020603050405020304" pitchFamily="18" charset="0"/>
                <a:cs typeface="Times New Roman" panose="02020603050405020304" pitchFamily="18" charset="0"/>
              </a:rPr>
              <a:t>额出现过低</a:t>
            </a:r>
            <a:r>
              <a:rPr lang="zh-CN" altLang="en-US" sz="1400" dirty="0">
                <a:latin typeface="Times New Roman" panose="02020603050405020304" pitchFamily="18" charset="0"/>
                <a:cs typeface="Times New Roman" panose="02020603050405020304" pitchFamily="18" charset="0"/>
              </a:rPr>
              <a:t>于</a:t>
            </a:r>
            <a:r>
              <a:rPr lang="en-US" altLang="zh-CN" sz="1400" dirty="0">
                <a:latin typeface="Times New Roman" panose="02020603050405020304" pitchFamily="18" charset="0"/>
                <a:cs typeface="Times New Roman" panose="02020603050405020304" pitchFamily="18" charset="0"/>
              </a:rPr>
              <a:t>150</a:t>
            </a:r>
            <a:r>
              <a:rPr lang="zh-CN" altLang="en-US" sz="1400" dirty="0" smtClean="0">
                <a:latin typeface="Times New Roman" panose="02020603050405020304" pitchFamily="18" charset="0"/>
                <a:cs typeface="Times New Roman" panose="02020603050405020304" pitchFamily="18" charset="0"/>
              </a:rPr>
              <a:t>亿的情况。</a:t>
            </a: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smtClean="0">
                <a:solidFill>
                  <a:schemeClr val="tx2">
                    <a:lumMod val="50000"/>
                  </a:schemeClr>
                </a:solidFill>
                <a:latin typeface="Times New Roman" panose="02020603050405020304" pitchFamily="18" charset="0"/>
                <a:cs typeface="Times New Roman" panose="02020603050405020304" pitchFamily="18" charset="0"/>
              </a:rPr>
              <a:t>The Fed account balance estimated ranging from </a:t>
            </a:r>
            <a:r>
              <a:rPr lang="en-US" sz="1400" b="1" i="1" dirty="0" smtClean="0">
                <a:solidFill>
                  <a:srgbClr val="C00000"/>
                </a:solidFill>
                <a:latin typeface="Times New Roman" panose="02020603050405020304" pitchFamily="18" charset="0"/>
                <a:cs typeface="Times New Roman" panose="02020603050405020304" pitchFamily="18" charset="0"/>
              </a:rPr>
              <a:t>$15Bn</a:t>
            </a:r>
            <a:r>
              <a:rPr lang="en-US" sz="1400" dirty="0" smtClean="0">
                <a:solidFill>
                  <a:srgbClr val="C00000"/>
                </a:solidFill>
                <a:latin typeface="Times New Roman" panose="02020603050405020304" pitchFamily="18" charset="0"/>
                <a:cs typeface="Times New Roman" panose="02020603050405020304" pitchFamily="18" charset="0"/>
              </a:rPr>
              <a:t> </a:t>
            </a:r>
            <a:r>
              <a:rPr lang="en-US" sz="1400" dirty="0" smtClean="0">
                <a:solidFill>
                  <a:schemeClr val="tx2">
                    <a:lumMod val="50000"/>
                  </a:schemeClr>
                </a:solidFill>
                <a:latin typeface="Times New Roman" panose="02020603050405020304" pitchFamily="18" charset="0"/>
                <a:cs typeface="Times New Roman" panose="02020603050405020304" pitchFamily="18" charset="0"/>
              </a:rPr>
              <a:t>to </a:t>
            </a:r>
            <a:r>
              <a:rPr lang="en-US" sz="1400" b="1" i="1" dirty="0" smtClean="0">
                <a:solidFill>
                  <a:srgbClr val="C00000"/>
                </a:solidFill>
                <a:latin typeface="Times New Roman" panose="02020603050405020304" pitchFamily="18" charset="0"/>
                <a:cs typeface="Times New Roman" panose="02020603050405020304" pitchFamily="18" charset="0"/>
              </a:rPr>
              <a:t>$35Bn</a:t>
            </a:r>
            <a:r>
              <a:rPr lang="en-US" sz="1400" b="1" i="1" dirty="0" smtClean="0">
                <a:latin typeface="Times New Roman" panose="02020603050405020304" pitchFamily="18" charset="0"/>
                <a:cs typeface="Times New Roman" panose="02020603050405020304" pitchFamily="18" charset="0"/>
              </a:rPr>
              <a:t>.</a:t>
            </a:r>
            <a:r>
              <a:rPr lang="en-US" sz="1400" b="1" i="1" dirty="0" smtClean="0">
                <a:solidFill>
                  <a:srgbClr val="C00000"/>
                </a:solidFill>
                <a:latin typeface="Times New Roman" panose="02020603050405020304" pitchFamily="18" charset="0"/>
                <a:cs typeface="Times New Roman" panose="02020603050405020304" pitchFamily="18" charset="0"/>
              </a:rPr>
              <a:t> </a:t>
            </a:r>
          </a:p>
          <a:p>
            <a:pPr marL="285750" indent="-285750">
              <a:buClr>
                <a:schemeClr val="bg1"/>
              </a:buClr>
              <a:buFont typeface="Wingdings" panose="05000000000000000000" pitchFamily="2" charset="2"/>
              <a:buChar char="q"/>
            </a:pPr>
            <a:r>
              <a:rPr lang="zh-CN" altLang="en-US" sz="1400" dirty="0">
                <a:latin typeface="Times New Roman" panose="02020603050405020304" pitchFamily="18" charset="0"/>
                <a:cs typeface="Times New Roman" panose="02020603050405020304" pitchFamily="18" charset="0"/>
              </a:rPr>
              <a:t>美联储账户余额预计为</a:t>
            </a:r>
            <a:r>
              <a:rPr lang="en-US" altLang="zh-CN" sz="1400" dirty="0">
                <a:latin typeface="Times New Roman" panose="02020603050405020304" pitchFamily="18" charset="0"/>
                <a:cs typeface="Times New Roman" panose="02020603050405020304" pitchFamily="18" charset="0"/>
              </a:rPr>
              <a:t>150</a:t>
            </a:r>
            <a:r>
              <a:rPr lang="zh-CN" altLang="en-US" sz="1400" dirty="0">
                <a:latin typeface="Times New Roman" panose="02020603050405020304" pitchFamily="18" charset="0"/>
                <a:cs typeface="Times New Roman" panose="02020603050405020304" pitchFamily="18" charset="0"/>
              </a:rPr>
              <a:t>亿美元到 </a:t>
            </a:r>
            <a:r>
              <a:rPr lang="en-US" altLang="zh-CN" sz="1400" dirty="0">
                <a:latin typeface="Times New Roman" panose="02020603050405020304" pitchFamily="18" charset="0"/>
                <a:cs typeface="Times New Roman" panose="02020603050405020304" pitchFamily="18" charset="0"/>
              </a:rPr>
              <a:t>350</a:t>
            </a:r>
            <a:r>
              <a:rPr lang="zh-CN" altLang="en-US" sz="1400" dirty="0">
                <a:latin typeface="Times New Roman" panose="02020603050405020304" pitchFamily="18" charset="0"/>
                <a:cs typeface="Times New Roman" panose="02020603050405020304" pitchFamily="18" charset="0"/>
              </a:rPr>
              <a:t>亿美</a:t>
            </a:r>
            <a:r>
              <a:rPr lang="zh-CN" altLang="en-US" sz="1400" dirty="0" smtClean="0">
                <a:latin typeface="Times New Roman" panose="02020603050405020304" pitchFamily="18" charset="0"/>
                <a:cs typeface="Times New Roman" panose="02020603050405020304" pitchFamily="18" charset="0"/>
              </a:rPr>
              <a:t>元</a:t>
            </a:r>
            <a:r>
              <a:rPr lang="zh-CN" alt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28220"/>
            <a:ext cx="8305800" cy="381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a:xfrm>
            <a:off x="8229600" y="5200974"/>
            <a:ext cx="167463" cy="167463"/>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1" name="Oval 10"/>
          <p:cNvSpPr/>
          <p:nvPr/>
        </p:nvSpPr>
        <p:spPr>
          <a:xfrm>
            <a:off x="8509369" y="5200973"/>
            <a:ext cx="167463" cy="167463"/>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23937" y="5410200"/>
            <a:ext cx="1691463" cy="438582"/>
          </a:xfrm>
          <a:prstGeom prst="rect">
            <a:avLst/>
          </a:prstGeom>
          <a:noFill/>
        </p:spPr>
        <p:txBody>
          <a:bodyPr wrap="square" rtlCol="0">
            <a:spAutoFit/>
          </a:bodyPr>
          <a:lstStyle/>
          <a:p>
            <a:r>
              <a:rPr lang="en-US" sz="1200" b="1" i="1" dirty="0" smtClean="0">
                <a:solidFill>
                  <a:srgbClr val="C00000"/>
                </a:solidFill>
                <a:latin typeface="Times New Roman" panose="02020603050405020304" pitchFamily="18" charset="0"/>
                <a:cs typeface="Times New Roman" panose="02020603050405020304" pitchFamily="18" charset="0"/>
              </a:rPr>
              <a:t>Lowest balance points</a:t>
            </a:r>
          </a:p>
          <a:p>
            <a:pPr algn="ctr"/>
            <a:r>
              <a:rPr lang="zh-CN" altLang="en-US" sz="1050" b="1" i="1" dirty="0">
                <a:solidFill>
                  <a:srgbClr val="C00000"/>
                </a:solidFill>
                <a:latin typeface="Times New Roman" panose="02020603050405020304" pitchFamily="18" charset="0"/>
                <a:cs typeface="Times New Roman" panose="02020603050405020304" pitchFamily="18" charset="0"/>
              </a:rPr>
              <a:t>账</a:t>
            </a:r>
            <a:r>
              <a:rPr lang="zh-CN" altLang="en-US" sz="1050" b="1" i="1" dirty="0" smtClean="0">
                <a:solidFill>
                  <a:srgbClr val="C00000"/>
                </a:solidFill>
                <a:latin typeface="Times New Roman" panose="02020603050405020304" pitchFamily="18" charset="0"/>
                <a:cs typeface="Times New Roman" panose="02020603050405020304" pitchFamily="18" charset="0"/>
              </a:rPr>
              <a:t>户最低点</a:t>
            </a:r>
            <a:endParaRPr lang="en-US" sz="1050" b="1" i="1" dirty="0">
              <a:solidFill>
                <a:srgbClr val="C00000"/>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6019799" y="2438400"/>
            <a:ext cx="2771553" cy="1223412"/>
          </a:xfrm>
          <a:prstGeom prst="rect">
            <a:avLst/>
          </a:prstGeom>
          <a:noFill/>
        </p:spPr>
        <p:txBody>
          <a:bodyPr wrap="square" rtlCol="0">
            <a:spAutoFit/>
          </a:bodyPr>
          <a:lstStyle/>
          <a:p>
            <a:pPr marL="285750" indent="-285750">
              <a:buFont typeface="Wingdings" panose="05000000000000000000" pitchFamily="2" charset="2"/>
              <a:buChar char="q"/>
            </a:pPr>
            <a:r>
              <a:rPr lang="en-US" sz="1050" b="1" i="1" dirty="0" smtClean="0">
                <a:solidFill>
                  <a:schemeClr val="tx2">
                    <a:lumMod val="50000"/>
                  </a:schemeClr>
                </a:solidFill>
                <a:latin typeface="Times New Roman" panose="02020603050405020304" pitchFamily="18" charset="0"/>
                <a:cs typeface="Times New Roman" panose="02020603050405020304" pitchFamily="18" charset="0"/>
              </a:rPr>
              <a:t>Lowest Fed account balance over past three years:</a:t>
            </a:r>
          </a:p>
          <a:p>
            <a:pPr marL="285750" indent="-285750">
              <a:buClr>
                <a:schemeClr val="bg1"/>
              </a:buClr>
              <a:buFont typeface="Wingdings" panose="05000000000000000000" pitchFamily="2" charset="2"/>
              <a:buChar char="q"/>
            </a:pPr>
            <a:r>
              <a:rPr lang="zh-CN" altLang="en-US" sz="1050" b="1" i="1" dirty="0" smtClean="0">
                <a:solidFill>
                  <a:schemeClr val="tx2">
                    <a:lumMod val="50000"/>
                  </a:schemeClr>
                </a:solidFill>
                <a:latin typeface="Times New Roman" panose="02020603050405020304" pitchFamily="18" charset="0"/>
                <a:cs typeface="Times New Roman" panose="02020603050405020304" pitchFamily="18" charset="0"/>
              </a:rPr>
              <a:t>过去三年美联储账户最低余额：</a:t>
            </a:r>
            <a:endParaRPr lang="en-US" sz="1050" b="1" i="1" dirty="0" smtClean="0">
              <a:solidFill>
                <a:schemeClr val="tx2">
                  <a:lumMod val="50000"/>
                </a:schemeClr>
              </a:solidFill>
              <a:latin typeface="Times New Roman" panose="02020603050405020304" pitchFamily="18" charset="0"/>
              <a:cs typeface="Times New Roman" panose="02020603050405020304" pitchFamily="18" charset="0"/>
            </a:endParaRPr>
          </a:p>
          <a:p>
            <a:r>
              <a:rPr lang="en-US" sz="1050" b="1" i="1" dirty="0">
                <a:solidFill>
                  <a:schemeClr val="tx2">
                    <a:lumMod val="50000"/>
                  </a:schemeClr>
                </a:solidFill>
                <a:latin typeface="Times New Roman" panose="02020603050405020304" pitchFamily="18" charset="0"/>
                <a:cs typeface="Times New Roman" panose="02020603050405020304" pitchFamily="18" charset="0"/>
              </a:rPr>
              <a:t> </a:t>
            </a:r>
            <a:r>
              <a:rPr lang="en-US" sz="1050" b="1" i="1" dirty="0" smtClean="0">
                <a:solidFill>
                  <a:schemeClr val="tx2">
                    <a:lumMod val="50000"/>
                  </a:schemeClr>
                </a:solidFill>
                <a:latin typeface="Times New Roman" panose="02020603050405020304" pitchFamily="18" charset="0"/>
                <a:cs typeface="Times New Roman" panose="02020603050405020304" pitchFamily="18" charset="0"/>
              </a:rPr>
              <a:t>        2017 May 12</a:t>
            </a:r>
            <a:r>
              <a:rPr lang="en-US" sz="1050" b="1" i="1" baseline="30000" dirty="0" smtClean="0">
                <a:solidFill>
                  <a:schemeClr val="tx2">
                    <a:lumMod val="50000"/>
                  </a:schemeClr>
                </a:solidFill>
                <a:latin typeface="Times New Roman" panose="02020603050405020304" pitchFamily="18" charset="0"/>
                <a:cs typeface="Times New Roman" panose="02020603050405020304" pitchFamily="18" charset="0"/>
              </a:rPr>
              <a:t>th </a:t>
            </a:r>
            <a:r>
              <a:rPr lang="en-US" sz="1050" b="1" i="1" dirty="0" smtClean="0">
                <a:solidFill>
                  <a:schemeClr val="tx2">
                    <a:lumMod val="50000"/>
                  </a:schemeClr>
                </a:solidFill>
                <a:latin typeface="Times New Roman" panose="02020603050405020304" pitchFamily="18" charset="0"/>
                <a:cs typeface="Times New Roman" panose="02020603050405020304" pitchFamily="18" charset="0"/>
              </a:rPr>
              <a:t>: </a:t>
            </a:r>
            <a:r>
              <a:rPr lang="en-US" sz="1050" b="1" i="1" dirty="0" smtClean="0">
                <a:solidFill>
                  <a:srgbClr val="C00000"/>
                </a:solidFill>
                <a:latin typeface="Times New Roman" panose="02020603050405020304" pitchFamily="18" charset="0"/>
                <a:cs typeface="Times New Roman" panose="02020603050405020304" pitchFamily="18" charset="0"/>
              </a:rPr>
              <a:t>$14.7Bn</a:t>
            </a:r>
          </a:p>
          <a:p>
            <a:r>
              <a:rPr lang="en-US" sz="1050" b="1" i="1" dirty="0">
                <a:solidFill>
                  <a:srgbClr val="C00000"/>
                </a:solidFill>
                <a:latin typeface="Times New Roman" panose="02020603050405020304" pitchFamily="18" charset="0"/>
                <a:cs typeface="Times New Roman" panose="02020603050405020304" pitchFamily="18" charset="0"/>
              </a:rPr>
              <a:t> </a:t>
            </a:r>
            <a:r>
              <a:rPr lang="en-US" sz="1050" b="1" i="1" dirty="0" smtClean="0">
                <a:solidFill>
                  <a:srgbClr val="C00000"/>
                </a:solidFill>
                <a:latin typeface="Times New Roman" panose="02020603050405020304" pitchFamily="18" charset="0"/>
                <a:cs typeface="Times New Roman" panose="02020603050405020304" pitchFamily="18" charset="0"/>
              </a:rPr>
              <a:t>        </a:t>
            </a:r>
            <a:r>
              <a:rPr lang="en-US" altLang="zh-CN" sz="1050" b="1" i="1" dirty="0" smtClean="0">
                <a:solidFill>
                  <a:srgbClr val="002060"/>
                </a:solidFill>
                <a:latin typeface="Times New Roman" panose="02020603050405020304" pitchFamily="18" charset="0"/>
                <a:cs typeface="Times New Roman" panose="02020603050405020304" pitchFamily="18" charset="0"/>
              </a:rPr>
              <a:t>2017</a:t>
            </a:r>
            <a:r>
              <a:rPr lang="zh-CN" altLang="en-US" sz="1050" b="1" i="1" dirty="0" smtClean="0">
                <a:solidFill>
                  <a:srgbClr val="002060"/>
                </a:solidFill>
                <a:latin typeface="Times New Roman" panose="02020603050405020304" pitchFamily="18" charset="0"/>
                <a:cs typeface="Times New Roman" panose="02020603050405020304" pitchFamily="18" charset="0"/>
              </a:rPr>
              <a:t>年</a:t>
            </a:r>
            <a:r>
              <a:rPr lang="en-US" altLang="zh-CN" sz="1050" b="1" i="1" dirty="0" smtClean="0">
                <a:solidFill>
                  <a:srgbClr val="002060"/>
                </a:solidFill>
                <a:latin typeface="Times New Roman" panose="02020603050405020304" pitchFamily="18" charset="0"/>
                <a:cs typeface="Times New Roman" panose="02020603050405020304" pitchFamily="18" charset="0"/>
              </a:rPr>
              <a:t>5</a:t>
            </a:r>
            <a:r>
              <a:rPr lang="zh-CN" altLang="en-US" sz="1050" b="1" i="1" dirty="0" smtClean="0">
                <a:solidFill>
                  <a:srgbClr val="002060"/>
                </a:solidFill>
                <a:latin typeface="Times New Roman" panose="02020603050405020304" pitchFamily="18" charset="0"/>
                <a:cs typeface="Times New Roman" panose="02020603050405020304" pitchFamily="18" charset="0"/>
              </a:rPr>
              <a:t>月</a:t>
            </a:r>
            <a:r>
              <a:rPr lang="en-US" altLang="zh-CN" sz="1050" b="1" i="1" dirty="0" smtClean="0">
                <a:solidFill>
                  <a:srgbClr val="002060"/>
                </a:solidFill>
                <a:latin typeface="Times New Roman" panose="02020603050405020304" pitchFamily="18" charset="0"/>
                <a:cs typeface="Times New Roman" panose="02020603050405020304" pitchFamily="18" charset="0"/>
              </a:rPr>
              <a:t>12</a:t>
            </a:r>
            <a:r>
              <a:rPr lang="zh-CN" altLang="en-US" sz="1050" b="1" i="1" dirty="0" smtClean="0">
                <a:solidFill>
                  <a:srgbClr val="002060"/>
                </a:solidFill>
                <a:latin typeface="Times New Roman" panose="02020603050405020304" pitchFamily="18" charset="0"/>
                <a:cs typeface="Times New Roman" panose="02020603050405020304" pitchFamily="18" charset="0"/>
              </a:rPr>
              <a:t>日：</a:t>
            </a:r>
            <a:r>
              <a:rPr lang="en-US" altLang="zh-CN" sz="1050" b="1" i="1" dirty="0" smtClean="0">
                <a:solidFill>
                  <a:srgbClr val="C00000"/>
                </a:solidFill>
                <a:latin typeface="Times New Roman" panose="02020603050405020304" pitchFamily="18" charset="0"/>
                <a:cs typeface="Times New Roman" panose="02020603050405020304" pitchFamily="18" charset="0"/>
              </a:rPr>
              <a:t>147</a:t>
            </a:r>
            <a:r>
              <a:rPr lang="zh-CN" altLang="en-US" sz="1050" b="1" i="1" dirty="0" smtClean="0">
                <a:solidFill>
                  <a:srgbClr val="C00000"/>
                </a:solidFill>
                <a:latin typeface="Times New Roman" panose="02020603050405020304" pitchFamily="18" charset="0"/>
                <a:cs typeface="Times New Roman" panose="02020603050405020304" pitchFamily="18" charset="0"/>
              </a:rPr>
              <a:t>亿美元</a:t>
            </a:r>
            <a:endParaRPr lang="en-US" sz="1050" b="1" i="1" dirty="0" smtClean="0">
              <a:solidFill>
                <a:srgbClr val="C00000"/>
              </a:solidFill>
              <a:latin typeface="Times New Roman" panose="02020603050405020304" pitchFamily="18" charset="0"/>
              <a:cs typeface="Times New Roman" panose="02020603050405020304" pitchFamily="18" charset="0"/>
            </a:endParaRPr>
          </a:p>
          <a:p>
            <a:r>
              <a:rPr lang="en-US" sz="1050" b="1" i="1" dirty="0">
                <a:solidFill>
                  <a:schemeClr val="tx2">
                    <a:lumMod val="50000"/>
                  </a:schemeClr>
                </a:solidFill>
                <a:latin typeface="Times New Roman" panose="02020603050405020304" pitchFamily="18" charset="0"/>
                <a:cs typeface="Times New Roman" panose="02020603050405020304" pitchFamily="18" charset="0"/>
              </a:rPr>
              <a:t> </a:t>
            </a:r>
            <a:r>
              <a:rPr lang="en-US" sz="1050" b="1" i="1" dirty="0" smtClean="0">
                <a:solidFill>
                  <a:schemeClr val="tx2">
                    <a:lumMod val="50000"/>
                  </a:schemeClr>
                </a:solidFill>
                <a:latin typeface="Times New Roman" panose="02020603050405020304" pitchFamily="18" charset="0"/>
                <a:cs typeface="Times New Roman" panose="02020603050405020304" pitchFamily="18" charset="0"/>
              </a:rPr>
              <a:t>        2017 June 30</a:t>
            </a:r>
            <a:r>
              <a:rPr lang="en-US" sz="1050" b="1" i="1" baseline="30000" dirty="0" smtClean="0">
                <a:solidFill>
                  <a:schemeClr val="tx2">
                    <a:lumMod val="50000"/>
                  </a:schemeClr>
                </a:solidFill>
                <a:latin typeface="Times New Roman" panose="02020603050405020304" pitchFamily="18" charset="0"/>
                <a:cs typeface="Times New Roman" panose="02020603050405020304" pitchFamily="18" charset="0"/>
              </a:rPr>
              <a:t>th</a:t>
            </a:r>
            <a:r>
              <a:rPr lang="en-US" sz="1050" b="1" i="1" dirty="0" smtClean="0">
                <a:solidFill>
                  <a:schemeClr val="tx2">
                    <a:lumMod val="50000"/>
                  </a:schemeClr>
                </a:solidFill>
                <a:latin typeface="Times New Roman" panose="02020603050405020304" pitchFamily="18" charset="0"/>
                <a:cs typeface="Times New Roman" panose="02020603050405020304" pitchFamily="18" charset="0"/>
              </a:rPr>
              <a:t>: </a:t>
            </a:r>
            <a:r>
              <a:rPr lang="en-US" sz="1050" b="1" i="1" dirty="0" smtClean="0">
                <a:solidFill>
                  <a:srgbClr val="C00000"/>
                </a:solidFill>
                <a:latin typeface="Times New Roman" panose="02020603050405020304" pitchFamily="18" charset="0"/>
                <a:cs typeface="Times New Roman" panose="02020603050405020304" pitchFamily="18" charset="0"/>
              </a:rPr>
              <a:t>$15.9Bn</a:t>
            </a:r>
          </a:p>
          <a:p>
            <a:r>
              <a:rPr lang="en-US" sz="1050" b="1" i="1" dirty="0">
                <a:solidFill>
                  <a:srgbClr val="C00000"/>
                </a:solidFill>
                <a:latin typeface="Times New Roman" panose="02020603050405020304" pitchFamily="18" charset="0"/>
                <a:cs typeface="Times New Roman" panose="02020603050405020304" pitchFamily="18" charset="0"/>
              </a:rPr>
              <a:t> </a:t>
            </a:r>
            <a:r>
              <a:rPr lang="en-US" sz="1050" b="1" i="1" dirty="0" smtClean="0">
                <a:solidFill>
                  <a:srgbClr val="C00000"/>
                </a:solidFill>
                <a:latin typeface="Times New Roman" panose="02020603050405020304" pitchFamily="18" charset="0"/>
                <a:cs typeface="Times New Roman" panose="02020603050405020304" pitchFamily="18" charset="0"/>
              </a:rPr>
              <a:t>        </a:t>
            </a:r>
            <a:r>
              <a:rPr lang="en-US" altLang="zh-CN" sz="1050" b="1" i="1" dirty="0" smtClean="0">
                <a:solidFill>
                  <a:srgbClr val="002060"/>
                </a:solidFill>
                <a:latin typeface="Times New Roman" panose="02020603050405020304" pitchFamily="18" charset="0"/>
                <a:cs typeface="Times New Roman" panose="02020603050405020304" pitchFamily="18" charset="0"/>
              </a:rPr>
              <a:t>2017</a:t>
            </a:r>
            <a:r>
              <a:rPr lang="zh-CN" altLang="en-US" sz="1050" b="1" i="1" dirty="0" smtClean="0">
                <a:solidFill>
                  <a:srgbClr val="002060"/>
                </a:solidFill>
                <a:latin typeface="Times New Roman" panose="02020603050405020304" pitchFamily="18" charset="0"/>
                <a:cs typeface="Times New Roman" panose="02020603050405020304" pitchFamily="18" charset="0"/>
              </a:rPr>
              <a:t>年</a:t>
            </a:r>
            <a:r>
              <a:rPr lang="en-US" altLang="zh-CN" sz="1050" b="1" i="1" dirty="0" smtClean="0">
                <a:solidFill>
                  <a:srgbClr val="002060"/>
                </a:solidFill>
                <a:latin typeface="Times New Roman" panose="02020603050405020304" pitchFamily="18" charset="0"/>
                <a:cs typeface="Times New Roman" panose="02020603050405020304" pitchFamily="18" charset="0"/>
              </a:rPr>
              <a:t>6</a:t>
            </a:r>
            <a:r>
              <a:rPr lang="zh-CN" altLang="en-US" sz="1050" b="1" i="1" dirty="0" smtClean="0">
                <a:solidFill>
                  <a:srgbClr val="002060"/>
                </a:solidFill>
                <a:latin typeface="Times New Roman" panose="02020603050405020304" pitchFamily="18" charset="0"/>
                <a:cs typeface="Times New Roman" panose="02020603050405020304" pitchFamily="18" charset="0"/>
              </a:rPr>
              <a:t>月</a:t>
            </a:r>
            <a:r>
              <a:rPr lang="en-US" altLang="zh-CN" sz="1050" b="1" i="1" dirty="0" smtClean="0">
                <a:solidFill>
                  <a:srgbClr val="002060"/>
                </a:solidFill>
                <a:latin typeface="Times New Roman" panose="02020603050405020304" pitchFamily="18" charset="0"/>
                <a:cs typeface="Times New Roman" panose="02020603050405020304" pitchFamily="18" charset="0"/>
              </a:rPr>
              <a:t>30</a:t>
            </a:r>
            <a:r>
              <a:rPr lang="zh-CN" altLang="en-US" sz="1050" b="1" i="1" dirty="0" smtClean="0">
                <a:solidFill>
                  <a:srgbClr val="002060"/>
                </a:solidFill>
                <a:latin typeface="Times New Roman" panose="02020603050405020304" pitchFamily="18" charset="0"/>
                <a:cs typeface="Times New Roman" panose="02020603050405020304" pitchFamily="18" charset="0"/>
              </a:rPr>
              <a:t>日：</a:t>
            </a:r>
            <a:r>
              <a:rPr lang="en-US" altLang="zh-CN" sz="1050" b="1" i="1" dirty="0" smtClean="0">
                <a:solidFill>
                  <a:srgbClr val="C00000"/>
                </a:solidFill>
                <a:latin typeface="Times New Roman" panose="02020603050405020304" pitchFamily="18" charset="0"/>
                <a:cs typeface="Times New Roman" panose="02020603050405020304" pitchFamily="18" charset="0"/>
              </a:rPr>
              <a:t>159</a:t>
            </a:r>
            <a:r>
              <a:rPr lang="zh-CN" altLang="en-US" sz="1050" b="1" i="1" dirty="0" smtClean="0">
                <a:solidFill>
                  <a:srgbClr val="C00000"/>
                </a:solidFill>
                <a:latin typeface="Times New Roman" panose="02020603050405020304" pitchFamily="18" charset="0"/>
                <a:cs typeface="Times New Roman" panose="02020603050405020304" pitchFamily="18" charset="0"/>
              </a:rPr>
              <a:t>亿美元</a:t>
            </a:r>
            <a:endParaRPr lang="en-US" sz="1050" b="1" dirty="0" smtClean="0">
              <a:solidFill>
                <a:srgbClr val="C00000"/>
              </a:solidFill>
              <a:latin typeface="Times New Roman" panose="02020603050405020304" pitchFamily="18" charset="0"/>
              <a:cs typeface="Times New Roman" panose="02020603050405020304" pitchFamily="18" charset="0"/>
            </a:endParaRPr>
          </a:p>
        </p:txBody>
      </p:sp>
      <p:sp>
        <p:nvSpPr>
          <p:cNvPr id="14" name="Title 1"/>
          <p:cNvSpPr txBox="1">
            <a:spLocks/>
          </p:cNvSpPr>
          <p:nvPr/>
        </p:nvSpPr>
        <p:spPr>
          <a:xfrm>
            <a:off x="381000" y="381000"/>
            <a:ext cx="8229600" cy="4873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C00000"/>
                </a:solidFill>
                <a:latin typeface="+mj-lt"/>
                <a:ea typeface="+mj-ea"/>
                <a:cs typeface="+mj-cs"/>
              </a:defRPr>
            </a:lvl1pPr>
          </a:lstStyle>
          <a:p>
            <a:pPr algn="l"/>
            <a:r>
              <a:rPr lang="en-US" sz="2000" b="1" dirty="0" smtClean="0">
                <a:solidFill>
                  <a:schemeClr val="tx1"/>
                </a:solidFill>
                <a:latin typeface="Times New Roman" panose="02020603050405020304" pitchFamily="18" charset="0"/>
                <a:cs typeface="Times New Roman" panose="02020603050405020304" pitchFamily="18" charset="0"/>
              </a:rPr>
              <a:t>1.2 Recent Trend and Future Business Needs </a:t>
            </a:r>
            <a:r>
              <a:rPr lang="zh-CN" altLang="en-US" sz="2000" b="1" dirty="0" smtClean="0">
                <a:solidFill>
                  <a:schemeClr val="tx1"/>
                </a:solidFill>
                <a:latin typeface="Times New Roman" panose="02020603050405020304" pitchFamily="18" charset="0"/>
                <a:cs typeface="Times New Roman" panose="02020603050405020304" pitchFamily="18" charset="0"/>
              </a:rPr>
              <a:t>近期趋势及未来业务需求</a:t>
            </a:r>
            <a:endParaRPr 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02937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T_TYPE" val="THIN BLUE LINE"/>
</p:tagLst>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Theme2</Template>
  <TotalTime>24175</TotalTime>
  <Words>4626</Words>
  <Application>Microsoft Office PowerPoint</Application>
  <PresentationFormat>On-screen Show (4:3)</PresentationFormat>
  <Paragraphs>430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Theme2</vt:lpstr>
      <vt:lpstr> Intraday Liquidity Risk management 日间流动性风险管理 Fed Net Debit Cap proposal 美联储日间净借记限额申请    Bank of china USA  中国银行纽约分行</vt:lpstr>
      <vt:lpstr>PowerPoint Presentation</vt:lpstr>
      <vt:lpstr>PowerPoint Presentation</vt:lpstr>
      <vt:lpstr>PowerPoint Presentation</vt:lpstr>
      <vt:lpstr>1.1 Historical Data Statistical Analysis 历史数据统计分析</vt:lpstr>
      <vt:lpstr>1.1 Historical Data Statistical Analysis 历史数据统计分析</vt:lpstr>
      <vt:lpstr>1.1 Other Factor – Seasonality/Holiday Effects 其它因素 - 季节性及节假日影响</vt:lpstr>
      <vt:lpstr>Approach 1 – Analysis Conclusion 方法1 - 分析结论</vt:lpstr>
      <vt:lpstr>PowerPoint Presentation</vt:lpstr>
      <vt:lpstr>PowerPoint Presentation</vt:lpstr>
      <vt:lpstr>PowerPoint Presentation</vt:lpstr>
      <vt:lpstr>PowerPoint Presentation</vt:lpstr>
      <vt:lpstr>PowerPoint Presentation</vt:lpstr>
      <vt:lpstr>PowerPoint Presentation</vt:lpstr>
      <vt:lpstr>Approach 2 – Analysis Conclusion 方法2 - 分析结果</vt:lpstr>
      <vt:lpstr>PowerPoint Presentation</vt:lpstr>
      <vt:lpstr>Fed Net Debit Cap Category and Requirements 美联储净借记限额类别要求</vt:lpstr>
      <vt:lpstr>PowerPoint Presentation</vt:lpstr>
      <vt:lpstr>PowerPoint Presentation</vt:lpstr>
      <vt:lpstr>PowerPoint Presentation</vt:lpstr>
    </vt:vector>
  </TitlesOfParts>
  <Company>Bank of China, USA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CUSO Risk Management Framework</dc:title>
  <dc:creator>DZOU</dc:creator>
  <cp:lastModifiedBy>YY</cp:lastModifiedBy>
  <cp:revision>1476</cp:revision>
  <cp:lastPrinted>2017-06-02T15:21:49Z</cp:lastPrinted>
  <dcterms:created xsi:type="dcterms:W3CDTF">2016-06-06T19:32:55Z</dcterms:created>
  <dcterms:modified xsi:type="dcterms:W3CDTF">2017-08-30T15:17:29Z</dcterms:modified>
</cp:coreProperties>
</file>