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12" r:id="rId1"/>
  </p:sldMasterIdLst>
  <p:notesMasterIdLst>
    <p:notesMasterId r:id="rId50"/>
  </p:notesMasterIdLst>
  <p:handoutMasterIdLst>
    <p:handoutMasterId r:id="rId51"/>
  </p:handoutMasterIdLst>
  <p:sldIdLst>
    <p:sldId id="464" r:id="rId2"/>
    <p:sldId id="530" r:id="rId3"/>
    <p:sldId id="531" r:id="rId4"/>
    <p:sldId id="532" r:id="rId5"/>
    <p:sldId id="533" r:id="rId6"/>
    <p:sldId id="534" r:id="rId7"/>
    <p:sldId id="535" r:id="rId8"/>
    <p:sldId id="536" r:id="rId9"/>
    <p:sldId id="517" r:id="rId10"/>
    <p:sldId id="483" r:id="rId11"/>
    <p:sldId id="510" r:id="rId12"/>
    <p:sldId id="513" r:id="rId13"/>
    <p:sldId id="511" r:id="rId14"/>
    <p:sldId id="512" r:id="rId15"/>
    <p:sldId id="515" r:id="rId16"/>
    <p:sldId id="509" r:id="rId17"/>
    <p:sldId id="521" r:id="rId18"/>
    <p:sldId id="524" r:id="rId19"/>
    <p:sldId id="527" r:id="rId20"/>
    <p:sldId id="528" r:id="rId21"/>
    <p:sldId id="529" r:id="rId22"/>
    <p:sldId id="525" r:id="rId23"/>
    <p:sldId id="472" r:id="rId24"/>
    <p:sldId id="516" r:id="rId25"/>
    <p:sldId id="503" r:id="rId26"/>
    <p:sldId id="507" r:id="rId27"/>
    <p:sldId id="477" r:id="rId28"/>
    <p:sldId id="478" r:id="rId29"/>
    <p:sldId id="479" r:id="rId30"/>
    <p:sldId id="508"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1" r:id="rId48"/>
    <p:sldId id="502"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4A"/>
    <a:srgbClr val="F6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35" autoAdjust="0"/>
    <p:restoredTop sz="94660" autoAdjust="0"/>
  </p:normalViewPr>
  <p:slideViewPr>
    <p:cSldViewPr>
      <p:cViewPr>
        <p:scale>
          <a:sx n="120" d="100"/>
          <a:sy n="120" d="100"/>
        </p:scale>
        <p:origin x="-864" y="72"/>
      </p:cViewPr>
      <p:guideLst>
        <p:guide orient="horz" pos="2160"/>
        <p:guide pos="2880"/>
      </p:guideLst>
    </p:cSldViewPr>
  </p:slideViewPr>
  <p:outlineViewPr>
    <p:cViewPr>
      <p:scale>
        <a:sx n="33" d="100"/>
        <a:sy n="33" d="100"/>
      </p:scale>
      <p:origin x="0" y="34350"/>
    </p:cViewPr>
  </p:outlineViewPr>
  <p:notesTextViewPr>
    <p:cViewPr>
      <p:scale>
        <a:sx n="100" d="100"/>
        <a:sy n="100" d="100"/>
      </p:scale>
      <p:origin x="0" y="0"/>
    </p:cViewPr>
  </p:notesTextViewPr>
  <p:sorterViewPr>
    <p:cViewPr>
      <p:scale>
        <a:sx n="125" d="100"/>
        <a:sy n="125" d="100"/>
      </p:scale>
      <p:origin x="0" y="16944"/>
    </p:cViewPr>
  </p:sorterViewPr>
  <p:notesViewPr>
    <p:cSldViewPr>
      <p:cViewPr varScale="1">
        <p:scale>
          <a:sx n="87" d="100"/>
          <a:sy n="87" d="100"/>
        </p:scale>
        <p:origin x="-378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9USHSNYBFLS108\MTB_MRD\EPS\Intraday\Fed%20balance%20+Security\fedwire+osd%20intraday%20analysis_v5.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9USHSNYBFLS108\MTB_MRD\EPS\Intraday\Fed%20balance%20+Security\fedwire+osd%20intraday%20analysis_v5.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9USHSNYBFLS108\MTB_MRD\EPS\Intraday\Fed%20balance%20+Security\fedwire+osd%20intraday%20analysis_v5.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Frequency</c:v>
          </c:tx>
          <c:invertIfNegative val="0"/>
          <c:dLbls>
            <c:txPr>
              <a:bodyPr/>
              <a:lstStyle/>
              <a:p>
                <a:pPr>
                  <a:defRPr sz="800"/>
                </a:pPr>
                <a:endParaRPr lang="en-US"/>
              </a:p>
            </c:txPr>
            <c:showLegendKey val="0"/>
            <c:showVal val="1"/>
            <c:showCatName val="0"/>
            <c:showSerName val="0"/>
            <c:showPercent val="0"/>
            <c:showBubbleSize val="0"/>
            <c:showLeaderLines val="0"/>
          </c:dLbls>
          <c:cat>
            <c:numRef>
              <c:f>'Data &amp;Distribution analysis'!$J$39:$J$48</c:f>
              <c:numCache>
                <c:formatCode>"$"#,##0.00_);[Red]\("$"#,##0.00\)</c:formatCode>
                <c:ptCount val="10"/>
                <c:pt idx="0">
                  <c:v>1500000000</c:v>
                </c:pt>
                <c:pt idx="1">
                  <c:v>3000000000</c:v>
                </c:pt>
                <c:pt idx="2">
                  <c:v>5000000000</c:v>
                </c:pt>
                <c:pt idx="3">
                  <c:v>7500000000</c:v>
                </c:pt>
                <c:pt idx="4">
                  <c:v>10000000000</c:v>
                </c:pt>
                <c:pt idx="5">
                  <c:v>12500000000</c:v>
                </c:pt>
                <c:pt idx="6">
                  <c:v>15000000000</c:v>
                </c:pt>
                <c:pt idx="7">
                  <c:v>20000000000</c:v>
                </c:pt>
                <c:pt idx="8">
                  <c:v>25000000000</c:v>
                </c:pt>
                <c:pt idx="9">
                  <c:v>35000000000</c:v>
                </c:pt>
              </c:numCache>
            </c:numRef>
          </c:cat>
          <c:val>
            <c:numRef>
              <c:f>'Data &amp;Distribution analysis'!$K$39:$K$48</c:f>
              <c:numCache>
                <c:formatCode>General</c:formatCode>
                <c:ptCount val="10"/>
                <c:pt idx="0">
                  <c:v>3</c:v>
                </c:pt>
                <c:pt idx="1">
                  <c:v>35</c:v>
                </c:pt>
                <c:pt idx="2">
                  <c:v>89</c:v>
                </c:pt>
                <c:pt idx="3">
                  <c:v>155</c:v>
                </c:pt>
                <c:pt idx="4">
                  <c:v>144</c:v>
                </c:pt>
                <c:pt idx="5">
                  <c:v>105</c:v>
                </c:pt>
                <c:pt idx="6">
                  <c:v>81</c:v>
                </c:pt>
                <c:pt idx="7">
                  <c:v>90</c:v>
                </c:pt>
                <c:pt idx="8">
                  <c:v>39</c:v>
                </c:pt>
                <c:pt idx="9">
                  <c:v>13</c:v>
                </c:pt>
              </c:numCache>
            </c:numRef>
          </c:val>
        </c:ser>
        <c:dLbls>
          <c:showLegendKey val="0"/>
          <c:showVal val="0"/>
          <c:showCatName val="0"/>
          <c:showSerName val="0"/>
          <c:showPercent val="0"/>
          <c:showBubbleSize val="0"/>
        </c:dLbls>
        <c:gapWidth val="0"/>
        <c:overlap val="100"/>
        <c:axId val="132530176"/>
        <c:axId val="132531712"/>
      </c:barChart>
      <c:lineChart>
        <c:grouping val="standard"/>
        <c:varyColors val="0"/>
        <c:ser>
          <c:idx val="1"/>
          <c:order val="1"/>
          <c:tx>
            <c:strRef>
              <c:f>'Data &amp;Distribution analysis'!$M$38</c:f>
              <c:strCache>
                <c:ptCount val="1"/>
                <c:pt idx="0">
                  <c:v>Normal Distribution</c:v>
                </c:pt>
              </c:strCache>
            </c:strRef>
          </c:tx>
          <c:marker>
            <c:symbol val="none"/>
          </c:marker>
          <c:cat>
            <c:numRef>
              <c:f>'Data &amp;Distribution analysis'!$J$39:$J$48</c:f>
              <c:numCache>
                <c:formatCode>"$"#,##0.00_);[Red]\("$"#,##0.00\)</c:formatCode>
                <c:ptCount val="10"/>
                <c:pt idx="0">
                  <c:v>1500000000</c:v>
                </c:pt>
                <c:pt idx="1">
                  <c:v>3000000000</c:v>
                </c:pt>
                <c:pt idx="2">
                  <c:v>5000000000</c:v>
                </c:pt>
                <c:pt idx="3">
                  <c:v>7500000000</c:v>
                </c:pt>
                <c:pt idx="4">
                  <c:v>10000000000</c:v>
                </c:pt>
                <c:pt idx="5">
                  <c:v>12500000000</c:v>
                </c:pt>
                <c:pt idx="6">
                  <c:v>15000000000</c:v>
                </c:pt>
                <c:pt idx="7">
                  <c:v>20000000000</c:v>
                </c:pt>
                <c:pt idx="8">
                  <c:v>25000000000</c:v>
                </c:pt>
                <c:pt idx="9">
                  <c:v>35000000000</c:v>
                </c:pt>
              </c:numCache>
            </c:numRef>
          </c:cat>
          <c:val>
            <c:numRef>
              <c:f>'Data &amp;Distribution analysis'!$M$39:$M$48</c:f>
              <c:numCache>
                <c:formatCode>_(* #,##0.00000000000_);_(* \(#,##0.00000000000\);_(* "-"??_);_(@_)</c:formatCode>
                <c:ptCount val="10"/>
                <c:pt idx="0">
                  <c:v>2.1706479035424212E-11</c:v>
                </c:pt>
                <c:pt idx="1">
                  <c:v>3.1296255202895766E-11</c:v>
                </c:pt>
                <c:pt idx="2">
                  <c:v>4.5811970506443011E-11</c:v>
                </c:pt>
                <c:pt idx="3">
                  <c:v>6.2128577978637081E-11</c:v>
                </c:pt>
                <c:pt idx="4">
                  <c:v>6.9626598779696707E-11</c:v>
                </c:pt>
                <c:pt idx="5">
                  <c:v>6.4480778777308488E-11</c:v>
                </c:pt>
                <c:pt idx="6">
                  <c:v>4.9346538504303321E-11</c:v>
                </c:pt>
                <c:pt idx="7">
                  <c:v>1.6308856512874555E-11</c:v>
                </c:pt>
                <c:pt idx="8">
                  <c:v>2.513481162338494E-12</c:v>
                </c:pt>
                <c:pt idx="9">
                  <c:v>6.0539076997260075E-15</c:v>
                </c:pt>
              </c:numCache>
            </c:numRef>
          </c:val>
          <c:smooth val="1"/>
        </c:ser>
        <c:dLbls>
          <c:showLegendKey val="0"/>
          <c:showVal val="0"/>
          <c:showCatName val="0"/>
          <c:showSerName val="0"/>
          <c:showPercent val="0"/>
          <c:showBubbleSize val="0"/>
        </c:dLbls>
        <c:marker val="1"/>
        <c:smooth val="0"/>
        <c:axId val="132555520"/>
        <c:axId val="132533248"/>
      </c:lineChart>
      <c:catAx>
        <c:axId val="132530176"/>
        <c:scaling>
          <c:orientation val="minMax"/>
        </c:scaling>
        <c:delete val="0"/>
        <c:axPos val="b"/>
        <c:numFmt formatCode="&quot;$&quot;#.#0,,,&quot;B&quot;;" sourceLinked="0"/>
        <c:majorTickMark val="none"/>
        <c:minorTickMark val="none"/>
        <c:tickLblPos val="nextTo"/>
        <c:txPr>
          <a:bodyPr/>
          <a:lstStyle/>
          <a:p>
            <a:pPr>
              <a:defRPr sz="700"/>
            </a:pPr>
            <a:endParaRPr lang="en-US"/>
          </a:p>
        </c:txPr>
        <c:crossAx val="132531712"/>
        <c:crosses val="autoZero"/>
        <c:auto val="0"/>
        <c:lblAlgn val="ctr"/>
        <c:lblOffset val="100"/>
        <c:noMultiLvlLbl val="0"/>
      </c:catAx>
      <c:valAx>
        <c:axId val="132531712"/>
        <c:scaling>
          <c:orientation val="minMax"/>
        </c:scaling>
        <c:delete val="0"/>
        <c:axPos val="l"/>
        <c:numFmt formatCode="#&quot;D&quot;;" sourceLinked="0"/>
        <c:majorTickMark val="none"/>
        <c:minorTickMark val="none"/>
        <c:tickLblPos val="nextTo"/>
        <c:spPr>
          <a:ln w="9525">
            <a:solidFill>
              <a:schemeClr val="tx1"/>
            </a:solidFill>
          </a:ln>
        </c:spPr>
        <c:txPr>
          <a:bodyPr/>
          <a:lstStyle/>
          <a:p>
            <a:pPr>
              <a:defRPr sz="700"/>
            </a:pPr>
            <a:endParaRPr lang="en-US"/>
          </a:p>
        </c:txPr>
        <c:crossAx val="132530176"/>
        <c:crosses val="autoZero"/>
        <c:crossBetween val="between"/>
      </c:valAx>
      <c:valAx>
        <c:axId val="132533248"/>
        <c:scaling>
          <c:orientation val="minMax"/>
        </c:scaling>
        <c:delete val="0"/>
        <c:axPos val="r"/>
        <c:numFmt formatCode="General" sourceLinked="0"/>
        <c:majorTickMark val="none"/>
        <c:minorTickMark val="none"/>
        <c:tickLblPos val="none"/>
        <c:txPr>
          <a:bodyPr/>
          <a:lstStyle/>
          <a:p>
            <a:pPr>
              <a:defRPr sz="700"/>
            </a:pPr>
            <a:endParaRPr lang="en-US"/>
          </a:p>
        </c:txPr>
        <c:crossAx val="132555520"/>
        <c:crosses val="max"/>
        <c:crossBetween val="between"/>
      </c:valAx>
      <c:catAx>
        <c:axId val="132555520"/>
        <c:scaling>
          <c:orientation val="minMax"/>
        </c:scaling>
        <c:delete val="1"/>
        <c:axPos val="b"/>
        <c:numFmt formatCode="&quot;$&quot;#,##0.00_);[Red]\(&quot;$&quot;#,##0.00\)" sourceLinked="1"/>
        <c:majorTickMark val="out"/>
        <c:minorTickMark val="none"/>
        <c:tickLblPos val="nextTo"/>
        <c:crossAx val="132533248"/>
        <c:crosses val="autoZero"/>
        <c:auto val="1"/>
        <c:lblAlgn val="ctr"/>
        <c:lblOffset val="100"/>
        <c:noMultiLvlLbl val="0"/>
      </c:catAx>
    </c:plotArea>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dLbls>
            <c:txPr>
              <a:bodyPr/>
              <a:lstStyle/>
              <a:p>
                <a:pPr>
                  <a:defRPr sz="800"/>
                </a:pPr>
                <a:endParaRPr lang="en-US"/>
              </a:p>
            </c:txPr>
            <c:showLegendKey val="0"/>
            <c:showVal val="1"/>
            <c:showCatName val="0"/>
            <c:showSerName val="0"/>
            <c:showPercent val="0"/>
            <c:showBubbleSize val="0"/>
            <c:showLeaderLines val="0"/>
          </c:dLbls>
          <c:cat>
            <c:numRef>
              <c:f>'Data &amp;Distribution analysis'!$M$6:$M$14</c:f>
              <c:numCache>
                <c:formatCode>"$"#,,,\ "B"</c:formatCode>
                <c:ptCount val="9"/>
                <c:pt idx="0">
                  <c:v>-30000000000</c:v>
                </c:pt>
                <c:pt idx="1">
                  <c:v>-25000000000</c:v>
                </c:pt>
                <c:pt idx="2">
                  <c:v>-20000000000</c:v>
                </c:pt>
                <c:pt idx="3">
                  <c:v>-15000000000</c:v>
                </c:pt>
                <c:pt idx="4">
                  <c:v>-10000000000</c:v>
                </c:pt>
                <c:pt idx="5">
                  <c:v>-7500000000</c:v>
                </c:pt>
                <c:pt idx="6">
                  <c:v>-5000000000</c:v>
                </c:pt>
                <c:pt idx="7">
                  <c:v>-2500000000</c:v>
                </c:pt>
                <c:pt idx="8">
                  <c:v>0</c:v>
                </c:pt>
              </c:numCache>
            </c:numRef>
          </c:cat>
          <c:val>
            <c:numRef>
              <c:f>'Data &amp;Distribution analysis'!$N$6:$N$14</c:f>
              <c:numCache>
                <c:formatCode>General</c:formatCode>
                <c:ptCount val="9"/>
                <c:pt idx="0">
                  <c:v>7</c:v>
                </c:pt>
                <c:pt idx="1">
                  <c:v>11</c:v>
                </c:pt>
                <c:pt idx="2">
                  <c:v>34</c:v>
                </c:pt>
                <c:pt idx="3">
                  <c:v>99</c:v>
                </c:pt>
                <c:pt idx="4">
                  <c:v>175</c:v>
                </c:pt>
                <c:pt idx="5">
                  <c:v>131</c:v>
                </c:pt>
                <c:pt idx="6">
                  <c:v>160</c:v>
                </c:pt>
                <c:pt idx="7">
                  <c:v>108</c:v>
                </c:pt>
                <c:pt idx="8">
                  <c:v>29</c:v>
                </c:pt>
              </c:numCache>
            </c:numRef>
          </c:val>
        </c:ser>
        <c:dLbls>
          <c:showLegendKey val="0"/>
          <c:showVal val="0"/>
          <c:showCatName val="0"/>
          <c:showSerName val="0"/>
          <c:showPercent val="0"/>
          <c:showBubbleSize val="0"/>
        </c:dLbls>
        <c:gapWidth val="0"/>
        <c:axId val="133516672"/>
        <c:axId val="133547136"/>
      </c:barChart>
      <c:lineChart>
        <c:grouping val="standard"/>
        <c:varyColors val="0"/>
        <c:ser>
          <c:idx val="1"/>
          <c:order val="1"/>
          <c:tx>
            <c:strRef>
              <c:f>'Data &amp;Distribution analysis'!$P$5</c:f>
              <c:strCache>
                <c:ptCount val="1"/>
                <c:pt idx="0">
                  <c:v>Normal Distribution</c:v>
                </c:pt>
              </c:strCache>
            </c:strRef>
          </c:tx>
          <c:marker>
            <c:symbol val="none"/>
          </c:marker>
          <c:cat>
            <c:numRef>
              <c:f>'Data &amp;Distribution analysis'!$M$6:$M$14</c:f>
              <c:numCache>
                <c:formatCode>"$"#,,,\ "B"</c:formatCode>
                <c:ptCount val="9"/>
                <c:pt idx="0">
                  <c:v>-30000000000</c:v>
                </c:pt>
                <c:pt idx="1">
                  <c:v>-25000000000</c:v>
                </c:pt>
                <c:pt idx="2">
                  <c:v>-20000000000</c:v>
                </c:pt>
                <c:pt idx="3">
                  <c:v>-15000000000</c:v>
                </c:pt>
                <c:pt idx="4">
                  <c:v>-10000000000</c:v>
                </c:pt>
                <c:pt idx="5">
                  <c:v>-7500000000</c:v>
                </c:pt>
                <c:pt idx="6">
                  <c:v>-5000000000</c:v>
                </c:pt>
                <c:pt idx="7">
                  <c:v>-2500000000</c:v>
                </c:pt>
                <c:pt idx="8">
                  <c:v>0</c:v>
                </c:pt>
              </c:numCache>
            </c:numRef>
          </c:cat>
          <c:val>
            <c:numRef>
              <c:f>'Data &amp;Distribution analysis'!$P$6:$P$14</c:f>
              <c:numCache>
                <c:formatCode>_(* #,##0.00000000000_);_(* \(#,##0.00000000000\);_(* "-"??_);_(@_)</c:formatCode>
                <c:ptCount val="9"/>
                <c:pt idx="0">
                  <c:v>3.4780452080500929E-13</c:v>
                </c:pt>
                <c:pt idx="1">
                  <c:v>3.5187906558683474E-12</c:v>
                </c:pt>
                <c:pt idx="2">
                  <c:v>1.8210309630483191E-11</c:v>
                </c:pt>
                <c:pt idx="3">
                  <c:v>4.8206646762097199E-11</c:v>
                </c:pt>
                <c:pt idx="4">
                  <c:v>6.5277303928565795E-11</c:v>
                </c:pt>
                <c:pt idx="5">
                  <c:v>5.9076463156139011E-11</c:v>
                </c:pt>
                <c:pt idx="6">
                  <c:v>4.5215067924632592E-11</c:v>
                </c:pt>
                <c:pt idx="7">
                  <c:v>2.9266333129577231E-11</c:v>
                </c:pt>
                <c:pt idx="8">
                  <c:v>1.6020271025781034E-11</c:v>
                </c:pt>
              </c:numCache>
            </c:numRef>
          </c:val>
          <c:smooth val="1"/>
        </c:ser>
        <c:dLbls>
          <c:showLegendKey val="0"/>
          <c:showVal val="0"/>
          <c:showCatName val="0"/>
          <c:showSerName val="0"/>
          <c:showPercent val="0"/>
          <c:showBubbleSize val="0"/>
        </c:dLbls>
        <c:marker val="1"/>
        <c:smooth val="0"/>
        <c:axId val="133558656"/>
        <c:axId val="133548672"/>
      </c:lineChart>
      <c:catAx>
        <c:axId val="133516672"/>
        <c:scaling>
          <c:orientation val="minMax"/>
        </c:scaling>
        <c:delete val="0"/>
        <c:axPos val="b"/>
        <c:numFmt formatCode="&quot;$&quot;#.0,,,&quot;B&quot;" sourceLinked="0"/>
        <c:majorTickMark val="none"/>
        <c:minorTickMark val="none"/>
        <c:tickLblPos val="nextTo"/>
        <c:txPr>
          <a:bodyPr/>
          <a:lstStyle/>
          <a:p>
            <a:pPr>
              <a:defRPr sz="700"/>
            </a:pPr>
            <a:endParaRPr lang="en-US"/>
          </a:p>
        </c:txPr>
        <c:crossAx val="133547136"/>
        <c:crosses val="autoZero"/>
        <c:auto val="1"/>
        <c:lblAlgn val="ctr"/>
        <c:lblOffset val="100"/>
        <c:noMultiLvlLbl val="0"/>
      </c:catAx>
      <c:valAx>
        <c:axId val="133547136"/>
        <c:scaling>
          <c:orientation val="minMax"/>
        </c:scaling>
        <c:delete val="0"/>
        <c:axPos val="l"/>
        <c:numFmt formatCode="#&quot;D&quot;;" sourceLinked="0"/>
        <c:majorTickMark val="none"/>
        <c:minorTickMark val="none"/>
        <c:tickLblPos val="nextTo"/>
        <c:txPr>
          <a:bodyPr/>
          <a:lstStyle/>
          <a:p>
            <a:pPr>
              <a:defRPr sz="700"/>
            </a:pPr>
            <a:endParaRPr lang="en-US"/>
          </a:p>
        </c:txPr>
        <c:crossAx val="133516672"/>
        <c:crosses val="autoZero"/>
        <c:crossBetween val="between"/>
      </c:valAx>
      <c:valAx>
        <c:axId val="133548672"/>
        <c:scaling>
          <c:orientation val="minMax"/>
        </c:scaling>
        <c:delete val="0"/>
        <c:axPos val="r"/>
        <c:numFmt formatCode="General" sourceLinked="0"/>
        <c:majorTickMark val="none"/>
        <c:minorTickMark val="none"/>
        <c:tickLblPos val="none"/>
        <c:txPr>
          <a:bodyPr/>
          <a:lstStyle/>
          <a:p>
            <a:pPr>
              <a:defRPr sz="700"/>
            </a:pPr>
            <a:endParaRPr lang="en-US"/>
          </a:p>
        </c:txPr>
        <c:crossAx val="133558656"/>
        <c:crosses val="max"/>
        <c:crossBetween val="between"/>
      </c:valAx>
      <c:catAx>
        <c:axId val="133558656"/>
        <c:scaling>
          <c:orientation val="minMax"/>
        </c:scaling>
        <c:delete val="1"/>
        <c:axPos val="b"/>
        <c:numFmt formatCode="&quot;$&quot;#,,,\ &quot;B&quot;" sourceLinked="1"/>
        <c:majorTickMark val="out"/>
        <c:minorTickMark val="none"/>
        <c:tickLblPos val="nextTo"/>
        <c:crossAx val="133548672"/>
        <c:crosses val="autoZero"/>
        <c:auto val="1"/>
        <c:lblAlgn val="ctr"/>
        <c:lblOffset val="100"/>
        <c:noMultiLvlLbl val="0"/>
      </c:catAx>
    </c:plotArea>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Frequency</c:v>
          </c:tx>
          <c:invertIfNegative val="0"/>
          <c:dLbls>
            <c:txPr>
              <a:bodyPr/>
              <a:lstStyle/>
              <a:p>
                <a:pPr>
                  <a:defRPr sz="800"/>
                </a:pPr>
                <a:endParaRPr lang="en-US"/>
              </a:p>
            </c:txPr>
            <c:showLegendKey val="0"/>
            <c:showVal val="1"/>
            <c:showCatName val="0"/>
            <c:showSerName val="0"/>
            <c:showPercent val="0"/>
            <c:showBubbleSize val="0"/>
            <c:showLeaderLines val="0"/>
          </c:dLbls>
          <c:cat>
            <c:numRef>
              <c:f>'Data &amp;Distribution analysis'!$N$96:$N$109</c:f>
              <c:numCache>
                <c:formatCode>"$"#,##0.00_);[Red]\("$"#,##0.00\)</c:formatCode>
                <c:ptCount val="14"/>
                <c:pt idx="0">
                  <c:v>20000000000</c:v>
                </c:pt>
                <c:pt idx="1">
                  <c:v>22500000000</c:v>
                </c:pt>
                <c:pt idx="2">
                  <c:v>25000000000</c:v>
                </c:pt>
                <c:pt idx="3">
                  <c:v>30000000000</c:v>
                </c:pt>
                <c:pt idx="4">
                  <c:v>35000000000</c:v>
                </c:pt>
                <c:pt idx="5">
                  <c:v>40000000000</c:v>
                </c:pt>
                <c:pt idx="6">
                  <c:v>45000000000</c:v>
                </c:pt>
                <c:pt idx="7">
                  <c:v>50000000000</c:v>
                </c:pt>
                <c:pt idx="8">
                  <c:v>55000000000</c:v>
                </c:pt>
                <c:pt idx="9">
                  <c:v>60000000000</c:v>
                </c:pt>
                <c:pt idx="10">
                  <c:v>65000000000</c:v>
                </c:pt>
                <c:pt idx="11">
                  <c:v>70000000000</c:v>
                </c:pt>
                <c:pt idx="12">
                  <c:v>75000000000</c:v>
                </c:pt>
                <c:pt idx="13">
                  <c:v>80000000000</c:v>
                </c:pt>
              </c:numCache>
            </c:numRef>
          </c:cat>
          <c:val>
            <c:numRef>
              <c:f>'Data &amp;Distribution analysis'!$O$96:$O$109</c:f>
              <c:numCache>
                <c:formatCode>General</c:formatCode>
                <c:ptCount val="14"/>
                <c:pt idx="0">
                  <c:v>6</c:v>
                </c:pt>
                <c:pt idx="1">
                  <c:v>11</c:v>
                </c:pt>
                <c:pt idx="2">
                  <c:v>23</c:v>
                </c:pt>
                <c:pt idx="3">
                  <c:v>99</c:v>
                </c:pt>
                <c:pt idx="4">
                  <c:v>126</c:v>
                </c:pt>
                <c:pt idx="5">
                  <c:v>113</c:v>
                </c:pt>
                <c:pt idx="6">
                  <c:v>106</c:v>
                </c:pt>
                <c:pt idx="7">
                  <c:v>65</c:v>
                </c:pt>
                <c:pt idx="8">
                  <c:v>77</c:v>
                </c:pt>
                <c:pt idx="9">
                  <c:v>66</c:v>
                </c:pt>
                <c:pt idx="10">
                  <c:v>30</c:v>
                </c:pt>
                <c:pt idx="11">
                  <c:v>21</c:v>
                </c:pt>
                <c:pt idx="12">
                  <c:v>7</c:v>
                </c:pt>
                <c:pt idx="13">
                  <c:v>4</c:v>
                </c:pt>
              </c:numCache>
            </c:numRef>
          </c:val>
        </c:ser>
        <c:dLbls>
          <c:showLegendKey val="0"/>
          <c:showVal val="0"/>
          <c:showCatName val="0"/>
          <c:showSerName val="0"/>
          <c:showPercent val="0"/>
          <c:showBubbleSize val="0"/>
        </c:dLbls>
        <c:gapWidth val="0"/>
        <c:axId val="133474944"/>
        <c:axId val="133493504"/>
      </c:barChart>
      <c:lineChart>
        <c:grouping val="standard"/>
        <c:varyColors val="0"/>
        <c:ser>
          <c:idx val="1"/>
          <c:order val="1"/>
          <c:tx>
            <c:v>Norm Dist</c:v>
          </c:tx>
          <c:marker>
            <c:symbol val="none"/>
          </c:marker>
          <c:val>
            <c:numRef>
              <c:f>'Data &amp;Distribution analysis'!$Q$96:$Q$109</c:f>
              <c:numCache>
                <c:formatCode>_(* #,##0.00000000000_);_(* \(#,##0.00000000000\);_(* "-"??_);_(@_)</c:formatCode>
                <c:ptCount val="14"/>
                <c:pt idx="0">
                  <c:v>6.8007659946517826E-12</c:v>
                </c:pt>
                <c:pt idx="1">
                  <c:v>9.5480093995049145E-12</c:v>
                </c:pt>
                <c:pt idx="2">
                  <c:v>1.2860845425961714E-11</c:v>
                </c:pt>
                <c:pt idx="3">
                  <c:v>2.0605725154306638E-11</c:v>
                </c:pt>
                <c:pt idx="4">
                  <c:v>2.7971321462803444E-11</c:v>
                </c:pt>
                <c:pt idx="5">
                  <c:v>3.2169533529107971E-11</c:v>
                </c:pt>
                <c:pt idx="6">
                  <c:v>3.1346080167367879E-11</c:v>
                </c:pt>
                <c:pt idx="7">
                  <c:v>2.5877863266698852E-11</c:v>
                </c:pt>
                <c:pt idx="8">
                  <c:v>1.8100071275198615E-11</c:v>
                </c:pt>
                <c:pt idx="9">
                  <c:v>1.0726026205656275E-11</c:v>
                </c:pt>
                <c:pt idx="10">
                  <c:v>5.3852283040022515E-12</c:v>
                </c:pt>
                <c:pt idx="11">
                  <c:v>2.2907414967562165E-12</c:v>
                </c:pt>
                <c:pt idx="12">
                  <c:v>8.2557159870079653E-13</c:v>
                </c:pt>
                <c:pt idx="13">
                  <c:v>2.5208099370100751E-13</c:v>
                </c:pt>
              </c:numCache>
            </c:numRef>
          </c:val>
          <c:smooth val="1"/>
        </c:ser>
        <c:dLbls>
          <c:showLegendKey val="0"/>
          <c:showVal val="0"/>
          <c:showCatName val="0"/>
          <c:showSerName val="0"/>
          <c:showPercent val="0"/>
          <c:showBubbleSize val="0"/>
        </c:dLbls>
        <c:marker val="1"/>
        <c:smooth val="0"/>
        <c:axId val="134086656"/>
        <c:axId val="133495040"/>
      </c:lineChart>
      <c:catAx>
        <c:axId val="133474944"/>
        <c:scaling>
          <c:orientation val="minMax"/>
        </c:scaling>
        <c:delete val="0"/>
        <c:axPos val="b"/>
        <c:title>
          <c:tx>
            <c:rich>
              <a:bodyPr/>
              <a:lstStyle/>
              <a:p>
                <a:pPr>
                  <a:defRPr/>
                </a:pPr>
                <a:endParaRPr lang="en-US"/>
              </a:p>
            </c:rich>
          </c:tx>
          <c:layout/>
          <c:overlay val="0"/>
        </c:title>
        <c:numFmt formatCode="&quot;$&quot;#.0,,,&quot;B&quot;" sourceLinked="0"/>
        <c:majorTickMark val="out"/>
        <c:minorTickMark val="none"/>
        <c:tickLblPos val="nextTo"/>
        <c:txPr>
          <a:bodyPr/>
          <a:lstStyle/>
          <a:p>
            <a:pPr>
              <a:defRPr sz="800"/>
            </a:pPr>
            <a:endParaRPr lang="en-US"/>
          </a:p>
        </c:txPr>
        <c:crossAx val="133493504"/>
        <c:crosses val="autoZero"/>
        <c:auto val="1"/>
        <c:lblAlgn val="ctr"/>
        <c:lblOffset val="100"/>
        <c:noMultiLvlLbl val="0"/>
      </c:catAx>
      <c:valAx>
        <c:axId val="133493504"/>
        <c:scaling>
          <c:orientation val="minMax"/>
        </c:scaling>
        <c:delete val="0"/>
        <c:axPos val="l"/>
        <c:numFmt formatCode="#&quot;D&quot;;" sourceLinked="0"/>
        <c:majorTickMark val="out"/>
        <c:minorTickMark val="none"/>
        <c:tickLblPos val="nextTo"/>
        <c:txPr>
          <a:bodyPr/>
          <a:lstStyle/>
          <a:p>
            <a:pPr>
              <a:defRPr sz="800"/>
            </a:pPr>
            <a:endParaRPr lang="en-US"/>
          </a:p>
        </c:txPr>
        <c:crossAx val="133474944"/>
        <c:crosses val="autoZero"/>
        <c:crossBetween val="between"/>
      </c:valAx>
      <c:valAx>
        <c:axId val="133495040"/>
        <c:scaling>
          <c:orientation val="minMax"/>
        </c:scaling>
        <c:delete val="0"/>
        <c:axPos val="r"/>
        <c:numFmt formatCode="_(* #,##0.00000000000_);_(* \(#,##0.00000000000\);_(* &quot;-&quot;??_);_(@_)" sourceLinked="1"/>
        <c:majorTickMark val="none"/>
        <c:minorTickMark val="none"/>
        <c:tickLblPos val="none"/>
        <c:crossAx val="134086656"/>
        <c:crosses val="max"/>
        <c:crossBetween val="between"/>
      </c:valAx>
      <c:catAx>
        <c:axId val="134086656"/>
        <c:scaling>
          <c:orientation val="minMax"/>
        </c:scaling>
        <c:delete val="1"/>
        <c:axPos val="b"/>
        <c:majorTickMark val="out"/>
        <c:minorTickMark val="none"/>
        <c:tickLblPos val="nextTo"/>
        <c:crossAx val="133495040"/>
        <c:crosses val="autoZero"/>
        <c:auto val="1"/>
        <c:lblAlgn val="ctr"/>
        <c:lblOffset val="100"/>
        <c:noMultiLvlLbl val="0"/>
      </c:catAx>
    </c:plotArea>
    <c:plotVisOnly val="1"/>
    <c:dispBlanksAs val="gap"/>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4420768789980968E-2"/>
          <c:y val="0.13022574782136012"/>
          <c:w val="0.91121601471440106"/>
          <c:h val="0.85290243311475999"/>
        </c:manualLayout>
      </c:layout>
      <c:lineChart>
        <c:grouping val="standard"/>
        <c:varyColors val="0"/>
        <c:ser>
          <c:idx val="0"/>
          <c:order val="0"/>
          <c:tx>
            <c:strRef>
              <c:f>'Data &amp;Distribution analysis'!#REF!</c:f>
              <c:strCache>
                <c:ptCount val="1"/>
                <c:pt idx="0">
                  <c:v>#REF!</c:v>
                </c:pt>
              </c:strCache>
            </c:strRef>
          </c:tx>
          <c:marker>
            <c:symbol val="none"/>
          </c:marker>
          <c:cat>
            <c:numRef>
              <c:f>'Data &amp;Distribution analysis'!$A$2:$A$837</c:f>
              <c:numCache>
                <c:formatCode>mm/dd/yyyy</c:formatCode>
                <c:ptCount val="836"/>
                <c:pt idx="0">
                  <c:v>42643</c:v>
                </c:pt>
                <c:pt idx="1">
                  <c:v>42275</c:v>
                </c:pt>
                <c:pt idx="2">
                  <c:v>41940</c:v>
                </c:pt>
                <c:pt idx="3">
                  <c:v>42373</c:v>
                </c:pt>
                <c:pt idx="4">
                  <c:v>42032</c:v>
                </c:pt>
                <c:pt idx="5">
                  <c:v>42090</c:v>
                </c:pt>
                <c:pt idx="6">
                  <c:v>42255</c:v>
                </c:pt>
                <c:pt idx="7">
                  <c:v>42627</c:v>
                </c:pt>
                <c:pt idx="8">
                  <c:v>42506</c:v>
                </c:pt>
                <c:pt idx="9">
                  <c:v>42507</c:v>
                </c:pt>
                <c:pt idx="10">
                  <c:v>42688</c:v>
                </c:pt>
                <c:pt idx="11">
                  <c:v>42499</c:v>
                </c:pt>
                <c:pt idx="12">
                  <c:v>41912</c:v>
                </c:pt>
                <c:pt idx="13">
                  <c:v>42276</c:v>
                </c:pt>
                <c:pt idx="14">
                  <c:v>42256</c:v>
                </c:pt>
                <c:pt idx="15">
                  <c:v>42661</c:v>
                </c:pt>
                <c:pt idx="16">
                  <c:v>42402</c:v>
                </c:pt>
                <c:pt idx="17">
                  <c:v>41814</c:v>
                </c:pt>
                <c:pt idx="18">
                  <c:v>42508</c:v>
                </c:pt>
                <c:pt idx="19">
                  <c:v>42307</c:v>
                </c:pt>
                <c:pt idx="20">
                  <c:v>41772</c:v>
                </c:pt>
                <c:pt idx="21">
                  <c:v>42503</c:v>
                </c:pt>
                <c:pt idx="22">
                  <c:v>42513</c:v>
                </c:pt>
                <c:pt idx="23">
                  <c:v>42709</c:v>
                </c:pt>
                <c:pt idx="24">
                  <c:v>42724</c:v>
                </c:pt>
                <c:pt idx="25">
                  <c:v>42034</c:v>
                </c:pt>
                <c:pt idx="26">
                  <c:v>42026</c:v>
                </c:pt>
                <c:pt idx="27">
                  <c:v>42461</c:v>
                </c:pt>
                <c:pt idx="28">
                  <c:v>42676</c:v>
                </c:pt>
                <c:pt idx="29">
                  <c:v>42524</c:v>
                </c:pt>
                <c:pt idx="30">
                  <c:v>42528</c:v>
                </c:pt>
                <c:pt idx="31">
                  <c:v>42230</c:v>
                </c:pt>
                <c:pt idx="32">
                  <c:v>42726</c:v>
                </c:pt>
                <c:pt idx="33">
                  <c:v>42496</c:v>
                </c:pt>
                <c:pt idx="34">
                  <c:v>42094</c:v>
                </c:pt>
                <c:pt idx="35">
                  <c:v>42725</c:v>
                </c:pt>
                <c:pt idx="36">
                  <c:v>42733</c:v>
                </c:pt>
                <c:pt idx="37">
                  <c:v>42515</c:v>
                </c:pt>
                <c:pt idx="38">
                  <c:v>42723</c:v>
                </c:pt>
                <c:pt idx="39">
                  <c:v>42383</c:v>
                </c:pt>
                <c:pt idx="40">
                  <c:v>42695</c:v>
                </c:pt>
                <c:pt idx="41">
                  <c:v>42572</c:v>
                </c:pt>
                <c:pt idx="42">
                  <c:v>42384</c:v>
                </c:pt>
                <c:pt idx="43">
                  <c:v>42584</c:v>
                </c:pt>
                <c:pt idx="44">
                  <c:v>41971</c:v>
                </c:pt>
                <c:pt idx="45">
                  <c:v>42621</c:v>
                </c:pt>
                <c:pt idx="46">
                  <c:v>42720</c:v>
                </c:pt>
                <c:pt idx="47">
                  <c:v>42391</c:v>
                </c:pt>
                <c:pt idx="48">
                  <c:v>42719</c:v>
                </c:pt>
                <c:pt idx="49">
                  <c:v>42655</c:v>
                </c:pt>
                <c:pt idx="50">
                  <c:v>41864</c:v>
                </c:pt>
                <c:pt idx="51">
                  <c:v>42492</c:v>
                </c:pt>
                <c:pt idx="52">
                  <c:v>42691</c:v>
                </c:pt>
                <c:pt idx="53">
                  <c:v>41697</c:v>
                </c:pt>
                <c:pt idx="54">
                  <c:v>42388</c:v>
                </c:pt>
                <c:pt idx="55">
                  <c:v>41857</c:v>
                </c:pt>
                <c:pt idx="56">
                  <c:v>42389</c:v>
                </c:pt>
                <c:pt idx="57">
                  <c:v>42248</c:v>
                </c:pt>
                <c:pt idx="58">
                  <c:v>42397</c:v>
                </c:pt>
                <c:pt idx="59">
                  <c:v>42431</c:v>
                </c:pt>
                <c:pt idx="60">
                  <c:v>42186</c:v>
                </c:pt>
                <c:pt idx="61">
                  <c:v>42423</c:v>
                </c:pt>
                <c:pt idx="62">
                  <c:v>42633</c:v>
                </c:pt>
                <c:pt idx="63">
                  <c:v>42594</c:v>
                </c:pt>
                <c:pt idx="64">
                  <c:v>42654</c:v>
                </c:pt>
                <c:pt idx="65">
                  <c:v>42075</c:v>
                </c:pt>
                <c:pt idx="66">
                  <c:v>42675</c:v>
                </c:pt>
                <c:pt idx="67">
                  <c:v>41654</c:v>
                </c:pt>
                <c:pt idx="68">
                  <c:v>42535</c:v>
                </c:pt>
                <c:pt idx="69">
                  <c:v>42184</c:v>
                </c:pt>
                <c:pt idx="70">
                  <c:v>42699</c:v>
                </c:pt>
                <c:pt idx="71">
                  <c:v>42684</c:v>
                </c:pt>
                <c:pt idx="72">
                  <c:v>42074</c:v>
                </c:pt>
                <c:pt idx="73">
                  <c:v>42556</c:v>
                </c:pt>
                <c:pt idx="74">
                  <c:v>42706</c:v>
                </c:pt>
                <c:pt idx="75">
                  <c:v>42271</c:v>
                </c:pt>
                <c:pt idx="76">
                  <c:v>42669</c:v>
                </c:pt>
                <c:pt idx="77">
                  <c:v>41865</c:v>
                </c:pt>
                <c:pt idx="78">
                  <c:v>42247</c:v>
                </c:pt>
                <c:pt idx="79">
                  <c:v>41911</c:v>
                </c:pt>
                <c:pt idx="80">
                  <c:v>42521</c:v>
                </c:pt>
                <c:pt idx="81">
                  <c:v>42459</c:v>
                </c:pt>
                <c:pt idx="82">
                  <c:v>42444</c:v>
                </c:pt>
                <c:pt idx="83">
                  <c:v>42093</c:v>
                </c:pt>
                <c:pt idx="84">
                  <c:v>42517</c:v>
                </c:pt>
                <c:pt idx="85">
                  <c:v>42509</c:v>
                </c:pt>
                <c:pt idx="86">
                  <c:v>42481</c:v>
                </c:pt>
                <c:pt idx="87">
                  <c:v>42495</c:v>
                </c:pt>
                <c:pt idx="88">
                  <c:v>42516</c:v>
                </c:pt>
                <c:pt idx="89">
                  <c:v>42501</c:v>
                </c:pt>
                <c:pt idx="90">
                  <c:v>42576</c:v>
                </c:pt>
                <c:pt idx="91">
                  <c:v>42732</c:v>
                </c:pt>
                <c:pt idx="92">
                  <c:v>42635</c:v>
                </c:pt>
                <c:pt idx="93">
                  <c:v>42436</c:v>
                </c:pt>
                <c:pt idx="94">
                  <c:v>42417</c:v>
                </c:pt>
                <c:pt idx="95">
                  <c:v>42293</c:v>
                </c:pt>
                <c:pt idx="96">
                  <c:v>42430</c:v>
                </c:pt>
                <c:pt idx="97">
                  <c:v>42382</c:v>
                </c:pt>
                <c:pt idx="98">
                  <c:v>42689</c:v>
                </c:pt>
                <c:pt idx="99">
                  <c:v>42712</c:v>
                </c:pt>
                <c:pt idx="100">
                  <c:v>42500</c:v>
                </c:pt>
                <c:pt idx="101">
                  <c:v>42692</c:v>
                </c:pt>
                <c:pt idx="102">
                  <c:v>42353</c:v>
                </c:pt>
                <c:pt idx="103">
                  <c:v>42704</c:v>
                </c:pt>
                <c:pt idx="104">
                  <c:v>42544</c:v>
                </c:pt>
                <c:pt idx="105">
                  <c:v>42216</c:v>
                </c:pt>
                <c:pt idx="106">
                  <c:v>42542</c:v>
                </c:pt>
                <c:pt idx="107">
                  <c:v>42598</c:v>
                </c:pt>
                <c:pt idx="108">
                  <c:v>42657</c:v>
                </c:pt>
                <c:pt idx="109">
                  <c:v>42656</c:v>
                </c:pt>
                <c:pt idx="110">
                  <c:v>42341</c:v>
                </c:pt>
                <c:pt idx="111">
                  <c:v>42705</c:v>
                </c:pt>
                <c:pt idx="112">
                  <c:v>42703</c:v>
                </c:pt>
                <c:pt idx="113">
                  <c:v>42571</c:v>
                </c:pt>
                <c:pt idx="114">
                  <c:v>42206</c:v>
                </c:pt>
                <c:pt idx="115">
                  <c:v>42450</c:v>
                </c:pt>
                <c:pt idx="116">
                  <c:v>42523</c:v>
                </c:pt>
                <c:pt idx="117">
                  <c:v>42489</c:v>
                </c:pt>
                <c:pt idx="118">
                  <c:v>42543</c:v>
                </c:pt>
                <c:pt idx="119">
                  <c:v>42664</c:v>
                </c:pt>
                <c:pt idx="120">
                  <c:v>42660</c:v>
                </c:pt>
                <c:pt idx="121">
                  <c:v>42187</c:v>
                </c:pt>
                <c:pt idx="122">
                  <c:v>41996</c:v>
                </c:pt>
                <c:pt idx="123">
                  <c:v>42566</c:v>
                </c:pt>
                <c:pt idx="124">
                  <c:v>42702</c:v>
                </c:pt>
                <c:pt idx="125">
                  <c:v>42317</c:v>
                </c:pt>
                <c:pt idx="126">
                  <c:v>42614</c:v>
                </c:pt>
                <c:pt idx="127">
                  <c:v>42514</c:v>
                </c:pt>
                <c:pt idx="128">
                  <c:v>42502</c:v>
                </c:pt>
                <c:pt idx="129">
                  <c:v>41667</c:v>
                </c:pt>
                <c:pt idx="130">
                  <c:v>42368</c:v>
                </c:pt>
                <c:pt idx="131">
                  <c:v>41859</c:v>
                </c:pt>
                <c:pt idx="132">
                  <c:v>42380</c:v>
                </c:pt>
                <c:pt idx="133">
                  <c:v>42438</c:v>
                </c:pt>
                <c:pt idx="134">
                  <c:v>42447</c:v>
                </c:pt>
                <c:pt idx="135">
                  <c:v>42510</c:v>
                </c:pt>
                <c:pt idx="136">
                  <c:v>42398</c:v>
                </c:pt>
                <c:pt idx="137">
                  <c:v>41863</c:v>
                </c:pt>
                <c:pt idx="138">
                  <c:v>41663</c:v>
                </c:pt>
                <c:pt idx="139">
                  <c:v>41871</c:v>
                </c:pt>
                <c:pt idx="140">
                  <c:v>42377</c:v>
                </c:pt>
                <c:pt idx="141">
                  <c:v>42458</c:v>
                </c:pt>
                <c:pt idx="142">
                  <c:v>42320</c:v>
                </c:pt>
                <c:pt idx="143">
                  <c:v>42285</c:v>
                </c:pt>
                <c:pt idx="144">
                  <c:v>42641</c:v>
                </c:pt>
                <c:pt idx="145">
                  <c:v>42296</c:v>
                </c:pt>
                <c:pt idx="146">
                  <c:v>42690</c:v>
                </c:pt>
                <c:pt idx="147">
                  <c:v>42153</c:v>
                </c:pt>
                <c:pt idx="148">
                  <c:v>42311</c:v>
                </c:pt>
                <c:pt idx="149">
                  <c:v>42537</c:v>
                </c:pt>
                <c:pt idx="150">
                  <c:v>42073</c:v>
                </c:pt>
                <c:pt idx="151">
                  <c:v>42717</c:v>
                </c:pt>
                <c:pt idx="152">
                  <c:v>42052</c:v>
                </c:pt>
                <c:pt idx="153">
                  <c:v>41870</c:v>
                </c:pt>
                <c:pt idx="154">
                  <c:v>42429</c:v>
                </c:pt>
                <c:pt idx="155">
                  <c:v>42416</c:v>
                </c:pt>
                <c:pt idx="156">
                  <c:v>42426</c:v>
                </c:pt>
                <c:pt idx="157">
                  <c:v>42300</c:v>
                </c:pt>
                <c:pt idx="158">
                  <c:v>41926</c:v>
                </c:pt>
                <c:pt idx="159">
                  <c:v>42731</c:v>
                </c:pt>
                <c:pt idx="160">
                  <c:v>42611</c:v>
                </c:pt>
                <c:pt idx="161">
                  <c:v>42583</c:v>
                </c:pt>
                <c:pt idx="162">
                  <c:v>42493</c:v>
                </c:pt>
                <c:pt idx="163">
                  <c:v>42390</c:v>
                </c:pt>
                <c:pt idx="164">
                  <c:v>41670</c:v>
                </c:pt>
                <c:pt idx="165">
                  <c:v>41997</c:v>
                </c:pt>
                <c:pt idx="166">
                  <c:v>42482</c:v>
                </c:pt>
                <c:pt idx="167">
                  <c:v>42681</c:v>
                </c:pt>
                <c:pt idx="168">
                  <c:v>42437</c:v>
                </c:pt>
                <c:pt idx="169">
                  <c:v>41878</c:v>
                </c:pt>
                <c:pt idx="170">
                  <c:v>42065</c:v>
                </c:pt>
                <c:pt idx="171">
                  <c:v>41943</c:v>
                </c:pt>
                <c:pt idx="172">
                  <c:v>42037</c:v>
                </c:pt>
                <c:pt idx="173">
                  <c:v>42536</c:v>
                </c:pt>
                <c:pt idx="174">
                  <c:v>42626</c:v>
                </c:pt>
                <c:pt idx="175">
                  <c:v>42662</c:v>
                </c:pt>
                <c:pt idx="176">
                  <c:v>41835</c:v>
                </c:pt>
                <c:pt idx="177">
                  <c:v>42472</c:v>
                </c:pt>
                <c:pt idx="178">
                  <c:v>42529</c:v>
                </c:pt>
                <c:pt idx="179">
                  <c:v>42488</c:v>
                </c:pt>
                <c:pt idx="180">
                  <c:v>42565</c:v>
                </c:pt>
                <c:pt idx="181">
                  <c:v>42522</c:v>
                </c:pt>
                <c:pt idx="182">
                  <c:v>42558</c:v>
                </c:pt>
                <c:pt idx="183">
                  <c:v>42607</c:v>
                </c:pt>
                <c:pt idx="184">
                  <c:v>42360</c:v>
                </c:pt>
                <c:pt idx="185">
                  <c:v>42619</c:v>
                </c:pt>
                <c:pt idx="186">
                  <c:v>41669</c:v>
                </c:pt>
                <c:pt idx="187">
                  <c:v>42076</c:v>
                </c:pt>
                <c:pt idx="188">
                  <c:v>42636</c:v>
                </c:pt>
                <c:pt idx="189">
                  <c:v>41666</c:v>
                </c:pt>
                <c:pt idx="190">
                  <c:v>42577</c:v>
                </c:pt>
                <c:pt idx="191">
                  <c:v>42290</c:v>
                </c:pt>
                <c:pt idx="192">
                  <c:v>42366</c:v>
                </c:pt>
                <c:pt idx="193">
                  <c:v>42335</c:v>
                </c:pt>
                <c:pt idx="194">
                  <c:v>41698</c:v>
                </c:pt>
                <c:pt idx="195">
                  <c:v>41852</c:v>
                </c:pt>
                <c:pt idx="196">
                  <c:v>41656</c:v>
                </c:pt>
                <c:pt idx="197">
                  <c:v>42067</c:v>
                </c:pt>
                <c:pt idx="198">
                  <c:v>42240</c:v>
                </c:pt>
                <c:pt idx="199">
                  <c:v>42354</c:v>
                </c:pt>
                <c:pt idx="200">
                  <c:v>42552</c:v>
                </c:pt>
                <c:pt idx="201">
                  <c:v>42464</c:v>
                </c:pt>
                <c:pt idx="202">
                  <c:v>41858</c:v>
                </c:pt>
                <c:pt idx="203">
                  <c:v>42425</c:v>
                </c:pt>
                <c:pt idx="204">
                  <c:v>42009</c:v>
                </c:pt>
                <c:pt idx="205">
                  <c:v>42541</c:v>
                </c:pt>
                <c:pt idx="206">
                  <c:v>42432</c:v>
                </c:pt>
                <c:pt idx="207">
                  <c:v>42727</c:v>
                </c:pt>
                <c:pt idx="208">
                  <c:v>42668</c:v>
                </c:pt>
                <c:pt idx="209">
                  <c:v>42550</c:v>
                </c:pt>
                <c:pt idx="210">
                  <c:v>42632</c:v>
                </c:pt>
                <c:pt idx="211">
                  <c:v>41660</c:v>
                </c:pt>
                <c:pt idx="212">
                  <c:v>41906</c:v>
                </c:pt>
                <c:pt idx="213">
                  <c:v>42625</c:v>
                </c:pt>
                <c:pt idx="214">
                  <c:v>42597</c:v>
                </c:pt>
                <c:pt idx="215">
                  <c:v>42195</c:v>
                </c:pt>
                <c:pt idx="216">
                  <c:v>42494</c:v>
                </c:pt>
                <c:pt idx="217">
                  <c:v>42710</c:v>
                </c:pt>
                <c:pt idx="218">
                  <c:v>41821</c:v>
                </c:pt>
                <c:pt idx="219">
                  <c:v>42325</c:v>
                </c:pt>
                <c:pt idx="220">
                  <c:v>42349</c:v>
                </c:pt>
                <c:pt idx="221">
                  <c:v>42474</c:v>
                </c:pt>
                <c:pt idx="222">
                  <c:v>42356</c:v>
                </c:pt>
                <c:pt idx="223">
                  <c:v>41680</c:v>
                </c:pt>
                <c:pt idx="224">
                  <c:v>41796</c:v>
                </c:pt>
                <c:pt idx="225">
                  <c:v>42527</c:v>
                </c:pt>
                <c:pt idx="226">
                  <c:v>42573</c:v>
                </c:pt>
                <c:pt idx="227">
                  <c:v>42422</c:v>
                </c:pt>
                <c:pt idx="228">
                  <c:v>42586</c:v>
                </c:pt>
                <c:pt idx="229">
                  <c:v>42569</c:v>
                </c:pt>
                <c:pt idx="230">
                  <c:v>42605</c:v>
                </c:pt>
                <c:pt idx="231">
                  <c:v>42170</c:v>
                </c:pt>
                <c:pt idx="232">
                  <c:v>42352</c:v>
                </c:pt>
                <c:pt idx="233">
                  <c:v>42478</c:v>
                </c:pt>
                <c:pt idx="234">
                  <c:v>42608</c:v>
                </c:pt>
                <c:pt idx="235">
                  <c:v>42439</c:v>
                </c:pt>
                <c:pt idx="236">
                  <c:v>41668</c:v>
                </c:pt>
                <c:pt idx="237">
                  <c:v>41990</c:v>
                </c:pt>
                <c:pt idx="238">
                  <c:v>42219</c:v>
                </c:pt>
                <c:pt idx="239">
                  <c:v>41869</c:v>
                </c:pt>
                <c:pt idx="240">
                  <c:v>41845</c:v>
                </c:pt>
                <c:pt idx="241">
                  <c:v>42244</c:v>
                </c:pt>
                <c:pt idx="242">
                  <c:v>42443</c:v>
                </c:pt>
                <c:pt idx="243">
                  <c:v>42590</c:v>
                </c:pt>
                <c:pt idx="244">
                  <c:v>41941</c:v>
                </c:pt>
                <c:pt idx="245">
                  <c:v>42646</c:v>
                </c:pt>
                <c:pt idx="246">
                  <c:v>42394</c:v>
                </c:pt>
                <c:pt idx="247">
                  <c:v>42697</c:v>
                </c:pt>
                <c:pt idx="248">
                  <c:v>42214</c:v>
                </c:pt>
                <c:pt idx="249">
                  <c:v>41822</c:v>
                </c:pt>
                <c:pt idx="250">
                  <c:v>42473</c:v>
                </c:pt>
                <c:pt idx="251">
                  <c:v>42405</c:v>
                </c:pt>
                <c:pt idx="252">
                  <c:v>42062</c:v>
                </c:pt>
                <c:pt idx="253">
                  <c:v>42060</c:v>
                </c:pt>
                <c:pt idx="254">
                  <c:v>41880</c:v>
                </c:pt>
                <c:pt idx="255">
                  <c:v>42677</c:v>
                </c:pt>
                <c:pt idx="256">
                  <c:v>42557</c:v>
                </c:pt>
                <c:pt idx="257">
                  <c:v>42418</c:v>
                </c:pt>
                <c:pt idx="258">
                  <c:v>42124</c:v>
                </c:pt>
                <c:pt idx="259">
                  <c:v>42615</c:v>
                </c:pt>
                <c:pt idx="260">
                  <c:v>42606</c:v>
                </c:pt>
                <c:pt idx="261">
                  <c:v>42592</c:v>
                </c:pt>
                <c:pt idx="262">
                  <c:v>42663</c:v>
                </c:pt>
                <c:pt idx="263">
                  <c:v>42591</c:v>
                </c:pt>
                <c:pt idx="264">
                  <c:v>42479</c:v>
                </c:pt>
                <c:pt idx="265">
                  <c:v>42123</c:v>
                </c:pt>
                <c:pt idx="266">
                  <c:v>42670</c:v>
                </c:pt>
                <c:pt idx="267">
                  <c:v>41704</c:v>
                </c:pt>
                <c:pt idx="268">
                  <c:v>42667</c:v>
                </c:pt>
                <c:pt idx="269">
                  <c:v>42066</c:v>
                </c:pt>
                <c:pt idx="270">
                  <c:v>42310</c:v>
                </c:pt>
                <c:pt idx="271">
                  <c:v>42711</c:v>
                </c:pt>
                <c:pt idx="272">
                  <c:v>42545</c:v>
                </c:pt>
                <c:pt idx="273">
                  <c:v>41682</c:v>
                </c:pt>
                <c:pt idx="274">
                  <c:v>42480</c:v>
                </c:pt>
                <c:pt idx="275">
                  <c:v>41788</c:v>
                </c:pt>
                <c:pt idx="276">
                  <c:v>42446</c:v>
                </c:pt>
                <c:pt idx="277">
                  <c:v>42419</c:v>
                </c:pt>
                <c:pt idx="278">
                  <c:v>42072</c:v>
                </c:pt>
                <c:pt idx="279">
                  <c:v>42367</c:v>
                </c:pt>
                <c:pt idx="280">
                  <c:v>41823</c:v>
                </c:pt>
                <c:pt idx="281">
                  <c:v>41886</c:v>
                </c:pt>
                <c:pt idx="282">
                  <c:v>42340</c:v>
                </c:pt>
                <c:pt idx="283">
                  <c:v>42177</c:v>
                </c:pt>
                <c:pt idx="284">
                  <c:v>42599</c:v>
                </c:pt>
                <c:pt idx="285">
                  <c:v>42579</c:v>
                </c:pt>
                <c:pt idx="286">
                  <c:v>41737</c:v>
                </c:pt>
                <c:pt idx="287">
                  <c:v>42004</c:v>
                </c:pt>
                <c:pt idx="288">
                  <c:v>41800</c:v>
                </c:pt>
                <c:pt idx="289">
                  <c:v>41683</c:v>
                </c:pt>
                <c:pt idx="290">
                  <c:v>42237</c:v>
                </c:pt>
                <c:pt idx="291">
                  <c:v>41873</c:v>
                </c:pt>
                <c:pt idx="292">
                  <c:v>41712</c:v>
                </c:pt>
                <c:pt idx="293">
                  <c:v>41799</c:v>
                </c:pt>
                <c:pt idx="294">
                  <c:v>42018</c:v>
                </c:pt>
                <c:pt idx="295">
                  <c:v>42019</c:v>
                </c:pt>
                <c:pt idx="296">
                  <c:v>41795</c:v>
                </c:pt>
                <c:pt idx="297">
                  <c:v>42601</c:v>
                </c:pt>
                <c:pt idx="298">
                  <c:v>42201</c:v>
                </c:pt>
                <c:pt idx="299">
                  <c:v>41900</c:v>
                </c:pt>
                <c:pt idx="300">
                  <c:v>42236</c:v>
                </c:pt>
                <c:pt idx="301">
                  <c:v>41927</c:v>
                </c:pt>
                <c:pt idx="302">
                  <c:v>42087</c:v>
                </c:pt>
                <c:pt idx="303">
                  <c:v>42580</c:v>
                </c:pt>
                <c:pt idx="304">
                  <c:v>42345</c:v>
                </c:pt>
                <c:pt idx="305">
                  <c:v>41701</c:v>
                </c:pt>
                <c:pt idx="306">
                  <c:v>42324</c:v>
                </c:pt>
                <c:pt idx="307">
                  <c:v>42563</c:v>
                </c:pt>
                <c:pt idx="308">
                  <c:v>42269</c:v>
                </c:pt>
                <c:pt idx="309">
                  <c:v>41802</c:v>
                </c:pt>
                <c:pt idx="310">
                  <c:v>42628</c:v>
                </c:pt>
                <c:pt idx="311">
                  <c:v>42376</c:v>
                </c:pt>
                <c:pt idx="312">
                  <c:v>42061</c:v>
                </c:pt>
                <c:pt idx="313">
                  <c:v>42314</c:v>
                </c:pt>
                <c:pt idx="314">
                  <c:v>42604</c:v>
                </c:pt>
                <c:pt idx="315">
                  <c:v>42682</c:v>
                </c:pt>
                <c:pt idx="316">
                  <c:v>42548</c:v>
                </c:pt>
                <c:pt idx="317">
                  <c:v>42468</c:v>
                </c:pt>
                <c:pt idx="318">
                  <c:v>42634</c:v>
                </c:pt>
                <c:pt idx="319">
                  <c:v>42403</c:v>
                </c:pt>
                <c:pt idx="320">
                  <c:v>42457</c:v>
                </c:pt>
                <c:pt idx="321">
                  <c:v>41953</c:v>
                </c:pt>
                <c:pt idx="322">
                  <c:v>42612</c:v>
                </c:pt>
                <c:pt idx="323">
                  <c:v>42109</c:v>
                </c:pt>
                <c:pt idx="324">
                  <c:v>42466</c:v>
                </c:pt>
                <c:pt idx="325">
                  <c:v>42587</c:v>
                </c:pt>
                <c:pt idx="326">
                  <c:v>42465</c:v>
                </c:pt>
                <c:pt idx="327">
                  <c:v>42242</c:v>
                </c:pt>
                <c:pt idx="328">
                  <c:v>41879</c:v>
                </c:pt>
                <c:pt idx="329">
                  <c:v>42292</c:v>
                </c:pt>
                <c:pt idx="330">
                  <c:v>42551</c:v>
                </c:pt>
                <c:pt idx="331">
                  <c:v>42003</c:v>
                </c:pt>
                <c:pt idx="332">
                  <c:v>41702</c:v>
                </c:pt>
                <c:pt idx="333">
                  <c:v>42452</c:v>
                </c:pt>
                <c:pt idx="334">
                  <c:v>42339</c:v>
                </c:pt>
                <c:pt idx="335">
                  <c:v>42629</c:v>
                </c:pt>
                <c:pt idx="336">
                  <c:v>42198</c:v>
                </c:pt>
                <c:pt idx="337">
                  <c:v>41690</c:v>
                </c:pt>
                <c:pt idx="338">
                  <c:v>41837</c:v>
                </c:pt>
                <c:pt idx="339">
                  <c:v>41694</c:v>
                </c:pt>
                <c:pt idx="340">
                  <c:v>42068</c:v>
                </c:pt>
                <c:pt idx="341">
                  <c:v>41848</c:v>
                </c:pt>
                <c:pt idx="342">
                  <c:v>41887</c:v>
                </c:pt>
                <c:pt idx="343">
                  <c:v>42485</c:v>
                </c:pt>
                <c:pt idx="344">
                  <c:v>41710</c:v>
                </c:pt>
                <c:pt idx="345">
                  <c:v>42451</c:v>
                </c:pt>
                <c:pt idx="346">
                  <c:v>42331</c:v>
                </c:pt>
                <c:pt idx="347">
                  <c:v>41934</c:v>
                </c:pt>
                <c:pt idx="348">
                  <c:v>41730</c:v>
                </c:pt>
                <c:pt idx="349">
                  <c:v>42047</c:v>
                </c:pt>
                <c:pt idx="350">
                  <c:v>41921</c:v>
                </c:pt>
                <c:pt idx="351">
                  <c:v>41988</c:v>
                </c:pt>
                <c:pt idx="352">
                  <c:v>42234</c:v>
                </c:pt>
                <c:pt idx="353">
                  <c:v>41718</c:v>
                </c:pt>
                <c:pt idx="354">
                  <c:v>42570</c:v>
                </c:pt>
                <c:pt idx="355">
                  <c:v>42305</c:v>
                </c:pt>
                <c:pt idx="356">
                  <c:v>41985</c:v>
                </c:pt>
                <c:pt idx="357">
                  <c:v>41850</c:v>
                </c:pt>
                <c:pt idx="358">
                  <c:v>42257</c:v>
                </c:pt>
                <c:pt idx="359">
                  <c:v>41708</c:v>
                </c:pt>
                <c:pt idx="360">
                  <c:v>42674</c:v>
                </c:pt>
                <c:pt idx="361">
                  <c:v>42718</c:v>
                </c:pt>
                <c:pt idx="362">
                  <c:v>42585</c:v>
                </c:pt>
                <c:pt idx="363">
                  <c:v>42600</c:v>
                </c:pt>
                <c:pt idx="364">
                  <c:v>42471</c:v>
                </c:pt>
                <c:pt idx="365">
                  <c:v>42261</c:v>
                </c:pt>
                <c:pt idx="366">
                  <c:v>41662</c:v>
                </c:pt>
                <c:pt idx="367">
                  <c:v>42549</c:v>
                </c:pt>
                <c:pt idx="368">
                  <c:v>42058</c:v>
                </c:pt>
                <c:pt idx="369">
                  <c:v>41892</c:v>
                </c:pt>
                <c:pt idx="370">
                  <c:v>42696</c:v>
                </c:pt>
                <c:pt idx="371">
                  <c:v>42277</c:v>
                </c:pt>
                <c:pt idx="372">
                  <c:v>42538</c:v>
                </c:pt>
                <c:pt idx="373">
                  <c:v>41936</c:v>
                </c:pt>
                <c:pt idx="374">
                  <c:v>42299</c:v>
                </c:pt>
                <c:pt idx="375">
                  <c:v>42375</c:v>
                </c:pt>
                <c:pt idx="376">
                  <c:v>41843</c:v>
                </c:pt>
                <c:pt idx="377">
                  <c:v>42304</c:v>
                </c:pt>
                <c:pt idx="378">
                  <c:v>42396</c:v>
                </c:pt>
                <c:pt idx="379">
                  <c:v>41792</c:v>
                </c:pt>
                <c:pt idx="380">
                  <c:v>42150</c:v>
                </c:pt>
                <c:pt idx="381">
                  <c:v>41933</c:v>
                </c:pt>
                <c:pt idx="382">
                  <c:v>42069</c:v>
                </c:pt>
                <c:pt idx="383">
                  <c:v>42321</c:v>
                </c:pt>
                <c:pt idx="384">
                  <c:v>42166</c:v>
                </c:pt>
                <c:pt idx="385">
                  <c:v>42487</c:v>
                </c:pt>
                <c:pt idx="386">
                  <c:v>42453</c:v>
                </c:pt>
                <c:pt idx="387">
                  <c:v>42002</c:v>
                </c:pt>
                <c:pt idx="388">
                  <c:v>42205</c:v>
                </c:pt>
                <c:pt idx="389">
                  <c:v>42031</c:v>
                </c:pt>
                <c:pt idx="390">
                  <c:v>41866</c:v>
                </c:pt>
                <c:pt idx="391">
                  <c:v>41760</c:v>
                </c:pt>
                <c:pt idx="392">
                  <c:v>41752</c:v>
                </c:pt>
                <c:pt idx="393">
                  <c:v>41646</c:v>
                </c:pt>
                <c:pt idx="394">
                  <c:v>41649</c:v>
                </c:pt>
                <c:pt idx="395">
                  <c:v>42083</c:v>
                </c:pt>
                <c:pt idx="396">
                  <c:v>41715</c:v>
                </c:pt>
                <c:pt idx="397">
                  <c:v>42361</c:v>
                </c:pt>
                <c:pt idx="398">
                  <c:v>41884</c:v>
                </c:pt>
                <c:pt idx="399">
                  <c:v>42671</c:v>
                </c:pt>
                <c:pt idx="400">
                  <c:v>42564</c:v>
                </c:pt>
                <c:pt idx="401">
                  <c:v>41655</c:v>
                </c:pt>
                <c:pt idx="402">
                  <c:v>41876</c:v>
                </c:pt>
                <c:pt idx="403">
                  <c:v>42129</c:v>
                </c:pt>
                <c:pt idx="404">
                  <c:v>42374</c:v>
                </c:pt>
                <c:pt idx="405">
                  <c:v>42117</c:v>
                </c:pt>
                <c:pt idx="406">
                  <c:v>42306</c:v>
                </c:pt>
                <c:pt idx="407">
                  <c:v>42024</c:v>
                </c:pt>
                <c:pt idx="408">
                  <c:v>42139</c:v>
                </c:pt>
                <c:pt idx="409">
                  <c:v>41981</c:v>
                </c:pt>
                <c:pt idx="410">
                  <c:v>42734</c:v>
                </c:pt>
                <c:pt idx="411">
                  <c:v>41855</c:v>
                </c:pt>
                <c:pt idx="412">
                  <c:v>41992</c:v>
                </c:pt>
                <c:pt idx="413">
                  <c:v>41684</c:v>
                </c:pt>
                <c:pt idx="414">
                  <c:v>41851</c:v>
                </c:pt>
                <c:pt idx="415">
                  <c:v>41746</c:v>
                </c:pt>
                <c:pt idx="416">
                  <c:v>41750</c:v>
                </c:pt>
                <c:pt idx="417">
                  <c:v>42559</c:v>
                </c:pt>
                <c:pt idx="418">
                  <c:v>42194</c:v>
                </c:pt>
                <c:pt idx="419">
                  <c:v>42404</c:v>
                </c:pt>
                <c:pt idx="420">
                  <c:v>42180</c:v>
                </c:pt>
                <c:pt idx="421">
                  <c:v>42038</c:v>
                </c:pt>
                <c:pt idx="422">
                  <c:v>42016</c:v>
                </c:pt>
                <c:pt idx="423">
                  <c:v>42027</c:v>
                </c:pt>
                <c:pt idx="424">
                  <c:v>41733</c:v>
                </c:pt>
                <c:pt idx="425">
                  <c:v>42213</c:v>
                </c:pt>
                <c:pt idx="426">
                  <c:v>41758</c:v>
                </c:pt>
                <c:pt idx="427">
                  <c:v>42355</c:v>
                </c:pt>
                <c:pt idx="428">
                  <c:v>42534</c:v>
                </c:pt>
                <c:pt idx="429">
                  <c:v>42613</c:v>
                </c:pt>
                <c:pt idx="430">
                  <c:v>42562</c:v>
                </c:pt>
                <c:pt idx="431">
                  <c:v>42475</c:v>
                </c:pt>
                <c:pt idx="432">
                  <c:v>41904</c:v>
                </c:pt>
                <c:pt idx="433">
                  <c:v>42044</c:v>
                </c:pt>
                <c:pt idx="434">
                  <c:v>42243</c:v>
                </c:pt>
                <c:pt idx="435">
                  <c:v>41743</c:v>
                </c:pt>
                <c:pt idx="436">
                  <c:v>42346</c:v>
                </c:pt>
                <c:pt idx="437">
                  <c:v>41759</c:v>
                </c:pt>
                <c:pt idx="438">
                  <c:v>42716</c:v>
                </c:pt>
                <c:pt idx="439">
                  <c:v>42338</c:v>
                </c:pt>
                <c:pt idx="440">
                  <c:v>41817</c:v>
                </c:pt>
                <c:pt idx="441">
                  <c:v>41751</c:v>
                </c:pt>
                <c:pt idx="442">
                  <c:v>42017</c:v>
                </c:pt>
                <c:pt idx="443">
                  <c:v>42220</c:v>
                </c:pt>
                <c:pt idx="444">
                  <c:v>41995</c:v>
                </c:pt>
                <c:pt idx="445">
                  <c:v>42208</c:v>
                </c:pt>
                <c:pt idx="446">
                  <c:v>42284</c:v>
                </c:pt>
                <c:pt idx="447">
                  <c:v>42303</c:v>
                </c:pt>
                <c:pt idx="448">
                  <c:v>41689</c:v>
                </c:pt>
                <c:pt idx="449">
                  <c:v>42086</c:v>
                </c:pt>
                <c:pt idx="450">
                  <c:v>42010</c:v>
                </c:pt>
                <c:pt idx="451">
                  <c:v>42079</c:v>
                </c:pt>
                <c:pt idx="452">
                  <c:v>41872</c:v>
                </c:pt>
                <c:pt idx="453">
                  <c:v>42593</c:v>
                </c:pt>
                <c:pt idx="454">
                  <c:v>42199</c:v>
                </c:pt>
                <c:pt idx="455">
                  <c:v>41901</c:v>
                </c:pt>
                <c:pt idx="456">
                  <c:v>42118</c:v>
                </c:pt>
                <c:pt idx="457">
                  <c:v>41789</c:v>
                </c:pt>
                <c:pt idx="458">
                  <c:v>42160</c:v>
                </c:pt>
                <c:pt idx="459">
                  <c:v>41757</c:v>
                </c:pt>
                <c:pt idx="460">
                  <c:v>41948</c:v>
                </c:pt>
                <c:pt idx="461">
                  <c:v>42096</c:v>
                </c:pt>
                <c:pt idx="462">
                  <c:v>42327</c:v>
                </c:pt>
                <c:pt idx="463">
                  <c:v>42131</c:v>
                </c:pt>
                <c:pt idx="464">
                  <c:v>41732</c:v>
                </c:pt>
                <c:pt idx="465">
                  <c:v>41696</c:v>
                </c:pt>
                <c:pt idx="466">
                  <c:v>41920</c:v>
                </c:pt>
                <c:pt idx="467">
                  <c:v>42467</c:v>
                </c:pt>
                <c:pt idx="468">
                  <c:v>41849</c:v>
                </c:pt>
                <c:pt idx="469">
                  <c:v>41717</c:v>
                </c:pt>
                <c:pt idx="470">
                  <c:v>41645</c:v>
                </c:pt>
                <c:pt idx="471">
                  <c:v>41913</c:v>
                </c:pt>
                <c:pt idx="472">
                  <c:v>41705</c:v>
                </c:pt>
                <c:pt idx="473">
                  <c:v>42191</c:v>
                </c:pt>
                <c:pt idx="474">
                  <c:v>42445</c:v>
                </c:pt>
                <c:pt idx="475">
                  <c:v>41877</c:v>
                </c:pt>
                <c:pt idx="476">
                  <c:v>42089</c:v>
                </c:pt>
                <c:pt idx="477">
                  <c:v>41716</c:v>
                </c:pt>
                <c:pt idx="478">
                  <c:v>41782</c:v>
                </c:pt>
                <c:pt idx="479">
                  <c:v>42359</c:v>
                </c:pt>
                <c:pt idx="480">
                  <c:v>41829</c:v>
                </c:pt>
                <c:pt idx="481">
                  <c:v>42103</c:v>
                </c:pt>
                <c:pt idx="482">
                  <c:v>41677</c:v>
                </c:pt>
                <c:pt idx="483">
                  <c:v>42486</c:v>
                </c:pt>
                <c:pt idx="484">
                  <c:v>42622</c:v>
                </c:pt>
                <c:pt idx="485">
                  <c:v>42039</c:v>
                </c:pt>
                <c:pt idx="486">
                  <c:v>42249</c:v>
                </c:pt>
                <c:pt idx="487">
                  <c:v>42130</c:v>
                </c:pt>
                <c:pt idx="488">
                  <c:v>42132</c:v>
                </c:pt>
                <c:pt idx="489">
                  <c:v>42263</c:v>
                </c:pt>
                <c:pt idx="490">
                  <c:v>41862</c:v>
                </c:pt>
                <c:pt idx="491">
                  <c:v>42128</c:v>
                </c:pt>
                <c:pt idx="492">
                  <c:v>41807</c:v>
                </c:pt>
                <c:pt idx="493">
                  <c:v>42328</c:v>
                </c:pt>
                <c:pt idx="494">
                  <c:v>42235</c:v>
                </c:pt>
                <c:pt idx="495">
                  <c:v>42460</c:v>
                </c:pt>
                <c:pt idx="496">
                  <c:v>42620</c:v>
                </c:pt>
                <c:pt idx="497">
                  <c:v>41648</c:v>
                </c:pt>
                <c:pt idx="498">
                  <c:v>42151</c:v>
                </c:pt>
                <c:pt idx="499">
                  <c:v>42181</c:v>
                </c:pt>
                <c:pt idx="500">
                  <c:v>41653</c:v>
                </c:pt>
                <c:pt idx="501">
                  <c:v>42332</c:v>
                </c:pt>
                <c:pt idx="502">
                  <c:v>41813</c:v>
                </c:pt>
                <c:pt idx="503">
                  <c:v>41957</c:v>
                </c:pt>
                <c:pt idx="504">
                  <c:v>41695</c:v>
                </c:pt>
                <c:pt idx="505">
                  <c:v>42033</c:v>
                </c:pt>
                <c:pt idx="506">
                  <c:v>42326</c:v>
                </c:pt>
                <c:pt idx="507">
                  <c:v>42381</c:v>
                </c:pt>
                <c:pt idx="508">
                  <c:v>42347</c:v>
                </c:pt>
                <c:pt idx="509">
                  <c:v>42440</c:v>
                </c:pt>
                <c:pt idx="510">
                  <c:v>41691</c:v>
                </c:pt>
                <c:pt idx="511">
                  <c:v>41681</c:v>
                </c:pt>
                <c:pt idx="512">
                  <c:v>41922</c:v>
                </c:pt>
                <c:pt idx="513">
                  <c:v>42272</c:v>
                </c:pt>
                <c:pt idx="514">
                  <c:v>41834</c:v>
                </c:pt>
                <c:pt idx="515">
                  <c:v>42642</c:v>
                </c:pt>
                <c:pt idx="516">
                  <c:v>41960</c:v>
                </c:pt>
                <c:pt idx="517">
                  <c:v>42222</c:v>
                </c:pt>
                <c:pt idx="518">
                  <c:v>42202</c:v>
                </c:pt>
                <c:pt idx="519">
                  <c:v>42158</c:v>
                </c:pt>
                <c:pt idx="520">
                  <c:v>42101</c:v>
                </c:pt>
                <c:pt idx="521">
                  <c:v>41908</c:v>
                </c:pt>
                <c:pt idx="522">
                  <c:v>41955</c:v>
                </c:pt>
                <c:pt idx="523">
                  <c:v>41946</c:v>
                </c:pt>
                <c:pt idx="524">
                  <c:v>42053</c:v>
                </c:pt>
                <c:pt idx="525">
                  <c:v>41764</c:v>
                </c:pt>
                <c:pt idx="526">
                  <c:v>42192</c:v>
                </c:pt>
                <c:pt idx="527">
                  <c:v>41947</c:v>
                </c:pt>
                <c:pt idx="528">
                  <c:v>42226</c:v>
                </c:pt>
                <c:pt idx="529">
                  <c:v>41841</c:v>
                </c:pt>
                <c:pt idx="530">
                  <c:v>41831</c:v>
                </c:pt>
                <c:pt idx="531">
                  <c:v>42223</c:v>
                </c:pt>
                <c:pt idx="532">
                  <c:v>41719</c:v>
                </c:pt>
                <c:pt idx="533">
                  <c:v>41905</c:v>
                </c:pt>
                <c:pt idx="534">
                  <c:v>42313</c:v>
                </c:pt>
                <c:pt idx="535">
                  <c:v>41786</c:v>
                </c:pt>
                <c:pt idx="536">
                  <c:v>41810</c:v>
                </c:pt>
                <c:pt idx="537">
                  <c:v>42433</c:v>
                </c:pt>
                <c:pt idx="538">
                  <c:v>42041</c:v>
                </c:pt>
                <c:pt idx="539">
                  <c:v>42395</c:v>
                </c:pt>
                <c:pt idx="540">
                  <c:v>42095</c:v>
                </c:pt>
                <c:pt idx="541">
                  <c:v>42639</c:v>
                </c:pt>
                <c:pt idx="542">
                  <c:v>41830</c:v>
                </c:pt>
                <c:pt idx="543">
                  <c:v>42250</c:v>
                </c:pt>
                <c:pt idx="544">
                  <c:v>41765</c:v>
                </c:pt>
                <c:pt idx="545">
                  <c:v>41844</c:v>
                </c:pt>
                <c:pt idx="546">
                  <c:v>41709</c:v>
                </c:pt>
                <c:pt idx="547">
                  <c:v>42107</c:v>
                </c:pt>
                <c:pt idx="548">
                  <c:v>42171</c:v>
                </c:pt>
                <c:pt idx="549">
                  <c:v>41968</c:v>
                </c:pt>
                <c:pt idx="550">
                  <c:v>42111</c:v>
                </c:pt>
                <c:pt idx="551">
                  <c:v>42531</c:v>
                </c:pt>
                <c:pt idx="552">
                  <c:v>41767</c:v>
                </c:pt>
                <c:pt idx="553">
                  <c:v>42167</c:v>
                </c:pt>
                <c:pt idx="554">
                  <c:v>42713</c:v>
                </c:pt>
                <c:pt idx="555">
                  <c:v>41739</c:v>
                </c:pt>
                <c:pt idx="556">
                  <c:v>41688</c:v>
                </c:pt>
                <c:pt idx="557">
                  <c:v>41723</c:v>
                </c:pt>
                <c:pt idx="558">
                  <c:v>42110</c:v>
                </c:pt>
                <c:pt idx="559">
                  <c:v>41890</c:v>
                </c:pt>
                <c:pt idx="560">
                  <c:v>42136</c:v>
                </c:pt>
                <c:pt idx="561">
                  <c:v>41838</c:v>
                </c:pt>
                <c:pt idx="562">
                  <c:v>42282</c:v>
                </c:pt>
                <c:pt idx="563">
                  <c:v>41774</c:v>
                </c:pt>
                <c:pt idx="564">
                  <c:v>41928</c:v>
                </c:pt>
                <c:pt idx="565">
                  <c:v>42241</c:v>
                </c:pt>
                <c:pt idx="566">
                  <c:v>41820</c:v>
                </c:pt>
                <c:pt idx="567">
                  <c:v>41991</c:v>
                </c:pt>
                <c:pt idx="568">
                  <c:v>41809</c:v>
                </c:pt>
                <c:pt idx="569">
                  <c:v>41974</c:v>
                </c:pt>
                <c:pt idx="570">
                  <c:v>42647</c:v>
                </c:pt>
                <c:pt idx="571">
                  <c:v>42268</c:v>
                </c:pt>
                <c:pt idx="572">
                  <c:v>41766</c:v>
                </c:pt>
                <c:pt idx="573">
                  <c:v>42185</c:v>
                </c:pt>
                <c:pt idx="574">
                  <c:v>41899</c:v>
                </c:pt>
                <c:pt idx="575">
                  <c:v>42144</c:v>
                </c:pt>
                <c:pt idx="576">
                  <c:v>42082</c:v>
                </c:pt>
                <c:pt idx="577">
                  <c:v>41642</c:v>
                </c:pt>
                <c:pt idx="578">
                  <c:v>42251</c:v>
                </c:pt>
                <c:pt idx="579">
                  <c:v>41722</c:v>
                </c:pt>
                <c:pt idx="580">
                  <c:v>41787</c:v>
                </c:pt>
                <c:pt idx="581">
                  <c:v>41816</c:v>
                </c:pt>
                <c:pt idx="582">
                  <c:v>42020</c:v>
                </c:pt>
                <c:pt idx="583">
                  <c:v>42200</c:v>
                </c:pt>
                <c:pt idx="584">
                  <c:v>41969</c:v>
                </c:pt>
                <c:pt idx="585">
                  <c:v>41935</c:v>
                </c:pt>
                <c:pt idx="586">
                  <c:v>41711</c:v>
                </c:pt>
                <c:pt idx="587">
                  <c:v>42178</c:v>
                </c:pt>
                <c:pt idx="588">
                  <c:v>41962</c:v>
                </c:pt>
                <c:pt idx="589">
                  <c:v>42278</c:v>
                </c:pt>
                <c:pt idx="590">
                  <c:v>41808</c:v>
                </c:pt>
                <c:pt idx="591">
                  <c:v>41950</c:v>
                </c:pt>
                <c:pt idx="592">
                  <c:v>42152</c:v>
                </c:pt>
                <c:pt idx="593">
                  <c:v>42102</c:v>
                </c:pt>
                <c:pt idx="594">
                  <c:v>42678</c:v>
                </c:pt>
                <c:pt idx="595">
                  <c:v>42173</c:v>
                </c:pt>
                <c:pt idx="596">
                  <c:v>41780</c:v>
                </c:pt>
                <c:pt idx="597">
                  <c:v>42165</c:v>
                </c:pt>
                <c:pt idx="598">
                  <c:v>41964</c:v>
                </c:pt>
                <c:pt idx="599">
                  <c:v>42286</c:v>
                </c:pt>
                <c:pt idx="600">
                  <c:v>41978</c:v>
                </c:pt>
                <c:pt idx="601">
                  <c:v>41781</c:v>
                </c:pt>
                <c:pt idx="602">
                  <c:v>42143</c:v>
                </c:pt>
                <c:pt idx="603">
                  <c:v>42012</c:v>
                </c:pt>
                <c:pt idx="604">
                  <c:v>41803</c:v>
                </c:pt>
                <c:pt idx="605">
                  <c:v>42116</c:v>
                </c:pt>
                <c:pt idx="606">
                  <c:v>41989</c:v>
                </c:pt>
                <c:pt idx="607">
                  <c:v>42264</c:v>
                </c:pt>
                <c:pt idx="608">
                  <c:v>42683</c:v>
                </c:pt>
                <c:pt idx="609">
                  <c:v>42258</c:v>
                </c:pt>
                <c:pt idx="610">
                  <c:v>41773</c:v>
                </c:pt>
                <c:pt idx="611">
                  <c:v>42115</c:v>
                </c:pt>
                <c:pt idx="612">
                  <c:v>42138</c:v>
                </c:pt>
                <c:pt idx="613">
                  <c:v>42100</c:v>
                </c:pt>
                <c:pt idx="614">
                  <c:v>41724</c:v>
                </c:pt>
                <c:pt idx="615">
                  <c:v>42080</c:v>
                </c:pt>
                <c:pt idx="616">
                  <c:v>42342</c:v>
                </c:pt>
                <c:pt idx="617">
                  <c:v>42401</c:v>
                </c:pt>
                <c:pt idx="618">
                  <c:v>42362</c:v>
                </c:pt>
                <c:pt idx="619">
                  <c:v>42135</c:v>
                </c:pt>
                <c:pt idx="620">
                  <c:v>41652</c:v>
                </c:pt>
                <c:pt idx="621">
                  <c:v>41768</c:v>
                </c:pt>
                <c:pt idx="622">
                  <c:v>41641</c:v>
                </c:pt>
                <c:pt idx="623">
                  <c:v>42298</c:v>
                </c:pt>
                <c:pt idx="624">
                  <c:v>42142</c:v>
                </c:pt>
                <c:pt idx="625">
                  <c:v>42207</c:v>
                </c:pt>
                <c:pt idx="626">
                  <c:v>42121</c:v>
                </c:pt>
                <c:pt idx="627">
                  <c:v>42011</c:v>
                </c:pt>
                <c:pt idx="628">
                  <c:v>41956</c:v>
                </c:pt>
                <c:pt idx="629">
                  <c:v>42333</c:v>
                </c:pt>
                <c:pt idx="630">
                  <c:v>41897</c:v>
                </c:pt>
                <c:pt idx="631">
                  <c:v>42209</c:v>
                </c:pt>
                <c:pt idx="632">
                  <c:v>41778</c:v>
                </c:pt>
                <c:pt idx="633">
                  <c:v>41918</c:v>
                </c:pt>
                <c:pt idx="634">
                  <c:v>42229</c:v>
                </c:pt>
                <c:pt idx="635">
                  <c:v>41961</c:v>
                </c:pt>
                <c:pt idx="636">
                  <c:v>42233</c:v>
                </c:pt>
                <c:pt idx="637">
                  <c:v>41793</c:v>
                </c:pt>
                <c:pt idx="638">
                  <c:v>41754</c:v>
                </c:pt>
                <c:pt idx="639">
                  <c:v>41967</c:v>
                </c:pt>
                <c:pt idx="640">
                  <c:v>41745</c:v>
                </c:pt>
                <c:pt idx="641">
                  <c:v>41907</c:v>
                </c:pt>
                <c:pt idx="642">
                  <c:v>41661</c:v>
                </c:pt>
                <c:pt idx="643">
                  <c:v>42297</c:v>
                </c:pt>
                <c:pt idx="644">
                  <c:v>41703</c:v>
                </c:pt>
                <c:pt idx="645">
                  <c:v>42650</c:v>
                </c:pt>
                <c:pt idx="646">
                  <c:v>42227</c:v>
                </c:pt>
                <c:pt idx="647">
                  <c:v>41939</c:v>
                </c:pt>
                <c:pt idx="648">
                  <c:v>42291</c:v>
                </c:pt>
                <c:pt idx="649">
                  <c:v>41942</c:v>
                </c:pt>
                <c:pt idx="650">
                  <c:v>42122</c:v>
                </c:pt>
                <c:pt idx="651">
                  <c:v>42454</c:v>
                </c:pt>
                <c:pt idx="652">
                  <c:v>41827</c:v>
                </c:pt>
                <c:pt idx="653">
                  <c:v>41744</c:v>
                </c:pt>
                <c:pt idx="654">
                  <c:v>42262</c:v>
                </c:pt>
                <c:pt idx="655">
                  <c:v>41806</c:v>
                </c:pt>
                <c:pt idx="656">
                  <c:v>41949</c:v>
                </c:pt>
                <c:pt idx="657">
                  <c:v>41975</c:v>
                </c:pt>
                <c:pt idx="658">
                  <c:v>42046</c:v>
                </c:pt>
                <c:pt idx="659">
                  <c:v>42013</c:v>
                </c:pt>
                <c:pt idx="660">
                  <c:v>42006</c:v>
                </c:pt>
                <c:pt idx="661">
                  <c:v>42408</c:v>
                </c:pt>
                <c:pt idx="662">
                  <c:v>42157</c:v>
                </c:pt>
                <c:pt idx="663">
                  <c:v>41976</c:v>
                </c:pt>
                <c:pt idx="664">
                  <c:v>41794</c:v>
                </c:pt>
                <c:pt idx="665">
                  <c:v>41929</c:v>
                </c:pt>
                <c:pt idx="666">
                  <c:v>42164</c:v>
                </c:pt>
                <c:pt idx="667">
                  <c:v>42578</c:v>
                </c:pt>
                <c:pt idx="668">
                  <c:v>41914</c:v>
                </c:pt>
                <c:pt idx="669">
                  <c:v>42424</c:v>
                </c:pt>
                <c:pt idx="670">
                  <c:v>41731</c:v>
                </c:pt>
                <c:pt idx="671">
                  <c:v>42640</c:v>
                </c:pt>
                <c:pt idx="672">
                  <c:v>41753</c:v>
                </c:pt>
                <c:pt idx="673">
                  <c:v>42265</c:v>
                </c:pt>
                <c:pt idx="674">
                  <c:v>41893</c:v>
                </c:pt>
                <c:pt idx="675">
                  <c:v>42048</c:v>
                </c:pt>
                <c:pt idx="676">
                  <c:v>42040</c:v>
                </c:pt>
                <c:pt idx="677">
                  <c:v>41915</c:v>
                </c:pt>
                <c:pt idx="678">
                  <c:v>41736</c:v>
                </c:pt>
                <c:pt idx="679">
                  <c:v>41963</c:v>
                </c:pt>
                <c:pt idx="680">
                  <c:v>41836</c:v>
                </c:pt>
                <c:pt idx="681">
                  <c:v>42114</c:v>
                </c:pt>
                <c:pt idx="682">
                  <c:v>41729</c:v>
                </c:pt>
                <c:pt idx="683">
                  <c:v>41771</c:v>
                </c:pt>
                <c:pt idx="684">
                  <c:v>42530</c:v>
                </c:pt>
                <c:pt idx="685">
                  <c:v>42159</c:v>
                </c:pt>
                <c:pt idx="686">
                  <c:v>42188</c:v>
                </c:pt>
                <c:pt idx="687">
                  <c:v>42137</c:v>
                </c:pt>
                <c:pt idx="688">
                  <c:v>42088</c:v>
                </c:pt>
                <c:pt idx="689">
                  <c:v>41779</c:v>
                </c:pt>
                <c:pt idx="690">
                  <c:v>42410</c:v>
                </c:pt>
                <c:pt idx="691">
                  <c:v>42409</c:v>
                </c:pt>
                <c:pt idx="692">
                  <c:v>42221</c:v>
                </c:pt>
                <c:pt idx="693">
                  <c:v>41726</c:v>
                </c:pt>
                <c:pt idx="694">
                  <c:v>41856</c:v>
                </c:pt>
                <c:pt idx="695">
                  <c:v>41647</c:v>
                </c:pt>
                <c:pt idx="696">
                  <c:v>42030</c:v>
                </c:pt>
                <c:pt idx="697">
                  <c:v>41983</c:v>
                </c:pt>
                <c:pt idx="698">
                  <c:v>42055</c:v>
                </c:pt>
                <c:pt idx="699">
                  <c:v>41999</c:v>
                </c:pt>
                <c:pt idx="700">
                  <c:v>42146</c:v>
                </c:pt>
                <c:pt idx="701">
                  <c:v>42025</c:v>
                </c:pt>
                <c:pt idx="702">
                  <c:v>41891</c:v>
                </c:pt>
                <c:pt idx="703">
                  <c:v>42348</c:v>
                </c:pt>
                <c:pt idx="704">
                  <c:v>42145</c:v>
                </c:pt>
                <c:pt idx="705">
                  <c:v>42104</c:v>
                </c:pt>
                <c:pt idx="706">
                  <c:v>41828</c:v>
                </c:pt>
                <c:pt idx="707">
                  <c:v>41725</c:v>
                </c:pt>
                <c:pt idx="708">
                  <c:v>42312</c:v>
                </c:pt>
                <c:pt idx="709">
                  <c:v>42212</c:v>
                </c:pt>
                <c:pt idx="710">
                  <c:v>41894</c:v>
                </c:pt>
                <c:pt idx="711">
                  <c:v>42163</c:v>
                </c:pt>
                <c:pt idx="712">
                  <c:v>42270</c:v>
                </c:pt>
                <c:pt idx="713">
                  <c:v>42174</c:v>
                </c:pt>
                <c:pt idx="714">
                  <c:v>42108</c:v>
                </c:pt>
                <c:pt idx="715">
                  <c:v>42279</c:v>
                </c:pt>
                <c:pt idx="716">
                  <c:v>41775</c:v>
                </c:pt>
                <c:pt idx="717">
                  <c:v>41740</c:v>
                </c:pt>
                <c:pt idx="718">
                  <c:v>41984</c:v>
                </c:pt>
                <c:pt idx="719">
                  <c:v>42412</c:v>
                </c:pt>
                <c:pt idx="720">
                  <c:v>41801</c:v>
                </c:pt>
                <c:pt idx="721">
                  <c:v>42648</c:v>
                </c:pt>
                <c:pt idx="722">
                  <c:v>42172</c:v>
                </c:pt>
                <c:pt idx="723">
                  <c:v>42156</c:v>
                </c:pt>
                <c:pt idx="724">
                  <c:v>42179</c:v>
                </c:pt>
                <c:pt idx="725">
                  <c:v>41842</c:v>
                </c:pt>
                <c:pt idx="726">
                  <c:v>42193</c:v>
                </c:pt>
                <c:pt idx="727">
                  <c:v>42369</c:v>
                </c:pt>
                <c:pt idx="728">
                  <c:v>42215</c:v>
                </c:pt>
                <c:pt idx="729">
                  <c:v>41747</c:v>
                </c:pt>
                <c:pt idx="730">
                  <c:v>41977</c:v>
                </c:pt>
                <c:pt idx="731">
                  <c:v>41919</c:v>
                </c:pt>
                <c:pt idx="732">
                  <c:v>41885</c:v>
                </c:pt>
                <c:pt idx="733">
                  <c:v>41982</c:v>
                </c:pt>
                <c:pt idx="734">
                  <c:v>41738</c:v>
                </c:pt>
                <c:pt idx="735">
                  <c:v>41898</c:v>
                </c:pt>
                <c:pt idx="736">
                  <c:v>42283</c:v>
                </c:pt>
                <c:pt idx="737">
                  <c:v>41815</c:v>
                </c:pt>
                <c:pt idx="738">
                  <c:v>42318</c:v>
                </c:pt>
                <c:pt idx="739">
                  <c:v>42081</c:v>
                </c:pt>
                <c:pt idx="740">
                  <c:v>42054</c:v>
                </c:pt>
                <c:pt idx="741">
                  <c:v>41932</c:v>
                </c:pt>
                <c:pt idx="742">
                  <c:v>41676</c:v>
                </c:pt>
                <c:pt idx="743">
                  <c:v>42045</c:v>
                </c:pt>
                <c:pt idx="744">
                  <c:v>42228</c:v>
                </c:pt>
                <c:pt idx="745">
                  <c:v>42125</c:v>
                </c:pt>
                <c:pt idx="746">
                  <c:v>42649</c:v>
                </c:pt>
                <c:pt idx="747">
                  <c:v>42097</c:v>
                </c:pt>
                <c:pt idx="748">
                  <c:v>42411</c:v>
                </c:pt>
                <c:pt idx="749">
                  <c:v>41673</c:v>
                </c:pt>
                <c:pt idx="750">
                  <c:v>42059</c:v>
                </c:pt>
                <c:pt idx="751">
                  <c:v>41675</c:v>
                </c:pt>
                <c:pt idx="752">
                  <c:v>41674</c:v>
                </c:pt>
                <c:pt idx="753">
                  <c:v>41761</c:v>
                </c:pt>
              </c:numCache>
            </c:numRef>
          </c:cat>
          <c:val>
            <c:numRef>
              <c:f>'Data &amp;Distribution analysis'!#REF!</c:f>
              <c:numCache>
                <c:formatCode>General</c:formatCode>
                <c:ptCount val="1"/>
                <c:pt idx="0">
                  <c:v>1</c:v>
                </c:pt>
              </c:numCache>
            </c:numRef>
          </c:val>
          <c:smooth val="0"/>
        </c:ser>
        <c:ser>
          <c:idx val="1"/>
          <c:order val="1"/>
          <c:tx>
            <c:strRef>
              <c:f>'Data &amp;Distribution analysis'!#REF!</c:f>
              <c:strCache>
                <c:ptCount val="1"/>
                <c:pt idx="0">
                  <c:v>#REF!</c:v>
                </c:pt>
              </c:strCache>
            </c:strRef>
          </c:tx>
          <c:marker>
            <c:symbol val="none"/>
          </c:marker>
          <c:cat>
            <c:numRef>
              <c:f>'Data &amp;Distribution analysis'!$A$2:$A$837</c:f>
              <c:numCache>
                <c:formatCode>mm/dd/yyyy</c:formatCode>
                <c:ptCount val="836"/>
                <c:pt idx="0">
                  <c:v>42643</c:v>
                </c:pt>
                <c:pt idx="1">
                  <c:v>42275</c:v>
                </c:pt>
                <c:pt idx="2">
                  <c:v>41940</c:v>
                </c:pt>
                <c:pt idx="3">
                  <c:v>42373</c:v>
                </c:pt>
                <c:pt idx="4">
                  <c:v>42032</c:v>
                </c:pt>
                <c:pt idx="5">
                  <c:v>42090</c:v>
                </c:pt>
                <c:pt idx="6">
                  <c:v>42255</c:v>
                </c:pt>
                <c:pt idx="7">
                  <c:v>42627</c:v>
                </c:pt>
                <c:pt idx="8">
                  <c:v>42506</c:v>
                </c:pt>
                <c:pt idx="9">
                  <c:v>42507</c:v>
                </c:pt>
                <c:pt idx="10">
                  <c:v>42688</c:v>
                </c:pt>
                <c:pt idx="11">
                  <c:v>42499</c:v>
                </c:pt>
                <c:pt idx="12">
                  <c:v>41912</c:v>
                </c:pt>
                <c:pt idx="13">
                  <c:v>42276</c:v>
                </c:pt>
                <c:pt idx="14">
                  <c:v>42256</c:v>
                </c:pt>
                <c:pt idx="15">
                  <c:v>42661</c:v>
                </c:pt>
                <c:pt idx="16">
                  <c:v>42402</c:v>
                </c:pt>
                <c:pt idx="17">
                  <c:v>41814</c:v>
                </c:pt>
                <c:pt idx="18">
                  <c:v>42508</c:v>
                </c:pt>
                <c:pt idx="19">
                  <c:v>42307</c:v>
                </c:pt>
                <c:pt idx="20">
                  <c:v>41772</c:v>
                </c:pt>
                <c:pt idx="21">
                  <c:v>42503</c:v>
                </c:pt>
                <c:pt idx="22">
                  <c:v>42513</c:v>
                </c:pt>
                <c:pt idx="23">
                  <c:v>42709</c:v>
                </c:pt>
                <c:pt idx="24">
                  <c:v>42724</c:v>
                </c:pt>
                <c:pt idx="25">
                  <c:v>42034</c:v>
                </c:pt>
                <c:pt idx="26">
                  <c:v>42026</c:v>
                </c:pt>
                <c:pt idx="27">
                  <c:v>42461</c:v>
                </c:pt>
                <c:pt idx="28">
                  <c:v>42676</c:v>
                </c:pt>
                <c:pt idx="29">
                  <c:v>42524</c:v>
                </c:pt>
                <c:pt idx="30">
                  <c:v>42528</c:v>
                </c:pt>
                <c:pt idx="31">
                  <c:v>42230</c:v>
                </c:pt>
                <c:pt idx="32">
                  <c:v>42726</c:v>
                </c:pt>
                <c:pt idx="33">
                  <c:v>42496</c:v>
                </c:pt>
                <c:pt idx="34">
                  <c:v>42094</c:v>
                </c:pt>
                <c:pt idx="35">
                  <c:v>42725</c:v>
                </c:pt>
                <c:pt idx="36">
                  <c:v>42733</c:v>
                </c:pt>
                <c:pt idx="37">
                  <c:v>42515</c:v>
                </c:pt>
                <c:pt idx="38">
                  <c:v>42723</c:v>
                </c:pt>
                <c:pt idx="39">
                  <c:v>42383</c:v>
                </c:pt>
                <c:pt idx="40">
                  <c:v>42695</c:v>
                </c:pt>
                <c:pt idx="41">
                  <c:v>42572</c:v>
                </c:pt>
                <c:pt idx="42">
                  <c:v>42384</c:v>
                </c:pt>
                <c:pt idx="43">
                  <c:v>42584</c:v>
                </c:pt>
                <c:pt idx="44">
                  <c:v>41971</c:v>
                </c:pt>
                <c:pt idx="45">
                  <c:v>42621</c:v>
                </c:pt>
                <c:pt idx="46">
                  <c:v>42720</c:v>
                </c:pt>
                <c:pt idx="47">
                  <c:v>42391</c:v>
                </c:pt>
                <c:pt idx="48">
                  <c:v>42719</c:v>
                </c:pt>
                <c:pt idx="49">
                  <c:v>42655</c:v>
                </c:pt>
                <c:pt idx="50">
                  <c:v>41864</c:v>
                </c:pt>
                <c:pt idx="51">
                  <c:v>42492</c:v>
                </c:pt>
                <c:pt idx="52">
                  <c:v>42691</c:v>
                </c:pt>
                <c:pt idx="53">
                  <c:v>41697</c:v>
                </c:pt>
                <c:pt idx="54">
                  <c:v>42388</c:v>
                </c:pt>
                <c:pt idx="55">
                  <c:v>41857</c:v>
                </c:pt>
                <c:pt idx="56">
                  <c:v>42389</c:v>
                </c:pt>
                <c:pt idx="57">
                  <c:v>42248</c:v>
                </c:pt>
                <c:pt idx="58">
                  <c:v>42397</c:v>
                </c:pt>
                <c:pt idx="59">
                  <c:v>42431</c:v>
                </c:pt>
                <c:pt idx="60">
                  <c:v>42186</c:v>
                </c:pt>
                <c:pt idx="61">
                  <c:v>42423</c:v>
                </c:pt>
                <c:pt idx="62">
                  <c:v>42633</c:v>
                </c:pt>
                <c:pt idx="63">
                  <c:v>42594</c:v>
                </c:pt>
                <c:pt idx="64">
                  <c:v>42654</c:v>
                </c:pt>
                <c:pt idx="65">
                  <c:v>42075</c:v>
                </c:pt>
                <c:pt idx="66">
                  <c:v>42675</c:v>
                </c:pt>
                <c:pt idx="67">
                  <c:v>41654</c:v>
                </c:pt>
                <c:pt idx="68">
                  <c:v>42535</c:v>
                </c:pt>
                <c:pt idx="69">
                  <c:v>42184</c:v>
                </c:pt>
                <c:pt idx="70">
                  <c:v>42699</c:v>
                </c:pt>
                <c:pt idx="71">
                  <c:v>42684</c:v>
                </c:pt>
                <c:pt idx="72">
                  <c:v>42074</c:v>
                </c:pt>
                <c:pt idx="73">
                  <c:v>42556</c:v>
                </c:pt>
                <c:pt idx="74">
                  <c:v>42706</c:v>
                </c:pt>
                <c:pt idx="75">
                  <c:v>42271</c:v>
                </c:pt>
                <c:pt idx="76">
                  <c:v>42669</c:v>
                </c:pt>
                <c:pt idx="77">
                  <c:v>41865</c:v>
                </c:pt>
                <c:pt idx="78">
                  <c:v>42247</c:v>
                </c:pt>
                <c:pt idx="79">
                  <c:v>41911</c:v>
                </c:pt>
                <c:pt idx="80">
                  <c:v>42521</c:v>
                </c:pt>
                <c:pt idx="81">
                  <c:v>42459</c:v>
                </c:pt>
                <c:pt idx="82">
                  <c:v>42444</c:v>
                </c:pt>
                <c:pt idx="83">
                  <c:v>42093</c:v>
                </c:pt>
                <c:pt idx="84">
                  <c:v>42517</c:v>
                </c:pt>
                <c:pt idx="85">
                  <c:v>42509</c:v>
                </c:pt>
                <c:pt idx="86">
                  <c:v>42481</c:v>
                </c:pt>
                <c:pt idx="87">
                  <c:v>42495</c:v>
                </c:pt>
                <c:pt idx="88">
                  <c:v>42516</c:v>
                </c:pt>
                <c:pt idx="89">
                  <c:v>42501</c:v>
                </c:pt>
                <c:pt idx="90">
                  <c:v>42576</c:v>
                </c:pt>
                <c:pt idx="91">
                  <c:v>42732</c:v>
                </c:pt>
                <c:pt idx="92">
                  <c:v>42635</c:v>
                </c:pt>
                <c:pt idx="93">
                  <c:v>42436</c:v>
                </c:pt>
                <c:pt idx="94">
                  <c:v>42417</c:v>
                </c:pt>
                <c:pt idx="95">
                  <c:v>42293</c:v>
                </c:pt>
                <c:pt idx="96">
                  <c:v>42430</c:v>
                </c:pt>
                <c:pt idx="97">
                  <c:v>42382</c:v>
                </c:pt>
                <c:pt idx="98">
                  <c:v>42689</c:v>
                </c:pt>
                <c:pt idx="99">
                  <c:v>42712</c:v>
                </c:pt>
                <c:pt idx="100">
                  <c:v>42500</c:v>
                </c:pt>
                <c:pt idx="101">
                  <c:v>42692</c:v>
                </c:pt>
                <c:pt idx="102">
                  <c:v>42353</c:v>
                </c:pt>
                <c:pt idx="103">
                  <c:v>42704</c:v>
                </c:pt>
                <c:pt idx="104">
                  <c:v>42544</c:v>
                </c:pt>
                <c:pt idx="105">
                  <c:v>42216</c:v>
                </c:pt>
                <c:pt idx="106">
                  <c:v>42542</c:v>
                </c:pt>
                <c:pt idx="107">
                  <c:v>42598</c:v>
                </c:pt>
                <c:pt idx="108">
                  <c:v>42657</c:v>
                </c:pt>
                <c:pt idx="109">
                  <c:v>42656</c:v>
                </c:pt>
                <c:pt idx="110">
                  <c:v>42341</c:v>
                </c:pt>
                <c:pt idx="111">
                  <c:v>42705</c:v>
                </c:pt>
                <c:pt idx="112">
                  <c:v>42703</c:v>
                </c:pt>
                <c:pt idx="113">
                  <c:v>42571</c:v>
                </c:pt>
                <c:pt idx="114">
                  <c:v>42206</c:v>
                </c:pt>
                <c:pt idx="115">
                  <c:v>42450</c:v>
                </c:pt>
                <c:pt idx="116">
                  <c:v>42523</c:v>
                </c:pt>
                <c:pt idx="117">
                  <c:v>42489</c:v>
                </c:pt>
                <c:pt idx="118">
                  <c:v>42543</c:v>
                </c:pt>
                <c:pt idx="119">
                  <c:v>42664</c:v>
                </c:pt>
                <c:pt idx="120">
                  <c:v>42660</c:v>
                </c:pt>
                <c:pt idx="121">
                  <c:v>42187</c:v>
                </c:pt>
                <c:pt idx="122">
                  <c:v>41996</c:v>
                </c:pt>
                <c:pt idx="123">
                  <c:v>42566</c:v>
                </c:pt>
                <c:pt idx="124">
                  <c:v>42702</c:v>
                </c:pt>
                <c:pt idx="125">
                  <c:v>42317</c:v>
                </c:pt>
                <c:pt idx="126">
                  <c:v>42614</c:v>
                </c:pt>
                <c:pt idx="127">
                  <c:v>42514</c:v>
                </c:pt>
                <c:pt idx="128">
                  <c:v>42502</c:v>
                </c:pt>
                <c:pt idx="129">
                  <c:v>41667</c:v>
                </c:pt>
                <c:pt idx="130">
                  <c:v>42368</c:v>
                </c:pt>
                <c:pt idx="131">
                  <c:v>41859</c:v>
                </c:pt>
                <c:pt idx="132">
                  <c:v>42380</c:v>
                </c:pt>
                <c:pt idx="133">
                  <c:v>42438</c:v>
                </c:pt>
                <c:pt idx="134">
                  <c:v>42447</c:v>
                </c:pt>
                <c:pt idx="135">
                  <c:v>42510</c:v>
                </c:pt>
                <c:pt idx="136">
                  <c:v>42398</c:v>
                </c:pt>
                <c:pt idx="137">
                  <c:v>41863</c:v>
                </c:pt>
                <c:pt idx="138">
                  <c:v>41663</c:v>
                </c:pt>
                <c:pt idx="139">
                  <c:v>41871</c:v>
                </c:pt>
                <c:pt idx="140">
                  <c:v>42377</c:v>
                </c:pt>
                <c:pt idx="141">
                  <c:v>42458</c:v>
                </c:pt>
                <c:pt idx="142">
                  <c:v>42320</c:v>
                </c:pt>
                <c:pt idx="143">
                  <c:v>42285</c:v>
                </c:pt>
                <c:pt idx="144">
                  <c:v>42641</c:v>
                </c:pt>
                <c:pt idx="145">
                  <c:v>42296</c:v>
                </c:pt>
                <c:pt idx="146">
                  <c:v>42690</c:v>
                </c:pt>
                <c:pt idx="147">
                  <c:v>42153</c:v>
                </c:pt>
                <c:pt idx="148">
                  <c:v>42311</c:v>
                </c:pt>
                <c:pt idx="149">
                  <c:v>42537</c:v>
                </c:pt>
                <c:pt idx="150">
                  <c:v>42073</c:v>
                </c:pt>
                <c:pt idx="151">
                  <c:v>42717</c:v>
                </c:pt>
                <c:pt idx="152">
                  <c:v>42052</c:v>
                </c:pt>
                <c:pt idx="153">
                  <c:v>41870</c:v>
                </c:pt>
                <c:pt idx="154">
                  <c:v>42429</c:v>
                </c:pt>
                <c:pt idx="155">
                  <c:v>42416</c:v>
                </c:pt>
                <c:pt idx="156">
                  <c:v>42426</c:v>
                </c:pt>
                <c:pt idx="157">
                  <c:v>42300</c:v>
                </c:pt>
                <c:pt idx="158">
                  <c:v>41926</c:v>
                </c:pt>
                <c:pt idx="159">
                  <c:v>42731</c:v>
                </c:pt>
                <c:pt idx="160">
                  <c:v>42611</c:v>
                </c:pt>
                <c:pt idx="161">
                  <c:v>42583</c:v>
                </c:pt>
                <c:pt idx="162">
                  <c:v>42493</c:v>
                </c:pt>
                <c:pt idx="163">
                  <c:v>42390</c:v>
                </c:pt>
                <c:pt idx="164">
                  <c:v>41670</c:v>
                </c:pt>
                <c:pt idx="165">
                  <c:v>41997</c:v>
                </c:pt>
                <c:pt idx="166">
                  <c:v>42482</c:v>
                </c:pt>
                <c:pt idx="167">
                  <c:v>42681</c:v>
                </c:pt>
                <c:pt idx="168">
                  <c:v>42437</c:v>
                </c:pt>
                <c:pt idx="169">
                  <c:v>41878</c:v>
                </c:pt>
                <c:pt idx="170">
                  <c:v>42065</c:v>
                </c:pt>
                <c:pt idx="171">
                  <c:v>41943</c:v>
                </c:pt>
                <c:pt idx="172">
                  <c:v>42037</c:v>
                </c:pt>
                <c:pt idx="173">
                  <c:v>42536</c:v>
                </c:pt>
                <c:pt idx="174">
                  <c:v>42626</c:v>
                </c:pt>
                <c:pt idx="175">
                  <c:v>42662</c:v>
                </c:pt>
                <c:pt idx="176">
                  <c:v>41835</c:v>
                </c:pt>
                <c:pt idx="177">
                  <c:v>42472</c:v>
                </c:pt>
                <c:pt idx="178">
                  <c:v>42529</c:v>
                </c:pt>
                <c:pt idx="179">
                  <c:v>42488</c:v>
                </c:pt>
                <c:pt idx="180">
                  <c:v>42565</c:v>
                </c:pt>
                <c:pt idx="181">
                  <c:v>42522</c:v>
                </c:pt>
                <c:pt idx="182">
                  <c:v>42558</c:v>
                </c:pt>
                <c:pt idx="183">
                  <c:v>42607</c:v>
                </c:pt>
                <c:pt idx="184">
                  <c:v>42360</c:v>
                </c:pt>
                <c:pt idx="185">
                  <c:v>42619</c:v>
                </c:pt>
                <c:pt idx="186">
                  <c:v>41669</c:v>
                </c:pt>
                <c:pt idx="187">
                  <c:v>42076</c:v>
                </c:pt>
                <c:pt idx="188">
                  <c:v>42636</c:v>
                </c:pt>
                <c:pt idx="189">
                  <c:v>41666</c:v>
                </c:pt>
                <c:pt idx="190">
                  <c:v>42577</c:v>
                </c:pt>
                <c:pt idx="191">
                  <c:v>42290</c:v>
                </c:pt>
                <c:pt idx="192">
                  <c:v>42366</c:v>
                </c:pt>
                <c:pt idx="193">
                  <c:v>42335</c:v>
                </c:pt>
                <c:pt idx="194">
                  <c:v>41698</c:v>
                </c:pt>
                <c:pt idx="195">
                  <c:v>41852</c:v>
                </c:pt>
                <c:pt idx="196">
                  <c:v>41656</c:v>
                </c:pt>
                <c:pt idx="197">
                  <c:v>42067</c:v>
                </c:pt>
                <c:pt idx="198">
                  <c:v>42240</c:v>
                </c:pt>
                <c:pt idx="199">
                  <c:v>42354</c:v>
                </c:pt>
                <c:pt idx="200">
                  <c:v>42552</c:v>
                </c:pt>
                <c:pt idx="201">
                  <c:v>42464</c:v>
                </c:pt>
                <c:pt idx="202">
                  <c:v>41858</c:v>
                </c:pt>
                <c:pt idx="203">
                  <c:v>42425</c:v>
                </c:pt>
                <c:pt idx="204">
                  <c:v>42009</c:v>
                </c:pt>
                <c:pt idx="205">
                  <c:v>42541</c:v>
                </c:pt>
                <c:pt idx="206">
                  <c:v>42432</c:v>
                </c:pt>
                <c:pt idx="207">
                  <c:v>42727</c:v>
                </c:pt>
                <c:pt idx="208">
                  <c:v>42668</c:v>
                </c:pt>
                <c:pt idx="209">
                  <c:v>42550</c:v>
                </c:pt>
                <c:pt idx="210">
                  <c:v>42632</c:v>
                </c:pt>
                <c:pt idx="211">
                  <c:v>41660</c:v>
                </c:pt>
                <c:pt idx="212">
                  <c:v>41906</c:v>
                </c:pt>
                <c:pt idx="213">
                  <c:v>42625</c:v>
                </c:pt>
                <c:pt idx="214">
                  <c:v>42597</c:v>
                </c:pt>
                <c:pt idx="215">
                  <c:v>42195</c:v>
                </c:pt>
                <c:pt idx="216">
                  <c:v>42494</c:v>
                </c:pt>
                <c:pt idx="217">
                  <c:v>42710</c:v>
                </c:pt>
                <c:pt idx="218">
                  <c:v>41821</c:v>
                </c:pt>
                <c:pt idx="219">
                  <c:v>42325</c:v>
                </c:pt>
                <c:pt idx="220">
                  <c:v>42349</c:v>
                </c:pt>
                <c:pt idx="221">
                  <c:v>42474</c:v>
                </c:pt>
                <c:pt idx="222">
                  <c:v>42356</c:v>
                </c:pt>
                <c:pt idx="223">
                  <c:v>41680</c:v>
                </c:pt>
                <c:pt idx="224">
                  <c:v>41796</c:v>
                </c:pt>
                <c:pt idx="225">
                  <c:v>42527</c:v>
                </c:pt>
                <c:pt idx="226">
                  <c:v>42573</c:v>
                </c:pt>
                <c:pt idx="227">
                  <c:v>42422</c:v>
                </c:pt>
                <c:pt idx="228">
                  <c:v>42586</c:v>
                </c:pt>
                <c:pt idx="229">
                  <c:v>42569</c:v>
                </c:pt>
                <c:pt idx="230">
                  <c:v>42605</c:v>
                </c:pt>
                <c:pt idx="231">
                  <c:v>42170</c:v>
                </c:pt>
                <c:pt idx="232">
                  <c:v>42352</c:v>
                </c:pt>
                <c:pt idx="233">
                  <c:v>42478</c:v>
                </c:pt>
                <c:pt idx="234">
                  <c:v>42608</c:v>
                </c:pt>
                <c:pt idx="235">
                  <c:v>42439</c:v>
                </c:pt>
                <c:pt idx="236">
                  <c:v>41668</c:v>
                </c:pt>
                <c:pt idx="237">
                  <c:v>41990</c:v>
                </c:pt>
                <c:pt idx="238">
                  <c:v>42219</c:v>
                </c:pt>
                <c:pt idx="239">
                  <c:v>41869</c:v>
                </c:pt>
                <c:pt idx="240">
                  <c:v>41845</c:v>
                </c:pt>
                <c:pt idx="241">
                  <c:v>42244</c:v>
                </c:pt>
                <c:pt idx="242">
                  <c:v>42443</c:v>
                </c:pt>
                <c:pt idx="243">
                  <c:v>42590</c:v>
                </c:pt>
                <c:pt idx="244">
                  <c:v>41941</c:v>
                </c:pt>
                <c:pt idx="245">
                  <c:v>42646</c:v>
                </c:pt>
                <c:pt idx="246">
                  <c:v>42394</c:v>
                </c:pt>
                <c:pt idx="247">
                  <c:v>42697</c:v>
                </c:pt>
                <c:pt idx="248">
                  <c:v>42214</c:v>
                </c:pt>
                <c:pt idx="249">
                  <c:v>41822</c:v>
                </c:pt>
                <c:pt idx="250">
                  <c:v>42473</c:v>
                </c:pt>
                <c:pt idx="251">
                  <c:v>42405</c:v>
                </c:pt>
                <c:pt idx="252">
                  <c:v>42062</c:v>
                </c:pt>
                <c:pt idx="253">
                  <c:v>42060</c:v>
                </c:pt>
                <c:pt idx="254">
                  <c:v>41880</c:v>
                </c:pt>
                <c:pt idx="255">
                  <c:v>42677</c:v>
                </c:pt>
                <c:pt idx="256">
                  <c:v>42557</c:v>
                </c:pt>
                <c:pt idx="257">
                  <c:v>42418</c:v>
                </c:pt>
                <c:pt idx="258">
                  <c:v>42124</c:v>
                </c:pt>
                <c:pt idx="259">
                  <c:v>42615</c:v>
                </c:pt>
                <c:pt idx="260">
                  <c:v>42606</c:v>
                </c:pt>
                <c:pt idx="261">
                  <c:v>42592</c:v>
                </c:pt>
                <c:pt idx="262">
                  <c:v>42663</c:v>
                </c:pt>
                <c:pt idx="263">
                  <c:v>42591</c:v>
                </c:pt>
                <c:pt idx="264">
                  <c:v>42479</c:v>
                </c:pt>
                <c:pt idx="265">
                  <c:v>42123</c:v>
                </c:pt>
                <c:pt idx="266">
                  <c:v>42670</c:v>
                </c:pt>
                <c:pt idx="267">
                  <c:v>41704</c:v>
                </c:pt>
                <c:pt idx="268">
                  <c:v>42667</c:v>
                </c:pt>
                <c:pt idx="269">
                  <c:v>42066</c:v>
                </c:pt>
                <c:pt idx="270">
                  <c:v>42310</c:v>
                </c:pt>
                <c:pt idx="271">
                  <c:v>42711</c:v>
                </c:pt>
                <c:pt idx="272">
                  <c:v>42545</c:v>
                </c:pt>
                <c:pt idx="273">
                  <c:v>41682</c:v>
                </c:pt>
                <c:pt idx="274">
                  <c:v>42480</c:v>
                </c:pt>
                <c:pt idx="275">
                  <c:v>41788</c:v>
                </c:pt>
                <c:pt idx="276">
                  <c:v>42446</c:v>
                </c:pt>
                <c:pt idx="277">
                  <c:v>42419</c:v>
                </c:pt>
                <c:pt idx="278">
                  <c:v>42072</c:v>
                </c:pt>
                <c:pt idx="279">
                  <c:v>42367</c:v>
                </c:pt>
                <c:pt idx="280">
                  <c:v>41823</c:v>
                </c:pt>
                <c:pt idx="281">
                  <c:v>41886</c:v>
                </c:pt>
                <c:pt idx="282">
                  <c:v>42340</c:v>
                </c:pt>
                <c:pt idx="283">
                  <c:v>42177</c:v>
                </c:pt>
                <c:pt idx="284">
                  <c:v>42599</c:v>
                </c:pt>
                <c:pt idx="285">
                  <c:v>42579</c:v>
                </c:pt>
                <c:pt idx="286">
                  <c:v>41737</c:v>
                </c:pt>
                <c:pt idx="287">
                  <c:v>42004</c:v>
                </c:pt>
                <c:pt idx="288">
                  <c:v>41800</c:v>
                </c:pt>
                <c:pt idx="289">
                  <c:v>41683</c:v>
                </c:pt>
                <c:pt idx="290">
                  <c:v>42237</c:v>
                </c:pt>
                <c:pt idx="291">
                  <c:v>41873</c:v>
                </c:pt>
                <c:pt idx="292">
                  <c:v>41712</c:v>
                </c:pt>
                <c:pt idx="293">
                  <c:v>41799</c:v>
                </c:pt>
                <c:pt idx="294">
                  <c:v>42018</c:v>
                </c:pt>
                <c:pt idx="295">
                  <c:v>42019</c:v>
                </c:pt>
                <c:pt idx="296">
                  <c:v>41795</c:v>
                </c:pt>
                <c:pt idx="297">
                  <c:v>42601</c:v>
                </c:pt>
                <c:pt idx="298">
                  <c:v>42201</c:v>
                </c:pt>
                <c:pt idx="299">
                  <c:v>41900</c:v>
                </c:pt>
                <c:pt idx="300">
                  <c:v>42236</c:v>
                </c:pt>
                <c:pt idx="301">
                  <c:v>41927</c:v>
                </c:pt>
                <c:pt idx="302">
                  <c:v>42087</c:v>
                </c:pt>
                <c:pt idx="303">
                  <c:v>42580</c:v>
                </c:pt>
                <c:pt idx="304">
                  <c:v>42345</c:v>
                </c:pt>
                <c:pt idx="305">
                  <c:v>41701</c:v>
                </c:pt>
                <c:pt idx="306">
                  <c:v>42324</c:v>
                </c:pt>
                <c:pt idx="307">
                  <c:v>42563</c:v>
                </c:pt>
                <c:pt idx="308">
                  <c:v>42269</c:v>
                </c:pt>
                <c:pt idx="309">
                  <c:v>41802</c:v>
                </c:pt>
                <c:pt idx="310">
                  <c:v>42628</c:v>
                </c:pt>
                <c:pt idx="311">
                  <c:v>42376</c:v>
                </c:pt>
                <c:pt idx="312">
                  <c:v>42061</c:v>
                </c:pt>
                <c:pt idx="313">
                  <c:v>42314</c:v>
                </c:pt>
                <c:pt idx="314">
                  <c:v>42604</c:v>
                </c:pt>
                <c:pt idx="315">
                  <c:v>42682</c:v>
                </c:pt>
                <c:pt idx="316">
                  <c:v>42548</c:v>
                </c:pt>
                <c:pt idx="317">
                  <c:v>42468</c:v>
                </c:pt>
                <c:pt idx="318">
                  <c:v>42634</c:v>
                </c:pt>
                <c:pt idx="319">
                  <c:v>42403</c:v>
                </c:pt>
                <c:pt idx="320">
                  <c:v>42457</c:v>
                </c:pt>
                <c:pt idx="321">
                  <c:v>41953</c:v>
                </c:pt>
                <c:pt idx="322">
                  <c:v>42612</c:v>
                </c:pt>
                <c:pt idx="323">
                  <c:v>42109</c:v>
                </c:pt>
                <c:pt idx="324">
                  <c:v>42466</c:v>
                </c:pt>
                <c:pt idx="325">
                  <c:v>42587</c:v>
                </c:pt>
                <c:pt idx="326">
                  <c:v>42465</c:v>
                </c:pt>
                <c:pt idx="327">
                  <c:v>42242</c:v>
                </c:pt>
                <c:pt idx="328">
                  <c:v>41879</c:v>
                </c:pt>
                <c:pt idx="329">
                  <c:v>42292</c:v>
                </c:pt>
                <c:pt idx="330">
                  <c:v>42551</c:v>
                </c:pt>
                <c:pt idx="331">
                  <c:v>42003</c:v>
                </c:pt>
                <c:pt idx="332">
                  <c:v>41702</c:v>
                </c:pt>
                <c:pt idx="333">
                  <c:v>42452</c:v>
                </c:pt>
                <c:pt idx="334">
                  <c:v>42339</c:v>
                </c:pt>
                <c:pt idx="335">
                  <c:v>42629</c:v>
                </c:pt>
                <c:pt idx="336">
                  <c:v>42198</c:v>
                </c:pt>
                <c:pt idx="337">
                  <c:v>41690</c:v>
                </c:pt>
                <c:pt idx="338">
                  <c:v>41837</c:v>
                </c:pt>
                <c:pt idx="339">
                  <c:v>41694</c:v>
                </c:pt>
                <c:pt idx="340">
                  <c:v>42068</c:v>
                </c:pt>
                <c:pt idx="341">
                  <c:v>41848</c:v>
                </c:pt>
                <c:pt idx="342">
                  <c:v>41887</c:v>
                </c:pt>
                <c:pt idx="343">
                  <c:v>42485</c:v>
                </c:pt>
                <c:pt idx="344">
                  <c:v>41710</c:v>
                </c:pt>
                <c:pt idx="345">
                  <c:v>42451</c:v>
                </c:pt>
                <c:pt idx="346">
                  <c:v>42331</c:v>
                </c:pt>
                <c:pt idx="347">
                  <c:v>41934</c:v>
                </c:pt>
                <c:pt idx="348">
                  <c:v>41730</c:v>
                </c:pt>
                <c:pt idx="349">
                  <c:v>42047</c:v>
                </c:pt>
                <c:pt idx="350">
                  <c:v>41921</c:v>
                </c:pt>
                <c:pt idx="351">
                  <c:v>41988</c:v>
                </c:pt>
                <c:pt idx="352">
                  <c:v>42234</c:v>
                </c:pt>
                <c:pt idx="353">
                  <c:v>41718</c:v>
                </c:pt>
                <c:pt idx="354">
                  <c:v>42570</c:v>
                </c:pt>
                <c:pt idx="355">
                  <c:v>42305</c:v>
                </c:pt>
                <c:pt idx="356">
                  <c:v>41985</c:v>
                </c:pt>
                <c:pt idx="357">
                  <c:v>41850</c:v>
                </c:pt>
                <c:pt idx="358">
                  <c:v>42257</c:v>
                </c:pt>
                <c:pt idx="359">
                  <c:v>41708</c:v>
                </c:pt>
                <c:pt idx="360">
                  <c:v>42674</c:v>
                </c:pt>
                <c:pt idx="361">
                  <c:v>42718</c:v>
                </c:pt>
                <c:pt idx="362">
                  <c:v>42585</c:v>
                </c:pt>
                <c:pt idx="363">
                  <c:v>42600</c:v>
                </c:pt>
                <c:pt idx="364">
                  <c:v>42471</c:v>
                </c:pt>
                <c:pt idx="365">
                  <c:v>42261</c:v>
                </c:pt>
                <c:pt idx="366">
                  <c:v>41662</c:v>
                </c:pt>
                <c:pt idx="367">
                  <c:v>42549</c:v>
                </c:pt>
                <c:pt idx="368">
                  <c:v>42058</c:v>
                </c:pt>
                <c:pt idx="369">
                  <c:v>41892</c:v>
                </c:pt>
                <c:pt idx="370">
                  <c:v>42696</c:v>
                </c:pt>
                <c:pt idx="371">
                  <c:v>42277</c:v>
                </c:pt>
                <c:pt idx="372">
                  <c:v>42538</c:v>
                </c:pt>
                <c:pt idx="373">
                  <c:v>41936</c:v>
                </c:pt>
                <c:pt idx="374">
                  <c:v>42299</c:v>
                </c:pt>
                <c:pt idx="375">
                  <c:v>42375</c:v>
                </c:pt>
                <c:pt idx="376">
                  <c:v>41843</c:v>
                </c:pt>
                <c:pt idx="377">
                  <c:v>42304</c:v>
                </c:pt>
                <c:pt idx="378">
                  <c:v>42396</c:v>
                </c:pt>
                <c:pt idx="379">
                  <c:v>41792</c:v>
                </c:pt>
                <c:pt idx="380">
                  <c:v>42150</c:v>
                </c:pt>
                <c:pt idx="381">
                  <c:v>41933</c:v>
                </c:pt>
                <c:pt idx="382">
                  <c:v>42069</c:v>
                </c:pt>
                <c:pt idx="383">
                  <c:v>42321</c:v>
                </c:pt>
                <c:pt idx="384">
                  <c:v>42166</c:v>
                </c:pt>
                <c:pt idx="385">
                  <c:v>42487</c:v>
                </c:pt>
                <c:pt idx="386">
                  <c:v>42453</c:v>
                </c:pt>
                <c:pt idx="387">
                  <c:v>42002</c:v>
                </c:pt>
                <c:pt idx="388">
                  <c:v>42205</c:v>
                </c:pt>
                <c:pt idx="389">
                  <c:v>42031</c:v>
                </c:pt>
                <c:pt idx="390">
                  <c:v>41866</c:v>
                </c:pt>
                <c:pt idx="391">
                  <c:v>41760</c:v>
                </c:pt>
                <c:pt idx="392">
                  <c:v>41752</c:v>
                </c:pt>
                <c:pt idx="393">
                  <c:v>41646</c:v>
                </c:pt>
                <c:pt idx="394">
                  <c:v>41649</c:v>
                </c:pt>
                <c:pt idx="395">
                  <c:v>42083</c:v>
                </c:pt>
                <c:pt idx="396">
                  <c:v>41715</c:v>
                </c:pt>
                <c:pt idx="397">
                  <c:v>42361</c:v>
                </c:pt>
                <c:pt idx="398">
                  <c:v>41884</c:v>
                </c:pt>
                <c:pt idx="399">
                  <c:v>42671</c:v>
                </c:pt>
                <c:pt idx="400">
                  <c:v>42564</c:v>
                </c:pt>
                <c:pt idx="401">
                  <c:v>41655</c:v>
                </c:pt>
                <c:pt idx="402">
                  <c:v>41876</c:v>
                </c:pt>
                <c:pt idx="403">
                  <c:v>42129</c:v>
                </c:pt>
                <c:pt idx="404">
                  <c:v>42374</c:v>
                </c:pt>
                <c:pt idx="405">
                  <c:v>42117</c:v>
                </c:pt>
                <c:pt idx="406">
                  <c:v>42306</c:v>
                </c:pt>
                <c:pt idx="407">
                  <c:v>42024</c:v>
                </c:pt>
                <c:pt idx="408">
                  <c:v>42139</c:v>
                </c:pt>
                <c:pt idx="409">
                  <c:v>41981</c:v>
                </c:pt>
                <c:pt idx="410">
                  <c:v>42734</c:v>
                </c:pt>
                <c:pt idx="411">
                  <c:v>41855</c:v>
                </c:pt>
                <c:pt idx="412">
                  <c:v>41992</c:v>
                </c:pt>
                <c:pt idx="413">
                  <c:v>41684</c:v>
                </c:pt>
                <c:pt idx="414">
                  <c:v>41851</c:v>
                </c:pt>
                <c:pt idx="415">
                  <c:v>41746</c:v>
                </c:pt>
                <c:pt idx="416">
                  <c:v>41750</c:v>
                </c:pt>
                <c:pt idx="417">
                  <c:v>42559</c:v>
                </c:pt>
                <c:pt idx="418">
                  <c:v>42194</c:v>
                </c:pt>
                <c:pt idx="419">
                  <c:v>42404</c:v>
                </c:pt>
                <c:pt idx="420">
                  <c:v>42180</c:v>
                </c:pt>
                <c:pt idx="421">
                  <c:v>42038</c:v>
                </c:pt>
                <c:pt idx="422">
                  <c:v>42016</c:v>
                </c:pt>
                <c:pt idx="423">
                  <c:v>42027</c:v>
                </c:pt>
                <c:pt idx="424">
                  <c:v>41733</c:v>
                </c:pt>
                <c:pt idx="425">
                  <c:v>42213</c:v>
                </c:pt>
                <c:pt idx="426">
                  <c:v>41758</c:v>
                </c:pt>
                <c:pt idx="427">
                  <c:v>42355</c:v>
                </c:pt>
                <c:pt idx="428">
                  <c:v>42534</c:v>
                </c:pt>
                <c:pt idx="429">
                  <c:v>42613</c:v>
                </c:pt>
                <c:pt idx="430">
                  <c:v>42562</c:v>
                </c:pt>
                <c:pt idx="431">
                  <c:v>42475</c:v>
                </c:pt>
                <c:pt idx="432">
                  <c:v>41904</c:v>
                </c:pt>
                <c:pt idx="433">
                  <c:v>42044</c:v>
                </c:pt>
                <c:pt idx="434">
                  <c:v>42243</c:v>
                </c:pt>
                <c:pt idx="435">
                  <c:v>41743</c:v>
                </c:pt>
                <c:pt idx="436">
                  <c:v>42346</c:v>
                </c:pt>
                <c:pt idx="437">
                  <c:v>41759</c:v>
                </c:pt>
                <c:pt idx="438">
                  <c:v>42716</c:v>
                </c:pt>
                <c:pt idx="439">
                  <c:v>42338</c:v>
                </c:pt>
                <c:pt idx="440">
                  <c:v>41817</c:v>
                </c:pt>
                <c:pt idx="441">
                  <c:v>41751</c:v>
                </c:pt>
                <c:pt idx="442">
                  <c:v>42017</c:v>
                </c:pt>
                <c:pt idx="443">
                  <c:v>42220</c:v>
                </c:pt>
                <c:pt idx="444">
                  <c:v>41995</c:v>
                </c:pt>
                <c:pt idx="445">
                  <c:v>42208</c:v>
                </c:pt>
                <c:pt idx="446">
                  <c:v>42284</c:v>
                </c:pt>
                <c:pt idx="447">
                  <c:v>42303</c:v>
                </c:pt>
                <c:pt idx="448">
                  <c:v>41689</c:v>
                </c:pt>
                <c:pt idx="449">
                  <c:v>42086</c:v>
                </c:pt>
                <c:pt idx="450">
                  <c:v>42010</c:v>
                </c:pt>
                <c:pt idx="451">
                  <c:v>42079</c:v>
                </c:pt>
                <c:pt idx="452">
                  <c:v>41872</c:v>
                </c:pt>
                <c:pt idx="453">
                  <c:v>42593</c:v>
                </c:pt>
                <c:pt idx="454">
                  <c:v>42199</c:v>
                </c:pt>
                <c:pt idx="455">
                  <c:v>41901</c:v>
                </c:pt>
                <c:pt idx="456">
                  <c:v>42118</c:v>
                </c:pt>
                <c:pt idx="457">
                  <c:v>41789</c:v>
                </c:pt>
                <c:pt idx="458">
                  <c:v>42160</c:v>
                </c:pt>
                <c:pt idx="459">
                  <c:v>41757</c:v>
                </c:pt>
                <c:pt idx="460">
                  <c:v>41948</c:v>
                </c:pt>
                <c:pt idx="461">
                  <c:v>42096</c:v>
                </c:pt>
                <c:pt idx="462">
                  <c:v>42327</c:v>
                </c:pt>
                <c:pt idx="463">
                  <c:v>42131</c:v>
                </c:pt>
                <c:pt idx="464">
                  <c:v>41732</c:v>
                </c:pt>
                <c:pt idx="465">
                  <c:v>41696</c:v>
                </c:pt>
                <c:pt idx="466">
                  <c:v>41920</c:v>
                </c:pt>
                <c:pt idx="467">
                  <c:v>42467</c:v>
                </c:pt>
                <c:pt idx="468">
                  <c:v>41849</c:v>
                </c:pt>
                <c:pt idx="469">
                  <c:v>41717</c:v>
                </c:pt>
                <c:pt idx="470">
                  <c:v>41645</c:v>
                </c:pt>
                <c:pt idx="471">
                  <c:v>41913</c:v>
                </c:pt>
                <c:pt idx="472">
                  <c:v>41705</c:v>
                </c:pt>
                <c:pt idx="473">
                  <c:v>42191</c:v>
                </c:pt>
                <c:pt idx="474">
                  <c:v>42445</c:v>
                </c:pt>
                <c:pt idx="475">
                  <c:v>41877</c:v>
                </c:pt>
                <c:pt idx="476">
                  <c:v>42089</c:v>
                </c:pt>
                <c:pt idx="477">
                  <c:v>41716</c:v>
                </c:pt>
                <c:pt idx="478">
                  <c:v>41782</c:v>
                </c:pt>
                <c:pt idx="479">
                  <c:v>42359</c:v>
                </c:pt>
                <c:pt idx="480">
                  <c:v>41829</c:v>
                </c:pt>
                <c:pt idx="481">
                  <c:v>42103</c:v>
                </c:pt>
                <c:pt idx="482">
                  <c:v>41677</c:v>
                </c:pt>
                <c:pt idx="483">
                  <c:v>42486</c:v>
                </c:pt>
                <c:pt idx="484">
                  <c:v>42622</c:v>
                </c:pt>
                <c:pt idx="485">
                  <c:v>42039</c:v>
                </c:pt>
                <c:pt idx="486">
                  <c:v>42249</c:v>
                </c:pt>
                <c:pt idx="487">
                  <c:v>42130</c:v>
                </c:pt>
                <c:pt idx="488">
                  <c:v>42132</c:v>
                </c:pt>
                <c:pt idx="489">
                  <c:v>42263</c:v>
                </c:pt>
                <c:pt idx="490">
                  <c:v>41862</c:v>
                </c:pt>
                <c:pt idx="491">
                  <c:v>42128</c:v>
                </c:pt>
                <c:pt idx="492">
                  <c:v>41807</c:v>
                </c:pt>
                <c:pt idx="493">
                  <c:v>42328</c:v>
                </c:pt>
                <c:pt idx="494">
                  <c:v>42235</c:v>
                </c:pt>
                <c:pt idx="495">
                  <c:v>42460</c:v>
                </c:pt>
                <c:pt idx="496">
                  <c:v>42620</c:v>
                </c:pt>
                <c:pt idx="497">
                  <c:v>41648</c:v>
                </c:pt>
                <c:pt idx="498">
                  <c:v>42151</c:v>
                </c:pt>
                <c:pt idx="499">
                  <c:v>42181</c:v>
                </c:pt>
                <c:pt idx="500">
                  <c:v>41653</c:v>
                </c:pt>
                <c:pt idx="501">
                  <c:v>42332</c:v>
                </c:pt>
                <c:pt idx="502">
                  <c:v>41813</c:v>
                </c:pt>
                <c:pt idx="503">
                  <c:v>41957</c:v>
                </c:pt>
                <c:pt idx="504">
                  <c:v>41695</c:v>
                </c:pt>
                <c:pt idx="505">
                  <c:v>42033</c:v>
                </c:pt>
                <c:pt idx="506">
                  <c:v>42326</c:v>
                </c:pt>
                <c:pt idx="507">
                  <c:v>42381</c:v>
                </c:pt>
                <c:pt idx="508">
                  <c:v>42347</c:v>
                </c:pt>
                <c:pt idx="509">
                  <c:v>42440</c:v>
                </c:pt>
                <c:pt idx="510">
                  <c:v>41691</c:v>
                </c:pt>
                <c:pt idx="511">
                  <c:v>41681</c:v>
                </c:pt>
                <c:pt idx="512">
                  <c:v>41922</c:v>
                </c:pt>
                <c:pt idx="513">
                  <c:v>42272</c:v>
                </c:pt>
                <c:pt idx="514">
                  <c:v>41834</c:v>
                </c:pt>
                <c:pt idx="515">
                  <c:v>42642</c:v>
                </c:pt>
                <c:pt idx="516">
                  <c:v>41960</c:v>
                </c:pt>
                <c:pt idx="517">
                  <c:v>42222</c:v>
                </c:pt>
                <c:pt idx="518">
                  <c:v>42202</c:v>
                </c:pt>
                <c:pt idx="519">
                  <c:v>42158</c:v>
                </c:pt>
                <c:pt idx="520">
                  <c:v>42101</c:v>
                </c:pt>
                <c:pt idx="521">
                  <c:v>41908</c:v>
                </c:pt>
                <c:pt idx="522">
                  <c:v>41955</c:v>
                </c:pt>
                <c:pt idx="523">
                  <c:v>41946</c:v>
                </c:pt>
                <c:pt idx="524">
                  <c:v>42053</c:v>
                </c:pt>
                <c:pt idx="525">
                  <c:v>41764</c:v>
                </c:pt>
                <c:pt idx="526">
                  <c:v>42192</c:v>
                </c:pt>
                <c:pt idx="527">
                  <c:v>41947</c:v>
                </c:pt>
                <c:pt idx="528">
                  <c:v>42226</c:v>
                </c:pt>
                <c:pt idx="529">
                  <c:v>41841</c:v>
                </c:pt>
                <c:pt idx="530">
                  <c:v>41831</c:v>
                </c:pt>
                <c:pt idx="531">
                  <c:v>42223</c:v>
                </c:pt>
                <c:pt idx="532">
                  <c:v>41719</c:v>
                </c:pt>
                <c:pt idx="533">
                  <c:v>41905</c:v>
                </c:pt>
                <c:pt idx="534">
                  <c:v>42313</c:v>
                </c:pt>
                <c:pt idx="535">
                  <c:v>41786</c:v>
                </c:pt>
                <c:pt idx="536">
                  <c:v>41810</c:v>
                </c:pt>
                <c:pt idx="537">
                  <c:v>42433</c:v>
                </c:pt>
                <c:pt idx="538">
                  <c:v>42041</c:v>
                </c:pt>
                <c:pt idx="539">
                  <c:v>42395</c:v>
                </c:pt>
                <c:pt idx="540">
                  <c:v>42095</c:v>
                </c:pt>
                <c:pt idx="541">
                  <c:v>42639</c:v>
                </c:pt>
                <c:pt idx="542">
                  <c:v>41830</c:v>
                </c:pt>
                <c:pt idx="543">
                  <c:v>42250</c:v>
                </c:pt>
                <c:pt idx="544">
                  <c:v>41765</c:v>
                </c:pt>
                <c:pt idx="545">
                  <c:v>41844</c:v>
                </c:pt>
                <c:pt idx="546">
                  <c:v>41709</c:v>
                </c:pt>
                <c:pt idx="547">
                  <c:v>42107</c:v>
                </c:pt>
                <c:pt idx="548">
                  <c:v>42171</c:v>
                </c:pt>
                <c:pt idx="549">
                  <c:v>41968</c:v>
                </c:pt>
                <c:pt idx="550">
                  <c:v>42111</c:v>
                </c:pt>
                <c:pt idx="551">
                  <c:v>42531</c:v>
                </c:pt>
                <c:pt idx="552">
                  <c:v>41767</c:v>
                </c:pt>
                <c:pt idx="553">
                  <c:v>42167</c:v>
                </c:pt>
                <c:pt idx="554">
                  <c:v>42713</c:v>
                </c:pt>
                <c:pt idx="555">
                  <c:v>41739</c:v>
                </c:pt>
                <c:pt idx="556">
                  <c:v>41688</c:v>
                </c:pt>
                <c:pt idx="557">
                  <c:v>41723</c:v>
                </c:pt>
                <c:pt idx="558">
                  <c:v>42110</c:v>
                </c:pt>
                <c:pt idx="559">
                  <c:v>41890</c:v>
                </c:pt>
                <c:pt idx="560">
                  <c:v>42136</c:v>
                </c:pt>
                <c:pt idx="561">
                  <c:v>41838</c:v>
                </c:pt>
                <c:pt idx="562">
                  <c:v>42282</c:v>
                </c:pt>
                <c:pt idx="563">
                  <c:v>41774</c:v>
                </c:pt>
                <c:pt idx="564">
                  <c:v>41928</c:v>
                </c:pt>
                <c:pt idx="565">
                  <c:v>42241</c:v>
                </c:pt>
                <c:pt idx="566">
                  <c:v>41820</c:v>
                </c:pt>
                <c:pt idx="567">
                  <c:v>41991</c:v>
                </c:pt>
                <c:pt idx="568">
                  <c:v>41809</c:v>
                </c:pt>
                <c:pt idx="569">
                  <c:v>41974</c:v>
                </c:pt>
                <c:pt idx="570">
                  <c:v>42647</c:v>
                </c:pt>
                <c:pt idx="571">
                  <c:v>42268</c:v>
                </c:pt>
                <c:pt idx="572">
                  <c:v>41766</c:v>
                </c:pt>
                <c:pt idx="573">
                  <c:v>42185</c:v>
                </c:pt>
                <c:pt idx="574">
                  <c:v>41899</c:v>
                </c:pt>
                <c:pt idx="575">
                  <c:v>42144</c:v>
                </c:pt>
                <c:pt idx="576">
                  <c:v>42082</c:v>
                </c:pt>
                <c:pt idx="577">
                  <c:v>41642</c:v>
                </c:pt>
                <c:pt idx="578">
                  <c:v>42251</c:v>
                </c:pt>
                <c:pt idx="579">
                  <c:v>41722</c:v>
                </c:pt>
                <c:pt idx="580">
                  <c:v>41787</c:v>
                </c:pt>
                <c:pt idx="581">
                  <c:v>41816</c:v>
                </c:pt>
                <c:pt idx="582">
                  <c:v>42020</c:v>
                </c:pt>
                <c:pt idx="583">
                  <c:v>42200</c:v>
                </c:pt>
                <c:pt idx="584">
                  <c:v>41969</c:v>
                </c:pt>
                <c:pt idx="585">
                  <c:v>41935</c:v>
                </c:pt>
                <c:pt idx="586">
                  <c:v>41711</c:v>
                </c:pt>
                <c:pt idx="587">
                  <c:v>42178</c:v>
                </c:pt>
                <c:pt idx="588">
                  <c:v>41962</c:v>
                </c:pt>
                <c:pt idx="589">
                  <c:v>42278</c:v>
                </c:pt>
                <c:pt idx="590">
                  <c:v>41808</c:v>
                </c:pt>
                <c:pt idx="591">
                  <c:v>41950</c:v>
                </c:pt>
                <c:pt idx="592">
                  <c:v>42152</c:v>
                </c:pt>
                <c:pt idx="593">
                  <c:v>42102</c:v>
                </c:pt>
                <c:pt idx="594">
                  <c:v>42678</c:v>
                </c:pt>
                <c:pt idx="595">
                  <c:v>42173</c:v>
                </c:pt>
                <c:pt idx="596">
                  <c:v>41780</c:v>
                </c:pt>
                <c:pt idx="597">
                  <c:v>42165</c:v>
                </c:pt>
                <c:pt idx="598">
                  <c:v>41964</c:v>
                </c:pt>
                <c:pt idx="599">
                  <c:v>42286</c:v>
                </c:pt>
                <c:pt idx="600">
                  <c:v>41978</c:v>
                </c:pt>
                <c:pt idx="601">
                  <c:v>41781</c:v>
                </c:pt>
                <c:pt idx="602">
                  <c:v>42143</c:v>
                </c:pt>
                <c:pt idx="603">
                  <c:v>42012</c:v>
                </c:pt>
                <c:pt idx="604">
                  <c:v>41803</c:v>
                </c:pt>
                <c:pt idx="605">
                  <c:v>42116</c:v>
                </c:pt>
                <c:pt idx="606">
                  <c:v>41989</c:v>
                </c:pt>
                <c:pt idx="607">
                  <c:v>42264</c:v>
                </c:pt>
                <c:pt idx="608">
                  <c:v>42683</c:v>
                </c:pt>
                <c:pt idx="609">
                  <c:v>42258</c:v>
                </c:pt>
                <c:pt idx="610">
                  <c:v>41773</c:v>
                </c:pt>
                <c:pt idx="611">
                  <c:v>42115</c:v>
                </c:pt>
                <c:pt idx="612">
                  <c:v>42138</c:v>
                </c:pt>
                <c:pt idx="613">
                  <c:v>42100</c:v>
                </c:pt>
                <c:pt idx="614">
                  <c:v>41724</c:v>
                </c:pt>
                <c:pt idx="615">
                  <c:v>42080</c:v>
                </c:pt>
                <c:pt idx="616">
                  <c:v>42342</c:v>
                </c:pt>
                <c:pt idx="617">
                  <c:v>42401</c:v>
                </c:pt>
                <c:pt idx="618">
                  <c:v>42362</c:v>
                </c:pt>
                <c:pt idx="619">
                  <c:v>42135</c:v>
                </c:pt>
                <c:pt idx="620">
                  <c:v>41652</c:v>
                </c:pt>
                <c:pt idx="621">
                  <c:v>41768</c:v>
                </c:pt>
                <c:pt idx="622">
                  <c:v>41641</c:v>
                </c:pt>
                <c:pt idx="623">
                  <c:v>42298</c:v>
                </c:pt>
                <c:pt idx="624">
                  <c:v>42142</c:v>
                </c:pt>
                <c:pt idx="625">
                  <c:v>42207</c:v>
                </c:pt>
                <c:pt idx="626">
                  <c:v>42121</c:v>
                </c:pt>
                <c:pt idx="627">
                  <c:v>42011</c:v>
                </c:pt>
                <c:pt idx="628">
                  <c:v>41956</c:v>
                </c:pt>
                <c:pt idx="629">
                  <c:v>42333</c:v>
                </c:pt>
                <c:pt idx="630">
                  <c:v>41897</c:v>
                </c:pt>
                <c:pt idx="631">
                  <c:v>42209</c:v>
                </c:pt>
                <c:pt idx="632">
                  <c:v>41778</c:v>
                </c:pt>
                <c:pt idx="633">
                  <c:v>41918</c:v>
                </c:pt>
                <c:pt idx="634">
                  <c:v>42229</c:v>
                </c:pt>
                <c:pt idx="635">
                  <c:v>41961</c:v>
                </c:pt>
                <c:pt idx="636">
                  <c:v>42233</c:v>
                </c:pt>
                <c:pt idx="637">
                  <c:v>41793</c:v>
                </c:pt>
                <c:pt idx="638">
                  <c:v>41754</c:v>
                </c:pt>
                <c:pt idx="639">
                  <c:v>41967</c:v>
                </c:pt>
                <c:pt idx="640">
                  <c:v>41745</c:v>
                </c:pt>
                <c:pt idx="641">
                  <c:v>41907</c:v>
                </c:pt>
                <c:pt idx="642">
                  <c:v>41661</c:v>
                </c:pt>
                <c:pt idx="643">
                  <c:v>42297</c:v>
                </c:pt>
                <c:pt idx="644">
                  <c:v>41703</c:v>
                </c:pt>
                <c:pt idx="645">
                  <c:v>42650</c:v>
                </c:pt>
                <c:pt idx="646">
                  <c:v>42227</c:v>
                </c:pt>
                <c:pt idx="647">
                  <c:v>41939</c:v>
                </c:pt>
                <c:pt idx="648">
                  <c:v>42291</c:v>
                </c:pt>
                <c:pt idx="649">
                  <c:v>41942</c:v>
                </c:pt>
                <c:pt idx="650">
                  <c:v>42122</c:v>
                </c:pt>
                <c:pt idx="651">
                  <c:v>42454</c:v>
                </c:pt>
                <c:pt idx="652">
                  <c:v>41827</c:v>
                </c:pt>
                <c:pt idx="653">
                  <c:v>41744</c:v>
                </c:pt>
                <c:pt idx="654">
                  <c:v>42262</c:v>
                </c:pt>
                <c:pt idx="655">
                  <c:v>41806</c:v>
                </c:pt>
                <c:pt idx="656">
                  <c:v>41949</c:v>
                </c:pt>
                <c:pt idx="657">
                  <c:v>41975</c:v>
                </c:pt>
                <c:pt idx="658">
                  <c:v>42046</c:v>
                </c:pt>
                <c:pt idx="659">
                  <c:v>42013</c:v>
                </c:pt>
                <c:pt idx="660">
                  <c:v>42006</c:v>
                </c:pt>
                <c:pt idx="661">
                  <c:v>42408</c:v>
                </c:pt>
                <c:pt idx="662">
                  <c:v>42157</c:v>
                </c:pt>
                <c:pt idx="663">
                  <c:v>41976</c:v>
                </c:pt>
                <c:pt idx="664">
                  <c:v>41794</c:v>
                </c:pt>
                <c:pt idx="665">
                  <c:v>41929</c:v>
                </c:pt>
                <c:pt idx="666">
                  <c:v>42164</c:v>
                </c:pt>
                <c:pt idx="667">
                  <c:v>42578</c:v>
                </c:pt>
                <c:pt idx="668">
                  <c:v>41914</c:v>
                </c:pt>
                <c:pt idx="669">
                  <c:v>42424</c:v>
                </c:pt>
                <c:pt idx="670">
                  <c:v>41731</c:v>
                </c:pt>
                <c:pt idx="671">
                  <c:v>42640</c:v>
                </c:pt>
                <c:pt idx="672">
                  <c:v>41753</c:v>
                </c:pt>
                <c:pt idx="673">
                  <c:v>42265</c:v>
                </c:pt>
                <c:pt idx="674">
                  <c:v>41893</c:v>
                </c:pt>
                <c:pt idx="675">
                  <c:v>42048</c:v>
                </c:pt>
                <c:pt idx="676">
                  <c:v>42040</c:v>
                </c:pt>
                <c:pt idx="677">
                  <c:v>41915</c:v>
                </c:pt>
                <c:pt idx="678">
                  <c:v>41736</c:v>
                </c:pt>
                <c:pt idx="679">
                  <c:v>41963</c:v>
                </c:pt>
                <c:pt idx="680">
                  <c:v>41836</c:v>
                </c:pt>
                <c:pt idx="681">
                  <c:v>42114</c:v>
                </c:pt>
                <c:pt idx="682">
                  <c:v>41729</c:v>
                </c:pt>
                <c:pt idx="683">
                  <c:v>41771</c:v>
                </c:pt>
                <c:pt idx="684">
                  <c:v>42530</c:v>
                </c:pt>
                <c:pt idx="685">
                  <c:v>42159</c:v>
                </c:pt>
                <c:pt idx="686">
                  <c:v>42188</c:v>
                </c:pt>
                <c:pt idx="687">
                  <c:v>42137</c:v>
                </c:pt>
                <c:pt idx="688">
                  <c:v>42088</c:v>
                </c:pt>
                <c:pt idx="689">
                  <c:v>41779</c:v>
                </c:pt>
                <c:pt idx="690">
                  <c:v>42410</c:v>
                </c:pt>
                <c:pt idx="691">
                  <c:v>42409</c:v>
                </c:pt>
                <c:pt idx="692">
                  <c:v>42221</c:v>
                </c:pt>
                <c:pt idx="693">
                  <c:v>41726</c:v>
                </c:pt>
                <c:pt idx="694">
                  <c:v>41856</c:v>
                </c:pt>
                <c:pt idx="695">
                  <c:v>41647</c:v>
                </c:pt>
                <c:pt idx="696">
                  <c:v>42030</c:v>
                </c:pt>
                <c:pt idx="697">
                  <c:v>41983</c:v>
                </c:pt>
                <c:pt idx="698">
                  <c:v>42055</c:v>
                </c:pt>
                <c:pt idx="699">
                  <c:v>41999</c:v>
                </c:pt>
                <c:pt idx="700">
                  <c:v>42146</c:v>
                </c:pt>
                <c:pt idx="701">
                  <c:v>42025</c:v>
                </c:pt>
                <c:pt idx="702">
                  <c:v>41891</c:v>
                </c:pt>
                <c:pt idx="703">
                  <c:v>42348</c:v>
                </c:pt>
                <c:pt idx="704">
                  <c:v>42145</c:v>
                </c:pt>
                <c:pt idx="705">
                  <c:v>42104</c:v>
                </c:pt>
                <c:pt idx="706">
                  <c:v>41828</c:v>
                </c:pt>
                <c:pt idx="707">
                  <c:v>41725</c:v>
                </c:pt>
                <c:pt idx="708">
                  <c:v>42312</c:v>
                </c:pt>
                <c:pt idx="709">
                  <c:v>42212</c:v>
                </c:pt>
                <c:pt idx="710">
                  <c:v>41894</c:v>
                </c:pt>
                <c:pt idx="711">
                  <c:v>42163</c:v>
                </c:pt>
                <c:pt idx="712">
                  <c:v>42270</c:v>
                </c:pt>
                <c:pt idx="713">
                  <c:v>42174</c:v>
                </c:pt>
                <c:pt idx="714">
                  <c:v>42108</c:v>
                </c:pt>
                <c:pt idx="715">
                  <c:v>42279</c:v>
                </c:pt>
                <c:pt idx="716">
                  <c:v>41775</c:v>
                </c:pt>
                <c:pt idx="717">
                  <c:v>41740</c:v>
                </c:pt>
                <c:pt idx="718">
                  <c:v>41984</c:v>
                </c:pt>
                <c:pt idx="719">
                  <c:v>42412</c:v>
                </c:pt>
                <c:pt idx="720">
                  <c:v>41801</c:v>
                </c:pt>
                <c:pt idx="721">
                  <c:v>42648</c:v>
                </c:pt>
                <c:pt idx="722">
                  <c:v>42172</c:v>
                </c:pt>
                <c:pt idx="723">
                  <c:v>42156</c:v>
                </c:pt>
                <c:pt idx="724">
                  <c:v>42179</c:v>
                </c:pt>
                <c:pt idx="725">
                  <c:v>41842</c:v>
                </c:pt>
                <c:pt idx="726">
                  <c:v>42193</c:v>
                </c:pt>
                <c:pt idx="727">
                  <c:v>42369</c:v>
                </c:pt>
                <c:pt idx="728">
                  <c:v>42215</c:v>
                </c:pt>
                <c:pt idx="729">
                  <c:v>41747</c:v>
                </c:pt>
                <c:pt idx="730">
                  <c:v>41977</c:v>
                </c:pt>
                <c:pt idx="731">
                  <c:v>41919</c:v>
                </c:pt>
                <c:pt idx="732">
                  <c:v>41885</c:v>
                </c:pt>
                <c:pt idx="733">
                  <c:v>41982</c:v>
                </c:pt>
                <c:pt idx="734">
                  <c:v>41738</c:v>
                </c:pt>
                <c:pt idx="735">
                  <c:v>41898</c:v>
                </c:pt>
                <c:pt idx="736">
                  <c:v>42283</c:v>
                </c:pt>
                <c:pt idx="737">
                  <c:v>41815</c:v>
                </c:pt>
                <c:pt idx="738">
                  <c:v>42318</c:v>
                </c:pt>
                <c:pt idx="739">
                  <c:v>42081</c:v>
                </c:pt>
                <c:pt idx="740">
                  <c:v>42054</c:v>
                </c:pt>
                <c:pt idx="741">
                  <c:v>41932</c:v>
                </c:pt>
                <c:pt idx="742">
                  <c:v>41676</c:v>
                </c:pt>
                <c:pt idx="743">
                  <c:v>42045</c:v>
                </c:pt>
                <c:pt idx="744">
                  <c:v>42228</c:v>
                </c:pt>
                <c:pt idx="745">
                  <c:v>42125</c:v>
                </c:pt>
                <c:pt idx="746">
                  <c:v>42649</c:v>
                </c:pt>
                <c:pt idx="747">
                  <c:v>42097</c:v>
                </c:pt>
                <c:pt idx="748">
                  <c:v>42411</c:v>
                </c:pt>
                <c:pt idx="749">
                  <c:v>41673</c:v>
                </c:pt>
                <c:pt idx="750">
                  <c:v>42059</c:v>
                </c:pt>
                <c:pt idx="751">
                  <c:v>41675</c:v>
                </c:pt>
                <c:pt idx="752">
                  <c:v>41674</c:v>
                </c:pt>
                <c:pt idx="753">
                  <c:v>41761</c:v>
                </c:pt>
              </c:numCache>
            </c:numRef>
          </c:cat>
          <c:val>
            <c:numRef>
              <c:f>'Data &amp;Distribution analysis'!#REF!</c:f>
              <c:numCache>
                <c:formatCode>General</c:formatCode>
                <c:ptCount val="1"/>
                <c:pt idx="0">
                  <c:v>1</c:v>
                </c:pt>
              </c:numCache>
            </c:numRef>
          </c:val>
          <c:smooth val="0"/>
        </c:ser>
        <c:ser>
          <c:idx val="2"/>
          <c:order val="2"/>
          <c:tx>
            <c:strRef>
              <c:f>'Data &amp;Distribution analysis'!#REF!</c:f>
              <c:strCache>
                <c:ptCount val="1"/>
                <c:pt idx="0">
                  <c:v>#REF!</c:v>
                </c:pt>
              </c:strCache>
            </c:strRef>
          </c:tx>
          <c:marker>
            <c:symbol val="none"/>
          </c:marker>
          <c:cat>
            <c:numRef>
              <c:f>'Data &amp;Distribution analysis'!$A$2:$A$837</c:f>
              <c:numCache>
                <c:formatCode>mm/dd/yyyy</c:formatCode>
                <c:ptCount val="836"/>
                <c:pt idx="0">
                  <c:v>42643</c:v>
                </c:pt>
                <c:pt idx="1">
                  <c:v>42275</c:v>
                </c:pt>
                <c:pt idx="2">
                  <c:v>41940</c:v>
                </c:pt>
                <c:pt idx="3">
                  <c:v>42373</c:v>
                </c:pt>
                <c:pt idx="4">
                  <c:v>42032</c:v>
                </c:pt>
                <c:pt idx="5">
                  <c:v>42090</c:v>
                </c:pt>
                <c:pt idx="6">
                  <c:v>42255</c:v>
                </c:pt>
                <c:pt idx="7">
                  <c:v>42627</c:v>
                </c:pt>
                <c:pt idx="8">
                  <c:v>42506</c:v>
                </c:pt>
                <c:pt idx="9">
                  <c:v>42507</c:v>
                </c:pt>
                <c:pt idx="10">
                  <c:v>42688</c:v>
                </c:pt>
                <c:pt idx="11">
                  <c:v>42499</c:v>
                </c:pt>
                <c:pt idx="12">
                  <c:v>41912</c:v>
                </c:pt>
                <c:pt idx="13">
                  <c:v>42276</c:v>
                </c:pt>
                <c:pt idx="14">
                  <c:v>42256</c:v>
                </c:pt>
                <c:pt idx="15">
                  <c:v>42661</c:v>
                </c:pt>
                <c:pt idx="16">
                  <c:v>42402</c:v>
                </c:pt>
                <c:pt idx="17">
                  <c:v>41814</c:v>
                </c:pt>
                <c:pt idx="18">
                  <c:v>42508</c:v>
                </c:pt>
                <c:pt idx="19">
                  <c:v>42307</c:v>
                </c:pt>
                <c:pt idx="20">
                  <c:v>41772</c:v>
                </c:pt>
                <c:pt idx="21">
                  <c:v>42503</c:v>
                </c:pt>
                <c:pt idx="22">
                  <c:v>42513</c:v>
                </c:pt>
                <c:pt idx="23">
                  <c:v>42709</c:v>
                </c:pt>
                <c:pt idx="24">
                  <c:v>42724</c:v>
                </c:pt>
                <c:pt idx="25">
                  <c:v>42034</c:v>
                </c:pt>
                <c:pt idx="26">
                  <c:v>42026</c:v>
                </c:pt>
                <c:pt idx="27">
                  <c:v>42461</c:v>
                </c:pt>
                <c:pt idx="28">
                  <c:v>42676</c:v>
                </c:pt>
                <c:pt idx="29">
                  <c:v>42524</c:v>
                </c:pt>
                <c:pt idx="30">
                  <c:v>42528</c:v>
                </c:pt>
                <c:pt idx="31">
                  <c:v>42230</c:v>
                </c:pt>
                <c:pt idx="32">
                  <c:v>42726</c:v>
                </c:pt>
                <c:pt idx="33">
                  <c:v>42496</c:v>
                </c:pt>
                <c:pt idx="34">
                  <c:v>42094</c:v>
                </c:pt>
                <c:pt idx="35">
                  <c:v>42725</c:v>
                </c:pt>
                <c:pt idx="36">
                  <c:v>42733</c:v>
                </c:pt>
                <c:pt idx="37">
                  <c:v>42515</c:v>
                </c:pt>
                <c:pt idx="38">
                  <c:v>42723</c:v>
                </c:pt>
                <c:pt idx="39">
                  <c:v>42383</c:v>
                </c:pt>
                <c:pt idx="40">
                  <c:v>42695</c:v>
                </c:pt>
                <c:pt idx="41">
                  <c:v>42572</c:v>
                </c:pt>
                <c:pt idx="42">
                  <c:v>42384</c:v>
                </c:pt>
                <c:pt idx="43">
                  <c:v>42584</c:v>
                </c:pt>
                <c:pt idx="44">
                  <c:v>41971</c:v>
                </c:pt>
                <c:pt idx="45">
                  <c:v>42621</c:v>
                </c:pt>
                <c:pt idx="46">
                  <c:v>42720</c:v>
                </c:pt>
                <c:pt idx="47">
                  <c:v>42391</c:v>
                </c:pt>
                <c:pt idx="48">
                  <c:v>42719</c:v>
                </c:pt>
                <c:pt idx="49">
                  <c:v>42655</c:v>
                </c:pt>
                <c:pt idx="50">
                  <c:v>41864</c:v>
                </c:pt>
                <c:pt idx="51">
                  <c:v>42492</c:v>
                </c:pt>
                <c:pt idx="52">
                  <c:v>42691</c:v>
                </c:pt>
                <c:pt idx="53">
                  <c:v>41697</c:v>
                </c:pt>
                <c:pt idx="54">
                  <c:v>42388</c:v>
                </c:pt>
                <c:pt idx="55">
                  <c:v>41857</c:v>
                </c:pt>
                <c:pt idx="56">
                  <c:v>42389</c:v>
                </c:pt>
                <c:pt idx="57">
                  <c:v>42248</c:v>
                </c:pt>
                <c:pt idx="58">
                  <c:v>42397</c:v>
                </c:pt>
                <c:pt idx="59">
                  <c:v>42431</c:v>
                </c:pt>
                <c:pt idx="60">
                  <c:v>42186</c:v>
                </c:pt>
                <c:pt idx="61">
                  <c:v>42423</c:v>
                </c:pt>
                <c:pt idx="62">
                  <c:v>42633</c:v>
                </c:pt>
                <c:pt idx="63">
                  <c:v>42594</c:v>
                </c:pt>
                <c:pt idx="64">
                  <c:v>42654</c:v>
                </c:pt>
                <c:pt idx="65">
                  <c:v>42075</c:v>
                </c:pt>
                <c:pt idx="66">
                  <c:v>42675</c:v>
                </c:pt>
                <c:pt idx="67">
                  <c:v>41654</c:v>
                </c:pt>
                <c:pt idx="68">
                  <c:v>42535</c:v>
                </c:pt>
                <c:pt idx="69">
                  <c:v>42184</c:v>
                </c:pt>
                <c:pt idx="70">
                  <c:v>42699</c:v>
                </c:pt>
                <c:pt idx="71">
                  <c:v>42684</c:v>
                </c:pt>
                <c:pt idx="72">
                  <c:v>42074</c:v>
                </c:pt>
                <c:pt idx="73">
                  <c:v>42556</c:v>
                </c:pt>
                <c:pt idx="74">
                  <c:v>42706</c:v>
                </c:pt>
                <c:pt idx="75">
                  <c:v>42271</c:v>
                </c:pt>
                <c:pt idx="76">
                  <c:v>42669</c:v>
                </c:pt>
                <c:pt idx="77">
                  <c:v>41865</c:v>
                </c:pt>
                <c:pt idx="78">
                  <c:v>42247</c:v>
                </c:pt>
                <c:pt idx="79">
                  <c:v>41911</c:v>
                </c:pt>
                <c:pt idx="80">
                  <c:v>42521</c:v>
                </c:pt>
                <c:pt idx="81">
                  <c:v>42459</c:v>
                </c:pt>
                <c:pt idx="82">
                  <c:v>42444</c:v>
                </c:pt>
                <c:pt idx="83">
                  <c:v>42093</c:v>
                </c:pt>
                <c:pt idx="84">
                  <c:v>42517</c:v>
                </c:pt>
                <c:pt idx="85">
                  <c:v>42509</c:v>
                </c:pt>
                <c:pt idx="86">
                  <c:v>42481</c:v>
                </c:pt>
                <c:pt idx="87">
                  <c:v>42495</c:v>
                </c:pt>
                <c:pt idx="88">
                  <c:v>42516</c:v>
                </c:pt>
                <c:pt idx="89">
                  <c:v>42501</c:v>
                </c:pt>
                <c:pt idx="90">
                  <c:v>42576</c:v>
                </c:pt>
                <c:pt idx="91">
                  <c:v>42732</c:v>
                </c:pt>
                <c:pt idx="92">
                  <c:v>42635</c:v>
                </c:pt>
                <c:pt idx="93">
                  <c:v>42436</c:v>
                </c:pt>
                <c:pt idx="94">
                  <c:v>42417</c:v>
                </c:pt>
                <c:pt idx="95">
                  <c:v>42293</c:v>
                </c:pt>
                <c:pt idx="96">
                  <c:v>42430</c:v>
                </c:pt>
                <c:pt idx="97">
                  <c:v>42382</c:v>
                </c:pt>
                <c:pt idx="98">
                  <c:v>42689</c:v>
                </c:pt>
                <c:pt idx="99">
                  <c:v>42712</c:v>
                </c:pt>
                <c:pt idx="100">
                  <c:v>42500</c:v>
                </c:pt>
                <c:pt idx="101">
                  <c:v>42692</c:v>
                </c:pt>
                <c:pt idx="102">
                  <c:v>42353</c:v>
                </c:pt>
                <c:pt idx="103">
                  <c:v>42704</c:v>
                </c:pt>
                <c:pt idx="104">
                  <c:v>42544</c:v>
                </c:pt>
                <c:pt idx="105">
                  <c:v>42216</c:v>
                </c:pt>
                <c:pt idx="106">
                  <c:v>42542</c:v>
                </c:pt>
                <c:pt idx="107">
                  <c:v>42598</c:v>
                </c:pt>
                <c:pt idx="108">
                  <c:v>42657</c:v>
                </c:pt>
                <c:pt idx="109">
                  <c:v>42656</c:v>
                </c:pt>
                <c:pt idx="110">
                  <c:v>42341</c:v>
                </c:pt>
                <c:pt idx="111">
                  <c:v>42705</c:v>
                </c:pt>
                <c:pt idx="112">
                  <c:v>42703</c:v>
                </c:pt>
                <c:pt idx="113">
                  <c:v>42571</c:v>
                </c:pt>
                <c:pt idx="114">
                  <c:v>42206</c:v>
                </c:pt>
                <c:pt idx="115">
                  <c:v>42450</c:v>
                </c:pt>
                <c:pt idx="116">
                  <c:v>42523</c:v>
                </c:pt>
                <c:pt idx="117">
                  <c:v>42489</c:v>
                </c:pt>
                <c:pt idx="118">
                  <c:v>42543</c:v>
                </c:pt>
                <c:pt idx="119">
                  <c:v>42664</c:v>
                </c:pt>
                <c:pt idx="120">
                  <c:v>42660</c:v>
                </c:pt>
                <c:pt idx="121">
                  <c:v>42187</c:v>
                </c:pt>
                <c:pt idx="122">
                  <c:v>41996</c:v>
                </c:pt>
                <c:pt idx="123">
                  <c:v>42566</c:v>
                </c:pt>
                <c:pt idx="124">
                  <c:v>42702</c:v>
                </c:pt>
                <c:pt idx="125">
                  <c:v>42317</c:v>
                </c:pt>
                <c:pt idx="126">
                  <c:v>42614</c:v>
                </c:pt>
                <c:pt idx="127">
                  <c:v>42514</c:v>
                </c:pt>
                <c:pt idx="128">
                  <c:v>42502</c:v>
                </c:pt>
                <c:pt idx="129">
                  <c:v>41667</c:v>
                </c:pt>
                <c:pt idx="130">
                  <c:v>42368</c:v>
                </c:pt>
                <c:pt idx="131">
                  <c:v>41859</c:v>
                </c:pt>
                <c:pt idx="132">
                  <c:v>42380</c:v>
                </c:pt>
                <c:pt idx="133">
                  <c:v>42438</c:v>
                </c:pt>
                <c:pt idx="134">
                  <c:v>42447</c:v>
                </c:pt>
                <c:pt idx="135">
                  <c:v>42510</c:v>
                </c:pt>
                <c:pt idx="136">
                  <c:v>42398</c:v>
                </c:pt>
                <c:pt idx="137">
                  <c:v>41863</c:v>
                </c:pt>
                <c:pt idx="138">
                  <c:v>41663</c:v>
                </c:pt>
                <c:pt idx="139">
                  <c:v>41871</c:v>
                </c:pt>
                <c:pt idx="140">
                  <c:v>42377</c:v>
                </c:pt>
                <c:pt idx="141">
                  <c:v>42458</c:v>
                </c:pt>
                <c:pt idx="142">
                  <c:v>42320</c:v>
                </c:pt>
                <c:pt idx="143">
                  <c:v>42285</c:v>
                </c:pt>
                <c:pt idx="144">
                  <c:v>42641</c:v>
                </c:pt>
                <c:pt idx="145">
                  <c:v>42296</c:v>
                </c:pt>
                <c:pt idx="146">
                  <c:v>42690</c:v>
                </c:pt>
                <c:pt idx="147">
                  <c:v>42153</c:v>
                </c:pt>
                <c:pt idx="148">
                  <c:v>42311</c:v>
                </c:pt>
                <c:pt idx="149">
                  <c:v>42537</c:v>
                </c:pt>
                <c:pt idx="150">
                  <c:v>42073</c:v>
                </c:pt>
                <c:pt idx="151">
                  <c:v>42717</c:v>
                </c:pt>
                <c:pt idx="152">
                  <c:v>42052</c:v>
                </c:pt>
                <c:pt idx="153">
                  <c:v>41870</c:v>
                </c:pt>
                <c:pt idx="154">
                  <c:v>42429</c:v>
                </c:pt>
                <c:pt idx="155">
                  <c:v>42416</c:v>
                </c:pt>
                <c:pt idx="156">
                  <c:v>42426</c:v>
                </c:pt>
                <c:pt idx="157">
                  <c:v>42300</c:v>
                </c:pt>
                <c:pt idx="158">
                  <c:v>41926</c:v>
                </c:pt>
                <c:pt idx="159">
                  <c:v>42731</c:v>
                </c:pt>
                <c:pt idx="160">
                  <c:v>42611</c:v>
                </c:pt>
                <c:pt idx="161">
                  <c:v>42583</c:v>
                </c:pt>
                <c:pt idx="162">
                  <c:v>42493</c:v>
                </c:pt>
                <c:pt idx="163">
                  <c:v>42390</c:v>
                </c:pt>
                <c:pt idx="164">
                  <c:v>41670</c:v>
                </c:pt>
                <c:pt idx="165">
                  <c:v>41997</c:v>
                </c:pt>
                <c:pt idx="166">
                  <c:v>42482</c:v>
                </c:pt>
                <c:pt idx="167">
                  <c:v>42681</c:v>
                </c:pt>
                <c:pt idx="168">
                  <c:v>42437</c:v>
                </c:pt>
                <c:pt idx="169">
                  <c:v>41878</c:v>
                </c:pt>
                <c:pt idx="170">
                  <c:v>42065</c:v>
                </c:pt>
                <c:pt idx="171">
                  <c:v>41943</c:v>
                </c:pt>
                <c:pt idx="172">
                  <c:v>42037</c:v>
                </c:pt>
                <c:pt idx="173">
                  <c:v>42536</c:v>
                </c:pt>
                <c:pt idx="174">
                  <c:v>42626</c:v>
                </c:pt>
                <c:pt idx="175">
                  <c:v>42662</c:v>
                </c:pt>
                <c:pt idx="176">
                  <c:v>41835</c:v>
                </c:pt>
                <c:pt idx="177">
                  <c:v>42472</c:v>
                </c:pt>
                <c:pt idx="178">
                  <c:v>42529</c:v>
                </c:pt>
                <c:pt idx="179">
                  <c:v>42488</c:v>
                </c:pt>
                <c:pt idx="180">
                  <c:v>42565</c:v>
                </c:pt>
                <c:pt idx="181">
                  <c:v>42522</c:v>
                </c:pt>
                <c:pt idx="182">
                  <c:v>42558</c:v>
                </c:pt>
                <c:pt idx="183">
                  <c:v>42607</c:v>
                </c:pt>
                <c:pt idx="184">
                  <c:v>42360</c:v>
                </c:pt>
                <c:pt idx="185">
                  <c:v>42619</c:v>
                </c:pt>
                <c:pt idx="186">
                  <c:v>41669</c:v>
                </c:pt>
                <c:pt idx="187">
                  <c:v>42076</c:v>
                </c:pt>
                <c:pt idx="188">
                  <c:v>42636</c:v>
                </c:pt>
                <c:pt idx="189">
                  <c:v>41666</c:v>
                </c:pt>
                <c:pt idx="190">
                  <c:v>42577</c:v>
                </c:pt>
                <c:pt idx="191">
                  <c:v>42290</c:v>
                </c:pt>
                <c:pt idx="192">
                  <c:v>42366</c:v>
                </c:pt>
                <c:pt idx="193">
                  <c:v>42335</c:v>
                </c:pt>
                <c:pt idx="194">
                  <c:v>41698</c:v>
                </c:pt>
                <c:pt idx="195">
                  <c:v>41852</c:v>
                </c:pt>
                <c:pt idx="196">
                  <c:v>41656</c:v>
                </c:pt>
                <c:pt idx="197">
                  <c:v>42067</c:v>
                </c:pt>
                <c:pt idx="198">
                  <c:v>42240</c:v>
                </c:pt>
                <c:pt idx="199">
                  <c:v>42354</c:v>
                </c:pt>
                <c:pt idx="200">
                  <c:v>42552</c:v>
                </c:pt>
                <c:pt idx="201">
                  <c:v>42464</c:v>
                </c:pt>
                <c:pt idx="202">
                  <c:v>41858</c:v>
                </c:pt>
                <c:pt idx="203">
                  <c:v>42425</c:v>
                </c:pt>
                <c:pt idx="204">
                  <c:v>42009</c:v>
                </c:pt>
                <c:pt idx="205">
                  <c:v>42541</c:v>
                </c:pt>
                <c:pt idx="206">
                  <c:v>42432</c:v>
                </c:pt>
                <c:pt idx="207">
                  <c:v>42727</c:v>
                </c:pt>
                <c:pt idx="208">
                  <c:v>42668</c:v>
                </c:pt>
                <c:pt idx="209">
                  <c:v>42550</c:v>
                </c:pt>
                <c:pt idx="210">
                  <c:v>42632</c:v>
                </c:pt>
                <c:pt idx="211">
                  <c:v>41660</c:v>
                </c:pt>
                <c:pt idx="212">
                  <c:v>41906</c:v>
                </c:pt>
                <c:pt idx="213">
                  <c:v>42625</c:v>
                </c:pt>
                <c:pt idx="214">
                  <c:v>42597</c:v>
                </c:pt>
                <c:pt idx="215">
                  <c:v>42195</c:v>
                </c:pt>
                <c:pt idx="216">
                  <c:v>42494</c:v>
                </c:pt>
                <c:pt idx="217">
                  <c:v>42710</c:v>
                </c:pt>
                <c:pt idx="218">
                  <c:v>41821</c:v>
                </c:pt>
                <c:pt idx="219">
                  <c:v>42325</c:v>
                </c:pt>
                <c:pt idx="220">
                  <c:v>42349</c:v>
                </c:pt>
                <c:pt idx="221">
                  <c:v>42474</c:v>
                </c:pt>
                <c:pt idx="222">
                  <c:v>42356</c:v>
                </c:pt>
                <c:pt idx="223">
                  <c:v>41680</c:v>
                </c:pt>
                <c:pt idx="224">
                  <c:v>41796</c:v>
                </c:pt>
                <c:pt idx="225">
                  <c:v>42527</c:v>
                </c:pt>
                <c:pt idx="226">
                  <c:v>42573</c:v>
                </c:pt>
                <c:pt idx="227">
                  <c:v>42422</c:v>
                </c:pt>
                <c:pt idx="228">
                  <c:v>42586</c:v>
                </c:pt>
                <c:pt idx="229">
                  <c:v>42569</c:v>
                </c:pt>
                <c:pt idx="230">
                  <c:v>42605</c:v>
                </c:pt>
                <c:pt idx="231">
                  <c:v>42170</c:v>
                </c:pt>
                <c:pt idx="232">
                  <c:v>42352</c:v>
                </c:pt>
                <c:pt idx="233">
                  <c:v>42478</c:v>
                </c:pt>
                <c:pt idx="234">
                  <c:v>42608</c:v>
                </c:pt>
                <c:pt idx="235">
                  <c:v>42439</c:v>
                </c:pt>
                <c:pt idx="236">
                  <c:v>41668</c:v>
                </c:pt>
                <c:pt idx="237">
                  <c:v>41990</c:v>
                </c:pt>
                <c:pt idx="238">
                  <c:v>42219</c:v>
                </c:pt>
                <c:pt idx="239">
                  <c:v>41869</c:v>
                </c:pt>
                <c:pt idx="240">
                  <c:v>41845</c:v>
                </c:pt>
                <c:pt idx="241">
                  <c:v>42244</c:v>
                </c:pt>
                <c:pt idx="242">
                  <c:v>42443</c:v>
                </c:pt>
                <c:pt idx="243">
                  <c:v>42590</c:v>
                </c:pt>
                <c:pt idx="244">
                  <c:v>41941</c:v>
                </c:pt>
                <c:pt idx="245">
                  <c:v>42646</c:v>
                </c:pt>
                <c:pt idx="246">
                  <c:v>42394</c:v>
                </c:pt>
                <c:pt idx="247">
                  <c:v>42697</c:v>
                </c:pt>
                <c:pt idx="248">
                  <c:v>42214</c:v>
                </c:pt>
                <c:pt idx="249">
                  <c:v>41822</c:v>
                </c:pt>
                <c:pt idx="250">
                  <c:v>42473</c:v>
                </c:pt>
                <c:pt idx="251">
                  <c:v>42405</c:v>
                </c:pt>
                <c:pt idx="252">
                  <c:v>42062</c:v>
                </c:pt>
                <c:pt idx="253">
                  <c:v>42060</c:v>
                </c:pt>
                <c:pt idx="254">
                  <c:v>41880</c:v>
                </c:pt>
                <c:pt idx="255">
                  <c:v>42677</c:v>
                </c:pt>
                <c:pt idx="256">
                  <c:v>42557</c:v>
                </c:pt>
                <c:pt idx="257">
                  <c:v>42418</c:v>
                </c:pt>
                <c:pt idx="258">
                  <c:v>42124</c:v>
                </c:pt>
                <c:pt idx="259">
                  <c:v>42615</c:v>
                </c:pt>
                <c:pt idx="260">
                  <c:v>42606</c:v>
                </c:pt>
                <c:pt idx="261">
                  <c:v>42592</c:v>
                </c:pt>
                <c:pt idx="262">
                  <c:v>42663</c:v>
                </c:pt>
                <c:pt idx="263">
                  <c:v>42591</c:v>
                </c:pt>
                <c:pt idx="264">
                  <c:v>42479</c:v>
                </c:pt>
                <c:pt idx="265">
                  <c:v>42123</c:v>
                </c:pt>
                <c:pt idx="266">
                  <c:v>42670</c:v>
                </c:pt>
                <c:pt idx="267">
                  <c:v>41704</c:v>
                </c:pt>
                <c:pt idx="268">
                  <c:v>42667</c:v>
                </c:pt>
                <c:pt idx="269">
                  <c:v>42066</c:v>
                </c:pt>
                <c:pt idx="270">
                  <c:v>42310</c:v>
                </c:pt>
                <c:pt idx="271">
                  <c:v>42711</c:v>
                </c:pt>
                <c:pt idx="272">
                  <c:v>42545</c:v>
                </c:pt>
                <c:pt idx="273">
                  <c:v>41682</c:v>
                </c:pt>
                <c:pt idx="274">
                  <c:v>42480</c:v>
                </c:pt>
                <c:pt idx="275">
                  <c:v>41788</c:v>
                </c:pt>
                <c:pt idx="276">
                  <c:v>42446</c:v>
                </c:pt>
                <c:pt idx="277">
                  <c:v>42419</c:v>
                </c:pt>
                <c:pt idx="278">
                  <c:v>42072</c:v>
                </c:pt>
                <c:pt idx="279">
                  <c:v>42367</c:v>
                </c:pt>
                <c:pt idx="280">
                  <c:v>41823</c:v>
                </c:pt>
                <c:pt idx="281">
                  <c:v>41886</c:v>
                </c:pt>
                <c:pt idx="282">
                  <c:v>42340</c:v>
                </c:pt>
                <c:pt idx="283">
                  <c:v>42177</c:v>
                </c:pt>
                <c:pt idx="284">
                  <c:v>42599</c:v>
                </c:pt>
                <c:pt idx="285">
                  <c:v>42579</c:v>
                </c:pt>
                <c:pt idx="286">
                  <c:v>41737</c:v>
                </c:pt>
                <c:pt idx="287">
                  <c:v>42004</c:v>
                </c:pt>
                <c:pt idx="288">
                  <c:v>41800</c:v>
                </c:pt>
                <c:pt idx="289">
                  <c:v>41683</c:v>
                </c:pt>
                <c:pt idx="290">
                  <c:v>42237</c:v>
                </c:pt>
                <c:pt idx="291">
                  <c:v>41873</c:v>
                </c:pt>
                <c:pt idx="292">
                  <c:v>41712</c:v>
                </c:pt>
                <c:pt idx="293">
                  <c:v>41799</c:v>
                </c:pt>
                <c:pt idx="294">
                  <c:v>42018</c:v>
                </c:pt>
                <c:pt idx="295">
                  <c:v>42019</c:v>
                </c:pt>
                <c:pt idx="296">
                  <c:v>41795</c:v>
                </c:pt>
                <c:pt idx="297">
                  <c:v>42601</c:v>
                </c:pt>
                <c:pt idx="298">
                  <c:v>42201</c:v>
                </c:pt>
                <c:pt idx="299">
                  <c:v>41900</c:v>
                </c:pt>
                <c:pt idx="300">
                  <c:v>42236</c:v>
                </c:pt>
                <c:pt idx="301">
                  <c:v>41927</c:v>
                </c:pt>
                <c:pt idx="302">
                  <c:v>42087</c:v>
                </c:pt>
                <c:pt idx="303">
                  <c:v>42580</c:v>
                </c:pt>
                <c:pt idx="304">
                  <c:v>42345</c:v>
                </c:pt>
                <c:pt idx="305">
                  <c:v>41701</c:v>
                </c:pt>
                <c:pt idx="306">
                  <c:v>42324</c:v>
                </c:pt>
                <c:pt idx="307">
                  <c:v>42563</c:v>
                </c:pt>
                <c:pt idx="308">
                  <c:v>42269</c:v>
                </c:pt>
                <c:pt idx="309">
                  <c:v>41802</c:v>
                </c:pt>
                <c:pt idx="310">
                  <c:v>42628</c:v>
                </c:pt>
                <c:pt idx="311">
                  <c:v>42376</c:v>
                </c:pt>
                <c:pt idx="312">
                  <c:v>42061</c:v>
                </c:pt>
                <c:pt idx="313">
                  <c:v>42314</c:v>
                </c:pt>
                <c:pt idx="314">
                  <c:v>42604</c:v>
                </c:pt>
                <c:pt idx="315">
                  <c:v>42682</c:v>
                </c:pt>
                <c:pt idx="316">
                  <c:v>42548</c:v>
                </c:pt>
                <c:pt idx="317">
                  <c:v>42468</c:v>
                </c:pt>
                <c:pt idx="318">
                  <c:v>42634</c:v>
                </c:pt>
                <c:pt idx="319">
                  <c:v>42403</c:v>
                </c:pt>
                <c:pt idx="320">
                  <c:v>42457</c:v>
                </c:pt>
                <c:pt idx="321">
                  <c:v>41953</c:v>
                </c:pt>
                <c:pt idx="322">
                  <c:v>42612</c:v>
                </c:pt>
                <c:pt idx="323">
                  <c:v>42109</c:v>
                </c:pt>
                <c:pt idx="324">
                  <c:v>42466</c:v>
                </c:pt>
                <c:pt idx="325">
                  <c:v>42587</c:v>
                </c:pt>
                <c:pt idx="326">
                  <c:v>42465</c:v>
                </c:pt>
                <c:pt idx="327">
                  <c:v>42242</c:v>
                </c:pt>
                <c:pt idx="328">
                  <c:v>41879</c:v>
                </c:pt>
                <c:pt idx="329">
                  <c:v>42292</c:v>
                </c:pt>
                <c:pt idx="330">
                  <c:v>42551</c:v>
                </c:pt>
                <c:pt idx="331">
                  <c:v>42003</c:v>
                </c:pt>
                <c:pt idx="332">
                  <c:v>41702</c:v>
                </c:pt>
                <c:pt idx="333">
                  <c:v>42452</c:v>
                </c:pt>
                <c:pt idx="334">
                  <c:v>42339</c:v>
                </c:pt>
                <c:pt idx="335">
                  <c:v>42629</c:v>
                </c:pt>
                <c:pt idx="336">
                  <c:v>42198</c:v>
                </c:pt>
                <c:pt idx="337">
                  <c:v>41690</c:v>
                </c:pt>
                <c:pt idx="338">
                  <c:v>41837</c:v>
                </c:pt>
                <c:pt idx="339">
                  <c:v>41694</c:v>
                </c:pt>
                <c:pt idx="340">
                  <c:v>42068</c:v>
                </c:pt>
                <c:pt idx="341">
                  <c:v>41848</c:v>
                </c:pt>
                <c:pt idx="342">
                  <c:v>41887</c:v>
                </c:pt>
                <c:pt idx="343">
                  <c:v>42485</c:v>
                </c:pt>
                <c:pt idx="344">
                  <c:v>41710</c:v>
                </c:pt>
                <c:pt idx="345">
                  <c:v>42451</c:v>
                </c:pt>
                <c:pt idx="346">
                  <c:v>42331</c:v>
                </c:pt>
                <c:pt idx="347">
                  <c:v>41934</c:v>
                </c:pt>
                <c:pt idx="348">
                  <c:v>41730</c:v>
                </c:pt>
                <c:pt idx="349">
                  <c:v>42047</c:v>
                </c:pt>
                <c:pt idx="350">
                  <c:v>41921</c:v>
                </c:pt>
                <c:pt idx="351">
                  <c:v>41988</c:v>
                </c:pt>
                <c:pt idx="352">
                  <c:v>42234</c:v>
                </c:pt>
                <c:pt idx="353">
                  <c:v>41718</c:v>
                </c:pt>
                <c:pt idx="354">
                  <c:v>42570</c:v>
                </c:pt>
                <c:pt idx="355">
                  <c:v>42305</c:v>
                </c:pt>
                <c:pt idx="356">
                  <c:v>41985</c:v>
                </c:pt>
                <c:pt idx="357">
                  <c:v>41850</c:v>
                </c:pt>
                <c:pt idx="358">
                  <c:v>42257</c:v>
                </c:pt>
                <c:pt idx="359">
                  <c:v>41708</c:v>
                </c:pt>
                <c:pt idx="360">
                  <c:v>42674</c:v>
                </c:pt>
                <c:pt idx="361">
                  <c:v>42718</c:v>
                </c:pt>
                <c:pt idx="362">
                  <c:v>42585</c:v>
                </c:pt>
                <c:pt idx="363">
                  <c:v>42600</c:v>
                </c:pt>
                <c:pt idx="364">
                  <c:v>42471</c:v>
                </c:pt>
                <c:pt idx="365">
                  <c:v>42261</c:v>
                </c:pt>
                <c:pt idx="366">
                  <c:v>41662</c:v>
                </c:pt>
                <c:pt idx="367">
                  <c:v>42549</c:v>
                </c:pt>
                <c:pt idx="368">
                  <c:v>42058</c:v>
                </c:pt>
                <c:pt idx="369">
                  <c:v>41892</c:v>
                </c:pt>
                <c:pt idx="370">
                  <c:v>42696</c:v>
                </c:pt>
                <c:pt idx="371">
                  <c:v>42277</c:v>
                </c:pt>
                <c:pt idx="372">
                  <c:v>42538</c:v>
                </c:pt>
                <c:pt idx="373">
                  <c:v>41936</c:v>
                </c:pt>
                <c:pt idx="374">
                  <c:v>42299</c:v>
                </c:pt>
                <c:pt idx="375">
                  <c:v>42375</c:v>
                </c:pt>
                <c:pt idx="376">
                  <c:v>41843</c:v>
                </c:pt>
                <c:pt idx="377">
                  <c:v>42304</c:v>
                </c:pt>
                <c:pt idx="378">
                  <c:v>42396</c:v>
                </c:pt>
                <c:pt idx="379">
                  <c:v>41792</c:v>
                </c:pt>
                <c:pt idx="380">
                  <c:v>42150</c:v>
                </c:pt>
                <c:pt idx="381">
                  <c:v>41933</c:v>
                </c:pt>
                <c:pt idx="382">
                  <c:v>42069</c:v>
                </c:pt>
                <c:pt idx="383">
                  <c:v>42321</c:v>
                </c:pt>
                <c:pt idx="384">
                  <c:v>42166</c:v>
                </c:pt>
                <c:pt idx="385">
                  <c:v>42487</c:v>
                </c:pt>
                <c:pt idx="386">
                  <c:v>42453</c:v>
                </c:pt>
                <c:pt idx="387">
                  <c:v>42002</c:v>
                </c:pt>
                <c:pt idx="388">
                  <c:v>42205</c:v>
                </c:pt>
                <c:pt idx="389">
                  <c:v>42031</c:v>
                </c:pt>
                <c:pt idx="390">
                  <c:v>41866</c:v>
                </c:pt>
                <c:pt idx="391">
                  <c:v>41760</c:v>
                </c:pt>
                <c:pt idx="392">
                  <c:v>41752</c:v>
                </c:pt>
                <c:pt idx="393">
                  <c:v>41646</c:v>
                </c:pt>
                <c:pt idx="394">
                  <c:v>41649</c:v>
                </c:pt>
                <c:pt idx="395">
                  <c:v>42083</c:v>
                </c:pt>
                <c:pt idx="396">
                  <c:v>41715</c:v>
                </c:pt>
                <c:pt idx="397">
                  <c:v>42361</c:v>
                </c:pt>
                <c:pt idx="398">
                  <c:v>41884</c:v>
                </c:pt>
                <c:pt idx="399">
                  <c:v>42671</c:v>
                </c:pt>
                <c:pt idx="400">
                  <c:v>42564</c:v>
                </c:pt>
                <c:pt idx="401">
                  <c:v>41655</c:v>
                </c:pt>
                <c:pt idx="402">
                  <c:v>41876</c:v>
                </c:pt>
                <c:pt idx="403">
                  <c:v>42129</c:v>
                </c:pt>
                <c:pt idx="404">
                  <c:v>42374</c:v>
                </c:pt>
                <c:pt idx="405">
                  <c:v>42117</c:v>
                </c:pt>
                <c:pt idx="406">
                  <c:v>42306</c:v>
                </c:pt>
                <c:pt idx="407">
                  <c:v>42024</c:v>
                </c:pt>
                <c:pt idx="408">
                  <c:v>42139</c:v>
                </c:pt>
                <c:pt idx="409">
                  <c:v>41981</c:v>
                </c:pt>
                <c:pt idx="410">
                  <c:v>42734</c:v>
                </c:pt>
                <c:pt idx="411">
                  <c:v>41855</c:v>
                </c:pt>
                <c:pt idx="412">
                  <c:v>41992</c:v>
                </c:pt>
                <c:pt idx="413">
                  <c:v>41684</c:v>
                </c:pt>
                <c:pt idx="414">
                  <c:v>41851</c:v>
                </c:pt>
                <c:pt idx="415">
                  <c:v>41746</c:v>
                </c:pt>
                <c:pt idx="416">
                  <c:v>41750</c:v>
                </c:pt>
                <c:pt idx="417">
                  <c:v>42559</c:v>
                </c:pt>
                <c:pt idx="418">
                  <c:v>42194</c:v>
                </c:pt>
                <c:pt idx="419">
                  <c:v>42404</c:v>
                </c:pt>
                <c:pt idx="420">
                  <c:v>42180</c:v>
                </c:pt>
                <c:pt idx="421">
                  <c:v>42038</c:v>
                </c:pt>
                <c:pt idx="422">
                  <c:v>42016</c:v>
                </c:pt>
                <c:pt idx="423">
                  <c:v>42027</c:v>
                </c:pt>
                <c:pt idx="424">
                  <c:v>41733</c:v>
                </c:pt>
                <c:pt idx="425">
                  <c:v>42213</c:v>
                </c:pt>
                <c:pt idx="426">
                  <c:v>41758</c:v>
                </c:pt>
                <c:pt idx="427">
                  <c:v>42355</c:v>
                </c:pt>
                <c:pt idx="428">
                  <c:v>42534</c:v>
                </c:pt>
                <c:pt idx="429">
                  <c:v>42613</c:v>
                </c:pt>
                <c:pt idx="430">
                  <c:v>42562</c:v>
                </c:pt>
                <c:pt idx="431">
                  <c:v>42475</c:v>
                </c:pt>
                <c:pt idx="432">
                  <c:v>41904</c:v>
                </c:pt>
                <c:pt idx="433">
                  <c:v>42044</c:v>
                </c:pt>
                <c:pt idx="434">
                  <c:v>42243</c:v>
                </c:pt>
                <c:pt idx="435">
                  <c:v>41743</c:v>
                </c:pt>
                <c:pt idx="436">
                  <c:v>42346</c:v>
                </c:pt>
                <c:pt idx="437">
                  <c:v>41759</c:v>
                </c:pt>
                <c:pt idx="438">
                  <c:v>42716</c:v>
                </c:pt>
                <c:pt idx="439">
                  <c:v>42338</c:v>
                </c:pt>
                <c:pt idx="440">
                  <c:v>41817</c:v>
                </c:pt>
                <c:pt idx="441">
                  <c:v>41751</c:v>
                </c:pt>
                <c:pt idx="442">
                  <c:v>42017</c:v>
                </c:pt>
                <c:pt idx="443">
                  <c:v>42220</c:v>
                </c:pt>
                <c:pt idx="444">
                  <c:v>41995</c:v>
                </c:pt>
                <c:pt idx="445">
                  <c:v>42208</c:v>
                </c:pt>
                <c:pt idx="446">
                  <c:v>42284</c:v>
                </c:pt>
                <c:pt idx="447">
                  <c:v>42303</c:v>
                </c:pt>
                <c:pt idx="448">
                  <c:v>41689</c:v>
                </c:pt>
                <c:pt idx="449">
                  <c:v>42086</c:v>
                </c:pt>
                <c:pt idx="450">
                  <c:v>42010</c:v>
                </c:pt>
                <c:pt idx="451">
                  <c:v>42079</c:v>
                </c:pt>
                <c:pt idx="452">
                  <c:v>41872</c:v>
                </c:pt>
                <c:pt idx="453">
                  <c:v>42593</c:v>
                </c:pt>
                <c:pt idx="454">
                  <c:v>42199</c:v>
                </c:pt>
                <c:pt idx="455">
                  <c:v>41901</c:v>
                </c:pt>
                <c:pt idx="456">
                  <c:v>42118</c:v>
                </c:pt>
                <c:pt idx="457">
                  <c:v>41789</c:v>
                </c:pt>
                <c:pt idx="458">
                  <c:v>42160</c:v>
                </c:pt>
                <c:pt idx="459">
                  <c:v>41757</c:v>
                </c:pt>
                <c:pt idx="460">
                  <c:v>41948</c:v>
                </c:pt>
                <c:pt idx="461">
                  <c:v>42096</c:v>
                </c:pt>
                <c:pt idx="462">
                  <c:v>42327</c:v>
                </c:pt>
                <c:pt idx="463">
                  <c:v>42131</c:v>
                </c:pt>
                <c:pt idx="464">
                  <c:v>41732</c:v>
                </c:pt>
                <c:pt idx="465">
                  <c:v>41696</c:v>
                </c:pt>
                <c:pt idx="466">
                  <c:v>41920</c:v>
                </c:pt>
                <c:pt idx="467">
                  <c:v>42467</c:v>
                </c:pt>
                <c:pt idx="468">
                  <c:v>41849</c:v>
                </c:pt>
                <c:pt idx="469">
                  <c:v>41717</c:v>
                </c:pt>
                <c:pt idx="470">
                  <c:v>41645</c:v>
                </c:pt>
                <c:pt idx="471">
                  <c:v>41913</c:v>
                </c:pt>
                <c:pt idx="472">
                  <c:v>41705</c:v>
                </c:pt>
                <c:pt idx="473">
                  <c:v>42191</c:v>
                </c:pt>
                <c:pt idx="474">
                  <c:v>42445</c:v>
                </c:pt>
                <c:pt idx="475">
                  <c:v>41877</c:v>
                </c:pt>
                <c:pt idx="476">
                  <c:v>42089</c:v>
                </c:pt>
                <c:pt idx="477">
                  <c:v>41716</c:v>
                </c:pt>
                <c:pt idx="478">
                  <c:v>41782</c:v>
                </c:pt>
                <c:pt idx="479">
                  <c:v>42359</c:v>
                </c:pt>
                <c:pt idx="480">
                  <c:v>41829</c:v>
                </c:pt>
                <c:pt idx="481">
                  <c:v>42103</c:v>
                </c:pt>
                <c:pt idx="482">
                  <c:v>41677</c:v>
                </c:pt>
                <c:pt idx="483">
                  <c:v>42486</c:v>
                </c:pt>
                <c:pt idx="484">
                  <c:v>42622</c:v>
                </c:pt>
                <c:pt idx="485">
                  <c:v>42039</c:v>
                </c:pt>
                <c:pt idx="486">
                  <c:v>42249</c:v>
                </c:pt>
                <c:pt idx="487">
                  <c:v>42130</c:v>
                </c:pt>
                <c:pt idx="488">
                  <c:v>42132</c:v>
                </c:pt>
                <c:pt idx="489">
                  <c:v>42263</c:v>
                </c:pt>
                <c:pt idx="490">
                  <c:v>41862</c:v>
                </c:pt>
                <c:pt idx="491">
                  <c:v>42128</c:v>
                </c:pt>
                <c:pt idx="492">
                  <c:v>41807</c:v>
                </c:pt>
                <c:pt idx="493">
                  <c:v>42328</c:v>
                </c:pt>
                <c:pt idx="494">
                  <c:v>42235</c:v>
                </c:pt>
                <c:pt idx="495">
                  <c:v>42460</c:v>
                </c:pt>
                <c:pt idx="496">
                  <c:v>42620</c:v>
                </c:pt>
                <c:pt idx="497">
                  <c:v>41648</c:v>
                </c:pt>
                <c:pt idx="498">
                  <c:v>42151</c:v>
                </c:pt>
                <c:pt idx="499">
                  <c:v>42181</c:v>
                </c:pt>
                <c:pt idx="500">
                  <c:v>41653</c:v>
                </c:pt>
                <c:pt idx="501">
                  <c:v>42332</c:v>
                </c:pt>
                <c:pt idx="502">
                  <c:v>41813</c:v>
                </c:pt>
                <c:pt idx="503">
                  <c:v>41957</c:v>
                </c:pt>
                <c:pt idx="504">
                  <c:v>41695</c:v>
                </c:pt>
                <c:pt idx="505">
                  <c:v>42033</c:v>
                </c:pt>
                <c:pt idx="506">
                  <c:v>42326</c:v>
                </c:pt>
                <c:pt idx="507">
                  <c:v>42381</c:v>
                </c:pt>
                <c:pt idx="508">
                  <c:v>42347</c:v>
                </c:pt>
                <c:pt idx="509">
                  <c:v>42440</c:v>
                </c:pt>
                <c:pt idx="510">
                  <c:v>41691</c:v>
                </c:pt>
                <c:pt idx="511">
                  <c:v>41681</c:v>
                </c:pt>
                <c:pt idx="512">
                  <c:v>41922</c:v>
                </c:pt>
                <c:pt idx="513">
                  <c:v>42272</c:v>
                </c:pt>
                <c:pt idx="514">
                  <c:v>41834</c:v>
                </c:pt>
                <c:pt idx="515">
                  <c:v>42642</c:v>
                </c:pt>
                <c:pt idx="516">
                  <c:v>41960</c:v>
                </c:pt>
                <c:pt idx="517">
                  <c:v>42222</c:v>
                </c:pt>
                <c:pt idx="518">
                  <c:v>42202</c:v>
                </c:pt>
                <c:pt idx="519">
                  <c:v>42158</c:v>
                </c:pt>
                <c:pt idx="520">
                  <c:v>42101</c:v>
                </c:pt>
                <c:pt idx="521">
                  <c:v>41908</c:v>
                </c:pt>
                <c:pt idx="522">
                  <c:v>41955</c:v>
                </c:pt>
                <c:pt idx="523">
                  <c:v>41946</c:v>
                </c:pt>
                <c:pt idx="524">
                  <c:v>42053</c:v>
                </c:pt>
                <c:pt idx="525">
                  <c:v>41764</c:v>
                </c:pt>
                <c:pt idx="526">
                  <c:v>42192</c:v>
                </c:pt>
                <c:pt idx="527">
                  <c:v>41947</c:v>
                </c:pt>
                <c:pt idx="528">
                  <c:v>42226</c:v>
                </c:pt>
                <c:pt idx="529">
                  <c:v>41841</c:v>
                </c:pt>
                <c:pt idx="530">
                  <c:v>41831</c:v>
                </c:pt>
                <c:pt idx="531">
                  <c:v>42223</c:v>
                </c:pt>
                <c:pt idx="532">
                  <c:v>41719</c:v>
                </c:pt>
                <c:pt idx="533">
                  <c:v>41905</c:v>
                </c:pt>
                <c:pt idx="534">
                  <c:v>42313</c:v>
                </c:pt>
                <c:pt idx="535">
                  <c:v>41786</c:v>
                </c:pt>
                <c:pt idx="536">
                  <c:v>41810</c:v>
                </c:pt>
                <c:pt idx="537">
                  <c:v>42433</c:v>
                </c:pt>
                <c:pt idx="538">
                  <c:v>42041</c:v>
                </c:pt>
                <c:pt idx="539">
                  <c:v>42395</c:v>
                </c:pt>
                <c:pt idx="540">
                  <c:v>42095</c:v>
                </c:pt>
                <c:pt idx="541">
                  <c:v>42639</c:v>
                </c:pt>
                <c:pt idx="542">
                  <c:v>41830</c:v>
                </c:pt>
                <c:pt idx="543">
                  <c:v>42250</c:v>
                </c:pt>
                <c:pt idx="544">
                  <c:v>41765</c:v>
                </c:pt>
                <c:pt idx="545">
                  <c:v>41844</c:v>
                </c:pt>
                <c:pt idx="546">
                  <c:v>41709</c:v>
                </c:pt>
                <c:pt idx="547">
                  <c:v>42107</c:v>
                </c:pt>
                <c:pt idx="548">
                  <c:v>42171</c:v>
                </c:pt>
                <c:pt idx="549">
                  <c:v>41968</c:v>
                </c:pt>
                <c:pt idx="550">
                  <c:v>42111</c:v>
                </c:pt>
                <c:pt idx="551">
                  <c:v>42531</c:v>
                </c:pt>
                <c:pt idx="552">
                  <c:v>41767</c:v>
                </c:pt>
                <c:pt idx="553">
                  <c:v>42167</c:v>
                </c:pt>
                <c:pt idx="554">
                  <c:v>42713</c:v>
                </c:pt>
                <c:pt idx="555">
                  <c:v>41739</c:v>
                </c:pt>
                <c:pt idx="556">
                  <c:v>41688</c:v>
                </c:pt>
                <c:pt idx="557">
                  <c:v>41723</c:v>
                </c:pt>
                <c:pt idx="558">
                  <c:v>42110</c:v>
                </c:pt>
                <c:pt idx="559">
                  <c:v>41890</c:v>
                </c:pt>
                <c:pt idx="560">
                  <c:v>42136</c:v>
                </c:pt>
                <c:pt idx="561">
                  <c:v>41838</c:v>
                </c:pt>
                <c:pt idx="562">
                  <c:v>42282</c:v>
                </c:pt>
                <c:pt idx="563">
                  <c:v>41774</c:v>
                </c:pt>
                <c:pt idx="564">
                  <c:v>41928</c:v>
                </c:pt>
                <c:pt idx="565">
                  <c:v>42241</c:v>
                </c:pt>
                <c:pt idx="566">
                  <c:v>41820</c:v>
                </c:pt>
                <c:pt idx="567">
                  <c:v>41991</c:v>
                </c:pt>
                <c:pt idx="568">
                  <c:v>41809</c:v>
                </c:pt>
                <c:pt idx="569">
                  <c:v>41974</c:v>
                </c:pt>
                <c:pt idx="570">
                  <c:v>42647</c:v>
                </c:pt>
                <c:pt idx="571">
                  <c:v>42268</c:v>
                </c:pt>
                <c:pt idx="572">
                  <c:v>41766</c:v>
                </c:pt>
                <c:pt idx="573">
                  <c:v>42185</c:v>
                </c:pt>
                <c:pt idx="574">
                  <c:v>41899</c:v>
                </c:pt>
                <c:pt idx="575">
                  <c:v>42144</c:v>
                </c:pt>
                <c:pt idx="576">
                  <c:v>42082</c:v>
                </c:pt>
                <c:pt idx="577">
                  <c:v>41642</c:v>
                </c:pt>
                <c:pt idx="578">
                  <c:v>42251</c:v>
                </c:pt>
                <c:pt idx="579">
                  <c:v>41722</c:v>
                </c:pt>
                <c:pt idx="580">
                  <c:v>41787</c:v>
                </c:pt>
                <c:pt idx="581">
                  <c:v>41816</c:v>
                </c:pt>
                <c:pt idx="582">
                  <c:v>42020</c:v>
                </c:pt>
                <c:pt idx="583">
                  <c:v>42200</c:v>
                </c:pt>
                <c:pt idx="584">
                  <c:v>41969</c:v>
                </c:pt>
                <c:pt idx="585">
                  <c:v>41935</c:v>
                </c:pt>
                <c:pt idx="586">
                  <c:v>41711</c:v>
                </c:pt>
                <c:pt idx="587">
                  <c:v>42178</c:v>
                </c:pt>
                <c:pt idx="588">
                  <c:v>41962</c:v>
                </c:pt>
                <c:pt idx="589">
                  <c:v>42278</c:v>
                </c:pt>
                <c:pt idx="590">
                  <c:v>41808</c:v>
                </c:pt>
                <c:pt idx="591">
                  <c:v>41950</c:v>
                </c:pt>
                <c:pt idx="592">
                  <c:v>42152</c:v>
                </c:pt>
                <c:pt idx="593">
                  <c:v>42102</c:v>
                </c:pt>
                <c:pt idx="594">
                  <c:v>42678</c:v>
                </c:pt>
                <c:pt idx="595">
                  <c:v>42173</c:v>
                </c:pt>
                <c:pt idx="596">
                  <c:v>41780</c:v>
                </c:pt>
                <c:pt idx="597">
                  <c:v>42165</c:v>
                </c:pt>
                <c:pt idx="598">
                  <c:v>41964</c:v>
                </c:pt>
                <c:pt idx="599">
                  <c:v>42286</c:v>
                </c:pt>
                <c:pt idx="600">
                  <c:v>41978</c:v>
                </c:pt>
                <c:pt idx="601">
                  <c:v>41781</c:v>
                </c:pt>
                <c:pt idx="602">
                  <c:v>42143</c:v>
                </c:pt>
                <c:pt idx="603">
                  <c:v>42012</c:v>
                </c:pt>
                <c:pt idx="604">
                  <c:v>41803</c:v>
                </c:pt>
                <c:pt idx="605">
                  <c:v>42116</c:v>
                </c:pt>
                <c:pt idx="606">
                  <c:v>41989</c:v>
                </c:pt>
                <c:pt idx="607">
                  <c:v>42264</c:v>
                </c:pt>
                <c:pt idx="608">
                  <c:v>42683</c:v>
                </c:pt>
                <c:pt idx="609">
                  <c:v>42258</c:v>
                </c:pt>
                <c:pt idx="610">
                  <c:v>41773</c:v>
                </c:pt>
                <c:pt idx="611">
                  <c:v>42115</c:v>
                </c:pt>
                <c:pt idx="612">
                  <c:v>42138</c:v>
                </c:pt>
                <c:pt idx="613">
                  <c:v>42100</c:v>
                </c:pt>
                <c:pt idx="614">
                  <c:v>41724</c:v>
                </c:pt>
                <c:pt idx="615">
                  <c:v>42080</c:v>
                </c:pt>
                <c:pt idx="616">
                  <c:v>42342</c:v>
                </c:pt>
                <c:pt idx="617">
                  <c:v>42401</c:v>
                </c:pt>
                <c:pt idx="618">
                  <c:v>42362</c:v>
                </c:pt>
                <c:pt idx="619">
                  <c:v>42135</c:v>
                </c:pt>
                <c:pt idx="620">
                  <c:v>41652</c:v>
                </c:pt>
                <c:pt idx="621">
                  <c:v>41768</c:v>
                </c:pt>
                <c:pt idx="622">
                  <c:v>41641</c:v>
                </c:pt>
                <c:pt idx="623">
                  <c:v>42298</c:v>
                </c:pt>
                <c:pt idx="624">
                  <c:v>42142</c:v>
                </c:pt>
                <c:pt idx="625">
                  <c:v>42207</c:v>
                </c:pt>
                <c:pt idx="626">
                  <c:v>42121</c:v>
                </c:pt>
                <c:pt idx="627">
                  <c:v>42011</c:v>
                </c:pt>
                <c:pt idx="628">
                  <c:v>41956</c:v>
                </c:pt>
                <c:pt idx="629">
                  <c:v>42333</c:v>
                </c:pt>
                <c:pt idx="630">
                  <c:v>41897</c:v>
                </c:pt>
                <c:pt idx="631">
                  <c:v>42209</c:v>
                </c:pt>
                <c:pt idx="632">
                  <c:v>41778</c:v>
                </c:pt>
                <c:pt idx="633">
                  <c:v>41918</c:v>
                </c:pt>
                <c:pt idx="634">
                  <c:v>42229</c:v>
                </c:pt>
                <c:pt idx="635">
                  <c:v>41961</c:v>
                </c:pt>
                <c:pt idx="636">
                  <c:v>42233</c:v>
                </c:pt>
                <c:pt idx="637">
                  <c:v>41793</c:v>
                </c:pt>
                <c:pt idx="638">
                  <c:v>41754</c:v>
                </c:pt>
                <c:pt idx="639">
                  <c:v>41967</c:v>
                </c:pt>
                <c:pt idx="640">
                  <c:v>41745</c:v>
                </c:pt>
                <c:pt idx="641">
                  <c:v>41907</c:v>
                </c:pt>
                <c:pt idx="642">
                  <c:v>41661</c:v>
                </c:pt>
                <c:pt idx="643">
                  <c:v>42297</c:v>
                </c:pt>
                <c:pt idx="644">
                  <c:v>41703</c:v>
                </c:pt>
                <c:pt idx="645">
                  <c:v>42650</c:v>
                </c:pt>
                <c:pt idx="646">
                  <c:v>42227</c:v>
                </c:pt>
                <c:pt idx="647">
                  <c:v>41939</c:v>
                </c:pt>
                <c:pt idx="648">
                  <c:v>42291</c:v>
                </c:pt>
                <c:pt idx="649">
                  <c:v>41942</c:v>
                </c:pt>
                <c:pt idx="650">
                  <c:v>42122</c:v>
                </c:pt>
                <c:pt idx="651">
                  <c:v>42454</c:v>
                </c:pt>
                <c:pt idx="652">
                  <c:v>41827</c:v>
                </c:pt>
                <c:pt idx="653">
                  <c:v>41744</c:v>
                </c:pt>
                <c:pt idx="654">
                  <c:v>42262</c:v>
                </c:pt>
                <c:pt idx="655">
                  <c:v>41806</c:v>
                </c:pt>
                <c:pt idx="656">
                  <c:v>41949</c:v>
                </c:pt>
                <c:pt idx="657">
                  <c:v>41975</c:v>
                </c:pt>
                <c:pt idx="658">
                  <c:v>42046</c:v>
                </c:pt>
                <c:pt idx="659">
                  <c:v>42013</c:v>
                </c:pt>
                <c:pt idx="660">
                  <c:v>42006</c:v>
                </c:pt>
                <c:pt idx="661">
                  <c:v>42408</c:v>
                </c:pt>
                <c:pt idx="662">
                  <c:v>42157</c:v>
                </c:pt>
                <c:pt idx="663">
                  <c:v>41976</c:v>
                </c:pt>
                <c:pt idx="664">
                  <c:v>41794</c:v>
                </c:pt>
                <c:pt idx="665">
                  <c:v>41929</c:v>
                </c:pt>
                <c:pt idx="666">
                  <c:v>42164</c:v>
                </c:pt>
                <c:pt idx="667">
                  <c:v>42578</c:v>
                </c:pt>
                <c:pt idx="668">
                  <c:v>41914</c:v>
                </c:pt>
                <c:pt idx="669">
                  <c:v>42424</c:v>
                </c:pt>
                <c:pt idx="670">
                  <c:v>41731</c:v>
                </c:pt>
                <c:pt idx="671">
                  <c:v>42640</c:v>
                </c:pt>
                <c:pt idx="672">
                  <c:v>41753</c:v>
                </c:pt>
                <c:pt idx="673">
                  <c:v>42265</c:v>
                </c:pt>
                <c:pt idx="674">
                  <c:v>41893</c:v>
                </c:pt>
                <c:pt idx="675">
                  <c:v>42048</c:v>
                </c:pt>
                <c:pt idx="676">
                  <c:v>42040</c:v>
                </c:pt>
                <c:pt idx="677">
                  <c:v>41915</c:v>
                </c:pt>
                <c:pt idx="678">
                  <c:v>41736</c:v>
                </c:pt>
                <c:pt idx="679">
                  <c:v>41963</c:v>
                </c:pt>
                <c:pt idx="680">
                  <c:v>41836</c:v>
                </c:pt>
                <c:pt idx="681">
                  <c:v>42114</c:v>
                </c:pt>
                <c:pt idx="682">
                  <c:v>41729</c:v>
                </c:pt>
                <c:pt idx="683">
                  <c:v>41771</c:v>
                </c:pt>
                <c:pt idx="684">
                  <c:v>42530</c:v>
                </c:pt>
                <c:pt idx="685">
                  <c:v>42159</c:v>
                </c:pt>
                <c:pt idx="686">
                  <c:v>42188</c:v>
                </c:pt>
                <c:pt idx="687">
                  <c:v>42137</c:v>
                </c:pt>
                <c:pt idx="688">
                  <c:v>42088</c:v>
                </c:pt>
                <c:pt idx="689">
                  <c:v>41779</c:v>
                </c:pt>
                <c:pt idx="690">
                  <c:v>42410</c:v>
                </c:pt>
                <c:pt idx="691">
                  <c:v>42409</c:v>
                </c:pt>
                <c:pt idx="692">
                  <c:v>42221</c:v>
                </c:pt>
                <c:pt idx="693">
                  <c:v>41726</c:v>
                </c:pt>
                <c:pt idx="694">
                  <c:v>41856</c:v>
                </c:pt>
                <c:pt idx="695">
                  <c:v>41647</c:v>
                </c:pt>
                <c:pt idx="696">
                  <c:v>42030</c:v>
                </c:pt>
                <c:pt idx="697">
                  <c:v>41983</c:v>
                </c:pt>
                <c:pt idx="698">
                  <c:v>42055</c:v>
                </c:pt>
                <c:pt idx="699">
                  <c:v>41999</c:v>
                </c:pt>
                <c:pt idx="700">
                  <c:v>42146</c:v>
                </c:pt>
                <c:pt idx="701">
                  <c:v>42025</c:v>
                </c:pt>
                <c:pt idx="702">
                  <c:v>41891</c:v>
                </c:pt>
                <c:pt idx="703">
                  <c:v>42348</c:v>
                </c:pt>
                <c:pt idx="704">
                  <c:v>42145</c:v>
                </c:pt>
                <c:pt idx="705">
                  <c:v>42104</c:v>
                </c:pt>
                <c:pt idx="706">
                  <c:v>41828</c:v>
                </c:pt>
                <c:pt idx="707">
                  <c:v>41725</c:v>
                </c:pt>
                <c:pt idx="708">
                  <c:v>42312</c:v>
                </c:pt>
                <c:pt idx="709">
                  <c:v>42212</c:v>
                </c:pt>
                <c:pt idx="710">
                  <c:v>41894</c:v>
                </c:pt>
                <c:pt idx="711">
                  <c:v>42163</c:v>
                </c:pt>
                <c:pt idx="712">
                  <c:v>42270</c:v>
                </c:pt>
                <c:pt idx="713">
                  <c:v>42174</c:v>
                </c:pt>
                <c:pt idx="714">
                  <c:v>42108</c:v>
                </c:pt>
                <c:pt idx="715">
                  <c:v>42279</c:v>
                </c:pt>
                <c:pt idx="716">
                  <c:v>41775</c:v>
                </c:pt>
                <c:pt idx="717">
                  <c:v>41740</c:v>
                </c:pt>
                <c:pt idx="718">
                  <c:v>41984</c:v>
                </c:pt>
                <c:pt idx="719">
                  <c:v>42412</c:v>
                </c:pt>
                <c:pt idx="720">
                  <c:v>41801</c:v>
                </c:pt>
                <c:pt idx="721">
                  <c:v>42648</c:v>
                </c:pt>
                <c:pt idx="722">
                  <c:v>42172</c:v>
                </c:pt>
                <c:pt idx="723">
                  <c:v>42156</c:v>
                </c:pt>
                <c:pt idx="724">
                  <c:v>42179</c:v>
                </c:pt>
                <c:pt idx="725">
                  <c:v>41842</c:v>
                </c:pt>
                <c:pt idx="726">
                  <c:v>42193</c:v>
                </c:pt>
                <c:pt idx="727">
                  <c:v>42369</c:v>
                </c:pt>
                <c:pt idx="728">
                  <c:v>42215</c:v>
                </c:pt>
                <c:pt idx="729">
                  <c:v>41747</c:v>
                </c:pt>
                <c:pt idx="730">
                  <c:v>41977</c:v>
                </c:pt>
                <c:pt idx="731">
                  <c:v>41919</c:v>
                </c:pt>
                <c:pt idx="732">
                  <c:v>41885</c:v>
                </c:pt>
                <c:pt idx="733">
                  <c:v>41982</c:v>
                </c:pt>
                <c:pt idx="734">
                  <c:v>41738</c:v>
                </c:pt>
                <c:pt idx="735">
                  <c:v>41898</c:v>
                </c:pt>
                <c:pt idx="736">
                  <c:v>42283</c:v>
                </c:pt>
                <c:pt idx="737">
                  <c:v>41815</c:v>
                </c:pt>
                <c:pt idx="738">
                  <c:v>42318</c:v>
                </c:pt>
                <c:pt idx="739">
                  <c:v>42081</c:v>
                </c:pt>
                <c:pt idx="740">
                  <c:v>42054</c:v>
                </c:pt>
                <c:pt idx="741">
                  <c:v>41932</c:v>
                </c:pt>
                <c:pt idx="742">
                  <c:v>41676</c:v>
                </c:pt>
                <c:pt idx="743">
                  <c:v>42045</c:v>
                </c:pt>
                <c:pt idx="744">
                  <c:v>42228</c:v>
                </c:pt>
                <c:pt idx="745">
                  <c:v>42125</c:v>
                </c:pt>
                <c:pt idx="746">
                  <c:v>42649</c:v>
                </c:pt>
                <c:pt idx="747">
                  <c:v>42097</c:v>
                </c:pt>
                <c:pt idx="748">
                  <c:v>42411</c:v>
                </c:pt>
                <c:pt idx="749">
                  <c:v>41673</c:v>
                </c:pt>
                <c:pt idx="750">
                  <c:v>42059</c:v>
                </c:pt>
                <c:pt idx="751">
                  <c:v>41675</c:v>
                </c:pt>
                <c:pt idx="752">
                  <c:v>41674</c:v>
                </c:pt>
                <c:pt idx="753">
                  <c:v>41761</c:v>
                </c:pt>
              </c:numCache>
            </c:numRef>
          </c:cat>
          <c:val>
            <c:numRef>
              <c:f>'Data &amp;Distribution analysis'!$C:$C</c:f>
              <c:numCache>
                <c:formatCode>"$"#,##0.00_);[Red]\("$"#,##0.00\)</c:formatCode>
                <c:ptCount val="1048576"/>
                <c:pt idx="0" formatCode="General">
                  <c:v>0</c:v>
                </c:pt>
                <c:pt idx="1">
                  <c:v>-44626689831.529999</c:v>
                </c:pt>
                <c:pt idx="2">
                  <c:v>-43938656336.870003</c:v>
                </c:pt>
                <c:pt idx="3">
                  <c:v>-34838868987.199997</c:v>
                </c:pt>
                <c:pt idx="4">
                  <c:v>-34193047397.599998</c:v>
                </c:pt>
                <c:pt idx="5">
                  <c:v>-33363101556.040001</c:v>
                </c:pt>
                <c:pt idx="6">
                  <c:v>-31562974594.77</c:v>
                </c:pt>
                <c:pt idx="7">
                  <c:v>-31454155529.939999</c:v>
                </c:pt>
                <c:pt idx="8">
                  <c:v>-29470134494.869999</c:v>
                </c:pt>
                <c:pt idx="9">
                  <c:v>-28686842531.360001</c:v>
                </c:pt>
                <c:pt idx="10">
                  <c:v>-27254135300.189999</c:v>
                </c:pt>
                <c:pt idx="11">
                  <c:v>-26897798031.27</c:v>
                </c:pt>
                <c:pt idx="12">
                  <c:v>-26862158746.650002</c:v>
                </c:pt>
                <c:pt idx="13">
                  <c:v>-26743611908.830002</c:v>
                </c:pt>
                <c:pt idx="14">
                  <c:v>-25947685960.16</c:v>
                </c:pt>
                <c:pt idx="15">
                  <c:v>-25839707498.91</c:v>
                </c:pt>
                <c:pt idx="16">
                  <c:v>-25619246522</c:v>
                </c:pt>
                <c:pt idx="17">
                  <c:v>-25609132951.540001</c:v>
                </c:pt>
                <c:pt idx="18">
                  <c:v>-25100081735.169998</c:v>
                </c:pt>
                <c:pt idx="19">
                  <c:v>-24814537703.990002</c:v>
                </c:pt>
                <c:pt idx="20">
                  <c:v>-24814242639.619999</c:v>
                </c:pt>
                <c:pt idx="21">
                  <c:v>-24567348943.669998</c:v>
                </c:pt>
                <c:pt idx="22">
                  <c:v>-24412354867.830002</c:v>
                </c:pt>
                <c:pt idx="23">
                  <c:v>-24301187813.810001</c:v>
                </c:pt>
                <c:pt idx="24">
                  <c:v>-23496828546.389999</c:v>
                </c:pt>
                <c:pt idx="25">
                  <c:v>-23454126590.490002</c:v>
                </c:pt>
                <c:pt idx="26">
                  <c:v>-23398112678.59</c:v>
                </c:pt>
                <c:pt idx="27">
                  <c:v>-23332087179.779999</c:v>
                </c:pt>
                <c:pt idx="28">
                  <c:v>-23030914660.549999</c:v>
                </c:pt>
                <c:pt idx="29">
                  <c:v>-23019680990.34</c:v>
                </c:pt>
                <c:pt idx="30">
                  <c:v>-22818937745.860001</c:v>
                </c:pt>
                <c:pt idx="31">
                  <c:v>-22791326951.84</c:v>
                </c:pt>
                <c:pt idx="32">
                  <c:v>-22737053860.700001</c:v>
                </c:pt>
                <c:pt idx="33">
                  <c:v>-22600765878.560001</c:v>
                </c:pt>
                <c:pt idx="34">
                  <c:v>-22364872350.959999</c:v>
                </c:pt>
                <c:pt idx="35">
                  <c:v>-22328704900.130001</c:v>
                </c:pt>
                <c:pt idx="36">
                  <c:v>-22206778511.189999</c:v>
                </c:pt>
                <c:pt idx="37">
                  <c:v>-21861600782.560001</c:v>
                </c:pt>
                <c:pt idx="38">
                  <c:v>-21739804185.779999</c:v>
                </c:pt>
                <c:pt idx="39">
                  <c:v>-21585259489.07</c:v>
                </c:pt>
                <c:pt idx="40">
                  <c:v>-21446062974.560001</c:v>
                </c:pt>
                <c:pt idx="41">
                  <c:v>-21334671155.84</c:v>
                </c:pt>
                <c:pt idx="42">
                  <c:v>-21265210187.240002</c:v>
                </c:pt>
                <c:pt idx="43">
                  <c:v>-21126141612.389999</c:v>
                </c:pt>
                <c:pt idx="44">
                  <c:v>-20943790967.490002</c:v>
                </c:pt>
                <c:pt idx="45">
                  <c:v>-20836392509.599998</c:v>
                </c:pt>
                <c:pt idx="46">
                  <c:v>-20755091608.139999</c:v>
                </c:pt>
                <c:pt idx="47">
                  <c:v>-20685315524.400002</c:v>
                </c:pt>
                <c:pt idx="48">
                  <c:v>-20594162494.259998</c:v>
                </c:pt>
                <c:pt idx="49">
                  <c:v>-20488779264.240002</c:v>
                </c:pt>
                <c:pt idx="50">
                  <c:v>-20433085170.529999</c:v>
                </c:pt>
                <c:pt idx="51">
                  <c:v>-20342797902.470001</c:v>
                </c:pt>
                <c:pt idx="52">
                  <c:v>-20180278831.029999</c:v>
                </c:pt>
                <c:pt idx="53">
                  <c:v>-19994187803.849998</c:v>
                </c:pt>
                <c:pt idx="54">
                  <c:v>-19794896037.43</c:v>
                </c:pt>
                <c:pt idx="55">
                  <c:v>-19761934368.549999</c:v>
                </c:pt>
                <c:pt idx="56">
                  <c:v>-19456650153.720001</c:v>
                </c:pt>
                <c:pt idx="57">
                  <c:v>-19354922320.259998</c:v>
                </c:pt>
                <c:pt idx="58">
                  <c:v>-19162650243.23</c:v>
                </c:pt>
                <c:pt idx="59">
                  <c:v>-19143761885.360001</c:v>
                </c:pt>
                <c:pt idx="60">
                  <c:v>-19083894126.279999</c:v>
                </c:pt>
                <c:pt idx="61">
                  <c:v>-19033681671.040001</c:v>
                </c:pt>
                <c:pt idx="62">
                  <c:v>-18977216131.830002</c:v>
                </c:pt>
                <c:pt idx="63">
                  <c:v>-18917832207.009998</c:v>
                </c:pt>
                <c:pt idx="64">
                  <c:v>-18898263939.189999</c:v>
                </c:pt>
                <c:pt idx="65">
                  <c:v>-18868058512.5</c:v>
                </c:pt>
                <c:pt idx="66">
                  <c:v>-18803545487.41</c:v>
                </c:pt>
                <c:pt idx="67">
                  <c:v>-18786060825.509998</c:v>
                </c:pt>
                <c:pt idx="68">
                  <c:v>-18628301990.75</c:v>
                </c:pt>
                <c:pt idx="69">
                  <c:v>-18622658441.93</c:v>
                </c:pt>
                <c:pt idx="70">
                  <c:v>-18617391587.18</c:v>
                </c:pt>
                <c:pt idx="71">
                  <c:v>-18601274196.650002</c:v>
                </c:pt>
                <c:pt idx="72">
                  <c:v>-18576274842.369999</c:v>
                </c:pt>
                <c:pt idx="73">
                  <c:v>-18470206278.48</c:v>
                </c:pt>
                <c:pt idx="74">
                  <c:v>-18293434627.540001</c:v>
                </c:pt>
                <c:pt idx="75">
                  <c:v>-18089123902.630001</c:v>
                </c:pt>
                <c:pt idx="76">
                  <c:v>-18062410884.75</c:v>
                </c:pt>
                <c:pt idx="77">
                  <c:v>-18004348450.240002</c:v>
                </c:pt>
                <c:pt idx="78">
                  <c:v>-17991535545.630001</c:v>
                </c:pt>
                <c:pt idx="79">
                  <c:v>-17963917852.330002</c:v>
                </c:pt>
                <c:pt idx="80">
                  <c:v>-17923712017.049999</c:v>
                </c:pt>
                <c:pt idx="81">
                  <c:v>-17910999205.509998</c:v>
                </c:pt>
                <c:pt idx="82">
                  <c:v>-17722363680.860001</c:v>
                </c:pt>
                <c:pt idx="83">
                  <c:v>-17706594961.049999</c:v>
                </c:pt>
                <c:pt idx="84">
                  <c:v>-17688303687.27</c:v>
                </c:pt>
                <c:pt idx="85">
                  <c:v>-17456459712.59</c:v>
                </c:pt>
                <c:pt idx="86">
                  <c:v>-17436493576.41</c:v>
                </c:pt>
                <c:pt idx="87">
                  <c:v>-17433863102.830002</c:v>
                </c:pt>
                <c:pt idx="88">
                  <c:v>-17431134429.52</c:v>
                </c:pt>
                <c:pt idx="89">
                  <c:v>-17405887673.580002</c:v>
                </c:pt>
                <c:pt idx="90">
                  <c:v>-17365131470.720001</c:v>
                </c:pt>
                <c:pt idx="91">
                  <c:v>-17305397254.82</c:v>
                </c:pt>
                <c:pt idx="92">
                  <c:v>-17304908892.880001</c:v>
                </c:pt>
                <c:pt idx="93">
                  <c:v>-17256151792.439999</c:v>
                </c:pt>
                <c:pt idx="94">
                  <c:v>-17250576617.529999</c:v>
                </c:pt>
                <c:pt idx="95">
                  <c:v>-17176271081.219999</c:v>
                </c:pt>
                <c:pt idx="96">
                  <c:v>-17137497341.860001</c:v>
                </c:pt>
                <c:pt idx="97">
                  <c:v>-17114847267.549999</c:v>
                </c:pt>
                <c:pt idx="98">
                  <c:v>-17097622408.49</c:v>
                </c:pt>
                <c:pt idx="99">
                  <c:v>-17070826268.09</c:v>
                </c:pt>
                <c:pt idx="100">
                  <c:v>-16994894489.27</c:v>
                </c:pt>
                <c:pt idx="101">
                  <c:v>-16853675894.98</c:v>
                </c:pt>
                <c:pt idx="102">
                  <c:v>-16813855020.52</c:v>
                </c:pt>
                <c:pt idx="103">
                  <c:v>-16780348483.110001</c:v>
                </c:pt>
                <c:pt idx="104">
                  <c:v>-16748391728.280001</c:v>
                </c:pt>
                <c:pt idx="105">
                  <c:v>-16714947518.129999</c:v>
                </c:pt>
                <c:pt idx="106">
                  <c:v>-16689852072.799999</c:v>
                </c:pt>
                <c:pt idx="107">
                  <c:v>-16666494478.01</c:v>
                </c:pt>
                <c:pt idx="108">
                  <c:v>-16664539134.33</c:v>
                </c:pt>
                <c:pt idx="109">
                  <c:v>-16620760878.68</c:v>
                </c:pt>
                <c:pt idx="110">
                  <c:v>-16594267030.790001</c:v>
                </c:pt>
                <c:pt idx="111">
                  <c:v>-16489608491.43</c:v>
                </c:pt>
                <c:pt idx="112">
                  <c:v>-16461645755.07</c:v>
                </c:pt>
                <c:pt idx="113">
                  <c:v>-16423951468.9</c:v>
                </c:pt>
                <c:pt idx="114">
                  <c:v>-16413354132.26</c:v>
                </c:pt>
                <c:pt idx="115">
                  <c:v>-16360191713.1</c:v>
                </c:pt>
                <c:pt idx="116">
                  <c:v>-16298246110.17</c:v>
                </c:pt>
                <c:pt idx="117">
                  <c:v>-16286658721.440001</c:v>
                </c:pt>
                <c:pt idx="118">
                  <c:v>-16073571554.34</c:v>
                </c:pt>
                <c:pt idx="119">
                  <c:v>-15915630872.75</c:v>
                </c:pt>
                <c:pt idx="120">
                  <c:v>-15901060291.440001</c:v>
                </c:pt>
                <c:pt idx="121">
                  <c:v>-15876357919.709999</c:v>
                </c:pt>
                <c:pt idx="122">
                  <c:v>-15861489785.07</c:v>
                </c:pt>
                <c:pt idx="123">
                  <c:v>-15855988900.99</c:v>
                </c:pt>
                <c:pt idx="124">
                  <c:v>-15843618066.700001</c:v>
                </c:pt>
                <c:pt idx="125">
                  <c:v>-15824916479.73</c:v>
                </c:pt>
                <c:pt idx="126">
                  <c:v>-15768760730.66</c:v>
                </c:pt>
                <c:pt idx="127">
                  <c:v>-15768744540.57</c:v>
                </c:pt>
                <c:pt idx="128">
                  <c:v>-15740855982.17</c:v>
                </c:pt>
                <c:pt idx="129">
                  <c:v>-15732587501.4</c:v>
                </c:pt>
                <c:pt idx="130">
                  <c:v>-15731177100.190001</c:v>
                </c:pt>
                <c:pt idx="131">
                  <c:v>-15728906166.6</c:v>
                </c:pt>
                <c:pt idx="132">
                  <c:v>-15693931786.77</c:v>
                </c:pt>
                <c:pt idx="133">
                  <c:v>-15660486276.17</c:v>
                </c:pt>
                <c:pt idx="134">
                  <c:v>-15658658612.780001</c:v>
                </c:pt>
                <c:pt idx="135">
                  <c:v>-15632610078.879999</c:v>
                </c:pt>
                <c:pt idx="136">
                  <c:v>-15626608009.74</c:v>
                </c:pt>
                <c:pt idx="137">
                  <c:v>-15623398924.610001</c:v>
                </c:pt>
                <c:pt idx="138">
                  <c:v>-15450121325.75</c:v>
                </c:pt>
                <c:pt idx="139">
                  <c:v>-15439980866.17</c:v>
                </c:pt>
                <c:pt idx="140">
                  <c:v>-15293446174</c:v>
                </c:pt>
                <c:pt idx="141">
                  <c:v>-15243501607.82</c:v>
                </c:pt>
                <c:pt idx="142">
                  <c:v>-15237109462.41</c:v>
                </c:pt>
                <c:pt idx="143">
                  <c:v>-15213039111.299999</c:v>
                </c:pt>
                <c:pt idx="144">
                  <c:v>-15178065296.09</c:v>
                </c:pt>
                <c:pt idx="145">
                  <c:v>-15142170151.530001</c:v>
                </c:pt>
                <c:pt idx="146">
                  <c:v>-15076683400.280001</c:v>
                </c:pt>
                <c:pt idx="147">
                  <c:v>-15075957626.34</c:v>
                </c:pt>
                <c:pt idx="148">
                  <c:v>-15069943596.639999</c:v>
                </c:pt>
                <c:pt idx="149">
                  <c:v>-15041583733.41</c:v>
                </c:pt>
                <c:pt idx="150">
                  <c:v>-15034807319.379999</c:v>
                </c:pt>
                <c:pt idx="151">
                  <c:v>-15004314298.91</c:v>
                </c:pt>
                <c:pt idx="152">
                  <c:v>-14923523248.91</c:v>
                </c:pt>
                <c:pt idx="153">
                  <c:v>-14876781654.41</c:v>
                </c:pt>
                <c:pt idx="154">
                  <c:v>-14832908072.76</c:v>
                </c:pt>
                <c:pt idx="155">
                  <c:v>-14733752129.809999</c:v>
                </c:pt>
                <c:pt idx="156">
                  <c:v>-14726017633.040001</c:v>
                </c:pt>
                <c:pt idx="157">
                  <c:v>-14725830070.219999</c:v>
                </c:pt>
                <c:pt idx="158">
                  <c:v>-14643596684.530001</c:v>
                </c:pt>
                <c:pt idx="159">
                  <c:v>-14636001794.68</c:v>
                </c:pt>
                <c:pt idx="160">
                  <c:v>-14629021639.82</c:v>
                </c:pt>
                <c:pt idx="161">
                  <c:v>-14455687879.129999</c:v>
                </c:pt>
                <c:pt idx="162">
                  <c:v>-14446060197.75</c:v>
                </c:pt>
                <c:pt idx="163">
                  <c:v>-14428868275.700001</c:v>
                </c:pt>
                <c:pt idx="164">
                  <c:v>-14425635803.5</c:v>
                </c:pt>
                <c:pt idx="165">
                  <c:v>-14417983733.440001</c:v>
                </c:pt>
                <c:pt idx="166">
                  <c:v>-14409069219.540001</c:v>
                </c:pt>
                <c:pt idx="167">
                  <c:v>-14354520462.209999</c:v>
                </c:pt>
                <c:pt idx="168">
                  <c:v>-14344129835.43</c:v>
                </c:pt>
                <c:pt idx="169">
                  <c:v>-14223978921.58</c:v>
                </c:pt>
                <c:pt idx="170">
                  <c:v>-14180259629.84</c:v>
                </c:pt>
                <c:pt idx="171">
                  <c:v>-14122295323.690001</c:v>
                </c:pt>
                <c:pt idx="172">
                  <c:v>-14112065229.09</c:v>
                </c:pt>
                <c:pt idx="173">
                  <c:v>-14082294040.23</c:v>
                </c:pt>
                <c:pt idx="174">
                  <c:v>-14017026741.120001</c:v>
                </c:pt>
                <c:pt idx="175">
                  <c:v>-13975747964.4</c:v>
                </c:pt>
                <c:pt idx="176">
                  <c:v>-13973043755.75</c:v>
                </c:pt>
                <c:pt idx="177">
                  <c:v>-13798751072.24</c:v>
                </c:pt>
                <c:pt idx="178">
                  <c:v>-13763636751.700001</c:v>
                </c:pt>
                <c:pt idx="179">
                  <c:v>-13763567407.02</c:v>
                </c:pt>
                <c:pt idx="180">
                  <c:v>-13760059491.559999</c:v>
                </c:pt>
                <c:pt idx="181">
                  <c:v>-13739271092.68</c:v>
                </c:pt>
                <c:pt idx="182">
                  <c:v>-13730546989.59</c:v>
                </c:pt>
                <c:pt idx="183">
                  <c:v>-13714294823.02</c:v>
                </c:pt>
                <c:pt idx="184">
                  <c:v>-13701249036.870001</c:v>
                </c:pt>
                <c:pt idx="185">
                  <c:v>-13644217021.66</c:v>
                </c:pt>
                <c:pt idx="186">
                  <c:v>-13615944394.940001</c:v>
                </c:pt>
                <c:pt idx="187">
                  <c:v>-13596145063.32</c:v>
                </c:pt>
                <c:pt idx="188">
                  <c:v>-13589375162.65</c:v>
                </c:pt>
                <c:pt idx="189">
                  <c:v>-13585731719.74</c:v>
                </c:pt>
                <c:pt idx="190">
                  <c:v>-13514787280.82</c:v>
                </c:pt>
                <c:pt idx="191">
                  <c:v>-13512963882.91</c:v>
                </c:pt>
                <c:pt idx="192">
                  <c:v>-13492354377.99</c:v>
                </c:pt>
                <c:pt idx="193">
                  <c:v>-13474172411.93</c:v>
                </c:pt>
                <c:pt idx="194">
                  <c:v>-13465696095.950001</c:v>
                </c:pt>
                <c:pt idx="195">
                  <c:v>-13443557917.969999</c:v>
                </c:pt>
                <c:pt idx="196">
                  <c:v>-13438805925.190001</c:v>
                </c:pt>
                <c:pt idx="197">
                  <c:v>-13436083013.52</c:v>
                </c:pt>
                <c:pt idx="198">
                  <c:v>-13284301843.33</c:v>
                </c:pt>
                <c:pt idx="199">
                  <c:v>-13275820810.59</c:v>
                </c:pt>
                <c:pt idx="200">
                  <c:v>-13275738128.02</c:v>
                </c:pt>
                <c:pt idx="201">
                  <c:v>-13248744378.51</c:v>
                </c:pt>
                <c:pt idx="202">
                  <c:v>-13177519178.370001</c:v>
                </c:pt>
                <c:pt idx="203">
                  <c:v>-13169878441.940001</c:v>
                </c:pt>
                <c:pt idx="204">
                  <c:v>-13131676398.110001</c:v>
                </c:pt>
                <c:pt idx="205">
                  <c:v>-13102389954.540001</c:v>
                </c:pt>
                <c:pt idx="206">
                  <c:v>-13061360777.440001</c:v>
                </c:pt>
                <c:pt idx="207">
                  <c:v>-13056433663.26</c:v>
                </c:pt>
                <c:pt idx="208">
                  <c:v>-12994243492.950001</c:v>
                </c:pt>
                <c:pt idx="209">
                  <c:v>-12939176622.84</c:v>
                </c:pt>
                <c:pt idx="210">
                  <c:v>-12938521610.360001</c:v>
                </c:pt>
                <c:pt idx="211">
                  <c:v>-12935888081.1</c:v>
                </c:pt>
                <c:pt idx="212">
                  <c:v>-12888980928.77</c:v>
                </c:pt>
                <c:pt idx="213">
                  <c:v>-12853588309.34</c:v>
                </c:pt>
                <c:pt idx="214">
                  <c:v>-12842519992.530001</c:v>
                </c:pt>
                <c:pt idx="215">
                  <c:v>-12796090560.889999</c:v>
                </c:pt>
                <c:pt idx="216">
                  <c:v>-12776201453.790001</c:v>
                </c:pt>
                <c:pt idx="217">
                  <c:v>-12568633451.27</c:v>
                </c:pt>
                <c:pt idx="218">
                  <c:v>-12537380314.219999</c:v>
                </c:pt>
                <c:pt idx="219">
                  <c:v>-12528467076.700001</c:v>
                </c:pt>
                <c:pt idx="220">
                  <c:v>-12507123474.530001</c:v>
                </c:pt>
                <c:pt idx="221">
                  <c:v>-12478080167.24</c:v>
                </c:pt>
                <c:pt idx="222">
                  <c:v>-12471663263.24</c:v>
                </c:pt>
                <c:pt idx="223">
                  <c:v>-12387107446.52</c:v>
                </c:pt>
                <c:pt idx="224">
                  <c:v>-12343579153.620001</c:v>
                </c:pt>
                <c:pt idx="225">
                  <c:v>-12337697419.34</c:v>
                </c:pt>
                <c:pt idx="226">
                  <c:v>-12315694869.459999</c:v>
                </c:pt>
                <c:pt idx="227">
                  <c:v>-12299761477.32</c:v>
                </c:pt>
                <c:pt idx="228">
                  <c:v>-12121551360.299999</c:v>
                </c:pt>
                <c:pt idx="229">
                  <c:v>-12095051203.030001</c:v>
                </c:pt>
                <c:pt idx="230">
                  <c:v>-12059814107.6</c:v>
                </c:pt>
                <c:pt idx="231">
                  <c:v>-12013941729.120001</c:v>
                </c:pt>
                <c:pt idx="232">
                  <c:v>-12011075987.870001</c:v>
                </c:pt>
                <c:pt idx="233">
                  <c:v>-11926478270.92</c:v>
                </c:pt>
                <c:pt idx="234">
                  <c:v>-11902610610.309999</c:v>
                </c:pt>
                <c:pt idx="235">
                  <c:v>-11890078196.690001</c:v>
                </c:pt>
                <c:pt idx="236">
                  <c:v>-11865531458.09</c:v>
                </c:pt>
                <c:pt idx="237">
                  <c:v>-11862389423.379999</c:v>
                </c:pt>
                <c:pt idx="238">
                  <c:v>-11860049350.059999</c:v>
                </c:pt>
                <c:pt idx="239">
                  <c:v>-11856030779.290001</c:v>
                </c:pt>
                <c:pt idx="240">
                  <c:v>-11780563450.57</c:v>
                </c:pt>
                <c:pt idx="241">
                  <c:v>-11687109048.74</c:v>
                </c:pt>
                <c:pt idx="242">
                  <c:v>-11684731279.379999</c:v>
                </c:pt>
                <c:pt idx="243">
                  <c:v>-11647750098.52</c:v>
                </c:pt>
                <c:pt idx="244">
                  <c:v>-11589514851.719999</c:v>
                </c:pt>
                <c:pt idx="245">
                  <c:v>-11586051626.76</c:v>
                </c:pt>
                <c:pt idx="246">
                  <c:v>-11536398317.709999</c:v>
                </c:pt>
                <c:pt idx="247">
                  <c:v>-11526965605.27</c:v>
                </c:pt>
                <c:pt idx="248">
                  <c:v>-11494869632.889999</c:v>
                </c:pt>
                <c:pt idx="249">
                  <c:v>-11472399804.9</c:v>
                </c:pt>
                <c:pt idx="250">
                  <c:v>-11436786872.299999</c:v>
                </c:pt>
                <c:pt idx="251">
                  <c:v>-11436672663.57</c:v>
                </c:pt>
                <c:pt idx="252">
                  <c:v>-11386724894.549999</c:v>
                </c:pt>
                <c:pt idx="253">
                  <c:v>-11383948673.709999</c:v>
                </c:pt>
                <c:pt idx="254">
                  <c:v>-11333237473.129999</c:v>
                </c:pt>
                <c:pt idx="255">
                  <c:v>-11314740875.84</c:v>
                </c:pt>
                <c:pt idx="256">
                  <c:v>-11292208808.66</c:v>
                </c:pt>
                <c:pt idx="257">
                  <c:v>-11283242997.139999</c:v>
                </c:pt>
                <c:pt idx="258">
                  <c:v>-11270071600.889999</c:v>
                </c:pt>
                <c:pt idx="259">
                  <c:v>-11266693246.219999</c:v>
                </c:pt>
                <c:pt idx="260">
                  <c:v>-11262703708.52</c:v>
                </c:pt>
                <c:pt idx="261">
                  <c:v>-11195660690.200001</c:v>
                </c:pt>
                <c:pt idx="262">
                  <c:v>-11171463067.059999</c:v>
                </c:pt>
                <c:pt idx="263">
                  <c:v>-11140663037.75</c:v>
                </c:pt>
                <c:pt idx="264">
                  <c:v>-11117431052.15</c:v>
                </c:pt>
                <c:pt idx="265">
                  <c:v>-11106123500.219999</c:v>
                </c:pt>
                <c:pt idx="266">
                  <c:v>-11096156670.110001</c:v>
                </c:pt>
                <c:pt idx="267">
                  <c:v>-11079191455.51</c:v>
                </c:pt>
                <c:pt idx="268">
                  <c:v>-11076907096.469999</c:v>
                </c:pt>
                <c:pt idx="269">
                  <c:v>-11057729151.030001</c:v>
                </c:pt>
                <c:pt idx="270">
                  <c:v>-11018032277.9</c:v>
                </c:pt>
                <c:pt idx="271">
                  <c:v>-11012750627.83</c:v>
                </c:pt>
                <c:pt idx="272">
                  <c:v>-10945205081.58</c:v>
                </c:pt>
                <c:pt idx="273">
                  <c:v>-10931117790.290001</c:v>
                </c:pt>
                <c:pt idx="274">
                  <c:v>-10917900429.91</c:v>
                </c:pt>
                <c:pt idx="275">
                  <c:v>-10907346213.379999</c:v>
                </c:pt>
                <c:pt idx="276">
                  <c:v>-10901936866.32</c:v>
                </c:pt>
                <c:pt idx="277">
                  <c:v>-10879510278.040001</c:v>
                </c:pt>
                <c:pt idx="278">
                  <c:v>-10875377355.940001</c:v>
                </c:pt>
                <c:pt idx="279">
                  <c:v>-10865457303.34</c:v>
                </c:pt>
                <c:pt idx="280">
                  <c:v>-10864796544.059999</c:v>
                </c:pt>
                <c:pt idx="281">
                  <c:v>-10863071420.57</c:v>
                </c:pt>
                <c:pt idx="282">
                  <c:v>-10840058209.99</c:v>
                </c:pt>
                <c:pt idx="283">
                  <c:v>-10827626517.559999</c:v>
                </c:pt>
                <c:pt idx="284">
                  <c:v>-10787636760.209999</c:v>
                </c:pt>
                <c:pt idx="285">
                  <c:v>-10786428217.879999</c:v>
                </c:pt>
                <c:pt idx="286">
                  <c:v>-10770980190.33</c:v>
                </c:pt>
                <c:pt idx="287">
                  <c:v>-10752773494.120001</c:v>
                </c:pt>
                <c:pt idx="288">
                  <c:v>-10693312324.98</c:v>
                </c:pt>
                <c:pt idx="289">
                  <c:v>-10624386673.790001</c:v>
                </c:pt>
                <c:pt idx="290">
                  <c:v>-10612045536.690001</c:v>
                </c:pt>
                <c:pt idx="291">
                  <c:v>-10610423138.190001</c:v>
                </c:pt>
                <c:pt idx="292">
                  <c:v>-10608854231.219999</c:v>
                </c:pt>
                <c:pt idx="293">
                  <c:v>-10591060172.360001</c:v>
                </c:pt>
                <c:pt idx="294">
                  <c:v>-10584162399.559999</c:v>
                </c:pt>
                <c:pt idx="295">
                  <c:v>-10528479909.48</c:v>
                </c:pt>
                <c:pt idx="296">
                  <c:v>-10511476242.49</c:v>
                </c:pt>
                <c:pt idx="297">
                  <c:v>-10498664789.73</c:v>
                </c:pt>
                <c:pt idx="298">
                  <c:v>-10455184568.32</c:v>
                </c:pt>
                <c:pt idx="299">
                  <c:v>-10436911829.799999</c:v>
                </c:pt>
                <c:pt idx="300">
                  <c:v>-10430550763.68</c:v>
                </c:pt>
                <c:pt idx="301">
                  <c:v>-10428211973.120001</c:v>
                </c:pt>
                <c:pt idx="302">
                  <c:v>-10379205157.469999</c:v>
                </c:pt>
                <c:pt idx="303">
                  <c:v>-10378846419.440001</c:v>
                </c:pt>
                <c:pt idx="304">
                  <c:v>-10370830901.709999</c:v>
                </c:pt>
                <c:pt idx="305">
                  <c:v>-10360082651.35</c:v>
                </c:pt>
                <c:pt idx="306">
                  <c:v>-10328265613.32</c:v>
                </c:pt>
                <c:pt idx="307">
                  <c:v>-10319749726.67</c:v>
                </c:pt>
                <c:pt idx="308">
                  <c:v>-10316398035.5</c:v>
                </c:pt>
                <c:pt idx="309">
                  <c:v>-10306695256.530001</c:v>
                </c:pt>
                <c:pt idx="310">
                  <c:v>-10281300746.799999</c:v>
                </c:pt>
                <c:pt idx="311">
                  <c:v>-10280475425.41</c:v>
                </c:pt>
                <c:pt idx="312">
                  <c:v>-10246308609.75</c:v>
                </c:pt>
                <c:pt idx="313">
                  <c:v>-10245835672.809999</c:v>
                </c:pt>
                <c:pt idx="314">
                  <c:v>-10208280435.709999</c:v>
                </c:pt>
                <c:pt idx="315">
                  <c:v>-10205008173.799999</c:v>
                </c:pt>
                <c:pt idx="316">
                  <c:v>-10180314396.58</c:v>
                </c:pt>
                <c:pt idx="317">
                  <c:v>-10167645077.209999</c:v>
                </c:pt>
                <c:pt idx="318">
                  <c:v>-10157899120.65</c:v>
                </c:pt>
                <c:pt idx="319">
                  <c:v>-10142254632.309999</c:v>
                </c:pt>
                <c:pt idx="320">
                  <c:v>-10132206780.27</c:v>
                </c:pt>
                <c:pt idx="321">
                  <c:v>-10112247133.02</c:v>
                </c:pt>
                <c:pt idx="322">
                  <c:v>-10065232414.18</c:v>
                </c:pt>
                <c:pt idx="323">
                  <c:v>-10053795381.309999</c:v>
                </c:pt>
                <c:pt idx="324">
                  <c:v>-10038246583.5</c:v>
                </c:pt>
                <c:pt idx="325">
                  <c:v>-10016588525.639999</c:v>
                </c:pt>
                <c:pt idx="326">
                  <c:v>-10001741844.33</c:v>
                </c:pt>
                <c:pt idx="327">
                  <c:v>-9993262626.6900005</c:v>
                </c:pt>
                <c:pt idx="328">
                  <c:v>-9975786556.0400009</c:v>
                </c:pt>
                <c:pt idx="329">
                  <c:v>-9922343200.5599995</c:v>
                </c:pt>
                <c:pt idx="330">
                  <c:v>-9867742469.4599991</c:v>
                </c:pt>
                <c:pt idx="331">
                  <c:v>-9861066692.6900005</c:v>
                </c:pt>
                <c:pt idx="332">
                  <c:v>-9778709659.6900005</c:v>
                </c:pt>
                <c:pt idx="333">
                  <c:v>-9747475761.9799995</c:v>
                </c:pt>
                <c:pt idx="334">
                  <c:v>-9708387721.1000004</c:v>
                </c:pt>
                <c:pt idx="335">
                  <c:v>-9703007626.8600006</c:v>
                </c:pt>
                <c:pt idx="336">
                  <c:v>-9702395636.4799995</c:v>
                </c:pt>
                <c:pt idx="337">
                  <c:v>-9701131945.0300007</c:v>
                </c:pt>
                <c:pt idx="338">
                  <c:v>-9696323037.3700008</c:v>
                </c:pt>
                <c:pt idx="339">
                  <c:v>-9679017022.3999996</c:v>
                </c:pt>
                <c:pt idx="340">
                  <c:v>-9678132761.8500004</c:v>
                </c:pt>
                <c:pt idx="341">
                  <c:v>-9672978026.3899994</c:v>
                </c:pt>
                <c:pt idx="342">
                  <c:v>-9670693817.2999992</c:v>
                </c:pt>
                <c:pt idx="343">
                  <c:v>-9635354265.9099998</c:v>
                </c:pt>
                <c:pt idx="344">
                  <c:v>-9619580489.4799995</c:v>
                </c:pt>
                <c:pt idx="345">
                  <c:v>-9615429041</c:v>
                </c:pt>
                <c:pt idx="346">
                  <c:v>-9613414064.3299999</c:v>
                </c:pt>
                <c:pt idx="347">
                  <c:v>-9604788394.3899994</c:v>
                </c:pt>
                <c:pt idx="348">
                  <c:v>-9600083548.4699993</c:v>
                </c:pt>
                <c:pt idx="349">
                  <c:v>-9595048123.0300007</c:v>
                </c:pt>
                <c:pt idx="350">
                  <c:v>-9576179512.2199993</c:v>
                </c:pt>
                <c:pt idx="351">
                  <c:v>-9550002730.0400009</c:v>
                </c:pt>
                <c:pt idx="352">
                  <c:v>-9517343648.6700001</c:v>
                </c:pt>
                <c:pt idx="353">
                  <c:v>-9450261593.6599998</c:v>
                </c:pt>
                <c:pt idx="354">
                  <c:v>-9444261031.8799992</c:v>
                </c:pt>
                <c:pt idx="355">
                  <c:v>-9412844435.9300003</c:v>
                </c:pt>
                <c:pt idx="356">
                  <c:v>-9410926678.2800007</c:v>
                </c:pt>
                <c:pt idx="357">
                  <c:v>-9392308837.7700005</c:v>
                </c:pt>
                <c:pt idx="358">
                  <c:v>-9375070371.6800003</c:v>
                </c:pt>
                <c:pt idx="359">
                  <c:v>-9368278725.4300003</c:v>
                </c:pt>
                <c:pt idx="360">
                  <c:v>-9363245794.75</c:v>
                </c:pt>
                <c:pt idx="361">
                  <c:v>-9342308429.3799992</c:v>
                </c:pt>
                <c:pt idx="362">
                  <c:v>-9316876793.7800007</c:v>
                </c:pt>
                <c:pt idx="363">
                  <c:v>-9312963640.5499992</c:v>
                </c:pt>
                <c:pt idx="364">
                  <c:v>-9312633819.1800003</c:v>
                </c:pt>
                <c:pt idx="365">
                  <c:v>-9310153331.0799999</c:v>
                </c:pt>
                <c:pt idx="366">
                  <c:v>-9305572710.0699997</c:v>
                </c:pt>
                <c:pt idx="367">
                  <c:v>-9299840971.5699997</c:v>
                </c:pt>
                <c:pt idx="368">
                  <c:v>-9276823985.0400009</c:v>
                </c:pt>
                <c:pt idx="369">
                  <c:v>-9228134663.3400002</c:v>
                </c:pt>
                <c:pt idx="370">
                  <c:v>-9223481675.4599991</c:v>
                </c:pt>
                <c:pt idx="371">
                  <c:v>-9192722237</c:v>
                </c:pt>
                <c:pt idx="372">
                  <c:v>-9182241405.9400005</c:v>
                </c:pt>
                <c:pt idx="373">
                  <c:v>-9166486363</c:v>
                </c:pt>
                <c:pt idx="374">
                  <c:v>-9145879817.2900009</c:v>
                </c:pt>
                <c:pt idx="375">
                  <c:v>-9125281421.5100002</c:v>
                </c:pt>
                <c:pt idx="376">
                  <c:v>-9116337554.7900009</c:v>
                </c:pt>
                <c:pt idx="377">
                  <c:v>-9110547650.8299999</c:v>
                </c:pt>
                <c:pt idx="378">
                  <c:v>-9098650408.9099998</c:v>
                </c:pt>
                <c:pt idx="379">
                  <c:v>-9096703340.5300007</c:v>
                </c:pt>
                <c:pt idx="380">
                  <c:v>-9075165415.0599995</c:v>
                </c:pt>
                <c:pt idx="381">
                  <c:v>-9065662018.5799999</c:v>
                </c:pt>
                <c:pt idx="382">
                  <c:v>-9049587436.0400009</c:v>
                </c:pt>
                <c:pt idx="383">
                  <c:v>-8991590994.8099995</c:v>
                </c:pt>
                <c:pt idx="384">
                  <c:v>-8975251473.1200008</c:v>
                </c:pt>
                <c:pt idx="385">
                  <c:v>-8959146822.5100002</c:v>
                </c:pt>
                <c:pt idx="386">
                  <c:v>-8941842108.0699997</c:v>
                </c:pt>
                <c:pt idx="387">
                  <c:v>-8931284580.4699993</c:v>
                </c:pt>
                <c:pt idx="388">
                  <c:v>-8900999211.5900002</c:v>
                </c:pt>
                <c:pt idx="389">
                  <c:v>-8895918507.1200008</c:v>
                </c:pt>
                <c:pt idx="390">
                  <c:v>-8891532554.5400009</c:v>
                </c:pt>
                <c:pt idx="391">
                  <c:v>-8885536001.7399998</c:v>
                </c:pt>
                <c:pt idx="392">
                  <c:v>-8883108346.5799999</c:v>
                </c:pt>
                <c:pt idx="393">
                  <c:v>-8857418862.1900005</c:v>
                </c:pt>
                <c:pt idx="394">
                  <c:v>-8837677571.25</c:v>
                </c:pt>
                <c:pt idx="395">
                  <c:v>-8812192819.1599998</c:v>
                </c:pt>
                <c:pt idx="396">
                  <c:v>-8770166631.0300007</c:v>
                </c:pt>
                <c:pt idx="397">
                  <c:v>-8760957188.1299992</c:v>
                </c:pt>
                <c:pt idx="398">
                  <c:v>-8734058055.8500004</c:v>
                </c:pt>
                <c:pt idx="399">
                  <c:v>-8731814750.8899994</c:v>
                </c:pt>
                <c:pt idx="400">
                  <c:v>-8709502646.4500008</c:v>
                </c:pt>
                <c:pt idx="401">
                  <c:v>-8686792357.0300007</c:v>
                </c:pt>
                <c:pt idx="402">
                  <c:v>-8666327256.0699997</c:v>
                </c:pt>
                <c:pt idx="403">
                  <c:v>-8593299284.4300003</c:v>
                </c:pt>
                <c:pt idx="404">
                  <c:v>-8561920491.4899998</c:v>
                </c:pt>
                <c:pt idx="405">
                  <c:v>-8559741759.4799995</c:v>
                </c:pt>
                <c:pt idx="406">
                  <c:v>-8537961042.8299999</c:v>
                </c:pt>
                <c:pt idx="407">
                  <c:v>-8473332319.8000002</c:v>
                </c:pt>
                <c:pt idx="408">
                  <c:v>-8455189295.8699999</c:v>
                </c:pt>
                <c:pt idx="409">
                  <c:v>-8419331066.3900003</c:v>
                </c:pt>
                <c:pt idx="410">
                  <c:v>-8417292174.3500004</c:v>
                </c:pt>
                <c:pt idx="411">
                  <c:v>-8396808220.6400003</c:v>
                </c:pt>
                <c:pt idx="412">
                  <c:v>-8393055839.6700001</c:v>
                </c:pt>
                <c:pt idx="413">
                  <c:v>-8369346254.5600004</c:v>
                </c:pt>
                <c:pt idx="414">
                  <c:v>-8335087619.3699999</c:v>
                </c:pt>
                <c:pt idx="415">
                  <c:v>-8310874285.7600002</c:v>
                </c:pt>
                <c:pt idx="416">
                  <c:v>-8269908727.5900002</c:v>
                </c:pt>
                <c:pt idx="417">
                  <c:v>-8225178863.4700003</c:v>
                </c:pt>
                <c:pt idx="418">
                  <c:v>-8223207077.54</c:v>
                </c:pt>
                <c:pt idx="419">
                  <c:v>-8217298629.8000002</c:v>
                </c:pt>
                <c:pt idx="420">
                  <c:v>-8209099307.0500002</c:v>
                </c:pt>
                <c:pt idx="421">
                  <c:v>-8209046529.7200003</c:v>
                </c:pt>
                <c:pt idx="422">
                  <c:v>-8207626851.1300001</c:v>
                </c:pt>
                <c:pt idx="423">
                  <c:v>-8200290141.25</c:v>
                </c:pt>
                <c:pt idx="424">
                  <c:v>-8186605730.1400003</c:v>
                </c:pt>
                <c:pt idx="425">
                  <c:v>-8136197483.2799997</c:v>
                </c:pt>
                <c:pt idx="426">
                  <c:v>-8135294336.5500002</c:v>
                </c:pt>
                <c:pt idx="427">
                  <c:v>-8133910973.71</c:v>
                </c:pt>
                <c:pt idx="428">
                  <c:v>-8096527048.6000004</c:v>
                </c:pt>
                <c:pt idx="429">
                  <c:v>-8084147737.8999996</c:v>
                </c:pt>
                <c:pt idx="430">
                  <c:v>-8079506607.6400003</c:v>
                </c:pt>
                <c:pt idx="431">
                  <c:v>-8067507746.7299995</c:v>
                </c:pt>
                <c:pt idx="432">
                  <c:v>-8063914678.1300001</c:v>
                </c:pt>
                <c:pt idx="433">
                  <c:v>-8052116261.0299997</c:v>
                </c:pt>
                <c:pt idx="434">
                  <c:v>-8042365365.3000002</c:v>
                </c:pt>
                <c:pt idx="435">
                  <c:v>-8020867422.0900002</c:v>
                </c:pt>
                <c:pt idx="436">
                  <c:v>-8020405335.71</c:v>
                </c:pt>
                <c:pt idx="437">
                  <c:v>-7956821191.3199997</c:v>
                </c:pt>
                <c:pt idx="438">
                  <c:v>-7937788397.21</c:v>
                </c:pt>
                <c:pt idx="439">
                  <c:v>-7909811930.9300003</c:v>
                </c:pt>
                <c:pt idx="440">
                  <c:v>-7892435515.1400003</c:v>
                </c:pt>
                <c:pt idx="441">
                  <c:v>-7891835652.3999996</c:v>
                </c:pt>
                <c:pt idx="442">
                  <c:v>-7890011982.71</c:v>
                </c:pt>
                <c:pt idx="443">
                  <c:v>-7884865791.6300001</c:v>
                </c:pt>
                <c:pt idx="444">
                  <c:v>-7883259681.2299995</c:v>
                </c:pt>
                <c:pt idx="445">
                  <c:v>-7835034851.5299997</c:v>
                </c:pt>
                <c:pt idx="446">
                  <c:v>-7775298305.6999998</c:v>
                </c:pt>
                <c:pt idx="447">
                  <c:v>-7712569905.3900003</c:v>
                </c:pt>
                <c:pt idx="448">
                  <c:v>-7702195713.79</c:v>
                </c:pt>
                <c:pt idx="449">
                  <c:v>-7700520905.1599998</c:v>
                </c:pt>
                <c:pt idx="450">
                  <c:v>-7682985630.7299995</c:v>
                </c:pt>
                <c:pt idx="451">
                  <c:v>-7679690801.46</c:v>
                </c:pt>
                <c:pt idx="452">
                  <c:v>-7659471136.0200005</c:v>
                </c:pt>
                <c:pt idx="453">
                  <c:v>-7630007837.6300001</c:v>
                </c:pt>
                <c:pt idx="454">
                  <c:v>-7599385913.1899996</c:v>
                </c:pt>
                <c:pt idx="455">
                  <c:v>-7593141634.8900003</c:v>
                </c:pt>
                <c:pt idx="456">
                  <c:v>-7583669394.3500004</c:v>
                </c:pt>
                <c:pt idx="457">
                  <c:v>-7573080355.4200001</c:v>
                </c:pt>
                <c:pt idx="458">
                  <c:v>-7496002026.0600004</c:v>
                </c:pt>
                <c:pt idx="459">
                  <c:v>-7491794726.7399998</c:v>
                </c:pt>
                <c:pt idx="460">
                  <c:v>-7464379288.0699997</c:v>
                </c:pt>
                <c:pt idx="461">
                  <c:v>-7450299908.0500002</c:v>
                </c:pt>
                <c:pt idx="462">
                  <c:v>-7440064763.7299995</c:v>
                </c:pt>
                <c:pt idx="463">
                  <c:v>-7415516917.3999996</c:v>
                </c:pt>
                <c:pt idx="464">
                  <c:v>-7398212791.7200003</c:v>
                </c:pt>
                <c:pt idx="465">
                  <c:v>-7386538171.2200003</c:v>
                </c:pt>
                <c:pt idx="466">
                  <c:v>-7384106167.0200005</c:v>
                </c:pt>
                <c:pt idx="467">
                  <c:v>-7353475576.8599997</c:v>
                </c:pt>
                <c:pt idx="468">
                  <c:v>-7348260006.3500004</c:v>
                </c:pt>
                <c:pt idx="469">
                  <c:v>-7342072687.2399998</c:v>
                </c:pt>
                <c:pt idx="470">
                  <c:v>-7227619261.04</c:v>
                </c:pt>
                <c:pt idx="471">
                  <c:v>-7219339741.9099998</c:v>
                </c:pt>
                <c:pt idx="472">
                  <c:v>-7210367226.9700003</c:v>
                </c:pt>
                <c:pt idx="473">
                  <c:v>-7206869722.3699999</c:v>
                </c:pt>
                <c:pt idx="474">
                  <c:v>-7205739226.0299997</c:v>
                </c:pt>
                <c:pt idx="475">
                  <c:v>-7179885860.7700005</c:v>
                </c:pt>
                <c:pt idx="476">
                  <c:v>-7166879679.6099997</c:v>
                </c:pt>
                <c:pt idx="477">
                  <c:v>-7165267904.5500002</c:v>
                </c:pt>
                <c:pt idx="478">
                  <c:v>-7157811418.2200003</c:v>
                </c:pt>
                <c:pt idx="479">
                  <c:v>-7146383801.8199997</c:v>
                </c:pt>
                <c:pt idx="480">
                  <c:v>-7120784082.0100002</c:v>
                </c:pt>
                <c:pt idx="481">
                  <c:v>-7119835120.8199997</c:v>
                </c:pt>
                <c:pt idx="482">
                  <c:v>-7097805561.5100002</c:v>
                </c:pt>
                <c:pt idx="483">
                  <c:v>-7088345673.6800003</c:v>
                </c:pt>
                <c:pt idx="484">
                  <c:v>-7082416807.8199997</c:v>
                </c:pt>
                <c:pt idx="485">
                  <c:v>-7076911215.6700001</c:v>
                </c:pt>
                <c:pt idx="486">
                  <c:v>-7051920533.8999996</c:v>
                </c:pt>
                <c:pt idx="487">
                  <c:v>-7020670076.2399998</c:v>
                </c:pt>
                <c:pt idx="488">
                  <c:v>-7014205439.4200001</c:v>
                </c:pt>
                <c:pt idx="489">
                  <c:v>-7007779855.6700001</c:v>
                </c:pt>
                <c:pt idx="490">
                  <c:v>-6998739516.6599998</c:v>
                </c:pt>
                <c:pt idx="491">
                  <c:v>-6984778238.3900003</c:v>
                </c:pt>
                <c:pt idx="492">
                  <c:v>-6956654393.6800003</c:v>
                </c:pt>
                <c:pt idx="493">
                  <c:v>-6936899520.6099997</c:v>
                </c:pt>
                <c:pt idx="494">
                  <c:v>-6908672159.2399998</c:v>
                </c:pt>
                <c:pt idx="495">
                  <c:v>-6905502181.1700001</c:v>
                </c:pt>
                <c:pt idx="496">
                  <c:v>-6903970246.1599998</c:v>
                </c:pt>
                <c:pt idx="497">
                  <c:v>-6897307247.75</c:v>
                </c:pt>
                <c:pt idx="498">
                  <c:v>-6878578089.6300001</c:v>
                </c:pt>
                <c:pt idx="499">
                  <c:v>-6864911201.0900002</c:v>
                </c:pt>
                <c:pt idx="500">
                  <c:v>-6852343502.4799995</c:v>
                </c:pt>
                <c:pt idx="501">
                  <c:v>-6833459977.25</c:v>
                </c:pt>
                <c:pt idx="502">
                  <c:v>-6811429761.6000004</c:v>
                </c:pt>
                <c:pt idx="503">
                  <c:v>-6747922510.4899998</c:v>
                </c:pt>
                <c:pt idx="504">
                  <c:v>-6725343489.71</c:v>
                </c:pt>
                <c:pt idx="505">
                  <c:v>-6722150030.1899996</c:v>
                </c:pt>
                <c:pt idx="506">
                  <c:v>-6703778354.5600004</c:v>
                </c:pt>
                <c:pt idx="507">
                  <c:v>-6675594738.3599997</c:v>
                </c:pt>
                <c:pt idx="508">
                  <c:v>-6670945361.1499996</c:v>
                </c:pt>
                <c:pt idx="509">
                  <c:v>-6664991907.6599998</c:v>
                </c:pt>
                <c:pt idx="510">
                  <c:v>-6638525499.4799995</c:v>
                </c:pt>
                <c:pt idx="511">
                  <c:v>-6631987373.96</c:v>
                </c:pt>
                <c:pt idx="512">
                  <c:v>-6628170853.3599997</c:v>
                </c:pt>
                <c:pt idx="513">
                  <c:v>-6616705364.6599998</c:v>
                </c:pt>
                <c:pt idx="514">
                  <c:v>-6612540938.0900002</c:v>
                </c:pt>
                <c:pt idx="515">
                  <c:v>-6577708279.9099998</c:v>
                </c:pt>
                <c:pt idx="516">
                  <c:v>-6566811322.2700005</c:v>
                </c:pt>
                <c:pt idx="517">
                  <c:v>-6559474701.4499998</c:v>
                </c:pt>
                <c:pt idx="518">
                  <c:v>-6544765174.4799995</c:v>
                </c:pt>
                <c:pt idx="519">
                  <c:v>-6470860180.4399996</c:v>
                </c:pt>
                <c:pt idx="520">
                  <c:v>-6469872485.8599997</c:v>
                </c:pt>
                <c:pt idx="521">
                  <c:v>-6425948826.0600004</c:v>
                </c:pt>
                <c:pt idx="522">
                  <c:v>-6403337716.4799995</c:v>
                </c:pt>
                <c:pt idx="523">
                  <c:v>-6362018471.71</c:v>
                </c:pt>
                <c:pt idx="524">
                  <c:v>-6348417271.46</c:v>
                </c:pt>
                <c:pt idx="525">
                  <c:v>-6327037881.4200001</c:v>
                </c:pt>
                <c:pt idx="526">
                  <c:v>-6321940913.6099997</c:v>
                </c:pt>
                <c:pt idx="527">
                  <c:v>-6319096349.3100004</c:v>
                </c:pt>
                <c:pt idx="528">
                  <c:v>-6281971867.4700003</c:v>
                </c:pt>
                <c:pt idx="529">
                  <c:v>-6262431862.2200003</c:v>
                </c:pt>
                <c:pt idx="530">
                  <c:v>-6244197457.6099997</c:v>
                </c:pt>
                <c:pt idx="531">
                  <c:v>-6220683388.6999998</c:v>
                </c:pt>
                <c:pt idx="532">
                  <c:v>-6219737408.7700005</c:v>
                </c:pt>
                <c:pt idx="533">
                  <c:v>-6209376669.96</c:v>
                </c:pt>
                <c:pt idx="534">
                  <c:v>-6196795873.7200003</c:v>
                </c:pt>
                <c:pt idx="535">
                  <c:v>-6196051610.2700005</c:v>
                </c:pt>
                <c:pt idx="536">
                  <c:v>-6179316292.1099997</c:v>
                </c:pt>
                <c:pt idx="537">
                  <c:v>-6157711271.0900002</c:v>
                </c:pt>
                <c:pt idx="538">
                  <c:v>-6129603220.9499998</c:v>
                </c:pt>
                <c:pt idx="539">
                  <c:v>-6127070455.9399996</c:v>
                </c:pt>
                <c:pt idx="540">
                  <c:v>-6091908140.9799995</c:v>
                </c:pt>
                <c:pt idx="541">
                  <c:v>-6087987889.7200003</c:v>
                </c:pt>
                <c:pt idx="542">
                  <c:v>-6087947590.9799995</c:v>
                </c:pt>
                <c:pt idx="543">
                  <c:v>-6082345361.29</c:v>
                </c:pt>
                <c:pt idx="544">
                  <c:v>-6068320140.8999996</c:v>
                </c:pt>
                <c:pt idx="545">
                  <c:v>-6066476799.2299995</c:v>
                </c:pt>
                <c:pt idx="546">
                  <c:v>-6049921913.5699997</c:v>
                </c:pt>
                <c:pt idx="547">
                  <c:v>-6046300962.1300001</c:v>
                </c:pt>
                <c:pt idx="548">
                  <c:v>-6045059802</c:v>
                </c:pt>
                <c:pt idx="549">
                  <c:v>-6043723715.04</c:v>
                </c:pt>
                <c:pt idx="550">
                  <c:v>-6041050689.79</c:v>
                </c:pt>
                <c:pt idx="551">
                  <c:v>-6037366286</c:v>
                </c:pt>
                <c:pt idx="552">
                  <c:v>-6031700034.8699999</c:v>
                </c:pt>
                <c:pt idx="553">
                  <c:v>-6029359650.3199997</c:v>
                </c:pt>
                <c:pt idx="554">
                  <c:v>-6028211738.5299997</c:v>
                </c:pt>
                <c:pt idx="555">
                  <c:v>-6021043968.75</c:v>
                </c:pt>
                <c:pt idx="556">
                  <c:v>-6008195677.1000004</c:v>
                </c:pt>
                <c:pt idx="557">
                  <c:v>-6000263238.4300003</c:v>
                </c:pt>
                <c:pt idx="558">
                  <c:v>-5964527745.1499996</c:v>
                </c:pt>
                <c:pt idx="559">
                  <c:v>-5950133228.0799999</c:v>
                </c:pt>
                <c:pt idx="560">
                  <c:v>-5927770646.3599997</c:v>
                </c:pt>
                <c:pt idx="561">
                  <c:v>-5909300211.6599998</c:v>
                </c:pt>
                <c:pt idx="562">
                  <c:v>-5860764122.0200005</c:v>
                </c:pt>
                <c:pt idx="563">
                  <c:v>-5845221497.9300003</c:v>
                </c:pt>
                <c:pt idx="564">
                  <c:v>-5833522370.4399996</c:v>
                </c:pt>
                <c:pt idx="565">
                  <c:v>-5830042253.5699997</c:v>
                </c:pt>
                <c:pt idx="566">
                  <c:v>-5790677253.1899996</c:v>
                </c:pt>
                <c:pt idx="567">
                  <c:v>-5787450652.4700003</c:v>
                </c:pt>
                <c:pt idx="568">
                  <c:v>-5752304470.4399996</c:v>
                </c:pt>
                <c:pt idx="569">
                  <c:v>-5724072083.6199999</c:v>
                </c:pt>
                <c:pt idx="570">
                  <c:v>-5706951915.3500004</c:v>
                </c:pt>
                <c:pt idx="571">
                  <c:v>-5667279083.5200005</c:v>
                </c:pt>
                <c:pt idx="572">
                  <c:v>-5664189593.6899996</c:v>
                </c:pt>
                <c:pt idx="573">
                  <c:v>-5656830948.2600002</c:v>
                </c:pt>
                <c:pt idx="574">
                  <c:v>-5655376696.2799997</c:v>
                </c:pt>
                <c:pt idx="575">
                  <c:v>-5591721248.1400003</c:v>
                </c:pt>
                <c:pt idx="576">
                  <c:v>-5567659828.8900003</c:v>
                </c:pt>
                <c:pt idx="577">
                  <c:v>-5560278469.7200003</c:v>
                </c:pt>
                <c:pt idx="578">
                  <c:v>-5555158438.3699999</c:v>
                </c:pt>
                <c:pt idx="579">
                  <c:v>-5548083863.8699999</c:v>
                </c:pt>
                <c:pt idx="580">
                  <c:v>-5536204290.2600002</c:v>
                </c:pt>
                <c:pt idx="581">
                  <c:v>-5532963268.04</c:v>
                </c:pt>
                <c:pt idx="582">
                  <c:v>-5515299921.1599998</c:v>
                </c:pt>
                <c:pt idx="583">
                  <c:v>-5514409230.8699999</c:v>
                </c:pt>
                <c:pt idx="584">
                  <c:v>-5510681284.8299999</c:v>
                </c:pt>
                <c:pt idx="585">
                  <c:v>-5488432146.5299997</c:v>
                </c:pt>
                <c:pt idx="586">
                  <c:v>-5469192099.6700001</c:v>
                </c:pt>
                <c:pt idx="587">
                  <c:v>-5432508400.5500002</c:v>
                </c:pt>
                <c:pt idx="588">
                  <c:v>-5394151660.3299999</c:v>
                </c:pt>
                <c:pt idx="589">
                  <c:v>-5381109999.25</c:v>
                </c:pt>
                <c:pt idx="590">
                  <c:v>-5378124705.3299999</c:v>
                </c:pt>
                <c:pt idx="591">
                  <c:v>-5364857593.7200003</c:v>
                </c:pt>
                <c:pt idx="592">
                  <c:v>-5355315413.21</c:v>
                </c:pt>
                <c:pt idx="593">
                  <c:v>-5354439925.3599997</c:v>
                </c:pt>
                <c:pt idx="594">
                  <c:v>-5344915966.8000002</c:v>
                </c:pt>
                <c:pt idx="595">
                  <c:v>-5322336969.0699997</c:v>
                </c:pt>
                <c:pt idx="596">
                  <c:v>-5309090893.9399996</c:v>
                </c:pt>
                <c:pt idx="597">
                  <c:v>-5301208909.8900003</c:v>
                </c:pt>
                <c:pt idx="598">
                  <c:v>-5290424527.3100004</c:v>
                </c:pt>
                <c:pt idx="599">
                  <c:v>-5289672395.1700001</c:v>
                </c:pt>
                <c:pt idx="600">
                  <c:v>-5288031871.8299999</c:v>
                </c:pt>
                <c:pt idx="601">
                  <c:v>-5270615616.5299997</c:v>
                </c:pt>
                <c:pt idx="602">
                  <c:v>-5263064876.5900002</c:v>
                </c:pt>
                <c:pt idx="603">
                  <c:v>-5249873836.6199999</c:v>
                </c:pt>
                <c:pt idx="604">
                  <c:v>-5215662196.0900002</c:v>
                </c:pt>
                <c:pt idx="605">
                  <c:v>-5213159340.9700003</c:v>
                </c:pt>
                <c:pt idx="606">
                  <c:v>-5183973020.46</c:v>
                </c:pt>
                <c:pt idx="607">
                  <c:v>-5169098871.7799997</c:v>
                </c:pt>
                <c:pt idx="608">
                  <c:v>-5142618449.8599997</c:v>
                </c:pt>
                <c:pt idx="609">
                  <c:v>-5136076966.5900002</c:v>
                </c:pt>
                <c:pt idx="610">
                  <c:v>-5127049476.46</c:v>
                </c:pt>
                <c:pt idx="611">
                  <c:v>-5083921967.2399998</c:v>
                </c:pt>
                <c:pt idx="612">
                  <c:v>-5042868030.5</c:v>
                </c:pt>
                <c:pt idx="613">
                  <c:v>-5036834217.8800001</c:v>
                </c:pt>
                <c:pt idx="614">
                  <c:v>-5030709775.0299997</c:v>
                </c:pt>
                <c:pt idx="615">
                  <c:v>-5030245136.8599997</c:v>
                </c:pt>
                <c:pt idx="616">
                  <c:v>-5016898957.3599997</c:v>
                </c:pt>
                <c:pt idx="617">
                  <c:v>-5003676203.5200005</c:v>
                </c:pt>
                <c:pt idx="618">
                  <c:v>-4992457865.8500004</c:v>
                </c:pt>
                <c:pt idx="619">
                  <c:v>-4989994973.0299997</c:v>
                </c:pt>
                <c:pt idx="620">
                  <c:v>-4967125985.2799997</c:v>
                </c:pt>
                <c:pt idx="621">
                  <c:v>-4947616993.6999998</c:v>
                </c:pt>
                <c:pt idx="622">
                  <c:v>-4940323583.9099998</c:v>
                </c:pt>
                <c:pt idx="623">
                  <c:v>-4938280806.1800003</c:v>
                </c:pt>
                <c:pt idx="624">
                  <c:v>-4919634433.6499996</c:v>
                </c:pt>
                <c:pt idx="625">
                  <c:v>-4872471016.7200003</c:v>
                </c:pt>
                <c:pt idx="626">
                  <c:v>-4820598122.1099997</c:v>
                </c:pt>
                <c:pt idx="627">
                  <c:v>-4778400871.9399996</c:v>
                </c:pt>
                <c:pt idx="628">
                  <c:v>-4771403636.0200005</c:v>
                </c:pt>
                <c:pt idx="629">
                  <c:v>-4769495061</c:v>
                </c:pt>
                <c:pt idx="630">
                  <c:v>-4758700261.0600004</c:v>
                </c:pt>
                <c:pt idx="631">
                  <c:v>-4747159993.4700003</c:v>
                </c:pt>
                <c:pt idx="632">
                  <c:v>-4739436452.8800001</c:v>
                </c:pt>
                <c:pt idx="633">
                  <c:v>-4736803433.0299997</c:v>
                </c:pt>
                <c:pt idx="634">
                  <c:v>-4730583478.04</c:v>
                </c:pt>
                <c:pt idx="635">
                  <c:v>-4710933752.8199997</c:v>
                </c:pt>
                <c:pt idx="636">
                  <c:v>-4695455542.8500004</c:v>
                </c:pt>
                <c:pt idx="637">
                  <c:v>-4688513021.0900002</c:v>
                </c:pt>
                <c:pt idx="638">
                  <c:v>-4673622341.6199999</c:v>
                </c:pt>
                <c:pt idx="639">
                  <c:v>-4669766635.6899996</c:v>
                </c:pt>
                <c:pt idx="640">
                  <c:v>-4668429947.5200005</c:v>
                </c:pt>
                <c:pt idx="641">
                  <c:v>-4644722189.6899996</c:v>
                </c:pt>
                <c:pt idx="642">
                  <c:v>-4643354882.1199999</c:v>
                </c:pt>
                <c:pt idx="643">
                  <c:v>-4638470186.6099997</c:v>
                </c:pt>
                <c:pt idx="644">
                  <c:v>-4614770859.1899996</c:v>
                </c:pt>
                <c:pt idx="645">
                  <c:v>-4594070769.0799999</c:v>
                </c:pt>
                <c:pt idx="646">
                  <c:v>-4549119214.4899998</c:v>
                </c:pt>
                <c:pt idx="647">
                  <c:v>-4541000249.4399996</c:v>
                </c:pt>
                <c:pt idx="648">
                  <c:v>-4522654227.4200001</c:v>
                </c:pt>
                <c:pt idx="649">
                  <c:v>-4492259544.0799999</c:v>
                </c:pt>
                <c:pt idx="650">
                  <c:v>-4491200204.5799999</c:v>
                </c:pt>
                <c:pt idx="651">
                  <c:v>-4487810053.54</c:v>
                </c:pt>
                <c:pt idx="652">
                  <c:v>-4483152979.4899998</c:v>
                </c:pt>
                <c:pt idx="653">
                  <c:v>-4430675925.2399998</c:v>
                </c:pt>
                <c:pt idx="654">
                  <c:v>-4413220962.2700005</c:v>
                </c:pt>
                <c:pt idx="655">
                  <c:v>-4404523194.8699999</c:v>
                </c:pt>
                <c:pt idx="656">
                  <c:v>-4399312441.8500004</c:v>
                </c:pt>
                <c:pt idx="657">
                  <c:v>-4336149914.3000002</c:v>
                </c:pt>
                <c:pt idx="658">
                  <c:v>-4257464384.5300002</c:v>
                </c:pt>
                <c:pt idx="659">
                  <c:v>-4254631417.7199998</c:v>
                </c:pt>
                <c:pt idx="660">
                  <c:v>-4250268379.6700001</c:v>
                </c:pt>
                <c:pt idx="661">
                  <c:v>-4230916361.5</c:v>
                </c:pt>
                <c:pt idx="662">
                  <c:v>-4218935331.9200001</c:v>
                </c:pt>
                <c:pt idx="663">
                  <c:v>-4214317318.8200002</c:v>
                </c:pt>
                <c:pt idx="664">
                  <c:v>-4204806062.0500002</c:v>
                </c:pt>
                <c:pt idx="665">
                  <c:v>-4177482678.4699998</c:v>
                </c:pt>
                <c:pt idx="666">
                  <c:v>-4177027309.9699998</c:v>
                </c:pt>
                <c:pt idx="667">
                  <c:v>-4170750739.3600001</c:v>
                </c:pt>
                <c:pt idx="668">
                  <c:v>-4142386833.9200001</c:v>
                </c:pt>
                <c:pt idx="669">
                  <c:v>-4126362180.3400002</c:v>
                </c:pt>
                <c:pt idx="670">
                  <c:v>-4122317571.29</c:v>
                </c:pt>
                <c:pt idx="671">
                  <c:v>-4080347516.3099999</c:v>
                </c:pt>
                <c:pt idx="672">
                  <c:v>-4061978896.0799999</c:v>
                </c:pt>
                <c:pt idx="673">
                  <c:v>-3998668682.0700002</c:v>
                </c:pt>
                <c:pt idx="674">
                  <c:v>-3973515535.3299999</c:v>
                </c:pt>
                <c:pt idx="675">
                  <c:v>-3939951981.1799998</c:v>
                </c:pt>
                <c:pt idx="676">
                  <c:v>-3871316144.2800002</c:v>
                </c:pt>
                <c:pt idx="677">
                  <c:v>-3868209855.3200002</c:v>
                </c:pt>
                <c:pt idx="678">
                  <c:v>-3859990228.1199999</c:v>
                </c:pt>
                <c:pt idx="679">
                  <c:v>-3855707574.23</c:v>
                </c:pt>
                <c:pt idx="680">
                  <c:v>-3838227935.7199998</c:v>
                </c:pt>
                <c:pt idx="681">
                  <c:v>-3729149999.5</c:v>
                </c:pt>
                <c:pt idx="682">
                  <c:v>-3710450466.3899999</c:v>
                </c:pt>
                <c:pt idx="683">
                  <c:v>-3708166497.75</c:v>
                </c:pt>
                <c:pt idx="684">
                  <c:v>-3681720139.4299998</c:v>
                </c:pt>
                <c:pt idx="685">
                  <c:v>-3651545334.04</c:v>
                </c:pt>
                <c:pt idx="686">
                  <c:v>-3650735789.5999999</c:v>
                </c:pt>
                <c:pt idx="687">
                  <c:v>-3636585516.0100002</c:v>
                </c:pt>
                <c:pt idx="688">
                  <c:v>-3610154186.3099999</c:v>
                </c:pt>
                <c:pt idx="689">
                  <c:v>-3608436303.6900001</c:v>
                </c:pt>
                <c:pt idx="690">
                  <c:v>-3597068981.9699998</c:v>
                </c:pt>
                <c:pt idx="691">
                  <c:v>-3553228628.6999998</c:v>
                </c:pt>
                <c:pt idx="692">
                  <c:v>-3535886514.9499998</c:v>
                </c:pt>
                <c:pt idx="693">
                  <c:v>-3533515529.6399999</c:v>
                </c:pt>
                <c:pt idx="694">
                  <c:v>-3511139281.3299999</c:v>
                </c:pt>
                <c:pt idx="695">
                  <c:v>-3486008128.3699999</c:v>
                </c:pt>
                <c:pt idx="696">
                  <c:v>-3471167743.9699998</c:v>
                </c:pt>
                <c:pt idx="697">
                  <c:v>-3464072067.3200002</c:v>
                </c:pt>
                <c:pt idx="698">
                  <c:v>-3462327744.1300001</c:v>
                </c:pt>
                <c:pt idx="699">
                  <c:v>-3429055850.3499999</c:v>
                </c:pt>
                <c:pt idx="700">
                  <c:v>-3417820642.4899998</c:v>
                </c:pt>
                <c:pt idx="701">
                  <c:v>-3413858141.79</c:v>
                </c:pt>
                <c:pt idx="702">
                  <c:v>-3343932092.5700002</c:v>
                </c:pt>
                <c:pt idx="703">
                  <c:v>-3282464446.4699998</c:v>
                </c:pt>
                <c:pt idx="704">
                  <c:v>-3274772725.3299999</c:v>
                </c:pt>
                <c:pt idx="705">
                  <c:v>-3242998204.6300001</c:v>
                </c:pt>
                <c:pt idx="706">
                  <c:v>-3220623436.8299999</c:v>
                </c:pt>
                <c:pt idx="707">
                  <c:v>-3200021155.2800002</c:v>
                </c:pt>
                <c:pt idx="708">
                  <c:v>-3174148715.6300001</c:v>
                </c:pt>
                <c:pt idx="709">
                  <c:v>-3081084597.0999999</c:v>
                </c:pt>
                <c:pt idx="710">
                  <c:v>-3078713283.3299999</c:v>
                </c:pt>
                <c:pt idx="711">
                  <c:v>-3021766569.3800001</c:v>
                </c:pt>
                <c:pt idx="712">
                  <c:v>-2984917237.5999999</c:v>
                </c:pt>
                <c:pt idx="713">
                  <c:v>-2947831370.1300001</c:v>
                </c:pt>
                <c:pt idx="714">
                  <c:v>-2920794105.5599999</c:v>
                </c:pt>
                <c:pt idx="715">
                  <c:v>-2904870859.98</c:v>
                </c:pt>
                <c:pt idx="716">
                  <c:v>-2901129291.54</c:v>
                </c:pt>
                <c:pt idx="717">
                  <c:v>-2887501719.9099998</c:v>
                </c:pt>
                <c:pt idx="718">
                  <c:v>-2849126719.54</c:v>
                </c:pt>
                <c:pt idx="719">
                  <c:v>-2842948095.5999999</c:v>
                </c:pt>
                <c:pt idx="720">
                  <c:v>-2798806801.9499998</c:v>
                </c:pt>
                <c:pt idx="721">
                  <c:v>-2789412879.4899998</c:v>
                </c:pt>
                <c:pt idx="722">
                  <c:v>-2776906323.6599998</c:v>
                </c:pt>
                <c:pt idx="723">
                  <c:v>-2750488211.5</c:v>
                </c:pt>
                <c:pt idx="724">
                  <c:v>-2715468897.0999999</c:v>
                </c:pt>
                <c:pt idx="725">
                  <c:v>-2694614700.73</c:v>
                </c:pt>
                <c:pt idx="726">
                  <c:v>-2454339922.3899999</c:v>
                </c:pt>
                <c:pt idx="727">
                  <c:v>-2445767324.6399999</c:v>
                </c:pt>
                <c:pt idx="728">
                  <c:v>-2362019187.9499998</c:v>
                </c:pt>
                <c:pt idx="729">
                  <c:v>-2281654220.8000002</c:v>
                </c:pt>
                <c:pt idx="730">
                  <c:v>-2243433846.7399998</c:v>
                </c:pt>
                <c:pt idx="731">
                  <c:v>-2194971922</c:v>
                </c:pt>
                <c:pt idx="732">
                  <c:v>-2177724252.3899999</c:v>
                </c:pt>
                <c:pt idx="733">
                  <c:v>-2103369369.8499999</c:v>
                </c:pt>
                <c:pt idx="734">
                  <c:v>-1970746685.21</c:v>
                </c:pt>
                <c:pt idx="735">
                  <c:v>-1919953195.4100001</c:v>
                </c:pt>
                <c:pt idx="736">
                  <c:v>-1894456222.1099999</c:v>
                </c:pt>
                <c:pt idx="737">
                  <c:v>-1860573630.6700001</c:v>
                </c:pt>
                <c:pt idx="738">
                  <c:v>-1750656211.8699999</c:v>
                </c:pt>
                <c:pt idx="739">
                  <c:v>-1743266596.52</c:v>
                </c:pt>
                <c:pt idx="740">
                  <c:v>-1637628797.8399999</c:v>
                </c:pt>
                <c:pt idx="741">
                  <c:v>-1631708531.1300001</c:v>
                </c:pt>
                <c:pt idx="742">
                  <c:v>-1563784782.4300001</c:v>
                </c:pt>
                <c:pt idx="743">
                  <c:v>-1538233878.4100001</c:v>
                </c:pt>
                <c:pt idx="744">
                  <c:v>-1474925944.1600001</c:v>
                </c:pt>
                <c:pt idx="745">
                  <c:v>-1399422756.78</c:v>
                </c:pt>
                <c:pt idx="746">
                  <c:v>-1308533497.3</c:v>
                </c:pt>
                <c:pt idx="747">
                  <c:v>-1300084030.75</c:v>
                </c:pt>
                <c:pt idx="748">
                  <c:v>-1096669997.6600001</c:v>
                </c:pt>
                <c:pt idx="749">
                  <c:v>-1066775828.11</c:v>
                </c:pt>
                <c:pt idx="750">
                  <c:v>-746871158.26999998</c:v>
                </c:pt>
                <c:pt idx="751">
                  <c:v>-741688214.60000002</c:v>
                </c:pt>
                <c:pt idx="752">
                  <c:v>-479288312.06999999</c:v>
                </c:pt>
                <c:pt idx="753">
                  <c:v>-281835125.35000002</c:v>
                </c:pt>
                <c:pt idx="754">
                  <c:v>-222799783.43000001</c:v>
                </c:pt>
              </c:numCache>
            </c:numRef>
          </c:val>
          <c:smooth val="0"/>
        </c:ser>
        <c:dLbls>
          <c:showLegendKey val="0"/>
          <c:showVal val="0"/>
          <c:showCatName val="0"/>
          <c:showSerName val="0"/>
          <c:showPercent val="0"/>
          <c:showBubbleSize val="0"/>
        </c:dLbls>
        <c:marker val="1"/>
        <c:smooth val="0"/>
        <c:axId val="134123904"/>
        <c:axId val="134125440"/>
      </c:lineChart>
      <c:dateAx>
        <c:axId val="134123904"/>
        <c:scaling>
          <c:orientation val="minMax"/>
        </c:scaling>
        <c:delete val="0"/>
        <c:axPos val="b"/>
        <c:numFmt formatCode="[$-409]mmm\-yy;@" sourceLinked="0"/>
        <c:majorTickMark val="out"/>
        <c:minorTickMark val="none"/>
        <c:tickLblPos val="low"/>
        <c:txPr>
          <a:bodyPr/>
          <a:lstStyle/>
          <a:p>
            <a:pPr>
              <a:defRPr sz="800"/>
            </a:pPr>
            <a:endParaRPr lang="en-US"/>
          </a:p>
        </c:txPr>
        <c:crossAx val="134125440"/>
        <c:crosses val="autoZero"/>
        <c:auto val="1"/>
        <c:lblOffset val="100"/>
        <c:baseTimeUnit val="days"/>
      </c:dateAx>
      <c:valAx>
        <c:axId val="134125440"/>
        <c:scaling>
          <c:orientation val="minMax"/>
        </c:scaling>
        <c:delete val="0"/>
        <c:axPos val="l"/>
        <c:numFmt formatCode="General" sourceLinked="1"/>
        <c:majorTickMark val="out"/>
        <c:minorTickMark val="none"/>
        <c:tickLblPos val="nextTo"/>
        <c:txPr>
          <a:bodyPr/>
          <a:lstStyle/>
          <a:p>
            <a:pPr>
              <a:defRPr sz="800"/>
            </a:pPr>
            <a:endParaRPr lang="en-US"/>
          </a:p>
        </c:txPr>
        <c:crossAx val="134123904"/>
        <c:crosses val="autoZero"/>
        <c:crossBetween val="between"/>
        <c:dispUnits>
          <c:builtInUnit val="billions"/>
          <c:dispUnitsLbl>
            <c:layout/>
            <c:txPr>
              <a:bodyPr/>
              <a:lstStyle/>
              <a:p>
                <a:pPr>
                  <a:defRPr sz="800"/>
                </a:pPr>
                <a:endParaRPr lang="en-US"/>
              </a:p>
            </c:txPr>
          </c:dispUnitsLbl>
        </c:dispUnits>
      </c:valAx>
    </c:plotArea>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1ABF19-2045-41E3-B3B3-113B1A9D373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95F2C0E-8159-46D9-8820-0FBBC9FD7A50}">
      <dgm:prSet/>
      <dgm:spPr>
        <a:solidFill>
          <a:schemeClr val="tx2">
            <a:lumMod val="50000"/>
          </a:schemeClr>
        </a:solidFill>
      </dgm:spPr>
      <dgm:t>
        <a:bodyPr/>
        <a:lstStyle/>
        <a:p>
          <a:pPr rtl="0"/>
          <a:r>
            <a:rPr lang="en-US" b="1" dirty="0" smtClean="0">
              <a:solidFill>
                <a:schemeClr val="bg1"/>
              </a:solidFill>
            </a:rPr>
            <a:t>GAP ASSESSMENT: REGULATORY REQUIREMENTS VS. BOCNY PRACTICE </a:t>
          </a:r>
          <a:endParaRPr lang="en-US" b="1" dirty="0">
            <a:solidFill>
              <a:schemeClr val="bg1"/>
            </a:solidFill>
          </a:endParaRPr>
        </a:p>
      </dgm:t>
    </dgm:pt>
    <dgm:pt modelId="{AB325311-B220-458C-9DB5-5EA346E28A4C}" type="parTrans" cxnId="{270BD0F5-1767-48EB-BB4D-BF0C028BB005}">
      <dgm:prSet/>
      <dgm:spPr/>
      <dgm:t>
        <a:bodyPr/>
        <a:lstStyle/>
        <a:p>
          <a:endParaRPr lang="en-US"/>
        </a:p>
      </dgm:t>
    </dgm:pt>
    <dgm:pt modelId="{2AAF5B7B-F3E7-4209-A945-02897F65ABD1}" type="sibTrans" cxnId="{270BD0F5-1767-48EB-BB4D-BF0C028BB005}">
      <dgm:prSet/>
      <dgm:spPr/>
      <dgm:t>
        <a:bodyPr/>
        <a:lstStyle/>
        <a:p>
          <a:endParaRPr lang="en-US"/>
        </a:p>
      </dgm:t>
    </dgm:pt>
    <dgm:pt modelId="{F616FA83-4A0F-4483-9CD4-EC6CBEEBAE0E}">
      <dgm:prSet/>
      <dgm:spPr>
        <a:solidFill>
          <a:schemeClr val="bg1">
            <a:lumMod val="75000"/>
          </a:schemeClr>
        </a:solidFill>
      </dgm:spPr>
      <dgm:t>
        <a:bodyPr/>
        <a:lstStyle/>
        <a:p>
          <a:pPr rtl="0"/>
          <a:r>
            <a:rPr lang="en-US" b="1" dirty="0" smtClean="0">
              <a:solidFill>
                <a:schemeClr val="tx2">
                  <a:lumMod val="50000"/>
                </a:schemeClr>
              </a:solidFill>
            </a:rPr>
            <a:t>INTRADAY LIQUIDITY MANAGEMENT PROPOSAL</a:t>
          </a:r>
          <a:endParaRPr lang="en-US" b="1" dirty="0">
            <a:solidFill>
              <a:schemeClr val="tx2">
                <a:lumMod val="50000"/>
              </a:schemeClr>
            </a:solidFill>
          </a:endParaRPr>
        </a:p>
      </dgm:t>
    </dgm:pt>
    <dgm:pt modelId="{160C61DF-4DDE-48AA-95C0-5FAB7EDAB49E}" type="parTrans" cxnId="{0727F4FA-8666-454D-93AB-B26BE8627CBB}">
      <dgm:prSet/>
      <dgm:spPr/>
      <dgm:t>
        <a:bodyPr/>
        <a:lstStyle/>
        <a:p>
          <a:endParaRPr lang="en-US"/>
        </a:p>
      </dgm:t>
    </dgm:pt>
    <dgm:pt modelId="{388109F6-D5DE-4BF6-868D-5A0314105433}" type="sibTrans" cxnId="{0727F4FA-8666-454D-93AB-B26BE8627CBB}">
      <dgm:prSet/>
      <dgm:spPr/>
      <dgm:t>
        <a:bodyPr/>
        <a:lstStyle/>
        <a:p>
          <a:endParaRPr lang="en-US"/>
        </a:p>
      </dgm:t>
    </dgm:pt>
    <dgm:pt modelId="{F5129EA4-E00C-4AF5-8BC9-CB645C905084}">
      <dgm:prSet/>
      <dgm:spPr>
        <a:solidFill>
          <a:schemeClr val="bg1">
            <a:lumMod val="75000"/>
          </a:schemeClr>
        </a:solidFill>
      </dgm:spPr>
      <dgm:t>
        <a:bodyPr/>
        <a:lstStyle/>
        <a:p>
          <a:pPr rtl="0"/>
          <a:r>
            <a:rPr lang="en-US" b="1" dirty="0" smtClean="0">
              <a:solidFill>
                <a:schemeClr val="tx2">
                  <a:lumMod val="50000"/>
                </a:schemeClr>
              </a:solidFill>
            </a:rPr>
            <a:t>MONITORING TOOLS</a:t>
          </a:r>
          <a:endParaRPr lang="en-US" b="1" dirty="0">
            <a:solidFill>
              <a:schemeClr val="tx2">
                <a:lumMod val="50000"/>
              </a:schemeClr>
            </a:solidFill>
          </a:endParaRPr>
        </a:p>
      </dgm:t>
    </dgm:pt>
    <dgm:pt modelId="{265CA366-0A8C-46AA-96CC-0B3555CAF988}" type="parTrans" cxnId="{D22BA200-C849-4770-A2A3-52D4EBD54F5A}">
      <dgm:prSet/>
      <dgm:spPr/>
      <dgm:t>
        <a:bodyPr/>
        <a:lstStyle/>
        <a:p>
          <a:endParaRPr lang="en-US"/>
        </a:p>
      </dgm:t>
    </dgm:pt>
    <dgm:pt modelId="{1DD0300D-70E3-462A-8937-A9E5F326CA62}" type="sibTrans" cxnId="{D22BA200-C849-4770-A2A3-52D4EBD54F5A}">
      <dgm:prSet/>
      <dgm:spPr/>
      <dgm:t>
        <a:bodyPr/>
        <a:lstStyle/>
        <a:p>
          <a:endParaRPr lang="en-US"/>
        </a:p>
      </dgm:t>
    </dgm:pt>
    <dgm:pt modelId="{D6F075BD-9B08-4050-A931-7647B63BC805}">
      <dgm:prSet/>
      <dgm:spPr>
        <a:solidFill>
          <a:schemeClr val="bg1">
            <a:lumMod val="75000"/>
          </a:schemeClr>
        </a:solidFill>
      </dgm:spPr>
      <dgm:t>
        <a:bodyPr/>
        <a:lstStyle/>
        <a:p>
          <a:pPr rtl="0"/>
          <a:r>
            <a:rPr lang="en-US" b="1" dirty="0" smtClean="0">
              <a:solidFill>
                <a:schemeClr val="tx2">
                  <a:lumMod val="50000"/>
                </a:schemeClr>
              </a:solidFill>
            </a:rPr>
            <a:t>APPENDIX</a:t>
          </a:r>
          <a:endParaRPr lang="en-US" b="1" dirty="0">
            <a:solidFill>
              <a:schemeClr val="tx2">
                <a:lumMod val="50000"/>
              </a:schemeClr>
            </a:solidFill>
          </a:endParaRPr>
        </a:p>
      </dgm:t>
    </dgm:pt>
    <dgm:pt modelId="{B31D87C3-8E9E-4A59-AC6B-9F22DE9119E4}" type="parTrans" cxnId="{63C39331-E452-4EFA-B946-75576C1993EE}">
      <dgm:prSet/>
      <dgm:spPr/>
      <dgm:t>
        <a:bodyPr/>
        <a:lstStyle/>
        <a:p>
          <a:endParaRPr lang="en-US"/>
        </a:p>
      </dgm:t>
    </dgm:pt>
    <dgm:pt modelId="{61EC1CC6-153D-4A78-A10F-37DAADD96771}" type="sibTrans" cxnId="{63C39331-E452-4EFA-B946-75576C1993EE}">
      <dgm:prSet/>
      <dgm:spPr/>
      <dgm:t>
        <a:bodyPr/>
        <a:lstStyle/>
        <a:p>
          <a:endParaRPr lang="en-US"/>
        </a:p>
      </dgm:t>
    </dgm:pt>
    <dgm:pt modelId="{F4AC2C03-7EC4-405C-A54B-2F97162CFE32}" type="pres">
      <dgm:prSet presAssocID="{B71ABF19-2045-41E3-B3B3-113B1A9D3736}" presName="linear" presStyleCnt="0">
        <dgm:presLayoutVars>
          <dgm:dir/>
          <dgm:animLvl val="lvl"/>
          <dgm:resizeHandles val="exact"/>
        </dgm:presLayoutVars>
      </dgm:prSet>
      <dgm:spPr/>
      <dgm:t>
        <a:bodyPr/>
        <a:lstStyle/>
        <a:p>
          <a:endParaRPr lang="en-US"/>
        </a:p>
      </dgm:t>
    </dgm:pt>
    <dgm:pt modelId="{FFCA1C8F-B120-40CF-826A-945CF54E6E90}" type="pres">
      <dgm:prSet presAssocID="{E95F2C0E-8159-46D9-8820-0FBBC9FD7A50}" presName="parentLin" presStyleCnt="0"/>
      <dgm:spPr/>
    </dgm:pt>
    <dgm:pt modelId="{19698208-68BF-4659-A47E-A9C05899A707}" type="pres">
      <dgm:prSet presAssocID="{E95F2C0E-8159-46D9-8820-0FBBC9FD7A50}" presName="parentLeftMargin" presStyleLbl="node1" presStyleIdx="0" presStyleCnt="4"/>
      <dgm:spPr/>
      <dgm:t>
        <a:bodyPr/>
        <a:lstStyle/>
        <a:p>
          <a:endParaRPr lang="en-US"/>
        </a:p>
      </dgm:t>
    </dgm:pt>
    <dgm:pt modelId="{4D5BFE43-BDDB-4C0C-BAF6-35838A177B63}" type="pres">
      <dgm:prSet presAssocID="{E95F2C0E-8159-46D9-8820-0FBBC9FD7A50}" presName="parentText" presStyleLbl="node1" presStyleIdx="0" presStyleCnt="4">
        <dgm:presLayoutVars>
          <dgm:chMax val="0"/>
          <dgm:bulletEnabled val="1"/>
        </dgm:presLayoutVars>
      </dgm:prSet>
      <dgm:spPr/>
      <dgm:t>
        <a:bodyPr/>
        <a:lstStyle/>
        <a:p>
          <a:endParaRPr lang="en-US"/>
        </a:p>
      </dgm:t>
    </dgm:pt>
    <dgm:pt modelId="{10BD87D5-CCCD-42A3-911A-0E4AD2EC4DD9}" type="pres">
      <dgm:prSet presAssocID="{E95F2C0E-8159-46D9-8820-0FBBC9FD7A50}" presName="negativeSpace" presStyleCnt="0"/>
      <dgm:spPr/>
    </dgm:pt>
    <dgm:pt modelId="{A1302379-B586-4E7C-A49B-29F218356667}" type="pres">
      <dgm:prSet presAssocID="{E95F2C0E-8159-46D9-8820-0FBBC9FD7A50}" presName="childText" presStyleLbl="conFgAcc1" presStyleIdx="0" presStyleCnt="4">
        <dgm:presLayoutVars>
          <dgm:bulletEnabled val="1"/>
        </dgm:presLayoutVars>
      </dgm:prSet>
      <dgm:spPr>
        <a:ln>
          <a:solidFill>
            <a:schemeClr val="tx2">
              <a:lumMod val="50000"/>
            </a:schemeClr>
          </a:solidFill>
        </a:ln>
      </dgm:spPr>
    </dgm:pt>
    <dgm:pt modelId="{4B395927-E9B0-4EA9-B931-35AFCA18BC04}" type="pres">
      <dgm:prSet presAssocID="{2AAF5B7B-F3E7-4209-A945-02897F65ABD1}" presName="spaceBetweenRectangles" presStyleCnt="0"/>
      <dgm:spPr/>
    </dgm:pt>
    <dgm:pt modelId="{5176A482-B69C-4683-A1C6-DB5F8E9F85FE}" type="pres">
      <dgm:prSet presAssocID="{F616FA83-4A0F-4483-9CD4-EC6CBEEBAE0E}" presName="parentLin" presStyleCnt="0"/>
      <dgm:spPr/>
    </dgm:pt>
    <dgm:pt modelId="{D5B211C8-8A33-4C95-8D97-1591E0C9DBF2}" type="pres">
      <dgm:prSet presAssocID="{F616FA83-4A0F-4483-9CD4-EC6CBEEBAE0E}" presName="parentLeftMargin" presStyleLbl="node1" presStyleIdx="0" presStyleCnt="4"/>
      <dgm:spPr/>
      <dgm:t>
        <a:bodyPr/>
        <a:lstStyle/>
        <a:p>
          <a:endParaRPr lang="en-US"/>
        </a:p>
      </dgm:t>
    </dgm:pt>
    <dgm:pt modelId="{8286B048-8095-46F5-9DF8-67784635C374}" type="pres">
      <dgm:prSet presAssocID="{F616FA83-4A0F-4483-9CD4-EC6CBEEBAE0E}" presName="parentText" presStyleLbl="node1" presStyleIdx="1" presStyleCnt="4">
        <dgm:presLayoutVars>
          <dgm:chMax val="0"/>
          <dgm:bulletEnabled val="1"/>
        </dgm:presLayoutVars>
      </dgm:prSet>
      <dgm:spPr/>
      <dgm:t>
        <a:bodyPr/>
        <a:lstStyle/>
        <a:p>
          <a:endParaRPr lang="en-US"/>
        </a:p>
      </dgm:t>
    </dgm:pt>
    <dgm:pt modelId="{C6A21CDF-9824-497B-BD12-90EDA49C38A3}" type="pres">
      <dgm:prSet presAssocID="{F616FA83-4A0F-4483-9CD4-EC6CBEEBAE0E}" presName="negativeSpace" presStyleCnt="0"/>
      <dgm:spPr/>
    </dgm:pt>
    <dgm:pt modelId="{0BA98D67-70B5-4325-828A-39BD4D4E0178}" type="pres">
      <dgm:prSet presAssocID="{F616FA83-4A0F-4483-9CD4-EC6CBEEBAE0E}" presName="childText" presStyleLbl="conFgAcc1" presStyleIdx="1" presStyleCnt="4">
        <dgm:presLayoutVars>
          <dgm:bulletEnabled val="1"/>
        </dgm:presLayoutVars>
      </dgm:prSet>
      <dgm:spPr>
        <a:ln>
          <a:solidFill>
            <a:schemeClr val="tx2">
              <a:lumMod val="50000"/>
            </a:schemeClr>
          </a:solidFill>
        </a:ln>
      </dgm:spPr>
    </dgm:pt>
    <dgm:pt modelId="{FF27CA3C-E1C9-46A2-9F5E-3988B20B4909}" type="pres">
      <dgm:prSet presAssocID="{388109F6-D5DE-4BF6-868D-5A0314105433}" presName="spaceBetweenRectangles" presStyleCnt="0"/>
      <dgm:spPr/>
    </dgm:pt>
    <dgm:pt modelId="{3A3D3D0D-84C0-4C11-AAEF-2A8580E5D6F8}" type="pres">
      <dgm:prSet presAssocID="{F5129EA4-E00C-4AF5-8BC9-CB645C905084}" presName="parentLin" presStyleCnt="0"/>
      <dgm:spPr/>
    </dgm:pt>
    <dgm:pt modelId="{E0C6DF9D-CCD2-416A-A719-261090598327}" type="pres">
      <dgm:prSet presAssocID="{F5129EA4-E00C-4AF5-8BC9-CB645C905084}" presName="parentLeftMargin" presStyleLbl="node1" presStyleIdx="1" presStyleCnt="4"/>
      <dgm:spPr/>
      <dgm:t>
        <a:bodyPr/>
        <a:lstStyle/>
        <a:p>
          <a:endParaRPr lang="en-US"/>
        </a:p>
      </dgm:t>
    </dgm:pt>
    <dgm:pt modelId="{1C7D9B32-AAC9-4123-9580-9D518362B221}" type="pres">
      <dgm:prSet presAssocID="{F5129EA4-E00C-4AF5-8BC9-CB645C905084}" presName="parentText" presStyleLbl="node1" presStyleIdx="2" presStyleCnt="4">
        <dgm:presLayoutVars>
          <dgm:chMax val="0"/>
          <dgm:bulletEnabled val="1"/>
        </dgm:presLayoutVars>
      </dgm:prSet>
      <dgm:spPr/>
      <dgm:t>
        <a:bodyPr/>
        <a:lstStyle/>
        <a:p>
          <a:endParaRPr lang="en-US"/>
        </a:p>
      </dgm:t>
    </dgm:pt>
    <dgm:pt modelId="{7BDECA1E-E043-4BF1-A0E4-9A30E5EA0EA8}" type="pres">
      <dgm:prSet presAssocID="{F5129EA4-E00C-4AF5-8BC9-CB645C905084}" presName="negativeSpace" presStyleCnt="0"/>
      <dgm:spPr/>
    </dgm:pt>
    <dgm:pt modelId="{1F91AB1A-F9B8-4FFB-BACF-1E13380FF96C}" type="pres">
      <dgm:prSet presAssocID="{F5129EA4-E00C-4AF5-8BC9-CB645C905084}" presName="childText" presStyleLbl="conFgAcc1" presStyleIdx="2" presStyleCnt="4">
        <dgm:presLayoutVars>
          <dgm:bulletEnabled val="1"/>
        </dgm:presLayoutVars>
      </dgm:prSet>
      <dgm:spPr>
        <a:ln>
          <a:solidFill>
            <a:schemeClr val="tx2">
              <a:lumMod val="50000"/>
            </a:schemeClr>
          </a:solidFill>
        </a:ln>
      </dgm:spPr>
    </dgm:pt>
    <dgm:pt modelId="{5CCFB77E-384D-4016-A7AF-6E2EF38D373D}" type="pres">
      <dgm:prSet presAssocID="{1DD0300D-70E3-462A-8937-A9E5F326CA62}" presName="spaceBetweenRectangles" presStyleCnt="0"/>
      <dgm:spPr/>
    </dgm:pt>
    <dgm:pt modelId="{EBB2D736-5C9C-4493-AC7D-15407E107F11}" type="pres">
      <dgm:prSet presAssocID="{D6F075BD-9B08-4050-A931-7647B63BC805}" presName="parentLin" presStyleCnt="0"/>
      <dgm:spPr/>
    </dgm:pt>
    <dgm:pt modelId="{4DE40677-D00C-4A4F-9437-4346A088C9D8}" type="pres">
      <dgm:prSet presAssocID="{D6F075BD-9B08-4050-A931-7647B63BC805}" presName="parentLeftMargin" presStyleLbl="node1" presStyleIdx="2" presStyleCnt="4"/>
      <dgm:spPr/>
      <dgm:t>
        <a:bodyPr/>
        <a:lstStyle/>
        <a:p>
          <a:endParaRPr lang="en-US"/>
        </a:p>
      </dgm:t>
    </dgm:pt>
    <dgm:pt modelId="{C80ACAE4-7DAC-4DC5-BD5B-980405D4FAEE}" type="pres">
      <dgm:prSet presAssocID="{D6F075BD-9B08-4050-A931-7647B63BC805}" presName="parentText" presStyleLbl="node1" presStyleIdx="3" presStyleCnt="4">
        <dgm:presLayoutVars>
          <dgm:chMax val="0"/>
          <dgm:bulletEnabled val="1"/>
        </dgm:presLayoutVars>
      </dgm:prSet>
      <dgm:spPr/>
      <dgm:t>
        <a:bodyPr/>
        <a:lstStyle/>
        <a:p>
          <a:endParaRPr lang="en-US"/>
        </a:p>
      </dgm:t>
    </dgm:pt>
    <dgm:pt modelId="{A894F013-CA22-484F-A40A-E1348C7267C3}" type="pres">
      <dgm:prSet presAssocID="{D6F075BD-9B08-4050-A931-7647B63BC805}" presName="negativeSpace" presStyleCnt="0"/>
      <dgm:spPr/>
    </dgm:pt>
    <dgm:pt modelId="{A839A6A6-9BBD-4493-A557-8ABE689E396E}" type="pres">
      <dgm:prSet presAssocID="{D6F075BD-9B08-4050-A931-7647B63BC805}" presName="childText" presStyleLbl="conFgAcc1" presStyleIdx="3" presStyleCnt="4">
        <dgm:presLayoutVars>
          <dgm:bulletEnabled val="1"/>
        </dgm:presLayoutVars>
      </dgm:prSet>
      <dgm:spPr>
        <a:ln>
          <a:solidFill>
            <a:schemeClr val="tx2">
              <a:lumMod val="50000"/>
            </a:schemeClr>
          </a:solidFill>
        </a:ln>
      </dgm:spPr>
    </dgm:pt>
  </dgm:ptLst>
  <dgm:cxnLst>
    <dgm:cxn modelId="{63C39331-E452-4EFA-B946-75576C1993EE}" srcId="{B71ABF19-2045-41E3-B3B3-113B1A9D3736}" destId="{D6F075BD-9B08-4050-A931-7647B63BC805}" srcOrd="3" destOrd="0" parTransId="{B31D87C3-8E9E-4A59-AC6B-9F22DE9119E4}" sibTransId="{61EC1CC6-153D-4A78-A10F-37DAADD96771}"/>
    <dgm:cxn modelId="{27D62334-CF53-48F1-A798-6417B0313FF8}" type="presOf" srcId="{F616FA83-4A0F-4483-9CD4-EC6CBEEBAE0E}" destId="{D5B211C8-8A33-4C95-8D97-1591E0C9DBF2}" srcOrd="0" destOrd="0" presId="urn:microsoft.com/office/officeart/2005/8/layout/list1"/>
    <dgm:cxn modelId="{86750977-BC8A-4B30-8FAF-7250266C2CDA}" type="presOf" srcId="{F616FA83-4A0F-4483-9CD4-EC6CBEEBAE0E}" destId="{8286B048-8095-46F5-9DF8-67784635C374}" srcOrd="1" destOrd="0" presId="urn:microsoft.com/office/officeart/2005/8/layout/list1"/>
    <dgm:cxn modelId="{D22BA200-C849-4770-A2A3-52D4EBD54F5A}" srcId="{B71ABF19-2045-41E3-B3B3-113B1A9D3736}" destId="{F5129EA4-E00C-4AF5-8BC9-CB645C905084}" srcOrd="2" destOrd="0" parTransId="{265CA366-0A8C-46AA-96CC-0B3555CAF988}" sibTransId="{1DD0300D-70E3-462A-8937-A9E5F326CA62}"/>
    <dgm:cxn modelId="{1AE041C0-BC0A-4048-BD73-0FA83EB101C8}" type="presOf" srcId="{E95F2C0E-8159-46D9-8820-0FBBC9FD7A50}" destId="{4D5BFE43-BDDB-4C0C-BAF6-35838A177B63}" srcOrd="1" destOrd="0" presId="urn:microsoft.com/office/officeart/2005/8/layout/list1"/>
    <dgm:cxn modelId="{1CC5CACC-0A91-4AC2-A917-71F344782964}" type="presOf" srcId="{E95F2C0E-8159-46D9-8820-0FBBC9FD7A50}" destId="{19698208-68BF-4659-A47E-A9C05899A707}" srcOrd="0" destOrd="0" presId="urn:microsoft.com/office/officeart/2005/8/layout/list1"/>
    <dgm:cxn modelId="{9255276F-5BAD-4DFB-AC95-964FBBAE45E9}" type="presOf" srcId="{D6F075BD-9B08-4050-A931-7647B63BC805}" destId="{4DE40677-D00C-4A4F-9437-4346A088C9D8}" srcOrd="0" destOrd="0" presId="urn:microsoft.com/office/officeart/2005/8/layout/list1"/>
    <dgm:cxn modelId="{75C21184-D912-48D6-BEE3-BC5B6D101EEE}" type="presOf" srcId="{B71ABF19-2045-41E3-B3B3-113B1A9D3736}" destId="{F4AC2C03-7EC4-405C-A54B-2F97162CFE32}" srcOrd="0" destOrd="0" presId="urn:microsoft.com/office/officeart/2005/8/layout/list1"/>
    <dgm:cxn modelId="{060853A6-0D10-48C8-8521-5517BA967904}" type="presOf" srcId="{D6F075BD-9B08-4050-A931-7647B63BC805}" destId="{C80ACAE4-7DAC-4DC5-BD5B-980405D4FAEE}" srcOrd="1" destOrd="0" presId="urn:microsoft.com/office/officeart/2005/8/layout/list1"/>
    <dgm:cxn modelId="{6A134FB8-16C2-49D6-951C-3274FF851893}" type="presOf" srcId="{F5129EA4-E00C-4AF5-8BC9-CB645C905084}" destId="{E0C6DF9D-CCD2-416A-A719-261090598327}" srcOrd="0" destOrd="0" presId="urn:microsoft.com/office/officeart/2005/8/layout/list1"/>
    <dgm:cxn modelId="{0727F4FA-8666-454D-93AB-B26BE8627CBB}" srcId="{B71ABF19-2045-41E3-B3B3-113B1A9D3736}" destId="{F616FA83-4A0F-4483-9CD4-EC6CBEEBAE0E}" srcOrd="1" destOrd="0" parTransId="{160C61DF-4DDE-48AA-95C0-5FAB7EDAB49E}" sibTransId="{388109F6-D5DE-4BF6-868D-5A0314105433}"/>
    <dgm:cxn modelId="{270BD0F5-1767-48EB-BB4D-BF0C028BB005}" srcId="{B71ABF19-2045-41E3-B3B3-113B1A9D3736}" destId="{E95F2C0E-8159-46D9-8820-0FBBC9FD7A50}" srcOrd="0" destOrd="0" parTransId="{AB325311-B220-458C-9DB5-5EA346E28A4C}" sibTransId="{2AAF5B7B-F3E7-4209-A945-02897F65ABD1}"/>
    <dgm:cxn modelId="{5F1700E8-DD0E-485E-9846-710D47672246}" type="presOf" srcId="{F5129EA4-E00C-4AF5-8BC9-CB645C905084}" destId="{1C7D9B32-AAC9-4123-9580-9D518362B221}" srcOrd="1" destOrd="0" presId="urn:microsoft.com/office/officeart/2005/8/layout/list1"/>
    <dgm:cxn modelId="{28CB7036-6771-49AE-BF77-712583BD7A89}" type="presParOf" srcId="{F4AC2C03-7EC4-405C-A54B-2F97162CFE32}" destId="{FFCA1C8F-B120-40CF-826A-945CF54E6E90}" srcOrd="0" destOrd="0" presId="urn:microsoft.com/office/officeart/2005/8/layout/list1"/>
    <dgm:cxn modelId="{E0CB4E05-DC1B-43A5-89C0-9AE6F02DD916}" type="presParOf" srcId="{FFCA1C8F-B120-40CF-826A-945CF54E6E90}" destId="{19698208-68BF-4659-A47E-A9C05899A707}" srcOrd="0" destOrd="0" presId="urn:microsoft.com/office/officeart/2005/8/layout/list1"/>
    <dgm:cxn modelId="{2AA07C22-F124-4D85-B9C0-7946ABAAEF9D}" type="presParOf" srcId="{FFCA1C8F-B120-40CF-826A-945CF54E6E90}" destId="{4D5BFE43-BDDB-4C0C-BAF6-35838A177B63}" srcOrd="1" destOrd="0" presId="urn:microsoft.com/office/officeart/2005/8/layout/list1"/>
    <dgm:cxn modelId="{3934FB24-76BC-4EC6-B5F5-AB31C9E754FA}" type="presParOf" srcId="{F4AC2C03-7EC4-405C-A54B-2F97162CFE32}" destId="{10BD87D5-CCCD-42A3-911A-0E4AD2EC4DD9}" srcOrd="1" destOrd="0" presId="urn:microsoft.com/office/officeart/2005/8/layout/list1"/>
    <dgm:cxn modelId="{337E424B-20E2-4B51-B28B-B2CD9D2D79FB}" type="presParOf" srcId="{F4AC2C03-7EC4-405C-A54B-2F97162CFE32}" destId="{A1302379-B586-4E7C-A49B-29F218356667}" srcOrd="2" destOrd="0" presId="urn:microsoft.com/office/officeart/2005/8/layout/list1"/>
    <dgm:cxn modelId="{AD7F131B-8067-45E7-AD5D-3C4967D76118}" type="presParOf" srcId="{F4AC2C03-7EC4-405C-A54B-2F97162CFE32}" destId="{4B395927-E9B0-4EA9-B931-35AFCA18BC04}" srcOrd="3" destOrd="0" presId="urn:microsoft.com/office/officeart/2005/8/layout/list1"/>
    <dgm:cxn modelId="{367983DA-2076-4254-9456-28C5D3ADC613}" type="presParOf" srcId="{F4AC2C03-7EC4-405C-A54B-2F97162CFE32}" destId="{5176A482-B69C-4683-A1C6-DB5F8E9F85FE}" srcOrd="4" destOrd="0" presId="urn:microsoft.com/office/officeart/2005/8/layout/list1"/>
    <dgm:cxn modelId="{C47698B3-9A2A-4FF7-90B5-A2608D85F40F}" type="presParOf" srcId="{5176A482-B69C-4683-A1C6-DB5F8E9F85FE}" destId="{D5B211C8-8A33-4C95-8D97-1591E0C9DBF2}" srcOrd="0" destOrd="0" presId="urn:microsoft.com/office/officeart/2005/8/layout/list1"/>
    <dgm:cxn modelId="{C5A4AA8E-EB81-477D-859D-FBEFE216C27D}" type="presParOf" srcId="{5176A482-B69C-4683-A1C6-DB5F8E9F85FE}" destId="{8286B048-8095-46F5-9DF8-67784635C374}" srcOrd="1" destOrd="0" presId="urn:microsoft.com/office/officeart/2005/8/layout/list1"/>
    <dgm:cxn modelId="{4F517B4B-D4A9-46F1-9387-ADC4F5D7226C}" type="presParOf" srcId="{F4AC2C03-7EC4-405C-A54B-2F97162CFE32}" destId="{C6A21CDF-9824-497B-BD12-90EDA49C38A3}" srcOrd="5" destOrd="0" presId="urn:microsoft.com/office/officeart/2005/8/layout/list1"/>
    <dgm:cxn modelId="{5414DA89-6DBA-46F2-9ED0-284D1BF103F7}" type="presParOf" srcId="{F4AC2C03-7EC4-405C-A54B-2F97162CFE32}" destId="{0BA98D67-70B5-4325-828A-39BD4D4E0178}" srcOrd="6" destOrd="0" presId="urn:microsoft.com/office/officeart/2005/8/layout/list1"/>
    <dgm:cxn modelId="{970A06BC-1855-4A36-AB48-CC39566D7956}" type="presParOf" srcId="{F4AC2C03-7EC4-405C-A54B-2F97162CFE32}" destId="{FF27CA3C-E1C9-46A2-9F5E-3988B20B4909}" srcOrd="7" destOrd="0" presId="urn:microsoft.com/office/officeart/2005/8/layout/list1"/>
    <dgm:cxn modelId="{6400DC31-0E1C-4C1C-9D81-673F0102C319}" type="presParOf" srcId="{F4AC2C03-7EC4-405C-A54B-2F97162CFE32}" destId="{3A3D3D0D-84C0-4C11-AAEF-2A8580E5D6F8}" srcOrd="8" destOrd="0" presId="urn:microsoft.com/office/officeart/2005/8/layout/list1"/>
    <dgm:cxn modelId="{6917FD30-095C-4AB2-B6C5-A5CDE11BD33C}" type="presParOf" srcId="{3A3D3D0D-84C0-4C11-AAEF-2A8580E5D6F8}" destId="{E0C6DF9D-CCD2-416A-A719-261090598327}" srcOrd="0" destOrd="0" presId="urn:microsoft.com/office/officeart/2005/8/layout/list1"/>
    <dgm:cxn modelId="{58E4DDAB-6350-455C-BF3B-618D8648EB59}" type="presParOf" srcId="{3A3D3D0D-84C0-4C11-AAEF-2A8580E5D6F8}" destId="{1C7D9B32-AAC9-4123-9580-9D518362B221}" srcOrd="1" destOrd="0" presId="urn:microsoft.com/office/officeart/2005/8/layout/list1"/>
    <dgm:cxn modelId="{7F4EBD8B-05BB-48F0-8E55-BE641197AF89}" type="presParOf" srcId="{F4AC2C03-7EC4-405C-A54B-2F97162CFE32}" destId="{7BDECA1E-E043-4BF1-A0E4-9A30E5EA0EA8}" srcOrd="9" destOrd="0" presId="urn:microsoft.com/office/officeart/2005/8/layout/list1"/>
    <dgm:cxn modelId="{23A7B94D-444D-4FAC-80C2-D01B658437AF}" type="presParOf" srcId="{F4AC2C03-7EC4-405C-A54B-2F97162CFE32}" destId="{1F91AB1A-F9B8-4FFB-BACF-1E13380FF96C}" srcOrd="10" destOrd="0" presId="urn:microsoft.com/office/officeart/2005/8/layout/list1"/>
    <dgm:cxn modelId="{E928E7D2-EA3B-48D5-AD51-AB3B77BBF477}" type="presParOf" srcId="{F4AC2C03-7EC4-405C-A54B-2F97162CFE32}" destId="{5CCFB77E-384D-4016-A7AF-6E2EF38D373D}" srcOrd="11" destOrd="0" presId="urn:microsoft.com/office/officeart/2005/8/layout/list1"/>
    <dgm:cxn modelId="{0B4FDFBD-01F5-48D7-8A51-7D633AD7E8EB}" type="presParOf" srcId="{F4AC2C03-7EC4-405C-A54B-2F97162CFE32}" destId="{EBB2D736-5C9C-4493-AC7D-15407E107F11}" srcOrd="12" destOrd="0" presId="urn:microsoft.com/office/officeart/2005/8/layout/list1"/>
    <dgm:cxn modelId="{29428A73-9EE7-4F58-89F6-2C39ACD876A6}" type="presParOf" srcId="{EBB2D736-5C9C-4493-AC7D-15407E107F11}" destId="{4DE40677-D00C-4A4F-9437-4346A088C9D8}" srcOrd="0" destOrd="0" presId="urn:microsoft.com/office/officeart/2005/8/layout/list1"/>
    <dgm:cxn modelId="{BA87B436-50C0-4E44-9E23-88165962560E}" type="presParOf" srcId="{EBB2D736-5C9C-4493-AC7D-15407E107F11}" destId="{C80ACAE4-7DAC-4DC5-BD5B-980405D4FAEE}" srcOrd="1" destOrd="0" presId="urn:microsoft.com/office/officeart/2005/8/layout/list1"/>
    <dgm:cxn modelId="{ED4F5942-C9C2-4A4E-ACF4-0A4D884EA003}" type="presParOf" srcId="{F4AC2C03-7EC4-405C-A54B-2F97162CFE32}" destId="{A894F013-CA22-484F-A40A-E1348C7267C3}" srcOrd="13" destOrd="0" presId="urn:microsoft.com/office/officeart/2005/8/layout/list1"/>
    <dgm:cxn modelId="{46D5E97B-73AB-494A-B300-6B9D57A1DE94}" type="presParOf" srcId="{F4AC2C03-7EC4-405C-A54B-2F97162CFE32}" destId="{A839A6A6-9BBD-4493-A557-8ABE689E396E}" srcOrd="14"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1ABF19-2045-41E3-B3B3-113B1A9D373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95F2C0E-8159-46D9-8820-0FBBC9FD7A50}">
      <dgm:prSet/>
      <dgm:spPr>
        <a:solidFill>
          <a:schemeClr val="bg1">
            <a:lumMod val="75000"/>
          </a:schemeClr>
        </a:solidFill>
      </dgm:spPr>
      <dgm:t>
        <a:bodyPr/>
        <a:lstStyle/>
        <a:p>
          <a:pPr rtl="0"/>
          <a:r>
            <a:rPr lang="en-US" b="1" dirty="0" smtClean="0">
              <a:solidFill>
                <a:schemeClr val="tx2">
                  <a:lumMod val="50000"/>
                </a:schemeClr>
              </a:solidFill>
            </a:rPr>
            <a:t>GAP ASSESSMENT: REGULATORY REQUIREMENTS VS. BOCNY PRACTICE </a:t>
          </a:r>
          <a:endParaRPr lang="en-US" b="1" dirty="0">
            <a:solidFill>
              <a:schemeClr val="tx2">
                <a:lumMod val="50000"/>
              </a:schemeClr>
            </a:solidFill>
          </a:endParaRPr>
        </a:p>
      </dgm:t>
    </dgm:pt>
    <dgm:pt modelId="{AB325311-B220-458C-9DB5-5EA346E28A4C}" type="parTrans" cxnId="{270BD0F5-1767-48EB-BB4D-BF0C028BB005}">
      <dgm:prSet/>
      <dgm:spPr/>
      <dgm:t>
        <a:bodyPr/>
        <a:lstStyle/>
        <a:p>
          <a:endParaRPr lang="en-US"/>
        </a:p>
      </dgm:t>
    </dgm:pt>
    <dgm:pt modelId="{2AAF5B7B-F3E7-4209-A945-02897F65ABD1}" type="sibTrans" cxnId="{270BD0F5-1767-48EB-BB4D-BF0C028BB005}">
      <dgm:prSet/>
      <dgm:spPr/>
      <dgm:t>
        <a:bodyPr/>
        <a:lstStyle/>
        <a:p>
          <a:endParaRPr lang="en-US"/>
        </a:p>
      </dgm:t>
    </dgm:pt>
    <dgm:pt modelId="{F616FA83-4A0F-4483-9CD4-EC6CBEEBAE0E}">
      <dgm:prSet/>
      <dgm:spPr>
        <a:solidFill>
          <a:schemeClr val="tx2">
            <a:lumMod val="50000"/>
          </a:schemeClr>
        </a:solidFill>
      </dgm:spPr>
      <dgm:t>
        <a:bodyPr/>
        <a:lstStyle/>
        <a:p>
          <a:pPr rtl="0"/>
          <a:r>
            <a:rPr lang="en-US" b="1" dirty="0" smtClean="0"/>
            <a:t>INTRADAY LIQUIDITY MANAGEMENT PROPOSAL</a:t>
          </a:r>
          <a:endParaRPr lang="en-US" b="1" dirty="0"/>
        </a:p>
      </dgm:t>
    </dgm:pt>
    <dgm:pt modelId="{160C61DF-4DDE-48AA-95C0-5FAB7EDAB49E}" type="parTrans" cxnId="{0727F4FA-8666-454D-93AB-B26BE8627CBB}">
      <dgm:prSet/>
      <dgm:spPr/>
      <dgm:t>
        <a:bodyPr/>
        <a:lstStyle/>
        <a:p>
          <a:endParaRPr lang="en-US"/>
        </a:p>
      </dgm:t>
    </dgm:pt>
    <dgm:pt modelId="{388109F6-D5DE-4BF6-868D-5A0314105433}" type="sibTrans" cxnId="{0727F4FA-8666-454D-93AB-B26BE8627CBB}">
      <dgm:prSet/>
      <dgm:spPr/>
      <dgm:t>
        <a:bodyPr/>
        <a:lstStyle/>
        <a:p>
          <a:endParaRPr lang="en-US"/>
        </a:p>
      </dgm:t>
    </dgm:pt>
    <dgm:pt modelId="{F5129EA4-E00C-4AF5-8BC9-CB645C905084}">
      <dgm:prSet/>
      <dgm:spPr>
        <a:solidFill>
          <a:schemeClr val="bg1">
            <a:lumMod val="75000"/>
          </a:schemeClr>
        </a:solidFill>
      </dgm:spPr>
      <dgm:t>
        <a:bodyPr/>
        <a:lstStyle/>
        <a:p>
          <a:pPr rtl="0"/>
          <a:r>
            <a:rPr lang="en-US" b="1" dirty="0" smtClean="0">
              <a:solidFill>
                <a:schemeClr val="tx2">
                  <a:lumMod val="50000"/>
                </a:schemeClr>
              </a:solidFill>
            </a:rPr>
            <a:t>MONITORING TOOLS</a:t>
          </a:r>
          <a:endParaRPr lang="en-US" b="1" dirty="0">
            <a:solidFill>
              <a:schemeClr val="tx2">
                <a:lumMod val="50000"/>
              </a:schemeClr>
            </a:solidFill>
          </a:endParaRPr>
        </a:p>
      </dgm:t>
    </dgm:pt>
    <dgm:pt modelId="{265CA366-0A8C-46AA-96CC-0B3555CAF988}" type="parTrans" cxnId="{D22BA200-C849-4770-A2A3-52D4EBD54F5A}">
      <dgm:prSet/>
      <dgm:spPr/>
      <dgm:t>
        <a:bodyPr/>
        <a:lstStyle/>
        <a:p>
          <a:endParaRPr lang="en-US"/>
        </a:p>
      </dgm:t>
    </dgm:pt>
    <dgm:pt modelId="{1DD0300D-70E3-462A-8937-A9E5F326CA62}" type="sibTrans" cxnId="{D22BA200-C849-4770-A2A3-52D4EBD54F5A}">
      <dgm:prSet/>
      <dgm:spPr/>
      <dgm:t>
        <a:bodyPr/>
        <a:lstStyle/>
        <a:p>
          <a:endParaRPr lang="en-US"/>
        </a:p>
      </dgm:t>
    </dgm:pt>
    <dgm:pt modelId="{D6F075BD-9B08-4050-A931-7647B63BC805}">
      <dgm:prSet/>
      <dgm:spPr>
        <a:solidFill>
          <a:schemeClr val="bg1">
            <a:lumMod val="75000"/>
          </a:schemeClr>
        </a:solidFill>
      </dgm:spPr>
      <dgm:t>
        <a:bodyPr/>
        <a:lstStyle/>
        <a:p>
          <a:pPr rtl="0"/>
          <a:r>
            <a:rPr lang="en-US" b="1" dirty="0" smtClean="0">
              <a:solidFill>
                <a:schemeClr val="tx2">
                  <a:lumMod val="50000"/>
                </a:schemeClr>
              </a:solidFill>
            </a:rPr>
            <a:t>APPENDIX</a:t>
          </a:r>
          <a:endParaRPr lang="en-US" b="1" dirty="0">
            <a:solidFill>
              <a:schemeClr val="tx2">
                <a:lumMod val="50000"/>
              </a:schemeClr>
            </a:solidFill>
          </a:endParaRPr>
        </a:p>
      </dgm:t>
    </dgm:pt>
    <dgm:pt modelId="{B31D87C3-8E9E-4A59-AC6B-9F22DE9119E4}" type="parTrans" cxnId="{63C39331-E452-4EFA-B946-75576C1993EE}">
      <dgm:prSet/>
      <dgm:spPr/>
      <dgm:t>
        <a:bodyPr/>
        <a:lstStyle/>
        <a:p>
          <a:endParaRPr lang="en-US"/>
        </a:p>
      </dgm:t>
    </dgm:pt>
    <dgm:pt modelId="{61EC1CC6-153D-4A78-A10F-37DAADD96771}" type="sibTrans" cxnId="{63C39331-E452-4EFA-B946-75576C1993EE}">
      <dgm:prSet/>
      <dgm:spPr/>
      <dgm:t>
        <a:bodyPr/>
        <a:lstStyle/>
        <a:p>
          <a:endParaRPr lang="en-US"/>
        </a:p>
      </dgm:t>
    </dgm:pt>
    <dgm:pt modelId="{F4AC2C03-7EC4-405C-A54B-2F97162CFE32}" type="pres">
      <dgm:prSet presAssocID="{B71ABF19-2045-41E3-B3B3-113B1A9D3736}" presName="linear" presStyleCnt="0">
        <dgm:presLayoutVars>
          <dgm:dir/>
          <dgm:animLvl val="lvl"/>
          <dgm:resizeHandles val="exact"/>
        </dgm:presLayoutVars>
      </dgm:prSet>
      <dgm:spPr/>
      <dgm:t>
        <a:bodyPr/>
        <a:lstStyle/>
        <a:p>
          <a:endParaRPr lang="en-US"/>
        </a:p>
      </dgm:t>
    </dgm:pt>
    <dgm:pt modelId="{FFCA1C8F-B120-40CF-826A-945CF54E6E90}" type="pres">
      <dgm:prSet presAssocID="{E95F2C0E-8159-46D9-8820-0FBBC9FD7A50}" presName="parentLin" presStyleCnt="0"/>
      <dgm:spPr/>
    </dgm:pt>
    <dgm:pt modelId="{19698208-68BF-4659-A47E-A9C05899A707}" type="pres">
      <dgm:prSet presAssocID="{E95F2C0E-8159-46D9-8820-0FBBC9FD7A50}" presName="parentLeftMargin" presStyleLbl="node1" presStyleIdx="0" presStyleCnt="4"/>
      <dgm:spPr/>
      <dgm:t>
        <a:bodyPr/>
        <a:lstStyle/>
        <a:p>
          <a:endParaRPr lang="en-US"/>
        </a:p>
      </dgm:t>
    </dgm:pt>
    <dgm:pt modelId="{4D5BFE43-BDDB-4C0C-BAF6-35838A177B63}" type="pres">
      <dgm:prSet presAssocID="{E95F2C0E-8159-46D9-8820-0FBBC9FD7A50}" presName="parentText" presStyleLbl="node1" presStyleIdx="0" presStyleCnt="4">
        <dgm:presLayoutVars>
          <dgm:chMax val="0"/>
          <dgm:bulletEnabled val="1"/>
        </dgm:presLayoutVars>
      </dgm:prSet>
      <dgm:spPr/>
      <dgm:t>
        <a:bodyPr/>
        <a:lstStyle/>
        <a:p>
          <a:endParaRPr lang="en-US"/>
        </a:p>
      </dgm:t>
    </dgm:pt>
    <dgm:pt modelId="{10BD87D5-CCCD-42A3-911A-0E4AD2EC4DD9}" type="pres">
      <dgm:prSet presAssocID="{E95F2C0E-8159-46D9-8820-0FBBC9FD7A50}" presName="negativeSpace" presStyleCnt="0"/>
      <dgm:spPr/>
    </dgm:pt>
    <dgm:pt modelId="{A1302379-B586-4E7C-A49B-29F218356667}" type="pres">
      <dgm:prSet presAssocID="{E95F2C0E-8159-46D9-8820-0FBBC9FD7A50}" presName="childText" presStyleLbl="conFgAcc1" presStyleIdx="0" presStyleCnt="4">
        <dgm:presLayoutVars>
          <dgm:bulletEnabled val="1"/>
        </dgm:presLayoutVars>
      </dgm:prSet>
      <dgm:spPr>
        <a:ln>
          <a:solidFill>
            <a:schemeClr val="tx2">
              <a:lumMod val="50000"/>
            </a:schemeClr>
          </a:solidFill>
        </a:ln>
      </dgm:spPr>
    </dgm:pt>
    <dgm:pt modelId="{4B395927-E9B0-4EA9-B931-35AFCA18BC04}" type="pres">
      <dgm:prSet presAssocID="{2AAF5B7B-F3E7-4209-A945-02897F65ABD1}" presName="spaceBetweenRectangles" presStyleCnt="0"/>
      <dgm:spPr/>
    </dgm:pt>
    <dgm:pt modelId="{5176A482-B69C-4683-A1C6-DB5F8E9F85FE}" type="pres">
      <dgm:prSet presAssocID="{F616FA83-4A0F-4483-9CD4-EC6CBEEBAE0E}" presName="parentLin" presStyleCnt="0"/>
      <dgm:spPr/>
    </dgm:pt>
    <dgm:pt modelId="{D5B211C8-8A33-4C95-8D97-1591E0C9DBF2}" type="pres">
      <dgm:prSet presAssocID="{F616FA83-4A0F-4483-9CD4-EC6CBEEBAE0E}" presName="parentLeftMargin" presStyleLbl="node1" presStyleIdx="0" presStyleCnt="4"/>
      <dgm:spPr/>
      <dgm:t>
        <a:bodyPr/>
        <a:lstStyle/>
        <a:p>
          <a:endParaRPr lang="en-US"/>
        </a:p>
      </dgm:t>
    </dgm:pt>
    <dgm:pt modelId="{8286B048-8095-46F5-9DF8-67784635C374}" type="pres">
      <dgm:prSet presAssocID="{F616FA83-4A0F-4483-9CD4-EC6CBEEBAE0E}" presName="parentText" presStyleLbl="node1" presStyleIdx="1" presStyleCnt="4">
        <dgm:presLayoutVars>
          <dgm:chMax val="0"/>
          <dgm:bulletEnabled val="1"/>
        </dgm:presLayoutVars>
      </dgm:prSet>
      <dgm:spPr/>
      <dgm:t>
        <a:bodyPr/>
        <a:lstStyle/>
        <a:p>
          <a:endParaRPr lang="en-US"/>
        </a:p>
      </dgm:t>
    </dgm:pt>
    <dgm:pt modelId="{C6A21CDF-9824-497B-BD12-90EDA49C38A3}" type="pres">
      <dgm:prSet presAssocID="{F616FA83-4A0F-4483-9CD4-EC6CBEEBAE0E}" presName="negativeSpace" presStyleCnt="0"/>
      <dgm:spPr/>
    </dgm:pt>
    <dgm:pt modelId="{0BA98D67-70B5-4325-828A-39BD4D4E0178}" type="pres">
      <dgm:prSet presAssocID="{F616FA83-4A0F-4483-9CD4-EC6CBEEBAE0E}" presName="childText" presStyleLbl="conFgAcc1" presStyleIdx="1" presStyleCnt="4">
        <dgm:presLayoutVars>
          <dgm:bulletEnabled val="1"/>
        </dgm:presLayoutVars>
      </dgm:prSet>
      <dgm:spPr>
        <a:ln>
          <a:solidFill>
            <a:schemeClr val="tx2">
              <a:lumMod val="50000"/>
            </a:schemeClr>
          </a:solidFill>
        </a:ln>
      </dgm:spPr>
    </dgm:pt>
    <dgm:pt modelId="{FF27CA3C-E1C9-46A2-9F5E-3988B20B4909}" type="pres">
      <dgm:prSet presAssocID="{388109F6-D5DE-4BF6-868D-5A0314105433}" presName="spaceBetweenRectangles" presStyleCnt="0"/>
      <dgm:spPr/>
    </dgm:pt>
    <dgm:pt modelId="{3A3D3D0D-84C0-4C11-AAEF-2A8580E5D6F8}" type="pres">
      <dgm:prSet presAssocID="{F5129EA4-E00C-4AF5-8BC9-CB645C905084}" presName="parentLin" presStyleCnt="0"/>
      <dgm:spPr/>
    </dgm:pt>
    <dgm:pt modelId="{E0C6DF9D-CCD2-416A-A719-261090598327}" type="pres">
      <dgm:prSet presAssocID="{F5129EA4-E00C-4AF5-8BC9-CB645C905084}" presName="parentLeftMargin" presStyleLbl="node1" presStyleIdx="1" presStyleCnt="4"/>
      <dgm:spPr/>
      <dgm:t>
        <a:bodyPr/>
        <a:lstStyle/>
        <a:p>
          <a:endParaRPr lang="en-US"/>
        </a:p>
      </dgm:t>
    </dgm:pt>
    <dgm:pt modelId="{1C7D9B32-AAC9-4123-9580-9D518362B221}" type="pres">
      <dgm:prSet presAssocID="{F5129EA4-E00C-4AF5-8BC9-CB645C905084}" presName="parentText" presStyleLbl="node1" presStyleIdx="2" presStyleCnt="4">
        <dgm:presLayoutVars>
          <dgm:chMax val="0"/>
          <dgm:bulletEnabled val="1"/>
        </dgm:presLayoutVars>
      </dgm:prSet>
      <dgm:spPr/>
      <dgm:t>
        <a:bodyPr/>
        <a:lstStyle/>
        <a:p>
          <a:endParaRPr lang="en-US"/>
        </a:p>
      </dgm:t>
    </dgm:pt>
    <dgm:pt modelId="{7BDECA1E-E043-4BF1-A0E4-9A30E5EA0EA8}" type="pres">
      <dgm:prSet presAssocID="{F5129EA4-E00C-4AF5-8BC9-CB645C905084}" presName="negativeSpace" presStyleCnt="0"/>
      <dgm:spPr/>
    </dgm:pt>
    <dgm:pt modelId="{1F91AB1A-F9B8-4FFB-BACF-1E13380FF96C}" type="pres">
      <dgm:prSet presAssocID="{F5129EA4-E00C-4AF5-8BC9-CB645C905084}" presName="childText" presStyleLbl="conFgAcc1" presStyleIdx="2" presStyleCnt="4">
        <dgm:presLayoutVars>
          <dgm:bulletEnabled val="1"/>
        </dgm:presLayoutVars>
      </dgm:prSet>
      <dgm:spPr>
        <a:ln>
          <a:solidFill>
            <a:schemeClr val="tx2">
              <a:lumMod val="50000"/>
            </a:schemeClr>
          </a:solidFill>
        </a:ln>
      </dgm:spPr>
    </dgm:pt>
    <dgm:pt modelId="{5CCFB77E-384D-4016-A7AF-6E2EF38D373D}" type="pres">
      <dgm:prSet presAssocID="{1DD0300D-70E3-462A-8937-A9E5F326CA62}" presName="spaceBetweenRectangles" presStyleCnt="0"/>
      <dgm:spPr/>
    </dgm:pt>
    <dgm:pt modelId="{EBB2D736-5C9C-4493-AC7D-15407E107F11}" type="pres">
      <dgm:prSet presAssocID="{D6F075BD-9B08-4050-A931-7647B63BC805}" presName="parentLin" presStyleCnt="0"/>
      <dgm:spPr/>
    </dgm:pt>
    <dgm:pt modelId="{4DE40677-D00C-4A4F-9437-4346A088C9D8}" type="pres">
      <dgm:prSet presAssocID="{D6F075BD-9B08-4050-A931-7647B63BC805}" presName="parentLeftMargin" presStyleLbl="node1" presStyleIdx="2" presStyleCnt="4"/>
      <dgm:spPr/>
      <dgm:t>
        <a:bodyPr/>
        <a:lstStyle/>
        <a:p>
          <a:endParaRPr lang="en-US"/>
        </a:p>
      </dgm:t>
    </dgm:pt>
    <dgm:pt modelId="{C80ACAE4-7DAC-4DC5-BD5B-980405D4FAEE}" type="pres">
      <dgm:prSet presAssocID="{D6F075BD-9B08-4050-A931-7647B63BC805}" presName="parentText" presStyleLbl="node1" presStyleIdx="3" presStyleCnt="4">
        <dgm:presLayoutVars>
          <dgm:chMax val="0"/>
          <dgm:bulletEnabled val="1"/>
        </dgm:presLayoutVars>
      </dgm:prSet>
      <dgm:spPr/>
      <dgm:t>
        <a:bodyPr/>
        <a:lstStyle/>
        <a:p>
          <a:endParaRPr lang="en-US"/>
        </a:p>
      </dgm:t>
    </dgm:pt>
    <dgm:pt modelId="{A894F013-CA22-484F-A40A-E1348C7267C3}" type="pres">
      <dgm:prSet presAssocID="{D6F075BD-9B08-4050-A931-7647B63BC805}" presName="negativeSpace" presStyleCnt="0"/>
      <dgm:spPr/>
    </dgm:pt>
    <dgm:pt modelId="{A839A6A6-9BBD-4493-A557-8ABE689E396E}" type="pres">
      <dgm:prSet presAssocID="{D6F075BD-9B08-4050-A931-7647B63BC805}" presName="childText" presStyleLbl="conFgAcc1" presStyleIdx="3" presStyleCnt="4">
        <dgm:presLayoutVars>
          <dgm:bulletEnabled val="1"/>
        </dgm:presLayoutVars>
      </dgm:prSet>
      <dgm:spPr>
        <a:ln>
          <a:solidFill>
            <a:schemeClr val="tx2">
              <a:lumMod val="50000"/>
            </a:schemeClr>
          </a:solidFill>
        </a:ln>
      </dgm:spPr>
    </dgm:pt>
  </dgm:ptLst>
  <dgm:cxnLst>
    <dgm:cxn modelId="{78A57B45-B186-4E98-9A49-1ECA701E1D44}" type="presOf" srcId="{F5129EA4-E00C-4AF5-8BC9-CB645C905084}" destId="{E0C6DF9D-CCD2-416A-A719-261090598327}" srcOrd="0" destOrd="0" presId="urn:microsoft.com/office/officeart/2005/8/layout/list1"/>
    <dgm:cxn modelId="{8CB12058-8812-4FA4-A0F9-0FDD814422CA}" type="presOf" srcId="{B71ABF19-2045-41E3-B3B3-113B1A9D3736}" destId="{F4AC2C03-7EC4-405C-A54B-2F97162CFE32}" srcOrd="0" destOrd="0" presId="urn:microsoft.com/office/officeart/2005/8/layout/list1"/>
    <dgm:cxn modelId="{8C0ECE80-BD01-48DB-9A55-6DA20680BFC2}" type="presOf" srcId="{E95F2C0E-8159-46D9-8820-0FBBC9FD7A50}" destId="{4D5BFE43-BDDB-4C0C-BAF6-35838A177B63}" srcOrd="1" destOrd="0" presId="urn:microsoft.com/office/officeart/2005/8/layout/list1"/>
    <dgm:cxn modelId="{63C39331-E452-4EFA-B946-75576C1993EE}" srcId="{B71ABF19-2045-41E3-B3B3-113B1A9D3736}" destId="{D6F075BD-9B08-4050-A931-7647B63BC805}" srcOrd="3" destOrd="0" parTransId="{B31D87C3-8E9E-4A59-AC6B-9F22DE9119E4}" sibTransId="{61EC1CC6-153D-4A78-A10F-37DAADD96771}"/>
    <dgm:cxn modelId="{CA2A553A-40AD-43B7-804C-782880E3F832}" type="presOf" srcId="{F5129EA4-E00C-4AF5-8BC9-CB645C905084}" destId="{1C7D9B32-AAC9-4123-9580-9D518362B221}" srcOrd="1" destOrd="0" presId="urn:microsoft.com/office/officeart/2005/8/layout/list1"/>
    <dgm:cxn modelId="{D2C20A0B-2E39-42BF-B987-A9DF49339985}" type="presOf" srcId="{D6F075BD-9B08-4050-A931-7647B63BC805}" destId="{C80ACAE4-7DAC-4DC5-BD5B-980405D4FAEE}" srcOrd="1" destOrd="0" presId="urn:microsoft.com/office/officeart/2005/8/layout/list1"/>
    <dgm:cxn modelId="{0727F4FA-8666-454D-93AB-B26BE8627CBB}" srcId="{B71ABF19-2045-41E3-B3B3-113B1A9D3736}" destId="{F616FA83-4A0F-4483-9CD4-EC6CBEEBAE0E}" srcOrd="1" destOrd="0" parTransId="{160C61DF-4DDE-48AA-95C0-5FAB7EDAB49E}" sibTransId="{388109F6-D5DE-4BF6-868D-5A0314105433}"/>
    <dgm:cxn modelId="{270BD0F5-1767-48EB-BB4D-BF0C028BB005}" srcId="{B71ABF19-2045-41E3-B3B3-113B1A9D3736}" destId="{E95F2C0E-8159-46D9-8820-0FBBC9FD7A50}" srcOrd="0" destOrd="0" parTransId="{AB325311-B220-458C-9DB5-5EA346E28A4C}" sibTransId="{2AAF5B7B-F3E7-4209-A945-02897F65ABD1}"/>
    <dgm:cxn modelId="{D22BA200-C849-4770-A2A3-52D4EBD54F5A}" srcId="{B71ABF19-2045-41E3-B3B3-113B1A9D3736}" destId="{F5129EA4-E00C-4AF5-8BC9-CB645C905084}" srcOrd="2" destOrd="0" parTransId="{265CA366-0A8C-46AA-96CC-0B3555CAF988}" sibTransId="{1DD0300D-70E3-462A-8937-A9E5F326CA62}"/>
    <dgm:cxn modelId="{88643EDB-C684-4BC8-B830-02EAB53FB7E6}" type="presOf" srcId="{F616FA83-4A0F-4483-9CD4-EC6CBEEBAE0E}" destId="{8286B048-8095-46F5-9DF8-67784635C374}" srcOrd="1" destOrd="0" presId="urn:microsoft.com/office/officeart/2005/8/layout/list1"/>
    <dgm:cxn modelId="{8A55A572-C2A5-49F0-993F-6E10922FCC68}" type="presOf" srcId="{E95F2C0E-8159-46D9-8820-0FBBC9FD7A50}" destId="{19698208-68BF-4659-A47E-A9C05899A707}" srcOrd="0" destOrd="0" presId="urn:microsoft.com/office/officeart/2005/8/layout/list1"/>
    <dgm:cxn modelId="{E85E7EC7-4F51-4F0F-8B59-8C5718171433}" type="presOf" srcId="{F616FA83-4A0F-4483-9CD4-EC6CBEEBAE0E}" destId="{D5B211C8-8A33-4C95-8D97-1591E0C9DBF2}" srcOrd="0" destOrd="0" presId="urn:microsoft.com/office/officeart/2005/8/layout/list1"/>
    <dgm:cxn modelId="{9CA197AD-1025-48F5-B168-A5D5B56F9425}" type="presOf" srcId="{D6F075BD-9B08-4050-A931-7647B63BC805}" destId="{4DE40677-D00C-4A4F-9437-4346A088C9D8}" srcOrd="0" destOrd="0" presId="urn:microsoft.com/office/officeart/2005/8/layout/list1"/>
    <dgm:cxn modelId="{AD0994CF-C1D8-4D25-A941-6FABEB6E6046}" type="presParOf" srcId="{F4AC2C03-7EC4-405C-A54B-2F97162CFE32}" destId="{FFCA1C8F-B120-40CF-826A-945CF54E6E90}" srcOrd="0" destOrd="0" presId="urn:microsoft.com/office/officeart/2005/8/layout/list1"/>
    <dgm:cxn modelId="{443816B9-5F30-4519-8D9B-75D04EF09E18}" type="presParOf" srcId="{FFCA1C8F-B120-40CF-826A-945CF54E6E90}" destId="{19698208-68BF-4659-A47E-A9C05899A707}" srcOrd="0" destOrd="0" presId="urn:microsoft.com/office/officeart/2005/8/layout/list1"/>
    <dgm:cxn modelId="{57D1B4F3-043F-442A-8949-796D37A476F8}" type="presParOf" srcId="{FFCA1C8F-B120-40CF-826A-945CF54E6E90}" destId="{4D5BFE43-BDDB-4C0C-BAF6-35838A177B63}" srcOrd="1" destOrd="0" presId="urn:microsoft.com/office/officeart/2005/8/layout/list1"/>
    <dgm:cxn modelId="{8223AAC6-B1CA-4DB4-95B7-8A1DB6240EF1}" type="presParOf" srcId="{F4AC2C03-7EC4-405C-A54B-2F97162CFE32}" destId="{10BD87D5-CCCD-42A3-911A-0E4AD2EC4DD9}" srcOrd="1" destOrd="0" presId="urn:microsoft.com/office/officeart/2005/8/layout/list1"/>
    <dgm:cxn modelId="{4C38C7A1-DCD1-4190-8E6D-8BC2E21B6736}" type="presParOf" srcId="{F4AC2C03-7EC4-405C-A54B-2F97162CFE32}" destId="{A1302379-B586-4E7C-A49B-29F218356667}" srcOrd="2" destOrd="0" presId="urn:microsoft.com/office/officeart/2005/8/layout/list1"/>
    <dgm:cxn modelId="{46198577-6EB0-48D6-B085-6A12149A6621}" type="presParOf" srcId="{F4AC2C03-7EC4-405C-A54B-2F97162CFE32}" destId="{4B395927-E9B0-4EA9-B931-35AFCA18BC04}" srcOrd="3" destOrd="0" presId="urn:microsoft.com/office/officeart/2005/8/layout/list1"/>
    <dgm:cxn modelId="{FFCDB190-1666-45CE-934E-2565E92E7197}" type="presParOf" srcId="{F4AC2C03-7EC4-405C-A54B-2F97162CFE32}" destId="{5176A482-B69C-4683-A1C6-DB5F8E9F85FE}" srcOrd="4" destOrd="0" presId="urn:microsoft.com/office/officeart/2005/8/layout/list1"/>
    <dgm:cxn modelId="{D39B7700-4AAE-46AD-8CD4-94006D53187D}" type="presParOf" srcId="{5176A482-B69C-4683-A1C6-DB5F8E9F85FE}" destId="{D5B211C8-8A33-4C95-8D97-1591E0C9DBF2}" srcOrd="0" destOrd="0" presId="urn:microsoft.com/office/officeart/2005/8/layout/list1"/>
    <dgm:cxn modelId="{BFFA4547-8F71-438D-8D96-0A4971BE2FD6}" type="presParOf" srcId="{5176A482-B69C-4683-A1C6-DB5F8E9F85FE}" destId="{8286B048-8095-46F5-9DF8-67784635C374}" srcOrd="1" destOrd="0" presId="urn:microsoft.com/office/officeart/2005/8/layout/list1"/>
    <dgm:cxn modelId="{D6ED2CA9-A31A-49A7-A315-E46337A9A4EB}" type="presParOf" srcId="{F4AC2C03-7EC4-405C-A54B-2F97162CFE32}" destId="{C6A21CDF-9824-497B-BD12-90EDA49C38A3}" srcOrd="5" destOrd="0" presId="urn:microsoft.com/office/officeart/2005/8/layout/list1"/>
    <dgm:cxn modelId="{35A6B784-4E14-469A-A66B-9FF972045F4B}" type="presParOf" srcId="{F4AC2C03-7EC4-405C-A54B-2F97162CFE32}" destId="{0BA98D67-70B5-4325-828A-39BD4D4E0178}" srcOrd="6" destOrd="0" presId="urn:microsoft.com/office/officeart/2005/8/layout/list1"/>
    <dgm:cxn modelId="{0C6F05E5-8365-43EE-A927-96789859302B}" type="presParOf" srcId="{F4AC2C03-7EC4-405C-A54B-2F97162CFE32}" destId="{FF27CA3C-E1C9-46A2-9F5E-3988B20B4909}" srcOrd="7" destOrd="0" presId="urn:microsoft.com/office/officeart/2005/8/layout/list1"/>
    <dgm:cxn modelId="{B97874F6-7C2F-49CE-B110-81C79EC117E7}" type="presParOf" srcId="{F4AC2C03-7EC4-405C-A54B-2F97162CFE32}" destId="{3A3D3D0D-84C0-4C11-AAEF-2A8580E5D6F8}" srcOrd="8" destOrd="0" presId="urn:microsoft.com/office/officeart/2005/8/layout/list1"/>
    <dgm:cxn modelId="{DFE0CDD7-3EEC-4D4B-9552-71F7F8A228AE}" type="presParOf" srcId="{3A3D3D0D-84C0-4C11-AAEF-2A8580E5D6F8}" destId="{E0C6DF9D-CCD2-416A-A719-261090598327}" srcOrd="0" destOrd="0" presId="urn:microsoft.com/office/officeart/2005/8/layout/list1"/>
    <dgm:cxn modelId="{89A06983-F7AB-488D-9585-60F3A7F115C2}" type="presParOf" srcId="{3A3D3D0D-84C0-4C11-AAEF-2A8580E5D6F8}" destId="{1C7D9B32-AAC9-4123-9580-9D518362B221}" srcOrd="1" destOrd="0" presId="urn:microsoft.com/office/officeart/2005/8/layout/list1"/>
    <dgm:cxn modelId="{8932CC35-86DF-4E4D-8DB7-CD96A46FDB38}" type="presParOf" srcId="{F4AC2C03-7EC4-405C-A54B-2F97162CFE32}" destId="{7BDECA1E-E043-4BF1-A0E4-9A30E5EA0EA8}" srcOrd="9" destOrd="0" presId="urn:microsoft.com/office/officeart/2005/8/layout/list1"/>
    <dgm:cxn modelId="{77483B37-1230-4246-9DB6-054355DA72EA}" type="presParOf" srcId="{F4AC2C03-7EC4-405C-A54B-2F97162CFE32}" destId="{1F91AB1A-F9B8-4FFB-BACF-1E13380FF96C}" srcOrd="10" destOrd="0" presId="urn:microsoft.com/office/officeart/2005/8/layout/list1"/>
    <dgm:cxn modelId="{C8A6D3B7-A124-403B-B7C3-43E0E40B096E}" type="presParOf" srcId="{F4AC2C03-7EC4-405C-A54B-2F97162CFE32}" destId="{5CCFB77E-384D-4016-A7AF-6E2EF38D373D}" srcOrd="11" destOrd="0" presId="urn:microsoft.com/office/officeart/2005/8/layout/list1"/>
    <dgm:cxn modelId="{BE8D7B58-0ECE-4E72-A058-2D981F8300C7}" type="presParOf" srcId="{F4AC2C03-7EC4-405C-A54B-2F97162CFE32}" destId="{EBB2D736-5C9C-4493-AC7D-15407E107F11}" srcOrd="12" destOrd="0" presId="urn:microsoft.com/office/officeart/2005/8/layout/list1"/>
    <dgm:cxn modelId="{A99451C1-7B0F-4EE4-B225-BE881E0D43E4}" type="presParOf" srcId="{EBB2D736-5C9C-4493-AC7D-15407E107F11}" destId="{4DE40677-D00C-4A4F-9437-4346A088C9D8}" srcOrd="0" destOrd="0" presId="urn:microsoft.com/office/officeart/2005/8/layout/list1"/>
    <dgm:cxn modelId="{F5DB3ADA-5C1B-4FEC-A7C4-2D9EA3ED2F30}" type="presParOf" srcId="{EBB2D736-5C9C-4493-AC7D-15407E107F11}" destId="{C80ACAE4-7DAC-4DC5-BD5B-980405D4FAEE}" srcOrd="1" destOrd="0" presId="urn:microsoft.com/office/officeart/2005/8/layout/list1"/>
    <dgm:cxn modelId="{94FFBB4D-2E15-4762-B244-6222C680FC86}" type="presParOf" srcId="{F4AC2C03-7EC4-405C-A54B-2F97162CFE32}" destId="{A894F013-CA22-484F-A40A-E1348C7267C3}" srcOrd="13" destOrd="0" presId="urn:microsoft.com/office/officeart/2005/8/layout/list1"/>
    <dgm:cxn modelId="{462EA230-EDA6-4C2E-BA41-1CB329773362}" type="presParOf" srcId="{F4AC2C03-7EC4-405C-A54B-2F97162CFE32}" destId="{A839A6A6-9BBD-4493-A557-8ABE689E396E}" srcOrd="14"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CD07E2-99C0-4B9E-8744-41FBE6BF1DE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3EA1DB6-FD7E-45BF-A7DE-EC7DDE104F07}">
      <dgm:prSet/>
      <dgm:spPr/>
      <dgm:t>
        <a:bodyPr/>
        <a:lstStyle/>
        <a:p>
          <a:pPr rtl="0"/>
          <a:r>
            <a:rPr lang="en-US" b="1" i="1" dirty="0" smtClean="0"/>
            <a:t>Enhance Intraday liquidity risk management methodology</a:t>
          </a:r>
          <a:endParaRPr lang="en-US" dirty="0"/>
        </a:p>
      </dgm:t>
    </dgm:pt>
    <dgm:pt modelId="{915DBFC2-9E03-4138-933D-4DFE919A9E95}" type="parTrans" cxnId="{D334CDE8-B9F8-4EB0-9A7A-EE8C950EC707}">
      <dgm:prSet/>
      <dgm:spPr/>
      <dgm:t>
        <a:bodyPr/>
        <a:lstStyle/>
        <a:p>
          <a:endParaRPr lang="en-US"/>
        </a:p>
      </dgm:t>
    </dgm:pt>
    <dgm:pt modelId="{FA8CC91A-B0F3-4D84-8D25-28886F38C8BA}" type="sibTrans" cxnId="{D334CDE8-B9F8-4EB0-9A7A-EE8C950EC707}">
      <dgm:prSet/>
      <dgm:spPr/>
      <dgm:t>
        <a:bodyPr/>
        <a:lstStyle/>
        <a:p>
          <a:endParaRPr lang="en-US"/>
        </a:p>
      </dgm:t>
    </dgm:pt>
    <dgm:pt modelId="{4FFC1813-C0B9-4E62-8BBA-D5BBCC808CA3}">
      <dgm:prSet/>
      <dgm:spPr/>
      <dgm:t>
        <a:bodyPr/>
        <a:lstStyle/>
        <a:p>
          <a:pPr rtl="0"/>
          <a:r>
            <a:rPr lang="en-US" dirty="0" smtClean="0"/>
            <a:t>Set Intraday overdraft limit</a:t>
          </a:r>
          <a:endParaRPr lang="en-US" dirty="0"/>
        </a:p>
      </dgm:t>
    </dgm:pt>
    <dgm:pt modelId="{AD5071DD-3561-44B3-92D2-5019A32F7E91}" type="parTrans" cxnId="{08B8D916-D10C-4662-8E5B-08D2B3F8E504}">
      <dgm:prSet/>
      <dgm:spPr/>
      <dgm:t>
        <a:bodyPr/>
        <a:lstStyle/>
        <a:p>
          <a:endParaRPr lang="en-US"/>
        </a:p>
      </dgm:t>
    </dgm:pt>
    <dgm:pt modelId="{898116AE-94DD-4B8B-A836-9ADBBEF659E6}" type="sibTrans" cxnId="{08B8D916-D10C-4662-8E5B-08D2B3F8E504}">
      <dgm:prSet/>
      <dgm:spPr/>
      <dgm:t>
        <a:bodyPr/>
        <a:lstStyle/>
        <a:p>
          <a:endParaRPr lang="en-US"/>
        </a:p>
      </dgm:t>
    </dgm:pt>
    <dgm:pt modelId="{66092B47-F02B-4A0E-925D-EE68493FFA0A}">
      <dgm:prSet/>
      <dgm:spPr/>
      <dgm:t>
        <a:bodyPr/>
        <a:lstStyle/>
        <a:p>
          <a:pPr rtl="0"/>
          <a:r>
            <a:rPr lang="en-US" i="1" dirty="0" smtClean="0"/>
            <a:t>Customers</a:t>
          </a:r>
          <a:endParaRPr lang="en-US" dirty="0"/>
        </a:p>
      </dgm:t>
    </dgm:pt>
    <dgm:pt modelId="{BB286B41-7EED-468A-8022-8CAD3312CC91}" type="parTrans" cxnId="{8BDAF003-5A40-42D4-8AF2-D69202F85681}">
      <dgm:prSet/>
      <dgm:spPr/>
      <dgm:t>
        <a:bodyPr/>
        <a:lstStyle/>
        <a:p>
          <a:endParaRPr lang="en-US"/>
        </a:p>
      </dgm:t>
    </dgm:pt>
    <dgm:pt modelId="{C76DD06B-33D9-41EB-B440-24BCC30356B6}" type="sibTrans" cxnId="{8BDAF003-5A40-42D4-8AF2-D69202F85681}">
      <dgm:prSet/>
      <dgm:spPr/>
      <dgm:t>
        <a:bodyPr/>
        <a:lstStyle/>
        <a:p>
          <a:endParaRPr lang="en-US"/>
        </a:p>
      </dgm:t>
    </dgm:pt>
    <dgm:pt modelId="{1C11635C-8842-4D77-8B49-A2E700BEC806}">
      <dgm:prSet/>
      <dgm:spPr/>
      <dgm:t>
        <a:bodyPr/>
        <a:lstStyle/>
        <a:p>
          <a:pPr rtl="0"/>
          <a:r>
            <a:rPr lang="en-US" i="1" dirty="0" smtClean="0"/>
            <a:t>VIP customers</a:t>
          </a:r>
          <a:endParaRPr lang="en-US" dirty="0"/>
        </a:p>
      </dgm:t>
    </dgm:pt>
    <dgm:pt modelId="{FA11BBB3-ACD7-4687-BC82-08BBEB38FFD8}" type="parTrans" cxnId="{557C50F4-D416-4B03-B588-9FD9130B0120}">
      <dgm:prSet/>
      <dgm:spPr/>
      <dgm:t>
        <a:bodyPr/>
        <a:lstStyle/>
        <a:p>
          <a:endParaRPr lang="en-US"/>
        </a:p>
      </dgm:t>
    </dgm:pt>
    <dgm:pt modelId="{498636F9-A679-4E99-B53C-B243744AF8D4}" type="sibTrans" cxnId="{557C50F4-D416-4B03-B588-9FD9130B0120}">
      <dgm:prSet/>
      <dgm:spPr/>
      <dgm:t>
        <a:bodyPr/>
        <a:lstStyle/>
        <a:p>
          <a:endParaRPr lang="en-US"/>
        </a:p>
      </dgm:t>
    </dgm:pt>
    <dgm:pt modelId="{1DC9EBBA-77DD-416B-9A8F-F89CB5F878C3}">
      <dgm:prSet/>
      <dgm:spPr/>
      <dgm:t>
        <a:bodyPr/>
        <a:lstStyle/>
        <a:p>
          <a:pPr rtl="0"/>
          <a:r>
            <a:rPr lang="en-US" dirty="0" smtClean="0"/>
            <a:t>Build Intraday Liquidity Monitoring process</a:t>
          </a:r>
          <a:endParaRPr lang="en-US" dirty="0"/>
        </a:p>
      </dgm:t>
    </dgm:pt>
    <dgm:pt modelId="{8CED9DB1-9A98-4833-ABFF-C6FE5A997284}" type="parTrans" cxnId="{A0D53D2B-FD9B-44FE-864D-FF5479C8D67C}">
      <dgm:prSet/>
      <dgm:spPr/>
      <dgm:t>
        <a:bodyPr/>
        <a:lstStyle/>
        <a:p>
          <a:endParaRPr lang="en-US"/>
        </a:p>
      </dgm:t>
    </dgm:pt>
    <dgm:pt modelId="{ECA2A0BB-A849-4282-A5FF-8692BE0798F2}" type="sibTrans" cxnId="{A0D53D2B-FD9B-44FE-864D-FF5479C8D67C}">
      <dgm:prSet/>
      <dgm:spPr/>
      <dgm:t>
        <a:bodyPr/>
        <a:lstStyle/>
        <a:p>
          <a:endParaRPr lang="en-US"/>
        </a:p>
      </dgm:t>
    </dgm:pt>
    <dgm:pt modelId="{06E1BDD6-34AF-4B39-BFFB-7D266A0E69BB}">
      <dgm:prSet/>
      <dgm:spPr/>
      <dgm:t>
        <a:bodyPr/>
        <a:lstStyle/>
        <a:p>
          <a:pPr rtl="0"/>
          <a:r>
            <a:rPr lang="en-US" dirty="0" smtClean="0"/>
            <a:t>Explore Stressed Testing Scenarios</a:t>
          </a:r>
          <a:endParaRPr lang="en-US" dirty="0"/>
        </a:p>
      </dgm:t>
    </dgm:pt>
    <dgm:pt modelId="{6F318611-A2CB-49A7-9689-3127078731C4}" type="parTrans" cxnId="{22032615-C714-4533-BB9C-F6B45BDBE2A9}">
      <dgm:prSet/>
      <dgm:spPr/>
      <dgm:t>
        <a:bodyPr/>
        <a:lstStyle/>
        <a:p>
          <a:endParaRPr lang="en-US"/>
        </a:p>
      </dgm:t>
    </dgm:pt>
    <dgm:pt modelId="{0DCB332E-13D3-4AD8-89F7-A38D713B3EB6}" type="sibTrans" cxnId="{22032615-C714-4533-BB9C-F6B45BDBE2A9}">
      <dgm:prSet/>
      <dgm:spPr/>
      <dgm:t>
        <a:bodyPr/>
        <a:lstStyle/>
        <a:p>
          <a:endParaRPr lang="en-US"/>
        </a:p>
      </dgm:t>
    </dgm:pt>
    <dgm:pt modelId="{6F1A8D49-AFD3-43C0-B6C2-D1A35313AF9D}">
      <dgm:prSet/>
      <dgm:spPr/>
      <dgm:t>
        <a:bodyPr anchor="ctr"/>
        <a:lstStyle/>
        <a:p>
          <a:pPr rtl="0"/>
          <a:r>
            <a:rPr lang="en-US" b="1" i="1" dirty="0" smtClean="0"/>
            <a:t>Enhance cash management Process</a:t>
          </a:r>
          <a:endParaRPr lang="en-US" dirty="0"/>
        </a:p>
      </dgm:t>
    </dgm:pt>
    <dgm:pt modelId="{2F8FE95C-6778-4901-B040-49523DD12CFF}" type="parTrans" cxnId="{295BA4B0-6A08-4CA6-BA30-E10317BA55C0}">
      <dgm:prSet/>
      <dgm:spPr/>
      <dgm:t>
        <a:bodyPr/>
        <a:lstStyle/>
        <a:p>
          <a:endParaRPr lang="en-US"/>
        </a:p>
      </dgm:t>
    </dgm:pt>
    <dgm:pt modelId="{8A557B75-3DE9-452F-8F3A-019E4452E230}" type="sibTrans" cxnId="{295BA4B0-6A08-4CA6-BA30-E10317BA55C0}">
      <dgm:prSet/>
      <dgm:spPr/>
      <dgm:t>
        <a:bodyPr/>
        <a:lstStyle/>
        <a:p>
          <a:endParaRPr lang="en-US"/>
        </a:p>
      </dgm:t>
    </dgm:pt>
    <dgm:pt modelId="{FFF18D78-B9C7-4220-9C8F-8E623C768649}">
      <dgm:prSet/>
      <dgm:spPr/>
      <dgm:t>
        <a:bodyPr anchor="ctr"/>
        <a:lstStyle/>
        <a:p>
          <a:pPr rtl="0"/>
          <a:r>
            <a:rPr lang="en-US" i="1" dirty="0" smtClean="0"/>
            <a:t>Set up clear procedures on cash position reporting</a:t>
          </a:r>
          <a:endParaRPr lang="en-US" dirty="0"/>
        </a:p>
      </dgm:t>
    </dgm:pt>
    <dgm:pt modelId="{DF5E71F8-537E-4863-8509-49E354BCFB97}" type="parTrans" cxnId="{33014037-EBC0-4BA3-A4B3-87B271CF0A83}">
      <dgm:prSet/>
      <dgm:spPr/>
      <dgm:t>
        <a:bodyPr/>
        <a:lstStyle/>
        <a:p>
          <a:endParaRPr lang="en-US"/>
        </a:p>
      </dgm:t>
    </dgm:pt>
    <dgm:pt modelId="{32406894-10A7-474A-9608-C50EF48DC932}" type="sibTrans" cxnId="{33014037-EBC0-4BA3-A4B3-87B271CF0A83}">
      <dgm:prSet/>
      <dgm:spPr/>
      <dgm:t>
        <a:bodyPr/>
        <a:lstStyle/>
        <a:p>
          <a:endParaRPr lang="en-US"/>
        </a:p>
      </dgm:t>
    </dgm:pt>
    <dgm:pt modelId="{2A3DA643-98B3-45A1-98E0-6092A764562D}">
      <dgm:prSet/>
      <dgm:spPr/>
      <dgm:t>
        <a:bodyPr anchor="ctr"/>
        <a:lstStyle/>
        <a:p>
          <a:pPr rtl="0"/>
          <a:r>
            <a:rPr lang="en-US" i="1" dirty="0" smtClean="0"/>
            <a:t>Define roles and responsibilities of relevant departments on cash accounts</a:t>
          </a:r>
          <a:endParaRPr lang="en-US" dirty="0"/>
        </a:p>
      </dgm:t>
    </dgm:pt>
    <dgm:pt modelId="{DE306A60-47E4-49DD-8952-C336E96A9A09}" type="parTrans" cxnId="{3FD4B3A2-A2C1-4A66-B1D6-770A9B057ED3}">
      <dgm:prSet/>
      <dgm:spPr/>
      <dgm:t>
        <a:bodyPr/>
        <a:lstStyle/>
        <a:p>
          <a:endParaRPr lang="en-US"/>
        </a:p>
      </dgm:t>
    </dgm:pt>
    <dgm:pt modelId="{9312EB57-BEDC-4ABE-8C85-892FC5A7DF89}" type="sibTrans" cxnId="{3FD4B3A2-A2C1-4A66-B1D6-770A9B057ED3}">
      <dgm:prSet/>
      <dgm:spPr/>
      <dgm:t>
        <a:bodyPr/>
        <a:lstStyle/>
        <a:p>
          <a:endParaRPr lang="en-US"/>
        </a:p>
      </dgm:t>
    </dgm:pt>
    <dgm:pt modelId="{55CECE46-71B5-4FDC-9439-1AB0824F8128}" type="pres">
      <dgm:prSet presAssocID="{C8CD07E2-99C0-4B9E-8744-41FBE6BF1DE2}" presName="Name0" presStyleCnt="0">
        <dgm:presLayoutVars>
          <dgm:chMax val="7"/>
          <dgm:chPref val="7"/>
          <dgm:dir/>
        </dgm:presLayoutVars>
      </dgm:prSet>
      <dgm:spPr/>
      <dgm:t>
        <a:bodyPr/>
        <a:lstStyle/>
        <a:p>
          <a:endParaRPr lang="en-US"/>
        </a:p>
      </dgm:t>
    </dgm:pt>
    <dgm:pt modelId="{29170F68-461E-4CE3-8075-7C9F58DE08C7}" type="pres">
      <dgm:prSet presAssocID="{C8CD07E2-99C0-4B9E-8744-41FBE6BF1DE2}" presName="Name1" presStyleCnt="0"/>
      <dgm:spPr/>
    </dgm:pt>
    <dgm:pt modelId="{9FD359BA-7237-4566-86A0-8EA823143777}" type="pres">
      <dgm:prSet presAssocID="{C8CD07E2-99C0-4B9E-8744-41FBE6BF1DE2}" presName="cycle" presStyleCnt="0"/>
      <dgm:spPr/>
    </dgm:pt>
    <dgm:pt modelId="{B76A8395-0EF6-460E-AB1F-AD30D2ABAB94}" type="pres">
      <dgm:prSet presAssocID="{C8CD07E2-99C0-4B9E-8744-41FBE6BF1DE2}" presName="srcNode" presStyleLbl="node1" presStyleIdx="0" presStyleCnt="2"/>
      <dgm:spPr/>
    </dgm:pt>
    <dgm:pt modelId="{EB1050AC-99CB-41D1-99CB-A468E4CE7D64}" type="pres">
      <dgm:prSet presAssocID="{C8CD07E2-99C0-4B9E-8744-41FBE6BF1DE2}" presName="conn" presStyleLbl="parChTrans1D2" presStyleIdx="0" presStyleCnt="1"/>
      <dgm:spPr/>
      <dgm:t>
        <a:bodyPr/>
        <a:lstStyle/>
        <a:p>
          <a:endParaRPr lang="en-US"/>
        </a:p>
      </dgm:t>
    </dgm:pt>
    <dgm:pt modelId="{ED636D0F-9105-4F6F-A648-358263320F31}" type="pres">
      <dgm:prSet presAssocID="{C8CD07E2-99C0-4B9E-8744-41FBE6BF1DE2}" presName="extraNode" presStyleLbl="node1" presStyleIdx="0" presStyleCnt="2"/>
      <dgm:spPr/>
    </dgm:pt>
    <dgm:pt modelId="{2BAE3FDA-F677-46DD-94DC-F23E7B686B48}" type="pres">
      <dgm:prSet presAssocID="{C8CD07E2-99C0-4B9E-8744-41FBE6BF1DE2}" presName="dstNode" presStyleLbl="node1" presStyleIdx="0" presStyleCnt="2"/>
      <dgm:spPr/>
    </dgm:pt>
    <dgm:pt modelId="{8A0A9F55-8E90-4125-AC0E-ACF17BFBE67C}" type="pres">
      <dgm:prSet presAssocID="{43EA1DB6-FD7E-45BF-A7DE-EC7DDE104F07}" presName="text_1" presStyleLbl="node1" presStyleIdx="0" presStyleCnt="2">
        <dgm:presLayoutVars>
          <dgm:bulletEnabled val="1"/>
        </dgm:presLayoutVars>
      </dgm:prSet>
      <dgm:spPr/>
      <dgm:t>
        <a:bodyPr/>
        <a:lstStyle/>
        <a:p>
          <a:endParaRPr lang="en-US"/>
        </a:p>
      </dgm:t>
    </dgm:pt>
    <dgm:pt modelId="{36A1F1D5-D4BB-472F-96D8-B72B0CFD009F}" type="pres">
      <dgm:prSet presAssocID="{43EA1DB6-FD7E-45BF-A7DE-EC7DDE104F07}" presName="accent_1" presStyleCnt="0"/>
      <dgm:spPr/>
    </dgm:pt>
    <dgm:pt modelId="{BAC42784-8FFA-40F4-9E1E-B39EA1E240BB}" type="pres">
      <dgm:prSet presAssocID="{43EA1DB6-FD7E-45BF-A7DE-EC7DDE104F07}" presName="accentRepeatNode" presStyleLbl="solidFgAcc1" presStyleIdx="0" presStyleCnt="2"/>
      <dgm:spPr/>
    </dgm:pt>
    <dgm:pt modelId="{215B8C8C-C8F7-4A8A-8530-66A3C7873137}" type="pres">
      <dgm:prSet presAssocID="{6F1A8D49-AFD3-43C0-B6C2-D1A35313AF9D}" presName="text_2" presStyleLbl="node1" presStyleIdx="1" presStyleCnt="2">
        <dgm:presLayoutVars>
          <dgm:bulletEnabled val="1"/>
        </dgm:presLayoutVars>
      </dgm:prSet>
      <dgm:spPr/>
      <dgm:t>
        <a:bodyPr/>
        <a:lstStyle/>
        <a:p>
          <a:endParaRPr lang="en-US"/>
        </a:p>
      </dgm:t>
    </dgm:pt>
    <dgm:pt modelId="{8B1AB4DB-08B1-4F61-8E97-32335AB6FD33}" type="pres">
      <dgm:prSet presAssocID="{6F1A8D49-AFD3-43C0-B6C2-D1A35313AF9D}" presName="accent_2" presStyleCnt="0"/>
      <dgm:spPr/>
    </dgm:pt>
    <dgm:pt modelId="{CED6CF97-5D05-45E5-8543-F437E440F2F8}" type="pres">
      <dgm:prSet presAssocID="{6F1A8D49-AFD3-43C0-B6C2-D1A35313AF9D}" presName="accentRepeatNode" presStyleLbl="solidFgAcc1" presStyleIdx="1" presStyleCnt="2"/>
      <dgm:spPr/>
    </dgm:pt>
  </dgm:ptLst>
  <dgm:cxnLst>
    <dgm:cxn modelId="{08B8D916-D10C-4662-8E5B-08D2B3F8E504}" srcId="{43EA1DB6-FD7E-45BF-A7DE-EC7DDE104F07}" destId="{4FFC1813-C0B9-4E62-8BBA-D5BBCC808CA3}" srcOrd="0" destOrd="0" parTransId="{AD5071DD-3561-44B3-92D2-5019A32F7E91}" sibTransId="{898116AE-94DD-4B8B-A836-9ADBBEF659E6}"/>
    <dgm:cxn modelId="{DD90A6C2-6361-4289-9B41-BB3029C1B5F2}" type="presOf" srcId="{2A3DA643-98B3-45A1-98E0-6092A764562D}" destId="{215B8C8C-C8F7-4A8A-8530-66A3C7873137}" srcOrd="0" destOrd="2" presId="urn:microsoft.com/office/officeart/2008/layout/VerticalCurvedList"/>
    <dgm:cxn modelId="{1ECF09A5-D081-42A1-A47F-A819C73F976C}" type="presOf" srcId="{43EA1DB6-FD7E-45BF-A7DE-EC7DDE104F07}" destId="{8A0A9F55-8E90-4125-AC0E-ACF17BFBE67C}" srcOrd="0" destOrd="0" presId="urn:microsoft.com/office/officeart/2008/layout/VerticalCurvedList"/>
    <dgm:cxn modelId="{38C58F26-7A02-40C1-AB05-D76F11121283}" type="presOf" srcId="{C8CD07E2-99C0-4B9E-8744-41FBE6BF1DE2}" destId="{55CECE46-71B5-4FDC-9439-1AB0824F8128}" srcOrd="0" destOrd="0" presId="urn:microsoft.com/office/officeart/2008/layout/VerticalCurvedList"/>
    <dgm:cxn modelId="{8599EE21-99C2-44EA-B7C5-2D65D02D0E78}" type="presOf" srcId="{6F1A8D49-AFD3-43C0-B6C2-D1A35313AF9D}" destId="{215B8C8C-C8F7-4A8A-8530-66A3C7873137}" srcOrd="0" destOrd="0" presId="urn:microsoft.com/office/officeart/2008/layout/VerticalCurvedList"/>
    <dgm:cxn modelId="{A0D53D2B-FD9B-44FE-864D-FF5479C8D67C}" srcId="{43EA1DB6-FD7E-45BF-A7DE-EC7DDE104F07}" destId="{1DC9EBBA-77DD-416B-9A8F-F89CB5F878C3}" srcOrd="1" destOrd="0" parTransId="{8CED9DB1-9A98-4833-ABFF-C6FE5A997284}" sibTransId="{ECA2A0BB-A849-4282-A5FF-8692BE0798F2}"/>
    <dgm:cxn modelId="{6DB02A85-8B06-4E3C-9DE9-4968F4623424}" type="presOf" srcId="{1DC9EBBA-77DD-416B-9A8F-F89CB5F878C3}" destId="{8A0A9F55-8E90-4125-AC0E-ACF17BFBE67C}" srcOrd="0" destOrd="4" presId="urn:microsoft.com/office/officeart/2008/layout/VerticalCurvedList"/>
    <dgm:cxn modelId="{295BA4B0-6A08-4CA6-BA30-E10317BA55C0}" srcId="{C8CD07E2-99C0-4B9E-8744-41FBE6BF1DE2}" destId="{6F1A8D49-AFD3-43C0-B6C2-D1A35313AF9D}" srcOrd="1" destOrd="0" parTransId="{2F8FE95C-6778-4901-B040-49523DD12CFF}" sibTransId="{8A557B75-3DE9-452F-8F3A-019E4452E230}"/>
    <dgm:cxn modelId="{09C9891C-6867-4984-9BA4-AAB11B22656A}" type="presOf" srcId="{4FFC1813-C0B9-4E62-8BBA-D5BBCC808CA3}" destId="{8A0A9F55-8E90-4125-AC0E-ACF17BFBE67C}" srcOrd="0" destOrd="1" presId="urn:microsoft.com/office/officeart/2008/layout/VerticalCurvedList"/>
    <dgm:cxn modelId="{8BDAF003-5A40-42D4-8AF2-D69202F85681}" srcId="{4FFC1813-C0B9-4E62-8BBA-D5BBCC808CA3}" destId="{66092B47-F02B-4A0E-925D-EE68493FFA0A}" srcOrd="0" destOrd="0" parTransId="{BB286B41-7EED-468A-8022-8CAD3312CC91}" sibTransId="{C76DD06B-33D9-41EB-B440-24BCC30356B6}"/>
    <dgm:cxn modelId="{96FE1519-544A-4920-89E9-94D0C39F25EA}" type="presOf" srcId="{C76DD06B-33D9-41EB-B440-24BCC30356B6}" destId="{EB1050AC-99CB-41D1-99CB-A468E4CE7D64}" srcOrd="0" destOrd="0" presId="urn:microsoft.com/office/officeart/2008/layout/VerticalCurvedList"/>
    <dgm:cxn modelId="{7FFFB6A1-D6E4-4EC0-A992-D8C7FFFC2D3E}" type="presOf" srcId="{66092B47-F02B-4A0E-925D-EE68493FFA0A}" destId="{8A0A9F55-8E90-4125-AC0E-ACF17BFBE67C}" srcOrd="0" destOrd="2" presId="urn:microsoft.com/office/officeart/2008/layout/VerticalCurvedList"/>
    <dgm:cxn modelId="{D334CDE8-B9F8-4EB0-9A7A-EE8C950EC707}" srcId="{C8CD07E2-99C0-4B9E-8744-41FBE6BF1DE2}" destId="{43EA1DB6-FD7E-45BF-A7DE-EC7DDE104F07}" srcOrd="0" destOrd="0" parTransId="{915DBFC2-9E03-4138-933D-4DFE919A9E95}" sibTransId="{FA8CC91A-B0F3-4D84-8D25-28886F38C8BA}"/>
    <dgm:cxn modelId="{3FD4B3A2-A2C1-4A66-B1D6-770A9B057ED3}" srcId="{6F1A8D49-AFD3-43C0-B6C2-D1A35313AF9D}" destId="{2A3DA643-98B3-45A1-98E0-6092A764562D}" srcOrd="1" destOrd="0" parTransId="{DE306A60-47E4-49DD-8952-C336E96A9A09}" sibTransId="{9312EB57-BEDC-4ABE-8C85-892FC5A7DF89}"/>
    <dgm:cxn modelId="{1AF28E44-CA26-4F46-B015-07B92F052855}" type="presOf" srcId="{1C11635C-8842-4D77-8B49-A2E700BEC806}" destId="{8A0A9F55-8E90-4125-AC0E-ACF17BFBE67C}" srcOrd="0" destOrd="3" presId="urn:microsoft.com/office/officeart/2008/layout/VerticalCurvedList"/>
    <dgm:cxn modelId="{557C50F4-D416-4B03-B588-9FD9130B0120}" srcId="{4FFC1813-C0B9-4E62-8BBA-D5BBCC808CA3}" destId="{1C11635C-8842-4D77-8B49-A2E700BEC806}" srcOrd="1" destOrd="0" parTransId="{FA11BBB3-ACD7-4687-BC82-08BBEB38FFD8}" sibTransId="{498636F9-A679-4E99-B53C-B243744AF8D4}"/>
    <dgm:cxn modelId="{22032615-C714-4533-BB9C-F6B45BDBE2A9}" srcId="{43EA1DB6-FD7E-45BF-A7DE-EC7DDE104F07}" destId="{06E1BDD6-34AF-4B39-BFFB-7D266A0E69BB}" srcOrd="2" destOrd="0" parTransId="{6F318611-A2CB-49A7-9689-3127078731C4}" sibTransId="{0DCB332E-13D3-4AD8-89F7-A38D713B3EB6}"/>
    <dgm:cxn modelId="{B85DB7FC-FFC7-4005-A801-267606DBD741}" type="presOf" srcId="{06E1BDD6-34AF-4B39-BFFB-7D266A0E69BB}" destId="{8A0A9F55-8E90-4125-AC0E-ACF17BFBE67C}" srcOrd="0" destOrd="5" presId="urn:microsoft.com/office/officeart/2008/layout/VerticalCurvedList"/>
    <dgm:cxn modelId="{74A3C009-2C87-49FB-AED9-58516BA2433D}" type="presOf" srcId="{FFF18D78-B9C7-4220-9C8F-8E623C768649}" destId="{215B8C8C-C8F7-4A8A-8530-66A3C7873137}" srcOrd="0" destOrd="1" presId="urn:microsoft.com/office/officeart/2008/layout/VerticalCurvedList"/>
    <dgm:cxn modelId="{33014037-EBC0-4BA3-A4B3-87B271CF0A83}" srcId="{6F1A8D49-AFD3-43C0-B6C2-D1A35313AF9D}" destId="{FFF18D78-B9C7-4220-9C8F-8E623C768649}" srcOrd="0" destOrd="0" parTransId="{DF5E71F8-537E-4863-8509-49E354BCFB97}" sibTransId="{32406894-10A7-474A-9608-C50EF48DC932}"/>
    <dgm:cxn modelId="{112A816F-EFAD-442A-8CE6-070375E62C2E}" type="presParOf" srcId="{55CECE46-71B5-4FDC-9439-1AB0824F8128}" destId="{29170F68-461E-4CE3-8075-7C9F58DE08C7}" srcOrd="0" destOrd="0" presId="urn:microsoft.com/office/officeart/2008/layout/VerticalCurvedList"/>
    <dgm:cxn modelId="{84A84C30-A153-4108-9D4C-6217724C0993}" type="presParOf" srcId="{29170F68-461E-4CE3-8075-7C9F58DE08C7}" destId="{9FD359BA-7237-4566-86A0-8EA823143777}" srcOrd="0" destOrd="0" presId="urn:microsoft.com/office/officeart/2008/layout/VerticalCurvedList"/>
    <dgm:cxn modelId="{97907E33-C103-47B6-8B54-B41F69350DC8}" type="presParOf" srcId="{9FD359BA-7237-4566-86A0-8EA823143777}" destId="{B76A8395-0EF6-460E-AB1F-AD30D2ABAB94}" srcOrd="0" destOrd="0" presId="urn:microsoft.com/office/officeart/2008/layout/VerticalCurvedList"/>
    <dgm:cxn modelId="{6876EB6C-A594-444A-A883-79C3C3A9878C}" type="presParOf" srcId="{9FD359BA-7237-4566-86A0-8EA823143777}" destId="{EB1050AC-99CB-41D1-99CB-A468E4CE7D64}" srcOrd="1" destOrd="0" presId="urn:microsoft.com/office/officeart/2008/layout/VerticalCurvedList"/>
    <dgm:cxn modelId="{119548F0-6B97-438A-9CD5-8A0D5661C09D}" type="presParOf" srcId="{9FD359BA-7237-4566-86A0-8EA823143777}" destId="{ED636D0F-9105-4F6F-A648-358263320F31}" srcOrd="2" destOrd="0" presId="urn:microsoft.com/office/officeart/2008/layout/VerticalCurvedList"/>
    <dgm:cxn modelId="{7BD3BBCB-BF8F-4BFF-91C3-E29A3FFE9D53}" type="presParOf" srcId="{9FD359BA-7237-4566-86A0-8EA823143777}" destId="{2BAE3FDA-F677-46DD-94DC-F23E7B686B48}" srcOrd="3" destOrd="0" presId="urn:microsoft.com/office/officeart/2008/layout/VerticalCurvedList"/>
    <dgm:cxn modelId="{C15BFFA6-04B6-475F-BB52-DA6ECD598DBB}" type="presParOf" srcId="{29170F68-461E-4CE3-8075-7C9F58DE08C7}" destId="{8A0A9F55-8E90-4125-AC0E-ACF17BFBE67C}" srcOrd="1" destOrd="0" presId="urn:microsoft.com/office/officeart/2008/layout/VerticalCurvedList"/>
    <dgm:cxn modelId="{9A34A919-2D8B-4227-BA82-528E77F42B4F}" type="presParOf" srcId="{29170F68-461E-4CE3-8075-7C9F58DE08C7}" destId="{36A1F1D5-D4BB-472F-96D8-B72B0CFD009F}" srcOrd="2" destOrd="0" presId="urn:microsoft.com/office/officeart/2008/layout/VerticalCurvedList"/>
    <dgm:cxn modelId="{22D4FB56-8F8A-4B67-9AC3-8C6189AF8E8F}" type="presParOf" srcId="{36A1F1D5-D4BB-472F-96D8-B72B0CFD009F}" destId="{BAC42784-8FFA-40F4-9E1E-B39EA1E240BB}" srcOrd="0" destOrd="0" presId="urn:microsoft.com/office/officeart/2008/layout/VerticalCurvedList"/>
    <dgm:cxn modelId="{DA78A325-58D6-4B33-A812-1D5C48D39D1F}" type="presParOf" srcId="{29170F68-461E-4CE3-8075-7C9F58DE08C7}" destId="{215B8C8C-C8F7-4A8A-8530-66A3C7873137}" srcOrd="3" destOrd="0" presId="urn:microsoft.com/office/officeart/2008/layout/VerticalCurvedList"/>
    <dgm:cxn modelId="{CC62A449-6A29-4006-BEBE-FDE360D27EA1}" type="presParOf" srcId="{29170F68-461E-4CE3-8075-7C9F58DE08C7}" destId="{8B1AB4DB-08B1-4F61-8E97-32335AB6FD33}" srcOrd="4" destOrd="0" presId="urn:microsoft.com/office/officeart/2008/layout/VerticalCurvedList"/>
    <dgm:cxn modelId="{5C10807D-D797-4BC7-A2E3-A0F65C9BC93D}" type="presParOf" srcId="{8B1AB4DB-08B1-4F61-8E97-32335AB6FD33}" destId="{CED6CF97-5D05-45E5-8543-F437E440F2F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1ABF19-2045-41E3-B3B3-113B1A9D373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95F2C0E-8159-46D9-8820-0FBBC9FD7A50}">
      <dgm:prSet/>
      <dgm:spPr>
        <a:solidFill>
          <a:schemeClr val="bg1">
            <a:lumMod val="75000"/>
          </a:schemeClr>
        </a:solidFill>
      </dgm:spPr>
      <dgm:t>
        <a:bodyPr/>
        <a:lstStyle/>
        <a:p>
          <a:pPr rtl="0"/>
          <a:r>
            <a:rPr lang="en-US" b="1" dirty="0" smtClean="0">
              <a:solidFill>
                <a:schemeClr val="tx2">
                  <a:lumMod val="50000"/>
                </a:schemeClr>
              </a:solidFill>
            </a:rPr>
            <a:t>GAP ASSESSMENT: REGULATORY REQUIREMENTS VS. BOCNY PRACTICE </a:t>
          </a:r>
          <a:endParaRPr lang="en-US" b="1" dirty="0">
            <a:solidFill>
              <a:schemeClr val="tx2">
                <a:lumMod val="50000"/>
              </a:schemeClr>
            </a:solidFill>
          </a:endParaRPr>
        </a:p>
      </dgm:t>
    </dgm:pt>
    <dgm:pt modelId="{AB325311-B220-458C-9DB5-5EA346E28A4C}" type="parTrans" cxnId="{270BD0F5-1767-48EB-BB4D-BF0C028BB005}">
      <dgm:prSet/>
      <dgm:spPr/>
      <dgm:t>
        <a:bodyPr/>
        <a:lstStyle/>
        <a:p>
          <a:endParaRPr lang="en-US"/>
        </a:p>
      </dgm:t>
    </dgm:pt>
    <dgm:pt modelId="{2AAF5B7B-F3E7-4209-A945-02897F65ABD1}" type="sibTrans" cxnId="{270BD0F5-1767-48EB-BB4D-BF0C028BB005}">
      <dgm:prSet/>
      <dgm:spPr/>
      <dgm:t>
        <a:bodyPr/>
        <a:lstStyle/>
        <a:p>
          <a:endParaRPr lang="en-US"/>
        </a:p>
      </dgm:t>
    </dgm:pt>
    <dgm:pt modelId="{F616FA83-4A0F-4483-9CD4-EC6CBEEBAE0E}">
      <dgm:prSet/>
      <dgm:spPr>
        <a:solidFill>
          <a:schemeClr val="bg1">
            <a:lumMod val="75000"/>
          </a:schemeClr>
        </a:solidFill>
      </dgm:spPr>
      <dgm:t>
        <a:bodyPr/>
        <a:lstStyle/>
        <a:p>
          <a:pPr rtl="0"/>
          <a:r>
            <a:rPr lang="en-US" b="1" dirty="0" smtClean="0">
              <a:solidFill>
                <a:schemeClr val="tx2">
                  <a:lumMod val="50000"/>
                </a:schemeClr>
              </a:solidFill>
            </a:rPr>
            <a:t>INTRADAY LIQUIDITY MANAGEMENT PROPOSAL</a:t>
          </a:r>
          <a:endParaRPr lang="en-US" b="1" dirty="0">
            <a:solidFill>
              <a:schemeClr val="tx2">
                <a:lumMod val="50000"/>
              </a:schemeClr>
            </a:solidFill>
          </a:endParaRPr>
        </a:p>
      </dgm:t>
    </dgm:pt>
    <dgm:pt modelId="{160C61DF-4DDE-48AA-95C0-5FAB7EDAB49E}" type="parTrans" cxnId="{0727F4FA-8666-454D-93AB-B26BE8627CBB}">
      <dgm:prSet/>
      <dgm:spPr/>
      <dgm:t>
        <a:bodyPr/>
        <a:lstStyle/>
        <a:p>
          <a:endParaRPr lang="en-US"/>
        </a:p>
      </dgm:t>
    </dgm:pt>
    <dgm:pt modelId="{388109F6-D5DE-4BF6-868D-5A0314105433}" type="sibTrans" cxnId="{0727F4FA-8666-454D-93AB-B26BE8627CBB}">
      <dgm:prSet/>
      <dgm:spPr/>
      <dgm:t>
        <a:bodyPr/>
        <a:lstStyle/>
        <a:p>
          <a:endParaRPr lang="en-US"/>
        </a:p>
      </dgm:t>
    </dgm:pt>
    <dgm:pt modelId="{F5129EA4-E00C-4AF5-8BC9-CB645C905084}">
      <dgm:prSet/>
      <dgm:spPr>
        <a:solidFill>
          <a:schemeClr val="tx2">
            <a:lumMod val="50000"/>
          </a:schemeClr>
        </a:solidFill>
      </dgm:spPr>
      <dgm:t>
        <a:bodyPr/>
        <a:lstStyle/>
        <a:p>
          <a:pPr rtl="0"/>
          <a:r>
            <a:rPr lang="en-US" b="1" dirty="0" smtClean="0">
              <a:solidFill>
                <a:schemeClr val="bg1"/>
              </a:solidFill>
            </a:rPr>
            <a:t>MONITORING TOOLS</a:t>
          </a:r>
          <a:endParaRPr lang="en-US" b="1" dirty="0">
            <a:solidFill>
              <a:schemeClr val="bg1"/>
            </a:solidFill>
          </a:endParaRPr>
        </a:p>
      </dgm:t>
    </dgm:pt>
    <dgm:pt modelId="{265CA366-0A8C-46AA-96CC-0B3555CAF988}" type="parTrans" cxnId="{D22BA200-C849-4770-A2A3-52D4EBD54F5A}">
      <dgm:prSet/>
      <dgm:spPr/>
      <dgm:t>
        <a:bodyPr/>
        <a:lstStyle/>
        <a:p>
          <a:endParaRPr lang="en-US"/>
        </a:p>
      </dgm:t>
    </dgm:pt>
    <dgm:pt modelId="{1DD0300D-70E3-462A-8937-A9E5F326CA62}" type="sibTrans" cxnId="{D22BA200-C849-4770-A2A3-52D4EBD54F5A}">
      <dgm:prSet/>
      <dgm:spPr/>
      <dgm:t>
        <a:bodyPr/>
        <a:lstStyle/>
        <a:p>
          <a:endParaRPr lang="en-US"/>
        </a:p>
      </dgm:t>
    </dgm:pt>
    <dgm:pt modelId="{D6F075BD-9B08-4050-A931-7647B63BC805}">
      <dgm:prSet/>
      <dgm:spPr>
        <a:solidFill>
          <a:schemeClr val="bg1">
            <a:lumMod val="75000"/>
          </a:schemeClr>
        </a:solidFill>
      </dgm:spPr>
      <dgm:t>
        <a:bodyPr/>
        <a:lstStyle/>
        <a:p>
          <a:pPr rtl="0"/>
          <a:r>
            <a:rPr lang="en-US" b="1" dirty="0" smtClean="0">
              <a:solidFill>
                <a:schemeClr val="tx2">
                  <a:lumMod val="50000"/>
                </a:schemeClr>
              </a:solidFill>
            </a:rPr>
            <a:t>APPENDIX</a:t>
          </a:r>
          <a:endParaRPr lang="en-US" b="1" dirty="0">
            <a:solidFill>
              <a:schemeClr val="tx2">
                <a:lumMod val="50000"/>
              </a:schemeClr>
            </a:solidFill>
          </a:endParaRPr>
        </a:p>
      </dgm:t>
    </dgm:pt>
    <dgm:pt modelId="{B31D87C3-8E9E-4A59-AC6B-9F22DE9119E4}" type="parTrans" cxnId="{63C39331-E452-4EFA-B946-75576C1993EE}">
      <dgm:prSet/>
      <dgm:spPr/>
      <dgm:t>
        <a:bodyPr/>
        <a:lstStyle/>
        <a:p>
          <a:endParaRPr lang="en-US"/>
        </a:p>
      </dgm:t>
    </dgm:pt>
    <dgm:pt modelId="{61EC1CC6-153D-4A78-A10F-37DAADD96771}" type="sibTrans" cxnId="{63C39331-E452-4EFA-B946-75576C1993EE}">
      <dgm:prSet/>
      <dgm:spPr/>
      <dgm:t>
        <a:bodyPr/>
        <a:lstStyle/>
        <a:p>
          <a:endParaRPr lang="en-US"/>
        </a:p>
      </dgm:t>
    </dgm:pt>
    <dgm:pt modelId="{F4AC2C03-7EC4-405C-A54B-2F97162CFE32}" type="pres">
      <dgm:prSet presAssocID="{B71ABF19-2045-41E3-B3B3-113B1A9D3736}" presName="linear" presStyleCnt="0">
        <dgm:presLayoutVars>
          <dgm:dir/>
          <dgm:animLvl val="lvl"/>
          <dgm:resizeHandles val="exact"/>
        </dgm:presLayoutVars>
      </dgm:prSet>
      <dgm:spPr/>
      <dgm:t>
        <a:bodyPr/>
        <a:lstStyle/>
        <a:p>
          <a:endParaRPr lang="en-US"/>
        </a:p>
      </dgm:t>
    </dgm:pt>
    <dgm:pt modelId="{FFCA1C8F-B120-40CF-826A-945CF54E6E90}" type="pres">
      <dgm:prSet presAssocID="{E95F2C0E-8159-46D9-8820-0FBBC9FD7A50}" presName="parentLin" presStyleCnt="0"/>
      <dgm:spPr/>
    </dgm:pt>
    <dgm:pt modelId="{19698208-68BF-4659-A47E-A9C05899A707}" type="pres">
      <dgm:prSet presAssocID="{E95F2C0E-8159-46D9-8820-0FBBC9FD7A50}" presName="parentLeftMargin" presStyleLbl="node1" presStyleIdx="0" presStyleCnt="4"/>
      <dgm:spPr/>
      <dgm:t>
        <a:bodyPr/>
        <a:lstStyle/>
        <a:p>
          <a:endParaRPr lang="en-US"/>
        </a:p>
      </dgm:t>
    </dgm:pt>
    <dgm:pt modelId="{4D5BFE43-BDDB-4C0C-BAF6-35838A177B63}" type="pres">
      <dgm:prSet presAssocID="{E95F2C0E-8159-46D9-8820-0FBBC9FD7A50}" presName="parentText" presStyleLbl="node1" presStyleIdx="0" presStyleCnt="4">
        <dgm:presLayoutVars>
          <dgm:chMax val="0"/>
          <dgm:bulletEnabled val="1"/>
        </dgm:presLayoutVars>
      </dgm:prSet>
      <dgm:spPr/>
      <dgm:t>
        <a:bodyPr/>
        <a:lstStyle/>
        <a:p>
          <a:endParaRPr lang="en-US"/>
        </a:p>
      </dgm:t>
    </dgm:pt>
    <dgm:pt modelId="{10BD87D5-CCCD-42A3-911A-0E4AD2EC4DD9}" type="pres">
      <dgm:prSet presAssocID="{E95F2C0E-8159-46D9-8820-0FBBC9FD7A50}" presName="negativeSpace" presStyleCnt="0"/>
      <dgm:spPr/>
    </dgm:pt>
    <dgm:pt modelId="{A1302379-B586-4E7C-A49B-29F218356667}" type="pres">
      <dgm:prSet presAssocID="{E95F2C0E-8159-46D9-8820-0FBBC9FD7A50}" presName="childText" presStyleLbl="conFgAcc1" presStyleIdx="0" presStyleCnt="4">
        <dgm:presLayoutVars>
          <dgm:bulletEnabled val="1"/>
        </dgm:presLayoutVars>
      </dgm:prSet>
      <dgm:spPr>
        <a:ln>
          <a:solidFill>
            <a:schemeClr val="tx2">
              <a:lumMod val="50000"/>
            </a:schemeClr>
          </a:solidFill>
        </a:ln>
      </dgm:spPr>
    </dgm:pt>
    <dgm:pt modelId="{4B395927-E9B0-4EA9-B931-35AFCA18BC04}" type="pres">
      <dgm:prSet presAssocID="{2AAF5B7B-F3E7-4209-A945-02897F65ABD1}" presName="spaceBetweenRectangles" presStyleCnt="0"/>
      <dgm:spPr/>
    </dgm:pt>
    <dgm:pt modelId="{5176A482-B69C-4683-A1C6-DB5F8E9F85FE}" type="pres">
      <dgm:prSet presAssocID="{F616FA83-4A0F-4483-9CD4-EC6CBEEBAE0E}" presName="parentLin" presStyleCnt="0"/>
      <dgm:spPr/>
    </dgm:pt>
    <dgm:pt modelId="{D5B211C8-8A33-4C95-8D97-1591E0C9DBF2}" type="pres">
      <dgm:prSet presAssocID="{F616FA83-4A0F-4483-9CD4-EC6CBEEBAE0E}" presName="parentLeftMargin" presStyleLbl="node1" presStyleIdx="0" presStyleCnt="4"/>
      <dgm:spPr/>
      <dgm:t>
        <a:bodyPr/>
        <a:lstStyle/>
        <a:p>
          <a:endParaRPr lang="en-US"/>
        </a:p>
      </dgm:t>
    </dgm:pt>
    <dgm:pt modelId="{8286B048-8095-46F5-9DF8-67784635C374}" type="pres">
      <dgm:prSet presAssocID="{F616FA83-4A0F-4483-9CD4-EC6CBEEBAE0E}" presName="parentText" presStyleLbl="node1" presStyleIdx="1" presStyleCnt="4">
        <dgm:presLayoutVars>
          <dgm:chMax val="0"/>
          <dgm:bulletEnabled val="1"/>
        </dgm:presLayoutVars>
      </dgm:prSet>
      <dgm:spPr/>
      <dgm:t>
        <a:bodyPr/>
        <a:lstStyle/>
        <a:p>
          <a:endParaRPr lang="en-US"/>
        </a:p>
      </dgm:t>
    </dgm:pt>
    <dgm:pt modelId="{C6A21CDF-9824-497B-BD12-90EDA49C38A3}" type="pres">
      <dgm:prSet presAssocID="{F616FA83-4A0F-4483-9CD4-EC6CBEEBAE0E}" presName="negativeSpace" presStyleCnt="0"/>
      <dgm:spPr/>
    </dgm:pt>
    <dgm:pt modelId="{0BA98D67-70B5-4325-828A-39BD4D4E0178}" type="pres">
      <dgm:prSet presAssocID="{F616FA83-4A0F-4483-9CD4-EC6CBEEBAE0E}" presName="childText" presStyleLbl="conFgAcc1" presStyleIdx="1" presStyleCnt="4">
        <dgm:presLayoutVars>
          <dgm:bulletEnabled val="1"/>
        </dgm:presLayoutVars>
      </dgm:prSet>
      <dgm:spPr>
        <a:ln>
          <a:solidFill>
            <a:schemeClr val="tx2">
              <a:lumMod val="50000"/>
            </a:schemeClr>
          </a:solidFill>
        </a:ln>
      </dgm:spPr>
    </dgm:pt>
    <dgm:pt modelId="{FF27CA3C-E1C9-46A2-9F5E-3988B20B4909}" type="pres">
      <dgm:prSet presAssocID="{388109F6-D5DE-4BF6-868D-5A0314105433}" presName="spaceBetweenRectangles" presStyleCnt="0"/>
      <dgm:spPr/>
    </dgm:pt>
    <dgm:pt modelId="{3A3D3D0D-84C0-4C11-AAEF-2A8580E5D6F8}" type="pres">
      <dgm:prSet presAssocID="{F5129EA4-E00C-4AF5-8BC9-CB645C905084}" presName="parentLin" presStyleCnt="0"/>
      <dgm:spPr/>
    </dgm:pt>
    <dgm:pt modelId="{E0C6DF9D-CCD2-416A-A719-261090598327}" type="pres">
      <dgm:prSet presAssocID="{F5129EA4-E00C-4AF5-8BC9-CB645C905084}" presName="parentLeftMargin" presStyleLbl="node1" presStyleIdx="1" presStyleCnt="4"/>
      <dgm:spPr/>
      <dgm:t>
        <a:bodyPr/>
        <a:lstStyle/>
        <a:p>
          <a:endParaRPr lang="en-US"/>
        </a:p>
      </dgm:t>
    </dgm:pt>
    <dgm:pt modelId="{1C7D9B32-AAC9-4123-9580-9D518362B221}" type="pres">
      <dgm:prSet presAssocID="{F5129EA4-E00C-4AF5-8BC9-CB645C905084}" presName="parentText" presStyleLbl="node1" presStyleIdx="2" presStyleCnt="4">
        <dgm:presLayoutVars>
          <dgm:chMax val="0"/>
          <dgm:bulletEnabled val="1"/>
        </dgm:presLayoutVars>
      </dgm:prSet>
      <dgm:spPr/>
      <dgm:t>
        <a:bodyPr/>
        <a:lstStyle/>
        <a:p>
          <a:endParaRPr lang="en-US"/>
        </a:p>
      </dgm:t>
    </dgm:pt>
    <dgm:pt modelId="{7BDECA1E-E043-4BF1-A0E4-9A30E5EA0EA8}" type="pres">
      <dgm:prSet presAssocID="{F5129EA4-E00C-4AF5-8BC9-CB645C905084}" presName="negativeSpace" presStyleCnt="0"/>
      <dgm:spPr/>
    </dgm:pt>
    <dgm:pt modelId="{1F91AB1A-F9B8-4FFB-BACF-1E13380FF96C}" type="pres">
      <dgm:prSet presAssocID="{F5129EA4-E00C-4AF5-8BC9-CB645C905084}" presName="childText" presStyleLbl="conFgAcc1" presStyleIdx="2" presStyleCnt="4">
        <dgm:presLayoutVars>
          <dgm:bulletEnabled val="1"/>
        </dgm:presLayoutVars>
      </dgm:prSet>
      <dgm:spPr>
        <a:ln>
          <a:solidFill>
            <a:schemeClr val="tx2">
              <a:lumMod val="50000"/>
            </a:schemeClr>
          </a:solidFill>
        </a:ln>
      </dgm:spPr>
    </dgm:pt>
    <dgm:pt modelId="{5CCFB77E-384D-4016-A7AF-6E2EF38D373D}" type="pres">
      <dgm:prSet presAssocID="{1DD0300D-70E3-462A-8937-A9E5F326CA62}" presName="spaceBetweenRectangles" presStyleCnt="0"/>
      <dgm:spPr/>
    </dgm:pt>
    <dgm:pt modelId="{EBB2D736-5C9C-4493-AC7D-15407E107F11}" type="pres">
      <dgm:prSet presAssocID="{D6F075BD-9B08-4050-A931-7647B63BC805}" presName="parentLin" presStyleCnt="0"/>
      <dgm:spPr/>
    </dgm:pt>
    <dgm:pt modelId="{4DE40677-D00C-4A4F-9437-4346A088C9D8}" type="pres">
      <dgm:prSet presAssocID="{D6F075BD-9B08-4050-A931-7647B63BC805}" presName="parentLeftMargin" presStyleLbl="node1" presStyleIdx="2" presStyleCnt="4"/>
      <dgm:spPr/>
      <dgm:t>
        <a:bodyPr/>
        <a:lstStyle/>
        <a:p>
          <a:endParaRPr lang="en-US"/>
        </a:p>
      </dgm:t>
    </dgm:pt>
    <dgm:pt modelId="{C80ACAE4-7DAC-4DC5-BD5B-980405D4FAEE}" type="pres">
      <dgm:prSet presAssocID="{D6F075BD-9B08-4050-A931-7647B63BC805}" presName="parentText" presStyleLbl="node1" presStyleIdx="3" presStyleCnt="4">
        <dgm:presLayoutVars>
          <dgm:chMax val="0"/>
          <dgm:bulletEnabled val="1"/>
        </dgm:presLayoutVars>
      </dgm:prSet>
      <dgm:spPr/>
      <dgm:t>
        <a:bodyPr/>
        <a:lstStyle/>
        <a:p>
          <a:endParaRPr lang="en-US"/>
        </a:p>
      </dgm:t>
    </dgm:pt>
    <dgm:pt modelId="{A894F013-CA22-484F-A40A-E1348C7267C3}" type="pres">
      <dgm:prSet presAssocID="{D6F075BD-9B08-4050-A931-7647B63BC805}" presName="negativeSpace" presStyleCnt="0"/>
      <dgm:spPr/>
    </dgm:pt>
    <dgm:pt modelId="{A839A6A6-9BBD-4493-A557-8ABE689E396E}" type="pres">
      <dgm:prSet presAssocID="{D6F075BD-9B08-4050-A931-7647B63BC805}" presName="childText" presStyleLbl="conFgAcc1" presStyleIdx="3" presStyleCnt="4">
        <dgm:presLayoutVars>
          <dgm:bulletEnabled val="1"/>
        </dgm:presLayoutVars>
      </dgm:prSet>
      <dgm:spPr>
        <a:ln>
          <a:solidFill>
            <a:schemeClr val="tx2">
              <a:lumMod val="50000"/>
            </a:schemeClr>
          </a:solidFill>
        </a:ln>
      </dgm:spPr>
    </dgm:pt>
  </dgm:ptLst>
  <dgm:cxnLst>
    <dgm:cxn modelId="{D95ADD68-845B-4FC4-82CC-962541289127}" type="presOf" srcId="{F5129EA4-E00C-4AF5-8BC9-CB645C905084}" destId="{E0C6DF9D-CCD2-416A-A719-261090598327}" srcOrd="0" destOrd="0" presId="urn:microsoft.com/office/officeart/2005/8/layout/list1"/>
    <dgm:cxn modelId="{1FEDBF97-D240-4440-B016-58B1ADA2CB83}" type="presOf" srcId="{F616FA83-4A0F-4483-9CD4-EC6CBEEBAE0E}" destId="{D5B211C8-8A33-4C95-8D97-1591E0C9DBF2}" srcOrd="0" destOrd="0" presId="urn:microsoft.com/office/officeart/2005/8/layout/list1"/>
    <dgm:cxn modelId="{D264B661-0300-48DF-8BE5-1CC00B5D0285}" type="presOf" srcId="{F616FA83-4A0F-4483-9CD4-EC6CBEEBAE0E}" destId="{8286B048-8095-46F5-9DF8-67784635C374}" srcOrd="1" destOrd="0" presId="urn:microsoft.com/office/officeart/2005/8/layout/list1"/>
    <dgm:cxn modelId="{63C39331-E452-4EFA-B946-75576C1993EE}" srcId="{B71ABF19-2045-41E3-B3B3-113B1A9D3736}" destId="{D6F075BD-9B08-4050-A931-7647B63BC805}" srcOrd="3" destOrd="0" parTransId="{B31D87C3-8E9E-4A59-AC6B-9F22DE9119E4}" sibTransId="{61EC1CC6-153D-4A78-A10F-37DAADD96771}"/>
    <dgm:cxn modelId="{EDFC04CA-5154-4FDB-B641-07381B68D60F}" type="presOf" srcId="{D6F075BD-9B08-4050-A931-7647B63BC805}" destId="{4DE40677-D00C-4A4F-9437-4346A088C9D8}" srcOrd="0" destOrd="0" presId="urn:microsoft.com/office/officeart/2005/8/layout/list1"/>
    <dgm:cxn modelId="{4032D90A-6ED8-4E8A-B0E5-6D8717D90AD4}" type="presOf" srcId="{E95F2C0E-8159-46D9-8820-0FBBC9FD7A50}" destId="{4D5BFE43-BDDB-4C0C-BAF6-35838A177B63}" srcOrd="1" destOrd="0" presId="urn:microsoft.com/office/officeart/2005/8/layout/list1"/>
    <dgm:cxn modelId="{0727F4FA-8666-454D-93AB-B26BE8627CBB}" srcId="{B71ABF19-2045-41E3-B3B3-113B1A9D3736}" destId="{F616FA83-4A0F-4483-9CD4-EC6CBEEBAE0E}" srcOrd="1" destOrd="0" parTransId="{160C61DF-4DDE-48AA-95C0-5FAB7EDAB49E}" sibTransId="{388109F6-D5DE-4BF6-868D-5A0314105433}"/>
    <dgm:cxn modelId="{2467E756-DB44-4F53-827E-45DAD596DD8A}" type="presOf" srcId="{F5129EA4-E00C-4AF5-8BC9-CB645C905084}" destId="{1C7D9B32-AAC9-4123-9580-9D518362B221}" srcOrd="1" destOrd="0" presId="urn:microsoft.com/office/officeart/2005/8/layout/list1"/>
    <dgm:cxn modelId="{19EAC790-B8C1-4FF6-998D-326EBEDCC5B8}" type="presOf" srcId="{E95F2C0E-8159-46D9-8820-0FBBC9FD7A50}" destId="{19698208-68BF-4659-A47E-A9C05899A707}" srcOrd="0" destOrd="0" presId="urn:microsoft.com/office/officeart/2005/8/layout/list1"/>
    <dgm:cxn modelId="{270BD0F5-1767-48EB-BB4D-BF0C028BB005}" srcId="{B71ABF19-2045-41E3-B3B3-113B1A9D3736}" destId="{E95F2C0E-8159-46D9-8820-0FBBC9FD7A50}" srcOrd="0" destOrd="0" parTransId="{AB325311-B220-458C-9DB5-5EA346E28A4C}" sibTransId="{2AAF5B7B-F3E7-4209-A945-02897F65ABD1}"/>
    <dgm:cxn modelId="{D22BA200-C849-4770-A2A3-52D4EBD54F5A}" srcId="{B71ABF19-2045-41E3-B3B3-113B1A9D3736}" destId="{F5129EA4-E00C-4AF5-8BC9-CB645C905084}" srcOrd="2" destOrd="0" parTransId="{265CA366-0A8C-46AA-96CC-0B3555CAF988}" sibTransId="{1DD0300D-70E3-462A-8937-A9E5F326CA62}"/>
    <dgm:cxn modelId="{09076252-9336-418C-AF84-E42DC8A218EA}" type="presOf" srcId="{D6F075BD-9B08-4050-A931-7647B63BC805}" destId="{C80ACAE4-7DAC-4DC5-BD5B-980405D4FAEE}" srcOrd="1" destOrd="0" presId="urn:microsoft.com/office/officeart/2005/8/layout/list1"/>
    <dgm:cxn modelId="{4E3024ED-A5F0-448D-B232-32A9E82F470E}" type="presOf" srcId="{B71ABF19-2045-41E3-B3B3-113B1A9D3736}" destId="{F4AC2C03-7EC4-405C-A54B-2F97162CFE32}" srcOrd="0" destOrd="0" presId="urn:microsoft.com/office/officeart/2005/8/layout/list1"/>
    <dgm:cxn modelId="{5A820CFB-7245-4254-AEBB-D02732FFC1B8}" type="presParOf" srcId="{F4AC2C03-7EC4-405C-A54B-2F97162CFE32}" destId="{FFCA1C8F-B120-40CF-826A-945CF54E6E90}" srcOrd="0" destOrd="0" presId="urn:microsoft.com/office/officeart/2005/8/layout/list1"/>
    <dgm:cxn modelId="{E6BBC8EC-D771-4CFF-8A5B-F97FC316E480}" type="presParOf" srcId="{FFCA1C8F-B120-40CF-826A-945CF54E6E90}" destId="{19698208-68BF-4659-A47E-A9C05899A707}" srcOrd="0" destOrd="0" presId="urn:microsoft.com/office/officeart/2005/8/layout/list1"/>
    <dgm:cxn modelId="{6E9BC8E1-670C-4B88-A4C1-F8339507B0BD}" type="presParOf" srcId="{FFCA1C8F-B120-40CF-826A-945CF54E6E90}" destId="{4D5BFE43-BDDB-4C0C-BAF6-35838A177B63}" srcOrd="1" destOrd="0" presId="urn:microsoft.com/office/officeart/2005/8/layout/list1"/>
    <dgm:cxn modelId="{C4EC3DE3-6A10-4E73-B470-E9A4EDFE4DDA}" type="presParOf" srcId="{F4AC2C03-7EC4-405C-A54B-2F97162CFE32}" destId="{10BD87D5-CCCD-42A3-911A-0E4AD2EC4DD9}" srcOrd="1" destOrd="0" presId="urn:microsoft.com/office/officeart/2005/8/layout/list1"/>
    <dgm:cxn modelId="{E723925B-0024-41C4-986A-DD18B9F75F70}" type="presParOf" srcId="{F4AC2C03-7EC4-405C-A54B-2F97162CFE32}" destId="{A1302379-B586-4E7C-A49B-29F218356667}" srcOrd="2" destOrd="0" presId="urn:microsoft.com/office/officeart/2005/8/layout/list1"/>
    <dgm:cxn modelId="{1A971686-2CF8-4952-84F3-95FB30C3F1FB}" type="presParOf" srcId="{F4AC2C03-7EC4-405C-A54B-2F97162CFE32}" destId="{4B395927-E9B0-4EA9-B931-35AFCA18BC04}" srcOrd="3" destOrd="0" presId="urn:microsoft.com/office/officeart/2005/8/layout/list1"/>
    <dgm:cxn modelId="{1BC10A25-C7BA-4620-A14D-AA9C8F0630E1}" type="presParOf" srcId="{F4AC2C03-7EC4-405C-A54B-2F97162CFE32}" destId="{5176A482-B69C-4683-A1C6-DB5F8E9F85FE}" srcOrd="4" destOrd="0" presId="urn:microsoft.com/office/officeart/2005/8/layout/list1"/>
    <dgm:cxn modelId="{D10E3767-D9B5-4743-880D-649F777E2F19}" type="presParOf" srcId="{5176A482-B69C-4683-A1C6-DB5F8E9F85FE}" destId="{D5B211C8-8A33-4C95-8D97-1591E0C9DBF2}" srcOrd="0" destOrd="0" presId="urn:microsoft.com/office/officeart/2005/8/layout/list1"/>
    <dgm:cxn modelId="{EFC07E06-454C-46F7-B995-CD4416BEB2A6}" type="presParOf" srcId="{5176A482-B69C-4683-A1C6-DB5F8E9F85FE}" destId="{8286B048-8095-46F5-9DF8-67784635C374}" srcOrd="1" destOrd="0" presId="urn:microsoft.com/office/officeart/2005/8/layout/list1"/>
    <dgm:cxn modelId="{E8F28CAC-D257-402A-B88C-374F921D8AA6}" type="presParOf" srcId="{F4AC2C03-7EC4-405C-A54B-2F97162CFE32}" destId="{C6A21CDF-9824-497B-BD12-90EDA49C38A3}" srcOrd="5" destOrd="0" presId="urn:microsoft.com/office/officeart/2005/8/layout/list1"/>
    <dgm:cxn modelId="{0B83F09A-0535-4C8E-8B8A-4846C92473CC}" type="presParOf" srcId="{F4AC2C03-7EC4-405C-A54B-2F97162CFE32}" destId="{0BA98D67-70B5-4325-828A-39BD4D4E0178}" srcOrd="6" destOrd="0" presId="urn:microsoft.com/office/officeart/2005/8/layout/list1"/>
    <dgm:cxn modelId="{A41FDB8E-E324-4CBE-96C1-29CAB61D4753}" type="presParOf" srcId="{F4AC2C03-7EC4-405C-A54B-2F97162CFE32}" destId="{FF27CA3C-E1C9-46A2-9F5E-3988B20B4909}" srcOrd="7" destOrd="0" presId="urn:microsoft.com/office/officeart/2005/8/layout/list1"/>
    <dgm:cxn modelId="{85525495-F8DA-4B65-88EE-79168ACA7DA9}" type="presParOf" srcId="{F4AC2C03-7EC4-405C-A54B-2F97162CFE32}" destId="{3A3D3D0D-84C0-4C11-AAEF-2A8580E5D6F8}" srcOrd="8" destOrd="0" presId="urn:microsoft.com/office/officeart/2005/8/layout/list1"/>
    <dgm:cxn modelId="{152B4C11-495E-4549-A52D-3FF6FADDA54E}" type="presParOf" srcId="{3A3D3D0D-84C0-4C11-AAEF-2A8580E5D6F8}" destId="{E0C6DF9D-CCD2-416A-A719-261090598327}" srcOrd="0" destOrd="0" presId="urn:microsoft.com/office/officeart/2005/8/layout/list1"/>
    <dgm:cxn modelId="{8499C03E-B668-4480-B7A2-4EFEE91CA161}" type="presParOf" srcId="{3A3D3D0D-84C0-4C11-AAEF-2A8580E5D6F8}" destId="{1C7D9B32-AAC9-4123-9580-9D518362B221}" srcOrd="1" destOrd="0" presId="urn:microsoft.com/office/officeart/2005/8/layout/list1"/>
    <dgm:cxn modelId="{4D177E84-8487-4833-BCF7-E8AA0B3D07EB}" type="presParOf" srcId="{F4AC2C03-7EC4-405C-A54B-2F97162CFE32}" destId="{7BDECA1E-E043-4BF1-A0E4-9A30E5EA0EA8}" srcOrd="9" destOrd="0" presId="urn:microsoft.com/office/officeart/2005/8/layout/list1"/>
    <dgm:cxn modelId="{8A8189DC-3C6C-43A0-A7D6-FB072E0B83AD}" type="presParOf" srcId="{F4AC2C03-7EC4-405C-A54B-2F97162CFE32}" destId="{1F91AB1A-F9B8-4FFB-BACF-1E13380FF96C}" srcOrd="10" destOrd="0" presId="urn:microsoft.com/office/officeart/2005/8/layout/list1"/>
    <dgm:cxn modelId="{1B364664-C9D1-426D-870B-24A53F8F5B97}" type="presParOf" srcId="{F4AC2C03-7EC4-405C-A54B-2F97162CFE32}" destId="{5CCFB77E-384D-4016-A7AF-6E2EF38D373D}" srcOrd="11" destOrd="0" presId="urn:microsoft.com/office/officeart/2005/8/layout/list1"/>
    <dgm:cxn modelId="{C214CD36-9037-4764-824A-15B40B54FAFE}" type="presParOf" srcId="{F4AC2C03-7EC4-405C-A54B-2F97162CFE32}" destId="{EBB2D736-5C9C-4493-AC7D-15407E107F11}" srcOrd="12" destOrd="0" presId="urn:microsoft.com/office/officeart/2005/8/layout/list1"/>
    <dgm:cxn modelId="{643547F7-80DE-4ACC-97E3-8AF9060C3128}" type="presParOf" srcId="{EBB2D736-5C9C-4493-AC7D-15407E107F11}" destId="{4DE40677-D00C-4A4F-9437-4346A088C9D8}" srcOrd="0" destOrd="0" presId="urn:microsoft.com/office/officeart/2005/8/layout/list1"/>
    <dgm:cxn modelId="{D90D9CDB-A6A3-43DF-8DF4-A0EB4196E174}" type="presParOf" srcId="{EBB2D736-5C9C-4493-AC7D-15407E107F11}" destId="{C80ACAE4-7DAC-4DC5-BD5B-980405D4FAEE}" srcOrd="1" destOrd="0" presId="urn:microsoft.com/office/officeart/2005/8/layout/list1"/>
    <dgm:cxn modelId="{A829D97B-D1F5-4015-853B-04284391ECCD}" type="presParOf" srcId="{F4AC2C03-7EC4-405C-A54B-2F97162CFE32}" destId="{A894F013-CA22-484F-A40A-E1348C7267C3}" srcOrd="13" destOrd="0" presId="urn:microsoft.com/office/officeart/2005/8/layout/list1"/>
    <dgm:cxn modelId="{DE99A99B-3032-478F-8B73-FABDF62803A2}" type="presParOf" srcId="{F4AC2C03-7EC4-405C-A54B-2F97162CFE32}" destId="{A839A6A6-9BBD-4493-A557-8ABE689E396E}" srcOrd="14"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02379-B586-4E7C-A49B-29F218356667}">
      <dsp:nvSpPr>
        <dsp:cNvPr id="0" name=""/>
        <dsp:cNvSpPr/>
      </dsp:nvSpPr>
      <dsp:spPr>
        <a:xfrm>
          <a:off x="0" y="1237341"/>
          <a:ext cx="8229600"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4D5BFE43-BDDB-4C0C-BAF6-35838A177B63}">
      <dsp:nvSpPr>
        <dsp:cNvPr id="0" name=""/>
        <dsp:cNvSpPr/>
      </dsp:nvSpPr>
      <dsp:spPr>
        <a:xfrm>
          <a:off x="411480" y="1030701"/>
          <a:ext cx="5760720" cy="413280"/>
        </a:xfrm>
        <a:prstGeom prst="roundRect">
          <a:avLst/>
        </a:prstGeom>
        <a:solidFill>
          <a:schemeClr val="tx2">
            <a:lumMod val="5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bg1"/>
              </a:solidFill>
            </a:rPr>
            <a:t>GAP ASSESSMENT: REGULATORY REQUIREMENTS VS. BOCNY PRACTICE </a:t>
          </a:r>
          <a:endParaRPr lang="en-US" sz="1400" b="1" kern="1200" dirty="0">
            <a:solidFill>
              <a:schemeClr val="bg1"/>
            </a:solidFill>
          </a:endParaRPr>
        </a:p>
      </dsp:txBody>
      <dsp:txXfrm>
        <a:off x="431655" y="1050876"/>
        <a:ext cx="5720370" cy="372930"/>
      </dsp:txXfrm>
    </dsp:sp>
    <dsp:sp modelId="{0BA98D67-70B5-4325-828A-39BD4D4E0178}">
      <dsp:nvSpPr>
        <dsp:cNvPr id="0" name=""/>
        <dsp:cNvSpPr/>
      </dsp:nvSpPr>
      <dsp:spPr>
        <a:xfrm>
          <a:off x="0" y="1872381"/>
          <a:ext cx="8229600"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8286B048-8095-46F5-9DF8-67784635C374}">
      <dsp:nvSpPr>
        <dsp:cNvPr id="0" name=""/>
        <dsp:cNvSpPr/>
      </dsp:nvSpPr>
      <dsp:spPr>
        <a:xfrm>
          <a:off x="411480" y="1665741"/>
          <a:ext cx="5760720" cy="413280"/>
        </a:xfrm>
        <a:prstGeom prst="roundRect">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tx2">
                  <a:lumMod val="50000"/>
                </a:schemeClr>
              </a:solidFill>
            </a:rPr>
            <a:t>INTRADAY LIQUIDITY MANAGEMENT PROPOSAL</a:t>
          </a:r>
          <a:endParaRPr lang="en-US" sz="1400" b="1" kern="1200" dirty="0">
            <a:solidFill>
              <a:schemeClr val="tx2">
                <a:lumMod val="50000"/>
              </a:schemeClr>
            </a:solidFill>
          </a:endParaRPr>
        </a:p>
      </dsp:txBody>
      <dsp:txXfrm>
        <a:off x="431655" y="1685916"/>
        <a:ext cx="5720370" cy="372930"/>
      </dsp:txXfrm>
    </dsp:sp>
    <dsp:sp modelId="{1F91AB1A-F9B8-4FFB-BACF-1E13380FF96C}">
      <dsp:nvSpPr>
        <dsp:cNvPr id="0" name=""/>
        <dsp:cNvSpPr/>
      </dsp:nvSpPr>
      <dsp:spPr>
        <a:xfrm>
          <a:off x="0" y="2507421"/>
          <a:ext cx="8229600"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1C7D9B32-AAC9-4123-9580-9D518362B221}">
      <dsp:nvSpPr>
        <dsp:cNvPr id="0" name=""/>
        <dsp:cNvSpPr/>
      </dsp:nvSpPr>
      <dsp:spPr>
        <a:xfrm>
          <a:off x="411480" y="2300781"/>
          <a:ext cx="5760720" cy="413280"/>
        </a:xfrm>
        <a:prstGeom prst="roundRect">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tx2">
                  <a:lumMod val="50000"/>
                </a:schemeClr>
              </a:solidFill>
            </a:rPr>
            <a:t>MONITORING TOOLS</a:t>
          </a:r>
          <a:endParaRPr lang="en-US" sz="1400" b="1" kern="1200" dirty="0">
            <a:solidFill>
              <a:schemeClr val="tx2">
                <a:lumMod val="50000"/>
              </a:schemeClr>
            </a:solidFill>
          </a:endParaRPr>
        </a:p>
      </dsp:txBody>
      <dsp:txXfrm>
        <a:off x="431655" y="2320956"/>
        <a:ext cx="5720370" cy="372930"/>
      </dsp:txXfrm>
    </dsp:sp>
    <dsp:sp modelId="{A839A6A6-9BBD-4493-A557-8ABE689E396E}">
      <dsp:nvSpPr>
        <dsp:cNvPr id="0" name=""/>
        <dsp:cNvSpPr/>
      </dsp:nvSpPr>
      <dsp:spPr>
        <a:xfrm>
          <a:off x="0" y="3142461"/>
          <a:ext cx="8229600"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C80ACAE4-7DAC-4DC5-BD5B-980405D4FAEE}">
      <dsp:nvSpPr>
        <dsp:cNvPr id="0" name=""/>
        <dsp:cNvSpPr/>
      </dsp:nvSpPr>
      <dsp:spPr>
        <a:xfrm>
          <a:off x="411480" y="2935821"/>
          <a:ext cx="5760720" cy="413280"/>
        </a:xfrm>
        <a:prstGeom prst="roundRect">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tx2">
                  <a:lumMod val="50000"/>
                </a:schemeClr>
              </a:solidFill>
            </a:rPr>
            <a:t>APPENDIX</a:t>
          </a:r>
          <a:endParaRPr lang="en-US" sz="1400" b="1" kern="1200" dirty="0">
            <a:solidFill>
              <a:schemeClr val="tx2">
                <a:lumMod val="50000"/>
              </a:schemeClr>
            </a:solidFill>
          </a:endParaRPr>
        </a:p>
      </dsp:txBody>
      <dsp:txXfrm>
        <a:off x="431655" y="2955996"/>
        <a:ext cx="5720370"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02379-B586-4E7C-A49B-29F218356667}">
      <dsp:nvSpPr>
        <dsp:cNvPr id="0" name=""/>
        <dsp:cNvSpPr/>
      </dsp:nvSpPr>
      <dsp:spPr>
        <a:xfrm>
          <a:off x="0" y="1237341"/>
          <a:ext cx="8229600"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4D5BFE43-BDDB-4C0C-BAF6-35838A177B63}">
      <dsp:nvSpPr>
        <dsp:cNvPr id="0" name=""/>
        <dsp:cNvSpPr/>
      </dsp:nvSpPr>
      <dsp:spPr>
        <a:xfrm>
          <a:off x="411480" y="1030701"/>
          <a:ext cx="5760720" cy="413280"/>
        </a:xfrm>
        <a:prstGeom prst="roundRect">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tx2">
                  <a:lumMod val="50000"/>
                </a:schemeClr>
              </a:solidFill>
            </a:rPr>
            <a:t>GAP ASSESSMENT: REGULATORY REQUIREMENTS VS. BOCNY PRACTICE </a:t>
          </a:r>
          <a:endParaRPr lang="en-US" sz="1400" b="1" kern="1200" dirty="0">
            <a:solidFill>
              <a:schemeClr val="tx2">
                <a:lumMod val="50000"/>
              </a:schemeClr>
            </a:solidFill>
          </a:endParaRPr>
        </a:p>
      </dsp:txBody>
      <dsp:txXfrm>
        <a:off x="431655" y="1050876"/>
        <a:ext cx="5720370" cy="372930"/>
      </dsp:txXfrm>
    </dsp:sp>
    <dsp:sp modelId="{0BA98D67-70B5-4325-828A-39BD4D4E0178}">
      <dsp:nvSpPr>
        <dsp:cNvPr id="0" name=""/>
        <dsp:cNvSpPr/>
      </dsp:nvSpPr>
      <dsp:spPr>
        <a:xfrm>
          <a:off x="0" y="1872381"/>
          <a:ext cx="8229600"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8286B048-8095-46F5-9DF8-67784635C374}">
      <dsp:nvSpPr>
        <dsp:cNvPr id="0" name=""/>
        <dsp:cNvSpPr/>
      </dsp:nvSpPr>
      <dsp:spPr>
        <a:xfrm>
          <a:off x="411480" y="1665741"/>
          <a:ext cx="5760720" cy="413280"/>
        </a:xfrm>
        <a:prstGeom prst="roundRect">
          <a:avLst/>
        </a:prstGeom>
        <a:solidFill>
          <a:schemeClr val="tx2">
            <a:lumMod val="5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t>INTRADAY LIQUIDITY MANAGEMENT PROPOSAL</a:t>
          </a:r>
          <a:endParaRPr lang="en-US" sz="1400" b="1" kern="1200" dirty="0"/>
        </a:p>
      </dsp:txBody>
      <dsp:txXfrm>
        <a:off x="431655" y="1685916"/>
        <a:ext cx="5720370" cy="372930"/>
      </dsp:txXfrm>
    </dsp:sp>
    <dsp:sp modelId="{1F91AB1A-F9B8-4FFB-BACF-1E13380FF96C}">
      <dsp:nvSpPr>
        <dsp:cNvPr id="0" name=""/>
        <dsp:cNvSpPr/>
      </dsp:nvSpPr>
      <dsp:spPr>
        <a:xfrm>
          <a:off x="0" y="2507421"/>
          <a:ext cx="8229600"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1C7D9B32-AAC9-4123-9580-9D518362B221}">
      <dsp:nvSpPr>
        <dsp:cNvPr id="0" name=""/>
        <dsp:cNvSpPr/>
      </dsp:nvSpPr>
      <dsp:spPr>
        <a:xfrm>
          <a:off x="411480" y="2300781"/>
          <a:ext cx="5760720" cy="413280"/>
        </a:xfrm>
        <a:prstGeom prst="roundRect">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tx2">
                  <a:lumMod val="50000"/>
                </a:schemeClr>
              </a:solidFill>
            </a:rPr>
            <a:t>MONITORING TOOLS</a:t>
          </a:r>
          <a:endParaRPr lang="en-US" sz="1400" b="1" kern="1200" dirty="0">
            <a:solidFill>
              <a:schemeClr val="tx2">
                <a:lumMod val="50000"/>
              </a:schemeClr>
            </a:solidFill>
          </a:endParaRPr>
        </a:p>
      </dsp:txBody>
      <dsp:txXfrm>
        <a:off x="431655" y="2320956"/>
        <a:ext cx="5720370" cy="372930"/>
      </dsp:txXfrm>
    </dsp:sp>
    <dsp:sp modelId="{A839A6A6-9BBD-4493-A557-8ABE689E396E}">
      <dsp:nvSpPr>
        <dsp:cNvPr id="0" name=""/>
        <dsp:cNvSpPr/>
      </dsp:nvSpPr>
      <dsp:spPr>
        <a:xfrm>
          <a:off x="0" y="3142461"/>
          <a:ext cx="8229600"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C80ACAE4-7DAC-4DC5-BD5B-980405D4FAEE}">
      <dsp:nvSpPr>
        <dsp:cNvPr id="0" name=""/>
        <dsp:cNvSpPr/>
      </dsp:nvSpPr>
      <dsp:spPr>
        <a:xfrm>
          <a:off x="411480" y="2935821"/>
          <a:ext cx="5760720" cy="413280"/>
        </a:xfrm>
        <a:prstGeom prst="roundRect">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tx2">
                  <a:lumMod val="50000"/>
                </a:schemeClr>
              </a:solidFill>
            </a:rPr>
            <a:t>APPENDIX</a:t>
          </a:r>
          <a:endParaRPr lang="en-US" sz="1400" b="1" kern="1200" dirty="0">
            <a:solidFill>
              <a:schemeClr val="tx2">
                <a:lumMod val="50000"/>
              </a:schemeClr>
            </a:solidFill>
          </a:endParaRPr>
        </a:p>
      </dsp:txBody>
      <dsp:txXfrm>
        <a:off x="431655" y="2955996"/>
        <a:ext cx="5720370"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050AC-99CB-41D1-99CB-A468E4CE7D64}">
      <dsp:nvSpPr>
        <dsp:cNvPr id="0" name=""/>
        <dsp:cNvSpPr/>
      </dsp:nvSpPr>
      <dsp:spPr>
        <a:xfrm>
          <a:off x="-5361492" y="-827309"/>
          <a:ext cx="6433163" cy="6433163"/>
        </a:xfrm>
        <a:prstGeom prst="blockArc">
          <a:avLst>
            <a:gd name="adj1" fmla="val 18900000"/>
            <a:gd name="adj2" fmla="val 2700000"/>
            <a:gd name="adj3" fmla="val 336"/>
          </a:avLst>
        </a:pr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0A9F55-8E90-4125-AC0E-ACF17BFBE67C}">
      <dsp:nvSpPr>
        <dsp:cNvPr id="0" name=""/>
        <dsp:cNvSpPr/>
      </dsp:nvSpPr>
      <dsp:spPr>
        <a:xfrm>
          <a:off x="878415" y="682662"/>
          <a:ext cx="6944977" cy="1365134"/>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3575" tIns="40640" rIns="40640" bIns="40640" numCol="1" spcCol="1270" anchor="t" anchorCtr="0">
          <a:noAutofit/>
        </a:bodyPr>
        <a:lstStyle/>
        <a:p>
          <a:pPr lvl="0" algn="l" defTabSz="711200" rtl="0">
            <a:lnSpc>
              <a:spcPct val="90000"/>
            </a:lnSpc>
            <a:spcBef>
              <a:spcPct val="0"/>
            </a:spcBef>
            <a:spcAft>
              <a:spcPct val="35000"/>
            </a:spcAft>
          </a:pPr>
          <a:r>
            <a:rPr lang="en-US" sz="1600" b="1" i="1" kern="1200" dirty="0" smtClean="0"/>
            <a:t>Enhance Intraday liquidity risk management methodology</a:t>
          </a:r>
          <a:endParaRPr lang="en-US" sz="1600" kern="1200" dirty="0"/>
        </a:p>
        <a:p>
          <a:pPr marL="114300" lvl="1" indent="-114300" algn="l" defTabSz="533400" rtl="0">
            <a:lnSpc>
              <a:spcPct val="90000"/>
            </a:lnSpc>
            <a:spcBef>
              <a:spcPct val="0"/>
            </a:spcBef>
            <a:spcAft>
              <a:spcPct val="15000"/>
            </a:spcAft>
            <a:buChar char="••"/>
          </a:pPr>
          <a:r>
            <a:rPr lang="en-US" sz="1200" kern="1200" dirty="0" smtClean="0"/>
            <a:t>Set Intraday overdraft limit</a:t>
          </a:r>
          <a:endParaRPr lang="en-US" sz="1200" kern="1200" dirty="0"/>
        </a:p>
        <a:p>
          <a:pPr marL="228600" lvl="2" indent="-114300" algn="l" defTabSz="533400" rtl="0">
            <a:lnSpc>
              <a:spcPct val="90000"/>
            </a:lnSpc>
            <a:spcBef>
              <a:spcPct val="0"/>
            </a:spcBef>
            <a:spcAft>
              <a:spcPct val="15000"/>
            </a:spcAft>
            <a:buChar char="••"/>
          </a:pPr>
          <a:r>
            <a:rPr lang="en-US" sz="1200" i="1" kern="1200" dirty="0" smtClean="0"/>
            <a:t>Customers</a:t>
          </a:r>
          <a:endParaRPr lang="en-US" sz="1200" kern="1200" dirty="0"/>
        </a:p>
        <a:p>
          <a:pPr marL="228600" lvl="2" indent="-114300" algn="l" defTabSz="533400" rtl="0">
            <a:lnSpc>
              <a:spcPct val="90000"/>
            </a:lnSpc>
            <a:spcBef>
              <a:spcPct val="0"/>
            </a:spcBef>
            <a:spcAft>
              <a:spcPct val="15000"/>
            </a:spcAft>
            <a:buChar char="••"/>
          </a:pPr>
          <a:r>
            <a:rPr lang="en-US" sz="1200" i="1" kern="1200" dirty="0" smtClean="0"/>
            <a:t>VIP customers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Build Intraday Liquidity Monitoring process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Explore Stressed Testing Scenarios</a:t>
          </a:r>
          <a:endParaRPr lang="en-US" sz="1200" kern="1200" dirty="0"/>
        </a:p>
      </dsp:txBody>
      <dsp:txXfrm>
        <a:off x="878415" y="682662"/>
        <a:ext cx="6944977" cy="1365134"/>
      </dsp:txXfrm>
    </dsp:sp>
    <dsp:sp modelId="{BAC42784-8FFA-40F4-9E1E-B39EA1E240BB}">
      <dsp:nvSpPr>
        <dsp:cNvPr id="0" name=""/>
        <dsp:cNvSpPr/>
      </dsp:nvSpPr>
      <dsp:spPr>
        <a:xfrm>
          <a:off x="25206" y="512020"/>
          <a:ext cx="1706418" cy="1706418"/>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5B8C8C-C8F7-4A8A-8530-66A3C7873137}">
      <dsp:nvSpPr>
        <dsp:cNvPr id="0" name=""/>
        <dsp:cNvSpPr/>
      </dsp:nvSpPr>
      <dsp:spPr>
        <a:xfrm>
          <a:off x="878415" y="2730746"/>
          <a:ext cx="6944977" cy="1365134"/>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3575" tIns="40640" rIns="40640" bIns="40640" numCol="1" spcCol="1270" anchor="ctr" anchorCtr="0">
          <a:noAutofit/>
        </a:bodyPr>
        <a:lstStyle/>
        <a:p>
          <a:pPr lvl="0" algn="l" defTabSz="711200" rtl="0">
            <a:lnSpc>
              <a:spcPct val="90000"/>
            </a:lnSpc>
            <a:spcBef>
              <a:spcPct val="0"/>
            </a:spcBef>
            <a:spcAft>
              <a:spcPct val="35000"/>
            </a:spcAft>
          </a:pPr>
          <a:r>
            <a:rPr lang="en-US" sz="1600" b="1" i="1" kern="1200" dirty="0" smtClean="0"/>
            <a:t>Enhance cash management Process</a:t>
          </a:r>
          <a:endParaRPr lang="en-US" sz="1600" kern="1200" dirty="0"/>
        </a:p>
        <a:p>
          <a:pPr marL="114300" lvl="1" indent="-114300" algn="l" defTabSz="533400" rtl="0">
            <a:lnSpc>
              <a:spcPct val="90000"/>
            </a:lnSpc>
            <a:spcBef>
              <a:spcPct val="0"/>
            </a:spcBef>
            <a:spcAft>
              <a:spcPct val="15000"/>
            </a:spcAft>
            <a:buChar char="••"/>
          </a:pPr>
          <a:r>
            <a:rPr lang="en-US" sz="1200" i="1" kern="1200" dirty="0" smtClean="0"/>
            <a:t>Set up clear procedures on cash position reporting</a:t>
          </a:r>
          <a:endParaRPr lang="en-US" sz="1200" kern="1200" dirty="0"/>
        </a:p>
        <a:p>
          <a:pPr marL="114300" lvl="1" indent="-114300" algn="l" defTabSz="533400" rtl="0">
            <a:lnSpc>
              <a:spcPct val="90000"/>
            </a:lnSpc>
            <a:spcBef>
              <a:spcPct val="0"/>
            </a:spcBef>
            <a:spcAft>
              <a:spcPct val="15000"/>
            </a:spcAft>
            <a:buChar char="••"/>
          </a:pPr>
          <a:r>
            <a:rPr lang="en-US" sz="1200" i="1" kern="1200" dirty="0" smtClean="0"/>
            <a:t>Define roles and responsibilities of relevant departments on cash accounts</a:t>
          </a:r>
          <a:endParaRPr lang="en-US" sz="1200" kern="1200" dirty="0"/>
        </a:p>
      </dsp:txBody>
      <dsp:txXfrm>
        <a:off x="878415" y="2730746"/>
        <a:ext cx="6944977" cy="1365134"/>
      </dsp:txXfrm>
    </dsp:sp>
    <dsp:sp modelId="{CED6CF97-5D05-45E5-8543-F437E440F2F8}">
      <dsp:nvSpPr>
        <dsp:cNvPr id="0" name=""/>
        <dsp:cNvSpPr/>
      </dsp:nvSpPr>
      <dsp:spPr>
        <a:xfrm>
          <a:off x="25206" y="2560104"/>
          <a:ext cx="1706418" cy="1706418"/>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02379-B586-4E7C-A49B-29F218356667}">
      <dsp:nvSpPr>
        <dsp:cNvPr id="0" name=""/>
        <dsp:cNvSpPr/>
      </dsp:nvSpPr>
      <dsp:spPr>
        <a:xfrm>
          <a:off x="0" y="1237341"/>
          <a:ext cx="8229599"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4D5BFE43-BDDB-4C0C-BAF6-35838A177B63}">
      <dsp:nvSpPr>
        <dsp:cNvPr id="0" name=""/>
        <dsp:cNvSpPr/>
      </dsp:nvSpPr>
      <dsp:spPr>
        <a:xfrm>
          <a:off x="411480" y="1030701"/>
          <a:ext cx="5760720" cy="413280"/>
        </a:xfrm>
        <a:prstGeom prst="roundRect">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tx2">
                  <a:lumMod val="50000"/>
                </a:schemeClr>
              </a:solidFill>
            </a:rPr>
            <a:t>GAP ASSESSMENT: REGULATORY REQUIREMENTS VS. BOCNY PRACTICE </a:t>
          </a:r>
          <a:endParaRPr lang="en-US" sz="1400" b="1" kern="1200" dirty="0">
            <a:solidFill>
              <a:schemeClr val="tx2">
                <a:lumMod val="50000"/>
              </a:schemeClr>
            </a:solidFill>
          </a:endParaRPr>
        </a:p>
      </dsp:txBody>
      <dsp:txXfrm>
        <a:off x="431655" y="1050876"/>
        <a:ext cx="5720370" cy="372930"/>
      </dsp:txXfrm>
    </dsp:sp>
    <dsp:sp modelId="{0BA98D67-70B5-4325-828A-39BD4D4E0178}">
      <dsp:nvSpPr>
        <dsp:cNvPr id="0" name=""/>
        <dsp:cNvSpPr/>
      </dsp:nvSpPr>
      <dsp:spPr>
        <a:xfrm>
          <a:off x="0" y="1872381"/>
          <a:ext cx="8229599"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8286B048-8095-46F5-9DF8-67784635C374}">
      <dsp:nvSpPr>
        <dsp:cNvPr id="0" name=""/>
        <dsp:cNvSpPr/>
      </dsp:nvSpPr>
      <dsp:spPr>
        <a:xfrm>
          <a:off x="411480" y="1665741"/>
          <a:ext cx="5760720" cy="413280"/>
        </a:xfrm>
        <a:prstGeom prst="roundRect">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tx2">
                  <a:lumMod val="50000"/>
                </a:schemeClr>
              </a:solidFill>
            </a:rPr>
            <a:t>INTRADAY LIQUIDITY MANAGEMENT PROPOSAL</a:t>
          </a:r>
          <a:endParaRPr lang="en-US" sz="1400" b="1" kern="1200" dirty="0">
            <a:solidFill>
              <a:schemeClr val="tx2">
                <a:lumMod val="50000"/>
              </a:schemeClr>
            </a:solidFill>
          </a:endParaRPr>
        </a:p>
      </dsp:txBody>
      <dsp:txXfrm>
        <a:off x="431655" y="1685916"/>
        <a:ext cx="5720370" cy="372930"/>
      </dsp:txXfrm>
    </dsp:sp>
    <dsp:sp modelId="{1F91AB1A-F9B8-4FFB-BACF-1E13380FF96C}">
      <dsp:nvSpPr>
        <dsp:cNvPr id="0" name=""/>
        <dsp:cNvSpPr/>
      </dsp:nvSpPr>
      <dsp:spPr>
        <a:xfrm>
          <a:off x="0" y="2507421"/>
          <a:ext cx="8229599"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1C7D9B32-AAC9-4123-9580-9D518362B221}">
      <dsp:nvSpPr>
        <dsp:cNvPr id="0" name=""/>
        <dsp:cNvSpPr/>
      </dsp:nvSpPr>
      <dsp:spPr>
        <a:xfrm>
          <a:off x="411480" y="2300781"/>
          <a:ext cx="5760720" cy="413280"/>
        </a:xfrm>
        <a:prstGeom prst="roundRect">
          <a:avLst/>
        </a:prstGeom>
        <a:solidFill>
          <a:schemeClr val="tx2">
            <a:lumMod val="5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bg1"/>
              </a:solidFill>
            </a:rPr>
            <a:t>MONITORING TOOLS</a:t>
          </a:r>
          <a:endParaRPr lang="en-US" sz="1400" b="1" kern="1200" dirty="0">
            <a:solidFill>
              <a:schemeClr val="bg1"/>
            </a:solidFill>
          </a:endParaRPr>
        </a:p>
      </dsp:txBody>
      <dsp:txXfrm>
        <a:off x="431655" y="2320956"/>
        <a:ext cx="5720370" cy="372930"/>
      </dsp:txXfrm>
    </dsp:sp>
    <dsp:sp modelId="{A839A6A6-9BBD-4493-A557-8ABE689E396E}">
      <dsp:nvSpPr>
        <dsp:cNvPr id="0" name=""/>
        <dsp:cNvSpPr/>
      </dsp:nvSpPr>
      <dsp:spPr>
        <a:xfrm>
          <a:off x="0" y="3142461"/>
          <a:ext cx="8229599" cy="352800"/>
        </a:xfrm>
        <a:prstGeom prst="rect">
          <a:avLst/>
        </a:prstGeom>
        <a:solidFill>
          <a:schemeClr val="lt1">
            <a:alpha val="90000"/>
            <a:hueOff val="0"/>
            <a:satOff val="0"/>
            <a:lumOff val="0"/>
            <a:alphaOff val="0"/>
          </a:schemeClr>
        </a:solidFill>
        <a:ln w="285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C80ACAE4-7DAC-4DC5-BD5B-980405D4FAEE}">
      <dsp:nvSpPr>
        <dsp:cNvPr id="0" name=""/>
        <dsp:cNvSpPr/>
      </dsp:nvSpPr>
      <dsp:spPr>
        <a:xfrm>
          <a:off x="411480" y="2935821"/>
          <a:ext cx="5760720" cy="413280"/>
        </a:xfrm>
        <a:prstGeom prst="roundRect">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b="1" kern="1200" dirty="0" smtClean="0">
              <a:solidFill>
                <a:schemeClr val="tx2">
                  <a:lumMod val="50000"/>
                </a:schemeClr>
              </a:solidFill>
            </a:rPr>
            <a:t>APPENDIX</a:t>
          </a:r>
          <a:endParaRPr lang="en-US" sz="1400" b="1" kern="1200" dirty="0">
            <a:solidFill>
              <a:schemeClr val="tx2">
                <a:lumMod val="50000"/>
              </a:schemeClr>
            </a:solidFill>
          </a:endParaRPr>
        </a:p>
      </dsp:txBody>
      <dsp:txXfrm>
        <a:off x="431655" y="2955996"/>
        <a:ext cx="57203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0.79975</cdr:x>
      <cdr:y>0.89728</cdr:y>
    </cdr:from>
    <cdr:to>
      <cdr:x>0.94579</cdr:x>
      <cdr:y>0.98086</cdr:y>
    </cdr:to>
    <cdr:sp macro="" textlink="">
      <cdr:nvSpPr>
        <cdr:cNvPr id="2" name="TextBox 1"/>
        <cdr:cNvSpPr txBox="1"/>
      </cdr:nvSpPr>
      <cdr:spPr>
        <a:xfrm xmlns:a="http://schemas.openxmlformats.org/drawingml/2006/main">
          <a:off x="7198619" y="3572482"/>
          <a:ext cx="1314525" cy="3327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baseline="0" dirty="0" smtClean="0">
              <a:solidFill>
                <a:sysClr val="windowText" lastClr="000000"/>
              </a:solidFill>
            </a:rPr>
            <a:t> </a:t>
          </a:r>
          <a:endParaRPr lang="en-US" sz="1100" b="1" dirty="0">
            <a:solidFill>
              <a:sysClr val="windowText" lastClr="000000"/>
            </a:solidFill>
          </a:endParaRPr>
        </a:p>
      </cdr:txBody>
    </cdr:sp>
  </cdr:relSizeAnchor>
  <cdr:relSizeAnchor xmlns:cdr="http://schemas.openxmlformats.org/drawingml/2006/chartDrawing">
    <cdr:from>
      <cdr:x>0.11566</cdr:x>
      <cdr:y>0</cdr:y>
    </cdr:from>
    <cdr:to>
      <cdr:x>0.39623</cdr:x>
      <cdr:y>0.17391</cdr:y>
    </cdr:to>
    <cdr:sp macro="" textlink="">
      <cdr:nvSpPr>
        <cdr:cNvPr id="3" name="TextBox 1"/>
        <cdr:cNvSpPr txBox="1"/>
      </cdr:nvSpPr>
      <cdr:spPr>
        <a:xfrm xmlns:a="http://schemas.openxmlformats.org/drawingml/2006/main">
          <a:off x="467100" y="0"/>
          <a:ext cx="1133099"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700" b="1" dirty="0">
              <a:solidFill>
                <a:srgbClr val="FF0000"/>
              </a:solidFill>
            </a:rPr>
            <a:t>5% </a:t>
          </a:r>
          <a:r>
            <a:rPr lang="en-US" sz="700" b="1" dirty="0" smtClean="0">
              <a:solidFill>
                <a:srgbClr val="FF0000"/>
              </a:solidFill>
            </a:rPr>
            <a:t>Percentile </a:t>
          </a:r>
          <a:r>
            <a:rPr lang="en-US" sz="700" b="1" dirty="0" smtClean="0">
              <a:solidFill>
                <a:schemeClr val="tx1"/>
              </a:solidFill>
            </a:rPr>
            <a:t>$3.0B</a:t>
          </a:r>
          <a:endParaRPr lang="en-US" sz="700" b="1" dirty="0">
            <a:solidFill>
              <a:schemeClr val="tx1"/>
            </a:solidFill>
          </a:endParaRPr>
        </a:p>
      </cdr:txBody>
    </cdr:sp>
  </cdr:relSizeAnchor>
  <cdr:relSizeAnchor xmlns:cdr="http://schemas.openxmlformats.org/drawingml/2006/chartDrawing">
    <cdr:from>
      <cdr:x>0.07692</cdr:x>
      <cdr:y>0.30435</cdr:y>
    </cdr:from>
    <cdr:to>
      <cdr:x>0.35749</cdr:x>
      <cdr:y>0.47826</cdr:y>
    </cdr:to>
    <cdr:sp macro="" textlink="">
      <cdr:nvSpPr>
        <cdr:cNvPr id="4" name="TextBox 1"/>
        <cdr:cNvSpPr txBox="1"/>
      </cdr:nvSpPr>
      <cdr:spPr>
        <a:xfrm xmlns:a="http://schemas.openxmlformats.org/drawingml/2006/main">
          <a:off x="304800" y="533402"/>
          <a:ext cx="1111731" cy="3047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700" b="1" dirty="0">
              <a:solidFill>
                <a:srgbClr val="FF0000"/>
              </a:solidFill>
            </a:rPr>
            <a:t>1</a:t>
          </a:r>
          <a:r>
            <a:rPr lang="en-US" sz="700" b="1" dirty="0" smtClean="0">
              <a:solidFill>
                <a:srgbClr val="FF0000"/>
              </a:solidFill>
            </a:rPr>
            <a:t>% Percentile </a:t>
          </a:r>
          <a:r>
            <a:rPr lang="en-US" sz="700" b="1" dirty="0" smtClean="0">
              <a:solidFill>
                <a:schemeClr val="tx1"/>
              </a:solidFill>
            </a:rPr>
            <a:t>$1.8B</a:t>
          </a:r>
          <a:endParaRPr lang="en-US" sz="700" b="1"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0.11594</cdr:x>
      <cdr:y>0.02725</cdr:y>
    </cdr:from>
    <cdr:to>
      <cdr:x>0.3805</cdr:x>
      <cdr:y>0.12857</cdr:y>
    </cdr:to>
    <cdr:sp macro="" textlink="">
      <cdr:nvSpPr>
        <cdr:cNvPr id="2" name="TextBox 1"/>
        <cdr:cNvSpPr txBox="1"/>
      </cdr:nvSpPr>
      <cdr:spPr>
        <a:xfrm xmlns:a="http://schemas.openxmlformats.org/drawingml/2006/main">
          <a:off x="459690" y="48458"/>
          <a:ext cx="1048969" cy="18014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700" b="1" dirty="0">
              <a:solidFill>
                <a:srgbClr val="FF0000"/>
              </a:solidFill>
            </a:rPr>
            <a:t>5% </a:t>
          </a:r>
          <a:r>
            <a:rPr lang="en-US" sz="700" b="1" dirty="0" smtClean="0">
              <a:solidFill>
                <a:srgbClr val="FF0000"/>
              </a:solidFill>
            </a:rPr>
            <a:t>Percentile </a:t>
          </a:r>
          <a:r>
            <a:rPr lang="en-US" sz="700" b="1" dirty="0" smtClean="0">
              <a:solidFill>
                <a:schemeClr val="tx1"/>
              </a:solidFill>
            </a:rPr>
            <a:t>($21.6B)</a:t>
          </a:r>
          <a:endParaRPr lang="en-US" sz="700" b="1" dirty="0">
            <a:solidFill>
              <a:schemeClr val="tx1"/>
            </a:solidFill>
          </a:endParaRPr>
        </a:p>
      </cdr:txBody>
    </cdr:sp>
  </cdr:relSizeAnchor>
  <cdr:relSizeAnchor xmlns:cdr="http://schemas.openxmlformats.org/drawingml/2006/chartDrawing">
    <cdr:from>
      <cdr:x>0.06767</cdr:x>
      <cdr:y>0.24154</cdr:y>
    </cdr:from>
    <cdr:to>
      <cdr:x>0.33223</cdr:x>
      <cdr:y>0.34286</cdr:y>
    </cdr:to>
    <cdr:sp macro="" textlink="">
      <cdr:nvSpPr>
        <cdr:cNvPr id="5" name="TextBox 1"/>
        <cdr:cNvSpPr txBox="1"/>
      </cdr:nvSpPr>
      <cdr:spPr>
        <a:xfrm xmlns:a="http://schemas.openxmlformats.org/drawingml/2006/main">
          <a:off x="268315" y="429457"/>
          <a:ext cx="1048951" cy="18014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700" b="1" dirty="0">
              <a:solidFill>
                <a:srgbClr val="FF0000"/>
              </a:solidFill>
            </a:rPr>
            <a:t>1</a:t>
          </a:r>
          <a:r>
            <a:rPr lang="en-US" sz="700" b="1" dirty="0" smtClean="0">
              <a:solidFill>
                <a:srgbClr val="FF0000"/>
              </a:solidFill>
            </a:rPr>
            <a:t>% Percentile </a:t>
          </a:r>
          <a:r>
            <a:rPr lang="en-US" sz="700" b="1" dirty="0" smtClean="0">
              <a:solidFill>
                <a:schemeClr val="tx1"/>
              </a:solidFill>
            </a:rPr>
            <a:t>($29.1B)</a:t>
          </a:r>
          <a:endParaRPr lang="en-US" sz="700" b="1"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0.06542</cdr:x>
      <cdr:y>0.35135</cdr:y>
    </cdr:from>
    <cdr:to>
      <cdr:x>0.06542</cdr:x>
      <cdr:y>0.80502</cdr:y>
    </cdr:to>
    <cdr:cxnSp macro="">
      <cdr:nvCxnSpPr>
        <cdr:cNvPr id="2" name="Straight Connector 1"/>
        <cdr:cNvCxnSpPr/>
      </cdr:nvCxnSpPr>
      <cdr:spPr>
        <a:xfrm xmlns:a="http://schemas.openxmlformats.org/drawingml/2006/main">
          <a:off x="533400" y="990600"/>
          <a:ext cx="0" cy="1279071"/>
        </a:xfrm>
        <a:prstGeom xmlns:a="http://schemas.openxmlformats.org/drawingml/2006/main" prst="line">
          <a:avLst/>
        </a:prstGeom>
        <a:ln xmlns:a="http://schemas.openxmlformats.org/drawingml/2006/main" w="19050">
          <a:solidFill>
            <a:srgbClr val="0070C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0.20561</cdr:x>
      <cdr:y>0.16216</cdr:y>
    </cdr:from>
    <cdr:to>
      <cdr:x>0.20561</cdr:x>
      <cdr:y>0.80502</cdr:y>
    </cdr:to>
    <cdr:cxnSp macro="">
      <cdr:nvCxnSpPr>
        <cdr:cNvPr id="3" name="Straight Connector 2"/>
        <cdr:cNvCxnSpPr/>
      </cdr:nvCxnSpPr>
      <cdr:spPr>
        <a:xfrm xmlns:a="http://schemas.openxmlformats.org/drawingml/2006/main">
          <a:off x="1676400" y="457200"/>
          <a:ext cx="0" cy="1812471"/>
        </a:xfrm>
        <a:prstGeom xmlns:a="http://schemas.openxmlformats.org/drawingml/2006/main" prst="line">
          <a:avLst/>
        </a:prstGeom>
        <a:ln xmlns:a="http://schemas.openxmlformats.org/drawingml/2006/main" w="190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0.14953</cdr:x>
      <cdr:y>0.08108</cdr:y>
    </cdr:from>
    <cdr:to>
      <cdr:x>0.28972</cdr:x>
      <cdr:y>0.16216</cdr:y>
    </cdr:to>
    <cdr:sp macro="" textlink="">
      <cdr:nvSpPr>
        <cdr:cNvPr id="5" name="TextBox 4"/>
        <cdr:cNvSpPr txBox="1"/>
      </cdr:nvSpPr>
      <cdr:spPr>
        <a:xfrm xmlns:a="http://schemas.openxmlformats.org/drawingml/2006/main">
          <a:off x="1219200" y="228600"/>
          <a:ext cx="114300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dirty="0" smtClean="0">
              <a:solidFill>
                <a:srgbClr val="FF0000"/>
              </a:solidFill>
            </a:rPr>
            <a:t>5% Percentile</a:t>
          </a:r>
          <a:endParaRPr lang="en-US" sz="1000" dirty="0">
            <a:solidFill>
              <a:srgbClr val="FF0000"/>
            </a:solidFill>
          </a:endParaRPr>
        </a:p>
      </cdr:txBody>
    </cdr:sp>
  </cdr:relSizeAnchor>
  <cdr:relSizeAnchor xmlns:cdr="http://schemas.openxmlformats.org/drawingml/2006/chartDrawing">
    <cdr:from>
      <cdr:x>0.03738</cdr:x>
      <cdr:y>0.27027</cdr:y>
    </cdr:from>
    <cdr:to>
      <cdr:x>0.14953</cdr:x>
      <cdr:y>0.35135</cdr:y>
    </cdr:to>
    <cdr:sp macro="" textlink="">
      <cdr:nvSpPr>
        <cdr:cNvPr id="6" name="TextBox 1"/>
        <cdr:cNvSpPr txBox="1"/>
      </cdr:nvSpPr>
      <cdr:spPr>
        <a:xfrm xmlns:a="http://schemas.openxmlformats.org/drawingml/2006/main">
          <a:off x="304800" y="762000"/>
          <a:ext cx="9144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dirty="0">
              <a:solidFill>
                <a:srgbClr val="FF0000"/>
              </a:solidFill>
            </a:rPr>
            <a:t>1</a:t>
          </a:r>
          <a:r>
            <a:rPr lang="en-US" sz="1000" dirty="0" smtClean="0">
              <a:solidFill>
                <a:srgbClr val="FF0000"/>
              </a:solidFill>
            </a:rPr>
            <a:t>% Percentile</a:t>
          </a:r>
          <a:endParaRPr lang="en-US" sz="1000" dirty="0">
            <a:solidFill>
              <a:srgbClr val="FF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4A8E368-C0DD-49EB-BED6-0F0FB0A61B49}" type="datetimeFigureOut">
              <a:rPr lang="en-US" smtClean="0"/>
              <a:t>9/13/2017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A2171B83-1A13-45AF-A7A2-7DC47168F145}" type="slidenum">
              <a:rPr lang="en-US" smtClean="0"/>
              <a:t>‹#›</a:t>
            </a:fld>
            <a:endParaRPr lang="en-US"/>
          </a:p>
        </p:txBody>
      </p:sp>
    </p:spTree>
    <p:extLst>
      <p:ext uri="{BB962C8B-B14F-4D97-AF65-F5344CB8AC3E}">
        <p14:creationId xmlns:p14="http://schemas.microsoft.com/office/powerpoint/2010/main" val="4081646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37840" cy="464820"/>
          </a:xfrm>
          <a:prstGeom prst="rect">
            <a:avLst/>
          </a:prstGeom>
        </p:spPr>
        <p:txBody>
          <a:bodyPr vert="horz" lIns="93166" tIns="46583" rIns="93166" bIns="46583" rtlCol="0"/>
          <a:lstStyle>
            <a:lvl1pPr algn="l">
              <a:defRPr sz="1200"/>
            </a:lvl1pPr>
          </a:lstStyle>
          <a:p>
            <a:endParaRPr lang="en-US" dirty="0"/>
          </a:p>
        </p:txBody>
      </p:sp>
      <p:sp>
        <p:nvSpPr>
          <p:cNvPr id="3" name="Date Placeholder 2"/>
          <p:cNvSpPr>
            <a:spLocks noGrp="1"/>
          </p:cNvSpPr>
          <p:nvPr>
            <p:ph type="dt" idx="1"/>
          </p:nvPr>
        </p:nvSpPr>
        <p:spPr>
          <a:xfrm>
            <a:off x="3970941" y="1"/>
            <a:ext cx="3037840" cy="464820"/>
          </a:xfrm>
          <a:prstGeom prst="rect">
            <a:avLst/>
          </a:prstGeom>
        </p:spPr>
        <p:txBody>
          <a:bodyPr vert="horz" lIns="93166" tIns="46583" rIns="93166" bIns="46583" rtlCol="0"/>
          <a:lstStyle>
            <a:lvl1pPr algn="r">
              <a:defRPr sz="1200"/>
            </a:lvl1pPr>
          </a:lstStyle>
          <a:p>
            <a:fld id="{7BDB305A-B44E-4001-8059-6C13DBF110F4}" type="datetimeFigureOut">
              <a:rPr lang="en-US" smtClean="0"/>
              <a:pPr/>
              <a:t>9/13/2017</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3166" tIns="46583" rIns="93166" bIns="46583" rtlCol="0" anchor="ctr"/>
          <a:lstStyle/>
          <a:p>
            <a:endParaRPr lang="en-US"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66" tIns="46583" rIns="93166" bIns="4658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829970"/>
            <a:ext cx="3037840" cy="464820"/>
          </a:xfrm>
          <a:prstGeom prst="rect">
            <a:avLst/>
          </a:prstGeom>
        </p:spPr>
        <p:txBody>
          <a:bodyPr vert="horz" lIns="93166" tIns="46583" rIns="93166" bIns="4658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1" y="8829970"/>
            <a:ext cx="3037840" cy="464820"/>
          </a:xfrm>
          <a:prstGeom prst="rect">
            <a:avLst/>
          </a:prstGeom>
        </p:spPr>
        <p:txBody>
          <a:bodyPr vert="horz" lIns="93166" tIns="46583" rIns="93166" bIns="46583" rtlCol="0" anchor="b"/>
          <a:lstStyle>
            <a:lvl1pPr algn="r">
              <a:defRPr sz="1200"/>
            </a:lvl1pPr>
          </a:lstStyle>
          <a:p>
            <a:fld id="{48DEE859-FB44-4F2F-8853-131C2F95674A}" type="slidenum">
              <a:rPr lang="en-US" smtClean="0"/>
              <a:pPr/>
              <a:t>‹#›</a:t>
            </a:fld>
            <a:endParaRPr lang="en-US" dirty="0"/>
          </a:p>
        </p:txBody>
      </p:sp>
    </p:spTree>
    <p:extLst>
      <p:ext uri="{BB962C8B-B14F-4D97-AF65-F5344CB8AC3E}">
        <p14:creationId xmlns:p14="http://schemas.microsoft.com/office/powerpoint/2010/main" val="324716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lvl1pPr>
              <a:defRPr>
                <a:solidFill>
                  <a:srgbClr val="C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114800"/>
            <a:ext cx="6400800" cy="106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78F704-7C4E-4F78-ABF3-4B600A8F1EB1}" type="datetime1">
              <a:rPr lang="en-US" smtClean="0">
                <a:solidFill>
                  <a:prstClr val="black">
                    <a:tint val="75000"/>
                  </a:prstClr>
                </a:solidFill>
              </a:rPr>
              <a:pPr/>
              <a:t>9/13/2017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grpSp>
        <p:nvGrpSpPr>
          <p:cNvPr id="7" name="Group 6"/>
          <p:cNvGrpSpPr/>
          <p:nvPr/>
        </p:nvGrpSpPr>
        <p:grpSpPr>
          <a:xfrm>
            <a:off x="0" y="228600"/>
            <a:ext cx="9144000" cy="2209800"/>
            <a:chOff x="0" y="274638"/>
            <a:chExt cx="9906000" cy="2449512"/>
          </a:xfrm>
        </p:grpSpPr>
        <p:sp>
          <p:nvSpPr>
            <p:cNvPr id="8" name="Rectangle 3"/>
            <p:cNvSpPr>
              <a:spLocks noChangeArrowheads="1"/>
            </p:cNvSpPr>
            <p:nvPr/>
          </p:nvSpPr>
          <p:spPr bwMode="ltGray">
            <a:xfrm>
              <a:off x="0" y="1493838"/>
              <a:ext cx="9906000" cy="1214437"/>
            </a:xfrm>
            <a:prstGeom prst="rect">
              <a:avLst/>
            </a:prstGeom>
            <a:solidFill>
              <a:srgbClr val="C0C0C0">
                <a:alpha val="89803"/>
              </a:srgbClr>
            </a:solidFill>
            <a:ln w="9525">
              <a:noFill/>
              <a:miter lim="800000"/>
              <a:headEnd/>
              <a:tailEnd/>
            </a:ln>
          </p:spPr>
          <p:txBody>
            <a:bodyPr wrap="none" lIns="40298" tIns="0" rIns="40298" bIns="0" anchor="ctr"/>
            <a:lstStyle/>
            <a:p>
              <a:pPr defTabSz="871538"/>
              <a:endParaRPr lang="zh-CN" altLang="en-US" sz="1000">
                <a:solidFill>
                  <a:srgbClr val="000000"/>
                </a:solidFill>
                <a:latin typeface="Frutiger 45 Light" pitchFamily="34" charset="0"/>
              </a:endParaRPr>
            </a:p>
          </p:txBody>
        </p:sp>
        <p:pic>
          <p:nvPicPr>
            <p:cNvPr id="9" name="Picture 6"/>
            <p:cNvPicPr>
              <a:picLocks noChangeAspect="1" noChangeArrowheads="1"/>
            </p:cNvPicPr>
            <p:nvPr/>
          </p:nvPicPr>
          <p:blipFill>
            <a:blip r:embed="rId2" cstate="print"/>
            <a:srcRect l="80545" t="17741"/>
            <a:stretch>
              <a:fillRect/>
            </a:stretch>
          </p:blipFill>
          <p:spPr bwMode="auto">
            <a:xfrm>
              <a:off x="7102475" y="274638"/>
              <a:ext cx="2803525" cy="1250950"/>
            </a:xfrm>
            <a:prstGeom prst="rect">
              <a:avLst/>
            </a:prstGeom>
            <a:noFill/>
            <a:ln w="9525">
              <a:noFill/>
              <a:miter lim="800000"/>
              <a:headEnd/>
              <a:tailEnd/>
            </a:ln>
          </p:spPr>
        </p:pic>
        <p:pic>
          <p:nvPicPr>
            <p:cNvPr id="10" name="Picture 7"/>
            <p:cNvPicPr>
              <a:picLocks noChangeAspect="1" noChangeArrowheads="1"/>
            </p:cNvPicPr>
            <p:nvPr/>
          </p:nvPicPr>
          <p:blipFill>
            <a:blip r:embed="rId3" cstate="print"/>
            <a:srcRect/>
            <a:stretch>
              <a:fillRect/>
            </a:stretch>
          </p:blipFill>
          <p:spPr bwMode="auto">
            <a:xfrm>
              <a:off x="2613025" y="1516063"/>
              <a:ext cx="4738688" cy="1208087"/>
            </a:xfrm>
            <a:prstGeom prst="rect">
              <a:avLst/>
            </a:prstGeom>
            <a:noFill/>
            <a:ln w="9525">
              <a:noFill/>
              <a:miter lim="800000"/>
              <a:headEnd/>
              <a:tailEnd/>
            </a:ln>
          </p:spPr>
        </p:pic>
        <p:pic>
          <p:nvPicPr>
            <p:cNvPr id="11" name="Picture 5"/>
            <p:cNvPicPr>
              <a:picLocks noChangeAspect="1" noChangeArrowheads="1"/>
            </p:cNvPicPr>
            <p:nvPr/>
          </p:nvPicPr>
          <p:blipFill>
            <a:blip r:embed="rId2" cstate="print"/>
            <a:srcRect t="24573"/>
            <a:stretch>
              <a:fillRect/>
            </a:stretch>
          </p:blipFill>
          <p:spPr bwMode="auto">
            <a:xfrm>
              <a:off x="0" y="377825"/>
              <a:ext cx="7450138" cy="1147763"/>
            </a:xfrm>
            <a:prstGeom prst="rect">
              <a:avLst/>
            </a:prstGeom>
            <a:noFill/>
            <a:ln w="9525">
              <a:noFill/>
              <a:miter lim="800000"/>
              <a:headEnd/>
              <a:tailEnd/>
            </a:ln>
          </p:spPr>
        </p:pic>
      </p:grpSp>
      <p:pic>
        <p:nvPicPr>
          <p:cNvPr id="12" name="Picture 1271" descr="Bank of China2"/>
          <p:cNvPicPr>
            <a:picLocks noChangeAspect="1" noChangeArrowheads="1"/>
          </p:cNvPicPr>
          <p:nvPr/>
        </p:nvPicPr>
        <p:blipFill>
          <a:blip r:embed="rId4" cstate="print"/>
          <a:srcRect/>
          <a:stretch>
            <a:fillRect/>
          </a:stretch>
        </p:blipFill>
        <p:spPr bwMode="auto">
          <a:xfrm>
            <a:off x="152400" y="6430963"/>
            <a:ext cx="1270000" cy="333375"/>
          </a:xfrm>
          <a:prstGeom prst="rect">
            <a:avLst/>
          </a:prstGeom>
          <a:noFill/>
          <a:ln w="9525">
            <a:noFill/>
            <a:miter lim="800000"/>
            <a:headEnd/>
            <a:tailEnd/>
          </a:ln>
        </p:spPr>
      </p:pic>
      <p:pic>
        <p:nvPicPr>
          <p:cNvPr id="13" name="Picture 1277"/>
          <p:cNvPicPr preferRelativeResize="0">
            <a:picLocks noChangeArrowheads="1"/>
          </p:cNvPicPr>
          <p:nvPr/>
        </p:nvPicPr>
        <p:blipFill>
          <a:blip r:embed="rId2" cstate="print"/>
          <a:srcRect t="91803"/>
          <a:stretch>
            <a:fillRect/>
          </a:stretch>
        </p:blipFill>
        <p:spPr bwMode="auto">
          <a:xfrm>
            <a:off x="1474788" y="6611938"/>
            <a:ext cx="7113587" cy="117475"/>
          </a:xfrm>
          <a:prstGeom prst="rect">
            <a:avLst/>
          </a:prstGeom>
          <a:noFill/>
          <a:ln w="9525">
            <a:noFill/>
            <a:miter lim="800000"/>
            <a:headEnd/>
            <a:tailEnd/>
          </a:ln>
        </p:spPr>
      </p:pic>
    </p:spTree>
    <p:extLst>
      <p:ext uri="{BB962C8B-B14F-4D97-AF65-F5344CB8AC3E}">
        <p14:creationId xmlns:p14="http://schemas.microsoft.com/office/powerpoint/2010/main" val="377730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03214-E822-49AC-A7C0-6B96545B9228}" type="datetime1">
              <a:rPr lang="en-US" smtClean="0">
                <a:solidFill>
                  <a:prstClr val="black">
                    <a:tint val="75000"/>
                  </a:prstClr>
                </a:solidFill>
              </a:rPr>
              <a:pPr/>
              <a:t>9/13/2017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102498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796BE-A3AD-4051-98A7-FDF27CDB7091}" type="datetime1">
              <a:rPr lang="en-US" smtClean="0">
                <a:solidFill>
                  <a:prstClr val="black">
                    <a:tint val="75000"/>
                  </a:prstClr>
                </a:solidFill>
              </a:rPr>
              <a:pPr/>
              <a:t>9/13/2017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189354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333D27-3EFB-4D0B-A4B6-5E8AF5407A68}" type="datetime1">
              <a:rPr lang="en-US" smtClean="0">
                <a:solidFill>
                  <a:prstClr val="black">
                    <a:tint val="75000"/>
                  </a:prstClr>
                </a:solidFill>
              </a:rPr>
              <a:pPr/>
              <a:t>9/13/2017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218158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5A4C1-139B-452D-B650-67231367B2F2}" type="datetime1">
              <a:rPr lang="en-US" smtClean="0">
                <a:solidFill>
                  <a:prstClr val="black">
                    <a:tint val="75000"/>
                  </a:prstClr>
                </a:solidFill>
              </a:rPr>
              <a:pPr/>
              <a:t>9/13/2017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319386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D221C7-7C14-4606-8E0B-5F4EB1068468}" type="datetime1">
              <a:rPr lang="en-US" smtClean="0">
                <a:solidFill>
                  <a:prstClr val="black">
                    <a:tint val="75000"/>
                  </a:prstClr>
                </a:solidFill>
              </a:rPr>
              <a:pPr/>
              <a:t>9/13/2017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262322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ctr" defTabSz="914400" rtl="0" eaLnBrk="1" latinLnBrk="0" hangingPunct="1">
              <a:spcBef>
                <a:spcPct val="0"/>
              </a:spcBef>
              <a:buNone/>
              <a:defRPr lang="en-US" sz="4400" kern="1200">
                <a:solidFill>
                  <a:srgbClr val="C00000"/>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65C0F1-3AFB-4C29-A30C-ABBFE5C9650E}" type="datetime1">
              <a:rPr lang="en-US" smtClean="0">
                <a:solidFill>
                  <a:prstClr val="black">
                    <a:tint val="75000"/>
                  </a:prstClr>
                </a:solidFill>
              </a:rPr>
              <a:pPr/>
              <a:t>9/13/2017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412875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ctr" defTabSz="914400" rtl="0" eaLnBrk="1" latinLnBrk="0" hangingPunct="1">
              <a:spcBef>
                <a:spcPct val="0"/>
              </a:spcBef>
              <a:buNone/>
              <a:defRPr lang="en-US" sz="4400" kern="1200">
                <a:solidFill>
                  <a:srgbClr val="C00000"/>
                </a:solidFill>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377467-52C8-4321-9820-73CF156174DB}" type="datetime1">
              <a:rPr lang="en-US" smtClean="0">
                <a:solidFill>
                  <a:prstClr val="black">
                    <a:tint val="75000"/>
                  </a:prstClr>
                </a:solidFill>
              </a:rPr>
              <a:pPr/>
              <a:t>9/13/2017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334176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024D2-994A-454F-A74F-3362477261EB}" type="datetime1">
              <a:rPr lang="en-US" smtClean="0">
                <a:solidFill>
                  <a:prstClr val="black">
                    <a:tint val="75000"/>
                  </a:prstClr>
                </a:solidFill>
              </a:rPr>
              <a:pPr/>
              <a:t>9/13/2017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11412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8724A-9098-48A2-8F82-911837AC0BBD}" type="datetime1">
              <a:rPr lang="en-US" smtClean="0">
                <a:solidFill>
                  <a:prstClr val="black">
                    <a:tint val="75000"/>
                  </a:prstClr>
                </a:solidFill>
              </a:rPr>
              <a:pPr/>
              <a:t>9/13/2017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235761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64D57-5BD4-4105-9ABD-1B505C162774}" type="datetime1">
              <a:rPr lang="en-US" smtClean="0">
                <a:solidFill>
                  <a:prstClr val="black">
                    <a:tint val="75000"/>
                  </a:prstClr>
                </a:solidFill>
              </a:rPr>
              <a:pPr/>
              <a:t>9/13/2017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171996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976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B087F-82A2-4DDF-A121-888217EB8CCA}" type="datetime1">
              <a:rPr lang="en-US" smtClean="0">
                <a:solidFill>
                  <a:prstClr val="black">
                    <a:tint val="75000"/>
                  </a:prstClr>
                </a:solidFill>
              </a:rPr>
              <a:pPr/>
              <a:t>9/13/2017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E1ECB-E061-4EC4-9E0F-767A83113E18}" type="slidenum">
              <a:rPr lang="en-US" smtClean="0"/>
              <a:pPr/>
              <a:t>‹#›</a:t>
            </a:fld>
            <a:endParaRPr lang="en-US" dirty="0"/>
          </a:p>
        </p:txBody>
      </p:sp>
      <p:sp>
        <p:nvSpPr>
          <p:cNvPr id="7" name="THIN BLUE LINE"/>
          <p:cNvSpPr>
            <a:spLocks noChangeShapeType="1"/>
          </p:cNvSpPr>
          <p:nvPr>
            <p:custDataLst>
              <p:tags r:id="rId13"/>
            </p:custDataLst>
          </p:nvPr>
        </p:nvSpPr>
        <p:spPr bwMode="gray">
          <a:xfrm>
            <a:off x="381000" y="914400"/>
            <a:ext cx="8515350" cy="0"/>
          </a:xfrm>
          <a:prstGeom prst="line">
            <a:avLst/>
          </a:prstGeom>
          <a:noFill/>
          <a:ln w="38100">
            <a:solidFill>
              <a:srgbClr val="800000"/>
            </a:solidFill>
            <a:round/>
            <a:headEnd type="none" w="sm" len="sm"/>
            <a:tailEnd type="none" w="sm" len="sm"/>
          </a:ln>
          <a:effectLst/>
        </p:spPr>
        <p:txBody>
          <a:bodyPr wrap="none" anchor="ctr"/>
          <a:lstStyle/>
          <a:p>
            <a:pPr>
              <a:defRPr/>
            </a:pPr>
            <a:endParaRPr lang="zh-CN" altLang="en-US" sz="1100">
              <a:solidFill>
                <a:srgbClr val="000000"/>
              </a:solidFill>
              <a:latin typeface="Frutiger 55 Roman" pitchFamily="34" charset="0"/>
            </a:endParaRPr>
          </a:p>
        </p:txBody>
      </p:sp>
      <p:pic>
        <p:nvPicPr>
          <p:cNvPr id="8" name="Picture 1271" descr="Bank of China2"/>
          <p:cNvPicPr>
            <a:picLocks noChangeAspect="1" noChangeArrowheads="1"/>
          </p:cNvPicPr>
          <p:nvPr/>
        </p:nvPicPr>
        <p:blipFill>
          <a:blip r:embed="rId14" cstate="print"/>
          <a:srcRect/>
          <a:stretch>
            <a:fillRect/>
          </a:stretch>
        </p:blipFill>
        <p:spPr bwMode="auto">
          <a:xfrm>
            <a:off x="152400" y="6430963"/>
            <a:ext cx="1270000" cy="333375"/>
          </a:xfrm>
          <a:prstGeom prst="rect">
            <a:avLst/>
          </a:prstGeom>
          <a:noFill/>
          <a:ln w="9525">
            <a:noFill/>
            <a:miter lim="800000"/>
            <a:headEnd/>
            <a:tailEnd/>
          </a:ln>
        </p:spPr>
      </p:pic>
      <p:pic>
        <p:nvPicPr>
          <p:cNvPr id="9" name="Picture 1277"/>
          <p:cNvPicPr preferRelativeResize="0">
            <a:picLocks noChangeArrowheads="1"/>
          </p:cNvPicPr>
          <p:nvPr/>
        </p:nvPicPr>
        <p:blipFill>
          <a:blip r:embed="rId15" cstate="print"/>
          <a:srcRect t="91803"/>
          <a:stretch>
            <a:fillRect/>
          </a:stretch>
        </p:blipFill>
        <p:spPr bwMode="auto">
          <a:xfrm>
            <a:off x="1474788" y="6611938"/>
            <a:ext cx="7113587" cy="117475"/>
          </a:xfrm>
          <a:prstGeom prst="rect">
            <a:avLst/>
          </a:prstGeom>
          <a:noFill/>
          <a:ln w="9525">
            <a:noFill/>
            <a:miter lim="800000"/>
            <a:headEnd/>
            <a:tailEnd/>
          </a:ln>
        </p:spPr>
      </p:pic>
    </p:spTree>
    <p:extLst>
      <p:ext uri="{BB962C8B-B14F-4D97-AF65-F5344CB8AC3E}">
        <p14:creationId xmlns:p14="http://schemas.microsoft.com/office/powerpoint/2010/main" val="38848432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95400"/>
            <a:ext cx="8305800" cy="2514600"/>
          </a:xfrm>
        </p:spPr>
        <p:txBody>
          <a:bodyPr>
            <a:normAutofit fontScale="90000"/>
          </a:bodyPr>
          <a:lstStyle/>
          <a:p>
            <a:pPr algn="ctr"/>
            <a:r>
              <a:rPr lang="en-US" dirty="0" smtClean="0"/>
              <a:t/>
            </a:r>
            <a:br>
              <a:rPr lang="en-US" dirty="0" smtClean="0"/>
            </a:br>
            <a:r>
              <a:rPr lang="en-US" dirty="0" smtClean="0"/>
              <a:t>Intraday Liquidity Risk management</a:t>
            </a:r>
            <a:br>
              <a:rPr lang="en-US" dirty="0" smtClean="0"/>
            </a:br>
            <a:r>
              <a:rPr lang="en-US" dirty="0"/>
              <a:t/>
            </a:r>
            <a:br>
              <a:rPr lang="en-US" dirty="0"/>
            </a:br>
            <a:r>
              <a:rPr lang="en-US" dirty="0" smtClean="0"/>
              <a:t>Gap Analysis &amp; Proposal</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C8E1ECB-E061-4EC4-9E0F-767A83113E18}" type="slidenum">
              <a:rPr lang="en-US" smtClean="0"/>
              <a:pPr/>
              <a:t>1</a:t>
            </a:fld>
            <a:endParaRPr lang="en-US" dirty="0"/>
          </a:p>
        </p:txBody>
      </p:sp>
      <p:sp>
        <p:nvSpPr>
          <p:cNvPr id="2" name="TextBox 1"/>
          <p:cNvSpPr txBox="1"/>
          <p:nvPr/>
        </p:nvSpPr>
        <p:spPr>
          <a:xfrm>
            <a:off x="1524000" y="4876800"/>
            <a:ext cx="5791200" cy="923330"/>
          </a:xfrm>
          <a:prstGeom prst="rect">
            <a:avLst/>
          </a:prstGeom>
          <a:noFill/>
        </p:spPr>
        <p:txBody>
          <a:bodyPr wrap="square" rtlCol="0">
            <a:spAutoFit/>
          </a:bodyPr>
          <a:lstStyle/>
          <a:p>
            <a:pPr algn="ctr"/>
            <a:r>
              <a:rPr lang="en-US" b="1" dirty="0" smtClean="0"/>
              <a:t>Market Risk Management Department</a:t>
            </a:r>
          </a:p>
          <a:p>
            <a:pPr algn="ctr"/>
            <a:endParaRPr lang="en-US" b="1" dirty="0"/>
          </a:p>
          <a:p>
            <a:pPr algn="ctr"/>
            <a:r>
              <a:rPr lang="en-US" b="1" dirty="0" smtClean="0"/>
              <a:t>February 24 2017</a:t>
            </a:r>
            <a:endParaRPr lang="en-US" b="1" dirty="0"/>
          </a:p>
        </p:txBody>
      </p:sp>
    </p:spTree>
    <p:extLst>
      <p:ext uri="{BB962C8B-B14F-4D97-AF65-F5344CB8AC3E}">
        <p14:creationId xmlns:p14="http://schemas.microsoft.com/office/powerpoint/2010/main" val="2532497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b="1" dirty="0" smtClean="0">
                <a:solidFill>
                  <a:schemeClr val="tx1"/>
                </a:solidFill>
              </a:rPr>
              <a:t>BOCNY Policy - Intraday Liquidity Management</a:t>
            </a:r>
            <a:endParaRPr lang="en-US" sz="2800" b="1" dirty="0">
              <a:solidFill>
                <a:schemeClr val="tx1"/>
              </a:solidFill>
            </a:endParaRPr>
          </a:p>
        </p:txBody>
      </p:sp>
      <p:sp>
        <p:nvSpPr>
          <p:cNvPr id="3" name="Slide Number Placeholder 2"/>
          <p:cNvSpPr>
            <a:spLocks noGrp="1"/>
          </p:cNvSpPr>
          <p:nvPr>
            <p:ph type="sldNum" sz="quarter" idx="12"/>
          </p:nvPr>
        </p:nvSpPr>
        <p:spPr/>
        <p:txBody>
          <a:bodyPr/>
          <a:lstStyle/>
          <a:p>
            <a:fld id="{4C8E1ECB-E061-4EC4-9E0F-767A83113E18}" type="slidenum">
              <a:rPr lang="en-US" smtClean="0"/>
              <a:pPr/>
              <a:t>10</a:t>
            </a:fld>
            <a:endParaRPr lang="en-US" dirty="0"/>
          </a:p>
        </p:txBody>
      </p:sp>
      <p:sp>
        <p:nvSpPr>
          <p:cNvPr id="12" name="Rectangle 11"/>
          <p:cNvSpPr/>
          <p:nvPr/>
        </p:nvSpPr>
        <p:spPr>
          <a:xfrm>
            <a:off x="547686" y="1266825"/>
            <a:ext cx="4038600" cy="4800600"/>
          </a:xfrm>
          <a:prstGeom prst="rect">
            <a:avLst/>
          </a:prstGeom>
        </p:spPr>
        <p:txBody>
          <a:bodyPr/>
          <a:lstStyle/>
          <a:p>
            <a:r>
              <a:rPr lang="en-US" sz="1300" b="1" dirty="0"/>
              <a:t>BOCNY shall ensure it has enough intraday liquidity positions and relevant financing arrangements to meet the intraday payment demands against normal conditions and under stress scenarios. TRD will establish and maintain procedures for monitoring intraday liquidity risk exposure. These procedures will address how management will</a:t>
            </a:r>
            <a:r>
              <a:rPr lang="en-US" sz="1300" b="1" dirty="0" smtClean="0"/>
              <a:t>:</a:t>
            </a:r>
          </a:p>
          <a:p>
            <a:endParaRPr lang="en-US" sz="1300" dirty="0"/>
          </a:p>
          <a:p>
            <a:pPr marL="285750" lvl="0" indent="-285750">
              <a:buFont typeface="Wingdings" panose="05000000000000000000" pitchFamily="2" charset="2"/>
              <a:buChar char="Ø"/>
            </a:pPr>
            <a:r>
              <a:rPr lang="en-US" sz="1300" dirty="0"/>
              <a:t>Monitor and measure expected daily inflows and outflows;</a:t>
            </a:r>
          </a:p>
          <a:p>
            <a:pPr marL="285750" lvl="0" indent="-285750">
              <a:buFont typeface="Wingdings" panose="05000000000000000000" pitchFamily="2" charset="2"/>
              <a:buChar char="Ø"/>
            </a:pPr>
            <a:r>
              <a:rPr lang="en-US" sz="1300" dirty="0"/>
              <a:t>Maintain, manage and transfer collateral to obtain intraday credit</a:t>
            </a:r>
            <a:r>
              <a:rPr lang="en-US" sz="1300" dirty="0" smtClean="0"/>
              <a:t>;</a:t>
            </a:r>
          </a:p>
          <a:p>
            <a:pPr marL="285750" lvl="0" indent="-285750">
              <a:buFont typeface="Wingdings" panose="05000000000000000000" pitchFamily="2" charset="2"/>
              <a:buChar char="Ø"/>
            </a:pPr>
            <a:r>
              <a:rPr lang="en-US" sz="1300" dirty="0"/>
              <a:t>TRD will project the end of day balance with the Federal Reserve and take </a:t>
            </a:r>
            <a:r>
              <a:rPr lang="en-US" sz="1300" dirty="0" smtClean="0"/>
              <a:t>intraday </a:t>
            </a:r>
            <a:r>
              <a:rPr lang="en-US" sz="1300" dirty="0"/>
              <a:t>action when necessary;</a:t>
            </a:r>
          </a:p>
          <a:p>
            <a:pPr marL="285750" lvl="0" indent="-285750">
              <a:buFont typeface="Wingdings" panose="05000000000000000000" pitchFamily="2" charset="2"/>
              <a:buChar char="Ø"/>
            </a:pPr>
            <a:r>
              <a:rPr lang="en-US" sz="1300" dirty="0"/>
              <a:t>TRD will conduct transactions to eliminate shortfall;</a:t>
            </a:r>
          </a:p>
          <a:p>
            <a:pPr marL="285750" lvl="0" indent="-285750">
              <a:buFont typeface="Wingdings" panose="05000000000000000000" pitchFamily="2" charset="2"/>
              <a:buChar char="Ø"/>
            </a:pPr>
            <a:r>
              <a:rPr lang="en-US" sz="1300" dirty="0"/>
              <a:t>Consider the amounts of collateral and liquidity needed to meet payment systems obligations when assessing the overall liquidity needs of BOCNY. </a:t>
            </a:r>
          </a:p>
          <a:p>
            <a:endParaRPr lang="en-US" sz="1300" dirty="0" smtClean="0"/>
          </a:p>
          <a:p>
            <a:r>
              <a:rPr lang="en-US" sz="1300" b="1" dirty="0" smtClean="0"/>
              <a:t>Sources </a:t>
            </a:r>
            <a:r>
              <a:rPr lang="en-US" sz="1300" b="1" dirty="0"/>
              <a:t>of intraday funds are from but not limited to the following: </a:t>
            </a:r>
            <a:endParaRPr lang="en-US" sz="1300" b="1" dirty="0" smtClean="0"/>
          </a:p>
          <a:p>
            <a:endParaRPr lang="en-US" sz="1300" dirty="0"/>
          </a:p>
          <a:p>
            <a:pPr lvl="0"/>
            <a:endParaRPr lang="en-US" sz="1300" dirty="0"/>
          </a:p>
        </p:txBody>
      </p:sp>
      <p:sp>
        <p:nvSpPr>
          <p:cNvPr id="13" name="Rectangle 12"/>
          <p:cNvSpPr/>
          <p:nvPr/>
        </p:nvSpPr>
        <p:spPr>
          <a:xfrm>
            <a:off x="4772025" y="1266825"/>
            <a:ext cx="4038600" cy="4800600"/>
          </a:xfrm>
          <a:prstGeom prst="rect">
            <a:avLst/>
          </a:prstGeom>
        </p:spPr>
        <p:txBody>
          <a:bodyPr/>
          <a:lstStyle/>
          <a:p>
            <a:pPr marL="285750" lvl="0" indent="-285750">
              <a:buFont typeface="Wingdings" panose="05000000000000000000" pitchFamily="2" charset="2"/>
              <a:buChar char="Ø"/>
            </a:pPr>
            <a:r>
              <a:rPr lang="en-US" sz="1300" dirty="0"/>
              <a:t>Reserve balances at the Federal Reserve Bank;</a:t>
            </a:r>
          </a:p>
          <a:p>
            <a:pPr marL="285750" lvl="0" indent="-285750">
              <a:buFont typeface="Wingdings" panose="05000000000000000000" pitchFamily="2" charset="2"/>
              <a:buChar char="Ø"/>
            </a:pPr>
            <a:r>
              <a:rPr lang="en-US" sz="1300" dirty="0"/>
              <a:t>Collateral pledged that can be freely converted into intraday liquidity</a:t>
            </a:r>
            <a:r>
              <a:rPr lang="en-US" sz="1300" dirty="0" smtClean="0"/>
              <a:t>;</a:t>
            </a:r>
          </a:p>
          <a:p>
            <a:pPr marL="285750" lvl="0" indent="-285750">
              <a:buFont typeface="Wingdings" panose="05000000000000000000" pitchFamily="2" charset="2"/>
              <a:buChar char="Ø"/>
            </a:pPr>
            <a:r>
              <a:rPr lang="en-US" sz="1300" dirty="0" smtClean="0"/>
              <a:t>Unencumbered </a:t>
            </a:r>
            <a:r>
              <a:rPr lang="en-US" sz="1300" dirty="0"/>
              <a:t>assets that can be freely converted into intraday liquidity</a:t>
            </a:r>
            <a:r>
              <a:rPr lang="en-US" sz="1300" dirty="0" smtClean="0"/>
              <a:t>;</a:t>
            </a:r>
          </a:p>
          <a:p>
            <a:pPr marL="285750" indent="-285750">
              <a:buFont typeface="Wingdings" panose="05000000000000000000" pitchFamily="2" charset="2"/>
              <a:buChar char="Ø"/>
            </a:pPr>
            <a:r>
              <a:rPr lang="en-US" sz="1300" dirty="0" smtClean="0"/>
              <a:t>Secured </a:t>
            </a:r>
            <a:r>
              <a:rPr lang="en-US" sz="1300" dirty="0"/>
              <a:t>and unsecured, committed and uncommitted credit lines available intraday;</a:t>
            </a:r>
          </a:p>
          <a:p>
            <a:pPr marL="285750" indent="-285750">
              <a:buFont typeface="Wingdings" panose="05000000000000000000" pitchFamily="2" charset="2"/>
              <a:buChar char="Ø"/>
            </a:pPr>
            <a:r>
              <a:rPr lang="en-US" sz="1300" dirty="0"/>
              <a:t>Balances with other banks that can be used for intraday settlement; </a:t>
            </a:r>
          </a:p>
          <a:p>
            <a:pPr marL="285750" indent="-285750">
              <a:buFont typeface="Wingdings" panose="05000000000000000000" pitchFamily="2" charset="2"/>
              <a:buChar char="Ø"/>
            </a:pPr>
            <a:r>
              <a:rPr lang="en-US" sz="1300" dirty="0"/>
              <a:t>Payments received through correspondent banking services. </a:t>
            </a:r>
          </a:p>
          <a:p>
            <a:endParaRPr lang="en-US" sz="1300" dirty="0"/>
          </a:p>
          <a:p>
            <a:endParaRPr lang="en-US" sz="1300" dirty="0" smtClean="0"/>
          </a:p>
          <a:p>
            <a:r>
              <a:rPr lang="en-US" sz="1300" b="1" dirty="0" smtClean="0"/>
              <a:t>Uses </a:t>
            </a:r>
            <a:r>
              <a:rPr lang="en-US" sz="1300" b="1" dirty="0"/>
              <a:t>of intraday funds include but are not limited to the following:</a:t>
            </a:r>
          </a:p>
          <a:p>
            <a:endParaRPr lang="en-US" sz="1300" dirty="0"/>
          </a:p>
          <a:p>
            <a:pPr marL="285750" lvl="0" indent="-285750">
              <a:buFont typeface="Wingdings" panose="05000000000000000000" pitchFamily="2" charset="2"/>
              <a:buChar char="Ø"/>
            </a:pPr>
            <a:r>
              <a:rPr lang="en-US" sz="1300" dirty="0"/>
              <a:t>Payments made through correspondent banking services;</a:t>
            </a:r>
          </a:p>
          <a:p>
            <a:pPr marL="285750" lvl="0" indent="-285750">
              <a:buFont typeface="Wingdings" panose="05000000000000000000" pitchFamily="2" charset="2"/>
              <a:buChar char="Ø"/>
            </a:pPr>
            <a:r>
              <a:rPr lang="en-US" sz="1300" dirty="0"/>
              <a:t>Secured and unsecured, committed and uncommitted credit lines offered intraday;</a:t>
            </a:r>
          </a:p>
          <a:p>
            <a:pPr marL="285750" lvl="0" indent="-285750">
              <a:buFont typeface="Wingdings" panose="05000000000000000000" pitchFamily="2" charset="2"/>
              <a:buChar char="Ø"/>
            </a:pPr>
            <a:r>
              <a:rPr lang="en-US" sz="1300" dirty="0"/>
              <a:t>Contingent payments relating to a payment and settlement system’s failure; </a:t>
            </a:r>
          </a:p>
          <a:p>
            <a:pPr marL="285750" lvl="0" indent="-285750">
              <a:buFont typeface="Wingdings" panose="05000000000000000000" pitchFamily="2" charset="2"/>
              <a:buChar char="Ø"/>
            </a:pPr>
            <a:r>
              <a:rPr lang="en-US" sz="1300" dirty="0"/>
              <a:t>Deposit withdrawals.</a:t>
            </a:r>
          </a:p>
          <a:p>
            <a:pPr marL="285750" lvl="0" indent="-285750">
              <a:buFont typeface="Wingdings" panose="05000000000000000000" pitchFamily="2" charset="2"/>
              <a:buChar char="Ø"/>
            </a:pPr>
            <a:endParaRPr lang="en-US" sz="1300" dirty="0"/>
          </a:p>
        </p:txBody>
      </p:sp>
      <p:sp>
        <p:nvSpPr>
          <p:cNvPr id="11" name="Rectangle 10"/>
          <p:cNvSpPr/>
          <p:nvPr/>
        </p:nvSpPr>
        <p:spPr>
          <a:xfrm>
            <a:off x="428624" y="1190625"/>
            <a:ext cx="8391525" cy="48768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4586286" y="1190625"/>
            <a:ext cx="0" cy="4876800"/>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822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Gap Assessment</a:t>
            </a:r>
            <a:endParaRPr lang="en-US" sz="2800" b="1"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73287153"/>
              </p:ext>
            </p:extLst>
          </p:nvPr>
        </p:nvGraphicFramePr>
        <p:xfrm>
          <a:off x="428624" y="1143000"/>
          <a:ext cx="8410575" cy="3230880"/>
        </p:xfrm>
        <a:graphic>
          <a:graphicData uri="http://schemas.openxmlformats.org/drawingml/2006/table">
            <a:tbl>
              <a:tblPr firstRow="1" bandRow="1">
                <a:tableStyleId>{85BE263C-DBD7-4A20-BB59-AAB30ACAA65A}</a:tableStyleId>
              </a:tblPr>
              <a:tblGrid>
                <a:gridCol w="3228976"/>
                <a:gridCol w="2378074"/>
                <a:gridCol w="2803525"/>
              </a:tblGrid>
              <a:tr h="304800">
                <a:tc>
                  <a:txBody>
                    <a:bodyPr/>
                    <a:lstStyle/>
                    <a:p>
                      <a:r>
                        <a:rPr lang="en-US" sz="1400" dirty="0" smtClean="0"/>
                        <a:t>Regulation YY &amp; EPS</a:t>
                      </a:r>
                      <a:endParaRPr lang="en-US" sz="1400" dirty="0"/>
                    </a:p>
                  </a:txBody>
                  <a:tcPr/>
                </a:tc>
                <a:tc>
                  <a:txBody>
                    <a:bodyPr/>
                    <a:lstStyle/>
                    <a:p>
                      <a:r>
                        <a:rPr lang="en-US" sz="1400" dirty="0" smtClean="0"/>
                        <a:t>BOCNY</a:t>
                      </a:r>
                      <a:r>
                        <a:rPr lang="en-US" sz="1400" baseline="0" dirty="0" smtClean="0"/>
                        <a:t> Practice</a:t>
                      </a:r>
                      <a:endParaRPr lang="en-US" sz="1400" dirty="0"/>
                    </a:p>
                  </a:txBody>
                  <a:tcPr/>
                </a:tc>
                <a:tc>
                  <a:txBody>
                    <a:bodyPr/>
                    <a:lstStyle/>
                    <a:p>
                      <a:r>
                        <a:rPr lang="en-US" sz="1400" dirty="0" smtClean="0"/>
                        <a:t>Gap</a:t>
                      </a:r>
                      <a:r>
                        <a:rPr lang="en-US" sz="1400" baseline="0" dirty="0" smtClean="0"/>
                        <a:t> Analysis Results</a:t>
                      </a:r>
                      <a:endParaRPr lang="en-US" sz="1400" dirty="0"/>
                    </a:p>
                  </a:txBody>
                  <a:tcPr/>
                </a:tc>
              </a:tr>
              <a:tr h="1638300">
                <a:tc>
                  <a:txBody>
                    <a:bodyPr/>
                    <a:lstStyle/>
                    <a:p>
                      <a:r>
                        <a:rPr lang="en-US" sz="1200" dirty="0" smtClean="0"/>
                        <a:t>The proposed rule would have required a bank holding company to establish and maintain procedures for monitoring its intraday liquidity risk exposure. To ensure that liquidity risk is appropriately monitored, the Board explained in the preamble to the proposed rule that it expects a bank holding company to provide for integrated oversight of intraday exposures within the operational risk and liquidity risk functions. The Board also observed that it expects the procedures for monitoring and managing intraday liquidity positions to reflect, in stringency and complexity, the scope of operations of the company.</a:t>
                      </a:r>
                    </a:p>
                    <a:p>
                      <a:endParaRPr lang="en-US" dirty="0"/>
                    </a:p>
                  </a:txBody>
                  <a:tcPr/>
                </a:tc>
                <a:tc>
                  <a:txBody>
                    <a:bodyPr/>
                    <a:lstStyle/>
                    <a:p>
                      <a:pPr marL="285750" indent="-285750">
                        <a:buFont typeface="Arial" panose="020B0604020202020204" pitchFamily="34" charset="0"/>
                        <a:buChar char="•"/>
                      </a:pPr>
                      <a:r>
                        <a:rPr lang="en-US" sz="1200" dirty="0" smtClean="0"/>
                        <a:t>BOCNY</a:t>
                      </a:r>
                      <a:r>
                        <a:rPr lang="en-US" sz="1200" baseline="0" dirty="0" smtClean="0"/>
                        <a:t>’s liquidity risk policy contains general guideline of intraday liquidity risk management.</a:t>
                      </a:r>
                    </a:p>
                    <a:p>
                      <a:pPr marL="0" indent="0">
                        <a:buFont typeface="Arial" panose="020B0604020202020204" pitchFamily="34" charset="0"/>
                        <a:buNone/>
                      </a:pPr>
                      <a:endParaRPr lang="en-US" sz="1200" baseline="0" dirty="0" smtClean="0"/>
                    </a:p>
                    <a:p>
                      <a:pPr marL="285750" indent="-285750">
                        <a:buFont typeface="Arial" panose="020B0604020202020204" pitchFamily="34" charset="0"/>
                        <a:buChar char="•"/>
                      </a:pPr>
                      <a:r>
                        <a:rPr lang="en-US" sz="1200" dirty="0" smtClean="0"/>
                        <a:t>BOCNY</a:t>
                      </a:r>
                      <a:r>
                        <a:rPr lang="en-US" sz="1200" baseline="0" dirty="0" smtClean="0"/>
                        <a:t>’s liquidity risk policy states “TRD will establish and maintain procedures for monitoring intraday liquidity risk exposure. ”</a:t>
                      </a:r>
                      <a:endParaRPr lang="en-US" sz="1200" dirty="0"/>
                    </a:p>
                  </a:txBody>
                  <a:tcPr/>
                </a:tc>
                <a:tc>
                  <a:txBody>
                    <a:bodyPr/>
                    <a:lstStyle/>
                    <a:p>
                      <a:pPr marL="285750" indent="-285750">
                        <a:buFont typeface="Arial" panose="020B0604020202020204" pitchFamily="34" charset="0"/>
                        <a:buChar char="•"/>
                      </a:pPr>
                      <a:r>
                        <a:rPr lang="en-US" sz="1200" dirty="0" smtClean="0"/>
                        <a:t>No</a:t>
                      </a:r>
                      <a:r>
                        <a:rPr lang="en-US" sz="1200" baseline="0" dirty="0" smtClean="0"/>
                        <a:t> formalized procedure for monitoring intraday liquidity risk exposure.</a:t>
                      </a:r>
                    </a:p>
                    <a:p>
                      <a:pPr marL="285750" indent="-285750">
                        <a:buFont typeface="Arial" panose="020B0604020202020204" pitchFamily="34" charset="0"/>
                        <a:buChar char="•"/>
                      </a:pPr>
                      <a:endParaRPr lang="en-US" sz="1200" baseline="0" dirty="0" smtClean="0"/>
                    </a:p>
                    <a:p>
                      <a:pPr marL="285750" indent="-285750">
                        <a:buFont typeface="Arial" panose="020B0604020202020204" pitchFamily="34" charset="0"/>
                        <a:buChar char="•"/>
                      </a:pPr>
                      <a:r>
                        <a:rPr lang="en-US" sz="1200" baseline="0" dirty="0" smtClean="0"/>
                        <a:t>No integrated oversight of intraday exposures, and monitoring of intraday liquidity positions ( roles and responsibilities are not clearly defined) .</a:t>
                      </a:r>
                      <a:endParaRPr lang="en-US" sz="1200" dirty="0"/>
                    </a:p>
                  </a:txBody>
                  <a:tcPr/>
                </a:tc>
              </a:tr>
            </a:tbl>
          </a:graphicData>
        </a:graphic>
      </p:graphicFrame>
    </p:spTree>
    <p:extLst>
      <p:ext uri="{BB962C8B-B14F-4D97-AF65-F5344CB8AC3E}">
        <p14:creationId xmlns:p14="http://schemas.microsoft.com/office/powerpoint/2010/main" val="4031007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Gap Assessment</a:t>
            </a:r>
            <a:endParaRPr lang="en-US" sz="2800" b="1"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881960857"/>
              </p:ext>
            </p:extLst>
          </p:nvPr>
        </p:nvGraphicFramePr>
        <p:xfrm>
          <a:off x="381000" y="990601"/>
          <a:ext cx="8475193" cy="4983480"/>
        </p:xfrm>
        <a:graphic>
          <a:graphicData uri="http://schemas.openxmlformats.org/drawingml/2006/table">
            <a:tbl>
              <a:tblPr firstRow="1" bandRow="1">
                <a:tableStyleId>{85BE263C-DBD7-4A20-BB59-AAB30ACAA65A}</a:tableStyleId>
              </a:tblPr>
              <a:tblGrid>
                <a:gridCol w="3581400"/>
                <a:gridCol w="2286000"/>
                <a:gridCol w="2607793"/>
              </a:tblGrid>
              <a:tr h="453601">
                <a:tc>
                  <a:txBody>
                    <a:bodyPr/>
                    <a:lstStyle/>
                    <a:p>
                      <a:r>
                        <a:rPr lang="en-US" sz="1400" dirty="0" smtClean="0"/>
                        <a:t>Federal reserve Payment System Risk (PSR) Policy &amp; OCC Controller’s Handbook: Payment Systems</a:t>
                      </a:r>
                      <a:r>
                        <a:rPr lang="en-US" sz="1400" baseline="0" dirty="0" smtClean="0"/>
                        <a:t> and Funds Transfer Activities</a:t>
                      </a:r>
                      <a:endParaRPr lang="en-US" sz="1400" dirty="0"/>
                    </a:p>
                  </a:txBody>
                  <a:tcPr/>
                </a:tc>
                <a:tc>
                  <a:txBody>
                    <a:bodyPr/>
                    <a:lstStyle/>
                    <a:p>
                      <a:r>
                        <a:rPr lang="en-US" sz="1400" dirty="0" smtClean="0"/>
                        <a:t>BOCNY</a:t>
                      </a:r>
                      <a:r>
                        <a:rPr lang="en-US" sz="1400" baseline="0" dirty="0" smtClean="0"/>
                        <a:t> Practice</a:t>
                      </a:r>
                      <a:endParaRPr lang="en-US" sz="1400" dirty="0"/>
                    </a:p>
                  </a:txBody>
                  <a:tcPr/>
                </a:tc>
                <a:tc>
                  <a:txBody>
                    <a:bodyPr/>
                    <a:lstStyle/>
                    <a:p>
                      <a:r>
                        <a:rPr lang="en-US" sz="1400" dirty="0" smtClean="0"/>
                        <a:t>Gap</a:t>
                      </a:r>
                      <a:r>
                        <a:rPr lang="en-US" sz="1400" baseline="0" dirty="0" smtClean="0"/>
                        <a:t> Analysis Results</a:t>
                      </a:r>
                      <a:endParaRPr lang="en-US" sz="1400" dirty="0"/>
                    </a:p>
                  </a:txBody>
                  <a:tcPr/>
                </a:tc>
              </a:tr>
              <a:tr h="4118399">
                <a:tc>
                  <a:txBody>
                    <a:bodyPr/>
                    <a:lstStyle/>
                    <a:p>
                      <a:r>
                        <a:rPr lang="en-US" sz="1050" dirty="0" smtClean="0"/>
                        <a:t>Under the </a:t>
                      </a:r>
                      <a:r>
                        <a:rPr lang="en-US" sz="1050" b="1" dirty="0" smtClean="0"/>
                        <a:t>Federal Reserve’s PSR policy</a:t>
                      </a:r>
                      <a:r>
                        <a:rPr lang="en-US" sz="1050" dirty="0" smtClean="0"/>
                        <a:t>, each institution that maintains an account at a Federal Reserve Bank is assigned or may establish a net debit cap, which limits the amount of intraday Federal Reserve credit that the institution may use during a given interval. The policy allows financially healthy institutions that are eligible to have regular access to the discount window to incur daylight overdrafts in their Federal Reserve accounts up to their individual net debit caps. In addition, the policy allows certain institutions to pledge collateral to the Federal Reserve to access daylight overdraft capacity above their net debit caps. In these instances, the institution can incur daylight overdrafts up to the value of its net debit cap plus any applicable collateralized capacity authorized by the Reserve Bank. Institutions that are eligible for regular access to the discount window are only charged for uncollateralized daylight overdrafts. With the exception of institutions that apply for and are granted a max cap by their Reserve Bank as discussed in Part C of the policy, the amount of collateral pledged does not impact the amount of an institution’s net debit cap.</a:t>
                      </a:r>
                    </a:p>
                    <a:p>
                      <a:endParaRPr lang="en-US" sz="105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The </a:t>
                      </a:r>
                      <a:r>
                        <a:rPr lang="en-US" sz="1050" b="1" dirty="0" smtClean="0"/>
                        <a:t>OCC</a:t>
                      </a:r>
                      <a:r>
                        <a:rPr lang="en-US" sz="1050" dirty="0" smtClean="0"/>
                        <a:t> has committed to cooperate with the Federal Reserve in supervising the Payments System Risk Reduction program.  (OCC Controller’s Handbook: Payment Systems and Funds Transfer Activities)</a:t>
                      </a:r>
                    </a:p>
                    <a:p>
                      <a:endParaRPr lang="en-US" sz="1050" dirty="0" smtClean="0"/>
                    </a:p>
                  </a:txBody>
                  <a:tcPr/>
                </a:tc>
                <a:tc>
                  <a:txBody>
                    <a:bodyPr/>
                    <a:lstStyle/>
                    <a:p>
                      <a:pPr marL="285750" indent="-285750">
                        <a:buFont typeface="Arial" panose="020B0604020202020204" pitchFamily="34" charset="0"/>
                        <a:buChar char="•"/>
                      </a:pPr>
                      <a:r>
                        <a:rPr lang="en-US" sz="1100" baseline="0" dirty="0" smtClean="0"/>
                        <a:t>BOCNY has drafted the Fed self-assessment procedure for applying daylight overdraft limit</a:t>
                      </a:r>
                    </a:p>
                  </a:txBody>
                  <a:tcPr/>
                </a:tc>
                <a:tc>
                  <a:txBody>
                    <a:bodyPr/>
                    <a:lstStyle/>
                    <a:p>
                      <a:pPr marL="171450" indent="-171450">
                        <a:buFont typeface="Arial" panose="020B0604020202020204" pitchFamily="34" charset="0"/>
                        <a:buChar char="•"/>
                      </a:pPr>
                      <a:r>
                        <a:rPr lang="en-US" sz="1100" baseline="0" dirty="0" smtClean="0"/>
                        <a:t>The Fed self-assessment procedure needs to be formalized. </a:t>
                      </a:r>
                    </a:p>
                    <a:p>
                      <a:pPr marL="171450" indent="-171450">
                        <a:buFont typeface="Arial" panose="020B0604020202020204" pitchFamily="34" charset="0"/>
                        <a:buChar char="•"/>
                      </a:pPr>
                      <a:endParaRPr lang="en-US" sz="1100" baseline="0" dirty="0" smtClean="0"/>
                    </a:p>
                    <a:p>
                      <a:pPr marL="171450" indent="-171450">
                        <a:buFont typeface="Arial" panose="020B0604020202020204" pitchFamily="34" charset="0"/>
                        <a:buChar char="•"/>
                      </a:pPr>
                      <a:r>
                        <a:rPr lang="en-US" sz="1100" baseline="0" dirty="0" smtClean="0"/>
                        <a:t>BOCNY needs to develop a methodology to forecast the intraday funding demand, such as leveraging historical intraday transaction data .</a:t>
                      </a:r>
                    </a:p>
                    <a:p>
                      <a:pPr marL="171450" indent="-171450">
                        <a:buFont typeface="Arial" panose="020B0604020202020204" pitchFamily="34" charset="0"/>
                        <a:buChar char="•"/>
                      </a:pPr>
                      <a:endParaRPr lang="en-US" sz="1100" baseline="0" dirty="0" smtClean="0"/>
                    </a:p>
                    <a:p>
                      <a:pPr marL="171450" indent="-171450">
                        <a:buFont typeface="Arial" panose="020B0604020202020204" pitchFamily="34" charset="0"/>
                        <a:buChar char="•"/>
                      </a:pPr>
                      <a:r>
                        <a:rPr lang="en-US" sz="1100" baseline="0" dirty="0" smtClean="0"/>
                        <a:t>BOCNY needs to determine whether to apply for above average category net debit cap with the burden of self-assessment.</a:t>
                      </a:r>
                    </a:p>
                    <a:p>
                      <a:pPr marL="171450" indent="-171450">
                        <a:buFont typeface="Arial" panose="020B0604020202020204" pitchFamily="34" charset="0"/>
                        <a:buChar char="•"/>
                      </a:pPr>
                      <a:endParaRPr lang="en-US" sz="1100" dirty="0"/>
                    </a:p>
                  </a:txBody>
                  <a:tcPr/>
                </a:tc>
              </a:tr>
            </a:tbl>
          </a:graphicData>
        </a:graphic>
      </p:graphicFrame>
    </p:spTree>
    <p:extLst>
      <p:ext uri="{BB962C8B-B14F-4D97-AF65-F5344CB8AC3E}">
        <p14:creationId xmlns:p14="http://schemas.microsoft.com/office/powerpoint/2010/main" val="4077175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Gap Assessment</a:t>
            </a:r>
            <a:endParaRPr lang="en-US" sz="2800" b="1"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844443295"/>
              </p:ext>
            </p:extLst>
          </p:nvPr>
        </p:nvGraphicFramePr>
        <p:xfrm>
          <a:off x="381000" y="990600"/>
          <a:ext cx="8475193" cy="5414850"/>
        </p:xfrm>
        <a:graphic>
          <a:graphicData uri="http://schemas.openxmlformats.org/drawingml/2006/table">
            <a:tbl>
              <a:tblPr firstRow="1" bandRow="1">
                <a:tableStyleId>{85BE263C-DBD7-4A20-BB59-AAB30ACAA65A}</a:tableStyleId>
              </a:tblPr>
              <a:tblGrid>
                <a:gridCol w="4114800"/>
                <a:gridCol w="1752600"/>
                <a:gridCol w="2607793"/>
              </a:tblGrid>
              <a:tr h="300150">
                <a:tc>
                  <a:txBody>
                    <a:bodyPr/>
                    <a:lstStyle/>
                    <a:p>
                      <a:r>
                        <a:rPr lang="en-US" sz="1400" dirty="0" smtClean="0"/>
                        <a:t>Basel III</a:t>
                      </a:r>
                      <a:endParaRPr lang="en-US" sz="1400" dirty="0"/>
                    </a:p>
                  </a:txBody>
                  <a:tcPr/>
                </a:tc>
                <a:tc>
                  <a:txBody>
                    <a:bodyPr/>
                    <a:lstStyle/>
                    <a:p>
                      <a:r>
                        <a:rPr lang="en-US" sz="1400" dirty="0" smtClean="0"/>
                        <a:t>BOCNY</a:t>
                      </a:r>
                      <a:r>
                        <a:rPr lang="en-US" sz="1400" baseline="0" dirty="0" smtClean="0"/>
                        <a:t> Practice</a:t>
                      </a:r>
                      <a:endParaRPr lang="en-US" sz="1400" dirty="0"/>
                    </a:p>
                  </a:txBody>
                  <a:tcPr/>
                </a:tc>
                <a:tc>
                  <a:txBody>
                    <a:bodyPr/>
                    <a:lstStyle/>
                    <a:p>
                      <a:r>
                        <a:rPr lang="en-US" sz="1400" dirty="0" smtClean="0"/>
                        <a:t>Gap</a:t>
                      </a:r>
                      <a:r>
                        <a:rPr lang="en-US" sz="1400" baseline="0" dirty="0" smtClean="0"/>
                        <a:t> Analysis Results</a:t>
                      </a:r>
                      <a:endParaRPr lang="en-US" sz="1400" dirty="0"/>
                    </a:p>
                  </a:txBody>
                  <a:tcPr/>
                </a:tc>
              </a:tr>
              <a:tr h="5110050">
                <a:tc>
                  <a:txBody>
                    <a:bodyPr/>
                    <a:lstStyle/>
                    <a:p>
                      <a:r>
                        <a:rPr lang="en-US" sz="1100" dirty="0" smtClean="0"/>
                        <a:t>A bank should actively manage its intraday liquidity positions and risks to meet payment and settlement obligations on a timely basis under both </a:t>
                      </a:r>
                      <a:r>
                        <a:rPr lang="en-US" sz="1100" b="1" dirty="0" smtClean="0"/>
                        <a:t>normal</a:t>
                      </a:r>
                      <a:r>
                        <a:rPr lang="en-US" sz="1100" dirty="0" smtClean="0"/>
                        <a:t> and </a:t>
                      </a:r>
                      <a:r>
                        <a:rPr lang="en-US" sz="1100" b="1" dirty="0" smtClean="0"/>
                        <a:t>stressed conditions </a:t>
                      </a:r>
                      <a:r>
                        <a:rPr lang="en-US" sz="1100" dirty="0" smtClean="0"/>
                        <a:t>and thus contribute to the smooth functioning of payment and settlement systems.</a:t>
                      </a:r>
                    </a:p>
                    <a:p>
                      <a:endParaRPr lang="en-US" sz="1100" dirty="0" smtClean="0"/>
                    </a:p>
                    <a:p>
                      <a:r>
                        <a:rPr lang="en-US" sz="1100" dirty="0" smtClean="0"/>
                        <a:t>BCBS Principle 8 identifies six operational elements that should be included in a bank’s strategy for managing intraday liquidity risk. These state that a bank should: </a:t>
                      </a:r>
                    </a:p>
                    <a:p>
                      <a:endParaRPr lang="en-US" sz="1100" dirty="0" smtClean="0"/>
                    </a:p>
                    <a:p>
                      <a:pPr marL="400050" lvl="0" indent="-400050">
                        <a:buFont typeface="+mj-lt"/>
                        <a:buAutoNum type="romanLcPeriod"/>
                      </a:pPr>
                      <a:r>
                        <a:rPr lang="en-US" sz="1100" dirty="0" smtClean="0"/>
                        <a:t>have the capacity to measure expected </a:t>
                      </a:r>
                      <a:r>
                        <a:rPr lang="en-US" sz="1100" i="1" u="sng" dirty="0" smtClean="0"/>
                        <a:t>daily gross liquidity inflows and outflows</a:t>
                      </a:r>
                      <a:r>
                        <a:rPr lang="en-US" sz="1100" dirty="0" smtClean="0"/>
                        <a:t>, anticipate the intraday </a:t>
                      </a:r>
                      <a:r>
                        <a:rPr lang="en-US" sz="1100" i="1" u="sng" dirty="0" smtClean="0"/>
                        <a:t>timing </a:t>
                      </a:r>
                      <a:r>
                        <a:rPr lang="en-US" sz="1100" dirty="0" smtClean="0"/>
                        <a:t>of these flows where possible, and forecast </a:t>
                      </a:r>
                      <a:r>
                        <a:rPr lang="en-US" sz="1100" i="1" u="sng" dirty="0" smtClean="0"/>
                        <a:t>the range of potential net funding shortfalls </a:t>
                      </a:r>
                      <a:r>
                        <a:rPr lang="en-US" sz="1100" dirty="0" smtClean="0"/>
                        <a:t>that might arise at different points during the day; </a:t>
                      </a:r>
                    </a:p>
                    <a:p>
                      <a:pPr marL="400050" lvl="0" indent="-400050">
                        <a:buFont typeface="+mj-lt"/>
                        <a:buAutoNum type="romanLcPeriod"/>
                      </a:pPr>
                      <a:r>
                        <a:rPr lang="en-US" sz="1100" dirty="0" smtClean="0"/>
                        <a:t>have the capacity to monitor </a:t>
                      </a:r>
                      <a:r>
                        <a:rPr lang="en-US" sz="1100" i="1" u="sng" dirty="0" smtClean="0"/>
                        <a:t>intraday liquidity positions </a:t>
                      </a:r>
                      <a:r>
                        <a:rPr lang="en-US" sz="1100" dirty="0" smtClean="0"/>
                        <a:t>against expected activities and available resources (balances, remaining intraday credit capacity, available collateral); </a:t>
                      </a:r>
                    </a:p>
                    <a:p>
                      <a:pPr marL="400050" lvl="0" indent="-400050">
                        <a:buFont typeface="+mj-lt"/>
                        <a:buAutoNum type="romanLcPeriod"/>
                      </a:pPr>
                      <a:r>
                        <a:rPr lang="en-US" sz="1100" dirty="0" smtClean="0"/>
                        <a:t>arrange to acquire </a:t>
                      </a:r>
                      <a:r>
                        <a:rPr lang="en-US" sz="1100" i="1" u="sng" dirty="0" smtClean="0"/>
                        <a:t>sufficient intraday funding </a:t>
                      </a:r>
                      <a:r>
                        <a:rPr lang="en-US" sz="1100" dirty="0" smtClean="0"/>
                        <a:t>to meet its intraday objectives; </a:t>
                      </a:r>
                    </a:p>
                    <a:p>
                      <a:pPr marL="400050" lvl="0" indent="-400050">
                        <a:buFont typeface="+mj-lt"/>
                        <a:buAutoNum type="romanLcPeriod"/>
                      </a:pPr>
                      <a:r>
                        <a:rPr lang="en-US" sz="1100" dirty="0" smtClean="0"/>
                        <a:t>have the ability to manage and mobilize collateral as necessary to obtain intraday funds; </a:t>
                      </a:r>
                    </a:p>
                    <a:p>
                      <a:pPr marL="400050" lvl="0" indent="-400050">
                        <a:buFont typeface="+mj-lt"/>
                        <a:buAutoNum type="romanLcPeriod"/>
                      </a:pPr>
                      <a:r>
                        <a:rPr lang="en-US" sz="1100" dirty="0" smtClean="0"/>
                        <a:t>have a robust capability to manage the </a:t>
                      </a:r>
                      <a:r>
                        <a:rPr lang="en-US" sz="1100" i="1" u="sng" dirty="0" smtClean="0"/>
                        <a:t>timing of its liquidity outflows </a:t>
                      </a:r>
                      <a:r>
                        <a:rPr lang="en-US" sz="1100" dirty="0" smtClean="0"/>
                        <a:t>in line with its intraday objectives; and</a:t>
                      </a:r>
                    </a:p>
                    <a:p>
                      <a:pPr marL="400050" lvl="0" indent="-400050">
                        <a:buFont typeface="+mj-lt"/>
                        <a:buAutoNum type="romanLcPeriod"/>
                      </a:pPr>
                      <a:r>
                        <a:rPr lang="en-US" sz="1100" dirty="0" smtClean="0"/>
                        <a:t>be prepared to deal with </a:t>
                      </a:r>
                      <a:r>
                        <a:rPr lang="en-US" sz="1100" i="1" u="sng" dirty="0" smtClean="0"/>
                        <a:t>unexpected disruptions </a:t>
                      </a:r>
                      <a:r>
                        <a:rPr lang="en-US" sz="1100" dirty="0" smtClean="0"/>
                        <a:t>to its intraday liquidity flows.”</a:t>
                      </a:r>
                    </a:p>
                  </a:txBody>
                  <a:tcPr/>
                </a:tc>
                <a:tc>
                  <a:txBody>
                    <a:bodyPr/>
                    <a:lstStyle/>
                    <a:p>
                      <a:pPr marL="285750" indent="-285750">
                        <a:buFont typeface="Arial" panose="020B0604020202020204" pitchFamily="34" charset="0"/>
                        <a:buChar char="•"/>
                      </a:pPr>
                      <a:r>
                        <a:rPr lang="en-US" sz="1100" dirty="0" smtClean="0"/>
                        <a:t>BOCNY</a:t>
                      </a:r>
                      <a:r>
                        <a:rPr lang="en-US" sz="1100" baseline="0" dirty="0" smtClean="0"/>
                        <a:t> projects daily cash flow for 30-day period;</a:t>
                      </a:r>
                    </a:p>
                    <a:p>
                      <a:pPr marL="285750" indent="-285750">
                        <a:buFont typeface="Arial" panose="020B0604020202020204" pitchFamily="34" charset="0"/>
                        <a:buChar char="•"/>
                      </a:pPr>
                      <a:endParaRPr lang="en-US" sz="1100" baseline="0" dirty="0" smtClean="0"/>
                    </a:p>
                    <a:p>
                      <a:pPr marL="285750" indent="-285750">
                        <a:buFont typeface="Arial" panose="020B0604020202020204" pitchFamily="34" charset="0"/>
                        <a:buChar char="•"/>
                      </a:pPr>
                      <a:r>
                        <a:rPr lang="en-US" sz="1100" baseline="0" dirty="0" smtClean="0"/>
                        <a:t>BOCNY liquidity risk policy identifies the uses and sources of intraday funds</a:t>
                      </a:r>
                    </a:p>
                  </a:txBody>
                  <a:tcPr/>
                </a:tc>
                <a:tc>
                  <a:txBody>
                    <a:bodyPr/>
                    <a:lstStyle/>
                    <a:p>
                      <a:pPr marL="285750" indent="-285750">
                        <a:buFont typeface="Arial" panose="020B0604020202020204" pitchFamily="34" charset="0"/>
                        <a:buChar char="•"/>
                      </a:pPr>
                      <a:r>
                        <a:rPr lang="en-US" sz="1100" dirty="0" smtClean="0"/>
                        <a:t>BOCNY</a:t>
                      </a:r>
                      <a:r>
                        <a:rPr lang="en-US" sz="1100" baseline="0" dirty="0" smtClean="0"/>
                        <a:t> does not have mechanism to monitor intraday liquidity positions and forecast the potential net funding shortfalls;</a:t>
                      </a:r>
                    </a:p>
                    <a:p>
                      <a:pPr marL="285750" indent="-285750">
                        <a:buFont typeface="Arial" panose="020B0604020202020204" pitchFamily="34" charset="0"/>
                        <a:buChar char="•"/>
                      </a:pPr>
                      <a:endParaRPr lang="en-US" sz="1100" baseline="0" dirty="0" smtClean="0"/>
                    </a:p>
                    <a:p>
                      <a:pPr marL="285750" indent="-285750">
                        <a:buFont typeface="Arial" panose="020B0604020202020204" pitchFamily="34" charset="0"/>
                        <a:buChar char="•"/>
                      </a:pPr>
                      <a:r>
                        <a:rPr lang="en-US" sz="1100" baseline="0" dirty="0" smtClean="0"/>
                        <a:t>BOCNY does not have formalized procedure for the utilizing and the timing of the funding sources (e.g. whether applying for net debit cap is necessary)</a:t>
                      </a:r>
                    </a:p>
                    <a:p>
                      <a:pPr marL="0" indent="0">
                        <a:buFont typeface="Arial" panose="020B0604020202020204" pitchFamily="34" charset="0"/>
                        <a:buNone/>
                      </a:pPr>
                      <a:endParaRPr lang="en-US" sz="1100" dirty="0"/>
                    </a:p>
                  </a:txBody>
                  <a:tcPr/>
                </a:tc>
              </a:tr>
            </a:tbl>
          </a:graphicData>
        </a:graphic>
      </p:graphicFrame>
    </p:spTree>
    <p:extLst>
      <p:ext uri="{BB962C8B-B14F-4D97-AF65-F5344CB8AC3E}">
        <p14:creationId xmlns:p14="http://schemas.microsoft.com/office/powerpoint/2010/main" val="212943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Gap Assessment</a:t>
            </a:r>
            <a:endParaRPr lang="en-US" sz="2800" b="1"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693900371"/>
              </p:ext>
            </p:extLst>
          </p:nvPr>
        </p:nvGraphicFramePr>
        <p:xfrm>
          <a:off x="381000" y="990600"/>
          <a:ext cx="8475193" cy="3828426"/>
        </p:xfrm>
        <a:graphic>
          <a:graphicData uri="http://schemas.openxmlformats.org/drawingml/2006/table">
            <a:tbl>
              <a:tblPr firstRow="1" bandRow="1">
                <a:tableStyleId>{85BE263C-DBD7-4A20-BB59-AAB30ACAA65A}</a:tableStyleId>
              </a:tblPr>
              <a:tblGrid>
                <a:gridCol w="3886200"/>
                <a:gridCol w="2286000"/>
                <a:gridCol w="2302993"/>
              </a:tblGrid>
              <a:tr h="210174">
                <a:tc>
                  <a:txBody>
                    <a:bodyPr/>
                    <a:lstStyle/>
                    <a:p>
                      <a:r>
                        <a:rPr lang="en-US" sz="1400" dirty="0" smtClean="0"/>
                        <a:t>Regulation HH / Article 8 of Dodd Frank</a:t>
                      </a:r>
                      <a:endParaRPr lang="en-US" sz="1400" dirty="0"/>
                    </a:p>
                  </a:txBody>
                  <a:tcPr/>
                </a:tc>
                <a:tc>
                  <a:txBody>
                    <a:bodyPr/>
                    <a:lstStyle/>
                    <a:p>
                      <a:r>
                        <a:rPr lang="en-US" sz="1400" dirty="0" smtClean="0"/>
                        <a:t>BOCNY</a:t>
                      </a:r>
                      <a:r>
                        <a:rPr lang="en-US" sz="1400" baseline="0" dirty="0" smtClean="0"/>
                        <a:t> Practice</a:t>
                      </a:r>
                      <a:endParaRPr lang="en-US" sz="1400" dirty="0"/>
                    </a:p>
                  </a:txBody>
                  <a:tcPr/>
                </a:tc>
                <a:tc>
                  <a:txBody>
                    <a:bodyPr/>
                    <a:lstStyle/>
                    <a:p>
                      <a:r>
                        <a:rPr lang="en-US" sz="1400" dirty="0" smtClean="0"/>
                        <a:t>Gap</a:t>
                      </a:r>
                      <a:r>
                        <a:rPr lang="en-US" sz="1400" baseline="0" dirty="0" smtClean="0"/>
                        <a:t> Analysis Results</a:t>
                      </a:r>
                      <a:endParaRPr lang="en-US" sz="1400" dirty="0"/>
                    </a:p>
                  </a:txBody>
                  <a:tcPr/>
                </a:tc>
              </a:tr>
              <a:tr h="3523626">
                <a:tc>
                  <a:txBody>
                    <a:bodyPr/>
                    <a:lstStyle/>
                    <a:p>
                      <a:r>
                        <a:rPr lang="en-US" sz="1050" dirty="0" smtClean="0"/>
                        <a:t>A designated Financial Market Utility (FMU) must have effective operational and analytical tools to identify, measure, and monitor its settlement and funding flows on an ongoing and timely basis, including its use of intraday liquidity. Effective measuring and monitoring of liquidity risk involves understanding and assessing the value and concentration of a designated FMU’s daily settlement and funding flows through its settlement banks, </a:t>
                      </a:r>
                      <a:r>
                        <a:rPr lang="en-US" sz="1050" dirty="0" err="1" smtClean="0"/>
                        <a:t>nostro</a:t>
                      </a:r>
                      <a:r>
                        <a:rPr lang="en-US" sz="1050" dirty="0" smtClean="0"/>
                        <a:t> agents, and other intermediaries. Further, a designated FMU must be able to monitor on a daily basis the level of any liquid assets that it holds and determine the value of liquid assets that is available for use. If a designated FMU maintains committed funding arrangements, it must similarly identify, measure, and monitor its liquidity risk from the liquidity providers of the arrangements. </a:t>
                      </a:r>
                    </a:p>
                    <a:p>
                      <a:r>
                        <a:rPr lang="en-US" sz="1050" dirty="0" smtClean="0"/>
                        <a:t>A designated FMU must maintain sufficient liquid resources in all relevant currencies to effect same-day and, as applicable, intraday and multiday settlement of payment obligations with a high degree of confidence under a wide range of significantly different potential stress scenarios. </a:t>
                      </a:r>
                    </a:p>
                    <a:p>
                      <a:endParaRPr lang="en-US" sz="1050" dirty="0" smtClean="0"/>
                    </a:p>
                  </a:txBody>
                  <a:tcPr/>
                </a:tc>
                <a:tc>
                  <a:txBody>
                    <a:bodyPr/>
                    <a:lstStyle/>
                    <a:p>
                      <a:pPr marL="0" indent="0">
                        <a:buFont typeface="Arial" panose="020B0604020202020204" pitchFamily="34" charset="0"/>
                        <a:buNone/>
                      </a:pPr>
                      <a:r>
                        <a:rPr lang="en-US" sz="1200" baseline="0" dirty="0" smtClean="0"/>
                        <a:t>Not Applicable to BOCNY</a:t>
                      </a:r>
                    </a:p>
                  </a:txBody>
                  <a:tcPr/>
                </a:tc>
                <a:tc>
                  <a:txBody>
                    <a:bodyPr/>
                    <a:lstStyle/>
                    <a:p>
                      <a:pPr marL="0" indent="0">
                        <a:buFont typeface="Arial" panose="020B0604020202020204" pitchFamily="34" charset="0"/>
                        <a:buNone/>
                      </a:pPr>
                      <a:r>
                        <a:rPr lang="en-US" sz="1200" baseline="0" dirty="0" smtClean="0"/>
                        <a:t>Not Applicable</a:t>
                      </a:r>
                      <a:endParaRPr lang="en-US" sz="1200" dirty="0"/>
                    </a:p>
                  </a:txBody>
                  <a:tcPr/>
                </a:tc>
              </a:tr>
            </a:tbl>
          </a:graphicData>
        </a:graphic>
      </p:graphicFrame>
    </p:spTree>
    <p:extLst>
      <p:ext uri="{BB962C8B-B14F-4D97-AF65-F5344CB8AC3E}">
        <p14:creationId xmlns:p14="http://schemas.microsoft.com/office/powerpoint/2010/main" val="496914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smtClean="0">
                <a:solidFill>
                  <a:schemeClr val="tx1"/>
                </a:solidFill>
              </a:rPr>
              <a:t>Table of Content</a:t>
            </a:r>
            <a:endParaRPr lang="en-US" sz="2800" b="1" dirty="0">
              <a:solidFill>
                <a:schemeClr val="tx1"/>
              </a:solidFill>
            </a:endParaRPr>
          </a:p>
        </p:txBody>
      </p:sp>
      <p:sp>
        <p:nvSpPr>
          <p:cNvPr id="5" name="Text Placeholder 2"/>
          <p:cNvSpPr>
            <a:spLocks noGrp="1"/>
          </p:cNvSpPr>
          <p:nvPr>
            <p:ph idx="1"/>
          </p:nvPr>
        </p:nvSpPr>
        <p:spPr>
          <a:xfrm>
            <a:off x="457200" y="1066800"/>
            <a:ext cx="8229600" cy="4953000"/>
          </a:xfrm>
        </p:spPr>
        <p:txBody>
          <a:bodyPr>
            <a:normAutofit/>
          </a:bodyPr>
          <a:lstStyle/>
          <a:p>
            <a:pPr marL="0" indent="0">
              <a:lnSpc>
                <a:spcPts val="1800"/>
              </a:lnSpc>
              <a:buNone/>
            </a:pPr>
            <a:endParaRPr lang="en-US" altLang="zh-CN" sz="2000" dirty="0" smtClean="0"/>
          </a:p>
          <a:p>
            <a:pPr>
              <a:lnSpc>
                <a:spcPts val="1800"/>
              </a:lnSpc>
              <a:buNone/>
            </a:pPr>
            <a:endParaRPr lang="en-US" sz="2000" b="1" dirty="0" smtClean="0"/>
          </a:p>
          <a:p>
            <a:pPr>
              <a:lnSpc>
                <a:spcPts val="1800"/>
              </a:lnSpc>
              <a:buNone/>
            </a:pPr>
            <a:endParaRPr lang="en-US" sz="2000" b="1" dirty="0" smtClean="0"/>
          </a:p>
        </p:txBody>
      </p:sp>
      <p:sp>
        <p:nvSpPr>
          <p:cNvPr id="3" name="Slide Number Placeholder 2"/>
          <p:cNvSpPr>
            <a:spLocks noGrp="1"/>
          </p:cNvSpPr>
          <p:nvPr>
            <p:ph type="sldNum" sz="quarter" idx="12"/>
          </p:nvPr>
        </p:nvSpPr>
        <p:spPr/>
        <p:txBody>
          <a:bodyPr/>
          <a:lstStyle/>
          <a:p>
            <a:fld id="{4C8E1ECB-E061-4EC4-9E0F-767A83113E18}" type="slidenum">
              <a:rPr lang="en-US" smtClean="0"/>
              <a:pPr/>
              <a:t>15</a:t>
            </a:fld>
            <a:endParaRPr lang="en-US" dirty="0"/>
          </a:p>
        </p:txBody>
      </p:sp>
      <p:graphicFrame>
        <p:nvGraphicFramePr>
          <p:cNvPr id="6" name="Diagram 5"/>
          <p:cNvGraphicFramePr/>
          <p:nvPr>
            <p:extLst>
              <p:ext uri="{D42A27DB-BD31-4B8C-83A1-F6EECF244321}">
                <p14:modId xmlns:p14="http://schemas.microsoft.com/office/powerpoint/2010/main" val="1719525946"/>
              </p:ext>
            </p:extLst>
          </p:nvPr>
        </p:nvGraphicFramePr>
        <p:xfrm>
          <a:off x="533400" y="990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501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16</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Intraday Liquidity </a:t>
            </a:r>
            <a:r>
              <a:rPr lang="en-US" sz="2800" b="1" dirty="0">
                <a:solidFill>
                  <a:schemeClr val="tx1"/>
                </a:solidFill>
              </a:rPr>
              <a:t>R</a:t>
            </a:r>
            <a:r>
              <a:rPr lang="en-US" sz="2800" b="1" dirty="0" smtClean="0">
                <a:solidFill>
                  <a:schemeClr val="tx1"/>
                </a:solidFill>
              </a:rPr>
              <a:t>isk </a:t>
            </a:r>
            <a:r>
              <a:rPr lang="en-US" sz="2800" b="1" dirty="0">
                <a:solidFill>
                  <a:schemeClr val="tx1"/>
                </a:solidFill>
              </a:rPr>
              <a:t>M</a:t>
            </a:r>
            <a:r>
              <a:rPr lang="en-US" sz="2800" b="1" dirty="0" smtClean="0">
                <a:solidFill>
                  <a:schemeClr val="tx1"/>
                </a:solidFill>
              </a:rPr>
              <a:t>anagement </a:t>
            </a:r>
            <a:r>
              <a:rPr lang="en-US" sz="2800" b="1" dirty="0">
                <a:solidFill>
                  <a:schemeClr val="tx1"/>
                </a:solidFill>
              </a:rPr>
              <a:t>P</a:t>
            </a:r>
            <a:r>
              <a:rPr lang="en-US" sz="2800" b="1" dirty="0" smtClean="0">
                <a:solidFill>
                  <a:schemeClr val="tx1"/>
                </a:solidFill>
              </a:rPr>
              <a:t>roposal</a:t>
            </a:r>
            <a:endParaRPr lang="en-US" sz="2800" b="1" dirty="0">
              <a:solidFill>
                <a:schemeClr val="tx1"/>
              </a:solidFill>
            </a:endParaRPr>
          </a:p>
        </p:txBody>
      </p:sp>
      <p:sp>
        <p:nvSpPr>
          <p:cNvPr id="2" name="Rectangle 1"/>
          <p:cNvSpPr/>
          <p:nvPr/>
        </p:nvSpPr>
        <p:spPr>
          <a:xfrm>
            <a:off x="280987" y="1050756"/>
            <a:ext cx="8582025" cy="507831"/>
          </a:xfrm>
          <a:prstGeom prst="rect">
            <a:avLst/>
          </a:prstGeom>
        </p:spPr>
        <p:txBody>
          <a:bodyPr wrap="square">
            <a:spAutoFit/>
          </a:bodyPr>
          <a:lstStyle/>
          <a:p>
            <a:endParaRPr lang="en-US" sz="1300" dirty="0" smtClean="0"/>
          </a:p>
          <a:p>
            <a:endParaRPr lang="en-US" sz="1400" dirty="0"/>
          </a:p>
        </p:txBody>
      </p:sp>
      <p:graphicFrame>
        <p:nvGraphicFramePr>
          <p:cNvPr id="8" name="Diagram 7"/>
          <p:cNvGraphicFramePr/>
          <p:nvPr>
            <p:extLst>
              <p:ext uri="{D42A27DB-BD31-4B8C-83A1-F6EECF244321}">
                <p14:modId xmlns:p14="http://schemas.microsoft.com/office/powerpoint/2010/main" val="1136700648"/>
              </p:ext>
            </p:extLst>
          </p:nvPr>
        </p:nvGraphicFramePr>
        <p:xfrm>
          <a:off x="685800" y="1088856"/>
          <a:ext cx="7848600" cy="4778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1558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17</a:t>
            </a:fld>
            <a:endParaRPr lang="en-US" dirty="0"/>
          </a:p>
        </p:txBody>
      </p:sp>
      <p:sp>
        <p:nvSpPr>
          <p:cNvPr id="7" name="Rectangle 6"/>
          <p:cNvSpPr/>
          <p:nvPr/>
        </p:nvSpPr>
        <p:spPr>
          <a:xfrm>
            <a:off x="533400" y="990600"/>
            <a:ext cx="2057400" cy="274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Factors to consider</a:t>
            </a:r>
            <a:endParaRPr lang="en-US" sz="1600" b="1" dirty="0">
              <a:solidFill>
                <a:schemeClr val="bg1"/>
              </a:solidFill>
            </a:endParaRPr>
          </a:p>
        </p:txBody>
      </p:sp>
      <p:sp>
        <p:nvSpPr>
          <p:cNvPr id="8" name="TextBox 7"/>
          <p:cNvSpPr txBox="1"/>
          <p:nvPr/>
        </p:nvSpPr>
        <p:spPr>
          <a:xfrm>
            <a:off x="2819400" y="990600"/>
            <a:ext cx="5945588" cy="2646878"/>
          </a:xfrm>
          <a:prstGeom prst="rect">
            <a:avLst/>
          </a:prstGeom>
          <a:noFill/>
        </p:spPr>
        <p:txBody>
          <a:bodyPr wrap="square" rtlCol="0">
            <a:spAutoFit/>
          </a:bodyPr>
          <a:lstStyle/>
          <a:p>
            <a:r>
              <a:rPr lang="en-US" sz="1600" b="1" dirty="0" smtClean="0">
                <a:solidFill>
                  <a:schemeClr val="tx2">
                    <a:lumMod val="50000"/>
                  </a:schemeClr>
                </a:solidFill>
              </a:rPr>
              <a:t>Business Roles:</a:t>
            </a:r>
          </a:p>
          <a:p>
            <a:pPr marL="742950" lvl="1" indent="-285750">
              <a:buFont typeface="Wingdings" panose="05000000000000000000" pitchFamily="2" charset="2"/>
              <a:buChar char="Ø"/>
            </a:pPr>
            <a:r>
              <a:rPr lang="en-US" sz="1600" dirty="0" smtClean="0"/>
              <a:t>General bank business</a:t>
            </a:r>
          </a:p>
          <a:p>
            <a:pPr marL="742950" lvl="1" indent="-285750">
              <a:buFont typeface="Wingdings" panose="05000000000000000000" pitchFamily="2" charset="2"/>
              <a:buChar char="Ø"/>
            </a:pPr>
            <a:r>
              <a:rPr lang="en-US" sz="1600" dirty="0" smtClean="0"/>
              <a:t>Correspondent bank service providers</a:t>
            </a:r>
          </a:p>
          <a:p>
            <a:pPr marL="742950" lvl="1" indent="-285750">
              <a:buFont typeface="Wingdings" panose="05000000000000000000" pitchFamily="2" charset="2"/>
              <a:buChar char="Ø"/>
            </a:pPr>
            <a:r>
              <a:rPr lang="en-US" sz="1600" dirty="0" smtClean="0"/>
              <a:t>Clearing bank role services</a:t>
            </a:r>
          </a:p>
          <a:p>
            <a:pPr marL="742950" lvl="1" indent="-285750">
              <a:buFont typeface="Wingdings" panose="05000000000000000000" pitchFamily="2" charset="2"/>
              <a:buChar char="Ø"/>
            </a:pPr>
            <a:r>
              <a:rPr lang="en-US" sz="1600" dirty="0" smtClean="0"/>
              <a:t>LVPS Direct participant</a:t>
            </a:r>
          </a:p>
          <a:p>
            <a:r>
              <a:rPr lang="en-US" sz="1600" b="1" dirty="0" smtClean="0">
                <a:solidFill>
                  <a:schemeClr val="tx2">
                    <a:lumMod val="50000"/>
                  </a:schemeClr>
                </a:solidFill>
              </a:rPr>
              <a:t>Key factors</a:t>
            </a:r>
          </a:p>
          <a:p>
            <a:pPr marL="742950" lvl="1" indent="-285750">
              <a:buFont typeface="Wingdings" panose="05000000000000000000" pitchFamily="2" charset="2"/>
              <a:buChar char="Ø"/>
            </a:pPr>
            <a:r>
              <a:rPr lang="en-US" sz="1400" dirty="0" smtClean="0"/>
              <a:t>Daily  </a:t>
            </a:r>
            <a:r>
              <a:rPr lang="en-US" sz="1400" dirty="0"/>
              <a:t>maximum intraday liquidity usage</a:t>
            </a:r>
          </a:p>
          <a:p>
            <a:pPr marL="742950" lvl="1" indent="-285750">
              <a:buFont typeface="Wingdings" panose="05000000000000000000" pitchFamily="2" charset="2"/>
              <a:buChar char="Ø"/>
            </a:pPr>
            <a:r>
              <a:rPr lang="en-US" sz="1400" dirty="0"/>
              <a:t>Available intraday liquidity at the start of the business day</a:t>
            </a:r>
          </a:p>
          <a:p>
            <a:pPr marL="742950" lvl="1" indent="-285750">
              <a:buFont typeface="Wingdings" panose="05000000000000000000" pitchFamily="2" charset="2"/>
              <a:buChar char="Ø"/>
            </a:pPr>
            <a:r>
              <a:rPr lang="en-US" sz="1400" dirty="0"/>
              <a:t>Total payments in the day</a:t>
            </a:r>
          </a:p>
          <a:p>
            <a:pPr marL="742950" lvl="1" indent="-285750">
              <a:buFont typeface="Wingdings" panose="05000000000000000000" pitchFamily="2" charset="2"/>
              <a:buChar char="Ø"/>
            </a:pPr>
            <a:r>
              <a:rPr lang="en-US" sz="1400" dirty="0" smtClean="0"/>
              <a:t>Intraday </a:t>
            </a:r>
            <a:r>
              <a:rPr lang="en-US" sz="1400" dirty="0"/>
              <a:t>credit lines extended to customers </a:t>
            </a:r>
            <a:endParaRPr lang="en-US" sz="1400" dirty="0" smtClean="0"/>
          </a:p>
          <a:p>
            <a:pPr marL="742950" lvl="1" indent="-285750">
              <a:buFont typeface="Wingdings" panose="05000000000000000000" pitchFamily="2" charset="2"/>
              <a:buChar char="Ø"/>
            </a:pPr>
            <a:r>
              <a:rPr lang="en-US" sz="1400" dirty="0" smtClean="0"/>
              <a:t>Intraday throughput</a:t>
            </a:r>
          </a:p>
        </p:txBody>
      </p:sp>
      <p:sp>
        <p:nvSpPr>
          <p:cNvPr id="9" name="Title 1"/>
          <p:cNvSpPr txBox="1">
            <a:spLocks/>
          </p:cNvSpPr>
          <p:nvPr/>
        </p:nvSpPr>
        <p:spPr>
          <a:xfrm>
            <a:off x="381000" y="228600"/>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Set Intraday Overdraft Limit – Methodology</a:t>
            </a:r>
            <a:endParaRPr lang="en-US" sz="2800" b="1" dirty="0">
              <a:solidFill>
                <a:schemeClr val="tx1"/>
              </a:solidFill>
            </a:endParaRPr>
          </a:p>
        </p:txBody>
      </p:sp>
      <p:sp>
        <p:nvSpPr>
          <p:cNvPr id="10" name="Rectangle 9"/>
          <p:cNvSpPr/>
          <p:nvPr/>
        </p:nvSpPr>
        <p:spPr>
          <a:xfrm>
            <a:off x="533400" y="3733800"/>
            <a:ext cx="8229600"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Process To Set Overdraft Limits: </a:t>
            </a:r>
          </a:p>
          <a:p>
            <a:pPr marL="1657350" lvl="3" indent="-285750">
              <a:buFont typeface="Wingdings" panose="05000000000000000000" pitchFamily="2" charset="2"/>
              <a:buChar char="v"/>
            </a:pPr>
            <a:r>
              <a:rPr lang="en-US" sz="1400" i="1" dirty="0" smtClean="0">
                <a:solidFill>
                  <a:schemeClr val="bg1">
                    <a:lumMod val="75000"/>
                  </a:schemeClr>
                </a:solidFill>
              </a:rPr>
              <a:t>Analyze customers’ accounts behavior &amp; demand (esp. VIP customers)</a:t>
            </a:r>
          </a:p>
          <a:p>
            <a:pPr marL="1657350" lvl="3" indent="-285750">
              <a:buFont typeface="Wingdings" panose="05000000000000000000" pitchFamily="2" charset="2"/>
              <a:buChar char="v"/>
            </a:pPr>
            <a:r>
              <a:rPr lang="en-US" sz="1400" i="1" dirty="0" smtClean="0">
                <a:solidFill>
                  <a:schemeClr val="bg1">
                    <a:lumMod val="75000"/>
                  </a:schemeClr>
                </a:solidFill>
              </a:rPr>
              <a:t>Analyze historical maximum intraday liquidity usage</a:t>
            </a:r>
          </a:p>
          <a:p>
            <a:pPr marL="1657350" lvl="3" indent="-285750">
              <a:buFont typeface="Wingdings" panose="05000000000000000000" pitchFamily="2" charset="2"/>
              <a:buChar char="v"/>
            </a:pPr>
            <a:r>
              <a:rPr lang="en-US" sz="1400" i="1" dirty="0" smtClean="0">
                <a:solidFill>
                  <a:schemeClr val="bg1">
                    <a:lumMod val="75000"/>
                  </a:schemeClr>
                </a:solidFill>
              </a:rPr>
              <a:t>Set overdraft limits for customers and VIP customers</a:t>
            </a:r>
          </a:p>
        </p:txBody>
      </p:sp>
      <p:sp>
        <p:nvSpPr>
          <p:cNvPr id="11" name="Rectangle 10"/>
          <p:cNvSpPr/>
          <p:nvPr/>
        </p:nvSpPr>
        <p:spPr>
          <a:xfrm>
            <a:off x="533400" y="990600"/>
            <a:ext cx="8229600" cy="27432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ight Brace 1"/>
          <p:cNvSpPr/>
          <p:nvPr/>
        </p:nvSpPr>
        <p:spPr>
          <a:xfrm rot="5400000">
            <a:off x="4400715" y="1116828"/>
            <a:ext cx="494969" cy="8229600"/>
          </a:xfrm>
          <a:prstGeom prst="rightBrace">
            <a:avLst>
              <a:gd name="adj1" fmla="val 8333"/>
              <a:gd name="adj2" fmla="val 49903"/>
            </a:avLst>
          </a:prstGeom>
          <a:solidFill>
            <a:schemeClr val="accent2">
              <a:lumMod val="40000"/>
              <a:lumOff val="60000"/>
            </a:schemeClr>
          </a:solidFill>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Diamond 5"/>
          <p:cNvSpPr/>
          <p:nvPr/>
        </p:nvSpPr>
        <p:spPr>
          <a:xfrm>
            <a:off x="3352800" y="5479113"/>
            <a:ext cx="2590800" cy="6930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Net Debit Cap Category ( Above Average?)</a:t>
            </a:r>
            <a:endParaRPr lang="en-US" sz="1200" b="1" dirty="0"/>
          </a:p>
        </p:txBody>
      </p:sp>
      <p:sp>
        <p:nvSpPr>
          <p:cNvPr id="12" name="Rounded Rectangle 11"/>
          <p:cNvSpPr/>
          <p:nvPr/>
        </p:nvSpPr>
        <p:spPr>
          <a:xfrm>
            <a:off x="6629400" y="5479113"/>
            <a:ext cx="1447800" cy="6930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Self-Assessment</a:t>
            </a:r>
            <a:endParaRPr lang="en-US" sz="1400" dirty="0">
              <a:solidFill>
                <a:schemeClr val="tx1"/>
              </a:solidFill>
            </a:endParaRPr>
          </a:p>
        </p:txBody>
      </p:sp>
      <p:cxnSp>
        <p:nvCxnSpPr>
          <p:cNvPr id="14" name="Straight Arrow Connector 13"/>
          <p:cNvCxnSpPr>
            <a:stCxn id="6" idx="3"/>
            <a:endCxn id="12" idx="1"/>
          </p:cNvCxnSpPr>
          <p:nvPr/>
        </p:nvCxnSpPr>
        <p:spPr>
          <a:xfrm>
            <a:off x="5943600" y="5825657"/>
            <a:ext cx="685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43600" y="5479113"/>
            <a:ext cx="533400" cy="307777"/>
          </a:xfrm>
          <a:prstGeom prst="rect">
            <a:avLst/>
          </a:prstGeom>
          <a:noFill/>
        </p:spPr>
        <p:txBody>
          <a:bodyPr wrap="square" rtlCol="0">
            <a:spAutoFit/>
          </a:bodyPr>
          <a:lstStyle/>
          <a:p>
            <a:r>
              <a:rPr lang="en-US" sz="1400" dirty="0" smtClean="0"/>
              <a:t>Yes</a:t>
            </a:r>
            <a:endParaRPr lang="en-US" sz="1400" dirty="0"/>
          </a:p>
        </p:txBody>
      </p:sp>
      <p:sp>
        <p:nvSpPr>
          <p:cNvPr id="16" name="Rounded Rectangle 15"/>
          <p:cNvSpPr/>
          <p:nvPr/>
        </p:nvSpPr>
        <p:spPr>
          <a:xfrm>
            <a:off x="3581400" y="6324600"/>
            <a:ext cx="2133600" cy="3048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Category (Zero, Exempt from filing, De </a:t>
            </a:r>
            <a:r>
              <a:rPr lang="en-US" sz="1200" b="1" dirty="0" err="1" smtClean="0">
                <a:solidFill>
                  <a:schemeClr val="tx1"/>
                </a:solidFill>
              </a:rPr>
              <a:t>minimis</a:t>
            </a:r>
            <a:endParaRPr lang="en-US" sz="1200" b="1" dirty="0">
              <a:solidFill>
                <a:schemeClr val="tx1"/>
              </a:solidFill>
            </a:endParaRPr>
          </a:p>
        </p:txBody>
      </p:sp>
      <p:cxnSp>
        <p:nvCxnSpPr>
          <p:cNvPr id="18" name="Straight Arrow Connector 17"/>
          <p:cNvCxnSpPr>
            <a:stCxn id="6" idx="2"/>
            <a:endCxn id="16" idx="0"/>
          </p:cNvCxnSpPr>
          <p:nvPr/>
        </p:nvCxnSpPr>
        <p:spPr>
          <a:xfrm>
            <a:off x="4648200" y="6172200"/>
            <a:ext cx="0" cy="1524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29200" y="6034715"/>
            <a:ext cx="533400" cy="307777"/>
          </a:xfrm>
          <a:prstGeom prst="rect">
            <a:avLst/>
          </a:prstGeom>
          <a:noFill/>
        </p:spPr>
        <p:txBody>
          <a:bodyPr wrap="square" rtlCol="0">
            <a:spAutoFit/>
          </a:bodyPr>
          <a:lstStyle/>
          <a:p>
            <a:r>
              <a:rPr lang="en-US" sz="1400" dirty="0" smtClean="0"/>
              <a:t>No</a:t>
            </a:r>
            <a:endParaRPr lang="en-US" sz="1400" dirty="0"/>
          </a:p>
        </p:txBody>
      </p:sp>
    </p:spTree>
    <p:extLst>
      <p:ext uri="{BB962C8B-B14F-4D97-AF65-F5344CB8AC3E}">
        <p14:creationId xmlns:p14="http://schemas.microsoft.com/office/powerpoint/2010/main" val="3085092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rPr>
              <a:t>Fed Net Debit Caps </a:t>
            </a:r>
            <a:r>
              <a:rPr lang="en-US" sz="2800" b="1" dirty="0" smtClean="0">
                <a:solidFill>
                  <a:schemeClr val="tx1"/>
                </a:solidFill>
              </a:rPr>
              <a:t>Category</a:t>
            </a: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pPr/>
              <a:t>18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525780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0"/>
            <a:ext cx="56864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90550" y="5040868"/>
            <a:ext cx="7467600" cy="923330"/>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t>BOCNY current category is Above Average, $43.3B daylight overdraft limit</a:t>
            </a:r>
          </a:p>
          <a:p>
            <a:pPr marL="285750" indent="-285750">
              <a:buFont typeface="Wingdings" panose="05000000000000000000" pitchFamily="2" charset="2"/>
              <a:buChar char="q"/>
            </a:pPr>
            <a:endParaRPr lang="en-US" b="1" dirty="0"/>
          </a:p>
          <a:p>
            <a:pPr marL="742950" lvl="1" indent="-285750">
              <a:buFont typeface="Wingdings" panose="05000000000000000000" pitchFamily="2" charset="2"/>
              <a:buChar char="Ø"/>
            </a:pPr>
            <a:r>
              <a:rPr lang="en-US" b="1" dirty="0" smtClean="0"/>
              <a:t>If De </a:t>
            </a:r>
            <a:r>
              <a:rPr lang="en-US" b="1" dirty="0" err="1" smtClean="0"/>
              <a:t>minimis</a:t>
            </a:r>
            <a:r>
              <a:rPr lang="en-US" b="1" dirty="0" smtClean="0"/>
              <a:t>,  BOCNY limit = 0.4* ~ $30 B (average) = $12 B</a:t>
            </a:r>
            <a:endParaRPr lang="en-US" b="1" dirty="0"/>
          </a:p>
        </p:txBody>
      </p:sp>
      <p:sp>
        <p:nvSpPr>
          <p:cNvPr id="7" name="Right Brace 6"/>
          <p:cNvSpPr/>
          <p:nvPr/>
        </p:nvSpPr>
        <p:spPr>
          <a:xfrm>
            <a:off x="6205537" y="1752600"/>
            <a:ext cx="161925" cy="63341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620123" y="1900028"/>
            <a:ext cx="2209800" cy="338554"/>
          </a:xfrm>
          <a:prstGeom prst="rect">
            <a:avLst/>
          </a:prstGeom>
          <a:noFill/>
        </p:spPr>
        <p:txBody>
          <a:bodyPr wrap="square" rtlCol="0">
            <a:spAutoFit/>
          </a:bodyPr>
          <a:lstStyle/>
          <a:p>
            <a:pPr algn="ctr"/>
            <a:r>
              <a:rPr lang="en-US" sz="1600" dirty="0" smtClean="0"/>
              <a:t>No filing requirements</a:t>
            </a:r>
            <a:endParaRPr lang="en-US" sz="1600" dirty="0"/>
          </a:p>
        </p:txBody>
      </p:sp>
      <p:sp>
        <p:nvSpPr>
          <p:cNvPr id="9" name="Right Brace 8"/>
          <p:cNvSpPr/>
          <p:nvPr/>
        </p:nvSpPr>
        <p:spPr>
          <a:xfrm>
            <a:off x="6188867" y="2712178"/>
            <a:ext cx="178595" cy="97452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619875" y="2971800"/>
            <a:ext cx="2209800" cy="584775"/>
          </a:xfrm>
          <a:prstGeom prst="rect">
            <a:avLst/>
          </a:prstGeom>
          <a:noFill/>
        </p:spPr>
        <p:txBody>
          <a:bodyPr wrap="square" rtlCol="0">
            <a:spAutoFit/>
          </a:bodyPr>
          <a:lstStyle/>
          <a:p>
            <a:pPr algn="ctr"/>
            <a:r>
              <a:rPr lang="en-US" sz="1600" dirty="0" smtClean="0"/>
              <a:t>Board resolution &amp; Self-assessment</a:t>
            </a:r>
            <a:endParaRPr lang="en-US" sz="1600" dirty="0"/>
          </a:p>
        </p:txBody>
      </p:sp>
      <p:sp>
        <p:nvSpPr>
          <p:cNvPr id="11" name="Right Brace 10"/>
          <p:cNvSpPr/>
          <p:nvPr/>
        </p:nvSpPr>
        <p:spPr>
          <a:xfrm>
            <a:off x="6188867" y="2395490"/>
            <a:ext cx="171450" cy="28857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629400" y="2395490"/>
            <a:ext cx="2209800" cy="338554"/>
          </a:xfrm>
          <a:prstGeom prst="rect">
            <a:avLst/>
          </a:prstGeom>
          <a:noFill/>
        </p:spPr>
        <p:txBody>
          <a:bodyPr wrap="square" rtlCol="0">
            <a:spAutoFit/>
          </a:bodyPr>
          <a:lstStyle/>
          <a:p>
            <a:pPr algn="ctr"/>
            <a:r>
              <a:rPr lang="en-US" sz="1600" dirty="0" smtClean="0"/>
              <a:t>Board resolution only</a:t>
            </a:r>
            <a:endParaRPr lang="en-US" sz="1600"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6176962"/>
            <a:ext cx="4029076" cy="452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47800" y="6167735"/>
            <a:ext cx="3048000" cy="461665"/>
          </a:xfrm>
          <a:prstGeom prst="rect">
            <a:avLst/>
          </a:prstGeom>
          <a:noFill/>
        </p:spPr>
        <p:txBody>
          <a:bodyPr wrap="square" rtlCol="0">
            <a:spAutoFit/>
          </a:bodyPr>
          <a:lstStyle/>
          <a:p>
            <a:r>
              <a:rPr lang="en-US" sz="1200" i="1" dirty="0" smtClean="0"/>
              <a:t>Note: for De </a:t>
            </a:r>
            <a:r>
              <a:rPr lang="en-US" sz="1200" i="1" dirty="0" err="1" smtClean="0"/>
              <a:t>minimis</a:t>
            </a:r>
            <a:r>
              <a:rPr lang="en-US" sz="1200" i="1" dirty="0" smtClean="0"/>
              <a:t>, the capital measure for FBO is the net due to amount in call report</a:t>
            </a:r>
            <a:endParaRPr lang="en-US" sz="1200" i="1" dirty="0"/>
          </a:p>
        </p:txBody>
      </p:sp>
    </p:spTree>
    <p:extLst>
      <p:ext uri="{BB962C8B-B14F-4D97-AF65-F5344CB8AC3E}">
        <p14:creationId xmlns:p14="http://schemas.microsoft.com/office/powerpoint/2010/main" val="83903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chemeClr val="tx1"/>
                </a:solidFill>
              </a:rPr>
              <a:t>Fed Account Net Flow Analysis</a:t>
            </a: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pPr/>
              <a:t>19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97847941"/>
              </p:ext>
            </p:extLst>
          </p:nvPr>
        </p:nvGraphicFramePr>
        <p:xfrm>
          <a:off x="457200" y="1066800"/>
          <a:ext cx="8382000" cy="847725"/>
        </p:xfrm>
        <a:graphic>
          <a:graphicData uri="http://schemas.openxmlformats.org/drawingml/2006/table">
            <a:tbl>
              <a:tblPr>
                <a:tableStyleId>{5C22544A-7EE6-4342-B048-85BDC9FD1C3A}</a:tableStyleId>
              </a:tblPr>
              <a:tblGrid>
                <a:gridCol w="8382000"/>
              </a:tblGrid>
              <a:tr h="695325">
                <a:tc>
                  <a:txBody>
                    <a:bodyPr/>
                    <a:lstStyle/>
                    <a:p>
                      <a:pPr algn="l" fontAlgn="t"/>
                      <a:r>
                        <a:rPr lang="en-US" sz="1100" u="none" strike="noStrike" dirty="0" smtClean="0">
                          <a:effectLst/>
                        </a:rPr>
                        <a:t>The analysis is based on the Fed account inflows and outflows from the past three years (754</a:t>
                      </a:r>
                      <a:r>
                        <a:rPr lang="en-US" sz="1100" u="none" strike="noStrike" baseline="0" dirty="0" smtClean="0">
                          <a:effectLst/>
                        </a:rPr>
                        <a:t> Days)</a:t>
                      </a:r>
                      <a:r>
                        <a:rPr lang="en-US" sz="1100" u="none" strike="noStrike" dirty="0" smtClean="0">
                          <a:effectLst/>
                        </a:rPr>
                        <a:t>.</a:t>
                      </a:r>
                    </a:p>
                    <a:p>
                      <a:pPr algn="l" fontAlgn="t"/>
                      <a:r>
                        <a:rPr lang="en-US" sz="1100" u="none" strike="noStrike" dirty="0" smtClean="0">
                          <a:effectLst/>
                        </a:rPr>
                        <a:t>5% Percentile of inflows:     $3,008,947,159.20                                                     1% Percentile of inflows:     $ 1,767,876,541.21 </a:t>
                      </a:r>
                    </a:p>
                    <a:p>
                      <a:pPr algn="l" fontAlgn="t"/>
                      <a:r>
                        <a:rPr lang="en-US" sz="1100" u="none" strike="noStrike" dirty="0" smtClean="0">
                          <a:effectLst/>
                        </a:rPr>
                        <a:t>5% Percentile of outflows: </a:t>
                      </a:r>
                      <a:r>
                        <a:rPr lang="en-US" sz="1100" u="none" strike="noStrike" dirty="0" smtClean="0">
                          <a:solidFill>
                            <a:srgbClr val="FF0000"/>
                          </a:solidFill>
                          <a:effectLst/>
                        </a:rPr>
                        <a:t>($21,639,350,132.92)</a:t>
                      </a:r>
                      <a:r>
                        <a:rPr lang="en-US" sz="1100" u="none" strike="noStrike" dirty="0" smtClean="0">
                          <a:effectLst/>
                        </a:rPr>
                        <a:t>                                                 1% Percentile of outflows: </a:t>
                      </a:r>
                      <a:r>
                        <a:rPr lang="en-US" sz="1100" u="none" strike="noStrike" dirty="0" smtClean="0">
                          <a:solidFill>
                            <a:srgbClr val="FF0000"/>
                          </a:solidFill>
                          <a:effectLst/>
                        </a:rPr>
                        <a:t>($29,054,989,754.21)</a:t>
                      </a:r>
                    </a:p>
                    <a:p>
                      <a:pPr algn="l" fontAlgn="t"/>
                      <a:endParaRPr lang="en-US" sz="1100" u="none" strike="noStrike" dirty="0" smtClean="0">
                        <a:solidFill>
                          <a:srgbClr val="FF0000"/>
                        </a:solidFill>
                        <a:effectLst/>
                      </a:endParaRPr>
                    </a:p>
                    <a:p>
                      <a:pPr algn="l" fontAlgn="t"/>
                      <a:r>
                        <a:rPr lang="en-US" sz="1100" b="1" u="none" strike="noStrike" dirty="0" smtClean="0">
                          <a:effectLst/>
                        </a:rPr>
                        <a:t>                                                 $(18,630,402,973.72)</a:t>
                      </a:r>
                      <a:r>
                        <a:rPr lang="en-US" sz="1100" b="1" u="none" strike="noStrike" baseline="0" dirty="0" smtClean="0">
                          <a:effectLst/>
                        </a:rPr>
                        <a:t>                                                                                                 </a:t>
                      </a:r>
                      <a:r>
                        <a:rPr lang="en-US" sz="1100" b="1" u="none" strike="noStrike" dirty="0" smtClean="0">
                          <a:effectLst/>
                        </a:rPr>
                        <a:t>$ (27,287,113,213.00)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912364669"/>
              </p:ext>
            </p:extLst>
          </p:nvPr>
        </p:nvGraphicFramePr>
        <p:xfrm>
          <a:off x="381000" y="2057400"/>
          <a:ext cx="4495800" cy="1888686"/>
        </p:xfrm>
        <a:graphic>
          <a:graphicData uri="http://schemas.openxmlformats.org/drawingml/2006/table">
            <a:tbl>
              <a:tblPr/>
              <a:tblGrid>
                <a:gridCol w="944166"/>
                <a:gridCol w="581025"/>
                <a:gridCol w="1089422"/>
                <a:gridCol w="509587"/>
                <a:gridCol w="685800"/>
                <a:gridCol w="685800"/>
              </a:tblGrid>
              <a:tr h="224607">
                <a:tc gridSpan="6">
                  <a:txBody>
                    <a:bodyPr/>
                    <a:lstStyle/>
                    <a:p>
                      <a:pPr algn="ctr" fontAlgn="b"/>
                      <a:r>
                        <a:rPr lang="en-US" sz="1100" b="1" i="0" u="none" strike="noStrike" dirty="0">
                          <a:solidFill>
                            <a:srgbClr val="000000"/>
                          </a:solidFill>
                          <a:effectLst/>
                          <a:latin typeface="Calibri"/>
                        </a:rPr>
                        <a:t>Total Inflow</a:t>
                      </a:r>
                    </a:p>
                  </a:txBody>
                  <a:tcPr marL="8984" marR="8984" marT="8984"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8670">
                <a:tc>
                  <a:txBody>
                    <a:bodyPr/>
                    <a:lstStyle/>
                    <a:p>
                      <a:pPr algn="ctr" fontAlgn="b"/>
                      <a:r>
                        <a:rPr lang="en-US" sz="800" b="0" i="1" u="none" strike="noStrike" dirty="0">
                          <a:solidFill>
                            <a:srgbClr val="000000"/>
                          </a:solidFill>
                          <a:effectLst/>
                          <a:latin typeface="Calibri"/>
                        </a:rPr>
                        <a:t>Binomial Range </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Frequency (# of Days)</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Normal Distribution</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smtClean="0">
                          <a:solidFill>
                            <a:srgbClr val="000000"/>
                          </a:solidFill>
                          <a:effectLst/>
                          <a:latin typeface="Calibri"/>
                        </a:rPr>
                        <a:t>Cumulative </a:t>
                      </a:r>
                      <a:r>
                        <a:rPr lang="en-US" sz="800" b="0" i="1" u="none" strike="noStrike" dirty="0">
                          <a:solidFill>
                            <a:srgbClr val="000000"/>
                          </a:solidFill>
                          <a:effectLst/>
                          <a:latin typeface="Calibri"/>
                        </a:rPr>
                        <a:t># of Days</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Total # of Days</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Probability</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47135">
                <a:tc>
                  <a:txBody>
                    <a:bodyPr/>
                    <a:lstStyle/>
                    <a:p>
                      <a:pPr algn="r" fontAlgn="b"/>
                      <a:r>
                        <a:rPr lang="en-US" sz="800" b="0" i="0" u="none" strike="noStrike" dirty="0">
                          <a:solidFill>
                            <a:srgbClr val="000000"/>
                          </a:solidFill>
                          <a:effectLst/>
                          <a:latin typeface="Calibri"/>
                        </a:rPr>
                        <a:t>$1,500,000,000.00 </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3</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800" b="0" i="0" u="none" strike="noStrike" dirty="0">
                          <a:solidFill>
                            <a:srgbClr val="000000"/>
                          </a:solidFill>
                          <a:effectLst/>
                          <a:latin typeface="Calibri"/>
                        </a:rPr>
                        <a:t>                0.00000000002 </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3</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754</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0%</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solidFill>
                      <a:schemeClr val="accent3">
                        <a:lumMod val="60000"/>
                        <a:lumOff val="40000"/>
                      </a:schemeClr>
                    </a:solidFill>
                  </a:tcPr>
                </a:tc>
              </a:tr>
              <a:tr h="152400">
                <a:tc>
                  <a:txBody>
                    <a:bodyPr/>
                    <a:lstStyle/>
                    <a:p>
                      <a:pPr algn="r" fontAlgn="b"/>
                      <a:r>
                        <a:rPr lang="en-US" sz="800" b="0" i="0" u="none" strike="noStrike" dirty="0">
                          <a:solidFill>
                            <a:srgbClr val="000000"/>
                          </a:solidFill>
                          <a:effectLst/>
                          <a:latin typeface="Calibri"/>
                        </a:rPr>
                        <a:t>$3,000,000,000.00 </a:t>
                      </a: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35</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0.00000000003 </a:t>
                      </a: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38</a:t>
                      </a:r>
                    </a:p>
                  </a:txBody>
                  <a:tcPr marL="8984" marR="8984" marT="898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5%</a:t>
                      </a:r>
                    </a:p>
                  </a:txBody>
                  <a:tcPr marL="8984" marR="8984" marT="8984" marB="0" anchor="b">
                    <a:lnL>
                      <a:noFill/>
                    </a:lnL>
                    <a:lnR>
                      <a:noFill/>
                    </a:lnR>
                    <a:lnT>
                      <a:noFill/>
                    </a:lnT>
                    <a:lnB>
                      <a:noFill/>
                    </a:lnB>
                    <a:solidFill>
                      <a:srgbClr val="FFC000"/>
                    </a:solidFill>
                  </a:tcPr>
                </a:tc>
              </a:tr>
              <a:tr h="152400">
                <a:tc>
                  <a:txBody>
                    <a:bodyPr/>
                    <a:lstStyle/>
                    <a:p>
                      <a:pPr algn="r" fontAlgn="b"/>
                      <a:r>
                        <a:rPr lang="en-US" sz="800" b="0" i="0" u="none" strike="noStrike" dirty="0">
                          <a:solidFill>
                            <a:srgbClr val="000000"/>
                          </a:solidFill>
                          <a:effectLst/>
                          <a:latin typeface="Calibri"/>
                        </a:rPr>
                        <a:t>$5,000,000,000.00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89</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0.00000000005 </a:t>
                      </a: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127</a:t>
                      </a:r>
                    </a:p>
                  </a:txBody>
                  <a:tcPr marL="8984" marR="8984" marT="898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17%</a:t>
                      </a:r>
                    </a:p>
                  </a:txBody>
                  <a:tcPr marL="8984" marR="8984" marT="8984" marB="0" anchor="b">
                    <a:lnL>
                      <a:noFill/>
                    </a:lnL>
                    <a:lnR>
                      <a:noFill/>
                    </a:lnR>
                    <a:lnT>
                      <a:noFill/>
                    </a:lnT>
                    <a:lnB>
                      <a:noFill/>
                    </a:lnB>
                  </a:tcPr>
                </a:tc>
              </a:tr>
              <a:tr h="152400">
                <a:tc>
                  <a:txBody>
                    <a:bodyPr/>
                    <a:lstStyle/>
                    <a:p>
                      <a:pPr algn="r" fontAlgn="b"/>
                      <a:r>
                        <a:rPr lang="en-US" sz="800" b="0" i="0" u="none" strike="noStrike" dirty="0">
                          <a:solidFill>
                            <a:srgbClr val="000000"/>
                          </a:solidFill>
                          <a:effectLst/>
                          <a:latin typeface="Calibri"/>
                        </a:rPr>
                        <a:t>$7,500,000,000.00 </a:t>
                      </a: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155</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0.00000000006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282</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37%</a:t>
                      </a:r>
                    </a:p>
                  </a:txBody>
                  <a:tcPr marL="8984" marR="8984" marT="8984" marB="0" anchor="b">
                    <a:lnL>
                      <a:noFill/>
                    </a:lnL>
                    <a:lnR>
                      <a:noFill/>
                    </a:lnR>
                    <a:lnT>
                      <a:noFill/>
                    </a:lnT>
                    <a:lnB>
                      <a:noFill/>
                    </a:lnB>
                  </a:tcPr>
                </a:tc>
              </a:tr>
              <a:tr h="152400">
                <a:tc>
                  <a:txBody>
                    <a:bodyPr/>
                    <a:lstStyle/>
                    <a:p>
                      <a:pPr algn="r" fontAlgn="b"/>
                      <a:r>
                        <a:rPr lang="en-US" sz="800" b="0" i="0" u="none" strike="noStrike">
                          <a:solidFill>
                            <a:srgbClr val="000000"/>
                          </a:solidFill>
                          <a:effectLst/>
                          <a:latin typeface="Calibri"/>
                        </a:rPr>
                        <a:t>$10,000,000,000.00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144</a:t>
                      </a:r>
                    </a:p>
                  </a:txBody>
                  <a:tcPr marL="8984" marR="8984" marT="8984" marB="0" anchor="b">
                    <a:lnL>
                      <a:noFill/>
                    </a:lnL>
                    <a:lnR>
                      <a:noFill/>
                    </a:lnR>
                    <a:lnT>
                      <a:noFill/>
                    </a:lnT>
                    <a:lnB>
                      <a:noFill/>
                    </a:lnB>
                  </a:tcPr>
                </a:tc>
                <a:tc>
                  <a:txBody>
                    <a:bodyPr/>
                    <a:lstStyle/>
                    <a:p>
                      <a:pPr algn="l" fontAlgn="b"/>
                      <a:r>
                        <a:rPr lang="en-US" sz="800" b="0" i="0" u="none" strike="noStrike">
                          <a:solidFill>
                            <a:srgbClr val="000000"/>
                          </a:solidFill>
                          <a:effectLst/>
                          <a:latin typeface="Calibri"/>
                        </a:rPr>
                        <a:t>                0.00000000007 </a:t>
                      </a: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426</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56%</a:t>
                      </a:r>
                    </a:p>
                  </a:txBody>
                  <a:tcPr marL="8984" marR="8984" marT="8984" marB="0" anchor="b">
                    <a:lnL>
                      <a:noFill/>
                    </a:lnL>
                    <a:lnR>
                      <a:noFill/>
                    </a:lnR>
                    <a:lnT>
                      <a:noFill/>
                    </a:lnT>
                    <a:lnB>
                      <a:noFill/>
                    </a:lnB>
                  </a:tcPr>
                </a:tc>
              </a:tr>
              <a:tr h="76200">
                <a:tc>
                  <a:txBody>
                    <a:bodyPr/>
                    <a:lstStyle/>
                    <a:p>
                      <a:pPr algn="r" fontAlgn="b"/>
                      <a:r>
                        <a:rPr lang="en-US" sz="800" b="0" i="0" u="none" strike="noStrike" dirty="0">
                          <a:solidFill>
                            <a:srgbClr val="000000"/>
                          </a:solidFill>
                          <a:effectLst/>
                          <a:latin typeface="Calibri"/>
                        </a:rPr>
                        <a:t>$12,500,000,000.00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105</a:t>
                      </a:r>
                    </a:p>
                  </a:txBody>
                  <a:tcPr marL="8984" marR="8984" marT="8984" marB="0" anchor="b">
                    <a:lnL>
                      <a:noFill/>
                    </a:lnL>
                    <a:lnR>
                      <a:noFill/>
                    </a:lnR>
                    <a:lnT>
                      <a:noFill/>
                    </a:lnT>
                    <a:lnB>
                      <a:noFill/>
                    </a:lnB>
                  </a:tcPr>
                </a:tc>
                <a:tc>
                  <a:txBody>
                    <a:bodyPr/>
                    <a:lstStyle/>
                    <a:p>
                      <a:pPr algn="l" fontAlgn="b"/>
                      <a:r>
                        <a:rPr lang="en-US" sz="800" b="0" i="0" u="none" strike="noStrike">
                          <a:solidFill>
                            <a:srgbClr val="000000"/>
                          </a:solidFill>
                          <a:effectLst/>
                          <a:latin typeface="Calibri"/>
                        </a:rPr>
                        <a:t>                0.00000000006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531</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70%</a:t>
                      </a:r>
                    </a:p>
                  </a:txBody>
                  <a:tcPr marL="8984" marR="8984" marT="8984" marB="0" anchor="b">
                    <a:lnL>
                      <a:noFill/>
                    </a:lnL>
                    <a:lnR>
                      <a:noFill/>
                    </a:lnR>
                    <a:lnT>
                      <a:noFill/>
                    </a:lnT>
                    <a:lnB>
                      <a:noFill/>
                    </a:lnB>
                  </a:tcPr>
                </a:tc>
              </a:tr>
              <a:tr h="0">
                <a:tc>
                  <a:txBody>
                    <a:bodyPr/>
                    <a:lstStyle/>
                    <a:p>
                      <a:pPr algn="r" fontAlgn="b"/>
                      <a:r>
                        <a:rPr lang="en-US" sz="800" b="0" i="0" u="none" strike="noStrike">
                          <a:solidFill>
                            <a:srgbClr val="000000"/>
                          </a:solidFill>
                          <a:effectLst/>
                          <a:latin typeface="Calibri"/>
                        </a:rPr>
                        <a:t>$15,000,000,000.00 </a:t>
                      </a: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81</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0.00000000005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612</a:t>
                      </a:r>
                    </a:p>
                  </a:txBody>
                  <a:tcPr marL="8984" marR="8984" marT="898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81%</a:t>
                      </a:r>
                    </a:p>
                  </a:txBody>
                  <a:tcPr marL="8984" marR="8984" marT="8984" marB="0" anchor="b">
                    <a:lnL>
                      <a:noFill/>
                    </a:lnL>
                    <a:lnR>
                      <a:noFill/>
                    </a:lnR>
                    <a:lnT>
                      <a:noFill/>
                    </a:lnT>
                    <a:lnB>
                      <a:noFill/>
                    </a:lnB>
                  </a:tcPr>
                </a:tc>
              </a:tr>
              <a:tr h="42992">
                <a:tc>
                  <a:txBody>
                    <a:bodyPr/>
                    <a:lstStyle/>
                    <a:p>
                      <a:pPr algn="r" fontAlgn="b"/>
                      <a:r>
                        <a:rPr lang="en-US" sz="800" b="0" i="0" u="none" strike="noStrike">
                          <a:solidFill>
                            <a:srgbClr val="000000"/>
                          </a:solidFill>
                          <a:effectLst/>
                          <a:latin typeface="Calibri"/>
                        </a:rPr>
                        <a:t>$20,000,000,000.00 </a:t>
                      </a: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90</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0.00000000002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702</a:t>
                      </a:r>
                    </a:p>
                  </a:txBody>
                  <a:tcPr marL="8984" marR="8984" marT="898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93%</a:t>
                      </a:r>
                    </a:p>
                  </a:txBody>
                  <a:tcPr marL="8984" marR="8984" marT="8984" marB="0" anchor="b">
                    <a:lnL>
                      <a:noFill/>
                    </a:lnL>
                    <a:lnR>
                      <a:noFill/>
                    </a:lnR>
                    <a:lnT>
                      <a:noFill/>
                    </a:lnT>
                    <a:lnB>
                      <a:noFill/>
                    </a:lnB>
                  </a:tcPr>
                </a:tc>
              </a:tr>
              <a:tr h="64488">
                <a:tc>
                  <a:txBody>
                    <a:bodyPr/>
                    <a:lstStyle/>
                    <a:p>
                      <a:pPr algn="r" fontAlgn="b"/>
                      <a:r>
                        <a:rPr lang="en-US" sz="800" b="0" i="0" u="none" strike="noStrike">
                          <a:solidFill>
                            <a:srgbClr val="000000"/>
                          </a:solidFill>
                          <a:effectLst/>
                          <a:latin typeface="Calibri"/>
                        </a:rPr>
                        <a:t>$25,000,000,000.00 </a:t>
                      </a:r>
                    </a:p>
                  </a:txBody>
                  <a:tcPr marL="8984" marR="8984" marT="8984"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39</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741</a:t>
                      </a:r>
                    </a:p>
                  </a:txBody>
                  <a:tcPr marL="8984" marR="8984" marT="898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98%</a:t>
                      </a:r>
                    </a:p>
                  </a:txBody>
                  <a:tcPr marL="8984" marR="8984" marT="8984" marB="0" anchor="b">
                    <a:lnL>
                      <a:noFill/>
                    </a:lnL>
                    <a:lnR>
                      <a:noFill/>
                    </a:lnR>
                    <a:lnT>
                      <a:noFill/>
                    </a:lnT>
                    <a:lnB>
                      <a:noFill/>
                    </a:lnB>
                  </a:tcPr>
                </a:tc>
              </a:tr>
              <a:tr h="85984">
                <a:tc>
                  <a:txBody>
                    <a:bodyPr/>
                    <a:lstStyle/>
                    <a:p>
                      <a:pPr algn="r" fontAlgn="b"/>
                      <a:r>
                        <a:rPr lang="en-US" sz="800" b="0" i="0" u="none" strike="noStrike" dirty="0">
                          <a:solidFill>
                            <a:srgbClr val="000000"/>
                          </a:solidFill>
                          <a:effectLst/>
                          <a:latin typeface="Calibri"/>
                        </a:rPr>
                        <a:t>$35,000,000,000.00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13</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0.00000000000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754</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100%</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744536260"/>
              </p:ext>
            </p:extLst>
          </p:nvPr>
        </p:nvGraphicFramePr>
        <p:xfrm>
          <a:off x="381000" y="4320940"/>
          <a:ext cx="4495800" cy="1797520"/>
        </p:xfrm>
        <a:graphic>
          <a:graphicData uri="http://schemas.openxmlformats.org/drawingml/2006/table">
            <a:tbl>
              <a:tblPr/>
              <a:tblGrid>
                <a:gridCol w="990600"/>
                <a:gridCol w="634219"/>
                <a:gridCol w="1042181"/>
                <a:gridCol w="533400"/>
                <a:gridCol w="685800"/>
                <a:gridCol w="609600"/>
              </a:tblGrid>
              <a:tr h="209589">
                <a:tc gridSpan="6">
                  <a:txBody>
                    <a:bodyPr/>
                    <a:lstStyle/>
                    <a:p>
                      <a:pPr algn="ctr" fontAlgn="b"/>
                      <a:r>
                        <a:rPr lang="en-US" sz="1100" b="1" i="0" u="none" strike="noStrike" dirty="0">
                          <a:solidFill>
                            <a:srgbClr val="000000"/>
                          </a:solidFill>
                          <a:effectLst/>
                          <a:latin typeface="Calibri"/>
                        </a:rPr>
                        <a:t>Total Outflows</a:t>
                      </a:r>
                    </a:p>
                  </a:txBody>
                  <a:tcPr marL="8984" marR="8984" marT="8984"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5858">
                <a:tc>
                  <a:txBody>
                    <a:bodyPr/>
                    <a:lstStyle/>
                    <a:p>
                      <a:pPr algn="ctr" fontAlgn="b"/>
                      <a:r>
                        <a:rPr lang="en-US" sz="800" b="0" i="1" u="none" strike="noStrike" dirty="0">
                          <a:solidFill>
                            <a:srgbClr val="000000"/>
                          </a:solidFill>
                          <a:effectLst/>
                          <a:latin typeface="Calibri"/>
                        </a:rPr>
                        <a:t>Binomial Range </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Frequency (# of Days)</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Normal Distribution</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smtClean="0">
                          <a:solidFill>
                            <a:srgbClr val="000000"/>
                          </a:solidFill>
                          <a:effectLst/>
                          <a:latin typeface="Calibri"/>
                        </a:rPr>
                        <a:t>Cumulative </a:t>
                      </a:r>
                      <a:r>
                        <a:rPr lang="en-US" sz="800" b="0" i="1" u="none" strike="noStrike" dirty="0">
                          <a:solidFill>
                            <a:srgbClr val="000000"/>
                          </a:solidFill>
                          <a:effectLst/>
                          <a:latin typeface="Calibri"/>
                        </a:rPr>
                        <a:t># of Days</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Total # of Days</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Probability</a:t>
                      </a:r>
                    </a:p>
                  </a:txBody>
                  <a:tcPr marL="8984" marR="8984" marT="898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220353">
                <a:tc>
                  <a:txBody>
                    <a:bodyPr/>
                    <a:lstStyle/>
                    <a:p>
                      <a:pPr algn="r" fontAlgn="b"/>
                      <a:r>
                        <a:rPr lang="en-US" sz="800" b="0" i="0" u="none" strike="noStrike" dirty="0">
                          <a:solidFill>
                            <a:srgbClr val="000000"/>
                          </a:solidFill>
                          <a:effectLst/>
                          <a:latin typeface="Calibri"/>
                        </a:rPr>
                        <a:t>($30,000,000,000.00)</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7</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800" b="0" i="0" u="none" strike="noStrike" dirty="0">
                          <a:solidFill>
                            <a:srgbClr val="000000"/>
                          </a:solidFill>
                          <a:effectLst/>
                          <a:latin typeface="Calibri"/>
                        </a:rPr>
                        <a:t>                0.00000000000 </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7</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754</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1%</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solidFill>
                      <a:schemeClr val="accent3">
                        <a:lumMod val="60000"/>
                        <a:lumOff val="40000"/>
                      </a:schemeClr>
                    </a:solidFill>
                  </a:tcPr>
                </a:tc>
              </a:tr>
              <a:tr h="43729">
                <a:tc>
                  <a:txBody>
                    <a:bodyPr/>
                    <a:lstStyle/>
                    <a:p>
                      <a:pPr algn="r" fontAlgn="b"/>
                      <a:r>
                        <a:rPr lang="en-US" sz="800" b="0" i="0" u="none" strike="noStrike" dirty="0">
                          <a:solidFill>
                            <a:srgbClr val="000000"/>
                          </a:solidFill>
                          <a:effectLst/>
                          <a:latin typeface="Calibri"/>
                        </a:rPr>
                        <a:t>($25,000,000,000.00)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11</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18</a:t>
                      </a:r>
                    </a:p>
                  </a:txBody>
                  <a:tcPr marL="8984" marR="8984" marT="898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2%</a:t>
                      </a:r>
                    </a:p>
                  </a:txBody>
                  <a:tcPr marL="8984" marR="8984" marT="8984" marB="0" anchor="b">
                    <a:lnL>
                      <a:noFill/>
                    </a:lnL>
                    <a:lnR>
                      <a:noFill/>
                    </a:lnR>
                    <a:lnT>
                      <a:noFill/>
                    </a:lnT>
                    <a:lnB>
                      <a:noFill/>
                    </a:lnB>
                    <a:solidFill>
                      <a:srgbClr val="FFC000"/>
                    </a:solidFill>
                  </a:tcPr>
                </a:tc>
              </a:tr>
              <a:tr h="173896">
                <a:tc>
                  <a:txBody>
                    <a:bodyPr/>
                    <a:lstStyle/>
                    <a:p>
                      <a:pPr algn="r" fontAlgn="b"/>
                      <a:r>
                        <a:rPr lang="en-US" sz="800" b="0" i="0" u="none" strike="noStrike" dirty="0">
                          <a:solidFill>
                            <a:srgbClr val="000000"/>
                          </a:solidFill>
                          <a:effectLst/>
                          <a:latin typeface="Calibri"/>
                        </a:rPr>
                        <a:t>($20,000,000,000.00)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34</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0.00000000002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52</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a:t>
                      </a:r>
                    </a:p>
                  </a:txBody>
                  <a:tcPr marL="8984" marR="8984" marT="8984" marB="0" anchor="b">
                    <a:lnL>
                      <a:noFill/>
                    </a:lnL>
                    <a:lnR>
                      <a:noFill/>
                    </a:lnR>
                    <a:lnT>
                      <a:noFill/>
                    </a:lnT>
                    <a:lnB>
                      <a:noFill/>
                    </a:lnB>
                    <a:solidFill>
                      <a:srgbClr val="FFC000"/>
                    </a:solidFill>
                  </a:tcPr>
                </a:tc>
              </a:tr>
              <a:tr h="152400">
                <a:tc>
                  <a:txBody>
                    <a:bodyPr/>
                    <a:lstStyle/>
                    <a:p>
                      <a:pPr algn="r" fontAlgn="b"/>
                      <a:r>
                        <a:rPr lang="en-US" sz="800" b="0" i="0" u="none" strike="noStrike" dirty="0">
                          <a:solidFill>
                            <a:srgbClr val="000000"/>
                          </a:solidFill>
                          <a:effectLst/>
                          <a:latin typeface="Calibri"/>
                        </a:rPr>
                        <a:t>($15,000,000,000.00)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99</a:t>
                      </a:r>
                    </a:p>
                  </a:txBody>
                  <a:tcPr marL="8984" marR="8984" marT="8984" marB="0" anchor="b">
                    <a:lnL>
                      <a:noFill/>
                    </a:lnL>
                    <a:lnR>
                      <a:noFill/>
                    </a:lnR>
                    <a:lnT>
                      <a:noFill/>
                    </a:lnT>
                    <a:lnB>
                      <a:noFill/>
                    </a:lnB>
                  </a:tcPr>
                </a:tc>
                <a:tc>
                  <a:txBody>
                    <a:bodyPr/>
                    <a:lstStyle/>
                    <a:p>
                      <a:pPr algn="l" fontAlgn="b"/>
                      <a:r>
                        <a:rPr lang="en-US" sz="800" b="0" i="0" u="none" strike="noStrike">
                          <a:solidFill>
                            <a:srgbClr val="000000"/>
                          </a:solidFill>
                          <a:effectLst/>
                          <a:latin typeface="Calibri"/>
                        </a:rPr>
                        <a:t>                0.00000000005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151</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20%</a:t>
                      </a:r>
                    </a:p>
                  </a:txBody>
                  <a:tcPr marL="8984" marR="8984" marT="8984" marB="0" anchor="b">
                    <a:lnL>
                      <a:noFill/>
                    </a:lnL>
                    <a:lnR>
                      <a:noFill/>
                    </a:lnR>
                    <a:lnT>
                      <a:noFill/>
                    </a:lnT>
                    <a:lnB>
                      <a:noFill/>
                    </a:lnB>
                  </a:tcPr>
                </a:tc>
              </a:tr>
              <a:tr h="76200">
                <a:tc>
                  <a:txBody>
                    <a:bodyPr/>
                    <a:lstStyle/>
                    <a:p>
                      <a:pPr algn="r" fontAlgn="b"/>
                      <a:r>
                        <a:rPr lang="en-US" sz="800" b="0" i="0" u="none" strike="noStrike" dirty="0">
                          <a:solidFill>
                            <a:srgbClr val="000000"/>
                          </a:solidFill>
                          <a:effectLst/>
                          <a:latin typeface="Calibri"/>
                        </a:rPr>
                        <a:t>($10,000,000,000.00)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175</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0.00000000007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326</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43%</a:t>
                      </a:r>
                    </a:p>
                  </a:txBody>
                  <a:tcPr marL="8984" marR="8984" marT="8984" marB="0" anchor="b">
                    <a:lnL>
                      <a:noFill/>
                    </a:lnL>
                    <a:lnR>
                      <a:noFill/>
                    </a:lnR>
                    <a:lnT>
                      <a:noFill/>
                    </a:lnT>
                    <a:lnB>
                      <a:noFill/>
                    </a:lnB>
                  </a:tcPr>
                </a:tc>
              </a:tr>
              <a:tr h="97696">
                <a:tc>
                  <a:txBody>
                    <a:bodyPr/>
                    <a:lstStyle/>
                    <a:p>
                      <a:pPr algn="r" fontAlgn="b"/>
                      <a:r>
                        <a:rPr lang="en-US" sz="800" b="0" i="0" u="none" strike="noStrike" dirty="0">
                          <a:solidFill>
                            <a:srgbClr val="000000"/>
                          </a:solidFill>
                          <a:effectLst/>
                          <a:latin typeface="Calibri"/>
                        </a:rPr>
                        <a:t>($7,500,000,000.00)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131</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0.00000000006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457</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61%</a:t>
                      </a:r>
                    </a:p>
                  </a:txBody>
                  <a:tcPr marL="8984" marR="8984" marT="8984" marB="0" anchor="b">
                    <a:lnL>
                      <a:noFill/>
                    </a:lnL>
                    <a:lnR>
                      <a:noFill/>
                    </a:lnR>
                    <a:lnT>
                      <a:noFill/>
                    </a:lnT>
                    <a:lnB>
                      <a:noFill/>
                    </a:lnB>
                  </a:tcPr>
                </a:tc>
              </a:tr>
              <a:tr h="42992">
                <a:tc>
                  <a:txBody>
                    <a:bodyPr/>
                    <a:lstStyle/>
                    <a:p>
                      <a:pPr algn="r" fontAlgn="b"/>
                      <a:r>
                        <a:rPr lang="en-US" sz="800" b="0" i="0" u="none" strike="noStrike">
                          <a:solidFill>
                            <a:srgbClr val="000000"/>
                          </a:solidFill>
                          <a:effectLst/>
                          <a:latin typeface="Calibri"/>
                        </a:rPr>
                        <a:t>($5,000,000,000.00)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160</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0.00000000005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617</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82%</a:t>
                      </a:r>
                    </a:p>
                  </a:txBody>
                  <a:tcPr marL="8984" marR="8984" marT="8984" marB="0" anchor="b">
                    <a:lnL>
                      <a:noFill/>
                    </a:lnL>
                    <a:lnR>
                      <a:noFill/>
                    </a:lnR>
                    <a:lnT>
                      <a:noFill/>
                    </a:lnT>
                    <a:lnB>
                      <a:noFill/>
                    </a:lnB>
                  </a:tcPr>
                </a:tc>
              </a:tr>
              <a:tr h="64488">
                <a:tc>
                  <a:txBody>
                    <a:bodyPr/>
                    <a:lstStyle/>
                    <a:p>
                      <a:pPr algn="r" fontAlgn="b"/>
                      <a:r>
                        <a:rPr lang="en-US" sz="800" b="0" i="0" u="none" strike="noStrike">
                          <a:solidFill>
                            <a:srgbClr val="000000"/>
                          </a:solidFill>
                          <a:effectLst/>
                          <a:latin typeface="Calibri"/>
                        </a:rPr>
                        <a:t>($2,500,000,000.00)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108</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0.00000000003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725</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96%</a:t>
                      </a:r>
                    </a:p>
                  </a:txBody>
                  <a:tcPr marL="8984" marR="8984" marT="8984" marB="0" anchor="b">
                    <a:lnL>
                      <a:noFill/>
                    </a:lnL>
                    <a:lnR>
                      <a:noFill/>
                    </a:lnR>
                    <a:lnT>
                      <a:noFill/>
                    </a:lnT>
                    <a:lnB>
                      <a:noFill/>
                    </a:lnB>
                  </a:tcPr>
                </a:tc>
              </a:tr>
              <a:tr h="85984">
                <a:tc>
                  <a:txBody>
                    <a:bodyPr/>
                    <a:lstStyle/>
                    <a:p>
                      <a:pPr algn="r" fontAlgn="b"/>
                      <a:r>
                        <a:rPr lang="en-US" sz="800" b="0" i="0" u="none" strike="noStrike">
                          <a:solidFill>
                            <a:srgbClr val="000000"/>
                          </a:solidFill>
                          <a:effectLst/>
                          <a:latin typeface="Calibri"/>
                        </a:rPr>
                        <a:t>$0.00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29</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0.00000000002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754</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100%</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30" name="Chart 29"/>
          <p:cNvGraphicFramePr>
            <a:graphicFrameLocks/>
          </p:cNvGraphicFramePr>
          <p:nvPr>
            <p:extLst>
              <p:ext uri="{D42A27DB-BD31-4B8C-83A1-F6EECF244321}">
                <p14:modId xmlns:p14="http://schemas.microsoft.com/office/powerpoint/2010/main" val="1140755314"/>
              </p:ext>
            </p:extLst>
          </p:nvPr>
        </p:nvGraphicFramePr>
        <p:xfrm>
          <a:off x="5029200" y="2286000"/>
          <a:ext cx="3962400" cy="1752600"/>
        </p:xfrm>
        <a:graphic>
          <a:graphicData uri="http://schemas.openxmlformats.org/drawingml/2006/chart">
            <c:chart xmlns:c="http://schemas.openxmlformats.org/drawingml/2006/chart" xmlns:r="http://schemas.openxmlformats.org/officeDocument/2006/relationships" r:id="rId2"/>
          </a:graphicData>
        </a:graphic>
      </p:graphicFrame>
      <p:cxnSp>
        <p:nvCxnSpPr>
          <p:cNvPr id="24" name="Straight Connector 23"/>
          <p:cNvCxnSpPr/>
          <p:nvPr/>
        </p:nvCxnSpPr>
        <p:spPr>
          <a:xfrm>
            <a:off x="5791200" y="2438400"/>
            <a:ext cx="0" cy="13716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4" name="Chart 33"/>
          <p:cNvGraphicFramePr>
            <a:graphicFrameLocks/>
          </p:cNvGraphicFramePr>
          <p:nvPr>
            <p:extLst>
              <p:ext uri="{D42A27DB-BD31-4B8C-83A1-F6EECF244321}">
                <p14:modId xmlns:p14="http://schemas.microsoft.com/office/powerpoint/2010/main" val="321658776"/>
              </p:ext>
            </p:extLst>
          </p:nvPr>
        </p:nvGraphicFramePr>
        <p:xfrm>
          <a:off x="5029200" y="4419600"/>
          <a:ext cx="3964889" cy="1777967"/>
        </p:xfrm>
        <a:graphic>
          <a:graphicData uri="http://schemas.openxmlformats.org/drawingml/2006/chart">
            <c:chart xmlns:c="http://schemas.openxmlformats.org/drawingml/2006/chart" xmlns:r="http://schemas.openxmlformats.org/officeDocument/2006/relationships" r:id="rId3"/>
          </a:graphicData>
        </a:graphic>
      </p:graphicFrame>
      <p:cxnSp>
        <p:nvCxnSpPr>
          <p:cNvPr id="37" name="Straight Connector 36"/>
          <p:cNvCxnSpPr/>
          <p:nvPr/>
        </p:nvCxnSpPr>
        <p:spPr>
          <a:xfrm>
            <a:off x="6096000" y="4572000"/>
            <a:ext cx="0" cy="12954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81200" y="1676400"/>
            <a:ext cx="1295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24600" y="1676400"/>
            <a:ext cx="1295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2971800"/>
            <a:ext cx="0" cy="838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478449" y="5029200"/>
            <a:ext cx="0" cy="838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42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2</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What Is </a:t>
            </a:r>
            <a:r>
              <a:rPr lang="en-US" sz="2800" b="1" dirty="0">
                <a:solidFill>
                  <a:schemeClr val="tx1"/>
                </a:solidFill>
              </a:rPr>
              <a:t>I</a:t>
            </a:r>
            <a:r>
              <a:rPr lang="en-US" sz="2800" b="1" dirty="0" smtClean="0">
                <a:solidFill>
                  <a:schemeClr val="tx1"/>
                </a:solidFill>
              </a:rPr>
              <a:t>ntraday </a:t>
            </a:r>
            <a:r>
              <a:rPr lang="en-US" sz="2800" b="1" dirty="0">
                <a:solidFill>
                  <a:schemeClr val="tx1"/>
                </a:solidFill>
              </a:rPr>
              <a:t>L</a:t>
            </a:r>
            <a:r>
              <a:rPr lang="en-US" sz="2800" b="1" dirty="0" smtClean="0">
                <a:solidFill>
                  <a:schemeClr val="tx1"/>
                </a:solidFill>
              </a:rPr>
              <a:t>iquidity</a:t>
            </a:r>
            <a:endParaRPr lang="en-US" sz="2800" b="1" dirty="0">
              <a:solidFill>
                <a:schemeClr val="tx1"/>
              </a:solidFill>
            </a:endParaRPr>
          </a:p>
        </p:txBody>
      </p:sp>
      <p:sp>
        <p:nvSpPr>
          <p:cNvPr id="4" name="Rectangle 3"/>
          <p:cNvSpPr/>
          <p:nvPr/>
        </p:nvSpPr>
        <p:spPr>
          <a:xfrm>
            <a:off x="4343400" y="3054852"/>
            <a:ext cx="4114800" cy="2159502"/>
          </a:xfrm>
          <a:prstGeom prst="rect">
            <a:avLst/>
          </a:prstGeom>
        </p:spPr>
        <p:txBody>
          <a:bodyPr wrap="square">
            <a:spAutoFit/>
          </a:bodyPr>
          <a:lstStyle/>
          <a:p>
            <a:pPr marL="742950" lvl="1" indent="-285750">
              <a:lnSpc>
                <a:spcPts val="1800"/>
              </a:lnSpc>
              <a:buFont typeface="Wingdings" panose="05000000000000000000" pitchFamily="2" charset="2"/>
              <a:buChar char="Ø"/>
            </a:pPr>
            <a:r>
              <a:rPr lang="en-US" sz="1200" dirty="0" smtClean="0"/>
              <a:t>Payments </a:t>
            </a:r>
            <a:r>
              <a:rPr lang="en-US" sz="1200" dirty="0"/>
              <a:t>made to other LVPS participants; </a:t>
            </a:r>
          </a:p>
          <a:p>
            <a:pPr marL="742950" lvl="1" indent="-285750">
              <a:lnSpc>
                <a:spcPts val="1800"/>
              </a:lnSpc>
              <a:buFont typeface="Wingdings" panose="05000000000000000000" pitchFamily="2" charset="2"/>
              <a:buChar char="Ø"/>
            </a:pPr>
            <a:r>
              <a:rPr lang="en-US" sz="1200" dirty="0"/>
              <a:t>Payments made to ancillary systems</a:t>
            </a:r>
            <a:r>
              <a:rPr lang="en-US" sz="1200" dirty="0" smtClean="0"/>
              <a:t>;</a:t>
            </a:r>
          </a:p>
          <a:p>
            <a:pPr marL="742950" lvl="1" indent="-285750">
              <a:lnSpc>
                <a:spcPts val="1800"/>
              </a:lnSpc>
              <a:buFont typeface="Wingdings" panose="05000000000000000000" pitchFamily="2" charset="2"/>
              <a:buChar char="Ø"/>
            </a:pPr>
            <a:r>
              <a:rPr lang="en-US" sz="1200" dirty="0" smtClean="0"/>
              <a:t>Payments </a:t>
            </a:r>
            <a:r>
              <a:rPr lang="en-US" sz="1200" dirty="0"/>
              <a:t>made through correspondent banking services;</a:t>
            </a:r>
          </a:p>
          <a:p>
            <a:pPr marL="742950" lvl="1" indent="-285750">
              <a:lnSpc>
                <a:spcPts val="1800"/>
              </a:lnSpc>
              <a:buFont typeface="Wingdings" panose="05000000000000000000" pitchFamily="2" charset="2"/>
              <a:buChar char="Ø"/>
            </a:pPr>
            <a:r>
              <a:rPr lang="en-US" sz="1200" dirty="0"/>
              <a:t>Secured and unsecured, committed and uncommitted credit lines offered intraday; </a:t>
            </a:r>
          </a:p>
          <a:p>
            <a:pPr marL="742950" lvl="1" indent="-285750">
              <a:lnSpc>
                <a:spcPts val="1800"/>
              </a:lnSpc>
              <a:buFont typeface="Wingdings" panose="05000000000000000000" pitchFamily="2" charset="2"/>
              <a:buChar char="Ø"/>
            </a:pPr>
            <a:r>
              <a:rPr lang="en-US" sz="1200" dirty="0"/>
              <a:t>Contingent payments relating to a payment and settlement system’s failure (</a:t>
            </a:r>
            <a:r>
              <a:rPr lang="en-US" sz="1200" dirty="0" smtClean="0"/>
              <a:t>e.g. </a:t>
            </a:r>
            <a:r>
              <a:rPr lang="en-US" sz="1200" dirty="0"/>
              <a:t>as an emergency liquidity provider).</a:t>
            </a:r>
          </a:p>
        </p:txBody>
      </p:sp>
      <p:sp>
        <p:nvSpPr>
          <p:cNvPr id="5" name="Rectangle 4"/>
          <p:cNvSpPr/>
          <p:nvPr/>
        </p:nvSpPr>
        <p:spPr>
          <a:xfrm>
            <a:off x="447673" y="990600"/>
            <a:ext cx="8391525" cy="52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smtClean="0">
              <a:solidFill>
                <a:schemeClr val="tx1"/>
              </a:solidFill>
            </a:endParaRPr>
          </a:p>
          <a:p>
            <a:r>
              <a:rPr lang="en-US" sz="1400" b="1" dirty="0" smtClean="0">
                <a:solidFill>
                  <a:schemeClr val="tx1"/>
                </a:solidFill>
              </a:rPr>
              <a:t>Intraday Liquidity: </a:t>
            </a:r>
            <a:r>
              <a:rPr lang="en-US" sz="1400" dirty="0">
                <a:solidFill>
                  <a:schemeClr val="tx1"/>
                </a:solidFill>
              </a:rPr>
              <a:t>Funds which can be accessed during the business day, usually to enable banks to make payments in real time </a:t>
            </a:r>
          </a:p>
          <a:p>
            <a:pPr algn="ctr"/>
            <a:r>
              <a:rPr lang="en-US" sz="1400" dirty="0" smtClean="0">
                <a:solidFill>
                  <a:schemeClr val="tx1"/>
                </a:solidFill>
              </a:rPr>
              <a:t> </a:t>
            </a:r>
            <a:endParaRPr lang="en-US" sz="1400" dirty="0">
              <a:solidFill>
                <a:schemeClr val="tx1"/>
              </a:solidFill>
            </a:endParaRPr>
          </a:p>
        </p:txBody>
      </p:sp>
      <p:sp>
        <p:nvSpPr>
          <p:cNvPr id="7" name="Rectangle 6"/>
          <p:cNvSpPr/>
          <p:nvPr/>
        </p:nvSpPr>
        <p:spPr>
          <a:xfrm>
            <a:off x="447673" y="1447800"/>
            <a:ext cx="8391524"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endParaRPr>
          </a:p>
          <a:p>
            <a:r>
              <a:rPr lang="en-US" sz="1400" b="1" dirty="0" smtClean="0">
                <a:solidFill>
                  <a:schemeClr val="tx1"/>
                </a:solidFill>
              </a:rPr>
              <a:t>Intraday Liquidity Risk: </a:t>
            </a:r>
            <a:r>
              <a:rPr lang="en-US" sz="1400" dirty="0" smtClean="0">
                <a:solidFill>
                  <a:schemeClr val="tx1"/>
                </a:solidFill>
              </a:rPr>
              <a:t>The </a:t>
            </a:r>
            <a:r>
              <a:rPr lang="en-US" sz="1400" dirty="0">
                <a:solidFill>
                  <a:schemeClr val="tx1"/>
                </a:solidFill>
              </a:rPr>
              <a:t>risk that a bank fails to manage its intraday liquidity effectively, which could leave it unable to meet a payment obligation at the time expected, thereby affecting its own liquidity position and that of other parties.</a:t>
            </a:r>
          </a:p>
          <a:p>
            <a:pPr algn="ctr"/>
            <a:r>
              <a:rPr lang="en-US" sz="1400" dirty="0" smtClean="0"/>
              <a:t> </a:t>
            </a:r>
            <a:endParaRPr lang="en-US" sz="1400" dirty="0"/>
          </a:p>
        </p:txBody>
      </p:sp>
      <p:sp>
        <p:nvSpPr>
          <p:cNvPr id="13" name="Rectangle 12"/>
          <p:cNvSpPr/>
          <p:nvPr/>
        </p:nvSpPr>
        <p:spPr>
          <a:xfrm>
            <a:off x="461965" y="2857500"/>
            <a:ext cx="4338635" cy="3757494"/>
          </a:xfrm>
          <a:prstGeom prst="rect">
            <a:avLst/>
          </a:prstGeom>
        </p:spPr>
        <p:txBody>
          <a:bodyPr/>
          <a:lstStyle/>
          <a:p>
            <a:pPr lvl="0" rtl="0"/>
            <a:r>
              <a:rPr lang="en-US" sz="1400" b="1" dirty="0" smtClean="0"/>
              <a:t>Own sources</a:t>
            </a:r>
            <a:endParaRPr lang="en-US" sz="1400" b="1" dirty="0"/>
          </a:p>
          <a:p>
            <a:pPr marL="285750" lvl="0" indent="-285750" rtl="0">
              <a:buFont typeface="Wingdings" panose="05000000000000000000" pitchFamily="2" charset="2"/>
              <a:buChar char="Ø"/>
            </a:pPr>
            <a:r>
              <a:rPr lang="en-US" sz="1200" dirty="0" smtClean="0"/>
              <a:t>Reserve balances at the central bank;</a:t>
            </a:r>
            <a:endParaRPr lang="en-US" sz="1200" dirty="0"/>
          </a:p>
          <a:p>
            <a:pPr marL="285750" lvl="0" indent="-285750" rtl="0">
              <a:buFont typeface="Wingdings" panose="05000000000000000000" pitchFamily="2" charset="2"/>
              <a:buChar char="Ø"/>
            </a:pPr>
            <a:r>
              <a:rPr lang="en-US" sz="1200" dirty="0" smtClean="0"/>
              <a:t>Collateral pledged with the central bank or with ancillary systems that can be freely converted into intraday liquidity; </a:t>
            </a:r>
            <a:endParaRPr lang="en-US" sz="1200" dirty="0"/>
          </a:p>
          <a:p>
            <a:pPr marL="285750" lvl="0" indent="-285750" rtl="0">
              <a:buFont typeface="Wingdings" panose="05000000000000000000" pitchFamily="2" charset="2"/>
              <a:buChar char="Ø"/>
            </a:pPr>
            <a:r>
              <a:rPr lang="en-US" sz="1200" dirty="0" smtClean="0"/>
              <a:t>Unencumbered assets on a bank’s balance sheet that can be freely converted into intraday liquidity; </a:t>
            </a:r>
            <a:endParaRPr lang="en-US" sz="1200" dirty="0"/>
          </a:p>
          <a:p>
            <a:pPr marL="285750" lvl="0" indent="-285750" rtl="0">
              <a:buFont typeface="Wingdings" panose="05000000000000000000" pitchFamily="2" charset="2"/>
              <a:buChar char="Ø"/>
            </a:pPr>
            <a:r>
              <a:rPr lang="en-US" sz="1200" dirty="0" smtClean="0"/>
              <a:t>Secured and unsecured, committed and uncommitted credit lines available intraday;</a:t>
            </a:r>
            <a:endParaRPr lang="en-US" sz="1200" dirty="0"/>
          </a:p>
          <a:p>
            <a:pPr marL="285750" lvl="0" indent="-285750" rtl="0">
              <a:buFont typeface="Wingdings" panose="05000000000000000000" pitchFamily="2" charset="2"/>
              <a:buChar char="Ø"/>
            </a:pPr>
            <a:r>
              <a:rPr lang="en-US" sz="1200" dirty="0" smtClean="0"/>
              <a:t>Balances with other banks that can be used for intraday settlement. </a:t>
            </a:r>
          </a:p>
          <a:p>
            <a:pPr marL="285750" lvl="0" indent="-285750" rtl="0">
              <a:buFont typeface="Wingdings" panose="05000000000000000000" pitchFamily="2" charset="2"/>
              <a:buChar char="Ø"/>
            </a:pPr>
            <a:endParaRPr lang="en-US" sz="1200" b="1" dirty="0" smtClean="0"/>
          </a:p>
          <a:p>
            <a:pPr lvl="0" rtl="0"/>
            <a:r>
              <a:rPr lang="en-US" sz="1400" b="1" dirty="0" smtClean="0"/>
              <a:t>Other sources </a:t>
            </a:r>
            <a:endParaRPr lang="en-US" sz="1400" b="1" dirty="0"/>
          </a:p>
          <a:p>
            <a:pPr marL="285750" lvl="0" indent="-285750" rtl="0">
              <a:buFont typeface="Wingdings" panose="05000000000000000000" pitchFamily="2" charset="2"/>
              <a:buChar char="Ø"/>
            </a:pPr>
            <a:r>
              <a:rPr lang="en-US" sz="1200" dirty="0" smtClean="0"/>
              <a:t>Payments received from other LVPS participants; </a:t>
            </a:r>
            <a:endParaRPr lang="en-US" sz="1200" dirty="0"/>
          </a:p>
          <a:p>
            <a:pPr marL="285750" lvl="0" indent="-285750" rtl="0">
              <a:buFont typeface="Wingdings" panose="05000000000000000000" pitchFamily="2" charset="2"/>
              <a:buChar char="Ø"/>
            </a:pPr>
            <a:r>
              <a:rPr lang="en-US" sz="1200" dirty="0" smtClean="0"/>
              <a:t>Payments received from ancillary systems; </a:t>
            </a:r>
            <a:endParaRPr lang="en-US" sz="1200" dirty="0"/>
          </a:p>
          <a:p>
            <a:pPr marL="285750" lvl="0" indent="-285750" rtl="0">
              <a:buFont typeface="Wingdings" panose="05000000000000000000" pitchFamily="2" charset="2"/>
              <a:buChar char="Ø"/>
            </a:pPr>
            <a:r>
              <a:rPr lang="en-US" sz="1200" dirty="0" smtClean="0"/>
              <a:t>Payments received through correspondent banking services.</a:t>
            </a:r>
          </a:p>
          <a:p>
            <a:pPr marL="285750" indent="-285750">
              <a:buFont typeface="Wingdings" panose="05000000000000000000" pitchFamily="2" charset="2"/>
              <a:buChar char="Ø"/>
            </a:pPr>
            <a:r>
              <a:rPr lang="en-US" sz="1200" dirty="0"/>
              <a:t>Daylight overdraft capacity (FRB Net debit cap) </a:t>
            </a:r>
          </a:p>
          <a:p>
            <a:pPr marL="285750" lvl="0" indent="-285750" rtl="0">
              <a:buFont typeface="Wingdings" panose="05000000000000000000" pitchFamily="2" charset="2"/>
              <a:buChar char="Ø"/>
            </a:pPr>
            <a:endParaRPr lang="en-US" sz="1400" dirty="0" smtClean="0"/>
          </a:p>
          <a:p>
            <a:pPr marL="285750" lvl="0" indent="-285750" rtl="0">
              <a:buFont typeface="Wingdings" panose="05000000000000000000" pitchFamily="2" charset="2"/>
              <a:buChar char="Ø"/>
            </a:pPr>
            <a:endParaRPr lang="en-US" sz="1400" dirty="0"/>
          </a:p>
        </p:txBody>
      </p:sp>
      <p:sp>
        <p:nvSpPr>
          <p:cNvPr id="22" name="Rectangle 21"/>
          <p:cNvSpPr/>
          <p:nvPr/>
        </p:nvSpPr>
        <p:spPr>
          <a:xfrm>
            <a:off x="447673" y="2571214"/>
            <a:ext cx="4195762" cy="3753385"/>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990600" y="2352140"/>
            <a:ext cx="2819400" cy="4672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Intraday </a:t>
            </a:r>
            <a:r>
              <a:rPr lang="en-US" sz="1600" b="1" dirty="0" smtClean="0"/>
              <a:t>Liquidity </a:t>
            </a:r>
            <a:r>
              <a:rPr lang="en-US" sz="1600" b="1" dirty="0"/>
              <a:t>S</a:t>
            </a:r>
            <a:r>
              <a:rPr lang="en-US" sz="1600" b="1" dirty="0" smtClean="0"/>
              <a:t>ources</a:t>
            </a:r>
            <a:endParaRPr lang="en-US" sz="1600" b="1" dirty="0"/>
          </a:p>
        </p:txBody>
      </p:sp>
      <p:sp>
        <p:nvSpPr>
          <p:cNvPr id="23" name="Rectangle 22"/>
          <p:cNvSpPr/>
          <p:nvPr/>
        </p:nvSpPr>
        <p:spPr>
          <a:xfrm>
            <a:off x="4800600" y="2571214"/>
            <a:ext cx="3848100" cy="3753385"/>
          </a:xfrm>
          <a:prstGeom prst="rect">
            <a:avLst/>
          </a:prstGeom>
          <a:noFill/>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181600" y="2352140"/>
            <a:ext cx="2819400" cy="4672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Intraday </a:t>
            </a:r>
            <a:r>
              <a:rPr lang="en-US" sz="1600" b="1" dirty="0" smtClean="0"/>
              <a:t>Liquidity Usage</a:t>
            </a:r>
            <a:endParaRPr lang="en-US" sz="1600" b="1" dirty="0"/>
          </a:p>
        </p:txBody>
      </p:sp>
    </p:spTree>
    <p:extLst>
      <p:ext uri="{BB962C8B-B14F-4D97-AF65-F5344CB8AC3E}">
        <p14:creationId xmlns:p14="http://schemas.microsoft.com/office/powerpoint/2010/main" val="122478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chemeClr val="tx1"/>
                </a:solidFill>
              </a:rPr>
              <a:t>Fed Account Balance Analysis</a:t>
            </a:r>
            <a:endParaRPr lang="en-US" sz="2800" b="1" dirty="0">
              <a:solidFill>
                <a:schemeClr val="tx1"/>
              </a:solidFill>
            </a:endParaRPr>
          </a:p>
        </p:txBody>
      </p:sp>
      <p:sp>
        <p:nvSpPr>
          <p:cNvPr id="4" name="Slide Number Placeholder 3"/>
          <p:cNvSpPr>
            <a:spLocks noGrp="1"/>
          </p:cNvSpPr>
          <p:nvPr>
            <p:ph type="sldNum" sz="quarter" idx="12"/>
          </p:nvPr>
        </p:nvSpPr>
        <p:spPr>
          <a:xfrm>
            <a:off x="6477000" y="6324600"/>
            <a:ext cx="2133600" cy="365125"/>
          </a:xfrm>
        </p:spPr>
        <p:txBody>
          <a:bodyPr/>
          <a:lstStyle/>
          <a:p>
            <a:fld id="{4C8E1ECB-E061-4EC4-9E0F-767A83113E18}" type="slidenum">
              <a:rPr lang="en-US" smtClean="0"/>
              <a:pPr/>
              <a:t>20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4724400" cy="211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7" name="Chart 16"/>
          <p:cNvGraphicFramePr>
            <a:graphicFrameLocks/>
          </p:cNvGraphicFramePr>
          <p:nvPr>
            <p:extLst>
              <p:ext uri="{D42A27DB-BD31-4B8C-83A1-F6EECF244321}">
                <p14:modId xmlns:p14="http://schemas.microsoft.com/office/powerpoint/2010/main" val="3361443013"/>
              </p:ext>
            </p:extLst>
          </p:nvPr>
        </p:nvGraphicFramePr>
        <p:xfrm>
          <a:off x="457200" y="3505200"/>
          <a:ext cx="81534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5486400" y="1143000"/>
            <a:ext cx="3276600" cy="2119722"/>
          </a:xfrm>
          <a:prstGeom prst="rect">
            <a:avLst/>
          </a:prstGeom>
          <a:no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400" y="1143000"/>
            <a:ext cx="3276600" cy="1323439"/>
          </a:xfrm>
          <a:prstGeom prst="rect">
            <a:avLst/>
          </a:prstGeom>
          <a:noFill/>
        </p:spPr>
        <p:txBody>
          <a:bodyPr wrap="square" rtlCol="0">
            <a:spAutoFit/>
          </a:bodyPr>
          <a:lstStyle/>
          <a:p>
            <a:r>
              <a:rPr lang="en-US" sz="1000" b="1" dirty="0" smtClean="0"/>
              <a:t>5% Percentile </a:t>
            </a:r>
            <a:r>
              <a:rPr lang="en-US" sz="1000" dirty="0" smtClean="0"/>
              <a:t>of Fed account Balance: $24,940,886,426.72</a:t>
            </a:r>
          </a:p>
          <a:p>
            <a:r>
              <a:rPr lang="en-US" sz="1000" b="1" dirty="0" smtClean="0"/>
              <a:t>1% Percentile </a:t>
            </a:r>
            <a:r>
              <a:rPr lang="en-US" sz="1000" dirty="0"/>
              <a:t>of Fed account Balance: </a:t>
            </a:r>
            <a:r>
              <a:rPr lang="en-US" sz="1000" dirty="0" smtClean="0"/>
              <a:t>$21,002,906,120.42</a:t>
            </a:r>
          </a:p>
          <a:p>
            <a:endParaRPr lang="en-US" sz="1000" dirty="0"/>
          </a:p>
          <a:p>
            <a:r>
              <a:rPr lang="en-US" sz="1000" dirty="0" smtClean="0"/>
              <a:t>Fed account balance is sufficient to cover the net outflows  at 5% percentile and would result in around </a:t>
            </a:r>
            <a:r>
              <a:rPr lang="en-US" sz="1000" b="1" dirty="0" smtClean="0">
                <a:solidFill>
                  <a:srgbClr val="FF0000"/>
                </a:solidFill>
              </a:rPr>
              <a:t>$6 Billion </a:t>
            </a:r>
            <a:r>
              <a:rPr lang="en-US" sz="1000" dirty="0" smtClean="0"/>
              <a:t>funding gap if assuming a 1% percentile. Therefore, De Minimis ($12B) category is sufficient based on past three years’ performance.</a:t>
            </a:r>
            <a:endParaRPr lang="en-US" sz="1000" dirty="0"/>
          </a:p>
        </p:txBody>
      </p:sp>
    </p:spTree>
    <p:extLst>
      <p:ext uri="{BB962C8B-B14F-4D97-AF65-F5344CB8AC3E}">
        <p14:creationId xmlns:p14="http://schemas.microsoft.com/office/powerpoint/2010/main" val="1359943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rPr>
              <a:t>Fed Account </a:t>
            </a:r>
            <a:r>
              <a:rPr lang="en-US" sz="2800" b="1" dirty="0" smtClean="0">
                <a:solidFill>
                  <a:schemeClr val="tx1"/>
                </a:solidFill>
              </a:rPr>
              <a:t>Seasonality </a:t>
            </a:r>
            <a:r>
              <a:rPr lang="en-US" sz="2800" b="1" dirty="0">
                <a:solidFill>
                  <a:schemeClr val="tx1"/>
                </a:solidFill>
              </a:rPr>
              <a:t>Analysis</a:t>
            </a:r>
          </a:p>
        </p:txBody>
      </p:sp>
      <p:sp>
        <p:nvSpPr>
          <p:cNvPr id="4" name="Slide Number Placeholder 3"/>
          <p:cNvSpPr>
            <a:spLocks noGrp="1"/>
          </p:cNvSpPr>
          <p:nvPr>
            <p:ph type="sldNum" sz="quarter" idx="12"/>
          </p:nvPr>
        </p:nvSpPr>
        <p:spPr/>
        <p:txBody>
          <a:bodyPr/>
          <a:lstStyle/>
          <a:p>
            <a:fld id="{4C8E1ECB-E061-4EC4-9E0F-767A83113E18}" type="slidenum">
              <a:rPr lang="en-US" smtClean="0"/>
              <a:pPr/>
              <a:t>21</a:t>
            </a:fld>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55115613"/>
              </p:ext>
            </p:extLst>
          </p:nvPr>
        </p:nvGraphicFramePr>
        <p:xfrm>
          <a:off x="-152400" y="990600"/>
          <a:ext cx="9067801"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9451002"/>
              </p:ext>
            </p:extLst>
          </p:nvPr>
        </p:nvGraphicFramePr>
        <p:xfrm>
          <a:off x="381000" y="3581400"/>
          <a:ext cx="8305800" cy="381000"/>
        </p:xfrm>
        <a:graphic>
          <a:graphicData uri="http://schemas.openxmlformats.org/drawingml/2006/table">
            <a:tbl>
              <a:tblPr>
                <a:tableStyleId>{5C22544A-7EE6-4342-B048-85BDC9FD1C3A}</a:tableStyleId>
              </a:tblPr>
              <a:tblGrid>
                <a:gridCol w="8305800"/>
              </a:tblGrid>
              <a:tr h="381000">
                <a:tc>
                  <a:txBody>
                    <a:bodyPr/>
                    <a:lstStyle/>
                    <a:p>
                      <a:pPr algn="l" fontAlgn="t"/>
                      <a:r>
                        <a:rPr lang="en-US" sz="900" u="none" strike="noStrike" dirty="0">
                          <a:effectLst/>
                        </a:rPr>
                        <a:t>Based on past three years' performance, the volatilities usually happen at month ends. The greatest volatilities occur at month ends of 2014 October, 2015 January, March and September and 2016 September.</a:t>
                      </a:r>
                      <a:endParaRPr lang="en-US" sz="9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10348500"/>
              </p:ext>
            </p:extLst>
          </p:nvPr>
        </p:nvGraphicFramePr>
        <p:xfrm>
          <a:off x="381000" y="4114800"/>
          <a:ext cx="8305800" cy="2171700"/>
        </p:xfrm>
        <a:graphic>
          <a:graphicData uri="http://schemas.openxmlformats.org/drawingml/2006/table">
            <a:tbl>
              <a:tblPr firstRow="1" bandRow="1">
                <a:tableStyleId>{5C22544A-7EE6-4342-B048-85BDC9FD1C3A}</a:tableStyleId>
              </a:tblPr>
              <a:tblGrid>
                <a:gridCol w="1384300"/>
                <a:gridCol w="1384300"/>
                <a:gridCol w="1384300"/>
                <a:gridCol w="1384300"/>
                <a:gridCol w="1384300"/>
                <a:gridCol w="1384300"/>
              </a:tblGrid>
              <a:tr h="124794">
                <a:tc gridSpan="6">
                  <a:txBody>
                    <a:bodyPr/>
                    <a:lstStyle/>
                    <a:p>
                      <a:pPr algn="ctr"/>
                      <a:r>
                        <a:rPr lang="en-US" sz="1050" dirty="0" smtClean="0">
                          <a:solidFill>
                            <a:schemeClr val="tx1"/>
                          </a:solidFill>
                        </a:rPr>
                        <a:t>Worst Historical Dates</a:t>
                      </a:r>
                      <a:endParaRPr lang="en-US" sz="1050" dirty="0">
                        <a:solidFill>
                          <a:schemeClr val="tx1"/>
                        </a:solidFill>
                      </a:endParaRPr>
                    </a:p>
                  </a:txBody>
                  <a:tcPr>
                    <a:solidFill>
                      <a:schemeClr val="accent6">
                        <a:lumMod val="60000"/>
                        <a:lumOff val="40000"/>
                      </a:schemeClr>
                    </a:solidFill>
                  </a:tcPr>
                </a:tc>
                <a:tc hMerge="1">
                  <a:txBody>
                    <a:bodyPr/>
                    <a:lstStyle/>
                    <a:p>
                      <a:endParaRPr lang="en-US" dirty="0"/>
                    </a:p>
                  </a:txBody>
                  <a:tcPr>
                    <a:solidFill>
                      <a:schemeClr val="accent6">
                        <a:lumMod val="60000"/>
                        <a:lumOff val="40000"/>
                      </a:schemeClr>
                    </a:solidFill>
                  </a:tcPr>
                </a:tc>
                <a:tc hMerge="1">
                  <a:txBody>
                    <a:bodyPr/>
                    <a:lstStyle/>
                    <a:p>
                      <a:endParaRPr lang="en-US" dirty="0"/>
                    </a:p>
                  </a:txBody>
                  <a:tcPr>
                    <a:solidFill>
                      <a:schemeClr val="accent6">
                        <a:lumMod val="60000"/>
                        <a:lumOff val="40000"/>
                      </a:schemeClr>
                    </a:solidFill>
                  </a:tcPr>
                </a:tc>
                <a:tc hMerge="1">
                  <a:txBody>
                    <a:bodyPr/>
                    <a:lstStyle/>
                    <a:p>
                      <a:endParaRPr lang="en-US" dirty="0"/>
                    </a:p>
                  </a:txBody>
                  <a:tcPr>
                    <a:solidFill>
                      <a:schemeClr val="accent6">
                        <a:lumMod val="60000"/>
                        <a:lumOff val="40000"/>
                      </a:schemeClr>
                    </a:solidFill>
                  </a:tcPr>
                </a:tc>
                <a:tc hMerge="1">
                  <a:txBody>
                    <a:bodyPr/>
                    <a:lstStyle/>
                    <a:p>
                      <a:endParaRPr lang="en-US" dirty="0"/>
                    </a:p>
                  </a:txBody>
                  <a:tcPr>
                    <a:solidFill>
                      <a:schemeClr val="accent6">
                        <a:lumMod val="60000"/>
                        <a:lumOff val="40000"/>
                      </a:schemeClr>
                    </a:solidFill>
                  </a:tcPr>
                </a:tc>
                <a:tc hMerge="1">
                  <a:txBody>
                    <a:bodyPr/>
                    <a:lstStyle/>
                    <a:p>
                      <a:endParaRPr lang="en-US" dirty="0"/>
                    </a:p>
                  </a:txBody>
                  <a:tcPr>
                    <a:solidFill>
                      <a:schemeClr val="accent6">
                        <a:lumMod val="60000"/>
                        <a:lumOff val="40000"/>
                      </a:schemeClr>
                    </a:solidFill>
                  </a:tcPr>
                </a:tc>
              </a:tr>
              <a:tr h="121012">
                <a:tc>
                  <a:txBody>
                    <a:bodyPr/>
                    <a:lstStyle/>
                    <a:p>
                      <a:pPr algn="ctr"/>
                      <a:r>
                        <a:rPr lang="en-US" sz="800" b="1" dirty="0" smtClean="0"/>
                        <a:t>Dates</a:t>
                      </a:r>
                      <a:endParaRPr lang="en-US" sz="800" b="1" dirty="0"/>
                    </a:p>
                  </a:txBody>
                  <a:tcPr>
                    <a:solidFill>
                      <a:schemeClr val="accent6">
                        <a:lumMod val="20000"/>
                        <a:lumOff val="80000"/>
                      </a:schemeClr>
                    </a:solidFill>
                  </a:tcPr>
                </a:tc>
                <a:tc>
                  <a:txBody>
                    <a:bodyPr/>
                    <a:lstStyle/>
                    <a:p>
                      <a:pPr algn="ctr"/>
                      <a:r>
                        <a:rPr lang="en-US" sz="800" b="1" dirty="0" smtClean="0"/>
                        <a:t>Outflow</a:t>
                      </a:r>
                      <a:endParaRPr lang="en-US" sz="800" b="1" dirty="0"/>
                    </a:p>
                  </a:txBody>
                  <a:tcPr>
                    <a:solidFill>
                      <a:schemeClr val="accent6">
                        <a:lumMod val="20000"/>
                        <a:lumOff val="80000"/>
                      </a:schemeClr>
                    </a:solidFill>
                  </a:tcPr>
                </a:tc>
                <a:tc>
                  <a:txBody>
                    <a:bodyPr/>
                    <a:lstStyle/>
                    <a:p>
                      <a:pPr algn="ctr"/>
                      <a:r>
                        <a:rPr lang="en-US" sz="800" b="1" dirty="0" smtClean="0"/>
                        <a:t>Inflow</a:t>
                      </a:r>
                      <a:endParaRPr lang="en-US" sz="800" b="1" dirty="0"/>
                    </a:p>
                  </a:txBody>
                  <a:tcPr>
                    <a:solidFill>
                      <a:schemeClr val="accent6">
                        <a:lumMod val="20000"/>
                        <a:lumOff val="80000"/>
                      </a:schemeClr>
                    </a:solidFill>
                  </a:tcPr>
                </a:tc>
                <a:tc>
                  <a:txBody>
                    <a:bodyPr/>
                    <a:lstStyle/>
                    <a:p>
                      <a:pPr algn="ctr"/>
                      <a:r>
                        <a:rPr lang="en-US" sz="800" b="1" dirty="0" smtClean="0"/>
                        <a:t>Fed Account Balance</a:t>
                      </a:r>
                      <a:endParaRPr lang="en-US" sz="800" b="1" dirty="0"/>
                    </a:p>
                  </a:txBody>
                  <a:tcPr>
                    <a:solidFill>
                      <a:schemeClr val="accent6">
                        <a:lumMod val="20000"/>
                        <a:lumOff val="80000"/>
                      </a:schemeClr>
                    </a:solidFill>
                  </a:tcPr>
                </a:tc>
                <a:tc>
                  <a:txBody>
                    <a:bodyPr/>
                    <a:lstStyle/>
                    <a:p>
                      <a:pPr algn="ctr"/>
                      <a:r>
                        <a:rPr lang="en-US" sz="800" b="1" dirty="0" smtClean="0"/>
                        <a:t>Gap</a:t>
                      </a:r>
                      <a:endParaRPr lang="en-US" sz="800" b="1" dirty="0"/>
                    </a:p>
                  </a:txBody>
                  <a:tcPr>
                    <a:solidFill>
                      <a:schemeClr val="accent6">
                        <a:lumMod val="20000"/>
                        <a:lumOff val="80000"/>
                      </a:schemeClr>
                    </a:solidFill>
                  </a:tcPr>
                </a:tc>
                <a:tc rowSpan="9">
                  <a:txBody>
                    <a:bodyPr/>
                    <a:lstStyle/>
                    <a:p>
                      <a:r>
                        <a:rPr lang="en-US" sz="1000" dirty="0" smtClean="0"/>
                        <a:t>In</a:t>
                      </a:r>
                      <a:r>
                        <a:rPr lang="en-US" sz="1000" baseline="0" dirty="0" smtClean="0"/>
                        <a:t> general, Fed account beginning balance is sufficient to cover the negative daily position, even at the worst historical dates over the past 3 years. There was only once when funding gap ($4.5B) arose. </a:t>
                      </a:r>
                      <a:endParaRPr lang="en-US" sz="1000" dirty="0"/>
                    </a:p>
                  </a:txBody>
                  <a:tcPr>
                    <a:solidFill>
                      <a:schemeClr val="accent6">
                        <a:lumMod val="20000"/>
                        <a:lumOff val="80000"/>
                      </a:schemeClr>
                    </a:solidFill>
                  </a:tcPr>
                </a:tc>
              </a:tr>
              <a:tr h="121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09/30/2016</a:t>
                      </a:r>
                    </a:p>
                  </a:txBody>
                  <a:tcPr>
                    <a:solidFill>
                      <a:schemeClr val="accent6">
                        <a:lumMod val="20000"/>
                        <a:lumOff val="80000"/>
                      </a:schemeClr>
                    </a:solidFill>
                  </a:tcPr>
                </a:tc>
                <a:tc>
                  <a:txBody>
                    <a:bodyPr/>
                    <a:lstStyle/>
                    <a:p>
                      <a:pPr marL="0" algn="r" defTabSz="914400" rtl="0" eaLnBrk="1" fontAlgn="b" latinLnBrk="0" hangingPunct="1"/>
                      <a:r>
                        <a:rPr lang="en-US" sz="900" kern="1200" dirty="0">
                          <a:solidFill>
                            <a:srgbClr val="FF0000"/>
                          </a:solidFill>
                          <a:latin typeface="+mn-lt"/>
                          <a:ea typeface="+mn-ea"/>
                          <a:cs typeface="+mn-cs"/>
                        </a:rPr>
                        <a:t>($44,626,689,831.53)</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$14,218,148,335.92</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$25,894,288,784.45 </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FF0000"/>
                          </a:solidFill>
                          <a:effectLst/>
                          <a:latin typeface="Calibri"/>
                        </a:rPr>
                        <a:t>($4,514,252,711.16)</a:t>
                      </a:r>
                    </a:p>
                  </a:txBody>
                  <a:tcPr marL="9525" marR="9525" marT="9525" marB="0" anchor="b">
                    <a:solidFill>
                      <a:schemeClr val="accent6">
                        <a:lumMod val="20000"/>
                        <a:lumOff val="80000"/>
                      </a:schemeClr>
                    </a:solidFill>
                  </a:tcPr>
                </a:tc>
                <a:tc vMerge="1">
                  <a:txBody>
                    <a:bodyPr/>
                    <a:lstStyle/>
                    <a:p>
                      <a:endParaRPr lang="en-US" sz="1000" dirty="0"/>
                    </a:p>
                  </a:txBody>
                  <a:tcPr>
                    <a:solidFill>
                      <a:schemeClr val="accent6">
                        <a:lumMod val="20000"/>
                        <a:lumOff val="80000"/>
                      </a:schemeClr>
                    </a:solidFill>
                  </a:tcPr>
                </a:tc>
              </a:tr>
              <a:tr h="121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09/28/2015</a:t>
                      </a:r>
                    </a:p>
                  </a:txBody>
                  <a:tcPr>
                    <a:solidFill>
                      <a:schemeClr val="accent6">
                        <a:lumMod val="20000"/>
                        <a:lumOff val="80000"/>
                      </a:schemeClr>
                    </a:solidFill>
                  </a:tcPr>
                </a:tc>
                <a:tc>
                  <a:txBody>
                    <a:bodyPr/>
                    <a:lstStyle/>
                    <a:p>
                      <a:pPr marL="0" algn="r" defTabSz="914400" rtl="0" eaLnBrk="1" fontAlgn="b" latinLnBrk="0" hangingPunct="1"/>
                      <a:r>
                        <a:rPr lang="en-US" sz="900" kern="1200" dirty="0">
                          <a:solidFill>
                            <a:srgbClr val="FF0000"/>
                          </a:solidFill>
                          <a:latin typeface="+mn-lt"/>
                          <a:ea typeface="+mn-ea"/>
                          <a:cs typeface="+mn-cs"/>
                        </a:rPr>
                        <a:t>($43,938,656,336.87)</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$31,106,122,714.39</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$43,435,069,290.51 </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$30,602,535,668.03 </a:t>
                      </a:r>
                    </a:p>
                  </a:txBody>
                  <a:tcPr marL="9525" marR="9525" marT="9525" marB="0" anchor="b">
                    <a:solidFill>
                      <a:schemeClr val="accent6">
                        <a:lumMod val="20000"/>
                        <a:lumOff val="80000"/>
                      </a:schemeClr>
                    </a:solidFill>
                  </a:tcPr>
                </a:tc>
                <a:tc vMerge="1">
                  <a:txBody>
                    <a:bodyPr/>
                    <a:lstStyle/>
                    <a:p>
                      <a:endParaRPr lang="en-US" sz="1000" dirty="0"/>
                    </a:p>
                  </a:txBody>
                  <a:tcPr>
                    <a:solidFill>
                      <a:schemeClr val="accent6">
                        <a:lumMod val="20000"/>
                        <a:lumOff val="80000"/>
                      </a:schemeClr>
                    </a:solidFill>
                  </a:tcPr>
                </a:tc>
              </a:tr>
              <a:tr h="121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10/28/2014</a:t>
                      </a:r>
                    </a:p>
                  </a:txBody>
                  <a:tcPr>
                    <a:solidFill>
                      <a:schemeClr val="accent6">
                        <a:lumMod val="20000"/>
                        <a:lumOff val="80000"/>
                      </a:schemeClr>
                    </a:solidFill>
                  </a:tcPr>
                </a:tc>
                <a:tc>
                  <a:txBody>
                    <a:bodyPr/>
                    <a:lstStyle/>
                    <a:p>
                      <a:pPr marL="0" algn="r" defTabSz="914400" rtl="0" eaLnBrk="1" fontAlgn="b" latinLnBrk="0" hangingPunct="1"/>
                      <a:r>
                        <a:rPr lang="en-US" sz="900" kern="1200" dirty="0" smtClean="0">
                          <a:solidFill>
                            <a:srgbClr val="FF0000"/>
                          </a:solidFill>
                          <a:latin typeface="+mn-lt"/>
                          <a:ea typeface="+mn-ea"/>
                          <a:cs typeface="+mn-cs"/>
                        </a:rPr>
                        <a:t>($34,838,868,987.20)</a:t>
                      </a:r>
                      <a:endParaRPr lang="en-US" sz="900" kern="1200" dirty="0">
                        <a:solidFill>
                          <a:srgbClr val="FF0000"/>
                        </a:solidFill>
                        <a:latin typeface="+mn-lt"/>
                        <a:ea typeface="+mn-ea"/>
                        <a:cs typeface="+mn-cs"/>
                      </a:endParaRP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$29,484,928,432.43</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$69,811,492,320.73 </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$64,457,551,765.96 </a:t>
                      </a:r>
                    </a:p>
                  </a:txBody>
                  <a:tcPr marL="9525" marR="9525" marT="9525" marB="0" anchor="b">
                    <a:solidFill>
                      <a:schemeClr val="accent6">
                        <a:lumMod val="20000"/>
                        <a:lumOff val="80000"/>
                      </a:schemeClr>
                    </a:solidFill>
                  </a:tcPr>
                </a:tc>
                <a:tc vMerge="1">
                  <a:txBody>
                    <a:bodyPr/>
                    <a:lstStyle/>
                    <a:p>
                      <a:endParaRPr lang="en-US" sz="1000" dirty="0"/>
                    </a:p>
                  </a:txBody>
                  <a:tcPr>
                    <a:solidFill>
                      <a:schemeClr val="accent6">
                        <a:lumMod val="20000"/>
                        <a:lumOff val="80000"/>
                      </a:schemeClr>
                    </a:solidFill>
                  </a:tcPr>
                </a:tc>
              </a:tr>
              <a:tr h="121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01/04/2016</a:t>
                      </a:r>
                    </a:p>
                  </a:txBody>
                  <a:tcPr>
                    <a:solidFill>
                      <a:schemeClr val="accent6">
                        <a:lumMod val="20000"/>
                        <a:lumOff val="80000"/>
                      </a:schemeClr>
                    </a:solidFill>
                  </a:tcPr>
                </a:tc>
                <a:tc>
                  <a:txBody>
                    <a:bodyPr/>
                    <a:lstStyle/>
                    <a:p>
                      <a:pPr marL="0" algn="r" defTabSz="914400" rtl="0" eaLnBrk="1" fontAlgn="b" latinLnBrk="0" hangingPunct="1"/>
                      <a:r>
                        <a:rPr lang="en-US" sz="900" kern="1200" dirty="0">
                          <a:solidFill>
                            <a:srgbClr val="FF0000"/>
                          </a:solidFill>
                          <a:latin typeface="+mn-lt"/>
                          <a:ea typeface="+mn-ea"/>
                          <a:cs typeface="+mn-cs"/>
                        </a:rPr>
                        <a:t>($34,193,047,397.60)</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$14,842,744,041.40</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$26,429,277,641.42 </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$7,078,974,285.22 </a:t>
                      </a:r>
                    </a:p>
                  </a:txBody>
                  <a:tcPr marL="9525" marR="9525" marT="9525" marB="0" anchor="b">
                    <a:solidFill>
                      <a:schemeClr val="accent6">
                        <a:lumMod val="20000"/>
                        <a:lumOff val="80000"/>
                      </a:schemeClr>
                    </a:solidFill>
                  </a:tcPr>
                </a:tc>
                <a:tc vMerge="1">
                  <a:txBody>
                    <a:bodyPr/>
                    <a:lstStyle/>
                    <a:p>
                      <a:endParaRPr lang="en-US" sz="1000" dirty="0"/>
                    </a:p>
                  </a:txBody>
                  <a:tcPr>
                    <a:solidFill>
                      <a:schemeClr val="accent6">
                        <a:lumMod val="20000"/>
                        <a:lumOff val="80000"/>
                      </a:schemeClr>
                    </a:solidFill>
                  </a:tcPr>
                </a:tc>
              </a:tr>
              <a:tr h="121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01/28/2015</a:t>
                      </a:r>
                    </a:p>
                  </a:txBody>
                  <a:tcPr>
                    <a:solidFill>
                      <a:schemeClr val="accent6">
                        <a:lumMod val="20000"/>
                        <a:lumOff val="80000"/>
                      </a:schemeClr>
                    </a:solidFill>
                  </a:tcPr>
                </a:tc>
                <a:tc>
                  <a:txBody>
                    <a:bodyPr/>
                    <a:lstStyle/>
                    <a:p>
                      <a:pPr marL="0" algn="r" defTabSz="914400" rtl="0" eaLnBrk="1" fontAlgn="b" latinLnBrk="0" hangingPunct="1"/>
                      <a:r>
                        <a:rPr lang="en-US" sz="900" kern="1200" dirty="0">
                          <a:solidFill>
                            <a:srgbClr val="FF0000"/>
                          </a:solidFill>
                          <a:latin typeface="+mn-lt"/>
                          <a:ea typeface="+mn-ea"/>
                          <a:cs typeface="+mn-cs"/>
                        </a:rPr>
                        <a:t>($33,363,101,556.04)</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$32,175,624,883.34</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$46,172,439,021.56 </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$44,984,962,348.86 </a:t>
                      </a:r>
                    </a:p>
                  </a:txBody>
                  <a:tcPr marL="9525" marR="9525" marT="9525" marB="0" anchor="b">
                    <a:solidFill>
                      <a:schemeClr val="accent6">
                        <a:lumMod val="20000"/>
                        <a:lumOff val="80000"/>
                      </a:schemeClr>
                    </a:solidFill>
                  </a:tcPr>
                </a:tc>
                <a:tc vMerge="1">
                  <a:txBody>
                    <a:bodyPr/>
                    <a:lstStyle/>
                    <a:p>
                      <a:endParaRPr lang="en-US" sz="1000" dirty="0"/>
                    </a:p>
                  </a:txBody>
                  <a:tcPr>
                    <a:solidFill>
                      <a:schemeClr val="accent6">
                        <a:lumMod val="20000"/>
                        <a:lumOff val="80000"/>
                      </a:schemeClr>
                    </a:solidFill>
                  </a:tcPr>
                </a:tc>
              </a:tr>
              <a:tr h="121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03/27/2015</a:t>
                      </a:r>
                    </a:p>
                  </a:txBody>
                  <a:tcPr>
                    <a:solidFill>
                      <a:schemeClr val="accent6">
                        <a:lumMod val="20000"/>
                        <a:lumOff val="80000"/>
                      </a:schemeClr>
                    </a:solidFill>
                  </a:tcPr>
                </a:tc>
                <a:tc>
                  <a:txBody>
                    <a:bodyPr/>
                    <a:lstStyle/>
                    <a:p>
                      <a:pPr marL="0" algn="r" defTabSz="914400" rtl="0" eaLnBrk="1" fontAlgn="b" latinLnBrk="0" hangingPunct="1"/>
                      <a:r>
                        <a:rPr lang="en-US" sz="900" kern="1200" dirty="0">
                          <a:solidFill>
                            <a:srgbClr val="FF0000"/>
                          </a:solidFill>
                          <a:latin typeface="+mn-lt"/>
                          <a:ea typeface="+mn-ea"/>
                          <a:cs typeface="+mn-cs"/>
                        </a:rPr>
                        <a:t>($31,562,974,594.77)</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$34,224,010,574.18</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$61,639,434,591.36 </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$64,300,470,570.77 </a:t>
                      </a:r>
                    </a:p>
                  </a:txBody>
                  <a:tcPr marL="9525" marR="9525" marT="9525" marB="0" anchor="b">
                    <a:solidFill>
                      <a:schemeClr val="accent6">
                        <a:lumMod val="20000"/>
                        <a:lumOff val="80000"/>
                      </a:schemeClr>
                    </a:solidFill>
                  </a:tcPr>
                </a:tc>
                <a:tc vMerge="1">
                  <a:txBody>
                    <a:bodyPr/>
                    <a:lstStyle/>
                    <a:p>
                      <a:endParaRPr lang="en-US" sz="1000" dirty="0"/>
                    </a:p>
                  </a:txBody>
                  <a:tcPr>
                    <a:solidFill>
                      <a:schemeClr val="accent6">
                        <a:lumMod val="20000"/>
                        <a:lumOff val="80000"/>
                      </a:schemeClr>
                    </a:solidFill>
                  </a:tcPr>
                </a:tc>
              </a:tr>
              <a:tr h="121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09/08/2015</a:t>
                      </a:r>
                    </a:p>
                  </a:txBody>
                  <a:tcPr>
                    <a:solidFill>
                      <a:schemeClr val="accent6">
                        <a:lumMod val="20000"/>
                        <a:lumOff val="80000"/>
                      </a:schemeClr>
                    </a:solidFill>
                  </a:tcPr>
                </a:tc>
                <a:tc>
                  <a:txBody>
                    <a:bodyPr/>
                    <a:lstStyle/>
                    <a:p>
                      <a:pPr marL="0" algn="r" defTabSz="914400" rtl="0" eaLnBrk="1" fontAlgn="b" latinLnBrk="0" hangingPunct="1"/>
                      <a:r>
                        <a:rPr lang="en-US" sz="900" kern="1200" dirty="0">
                          <a:solidFill>
                            <a:srgbClr val="FF0000"/>
                          </a:solidFill>
                          <a:latin typeface="+mn-lt"/>
                          <a:ea typeface="+mn-ea"/>
                          <a:cs typeface="+mn-cs"/>
                        </a:rPr>
                        <a:t>($31,454,155,529.94)</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$17,964,021,268.84</a:t>
                      </a:r>
                    </a:p>
                  </a:txBody>
                  <a:tcPr marL="9525" marR="9525" marT="9525" marB="0" anchor="b">
                    <a:solidFill>
                      <a:schemeClr val="accent6">
                        <a:lumMod val="20000"/>
                        <a:lumOff val="80000"/>
                      </a:schemeClr>
                    </a:solidFill>
                  </a:tcPr>
                </a:tc>
                <a:tc>
                  <a:txBody>
                    <a:bodyPr/>
                    <a:lstStyle/>
                    <a:p>
                      <a:pPr algn="r" fontAlgn="b"/>
                      <a:r>
                        <a:rPr lang="en-US" sz="900" b="0" i="0" u="none" strike="noStrike">
                          <a:solidFill>
                            <a:srgbClr val="000000"/>
                          </a:solidFill>
                          <a:effectLst/>
                          <a:latin typeface="Calibri"/>
                        </a:rPr>
                        <a:t>$65,970,883,231.09 </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$52,480,748,969.99 </a:t>
                      </a:r>
                    </a:p>
                  </a:txBody>
                  <a:tcPr marL="9525" marR="9525" marT="9525" marB="0" anchor="b">
                    <a:solidFill>
                      <a:schemeClr val="accent6">
                        <a:lumMod val="20000"/>
                        <a:lumOff val="80000"/>
                      </a:schemeClr>
                    </a:solidFill>
                  </a:tcPr>
                </a:tc>
                <a:tc vMerge="1">
                  <a:txBody>
                    <a:bodyPr/>
                    <a:lstStyle/>
                    <a:p>
                      <a:endParaRPr lang="en-US" sz="1000" dirty="0"/>
                    </a:p>
                  </a:txBody>
                  <a:tcPr>
                    <a:solidFill>
                      <a:schemeClr val="accent6">
                        <a:lumMod val="20000"/>
                        <a:lumOff val="80000"/>
                      </a:schemeClr>
                    </a:solidFill>
                  </a:tcPr>
                </a:tc>
              </a:tr>
              <a:tr h="121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09/14/2016</a:t>
                      </a:r>
                    </a:p>
                  </a:txBody>
                  <a:tcPr>
                    <a:solidFill>
                      <a:schemeClr val="accent6">
                        <a:lumMod val="20000"/>
                        <a:lumOff val="80000"/>
                      </a:schemeClr>
                    </a:solidFill>
                  </a:tcPr>
                </a:tc>
                <a:tc>
                  <a:txBody>
                    <a:bodyPr/>
                    <a:lstStyle/>
                    <a:p>
                      <a:pPr marL="0" algn="r" defTabSz="914400" rtl="0" eaLnBrk="1" fontAlgn="b" latinLnBrk="0" hangingPunct="1"/>
                      <a:r>
                        <a:rPr lang="en-US" sz="900" kern="1200" dirty="0">
                          <a:solidFill>
                            <a:srgbClr val="FF0000"/>
                          </a:solidFill>
                          <a:latin typeface="+mn-lt"/>
                          <a:ea typeface="+mn-ea"/>
                          <a:cs typeface="+mn-cs"/>
                        </a:rPr>
                        <a:t>($29,470,134,494.87)</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$24,457,404,749.25</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$36,697,547,984.23 </a:t>
                      </a:r>
                    </a:p>
                  </a:txBody>
                  <a:tcPr marL="9525" marR="9525" marT="9525" marB="0" anchor="b">
                    <a:solidFill>
                      <a:schemeClr val="accent6">
                        <a:lumMod val="20000"/>
                        <a:lumOff val="80000"/>
                      </a:schemeClr>
                    </a:solidFill>
                  </a:tcPr>
                </a:tc>
                <a:tc>
                  <a:txBody>
                    <a:bodyPr/>
                    <a:lstStyle/>
                    <a:p>
                      <a:pPr algn="r" fontAlgn="b"/>
                      <a:r>
                        <a:rPr lang="en-US" sz="900" b="0" i="0" u="none" strike="noStrike" dirty="0">
                          <a:solidFill>
                            <a:srgbClr val="000000"/>
                          </a:solidFill>
                          <a:effectLst/>
                          <a:latin typeface="Calibri"/>
                        </a:rPr>
                        <a:t>$31,684,818,238.61 </a:t>
                      </a:r>
                    </a:p>
                  </a:txBody>
                  <a:tcPr marL="9525" marR="9525" marT="9525" marB="0" anchor="b">
                    <a:solidFill>
                      <a:schemeClr val="accent6">
                        <a:lumMod val="20000"/>
                        <a:lumOff val="80000"/>
                      </a:schemeClr>
                    </a:solidFill>
                  </a:tcPr>
                </a:tc>
                <a:tc vMerge="1">
                  <a:txBody>
                    <a:bodyPr/>
                    <a:lstStyle/>
                    <a:p>
                      <a:endParaRPr lang="en-US" sz="1000" dirty="0"/>
                    </a:p>
                  </a:txBody>
                  <a:tcPr>
                    <a:solidFill>
                      <a:schemeClr val="accent6">
                        <a:lumMod val="20000"/>
                        <a:lumOff val="80000"/>
                      </a:schemeClr>
                    </a:solidFill>
                  </a:tcPr>
                </a:tc>
              </a:tr>
            </a:tbl>
          </a:graphicData>
        </a:graphic>
      </p:graphicFrame>
    </p:spTree>
    <p:extLst>
      <p:ext uri="{BB962C8B-B14F-4D97-AF65-F5344CB8AC3E}">
        <p14:creationId xmlns:p14="http://schemas.microsoft.com/office/powerpoint/2010/main" val="40083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smtClean="0">
                <a:solidFill>
                  <a:schemeClr val="tx1"/>
                </a:solidFill>
              </a:rPr>
              <a:t>Table of Content</a:t>
            </a:r>
            <a:endParaRPr lang="en-US" sz="2800" b="1" dirty="0">
              <a:solidFill>
                <a:schemeClr val="tx1"/>
              </a:solidFill>
            </a:endParaRPr>
          </a:p>
        </p:txBody>
      </p:sp>
      <p:sp>
        <p:nvSpPr>
          <p:cNvPr id="5" name="Text Placeholder 2"/>
          <p:cNvSpPr>
            <a:spLocks noGrp="1"/>
          </p:cNvSpPr>
          <p:nvPr>
            <p:ph idx="1"/>
          </p:nvPr>
        </p:nvSpPr>
        <p:spPr>
          <a:xfrm>
            <a:off x="457200" y="1066800"/>
            <a:ext cx="8229600" cy="4953000"/>
          </a:xfrm>
        </p:spPr>
        <p:txBody>
          <a:bodyPr>
            <a:normAutofit/>
          </a:bodyPr>
          <a:lstStyle/>
          <a:p>
            <a:pPr marL="0" indent="0">
              <a:lnSpc>
                <a:spcPts val="1800"/>
              </a:lnSpc>
              <a:buNone/>
            </a:pPr>
            <a:endParaRPr lang="en-US" altLang="zh-CN" sz="2000" dirty="0" smtClean="0"/>
          </a:p>
          <a:p>
            <a:pPr>
              <a:lnSpc>
                <a:spcPts val="1800"/>
              </a:lnSpc>
              <a:buNone/>
            </a:pPr>
            <a:endParaRPr lang="en-US" sz="2000" b="1" dirty="0" smtClean="0"/>
          </a:p>
          <a:p>
            <a:pPr>
              <a:lnSpc>
                <a:spcPts val="1800"/>
              </a:lnSpc>
              <a:buNone/>
            </a:pPr>
            <a:endParaRPr lang="en-US" sz="2000" b="1" dirty="0" smtClean="0"/>
          </a:p>
        </p:txBody>
      </p:sp>
      <p:sp>
        <p:nvSpPr>
          <p:cNvPr id="3" name="Slide Number Placeholder 2"/>
          <p:cNvSpPr>
            <a:spLocks noGrp="1"/>
          </p:cNvSpPr>
          <p:nvPr>
            <p:ph type="sldNum" sz="quarter" idx="12"/>
          </p:nvPr>
        </p:nvSpPr>
        <p:spPr/>
        <p:txBody>
          <a:bodyPr/>
          <a:lstStyle/>
          <a:p>
            <a:fld id="{4C8E1ECB-E061-4EC4-9E0F-767A83113E18}" type="slidenum">
              <a:rPr lang="en-US" smtClean="0"/>
              <a:pPr/>
              <a:t>22</a:t>
            </a:fld>
            <a:endParaRPr lang="en-US" dirty="0"/>
          </a:p>
        </p:txBody>
      </p:sp>
      <p:graphicFrame>
        <p:nvGraphicFramePr>
          <p:cNvPr id="6" name="Diagram 5"/>
          <p:cNvGraphicFramePr/>
          <p:nvPr>
            <p:extLst>
              <p:ext uri="{D42A27DB-BD31-4B8C-83A1-F6EECF244321}">
                <p14:modId xmlns:p14="http://schemas.microsoft.com/office/powerpoint/2010/main" val="4257996123"/>
              </p:ext>
            </p:extLst>
          </p:nvPr>
        </p:nvGraphicFramePr>
        <p:xfrm>
          <a:off x="533400" y="990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2009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23</a:t>
            </a:fld>
            <a:endParaRPr lang="en-US" dirty="0"/>
          </a:p>
        </p:txBody>
      </p:sp>
      <p:sp>
        <p:nvSpPr>
          <p:cNvPr id="2" name="Rectangle 1"/>
          <p:cNvSpPr/>
          <p:nvPr/>
        </p:nvSpPr>
        <p:spPr>
          <a:xfrm>
            <a:off x="510647" y="2331299"/>
            <a:ext cx="1630905" cy="73326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Monitoring &amp; Reporting</a:t>
            </a:r>
            <a:endParaRPr lang="en-US" sz="1600" dirty="0"/>
          </a:p>
        </p:txBody>
      </p:sp>
      <p:sp>
        <p:nvSpPr>
          <p:cNvPr id="8" name="Rectangle 7"/>
          <p:cNvSpPr/>
          <p:nvPr/>
        </p:nvSpPr>
        <p:spPr>
          <a:xfrm>
            <a:off x="533069" y="4876800"/>
            <a:ext cx="1638300" cy="60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Escalation</a:t>
            </a:r>
            <a:endParaRPr lang="en-US" sz="1600" dirty="0"/>
          </a:p>
        </p:txBody>
      </p:sp>
      <p:sp>
        <p:nvSpPr>
          <p:cNvPr id="9" name="Rectangle 8"/>
          <p:cNvSpPr/>
          <p:nvPr/>
        </p:nvSpPr>
        <p:spPr>
          <a:xfrm>
            <a:off x="2440500" y="1219200"/>
            <a:ext cx="6053702" cy="2971799"/>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0" name="TextBox 19"/>
          <p:cNvSpPr txBox="1"/>
          <p:nvPr/>
        </p:nvSpPr>
        <p:spPr>
          <a:xfrm>
            <a:off x="2209801" y="1274868"/>
            <a:ext cx="6284401" cy="3062377"/>
          </a:xfrm>
          <a:prstGeom prst="rect">
            <a:avLst/>
          </a:prstGeom>
          <a:noFill/>
        </p:spPr>
        <p:txBody>
          <a:bodyPr wrap="square" rtlCol="0">
            <a:spAutoFit/>
          </a:bodyPr>
          <a:lstStyle/>
          <a:p>
            <a:pPr lvl="1"/>
            <a:r>
              <a:rPr lang="en-US" sz="1400" dirty="0" smtClean="0"/>
              <a:t>Monitoring tools to consider:</a:t>
            </a:r>
          </a:p>
          <a:p>
            <a:pPr lvl="1"/>
            <a:endParaRPr lang="en-US" sz="1400" dirty="0" smtClean="0"/>
          </a:p>
          <a:p>
            <a:pPr marL="742950" lvl="1" indent="-285750">
              <a:buFont typeface="Wingdings" panose="05000000000000000000" pitchFamily="2" charset="2"/>
              <a:buChar char="Ø"/>
            </a:pPr>
            <a:r>
              <a:rPr lang="en-US" sz="1400" dirty="0" smtClean="0"/>
              <a:t>Available </a:t>
            </a:r>
            <a:r>
              <a:rPr lang="en-US" sz="1400" dirty="0"/>
              <a:t>intraday liquidity at the start of the business </a:t>
            </a:r>
            <a:r>
              <a:rPr lang="en-US" sz="1400" dirty="0" smtClean="0"/>
              <a:t>day</a:t>
            </a:r>
          </a:p>
          <a:p>
            <a:pPr marL="742950" lvl="1" indent="-285750">
              <a:buFont typeface="Wingdings" panose="05000000000000000000" pitchFamily="2" charset="2"/>
              <a:buChar char="Ø"/>
            </a:pPr>
            <a:endParaRPr lang="en-US" sz="1400" dirty="0"/>
          </a:p>
          <a:p>
            <a:pPr marL="742950" lvl="1" indent="-285750">
              <a:buFont typeface="Wingdings" panose="05000000000000000000" pitchFamily="2" charset="2"/>
              <a:buChar char="Ø"/>
            </a:pPr>
            <a:r>
              <a:rPr lang="en-US" sz="1400" dirty="0" smtClean="0"/>
              <a:t>Daily  </a:t>
            </a:r>
            <a:r>
              <a:rPr lang="en-US" sz="1400" dirty="0"/>
              <a:t>maximum intraday liquidity </a:t>
            </a:r>
            <a:r>
              <a:rPr lang="en-US" sz="1400" dirty="0" smtClean="0"/>
              <a:t>usage</a:t>
            </a:r>
          </a:p>
          <a:p>
            <a:pPr marL="742950" lvl="1" indent="-285750">
              <a:buFont typeface="Wingdings" panose="05000000000000000000" pitchFamily="2" charset="2"/>
              <a:buChar char="Ø"/>
            </a:pPr>
            <a:endParaRPr lang="en-US" sz="1400" dirty="0"/>
          </a:p>
          <a:p>
            <a:pPr marL="742950" lvl="1" indent="-285750">
              <a:buFont typeface="Wingdings" panose="05000000000000000000" pitchFamily="2" charset="2"/>
              <a:buChar char="Ø"/>
            </a:pPr>
            <a:r>
              <a:rPr lang="en-US" sz="1400" dirty="0"/>
              <a:t>Total payments in the </a:t>
            </a:r>
            <a:r>
              <a:rPr lang="en-US" sz="1400" dirty="0" smtClean="0"/>
              <a:t>day</a:t>
            </a:r>
          </a:p>
          <a:p>
            <a:pPr marL="742950" lvl="1" indent="-285750">
              <a:buFont typeface="Wingdings" panose="05000000000000000000" pitchFamily="2" charset="2"/>
              <a:buChar char="Ø"/>
            </a:pPr>
            <a:endParaRPr lang="en-US" sz="1400" dirty="0"/>
          </a:p>
          <a:p>
            <a:pPr marL="742950" lvl="1" indent="-285750">
              <a:buFont typeface="Wingdings" panose="05000000000000000000" pitchFamily="2" charset="2"/>
              <a:buChar char="Ø"/>
            </a:pPr>
            <a:r>
              <a:rPr lang="en-US" sz="1400" dirty="0"/>
              <a:t>Intraday credit lines extended to customers as correspondent </a:t>
            </a:r>
            <a:r>
              <a:rPr lang="en-US" sz="1400" dirty="0" smtClean="0"/>
              <a:t>bank</a:t>
            </a:r>
          </a:p>
          <a:p>
            <a:pPr marL="742950" lvl="1" indent="-285750">
              <a:buFont typeface="Wingdings" panose="05000000000000000000" pitchFamily="2" charset="2"/>
              <a:buChar char="Ø"/>
            </a:pPr>
            <a:endParaRPr lang="en-US" sz="1400" dirty="0"/>
          </a:p>
          <a:p>
            <a:pPr marL="742950" lvl="1" indent="-285750">
              <a:buFont typeface="Wingdings" panose="05000000000000000000" pitchFamily="2" charset="2"/>
              <a:buChar char="Ø"/>
            </a:pPr>
            <a:r>
              <a:rPr lang="en-US" sz="1400" dirty="0"/>
              <a:t>Intraday throughput </a:t>
            </a:r>
            <a:endParaRPr lang="en-US" sz="1400" dirty="0" smtClean="0"/>
          </a:p>
          <a:p>
            <a:pPr marL="742950" lvl="1" indent="-285750">
              <a:buFont typeface="Wingdings" panose="05000000000000000000" pitchFamily="2" charset="2"/>
              <a:buChar char="Ø"/>
            </a:pPr>
            <a:endParaRPr lang="en-US" sz="1400" dirty="0"/>
          </a:p>
          <a:p>
            <a:pPr marL="742950" lvl="1" indent="-285750">
              <a:buFont typeface="Wingdings" panose="05000000000000000000" pitchFamily="2" charset="2"/>
              <a:buChar char="Ø"/>
            </a:pPr>
            <a:r>
              <a:rPr lang="en-US" sz="1400" dirty="0" smtClean="0"/>
              <a:t>Fed account monitoring </a:t>
            </a:r>
            <a:endParaRPr lang="en-US" sz="1400" dirty="0"/>
          </a:p>
          <a:p>
            <a:pPr marL="285750" indent="-285750" algn="just">
              <a:buFont typeface="Wingdings" panose="05000000000000000000" pitchFamily="2" charset="2"/>
              <a:buChar char="Ø"/>
            </a:pPr>
            <a:endParaRPr lang="en-US" sz="1100" dirty="0"/>
          </a:p>
        </p:txBody>
      </p:sp>
      <p:sp>
        <p:nvSpPr>
          <p:cNvPr id="25" name="Title 1"/>
          <p:cNvSpPr txBox="1">
            <a:spLocks/>
          </p:cNvSpPr>
          <p:nvPr/>
        </p:nvSpPr>
        <p:spPr>
          <a:xfrm>
            <a:off x="495300" y="228600"/>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Intraday Liquidity </a:t>
            </a:r>
            <a:r>
              <a:rPr lang="en-US" sz="2800" b="1" dirty="0">
                <a:solidFill>
                  <a:schemeClr val="tx1"/>
                </a:solidFill>
              </a:rPr>
              <a:t>R</a:t>
            </a:r>
            <a:r>
              <a:rPr lang="en-US" sz="2800" b="1" dirty="0" smtClean="0">
                <a:solidFill>
                  <a:schemeClr val="tx1"/>
                </a:solidFill>
              </a:rPr>
              <a:t>isk </a:t>
            </a:r>
            <a:r>
              <a:rPr lang="en-US" sz="2800" b="1" dirty="0">
                <a:solidFill>
                  <a:schemeClr val="tx1"/>
                </a:solidFill>
              </a:rPr>
              <a:t>M</a:t>
            </a:r>
            <a:r>
              <a:rPr lang="en-US" sz="2800" b="1" dirty="0" smtClean="0">
                <a:solidFill>
                  <a:schemeClr val="tx1"/>
                </a:solidFill>
              </a:rPr>
              <a:t>anagement Monitoring</a:t>
            </a:r>
            <a:endParaRPr lang="en-US" sz="2800" b="1" dirty="0">
              <a:solidFill>
                <a:schemeClr val="tx1"/>
              </a:solidFill>
            </a:endParaRPr>
          </a:p>
        </p:txBody>
      </p:sp>
      <p:sp>
        <p:nvSpPr>
          <p:cNvPr id="27" name="Rectangle 26"/>
          <p:cNvSpPr/>
          <p:nvPr/>
        </p:nvSpPr>
        <p:spPr>
          <a:xfrm>
            <a:off x="2454304" y="4459357"/>
            <a:ext cx="6039898" cy="1859842"/>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285750">
              <a:buFont typeface="Wingdings" panose="05000000000000000000" pitchFamily="2" charset="2"/>
              <a:buChar char="Ø"/>
            </a:pPr>
            <a:endParaRPr lang="en-US" sz="1400" dirty="0" smtClean="0">
              <a:solidFill>
                <a:schemeClr val="tx1"/>
              </a:solidFill>
            </a:endParaRPr>
          </a:p>
          <a:p>
            <a:pPr marL="0" lvl="1" indent="-285750">
              <a:buFont typeface="Wingdings" panose="05000000000000000000" pitchFamily="2" charset="2"/>
              <a:buChar char="Ø"/>
            </a:pPr>
            <a:endParaRPr lang="en-US" sz="1400" dirty="0">
              <a:solidFill>
                <a:schemeClr val="tx1"/>
              </a:solidFill>
            </a:endParaRPr>
          </a:p>
          <a:p>
            <a:pPr marL="0" lvl="1" indent="-285750">
              <a:buFont typeface="Wingdings" panose="05000000000000000000" pitchFamily="2" charset="2"/>
              <a:buChar char="Ø"/>
            </a:pPr>
            <a:r>
              <a:rPr lang="en-US" sz="1400" dirty="0" smtClean="0">
                <a:solidFill>
                  <a:schemeClr val="tx1"/>
                </a:solidFill>
              </a:rPr>
              <a:t>Overdraft </a:t>
            </a:r>
            <a:r>
              <a:rPr lang="en-US" sz="1400" dirty="0">
                <a:solidFill>
                  <a:schemeClr val="tx1"/>
                </a:solidFill>
              </a:rPr>
              <a:t>limit </a:t>
            </a:r>
            <a:r>
              <a:rPr lang="en-US" sz="1400" dirty="0" smtClean="0">
                <a:solidFill>
                  <a:schemeClr val="tx1"/>
                </a:solidFill>
              </a:rPr>
              <a:t>usage</a:t>
            </a:r>
          </a:p>
          <a:p>
            <a:pPr marL="0" lvl="1" indent="-285750">
              <a:buFont typeface="Wingdings" panose="05000000000000000000" pitchFamily="2" charset="2"/>
              <a:buChar char="Ø"/>
            </a:pPr>
            <a:endParaRPr lang="en-US" sz="1400" dirty="0">
              <a:solidFill>
                <a:schemeClr val="tx1"/>
              </a:solidFill>
            </a:endParaRPr>
          </a:p>
          <a:p>
            <a:pPr marL="0" lvl="1" indent="-285750">
              <a:buFont typeface="Wingdings" panose="05000000000000000000" pitchFamily="2" charset="2"/>
              <a:buChar char="Ø"/>
            </a:pPr>
            <a:r>
              <a:rPr lang="en-US" sz="1400" dirty="0" smtClean="0">
                <a:solidFill>
                  <a:schemeClr val="tx1"/>
                </a:solidFill>
              </a:rPr>
              <a:t>Extended credit lines usage</a:t>
            </a:r>
          </a:p>
          <a:p>
            <a:pPr marL="0" lvl="1" indent="-285750">
              <a:buFont typeface="Wingdings" panose="05000000000000000000" pitchFamily="2" charset="2"/>
              <a:buChar char="Ø"/>
            </a:pPr>
            <a:endParaRPr lang="en-US" sz="1400" dirty="0">
              <a:solidFill>
                <a:schemeClr val="tx1"/>
              </a:solidFill>
            </a:endParaRPr>
          </a:p>
          <a:p>
            <a:pPr marL="0" lvl="1" indent="-285750">
              <a:buFont typeface="Wingdings" panose="05000000000000000000" pitchFamily="2" charset="2"/>
              <a:buChar char="Ø"/>
            </a:pPr>
            <a:r>
              <a:rPr lang="en-US" sz="1400" dirty="0" smtClean="0">
                <a:solidFill>
                  <a:schemeClr val="tx1"/>
                </a:solidFill>
              </a:rPr>
              <a:t>Cash Position</a:t>
            </a:r>
          </a:p>
          <a:p>
            <a:pPr marL="0" lvl="1" indent="-285750">
              <a:buFont typeface="Wingdings" panose="05000000000000000000" pitchFamily="2" charset="2"/>
              <a:buChar char="Ø"/>
            </a:pPr>
            <a:endParaRPr lang="en-US" sz="1400" dirty="0" smtClean="0">
              <a:solidFill>
                <a:schemeClr val="tx1"/>
              </a:solidFill>
            </a:endParaRPr>
          </a:p>
          <a:p>
            <a:pPr marL="0" lvl="1" indent="-285750">
              <a:buFont typeface="Wingdings" panose="05000000000000000000" pitchFamily="2" charset="2"/>
              <a:buChar char="Ø"/>
            </a:pPr>
            <a:r>
              <a:rPr lang="en-US" sz="1400" dirty="0">
                <a:solidFill>
                  <a:schemeClr val="tx1"/>
                </a:solidFill>
              </a:rPr>
              <a:t>CLD provides precaution </a:t>
            </a:r>
            <a:r>
              <a:rPr lang="en-US" sz="1400" dirty="0" smtClean="0">
                <a:solidFill>
                  <a:schemeClr val="tx1"/>
                </a:solidFill>
              </a:rPr>
              <a:t>limits of Fed account balance </a:t>
            </a:r>
            <a:r>
              <a:rPr lang="en-US" sz="1400" dirty="0">
                <a:solidFill>
                  <a:schemeClr val="tx1"/>
                </a:solidFill>
              </a:rPr>
              <a:t>to TRD &amp; </a:t>
            </a:r>
            <a:r>
              <a:rPr lang="en-US" sz="1400" dirty="0" smtClean="0">
                <a:solidFill>
                  <a:schemeClr val="tx1"/>
                </a:solidFill>
              </a:rPr>
              <a:t>OSD</a:t>
            </a:r>
            <a:endParaRPr lang="en-US" sz="1400" dirty="0">
              <a:solidFill>
                <a:schemeClr val="tx1"/>
              </a:solidFill>
            </a:endParaRPr>
          </a:p>
          <a:p>
            <a:pPr marL="0" lvl="1" indent="-285750">
              <a:buFont typeface="Wingdings" panose="05000000000000000000" pitchFamily="2" charset="2"/>
              <a:buChar char="Ø"/>
            </a:pPr>
            <a:endParaRPr lang="en-US" sz="1400" dirty="0" smtClean="0">
              <a:solidFill>
                <a:schemeClr val="tx1"/>
              </a:solidFill>
            </a:endParaRPr>
          </a:p>
          <a:p>
            <a:pPr marL="0" lvl="1"/>
            <a:r>
              <a:rPr lang="en-US" sz="1400" dirty="0" smtClean="0">
                <a:solidFill>
                  <a:schemeClr val="tx1"/>
                </a:solidFill>
              </a:rPr>
              <a:t> </a:t>
            </a:r>
            <a:endParaRPr lang="en-US" sz="1400" dirty="0">
              <a:solidFill>
                <a:schemeClr val="tx1"/>
              </a:solidFill>
            </a:endParaRPr>
          </a:p>
        </p:txBody>
      </p:sp>
    </p:spTree>
    <p:extLst>
      <p:ext uri="{BB962C8B-B14F-4D97-AF65-F5344CB8AC3E}">
        <p14:creationId xmlns:p14="http://schemas.microsoft.com/office/powerpoint/2010/main" val="1588036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pPr/>
              <a:t>24</a:t>
            </a:fld>
            <a:endParaRPr lang="en-US" dirty="0"/>
          </a:p>
        </p:txBody>
      </p:sp>
      <p:sp>
        <p:nvSpPr>
          <p:cNvPr id="5" name="Rectangle 4"/>
          <p:cNvSpPr/>
          <p:nvPr/>
        </p:nvSpPr>
        <p:spPr>
          <a:xfrm>
            <a:off x="1981200" y="1371600"/>
            <a:ext cx="6629399" cy="35814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mj-lt"/>
              <a:buAutoNum type="romanLcPeriod"/>
            </a:pPr>
            <a:r>
              <a:rPr lang="en-US" sz="1400" dirty="0">
                <a:solidFill>
                  <a:schemeClr val="tx1"/>
                </a:solidFill>
              </a:rPr>
              <a:t>Own financial stress: a bank suffers, or is perceived to be suffering from, a stress </a:t>
            </a:r>
            <a:r>
              <a:rPr lang="en-US" sz="1400" dirty="0" smtClean="0">
                <a:solidFill>
                  <a:schemeClr val="tx1"/>
                </a:solidFill>
              </a:rPr>
              <a:t>event</a:t>
            </a:r>
          </a:p>
          <a:p>
            <a:pPr marL="285750" indent="-285750">
              <a:lnSpc>
                <a:spcPct val="150000"/>
              </a:lnSpc>
              <a:buFont typeface="+mj-lt"/>
              <a:buAutoNum type="romanLcPeriod"/>
            </a:pPr>
            <a:r>
              <a:rPr lang="en-US" sz="1400" dirty="0">
                <a:solidFill>
                  <a:schemeClr val="tx1"/>
                </a:solidFill>
              </a:rPr>
              <a:t>Counterparty stress: a major counterparty suffers an intraday stress event which prevents it from making </a:t>
            </a:r>
            <a:r>
              <a:rPr lang="en-US" sz="1400" dirty="0" smtClean="0">
                <a:solidFill>
                  <a:schemeClr val="tx1"/>
                </a:solidFill>
              </a:rPr>
              <a:t>payments</a:t>
            </a:r>
          </a:p>
          <a:p>
            <a:pPr marL="285750" indent="-285750">
              <a:lnSpc>
                <a:spcPct val="150000"/>
              </a:lnSpc>
              <a:buFont typeface="+mj-lt"/>
              <a:buAutoNum type="romanLcPeriod"/>
            </a:pPr>
            <a:r>
              <a:rPr lang="en-US" sz="1400" dirty="0">
                <a:solidFill>
                  <a:schemeClr val="tx1"/>
                </a:solidFill>
              </a:rPr>
              <a:t>A customer bank’s stress: a customer bank of a correspondent bank suffers a stress </a:t>
            </a:r>
            <a:r>
              <a:rPr lang="en-US" sz="1400" dirty="0" smtClean="0">
                <a:solidFill>
                  <a:schemeClr val="tx1"/>
                </a:solidFill>
              </a:rPr>
              <a:t>event</a:t>
            </a:r>
          </a:p>
          <a:p>
            <a:pPr marL="285750" indent="-285750">
              <a:lnSpc>
                <a:spcPct val="150000"/>
              </a:lnSpc>
              <a:buFont typeface="+mj-lt"/>
              <a:buAutoNum type="romanLcPeriod"/>
            </a:pPr>
            <a:r>
              <a:rPr lang="en-US" sz="1400" dirty="0">
                <a:solidFill>
                  <a:schemeClr val="tx1"/>
                </a:solidFill>
              </a:rPr>
              <a:t>Market-wide credit or liquidity </a:t>
            </a:r>
            <a:r>
              <a:rPr lang="en-US" sz="1400" dirty="0" smtClean="0">
                <a:solidFill>
                  <a:schemeClr val="tx1"/>
                </a:solidFill>
              </a:rPr>
              <a:t>stress</a:t>
            </a:r>
            <a:endParaRPr lang="en-US" sz="1400" b="1" dirty="0">
              <a:solidFill>
                <a:schemeClr val="tx1"/>
              </a:solidFill>
            </a:endParaRPr>
          </a:p>
        </p:txBody>
      </p:sp>
      <p:sp>
        <p:nvSpPr>
          <p:cNvPr id="6" name="TextBox 5"/>
          <p:cNvSpPr txBox="1"/>
          <p:nvPr/>
        </p:nvSpPr>
        <p:spPr>
          <a:xfrm>
            <a:off x="502257" y="1375172"/>
            <a:ext cx="1219200" cy="3577828"/>
          </a:xfrm>
          <a:prstGeom prst="rect">
            <a:avLst/>
          </a:prstGeom>
          <a:solidFill>
            <a:srgbClr val="F8994A"/>
          </a:solidFill>
          <a:ln>
            <a:noFill/>
          </a:ln>
        </p:spPr>
        <p:txBody>
          <a:bodyPr wrap="square" rtlCol="0" anchor="ctr">
            <a:normAutofit/>
          </a:bodyPr>
          <a:lstStyle/>
          <a:p>
            <a:pPr algn="ctr"/>
            <a:r>
              <a:rPr lang="en-US" b="1" dirty="0" smtClean="0"/>
              <a:t>Stressed </a:t>
            </a:r>
          </a:p>
          <a:p>
            <a:pPr algn="ctr"/>
            <a:r>
              <a:rPr lang="en-US" b="1" dirty="0" smtClean="0"/>
              <a:t>Scenario</a:t>
            </a:r>
            <a:endParaRPr lang="en-US" b="1" dirty="0"/>
          </a:p>
        </p:txBody>
      </p:sp>
      <p:sp>
        <p:nvSpPr>
          <p:cNvPr id="2" name="TextBox 1"/>
          <p:cNvSpPr txBox="1"/>
          <p:nvPr/>
        </p:nvSpPr>
        <p:spPr>
          <a:xfrm>
            <a:off x="502257" y="5257800"/>
            <a:ext cx="8108342" cy="584775"/>
          </a:xfrm>
          <a:prstGeom prst="rect">
            <a:avLst/>
          </a:prstGeom>
          <a:solidFill>
            <a:schemeClr val="tx2">
              <a:lumMod val="50000"/>
            </a:schemeClr>
          </a:solidFill>
          <a:ln>
            <a:noFill/>
          </a:ln>
        </p:spPr>
        <p:txBody>
          <a:bodyPr wrap="square" rtlCol="0">
            <a:spAutoFit/>
          </a:bodyPr>
          <a:lstStyle/>
          <a:p>
            <a:pPr algn="ctr"/>
            <a:r>
              <a:rPr lang="en-US" sz="1600" b="1" i="1" dirty="0" smtClean="0">
                <a:solidFill>
                  <a:schemeClr val="bg1"/>
                </a:solidFill>
              </a:rPr>
              <a:t>The Bank needs to build up capabilities to conduct stressed scenario analysis.</a:t>
            </a:r>
          </a:p>
          <a:p>
            <a:pPr algn="ctr"/>
            <a:r>
              <a:rPr lang="en-US" sz="1600" b="1" i="1" dirty="0" smtClean="0">
                <a:solidFill>
                  <a:schemeClr val="bg1"/>
                </a:solidFill>
              </a:rPr>
              <a:t>(Refer to CHIPs for market wide stress)</a:t>
            </a:r>
            <a:endParaRPr lang="en-US" sz="1600" b="1" i="1" dirty="0">
              <a:solidFill>
                <a:schemeClr val="bg1"/>
              </a:solidFill>
            </a:endParaRPr>
          </a:p>
        </p:txBody>
      </p:sp>
      <p:sp>
        <p:nvSpPr>
          <p:cNvPr id="7" name="Title 1"/>
          <p:cNvSpPr txBox="1">
            <a:spLocks/>
          </p:cNvSpPr>
          <p:nvPr/>
        </p:nvSpPr>
        <p:spPr>
          <a:xfrm>
            <a:off x="495300" y="228600"/>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Stressed Scenario Analysis</a:t>
            </a:r>
            <a:endParaRPr lang="en-US" sz="2800" b="1" dirty="0">
              <a:solidFill>
                <a:schemeClr val="tx1"/>
              </a:solidFill>
            </a:endParaRPr>
          </a:p>
        </p:txBody>
      </p:sp>
    </p:spTree>
    <p:extLst>
      <p:ext uri="{BB962C8B-B14F-4D97-AF65-F5344CB8AC3E}">
        <p14:creationId xmlns:p14="http://schemas.microsoft.com/office/powerpoint/2010/main" val="2030967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4267200"/>
            <a:ext cx="7772400" cy="1362075"/>
          </a:xfrm>
        </p:spPr>
        <p:txBody>
          <a:bodyPr>
            <a:normAutofit/>
          </a:bodyPr>
          <a:lstStyle/>
          <a:p>
            <a:r>
              <a:rPr lang="en-US" dirty="0" smtClean="0"/>
              <a:t>APPENDIX</a:t>
            </a:r>
            <a:endParaRPr lang="en-US" dirty="0"/>
          </a:p>
        </p:txBody>
      </p:sp>
      <p:sp>
        <p:nvSpPr>
          <p:cNvPr id="4" name="Slide Number Placeholder 3"/>
          <p:cNvSpPr>
            <a:spLocks noGrp="1"/>
          </p:cNvSpPr>
          <p:nvPr>
            <p:ph type="sldNum" sz="quarter" idx="12"/>
          </p:nvPr>
        </p:nvSpPr>
        <p:spPr/>
        <p:txBody>
          <a:bodyPr/>
          <a:lstStyle/>
          <a:p>
            <a:fld id="{4C8E1ECB-E061-4EC4-9E0F-767A83113E18}" type="slidenum">
              <a:rPr lang="en-US" smtClean="0"/>
              <a:pPr/>
              <a:t>25</a:t>
            </a:fld>
            <a:endParaRPr lang="en-US" dirty="0"/>
          </a:p>
        </p:txBody>
      </p:sp>
    </p:spTree>
    <p:extLst>
      <p:ext uri="{BB962C8B-B14F-4D97-AF65-F5344CB8AC3E}">
        <p14:creationId xmlns:p14="http://schemas.microsoft.com/office/powerpoint/2010/main" val="2541469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4267200"/>
            <a:ext cx="7772400" cy="1362075"/>
          </a:xfrm>
        </p:spPr>
        <p:txBody>
          <a:bodyPr>
            <a:normAutofit/>
          </a:bodyPr>
          <a:lstStyle/>
          <a:p>
            <a:r>
              <a:rPr lang="en-US" dirty="0" smtClean="0"/>
              <a:t>Practical example of the monitoring indicators </a:t>
            </a:r>
            <a:endParaRPr lang="en-US" dirty="0"/>
          </a:p>
        </p:txBody>
      </p:sp>
      <p:sp>
        <p:nvSpPr>
          <p:cNvPr id="4" name="Slide Number Placeholder 3"/>
          <p:cNvSpPr>
            <a:spLocks noGrp="1"/>
          </p:cNvSpPr>
          <p:nvPr>
            <p:ph type="sldNum" sz="quarter" idx="12"/>
          </p:nvPr>
        </p:nvSpPr>
        <p:spPr/>
        <p:txBody>
          <a:bodyPr/>
          <a:lstStyle/>
          <a:p>
            <a:fld id="{4C8E1ECB-E061-4EC4-9E0F-767A83113E18}" type="slidenum">
              <a:rPr lang="en-US" smtClean="0"/>
              <a:pPr/>
              <a:t>26</a:t>
            </a:fld>
            <a:endParaRPr lang="en-US" dirty="0"/>
          </a:p>
        </p:txBody>
      </p:sp>
    </p:spTree>
    <p:extLst>
      <p:ext uri="{BB962C8B-B14F-4D97-AF65-F5344CB8AC3E}">
        <p14:creationId xmlns:p14="http://schemas.microsoft.com/office/powerpoint/2010/main" val="13095480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27</a:t>
            </a:fld>
            <a:endParaRPr lang="en-US" dirty="0"/>
          </a:p>
        </p:txBody>
      </p:sp>
      <p:sp>
        <p:nvSpPr>
          <p:cNvPr id="6" name="Title 1"/>
          <p:cNvSpPr txBox="1">
            <a:spLocks/>
          </p:cNvSpPr>
          <p:nvPr/>
        </p:nvSpPr>
        <p:spPr>
          <a:xfrm>
            <a:off x="390525" y="273051"/>
            <a:ext cx="86868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a:solidFill>
                  <a:schemeClr val="tx1"/>
                </a:solidFill>
              </a:rPr>
              <a:t>Practical </a:t>
            </a:r>
            <a:r>
              <a:rPr lang="en-US" sz="2800" b="1" dirty="0" smtClean="0">
                <a:solidFill>
                  <a:schemeClr val="tx1"/>
                </a:solidFill>
              </a:rPr>
              <a:t>Example </a:t>
            </a:r>
            <a:r>
              <a:rPr lang="en-US" sz="2800" b="1" dirty="0">
                <a:solidFill>
                  <a:schemeClr val="tx1"/>
                </a:solidFill>
              </a:rPr>
              <a:t>of M</a:t>
            </a:r>
            <a:r>
              <a:rPr lang="en-US" sz="2800" b="1" dirty="0" smtClean="0">
                <a:solidFill>
                  <a:schemeClr val="tx1"/>
                </a:solidFill>
              </a:rPr>
              <a:t>onitoring </a:t>
            </a:r>
            <a:r>
              <a:rPr lang="en-US" sz="2800" b="1" dirty="0">
                <a:solidFill>
                  <a:schemeClr val="tx1"/>
                </a:solidFill>
              </a:rPr>
              <a:t>T</a:t>
            </a:r>
            <a:r>
              <a:rPr lang="en-US" sz="2800" b="1" dirty="0" smtClean="0">
                <a:solidFill>
                  <a:schemeClr val="tx1"/>
                </a:solidFill>
              </a:rPr>
              <a:t>ools</a:t>
            </a:r>
            <a:endParaRPr lang="en-US" sz="2800" b="1" dirty="0">
              <a:solidFill>
                <a:schemeClr val="tx1"/>
              </a:solidFill>
            </a:endParaRPr>
          </a:p>
        </p:txBody>
      </p:sp>
      <p:cxnSp>
        <p:nvCxnSpPr>
          <p:cNvPr id="23" name="Straight Connector 22"/>
          <p:cNvCxnSpPr/>
          <p:nvPr/>
        </p:nvCxnSpPr>
        <p:spPr>
          <a:xfrm>
            <a:off x="4981576" y="2620565"/>
            <a:ext cx="666750" cy="2615995"/>
          </a:xfrm>
          <a:prstGeom prst="line">
            <a:avLst/>
          </a:prstGeom>
          <a:ln>
            <a:noFill/>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66800"/>
            <a:ext cx="61436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 y="4190119"/>
            <a:ext cx="8001000" cy="2092881"/>
          </a:xfrm>
          <a:prstGeom prst="rect">
            <a:avLst/>
          </a:prstGeom>
        </p:spPr>
        <p:txBody>
          <a:bodyPr wrap="square">
            <a:spAutoFit/>
          </a:bodyPr>
          <a:lstStyle/>
          <a:p>
            <a:pPr marL="342900" indent="-342900">
              <a:buAutoNum type="arabicPeriod"/>
            </a:pPr>
            <a:r>
              <a:rPr lang="en-US" sz="1300" dirty="0" smtClean="0"/>
              <a:t>Direct </a:t>
            </a:r>
            <a:r>
              <a:rPr lang="en-US" sz="1300" dirty="0"/>
              <a:t>participant </a:t>
            </a:r>
            <a:endParaRPr lang="en-US" sz="1300" dirty="0" smtClean="0"/>
          </a:p>
          <a:p>
            <a:r>
              <a:rPr lang="en-US" sz="1300" dirty="0" smtClean="0"/>
              <a:t>Details </a:t>
            </a:r>
            <a:r>
              <a:rPr lang="en-US" sz="1300" dirty="0"/>
              <a:t>of the bank’s payment profile are as followings: </a:t>
            </a:r>
            <a:endParaRPr lang="en-US" sz="1300" dirty="0" smtClean="0"/>
          </a:p>
          <a:p>
            <a:r>
              <a:rPr lang="en-US" sz="1300" dirty="0" smtClean="0"/>
              <a:t>Payment </a:t>
            </a:r>
            <a:r>
              <a:rPr lang="en-US" sz="1300" dirty="0"/>
              <a:t>A: 450 </a:t>
            </a:r>
            <a:endParaRPr lang="en-US" sz="1300" dirty="0" smtClean="0"/>
          </a:p>
          <a:p>
            <a:r>
              <a:rPr lang="en-US" sz="1300" dirty="0" smtClean="0"/>
              <a:t>Payment </a:t>
            </a:r>
            <a:r>
              <a:rPr lang="en-US" sz="1300" dirty="0"/>
              <a:t>B: 100 – to settle obligations in an ancillary system </a:t>
            </a:r>
            <a:endParaRPr lang="en-US" sz="1300" dirty="0" smtClean="0"/>
          </a:p>
          <a:p>
            <a:r>
              <a:rPr lang="en-US" sz="1300" dirty="0" smtClean="0"/>
              <a:t>Payment </a:t>
            </a:r>
            <a:r>
              <a:rPr lang="en-US" sz="1300" dirty="0"/>
              <a:t>C: 200 – which has to be settled by 10 am </a:t>
            </a:r>
            <a:endParaRPr lang="en-US" sz="1300" dirty="0" smtClean="0"/>
          </a:p>
          <a:p>
            <a:r>
              <a:rPr lang="en-US" sz="1300" dirty="0" smtClean="0"/>
              <a:t>Payment </a:t>
            </a:r>
            <a:r>
              <a:rPr lang="en-US" sz="1300" dirty="0"/>
              <a:t>D: 300 –on behalf of a counterparty using some of a 500 unit unsecured credit line that the bank extends to the counterparty </a:t>
            </a:r>
            <a:endParaRPr lang="en-US" sz="1300" dirty="0" smtClean="0"/>
          </a:p>
          <a:p>
            <a:r>
              <a:rPr lang="en-US" sz="1300" dirty="0" smtClean="0"/>
              <a:t>Payment </a:t>
            </a:r>
            <a:r>
              <a:rPr lang="en-US" sz="1300" dirty="0"/>
              <a:t>E: 250 </a:t>
            </a:r>
            <a:endParaRPr lang="en-US" sz="1300" dirty="0" smtClean="0"/>
          </a:p>
          <a:p>
            <a:r>
              <a:rPr lang="en-US" sz="1300" dirty="0" smtClean="0"/>
              <a:t>Payment </a:t>
            </a:r>
            <a:r>
              <a:rPr lang="en-US" sz="1300" dirty="0"/>
              <a:t>F: 100 </a:t>
            </a:r>
            <a:endParaRPr lang="en-US" sz="1300" dirty="0" smtClean="0"/>
          </a:p>
          <a:p>
            <a:r>
              <a:rPr lang="en-US" sz="1300" dirty="0" smtClean="0"/>
              <a:t>The </a:t>
            </a:r>
            <a:r>
              <a:rPr lang="en-US" sz="1300" dirty="0"/>
              <a:t>bank has 300 units of central bank reserves and 500 units of eligible collateral. </a:t>
            </a:r>
          </a:p>
        </p:txBody>
      </p:sp>
    </p:spTree>
    <p:extLst>
      <p:ext uri="{BB962C8B-B14F-4D97-AF65-F5344CB8AC3E}">
        <p14:creationId xmlns:p14="http://schemas.microsoft.com/office/powerpoint/2010/main" val="71887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28</a:t>
            </a:fld>
            <a:endParaRPr lang="en-US" dirty="0"/>
          </a:p>
        </p:txBody>
      </p:sp>
      <p:sp>
        <p:nvSpPr>
          <p:cNvPr id="6" name="Title 1"/>
          <p:cNvSpPr txBox="1">
            <a:spLocks/>
          </p:cNvSpPr>
          <p:nvPr/>
        </p:nvSpPr>
        <p:spPr>
          <a:xfrm>
            <a:off x="390525" y="273051"/>
            <a:ext cx="86868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a:solidFill>
                  <a:schemeClr val="tx1"/>
                </a:solidFill>
              </a:rPr>
              <a:t>Practical example of the monitoring </a:t>
            </a:r>
            <a:r>
              <a:rPr lang="en-US" sz="2800" b="1" dirty="0" smtClean="0">
                <a:solidFill>
                  <a:schemeClr val="tx1"/>
                </a:solidFill>
              </a:rPr>
              <a:t>tools</a:t>
            </a:r>
            <a:endParaRPr lang="en-US" sz="2800" b="1" dirty="0">
              <a:solidFill>
                <a:schemeClr val="tx1"/>
              </a:solidFill>
            </a:endParaRPr>
          </a:p>
        </p:txBody>
      </p:sp>
      <p:cxnSp>
        <p:nvCxnSpPr>
          <p:cNvPr id="23" name="Straight Connector 22"/>
          <p:cNvCxnSpPr/>
          <p:nvPr/>
        </p:nvCxnSpPr>
        <p:spPr>
          <a:xfrm>
            <a:off x="4981576" y="2620565"/>
            <a:ext cx="666750" cy="2615995"/>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90525" y="1085380"/>
            <a:ext cx="8448676" cy="5016758"/>
          </a:xfrm>
          <a:prstGeom prst="rect">
            <a:avLst/>
          </a:prstGeom>
        </p:spPr>
        <p:txBody>
          <a:bodyPr wrap="square">
            <a:spAutoFit/>
          </a:bodyPr>
          <a:lstStyle/>
          <a:p>
            <a:r>
              <a:rPr lang="en-US" sz="1600" b="1" dirty="0" smtClean="0"/>
              <a:t>Daily </a:t>
            </a:r>
            <a:r>
              <a:rPr lang="en-US" sz="1600" b="1" dirty="0"/>
              <a:t>maximum liquidity usage:</a:t>
            </a:r>
          </a:p>
          <a:p>
            <a:r>
              <a:rPr lang="en-US" sz="1600" dirty="0"/>
              <a:t>largest negative net cumulative positions: </a:t>
            </a:r>
            <a:r>
              <a:rPr lang="en-US" sz="1600" u="sng" dirty="0"/>
              <a:t>550 units</a:t>
            </a:r>
          </a:p>
          <a:p>
            <a:r>
              <a:rPr lang="en-US" sz="1600" dirty="0"/>
              <a:t>largest positive net cumulative positions: </a:t>
            </a:r>
            <a:r>
              <a:rPr lang="en-US" sz="1600" u="sng" dirty="0"/>
              <a:t>200 units</a:t>
            </a:r>
          </a:p>
          <a:p>
            <a:endParaRPr lang="en-US" sz="1600" b="1" dirty="0" smtClean="0"/>
          </a:p>
          <a:p>
            <a:r>
              <a:rPr lang="en-US" sz="1600" b="1" dirty="0" smtClean="0"/>
              <a:t>Available </a:t>
            </a:r>
            <a:r>
              <a:rPr lang="en-US" sz="1600" b="1" dirty="0"/>
              <a:t>intraday liquidity at the start of the business day:</a:t>
            </a:r>
          </a:p>
          <a:p>
            <a:r>
              <a:rPr lang="en-US" sz="1600" dirty="0"/>
              <a:t>300 units of central bank reserves + 500 units of eligible collateral (routinely transferred to </a:t>
            </a:r>
            <a:r>
              <a:rPr lang="en-US" sz="1600" dirty="0" smtClean="0"/>
              <a:t>the central </a:t>
            </a:r>
            <a:r>
              <a:rPr lang="en-US" sz="1600" dirty="0"/>
              <a:t>bank) = </a:t>
            </a:r>
            <a:r>
              <a:rPr lang="en-US" sz="1600" u="sng" dirty="0"/>
              <a:t>800 units</a:t>
            </a:r>
          </a:p>
          <a:p>
            <a:endParaRPr lang="en-US" sz="1600" b="1" dirty="0" smtClean="0"/>
          </a:p>
          <a:p>
            <a:r>
              <a:rPr lang="en-US" sz="1600" b="1" dirty="0" smtClean="0"/>
              <a:t>Total </a:t>
            </a:r>
            <a:r>
              <a:rPr lang="en-US" sz="1600" b="1" dirty="0"/>
              <a:t>payments:</a:t>
            </a:r>
          </a:p>
          <a:p>
            <a:r>
              <a:rPr lang="en-US" sz="1600" dirty="0"/>
              <a:t>Gross payments sent: 450+100+200+300+250+100 = </a:t>
            </a:r>
            <a:r>
              <a:rPr lang="en-US" sz="1600" u="sng" dirty="0"/>
              <a:t>1,400 units</a:t>
            </a:r>
          </a:p>
          <a:p>
            <a:r>
              <a:rPr lang="en-US" sz="1600" dirty="0"/>
              <a:t>Gross payments received: 200+400+300+350+150 = </a:t>
            </a:r>
            <a:r>
              <a:rPr lang="en-US" sz="1600" u="sng" dirty="0"/>
              <a:t>1,400 </a:t>
            </a:r>
            <a:r>
              <a:rPr lang="en-US" sz="1600" u="sng" dirty="0" smtClean="0"/>
              <a:t>units</a:t>
            </a:r>
          </a:p>
          <a:p>
            <a:endParaRPr lang="en-US" sz="1600" u="sng" dirty="0"/>
          </a:p>
          <a:p>
            <a:r>
              <a:rPr lang="en-US" sz="1600" b="1" dirty="0"/>
              <a:t>Time-specific obligations: </a:t>
            </a:r>
            <a:endParaRPr lang="en-US" sz="1600" b="1" dirty="0" smtClean="0"/>
          </a:p>
          <a:p>
            <a:r>
              <a:rPr lang="en-US" sz="1600" dirty="0" smtClean="0"/>
              <a:t>200 </a:t>
            </a:r>
            <a:r>
              <a:rPr lang="en-US" sz="1600" dirty="0"/>
              <a:t>+ value of ancillary payment (100) = </a:t>
            </a:r>
            <a:r>
              <a:rPr lang="en-US" sz="1600" u="sng" dirty="0"/>
              <a:t>300 </a:t>
            </a:r>
            <a:r>
              <a:rPr lang="en-US" sz="1600" u="sng" dirty="0" smtClean="0"/>
              <a:t>units</a:t>
            </a:r>
          </a:p>
          <a:p>
            <a:endParaRPr lang="en-US" sz="1600" u="sng" dirty="0"/>
          </a:p>
          <a:p>
            <a:r>
              <a:rPr lang="en-US" sz="1600" b="1" dirty="0"/>
              <a:t>Value of payments made on behalf of correspondent banking customers: </a:t>
            </a:r>
            <a:r>
              <a:rPr lang="en-US" sz="1600" u="sng" dirty="0"/>
              <a:t>300 units </a:t>
            </a:r>
            <a:endParaRPr lang="en-US" sz="1600" u="sng" dirty="0" smtClean="0"/>
          </a:p>
          <a:p>
            <a:endParaRPr lang="en-US" sz="1600" b="1" dirty="0" smtClean="0"/>
          </a:p>
          <a:p>
            <a:r>
              <a:rPr lang="en-US" sz="1600" b="1" dirty="0" smtClean="0"/>
              <a:t>Intraday </a:t>
            </a:r>
            <a:r>
              <a:rPr lang="en-US" sz="1600" b="1" dirty="0"/>
              <a:t>credit line extended to customers: </a:t>
            </a:r>
            <a:endParaRPr lang="en-US" sz="1600" b="1" dirty="0" smtClean="0"/>
          </a:p>
          <a:p>
            <a:r>
              <a:rPr lang="en-US" sz="1600" dirty="0" smtClean="0"/>
              <a:t>Value </a:t>
            </a:r>
            <a:r>
              <a:rPr lang="en-US" sz="1600" dirty="0"/>
              <a:t>of intraday credit lines extended: </a:t>
            </a:r>
            <a:r>
              <a:rPr lang="en-US" sz="1600" u="sng" dirty="0"/>
              <a:t>500 units </a:t>
            </a:r>
            <a:endParaRPr lang="en-US" sz="1600" u="sng" dirty="0" smtClean="0"/>
          </a:p>
          <a:p>
            <a:r>
              <a:rPr lang="en-US" sz="1600" dirty="0" smtClean="0"/>
              <a:t>Value </a:t>
            </a:r>
            <a:r>
              <a:rPr lang="en-US" sz="1600" dirty="0"/>
              <a:t>of credit line used: </a:t>
            </a:r>
            <a:r>
              <a:rPr lang="en-US" sz="1600" u="sng" dirty="0"/>
              <a:t>300 units</a:t>
            </a:r>
          </a:p>
        </p:txBody>
      </p:sp>
    </p:spTree>
    <p:extLst>
      <p:ext uri="{BB962C8B-B14F-4D97-AF65-F5344CB8AC3E}">
        <p14:creationId xmlns:p14="http://schemas.microsoft.com/office/powerpoint/2010/main" val="697829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29</a:t>
            </a:fld>
            <a:endParaRPr lang="en-US" dirty="0"/>
          </a:p>
        </p:txBody>
      </p:sp>
      <p:sp>
        <p:nvSpPr>
          <p:cNvPr id="6" name="Title 1"/>
          <p:cNvSpPr txBox="1">
            <a:spLocks/>
          </p:cNvSpPr>
          <p:nvPr/>
        </p:nvSpPr>
        <p:spPr>
          <a:xfrm>
            <a:off x="390525" y="273051"/>
            <a:ext cx="86868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a:solidFill>
                  <a:schemeClr val="tx1"/>
                </a:solidFill>
              </a:rPr>
              <a:t>Practical example of the monitoring tools</a:t>
            </a:r>
          </a:p>
        </p:txBody>
      </p:sp>
      <p:cxnSp>
        <p:nvCxnSpPr>
          <p:cNvPr id="23" name="Straight Connector 22"/>
          <p:cNvCxnSpPr/>
          <p:nvPr/>
        </p:nvCxnSpPr>
        <p:spPr>
          <a:xfrm>
            <a:off x="4981576" y="2620565"/>
            <a:ext cx="666750" cy="2615995"/>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 y="1085380"/>
            <a:ext cx="8610600" cy="584775"/>
          </a:xfrm>
          <a:prstGeom prst="rect">
            <a:avLst/>
          </a:prstGeom>
        </p:spPr>
        <p:txBody>
          <a:bodyPr wrap="square">
            <a:spAutoFit/>
          </a:bodyPr>
          <a:lstStyle/>
          <a:p>
            <a:r>
              <a:rPr lang="en-US" sz="1600" b="1" dirty="0"/>
              <a:t>Intraday throughput</a:t>
            </a:r>
            <a:r>
              <a:rPr lang="en-US" sz="1600" b="1" dirty="0" smtClean="0"/>
              <a:t>:</a:t>
            </a:r>
          </a:p>
          <a:p>
            <a:endParaRPr lang="en-US" sz="16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476375"/>
            <a:ext cx="8448676"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8273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lstStyle/>
          <a:p>
            <a:pPr algn="l"/>
            <a:r>
              <a:rPr lang="en-US" sz="2800" b="1" dirty="0">
                <a:solidFill>
                  <a:schemeClr val="tx1"/>
                </a:solidFill>
              </a:rPr>
              <a:t>Why </a:t>
            </a:r>
            <a:r>
              <a:rPr lang="en-US" sz="2800" b="1" dirty="0" smtClean="0">
                <a:solidFill>
                  <a:schemeClr val="tx1"/>
                </a:solidFill>
              </a:rPr>
              <a:t>Is </a:t>
            </a:r>
            <a:r>
              <a:rPr lang="en-US" sz="2800" b="1" dirty="0">
                <a:solidFill>
                  <a:schemeClr val="tx1"/>
                </a:solidFill>
              </a:rPr>
              <a:t>I</a:t>
            </a:r>
            <a:r>
              <a:rPr lang="en-US" sz="2800" b="1" dirty="0" smtClean="0">
                <a:solidFill>
                  <a:schemeClr val="tx1"/>
                </a:solidFill>
              </a:rPr>
              <a:t>ntraday </a:t>
            </a:r>
            <a:r>
              <a:rPr lang="en-US" sz="2800" b="1" dirty="0">
                <a:solidFill>
                  <a:schemeClr val="tx1"/>
                </a:solidFill>
              </a:rPr>
              <a:t>L</a:t>
            </a:r>
            <a:r>
              <a:rPr lang="en-US" sz="2800" b="1" dirty="0" smtClean="0">
                <a:solidFill>
                  <a:schemeClr val="tx1"/>
                </a:solidFill>
              </a:rPr>
              <a:t>iquidity </a:t>
            </a:r>
            <a:r>
              <a:rPr lang="en-US" sz="2800" b="1" dirty="0">
                <a:solidFill>
                  <a:schemeClr val="tx1"/>
                </a:solidFill>
              </a:rPr>
              <a:t>I</a:t>
            </a:r>
            <a:r>
              <a:rPr lang="en-US" sz="2800" b="1" dirty="0" smtClean="0">
                <a:solidFill>
                  <a:schemeClr val="tx1"/>
                </a:solidFill>
              </a:rPr>
              <a:t>mportant</a:t>
            </a:r>
            <a:endParaRPr lang="en-US" sz="2800" b="1" dirty="0">
              <a:solidFill>
                <a:schemeClr val="tx1"/>
              </a:solidFill>
            </a:endParaRPr>
          </a:p>
        </p:txBody>
      </p:sp>
      <p:sp>
        <p:nvSpPr>
          <p:cNvPr id="5" name="Text Placeholder 2"/>
          <p:cNvSpPr>
            <a:spLocks noGrp="1"/>
          </p:cNvSpPr>
          <p:nvPr>
            <p:ph idx="1"/>
          </p:nvPr>
        </p:nvSpPr>
        <p:spPr>
          <a:xfrm>
            <a:off x="4648200" y="1981200"/>
            <a:ext cx="4267201" cy="3446383"/>
          </a:xfrm>
        </p:spPr>
        <p:txBody>
          <a:bodyPr>
            <a:normAutofit/>
          </a:bodyPr>
          <a:lstStyle/>
          <a:p>
            <a:pPr marL="0" indent="0">
              <a:lnSpc>
                <a:spcPts val="1800"/>
              </a:lnSpc>
              <a:buNone/>
            </a:pPr>
            <a:r>
              <a:rPr lang="en-US" sz="1600" b="1" dirty="0"/>
              <a:t> </a:t>
            </a:r>
            <a:r>
              <a:rPr lang="en-US" sz="1600" b="1" dirty="0" smtClean="0"/>
              <a:t>    </a:t>
            </a:r>
            <a:r>
              <a:rPr lang="en-US" sz="1800" b="1" dirty="0" smtClean="0"/>
              <a:t>                      Implications </a:t>
            </a:r>
          </a:p>
          <a:p>
            <a:pPr marL="0" indent="0">
              <a:lnSpc>
                <a:spcPts val="1800"/>
              </a:lnSpc>
              <a:buNone/>
            </a:pPr>
            <a:endParaRPr lang="en-US" sz="2000" dirty="0" smtClean="0"/>
          </a:p>
          <a:p>
            <a:pPr lvl="1">
              <a:lnSpc>
                <a:spcPts val="1800"/>
              </a:lnSpc>
              <a:buFont typeface="+mj-lt"/>
              <a:buAutoNum type="alphaLcPeriod"/>
            </a:pPr>
            <a:r>
              <a:rPr lang="en-US" sz="1600" dirty="0" smtClean="0"/>
              <a:t>Visibility of intraday liquidity usage</a:t>
            </a:r>
          </a:p>
          <a:p>
            <a:pPr lvl="1">
              <a:lnSpc>
                <a:spcPts val="1800"/>
              </a:lnSpc>
              <a:buFont typeface="+mj-lt"/>
              <a:buAutoNum type="alphaLcPeriod"/>
            </a:pPr>
            <a:r>
              <a:rPr lang="en-US" sz="1600" dirty="0" smtClean="0"/>
              <a:t>Data accuracy validation</a:t>
            </a:r>
          </a:p>
          <a:p>
            <a:pPr lvl="1">
              <a:lnSpc>
                <a:spcPts val="1800"/>
              </a:lnSpc>
              <a:buFont typeface="+mj-lt"/>
              <a:buAutoNum type="alphaLcPeriod"/>
            </a:pPr>
            <a:r>
              <a:rPr lang="en-US" sz="1600" dirty="0" smtClean="0"/>
              <a:t>Forecasting stressed intraday</a:t>
            </a:r>
          </a:p>
          <a:p>
            <a:pPr lvl="1">
              <a:lnSpc>
                <a:spcPts val="1800"/>
              </a:lnSpc>
              <a:buFont typeface="+mj-lt"/>
              <a:buAutoNum type="alphaLcPeriod"/>
            </a:pPr>
            <a:r>
              <a:rPr lang="en-US" sz="1600" dirty="0" smtClean="0"/>
              <a:t>Tools should be available to allow the drill down real time to identify the drivers of intraday</a:t>
            </a:r>
          </a:p>
          <a:p>
            <a:pPr lvl="1">
              <a:lnSpc>
                <a:spcPts val="1800"/>
              </a:lnSpc>
              <a:buFont typeface="+mj-lt"/>
              <a:buAutoNum type="alphaLcPeriod"/>
            </a:pPr>
            <a:r>
              <a:rPr lang="en-US" sz="1600" dirty="0" smtClean="0"/>
              <a:t>Regulations: Regulation YY &amp; BCBS</a:t>
            </a:r>
            <a:endParaRPr lang="en-US" sz="1600" dirty="0"/>
          </a:p>
        </p:txBody>
      </p:sp>
      <p:sp>
        <p:nvSpPr>
          <p:cNvPr id="3" name="Slide Number Placeholder 2"/>
          <p:cNvSpPr>
            <a:spLocks noGrp="1"/>
          </p:cNvSpPr>
          <p:nvPr>
            <p:ph type="sldNum" sz="quarter" idx="12"/>
          </p:nvPr>
        </p:nvSpPr>
        <p:spPr/>
        <p:txBody>
          <a:bodyPr/>
          <a:lstStyle/>
          <a:p>
            <a:fld id="{4C8E1ECB-E061-4EC4-9E0F-767A83113E18}" type="slidenum">
              <a:rPr lang="en-US" smtClean="0"/>
              <a:pPr/>
              <a:t>3</a:t>
            </a:fld>
            <a:endParaRPr lang="en-US" dirty="0"/>
          </a:p>
        </p:txBody>
      </p:sp>
      <p:sp>
        <p:nvSpPr>
          <p:cNvPr id="4" name="TextBox 3"/>
          <p:cNvSpPr txBox="1"/>
          <p:nvPr/>
        </p:nvSpPr>
        <p:spPr>
          <a:xfrm>
            <a:off x="381000" y="914400"/>
            <a:ext cx="8534401" cy="1231106"/>
          </a:xfrm>
          <a:prstGeom prst="rect">
            <a:avLst/>
          </a:prstGeom>
          <a:noFill/>
        </p:spPr>
        <p:txBody>
          <a:bodyPr wrap="square" rtlCol="0">
            <a:spAutoFit/>
          </a:bodyPr>
          <a:lstStyle/>
          <a:p>
            <a:r>
              <a:rPr lang="en-US" sz="1600" dirty="0" smtClean="0"/>
              <a:t>Many banks with </a:t>
            </a:r>
            <a:r>
              <a:rPr lang="en-US" sz="1600" dirty="0"/>
              <a:t>clearing business still do not have sound intraday liquidity process. </a:t>
            </a:r>
            <a:r>
              <a:rPr lang="en-US" sz="1600" dirty="0" smtClean="0"/>
              <a:t>It</a:t>
            </a:r>
            <a:r>
              <a:rPr lang="en-US" sz="1600" dirty="0"/>
              <a:t> </a:t>
            </a:r>
            <a:r>
              <a:rPr lang="en-US" sz="1600" dirty="0" smtClean="0"/>
              <a:t>is </a:t>
            </a:r>
            <a:r>
              <a:rPr lang="en-US" sz="1600" dirty="0"/>
              <a:t>critical to develop a system of how to manage the bank itself on an intraday basis. </a:t>
            </a:r>
          </a:p>
          <a:p>
            <a:endParaRPr lang="en-US" sz="800" dirty="0" smtClean="0"/>
          </a:p>
          <a:p>
            <a:r>
              <a:rPr lang="en-US" b="1" i="1" dirty="0">
                <a:solidFill>
                  <a:schemeClr val="tx2">
                    <a:lumMod val="50000"/>
                  </a:schemeClr>
                </a:solidFill>
              </a:rPr>
              <a:t> </a:t>
            </a:r>
            <a:r>
              <a:rPr lang="en-US" b="1" i="1" dirty="0" smtClean="0">
                <a:solidFill>
                  <a:schemeClr val="tx2">
                    <a:lumMod val="50000"/>
                  </a:schemeClr>
                </a:solidFill>
              </a:rPr>
              <a:t>                                                             Industry Implications</a:t>
            </a:r>
            <a:endParaRPr lang="en-US" b="1" i="1" dirty="0">
              <a:solidFill>
                <a:schemeClr val="tx2">
                  <a:lumMod val="50000"/>
                </a:schemeClr>
              </a:solidFill>
            </a:endParaRPr>
          </a:p>
          <a:p>
            <a:r>
              <a:rPr lang="en-US" sz="1600" dirty="0" smtClean="0"/>
              <a:t> </a:t>
            </a:r>
            <a:endParaRPr lang="en-US" sz="1600" dirty="0"/>
          </a:p>
        </p:txBody>
      </p:sp>
      <p:pic>
        <p:nvPicPr>
          <p:cNvPr id="5122" name="Picture 2" descr="logo Lehman Brothers Holdings In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981200"/>
            <a:ext cx="2409825" cy="4581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 y="2446259"/>
            <a:ext cx="4038600" cy="3554819"/>
          </a:xfrm>
          <a:prstGeom prst="rect">
            <a:avLst/>
          </a:prstGeom>
        </p:spPr>
        <p:txBody>
          <a:bodyPr wrap="square">
            <a:spAutoFit/>
          </a:bodyPr>
          <a:lstStyle/>
          <a:p>
            <a:pPr>
              <a:lnSpc>
                <a:spcPts val="1800"/>
              </a:lnSpc>
            </a:pPr>
            <a:r>
              <a:rPr lang="en-US" sz="1400" b="1" i="1" dirty="0" smtClean="0"/>
              <a:t>Reason for Lehman’s failure</a:t>
            </a:r>
            <a:r>
              <a:rPr lang="en-US" sz="1400" dirty="0" smtClean="0"/>
              <a:t>: Although </a:t>
            </a:r>
            <a:r>
              <a:rPr lang="en-US" sz="1400" dirty="0"/>
              <a:t>Lehman had a good looking liquidity buffer, it </a:t>
            </a:r>
            <a:r>
              <a:rPr lang="en-US" sz="1400" dirty="0" smtClean="0"/>
              <a:t>didn’t </a:t>
            </a:r>
            <a:r>
              <a:rPr lang="en-US" sz="1400" dirty="0"/>
              <a:t>have a sound intraday liquidity risk </a:t>
            </a:r>
            <a:r>
              <a:rPr lang="en-US" sz="1400" dirty="0" smtClean="0"/>
              <a:t>management. </a:t>
            </a:r>
          </a:p>
          <a:p>
            <a:pPr>
              <a:lnSpc>
                <a:spcPts val="1800"/>
              </a:lnSpc>
            </a:pPr>
            <a:endParaRPr lang="en-US" sz="1400" dirty="0"/>
          </a:p>
          <a:p>
            <a:pPr>
              <a:lnSpc>
                <a:spcPts val="1800"/>
              </a:lnSpc>
            </a:pPr>
            <a:r>
              <a:rPr lang="en-US" sz="1400" dirty="0"/>
              <a:t>The last financial crisis demonstrated the consequences when </a:t>
            </a:r>
            <a:r>
              <a:rPr lang="en-US" sz="1400" dirty="0" smtClean="0"/>
              <a:t>the </a:t>
            </a:r>
            <a:r>
              <a:rPr lang="en-US" sz="1400" dirty="0"/>
              <a:t>process of managing intraday liquidity goes wrong and banks fail to obtain the funding they need to meet their obligations</a:t>
            </a:r>
            <a:r>
              <a:rPr lang="en-US" sz="1400" dirty="0" smtClean="0"/>
              <a:t>.</a:t>
            </a:r>
          </a:p>
          <a:p>
            <a:pPr>
              <a:lnSpc>
                <a:spcPts val="1800"/>
              </a:lnSpc>
            </a:pPr>
            <a:endParaRPr lang="en-US" sz="1400" dirty="0"/>
          </a:p>
          <a:p>
            <a:pPr>
              <a:lnSpc>
                <a:spcPts val="1800"/>
              </a:lnSpc>
            </a:pPr>
            <a:r>
              <a:rPr lang="en-US" sz="1400" dirty="0"/>
              <a:t>The increase in payments settled in real-time through </a:t>
            </a:r>
            <a:r>
              <a:rPr lang="en-US" sz="1400" dirty="0" smtClean="0"/>
              <a:t>Large </a:t>
            </a:r>
            <a:r>
              <a:rPr lang="en-US" sz="1400" dirty="0"/>
              <a:t>Value Payments Systems </a:t>
            </a:r>
            <a:r>
              <a:rPr lang="en-US" sz="1400" dirty="0" smtClean="0"/>
              <a:t>(LVPS</a:t>
            </a:r>
            <a:r>
              <a:rPr lang="en-US" sz="1400" dirty="0"/>
              <a:t>), interdependence between payments and settlement systems, concentration of financial flows and changes in payments throughput have increased intraday liquidity needs and related risks.</a:t>
            </a:r>
          </a:p>
        </p:txBody>
      </p:sp>
      <p:sp>
        <p:nvSpPr>
          <p:cNvPr id="7" name="Pentagon 6"/>
          <p:cNvSpPr/>
          <p:nvPr/>
        </p:nvSpPr>
        <p:spPr>
          <a:xfrm>
            <a:off x="4524375" y="2134926"/>
            <a:ext cx="152400" cy="3843337"/>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1" y="3360658"/>
            <a:ext cx="3990974" cy="260808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937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4267200"/>
            <a:ext cx="7772400" cy="1362075"/>
          </a:xfrm>
        </p:spPr>
        <p:txBody>
          <a:bodyPr>
            <a:normAutofit/>
          </a:bodyPr>
          <a:lstStyle/>
          <a:p>
            <a:r>
              <a:rPr lang="en-US" dirty="0"/>
              <a:t>CHIPS Stress Test &amp;  Recovery and Wind-Down Plan</a:t>
            </a:r>
          </a:p>
        </p:txBody>
      </p:sp>
      <p:sp>
        <p:nvSpPr>
          <p:cNvPr id="4" name="Slide Number Placeholder 3"/>
          <p:cNvSpPr>
            <a:spLocks noGrp="1"/>
          </p:cNvSpPr>
          <p:nvPr>
            <p:ph type="sldNum" sz="quarter" idx="12"/>
          </p:nvPr>
        </p:nvSpPr>
        <p:spPr/>
        <p:txBody>
          <a:bodyPr/>
          <a:lstStyle/>
          <a:p>
            <a:fld id="{4C8E1ECB-E061-4EC4-9E0F-767A83113E18}" type="slidenum">
              <a:rPr lang="en-US" smtClean="0"/>
              <a:pPr/>
              <a:t>30</a:t>
            </a:fld>
            <a:endParaRPr lang="en-US" dirty="0"/>
          </a:p>
        </p:txBody>
      </p:sp>
    </p:spTree>
    <p:extLst>
      <p:ext uri="{BB962C8B-B14F-4D97-AF65-F5344CB8AC3E}">
        <p14:creationId xmlns:p14="http://schemas.microsoft.com/office/powerpoint/2010/main" val="943202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31</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Participant Outage Simulation</a:t>
            </a:r>
            <a:endParaRPr lang="en-US" sz="2800" b="1" dirty="0">
              <a:solidFill>
                <a:schemeClr val="tx1"/>
              </a:solidFill>
            </a:endParaRPr>
          </a:p>
        </p:txBody>
      </p:sp>
      <p:sp>
        <p:nvSpPr>
          <p:cNvPr id="4" name="Rectangle 3"/>
          <p:cNvSpPr/>
          <p:nvPr/>
        </p:nvSpPr>
        <p:spPr>
          <a:xfrm>
            <a:off x="381000" y="990600"/>
            <a:ext cx="8496300" cy="5286062"/>
          </a:xfrm>
          <a:prstGeom prst="rect">
            <a:avLst/>
          </a:prstGeom>
        </p:spPr>
        <p:txBody>
          <a:bodyPr wrap="square">
            <a:spAutoFit/>
          </a:bodyPr>
          <a:lstStyle/>
          <a:p>
            <a:r>
              <a:rPr lang="en-US" sz="1300" b="1" dirty="0" smtClean="0">
                <a:solidFill>
                  <a:schemeClr val="accent1">
                    <a:lumMod val="75000"/>
                  </a:schemeClr>
                </a:solidFill>
              </a:rPr>
              <a:t>Simulation </a:t>
            </a:r>
            <a:r>
              <a:rPr lang="en-US" sz="1300" b="1" dirty="0">
                <a:solidFill>
                  <a:schemeClr val="accent1">
                    <a:lumMod val="75000"/>
                  </a:schemeClr>
                </a:solidFill>
              </a:rPr>
              <a:t>Stress Test Description </a:t>
            </a:r>
          </a:p>
          <a:p>
            <a:pPr lvl="1"/>
            <a:r>
              <a:rPr lang="en-US" sz="1200" dirty="0"/>
              <a:t>The CHIPS quarterly simulation for 2016 consists of baseline and four scenarios. This exercise is conducted to simulate the effect of a CHIPS bank’s operational and / or technical issues hampering the inbound and outbound payment messages. </a:t>
            </a:r>
          </a:p>
          <a:p>
            <a:pPr lvl="1"/>
            <a:endParaRPr lang="en-US" sz="1200" b="1" dirty="0" smtClean="0"/>
          </a:p>
          <a:p>
            <a:pPr lvl="1"/>
            <a:r>
              <a:rPr lang="en-US" sz="1200" b="1" dirty="0" smtClean="0"/>
              <a:t>Stricken </a:t>
            </a:r>
            <a:r>
              <a:rPr lang="en-US" sz="1200" b="1" dirty="0"/>
              <a:t>Bank</a:t>
            </a:r>
            <a:r>
              <a:rPr lang="en-US" sz="1200" dirty="0"/>
              <a:t>: In this simulation, certain scenarios include a full outage (no outbound or inbound payments to the stricken bank), while other scenarios feature a partial outage which impact processes that run the outbound and inbound queues. In this scenario the stricken bank is not able to send outbound payments however continues to receive incoming payments. In order to create adverse scenarios, we chose the stricken bank based on the maximum net debit and net credit positions during production baseline environment. </a:t>
            </a:r>
          </a:p>
          <a:p>
            <a:pPr lvl="1"/>
            <a:endParaRPr lang="en-US" sz="1200" b="1" dirty="0" smtClean="0"/>
          </a:p>
          <a:p>
            <a:pPr lvl="1"/>
            <a:r>
              <a:rPr lang="en-US" sz="1200" b="1" dirty="0" smtClean="0"/>
              <a:t>Active </a:t>
            </a:r>
            <a:r>
              <a:rPr lang="en-US" sz="1200" b="1" dirty="0"/>
              <a:t>Banks</a:t>
            </a:r>
            <a:r>
              <a:rPr lang="en-US" sz="1200" dirty="0"/>
              <a:t>: During a full outage active banks will not receive or send payments to the stricken bank. In the partial outage scenario, the active banks will continue to send outbound payments to the stricken bank, but will not receive inbound payments from the stricken bank. Such events are plausible if the active banks are not aware that the stricken bank is experiencing a technical issues. Payments destined to the stricken bank continue to settle until the stricken bank reaches a CHIPS maximum credit cap limit. Some payments may settle due to supplemental funding. Remaining payments will continue to accumulate in a ‘stored’ status until credit cap is raised at 3PM and ultimately lifted at CHIPS cutoff (5PM). </a:t>
            </a:r>
            <a:endParaRPr lang="en-US" sz="1200" dirty="0" smtClean="0"/>
          </a:p>
          <a:p>
            <a:pPr lvl="1"/>
            <a:endParaRPr lang="en-US" sz="1250" dirty="0"/>
          </a:p>
          <a:p>
            <a:r>
              <a:rPr lang="en-US" sz="1300" b="1" dirty="0">
                <a:solidFill>
                  <a:schemeClr val="accent1">
                    <a:lumMod val="75000"/>
                  </a:schemeClr>
                </a:solidFill>
              </a:rPr>
              <a:t>Scenarios Addressed the Following Stress Factors </a:t>
            </a:r>
          </a:p>
          <a:p>
            <a:pPr lvl="1"/>
            <a:r>
              <a:rPr lang="en-US" sz="1200" dirty="0" smtClean="0">
                <a:solidFill>
                  <a:schemeClr val="accent1">
                    <a:lumMod val="75000"/>
                  </a:schemeClr>
                </a:solidFill>
                <a:latin typeface="Arial"/>
              </a:rPr>
              <a:t>– </a:t>
            </a:r>
            <a:r>
              <a:rPr lang="en-US" sz="1200" dirty="0" smtClean="0"/>
              <a:t>Reduced </a:t>
            </a:r>
            <a:r>
              <a:rPr lang="en-US" sz="1200" dirty="0"/>
              <a:t>use of supplemental funds </a:t>
            </a:r>
          </a:p>
          <a:p>
            <a:pPr lvl="1"/>
            <a:r>
              <a:rPr lang="en-US" sz="1200" dirty="0" smtClean="0">
                <a:solidFill>
                  <a:schemeClr val="accent1">
                    <a:lumMod val="75000"/>
                  </a:schemeClr>
                </a:solidFill>
                <a:latin typeface="Arial"/>
              </a:rPr>
              <a:t>– </a:t>
            </a:r>
            <a:r>
              <a:rPr lang="en-US" sz="1200" dirty="0" smtClean="0"/>
              <a:t>CHIPS </a:t>
            </a:r>
            <a:r>
              <a:rPr lang="en-US" sz="1200" dirty="0"/>
              <a:t>payment volume and payment dollar value decrease </a:t>
            </a:r>
          </a:p>
          <a:p>
            <a:pPr lvl="1"/>
            <a:r>
              <a:rPr lang="en-US" sz="1200" dirty="0" smtClean="0">
                <a:solidFill>
                  <a:schemeClr val="accent1">
                    <a:lumMod val="75000"/>
                  </a:schemeClr>
                </a:solidFill>
                <a:latin typeface="Arial"/>
              </a:rPr>
              <a:t>– </a:t>
            </a:r>
            <a:r>
              <a:rPr lang="en-US" sz="1200" dirty="0" smtClean="0"/>
              <a:t>Liquidity </a:t>
            </a:r>
            <a:r>
              <a:rPr lang="en-US" sz="1200" dirty="0"/>
              <a:t>absorption followed by liquidity imbalance </a:t>
            </a:r>
          </a:p>
          <a:p>
            <a:pPr lvl="1"/>
            <a:r>
              <a:rPr lang="en-US" sz="1200" dirty="0" smtClean="0">
                <a:solidFill>
                  <a:schemeClr val="accent1">
                    <a:lumMod val="75000"/>
                  </a:schemeClr>
                </a:solidFill>
                <a:latin typeface="Arial"/>
              </a:rPr>
              <a:t>– </a:t>
            </a:r>
            <a:r>
              <a:rPr lang="en-US" sz="1200" dirty="0" smtClean="0"/>
              <a:t>Trapped </a:t>
            </a:r>
            <a:r>
              <a:rPr lang="en-US" sz="1200" dirty="0"/>
              <a:t>Liquidity </a:t>
            </a:r>
          </a:p>
          <a:p>
            <a:pPr lvl="1"/>
            <a:r>
              <a:rPr lang="en-US" sz="1200" dirty="0" smtClean="0">
                <a:solidFill>
                  <a:schemeClr val="accent1">
                    <a:lumMod val="75000"/>
                  </a:schemeClr>
                </a:solidFill>
                <a:latin typeface="Arial"/>
              </a:rPr>
              <a:t>– </a:t>
            </a:r>
            <a:r>
              <a:rPr lang="en-US" sz="1200" dirty="0" smtClean="0"/>
              <a:t>Timing </a:t>
            </a:r>
            <a:r>
              <a:rPr lang="en-US" sz="1200" dirty="0"/>
              <a:t>of the Outage </a:t>
            </a:r>
          </a:p>
          <a:p>
            <a:endParaRPr lang="en-US" sz="1250" dirty="0"/>
          </a:p>
          <a:p>
            <a:r>
              <a:rPr lang="en-US" sz="1300" b="1" dirty="0">
                <a:solidFill>
                  <a:schemeClr val="accent1">
                    <a:lumMod val="75000"/>
                  </a:schemeClr>
                </a:solidFill>
              </a:rPr>
              <a:t>Simulation Output </a:t>
            </a:r>
          </a:p>
          <a:p>
            <a:pPr lvl="1"/>
            <a:r>
              <a:rPr lang="en-US" sz="1200" dirty="0"/>
              <a:t>CHIPS Network analysis and participant specific analysis </a:t>
            </a:r>
          </a:p>
          <a:p>
            <a:pPr lvl="1"/>
            <a:r>
              <a:rPr lang="en-US" sz="1200" dirty="0" smtClean="0">
                <a:solidFill>
                  <a:schemeClr val="accent1">
                    <a:lumMod val="75000"/>
                  </a:schemeClr>
                </a:solidFill>
                <a:latin typeface="Arial"/>
              </a:rPr>
              <a:t>–</a:t>
            </a:r>
            <a:r>
              <a:rPr lang="en-US" sz="1200" dirty="0" smtClean="0">
                <a:latin typeface="Arial"/>
              </a:rPr>
              <a:t> </a:t>
            </a:r>
            <a:r>
              <a:rPr lang="en-US" sz="1200" dirty="0" smtClean="0"/>
              <a:t>Engine </a:t>
            </a:r>
            <a:r>
              <a:rPr lang="en-US" sz="1200" dirty="0"/>
              <a:t>efficiency, payment traffic flow, funding impact </a:t>
            </a:r>
          </a:p>
        </p:txBody>
      </p:sp>
    </p:spTree>
    <p:extLst>
      <p:ext uri="{BB962C8B-B14F-4D97-AF65-F5344CB8AC3E}">
        <p14:creationId xmlns:p14="http://schemas.microsoft.com/office/powerpoint/2010/main" val="2683621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32</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Participant Outage Simulation</a:t>
            </a:r>
            <a:endParaRPr lang="en-US" sz="2800" b="1" dirty="0">
              <a:solidFill>
                <a:schemeClr val="tx1"/>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4582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990600"/>
            <a:ext cx="2083071" cy="338554"/>
          </a:xfrm>
          <a:prstGeom prst="rect">
            <a:avLst/>
          </a:prstGeom>
          <a:noFill/>
        </p:spPr>
        <p:txBody>
          <a:bodyPr wrap="none" rtlCol="0">
            <a:spAutoFit/>
          </a:bodyPr>
          <a:lstStyle/>
          <a:p>
            <a:r>
              <a:rPr lang="en-US" sz="1600" b="1" dirty="0" smtClean="0">
                <a:solidFill>
                  <a:schemeClr val="tx2"/>
                </a:solidFill>
              </a:rPr>
              <a:t>Overview of Scenarios</a:t>
            </a:r>
            <a:endParaRPr lang="en-US" sz="1600" b="1" dirty="0">
              <a:solidFill>
                <a:schemeClr val="tx2"/>
              </a:solidFill>
            </a:endParaRPr>
          </a:p>
        </p:txBody>
      </p:sp>
    </p:spTree>
    <p:extLst>
      <p:ext uri="{BB962C8B-B14F-4D97-AF65-F5344CB8AC3E}">
        <p14:creationId xmlns:p14="http://schemas.microsoft.com/office/powerpoint/2010/main" val="2036330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33</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Participant Outage Simulation</a:t>
            </a:r>
            <a:endParaRPr lang="en-US" sz="2800" b="1" dirty="0">
              <a:solidFill>
                <a:schemeClr val="tx1"/>
              </a:solidFill>
            </a:endParaRPr>
          </a:p>
        </p:txBody>
      </p:sp>
      <p:sp>
        <p:nvSpPr>
          <p:cNvPr id="2" name="Rectangle 1"/>
          <p:cNvSpPr/>
          <p:nvPr/>
        </p:nvSpPr>
        <p:spPr>
          <a:xfrm>
            <a:off x="457200" y="914400"/>
            <a:ext cx="8305800" cy="5478423"/>
          </a:xfrm>
          <a:prstGeom prst="rect">
            <a:avLst/>
          </a:prstGeom>
        </p:spPr>
        <p:txBody>
          <a:bodyPr wrap="square">
            <a:spAutoFit/>
          </a:bodyPr>
          <a:lstStyle/>
          <a:p>
            <a:r>
              <a:rPr lang="en-US" sz="1300" b="1" dirty="0" smtClean="0">
                <a:solidFill>
                  <a:schemeClr val="accent1">
                    <a:lumMod val="75000"/>
                  </a:schemeClr>
                </a:solidFill>
              </a:rPr>
              <a:t>Stress </a:t>
            </a:r>
            <a:r>
              <a:rPr lang="en-US" sz="1300" b="1" dirty="0">
                <a:solidFill>
                  <a:schemeClr val="accent1">
                    <a:lumMod val="75000"/>
                  </a:schemeClr>
                </a:solidFill>
              </a:rPr>
              <a:t>Testing Metrics </a:t>
            </a:r>
            <a:endParaRPr lang="en-US" sz="1300" b="1" dirty="0" smtClean="0">
              <a:solidFill>
                <a:schemeClr val="accent1">
                  <a:lumMod val="75000"/>
                </a:schemeClr>
              </a:solidFill>
            </a:endParaRPr>
          </a:p>
          <a:p>
            <a:endParaRPr lang="en-US" sz="1300" dirty="0">
              <a:solidFill>
                <a:schemeClr val="accent1">
                  <a:lumMod val="75000"/>
                </a:schemeClr>
              </a:solidFill>
            </a:endParaRPr>
          </a:p>
          <a:p>
            <a:pPr lvl="1"/>
            <a:r>
              <a:rPr lang="en-US" sz="1200" dirty="0"/>
              <a:t>PayCo has identified a set of performance metrics that both signal a change in the CHIPS Network environment and at a participant micro level during the simulation. These metrics are applied consistently to all CHIPS stress tests to capture trending and pattern behavior. </a:t>
            </a:r>
            <a:endParaRPr lang="en-US" sz="1200" dirty="0" smtClean="0"/>
          </a:p>
          <a:p>
            <a:pPr lvl="1"/>
            <a:endParaRPr lang="en-US" sz="1200" dirty="0"/>
          </a:p>
          <a:p>
            <a:pPr lvl="1"/>
            <a:r>
              <a:rPr lang="en-US" sz="1200" b="1" dirty="0"/>
              <a:t>1.Coverage Ratio: </a:t>
            </a:r>
            <a:r>
              <a:rPr lang="en-US" sz="1200" dirty="0"/>
              <a:t>1 – (Net Dollar Amount Unresolved at 5PM / Total Dollar Value Released) </a:t>
            </a:r>
          </a:p>
          <a:p>
            <a:pPr lvl="2"/>
            <a:r>
              <a:rPr lang="en-US" sz="1200" dirty="0" smtClean="0"/>
              <a:t>The </a:t>
            </a:r>
            <a:r>
              <a:rPr lang="en-US" sz="1200" dirty="0"/>
              <a:t>coverage ratio measures the percentage of dollar value that CHIPS was able to clear without final funding or additional receives from other participants </a:t>
            </a:r>
            <a:endParaRPr lang="en-US" sz="1200" dirty="0" smtClean="0"/>
          </a:p>
          <a:p>
            <a:pPr lvl="2"/>
            <a:endParaRPr lang="en-US" sz="1200" dirty="0"/>
          </a:p>
          <a:p>
            <a:pPr lvl="1"/>
            <a:r>
              <a:rPr lang="en-US" sz="1200" b="1" dirty="0"/>
              <a:t>2.Payments remaining at cutoff (dollar value) </a:t>
            </a:r>
            <a:endParaRPr lang="en-US" sz="1200" b="1" dirty="0" smtClean="0"/>
          </a:p>
          <a:p>
            <a:pPr lvl="1"/>
            <a:endParaRPr lang="en-US" sz="1200" dirty="0"/>
          </a:p>
          <a:p>
            <a:pPr lvl="1"/>
            <a:r>
              <a:rPr lang="en-US" sz="1200" b="1" dirty="0"/>
              <a:t>3.Payments released before cutoff (dollar value) </a:t>
            </a:r>
            <a:endParaRPr lang="en-US" sz="1200" b="1" dirty="0" smtClean="0"/>
          </a:p>
          <a:p>
            <a:pPr lvl="1"/>
            <a:endParaRPr lang="en-US" sz="1200" dirty="0"/>
          </a:p>
          <a:p>
            <a:pPr lvl="1"/>
            <a:r>
              <a:rPr lang="en-US" sz="1200" b="1" dirty="0"/>
              <a:t>4.End-of-Day (EOD) Total Funding: </a:t>
            </a:r>
            <a:r>
              <a:rPr lang="en-US" sz="1200" dirty="0"/>
              <a:t>Initial Funding (IF) + Net Supplemental Funding (SF) + Final Funding (FF) </a:t>
            </a:r>
            <a:endParaRPr lang="en-US" sz="1200" dirty="0" smtClean="0"/>
          </a:p>
          <a:p>
            <a:pPr lvl="1"/>
            <a:endParaRPr lang="en-US" sz="1200" dirty="0"/>
          </a:p>
          <a:p>
            <a:pPr lvl="1"/>
            <a:r>
              <a:rPr lang="en-US" sz="1200" b="1" dirty="0"/>
              <a:t>5.Liquidity Efficiency Ratio: </a:t>
            </a:r>
            <a:r>
              <a:rPr lang="en-US" sz="1200" dirty="0"/>
              <a:t>Total Payments Released (dollar value) / Total funding (Initial + Supplemental + Final Funding) </a:t>
            </a:r>
          </a:p>
          <a:p>
            <a:pPr lvl="2"/>
            <a:r>
              <a:rPr lang="en-US" sz="1200" dirty="0" smtClean="0"/>
              <a:t>The </a:t>
            </a:r>
            <a:r>
              <a:rPr lang="en-US" sz="1200" dirty="0"/>
              <a:t>liquidity efficiency ratio determines the amount of transactions that CHIPS processed given the total funding provided by participants </a:t>
            </a:r>
            <a:endParaRPr lang="en-US" sz="1200" dirty="0" smtClean="0"/>
          </a:p>
          <a:p>
            <a:pPr lvl="2"/>
            <a:endParaRPr lang="en-US" sz="1200" dirty="0"/>
          </a:p>
          <a:p>
            <a:pPr lvl="1"/>
            <a:r>
              <a:rPr lang="en-US" sz="1200" b="1" dirty="0"/>
              <a:t>6.Liquidity Efficiency Ratio Intraday (LERI): </a:t>
            </a:r>
            <a:r>
              <a:rPr lang="en-US" sz="1200" dirty="0"/>
              <a:t>Tiered Approach </a:t>
            </a:r>
            <a:endParaRPr lang="en-US" sz="1200" dirty="0" smtClean="0"/>
          </a:p>
          <a:p>
            <a:pPr lvl="1"/>
            <a:endParaRPr lang="en-US" sz="1200" dirty="0"/>
          </a:p>
          <a:p>
            <a:pPr lvl="1"/>
            <a:r>
              <a:rPr lang="en-US" sz="1200" b="1" dirty="0"/>
              <a:t>7.Payment Throughput: </a:t>
            </a:r>
            <a:r>
              <a:rPr lang="en-US" sz="1200" dirty="0"/>
              <a:t>tiered dollar value grouping </a:t>
            </a:r>
            <a:endParaRPr lang="en-US" sz="1200" dirty="0" smtClean="0"/>
          </a:p>
          <a:p>
            <a:pPr lvl="1"/>
            <a:endParaRPr lang="en-US" sz="1200" dirty="0"/>
          </a:p>
          <a:p>
            <a:pPr lvl="1"/>
            <a:r>
              <a:rPr lang="en-US" sz="1200" b="1" dirty="0"/>
              <a:t>8.Engine Performance Analysis: </a:t>
            </a:r>
            <a:r>
              <a:rPr lang="en-US" sz="1200" dirty="0"/>
              <a:t>payment offset release mechanism (unilateral, bilateral, multilateral netting) </a:t>
            </a:r>
            <a:endParaRPr lang="en-US" sz="1200" dirty="0" smtClean="0"/>
          </a:p>
          <a:p>
            <a:pPr lvl="1"/>
            <a:endParaRPr lang="en-US" sz="1200" dirty="0"/>
          </a:p>
          <a:p>
            <a:pPr lvl="1"/>
            <a:r>
              <a:rPr lang="en-US" sz="1200" b="1" dirty="0"/>
              <a:t>9.Final Funding Ratio: </a:t>
            </a:r>
            <a:r>
              <a:rPr lang="en-US" sz="1200" dirty="0"/>
              <a:t>EOD Final Funding / Total Payments Released (dollar value) </a:t>
            </a:r>
          </a:p>
          <a:p>
            <a:pPr lvl="2"/>
            <a:r>
              <a:rPr lang="en-US" sz="1200" dirty="0" smtClean="0"/>
              <a:t>The </a:t>
            </a:r>
            <a:r>
              <a:rPr lang="en-US" sz="1200" dirty="0"/>
              <a:t>final funding ratio measures the required amount of funds at the end of the day relative to the total daily payment dollar value </a:t>
            </a:r>
          </a:p>
        </p:txBody>
      </p:sp>
    </p:spTree>
    <p:extLst>
      <p:ext uri="{BB962C8B-B14F-4D97-AF65-F5344CB8AC3E}">
        <p14:creationId xmlns:p14="http://schemas.microsoft.com/office/powerpoint/2010/main" val="1141790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990600"/>
            <a:ext cx="5666537" cy="304800"/>
          </a:xfrm>
          <a:prstGeom prst="rect">
            <a:avLst/>
          </a:prstGeom>
          <a:solidFill>
            <a:schemeClr val="tx2">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4C8E1ECB-E061-4EC4-9E0F-767A83113E18}" type="slidenum">
              <a:rPr lang="en-US" smtClean="0"/>
              <a:pPr/>
              <a:t>34</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Participant Outage Simulation</a:t>
            </a:r>
            <a:endParaRPr lang="en-US" sz="2800" b="1" dirty="0">
              <a:solidFill>
                <a:schemeClr val="tx1"/>
              </a:solidFill>
            </a:endParaRPr>
          </a:p>
        </p:txBody>
      </p:sp>
      <p:sp>
        <p:nvSpPr>
          <p:cNvPr id="2" name="Rectangle 1"/>
          <p:cNvSpPr/>
          <p:nvPr/>
        </p:nvSpPr>
        <p:spPr>
          <a:xfrm>
            <a:off x="457200" y="990600"/>
            <a:ext cx="8534400" cy="523220"/>
          </a:xfrm>
          <a:prstGeom prst="rect">
            <a:avLst/>
          </a:prstGeom>
        </p:spPr>
        <p:txBody>
          <a:bodyPr wrap="square">
            <a:spAutoFit/>
          </a:bodyPr>
          <a:lstStyle/>
          <a:p>
            <a:r>
              <a:rPr lang="en-US" sz="1300" b="1" dirty="0" smtClean="0">
                <a:solidFill>
                  <a:schemeClr val="accent1">
                    <a:lumMod val="75000"/>
                  </a:schemeClr>
                </a:solidFill>
              </a:rPr>
              <a:t>   </a:t>
            </a:r>
            <a:r>
              <a:rPr lang="en-US" sz="1400" b="1" dirty="0" smtClean="0">
                <a:solidFill>
                  <a:schemeClr val="accent1">
                    <a:lumMod val="75000"/>
                  </a:schemeClr>
                </a:solidFill>
              </a:rPr>
              <a:t>Bank of China Coverage Ratio</a:t>
            </a:r>
            <a:r>
              <a:rPr lang="en-US" sz="1300" b="1" dirty="0" smtClean="0">
                <a:solidFill>
                  <a:schemeClr val="accent1">
                    <a:lumMod val="75000"/>
                  </a:schemeClr>
                </a:solidFill>
              </a:rPr>
              <a:t>           </a:t>
            </a:r>
            <a:r>
              <a:rPr lang="en-US" sz="1200" b="1" dirty="0" smtClean="0"/>
              <a:t>Coverage </a:t>
            </a:r>
            <a:r>
              <a:rPr lang="en-US" sz="1200" b="1" dirty="0"/>
              <a:t>Ratio </a:t>
            </a:r>
            <a:r>
              <a:rPr lang="en-US" sz="1200" dirty="0"/>
              <a:t>= 1 – (net dollar value unresolved / total released payments dollar value) </a:t>
            </a:r>
            <a:endParaRPr lang="en-US" sz="1200" b="1" dirty="0">
              <a:solidFill>
                <a:schemeClr val="accent1">
                  <a:lumMod val="75000"/>
                </a:schemeClr>
              </a:solidFill>
            </a:endParaRPr>
          </a:p>
          <a:p>
            <a:endParaRPr lang="en-US" sz="1400" dirty="0"/>
          </a:p>
        </p:txBody>
      </p:sp>
      <p:sp>
        <p:nvSpPr>
          <p:cNvPr id="7" name="TextBox 6"/>
          <p:cNvSpPr txBox="1"/>
          <p:nvPr/>
        </p:nvSpPr>
        <p:spPr>
          <a:xfrm>
            <a:off x="457200" y="990600"/>
            <a:ext cx="4572000" cy="4493538"/>
          </a:xfrm>
          <a:prstGeom prst="rect">
            <a:avLst/>
          </a:prstGeom>
          <a:noFill/>
        </p:spPr>
        <p:txBody>
          <a:bodyPr wrap="square" rtlCol="0">
            <a:spAutoFit/>
          </a:bodyPr>
          <a:lstStyle/>
          <a:p>
            <a:endParaRPr lang="en-US" sz="1200" dirty="0"/>
          </a:p>
          <a:p>
            <a:endParaRPr lang="en-US" sz="1200" dirty="0"/>
          </a:p>
          <a:p>
            <a:pPr marL="285750" indent="-285750">
              <a:buFont typeface="Arial" panose="020B0604020202020204" pitchFamily="34" charset="0"/>
              <a:buChar char="•"/>
            </a:pPr>
            <a:r>
              <a:rPr lang="en-US" sz="1200" dirty="0" smtClean="0"/>
              <a:t>The </a:t>
            </a:r>
            <a:r>
              <a:rPr lang="en-US" sz="1200" dirty="0"/>
              <a:t>primary factors of coverage ratio during this simulation are Bank of China’s level of connectivity to the stricken bank and bilateral positions at the time of the outage </a:t>
            </a:r>
            <a:endParaRPr lang="en-US" sz="1200" dirty="0" smtClean="0"/>
          </a:p>
          <a:p>
            <a:endParaRPr lang="en-US" sz="1200" dirty="0"/>
          </a:p>
          <a:p>
            <a:pPr marL="171450" indent="-171450">
              <a:buFont typeface="Arial" panose="020B0604020202020204" pitchFamily="34" charset="0"/>
              <a:buChar char="•"/>
            </a:pPr>
            <a:r>
              <a:rPr lang="en-US" sz="1200" b="1" dirty="0" smtClean="0"/>
              <a:t>   Severely </a:t>
            </a:r>
            <a:r>
              <a:rPr lang="en-US" sz="1200" b="1" dirty="0"/>
              <a:t>Adverse Case | Scenario 2 </a:t>
            </a:r>
          </a:p>
          <a:p>
            <a:pPr lvl="1"/>
            <a:r>
              <a:rPr lang="en-US" sz="1200" dirty="0" smtClean="0"/>
              <a:t>– Figure </a:t>
            </a:r>
            <a:r>
              <a:rPr lang="en-US" sz="1200" dirty="0"/>
              <a:t>2 – 1a illustrates the deviation of SCN2 curve from BSL curve at the time of the outage. This spread tightens towards long range of the curve and eventually resembles baseline curve at the end of the day. The deviation from baseline can be attributed to increased unresolved payments at the time of the outage </a:t>
            </a:r>
          </a:p>
          <a:p>
            <a:endParaRPr lang="en-US" sz="1200" dirty="0"/>
          </a:p>
          <a:p>
            <a:pPr marL="171450" indent="-171450">
              <a:buFont typeface="Arial" panose="020B0604020202020204" pitchFamily="34" charset="0"/>
              <a:buChar char="•"/>
            </a:pPr>
            <a:r>
              <a:rPr lang="en-US" sz="1200" b="1" dirty="0"/>
              <a:t> </a:t>
            </a:r>
            <a:r>
              <a:rPr lang="en-US" sz="1200" b="1" dirty="0" smtClean="0"/>
              <a:t>   Adverse </a:t>
            </a:r>
            <a:r>
              <a:rPr lang="en-US" sz="1200" b="1" dirty="0"/>
              <a:t>Case | Scenario 1 </a:t>
            </a:r>
          </a:p>
          <a:p>
            <a:pPr lvl="1"/>
            <a:r>
              <a:rPr lang="en-US" sz="1200" dirty="0" smtClean="0"/>
              <a:t>– Bank </a:t>
            </a:r>
            <a:r>
              <a:rPr lang="en-US" sz="1200" dirty="0"/>
              <a:t>of China reduced coverage ratio during scenario 1 is primarily driven by two key factors, (a) trapped liquidity – the stricken bank continues to absorb liquidity by receiving incoming payments from active banks; (b) absence of offsetting payment transactions due to the stricken bank’s inability to deliver payments to the remaining active participant, triggers increased in unreleased payments at cutoff </a:t>
            </a:r>
          </a:p>
          <a:p>
            <a:pPr marL="285750" indent="-285750">
              <a:buFont typeface="Arial" panose="020B0604020202020204" pitchFamily="34" charset="0"/>
              <a:buChar char="•"/>
            </a:pPr>
            <a:endParaRPr lang="en-US" sz="1100" dirty="0"/>
          </a:p>
          <a:p>
            <a:endParaRPr lang="en-US" sz="1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437" y="1550232"/>
            <a:ext cx="3543300" cy="300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57200" y="4876799"/>
            <a:ext cx="3076575" cy="1384995"/>
          </a:xfrm>
          <a:prstGeom prst="rect">
            <a:avLst/>
          </a:prstGeom>
        </p:spPr>
        <p:txBody>
          <a:bodyPr wrap="square">
            <a:spAutoFit/>
          </a:bodyPr>
          <a:lstStyle/>
          <a:p>
            <a:endParaRPr lang="en-US" sz="1200" dirty="0"/>
          </a:p>
          <a:p>
            <a:endParaRPr lang="en-US" sz="1200" dirty="0"/>
          </a:p>
          <a:p>
            <a:pPr marL="171450" indent="-171450">
              <a:buFont typeface="Arial" panose="020B0604020202020204" pitchFamily="34" charset="0"/>
              <a:buChar char="•"/>
            </a:pPr>
            <a:r>
              <a:rPr lang="en-US" sz="1200" b="1" dirty="0" smtClean="0"/>
              <a:t>Scenarios </a:t>
            </a:r>
            <a:r>
              <a:rPr lang="en-US" sz="1200" b="1" dirty="0"/>
              <a:t>3 and 4 </a:t>
            </a:r>
            <a:r>
              <a:rPr lang="en-US" sz="1200" dirty="0"/>
              <a:t>did not generate material </a:t>
            </a:r>
            <a:r>
              <a:rPr lang="en-US" sz="1200" dirty="0" smtClean="0"/>
              <a:t>  adverse </a:t>
            </a:r>
            <a:r>
              <a:rPr lang="en-US" sz="1200" dirty="0"/>
              <a:t>impact mainly due to low exposure of bilateral positions at 4PM. As a reference point, percent of CHIPS payments received and released after 4PM is roughly 2.00%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0" y="5118794"/>
            <a:ext cx="5266488" cy="120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912" y="3657600"/>
            <a:ext cx="492369"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89339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35</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Participant Outage Simulation</a:t>
            </a:r>
            <a:endParaRPr lang="en-US" sz="2800" b="1" dirty="0">
              <a:solidFill>
                <a:schemeClr val="tx1"/>
              </a:solidFill>
            </a:endParaRPr>
          </a:p>
        </p:txBody>
      </p:sp>
      <p:sp>
        <p:nvSpPr>
          <p:cNvPr id="5" name="Rectangle 4"/>
          <p:cNvSpPr/>
          <p:nvPr/>
        </p:nvSpPr>
        <p:spPr>
          <a:xfrm>
            <a:off x="533400" y="735955"/>
            <a:ext cx="6477000" cy="584775"/>
          </a:xfrm>
          <a:prstGeom prst="rect">
            <a:avLst/>
          </a:prstGeom>
        </p:spPr>
        <p:txBody>
          <a:bodyPr wrap="square">
            <a:spAutoFit/>
          </a:bodyPr>
          <a:lstStyle/>
          <a:p>
            <a:endParaRPr lang="en-US" dirty="0"/>
          </a:p>
          <a:p>
            <a:r>
              <a:rPr lang="en-US" sz="1400" b="1" dirty="0">
                <a:solidFill>
                  <a:schemeClr val="accent1">
                    <a:lumMod val="75000"/>
                  </a:schemeClr>
                </a:solidFill>
              </a:rPr>
              <a:t>Bank of China End of Day Balance &amp; Final Funding </a:t>
            </a:r>
          </a:p>
        </p:txBody>
      </p:sp>
      <p:sp>
        <p:nvSpPr>
          <p:cNvPr id="9" name="Rectangle 8"/>
          <p:cNvSpPr/>
          <p:nvPr/>
        </p:nvSpPr>
        <p:spPr>
          <a:xfrm>
            <a:off x="533400" y="1028343"/>
            <a:ext cx="8229600" cy="2092881"/>
          </a:xfrm>
          <a:prstGeom prst="rect">
            <a:avLst/>
          </a:prstGeom>
        </p:spPr>
        <p:txBody>
          <a:bodyPr wrap="square">
            <a:spAutoFit/>
          </a:bodyPr>
          <a:lstStyle/>
          <a:p>
            <a:endParaRPr lang="en-US" sz="1300" dirty="0"/>
          </a:p>
          <a:p>
            <a:endParaRPr lang="en-US" sz="1300" dirty="0"/>
          </a:p>
          <a:p>
            <a:r>
              <a:rPr lang="en-US" sz="1300" dirty="0"/>
              <a:t>–Scenario 1 Bank of China received $1.55B after cutoff, which would generally be expected to settle with Bank of China earlier in the day. This is due to the prolonged liquidity imbalance created by the stricken bank, accompanied by the lack of offsetting payment transactions . At a broader systemic level this scenario created conditions of negative debit bi-lateral position which required final funding at cutoff among active participants </a:t>
            </a:r>
            <a:endParaRPr lang="en-US" sz="1300" dirty="0" smtClean="0"/>
          </a:p>
          <a:p>
            <a:endParaRPr lang="en-US" sz="1300" dirty="0"/>
          </a:p>
          <a:p>
            <a:r>
              <a:rPr lang="en-US" sz="1300" dirty="0"/>
              <a:t>–Scenario 2 Bank of China received $1.72B after cutoff </a:t>
            </a:r>
            <a:endParaRPr lang="en-US" sz="1300" dirty="0" smtClean="0"/>
          </a:p>
          <a:p>
            <a:endParaRPr lang="en-US" sz="1300" dirty="0"/>
          </a:p>
          <a:p>
            <a:r>
              <a:rPr lang="en-US" sz="1300" dirty="0"/>
              <a:t>–Scenario 3 and 4 simulation output resembled Bank of China baseline production environment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76600"/>
            <a:ext cx="81534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1425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36</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Participant Analysis</a:t>
            </a:r>
            <a:endParaRPr lang="en-US" sz="2800" b="1" dirty="0">
              <a:solidFill>
                <a:schemeClr val="tx1"/>
              </a:solidFill>
            </a:endParaRPr>
          </a:p>
        </p:txBody>
      </p:sp>
      <p:sp>
        <p:nvSpPr>
          <p:cNvPr id="5" name="Rectangle 4"/>
          <p:cNvSpPr/>
          <p:nvPr/>
        </p:nvSpPr>
        <p:spPr>
          <a:xfrm>
            <a:off x="533400" y="735955"/>
            <a:ext cx="6477000" cy="584775"/>
          </a:xfrm>
          <a:prstGeom prst="rect">
            <a:avLst/>
          </a:prstGeom>
        </p:spPr>
        <p:txBody>
          <a:bodyPr wrap="square">
            <a:spAutoFit/>
          </a:bodyPr>
          <a:lstStyle/>
          <a:p>
            <a:endParaRPr lang="en-US" dirty="0"/>
          </a:p>
          <a:p>
            <a:r>
              <a:rPr lang="en-US" sz="1400" b="1" dirty="0">
                <a:solidFill>
                  <a:schemeClr val="accent1">
                    <a:lumMod val="75000"/>
                  </a:schemeClr>
                </a:solidFill>
              </a:rPr>
              <a:t>Bank of China </a:t>
            </a:r>
            <a:r>
              <a:rPr lang="en-US" sz="1400" b="1" dirty="0" smtClean="0">
                <a:solidFill>
                  <a:schemeClr val="accent1">
                    <a:lumMod val="75000"/>
                  </a:schemeClr>
                </a:solidFill>
              </a:rPr>
              <a:t>Participant Funding</a:t>
            </a:r>
            <a:endParaRPr lang="en-US" sz="1400" b="1" dirty="0">
              <a:solidFill>
                <a:schemeClr val="accent1">
                  <a:lumMod val="75000"/>
                </a:schemeClr>
              </a:solidFill>
            </a:endParaRPr>
          </a:p>
        </p:txBody>
      </p:sp>
      <p:sp>
        <p:nvSpPr>
          <p:cNvPr id="9" name="Rectangle 8"/>
          <p:cNvSpPr/>
          <p:nvPr/>
        </p:nvSpPr>
        <p:spPr>
          <a:xfrm>
            <a:off x="561975" y="914400"/>
            <a:ext cx="8229600" cy="2646878"/>
          </a:xfrm>
          <a:prstGeom prst="rect">
            <a:avLst/>
          </a:prstGeom>
        </p:spPr>
        <p:txBody>
          <a:bodyPr wrap="square">
            <a:spAutoFit/>
          </a:bodyPr>
          <a:lstStyle/>
          <a:p>
            <a:endParaRPr lang="en-US" sz="1300" dirty="0"/>
          </a:p>
          <a:p>
            <a:endParaRPr lang="en-US" sz="1300" dirty="0"/>
          </a:p>
          <a:p>
            <a:pPr marL="285750" indent="-285750">
              <a:buFont typeface="Arial" panose="020B0604020202020204" pitchFamily="34" charset="0"/>
              <a:buChar char="•"/>
            </a:pPr>
            <a:r>
              <a:rPr lang="en-US" sz="1400" dirty="0" smtClean="0"/>
              <a:t>Participant </a:t>
            </a:r>
            <a:r>
              <a:rPr lang="en-US" sz="1400" dirty="0"/>
              <a:t>funding outcome follows a set of general principles; </a:t>
            </a:r>
          </a:p>
          <a:p>
            <a:pPr lvl="1"/>
            <a:r>
              <a:rPr lang="en-US" sz="1400" dirty="0"/>
              <a:t>–the impact of final funding on active participants will primarily depend on their level of relationship / connectivity to the stricken bank </a:t>
            </a:r>
          </a:p>
          <a:p>
            <a:pPr lvl="1"/>
            <a:r>
              <a:rPr lang="en-US" sz="1400" dirty="0" smtClean="0"/>
              <a:t>–active </a:t>
            </a:r>
            <a:r>
              <a:rPr lang="en-US" sz="1400" dirty="0"/>
              <a:t>bank’s level of exposure to the stricken bank at the time of the outage </a:t>
            </a:r>
          </a:p>
          <a:p>
            <a:pPr lvl="1"/>
            <a:r>
              <a:rPr lang="en-US" sz="1400" dirty="0"/>
              <a:t>–systemic importance of the stricken bank to the entire network </a:t>
            </a:r>
            <a:endParaRPr lang="en-US" sz="1400" dirty="0" smtClean="0"/>
          </a:p>
          <a:p>
            <a:pPr lvl="1"/>
            <a:endParaRPr lang="en-US" sz="1400" dirty="0"/>
          </a:p>
          <a:p>
            <a:pPr marL="285750" indent="-285750">
              <a:buFont typeface="Arial" panose="020B0604020202020204" pitchFamily="34" charset="0"/>
              <a:buChar char="•"/>
            </a:pPr>
            <a:r>
              <a:rPr lang="en-US" sz="1400" dirty="0" smtClean="0"/>
              <a:t>In </a:t>
            </a:r>
            <a:r>
              <a:rPr lang="en-US" sz="1400" dirty="0"/>
              <a:t>this simulation, Bank of China was not required to submit final funding as all BOC payments settled prior to cutoff </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Scenarios </a:t>
            </a:r>
            <a:r>
              <a:rPr lang="en-US" sz="1400" dirty="0"/>
              <a:t>1-4 resembled baseline production environment with $98 million dollar initial funding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0"/>
            <a:ext cx="306705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4" y="4267200"/>
            <a:ext cx="78962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763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10086" y="990600"/>
            <a:ext cx="4329114" cy="470533"/>
          </a:xfrm>
          <a:prstGeom prst="rect">
            <a:avLst/>
          </a:prstGeom>
          <a:solidFill>
            <a:schemeClr val="tx2">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4C8E1ECB-E061-4EC4-9E0F-767A83113E18}" type="slidenum">
              <a:rPr lang="en-US" smtClean="0"/>
              <a:pPr/>
              <a:t>37</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Participant Analysis</a:t>
            </a:r>
            <a:endParaRPr lang="en-US" sz="2800" b="1" dirty="0">
              <a:solidFill>
                <a:schemeClr val="tx1"/>
              </a:solidFill>
            </a:endParaRPr>
          </a:p>
        </p:txBody>
      </p:sp>
      <p:sp>
        <p:nvSpPr>
          <p:cNvPr id="5" name="Rectangle 4"/>
          <p:cNvSpPr/>
          <p:nvPr/>
        </p:nvSpPr>
        <p:spPr>
          <a:xfrm>
            <a:off x="533400" y="735955"/>
            <a:ext cx="3352800" cy="800219"/>
          </a:xfrm>
          <a:prstGeom prst="rect">
            <a:avLst/>
          </a:prstGeom>
        </p:spPr>
        <p:txBody>
          <a:bodyPr wrap="square">
            <a:spAutoFit/>
          </a:bodyPr>
          <a:lstStyle/>
          <a:p>
            <a:endParaRPr lang="en-US" dirty="0"/>
          </a:p>
          <a:p>
            <a:r>
              <a:rPr lang="en-US" sz="1400" b="1" dirty="0" smtClean="0">
                <a:solidFill>
                  <a:schemeClr val="accent1">
                    <a:lumMod val="75000"/>
                  </a:schemeClr>
                </a:solidFill>
              </a:rPr>
              <a:t>Bank of China </a:t>
            </a:r>
          </a:p>
          <a:p>
            <a:r>
              <a:rPr lang="en-US" sz="1400" b="1" dirty="0" smtClean="0">
                <a:solidFill>
                  <a:schemeClr val="accent1">
                    <a:lumMod val="75000"/>
                  </a:schemeClr>
                </a:solidFill>
              </a:rPr>
              <a:t>Liquidity </a:t>
            </a:r>
            <a:r>
              <a:rPr lang="en-US" sz="1400" b="1" dirty="0">
                <a:solidFill>
                  <a:schemeClr val="accent1">
                    <a:lumMod val="75000"/>
                  </a:schemeClr>
                </a:solidFill>
              </a:rPr>
              <a:t>Efficiency Ratio Intra Day </a:t>
            </a:r>
          </a:p>
        </p:txBody>
      </p:sp>
      <p:sp>
        <p:nvSpPr>
          <p:cNvPr id="9" name="Rectangle 8"/>
          <p:cNvSpPr/>
          <p:nvPr/>
        </p:nvSpPr>
        <p:spPr>
          <a:xfrm>
            <a:off x="381000" y="1225866"/>
            <a:ext cx="4276725" cy="3939540"/>
          </a:xfrm>
          <a:prstGeom prst="rect">
            <a:avLst/>
          </a:prstGeom>
        </p:spPr>
        <p:txBody>
          <a:bodyPr wrap="square">
            <a:spAutoFit/>
          </a:bodyPr>
          <a:lstStyle/>
          <a:p>
            <a:endParaRPr lang="en-US" sz="1250" dirty="0"/>
          </a:p>
          <a:p>
            <a:endParaRPr lang="en-US" sz="1250" dirty="0"/>
          </a:p>
          <a:p>
            <a:pPr marL="285750" indent="-285750">
              <a:buFont typeface="Arial" panose="020B0604020202020204" pitchFamily="34" charset="0"/>
              <a:buChar char="•"/>
            </a:pPr>
            <a:r>
              <a:rPr lang="en-US" sz="1250" dirty="0"/>
              <a:t>The </a:t>
            </a:r>
            <a:r>
              <a:rPr lang="en-US" sz="1250" dirty="0" smtClean="0"/>
              <a:t>intraday </a:t>
            </a:r>
            <a:r>
              <a:rPr lang="en-US" sz="1250" dirty="0"/>
              <a:t>liquidity efficiency curve is derived by calculating total participant funding (initial funding, supplemental funding, final funding) relative to participant’s payments processed (dollar value) </a:t>
            </a:r>
          </a:p>
          <a:p>
            <a:pPr marL="285750" indent="-285750">
              <a:buFont typeface="Arial" panose="020B0604020202020204" pitchFamily="34" charset="0"/>
              <a:buChar char="•"/>
            </a:pPr>
            <a:endParaRPr lang="en-US" sz="1250" dirty="0"/>
          </a:p>
          <a:p>
            <a:pPr marL="285750" indent="-285750">
              <a:buFont typeface="Arial" panose="020B0604020202020204" pitchFamily="34" charset="0"/>
              <a:buChar char="•"/>
            </a:pPr>
            <a:r>
              <a:rPr lang="en-US" sz="1250" dirty="0" smtClean="0"/>
              <a:t>The </a:t>
            </a:r>
            <a:r>
              <a:rPr lang="en-US" sz="1250" dirty="0"/>
              <a:t>impact of participant’s liquidity efficiency is primarily based on active bank’s level of connectivity to the stricken bank </a:t>
            </a:r>
          </a:p>
          <a:p>
            <a:pPr marL="285750" indent="-285750">
              <a:buFont typeface="Arial" panose="020B0604020202020204" pitchFamily="34" charset="0"/>
              <a:buChar char="•"/>
            </a:pPr>
            <a:r>
              <a:rPr lang="en-US" sz="1250" dirty="0" smtClean="0"/>
              <a:t>Severely </a:t>
            </a:r>
            <a:r>
              <a:rPr lang="en-US" sz="1250" dirty="0"/>
              <a:t>Adverse Case |Scenario 2 </a:t>
            </a:r>
          </a:p>
          <a:p>
            <a:pPr lvl="1"/>
            <a:r>
              <a:rPr lang="en-US" sz="1250" dirty="0"/>
              <a:t>–The decrease in liquidity efficiency is representative of missing payments from the stricken bank while maintaining unchanged funding </a:t>
            </a:r>
          </a:p>
          <a:p>
            <a:endParaRPr lang="en-US" sz="1250" dirty="0"/>
          </a:p>
          <a:p>
            <a:pPr marL="285750" indent="-285750">
              <a:buFont typeface="Arial" panose="020B0604020202020204" pitchFamily="34" charset="0"/>
              <a:buChar char="•"/>
            </a:pPr>
            <a:r>
              <a:rPr lang="en-US" sz="1250" dirty="0" smtClean="0"/>
              <a:t>Adverse </a:t>
            </a:r>
            <a:r>
              <a:rPr lang="en-US" sz="1250" dirty="0"/>
              <a:t>Case | Scenario 1 </a:t>
            </a:r>
          </a:p>
          <a:p>
            <a:pPr lvl="1"/>
            <a:r>
              <a:rPr lang="en-US" sz="1250" dirty="0"/>
              <a:t>–The decline of SCN1 liquidity efficiency in Tier 2 is indicative of the absence of expected offsetting payments from the stricken bank. The reduced number of payments account for the Liquidity Efficiency </a:t>
            </a:r>
          </a:p>
        </p:txBody>
      </p:sp>
      <p:sp>
        <p:nvSpPr>
          <p:cNvPr id="2" name="Rectangle 1"/>
          <p:cNvSpPr/>
          <p:nvPr/>
        </p:nvSpPr>
        <p:spPr>
          <a:xfrm>
            <a:off x="4495800" y="814802"/>
            <a:ext cx="4648200" cy="646331"/>
          </a:xfrm>
          <a:prstGeom prst="rect">
            <a:avLst/>
          </a:prstGeom>
        </p:spPr>
        <p:txBody>
          <a:bodyPr wrap="square">
            <a:spAutoFit/>
          </a:bodyPr>
          <a:lstStyle/>
          <a:p>
            <a:endParaRPr lang="en-US" sz="1200" dirty="0"/>
          </a:p>
          <a:p>
            <a:r>
              <a:rPr lang="en-US" sz="1200" b="1" dirty="0"/>
              <a:t>Liquidity Efficiency Ratio </a:t>
            </a:r>
            <a:r>
              <a:rPr lang="en-US" sz="1200" dirty="0"/>
              <a:t>= Total Payments Released (dollar value) / total funding (IF+SF+FF)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310187"/>
            <a:ext cx="590550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725" y="1676399"/>
            <a:ext cx="39147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628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38</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Participant Analysis</a:t>
            </a:r>
            <a:endParaRPr lang="en-US" sz="2800" b="1" dirty="0">
              <a:solidFill>
                <a:schemeClr val="tx1"/>
              </a:solidFill>
            </a:endParaRPr>
          </a:p>
        </p:txBody>
      </p:sp>
      <p:sp>
        <p:nvSpPr>
          <p:cNvPr id="5" name="Rectangle 4"/>
          <p:cNvSpPr/>
          <p:nvPr/>
        </p:nvSpPr>
        <p:spPr>
          <a:xfrm>
            <a:off x="533400" y="914400"/>
            <a:ext cx="3352800" cy="800219"/>
          </a:xfrm>
          <a:prstGeom prst="rect">
            <a:avLst/>
          </a:prstGeom>
        </p:spPr>
        <p:txBody>
          <a:bodyPr wrap="square">
            <a:spAutoFit/>
          </a:bodyPr>
          <a:lstStyle/>
          <a:p>
            <a:endParaRPr lang="en-US" dirty="0"/>
          </a:p>
          <a:p>
            <a:r>
              <a:rPr lang="en-US" sz="1400" b="1" dirty="0" smtClean="0">
                <a:solidFill>
                  <a:schemeClr val="accent1">
                    <a:lumMod val="75000"/>
                  </a:schemeClr>
                </a:solidFill>
              </a:rPr>
              <a:t>Bank of China </a:t>
            </a:r>
          </a:p>
          <a:p>
            <a:r>
              <a:rPr lang="en-US" sz="1400" b="1" dirty="0" smtClean="0">
                <a:solidFill>
                  <a:schemeClr val="accent1">
                    <a:lumMod val="75000"/>
                  </a:schemeClr>
                </a:solidFill>
              </a:rPr>
              <a:t>Payment Throughput </a:t>
            </a:r>
            <a:endParaRPr lang="en-US" sz="1400" b="1" dirty="0">
              <a:solidFill>
                <a:schemeClr val="accent1">
                  <a:lumMod val="75000"/>
                </a:schemeClr>
              </a:solidFill>
            </a:endParaRPr>
          </a:p>
        </p:txBody>
      </p:sp>
      <p:sp>
        <p:nvSpPr>
          <p:cNvPr id="10" name="Rectangle 9"/>
          <p:cNvSpPr/>
          <p:nvPr/>
        </p:nvSpPr>
        <p:spPr>
          <a:xfrm>
            <a:off x="381000" y="1536174"/>
            <a:ext cx="2819400" cy="4893647"/>
          </a:xfrm>
          <a:prstGeom prst="rect">
            <a:avLst/>
          </a:prstGeom>
        </p:spPr>
        <p:txBody>
          <a:bodyPr wrap="square">
            <a:spAutoFit/>
          </a:bodyPr>
          <a:lstStyle/>
          <a:p>
            <a:endParaRPr lang="en-US" sz="1250" dirty="0"/>
          </a:p>
          <a:p>
            <a:endParaRPr lang="en-US" sz="1300" dirty="0"/>
          </a:p>
          <a:p>
            <a:pPr marL="285750" indent="-285750">
              <a:buFont typeface="Arial" panose="020B0604020202020204" pitchFamily="34" charset="0"/>
              <a:buChar char="•"/>
            </a:pPr>
            <a:r>
              <a:rPr lang="en-US" sz="1300" dirty="0"/>
              <a:t>The early outage scenarios displayed similarities in payment throughput impact. In both scenarios 1 and 2 payment delay originated from high value </a:t>
            </a:r>
            <a:r>
              <a:rPr lang="en-US" sz="1300" dirty="0" smtClean="0"/>
              <a:t>payments</a:t>
            </a:r>
          </a:p>
          <a:p>
            <a:endParaRPr lang="en-US" sz="1300" dirty="0"/>
          </a:p>
          <a:p>
            <a:endParaRPr lang="en-US" sz="1300" dirty="0"/>
          </a:p>
          <a:p>
            <a:pPr lvl="1"/>
            <a:r>
              <a:rPr lang="en-US" sz="1300" dirty="0" smtClean="0"/>
              <a:t>– This </a:t>
            </a:r>
            <a:r>
              <a:rPr lang="en-US" sz="1300" dirty="0"/>
              <a:t>can be attributed to the missing G1 and G2 payments which would have normally been expected to offset remaining payments in the system </a:t>
            </a:r>
            <a:endParaRPr lang="en-US" sz="1300" dirty="0" smtClean="0"/>
          </a:p>
          <a:p>
            <a:endParaRPr lang="en-US" sz="1300" dirty="0"/>
          </a:p>
          <a:p>
            <a:endParaRPr lang="en-US" sz="1300" dirty="0"/>
          </a:p>
          <a:p>
            <a:pPr marL="285750" indent="-285750">
              <a:buFont typeface="Arial" panose="020B0604020202020204" pitchFamily="34" charset="0"/>
              <a:buChar char="•"/>
            </a:pPr>
            <a:r>
              <a:rPr lang="en-US" sz="1300" dirty="0"/>
              <a:t>Scenarios 3 and 4 did not generate material adverse impact due to low exposure of bilateral positions at 4PM </a:t>
            </a:r>
          </a:p>
          <a:p>
            <a:pPr lvl="1"/>
            <a:endParaRPr lang="en-US" sz="1400" dirty="0"/>
          </a:p>
          <a:p>
            <a:pPr marL="285750" indent="-285750">
              <a:buFont typeface="Arial" panose="020B0604020202020204" pitchFamily="34" charset="0"/>
              <a:buChar char="•"/>
            </a:pPr>
            <a:endParaRPr lang="en-US" sz="125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1371600"/>
            <a:ext cx="5514975" cy="3505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4" y="5277207"/>
            <a:ext cx="55721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793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39</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Network Analysis</a:t>
            </a:r>
            <a:endParaRPr lang="en-US" sz="2800" b="1" dirty="0">
              <a:solidFill>
                <a:schemeClr val="tx1"/>
              </a:solidFill>
            </a:endParaRPr>
          </a:p>
        </p:txBody>
      </p:sp>
      <p:sp>
        <p:nvSpPr>
          <p:cNvPr id="5" name="Rectangle 4"/>
          <p:cNvSpPr/>
          <p:nvPr/>
        </p:nvSpPr>
        <p:spPr>
          <a:xfrm>
            <a:off x="533400" y="1063823"/>
            <a:ext cx="3352800" cy="307777"/>
          </a:xfrm>
          <a:prstGeom prst="rect">
            <a:avLst/>
          </a:prstGeom>
        </p:spPr>
        <p:txBody>
          <a:bodyPr wrap="square">
            <a:spAutoFit/>
          </a:bodyPr>
          <a:lstStyle/>
          <a:p>
            <a:r>
              <a:rPr lang="en-US" sz="1400" b="1" dirty="0" smtClean="0">
                <a:solidFill>
                  <a:schemeClr val="accent1">
                    <a:lumMod val="75000"/>
                  </a:schemeClr>
                </a:solidFill>
              </a:rPr>
              <a:t>Coverage Ratio</a:t>
            </a:r>
            <a:endParaRPr lang="en-US" sz="1400" b="1" dirty="0">
              <a:solidFill>
                <a:schemeClr val="accent1">
                  <a:lumMod val="75000"/>
                </a:schemeClr>
              </a:solidFill>
            </a:endParaRPr>
          </a:p>
        </p:txBody>
      </p:sp>
      <p:sp>
        <p:nvSpPr>
          <p:cNvPr id="10" name="Rectangle 9"/>
          <p:cNvSpPr/>
          <p:nvPr/>
        </p:nvSpPr>
        <p:spPr>
          <a:xfrm>
            <a:off x="457200" y="1331416"/>
            <a:ext cx="4467225" cy="4154984"/>
          </a:xfrm>
          <a:prstGeom prst="rect">
            <a:avLst/>
          </a:prstGeom>
        </p:spPr>
        <p:txBody>
          <a:bodyPr wrap="square">
            <a:spAutoFit/>
          </a:bodyPr>
          <a:lstStyle/>
          <a:p>
            <a:pPr marL="285750" indent="-285750">
              <a:buFont typeface="Arial" panose="020B0604020202020204" pitchFamily="34" charset="0"/>
              <a:buChar char="•"/>
            </a:pPr>
            <a:r>
              <a:rPr lang="en-US" sz="1200" dirty="0" smtClean="0"/>
              <a:t>Figure </a:t>
            </a:r>
            <a:r>
              <a:rPr lang="en-US" sz="1200" dirty="0"/>
              <a:t>3 – 1a illustrates concave downward coverage curves indicating that the ratio of unreleased to released payments was improving, however at a slower rate than baseline. This is due to liquidity absorption and reduced </a:t>
            </a:r>
            <a:r>
              <a:rPr lang="en-US" sz="1200" dirty="0" smtClean="0"/>
              <a:t>intraday </a:t>
            </a:r>
            <a:r>
              <a:rPr lang="en-US" sz="1200" dirty="0"/>
              <a:t>funding incurred during the early business cycle. As a result, the widest spread between baseline and simulation scenarios did not exceed 0.055, which tells us that the deviation from baseline was relatively minor at a macro network </a:t>
            </a:r>
            <a:r>
              <a:rPr lang="en-US" sz="1200" dirty="0" smtClean="0"/>
              <a:t>level</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t>Adverse Scenario | Scenario </a:t>
            </a:r>
            <a:r>
              <a:rPr lang="en-US" sz="1200" b="1" dirty="0" smtClean="0"/>
              <a:t>2</a:t>
            </a:r>
          </a:p>
          <a:p>
            <a:pPr lvl="1"/>
            <a:r>
              <a:rPr lang="en-US" sz="1200" dirty="0" smtClean="0"/>
              <a:t>–</a:t>
            </a:r>
            <a:r>
              <a:rPr lang="en-US" sz="1200" dirty="0"/>
              <a:t>The coverage curve spread between BSL and SCN2 widens during mid-day and remains upward slopping towards end of day indicating marginal impact. The deviation from baseline can be mostly attributed to increased unreleased payments at cutoff </a:t>
            </a:r>
          </a:p>
          <a:p>
            <a:endParaRPr lang="en-US" sz="1200" dirty="0"/>
          </a:p>
          <a:p>
            <a:pPr marL="285750" indent="-285750">
              <a:buFont typeface="Arial" panose="020B0604020202020204" pitchFamily="34" charset="0"/>
              <a:buChar char="•"/>
            </a:pPr>
            <a:r>
              <a:rPr lang="en-US" sz="1200" b="1" dirty="0"/>
              <a:t>Severely Adverse Scenario | Scenario 1 </a:t>
            </a:r>
          </a:p>
          <a:p>
            <a:pPr lvl="1"/>
            <a:r>
              <a:rPr lang="en-US" sz="1200" dirty="0" smtClean="0"/>
              <a:t>–</a:t>
            </a:r>
            <a:r>
              <a:rPr lang="en-US" sz="1200" dirty="0"/>
              <a:t>Due to increasing trapped liquidity and absence of offsetting payment transactions, variation between baseline and scenario 1 coverage ratios widen during T3 (mid-day) and continue to push downwards during the long end of the curve T4 (end of day) </a:t>
            </a:r>
            <a:endParaRPr lang="en-US" sz="1400" dirty="0"/>
          </a:p>
        </p:txBody>
      </p:sp>
      <p:sp>
        <p:nvSpPr>
          <p:cNvPr id="8" name="Rectangle 7"/>
          <p:cNvSpPr/>
          <p:nvPr/>
        </p:nvSpPr>
        <p:spPr>
          <a:xfrm>
            <a:off x="3286124" y="1054387"/>
            <a:ext cx="5553076" cy="304800"/>
          </a:xfrm>
          <a:prstGeom prst="rect">
            <a:avLst/>
          </a:prstGeom>
          <a:solidFill>
            <a:schemeClr val="tx2">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1">
                    <a:lumMod val="75000"/>
                  </a:schemeClr>
                </a:solidFill>
              </a:rPr>
              <a:t>Coverage Ratio=1-(net dollar value unresolved/total released payments dollar value)</a:t>
            </a:r>
            <a:endParaRPr lang="en-US" sz="1200" b="1" dirty="0">
              <a:solidFill>
                <a:schemeClr val="accent1">
                  <a:lumMod val="75000"/>
                </a:schemeClr>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1603381"/>
            <a:ext cx="3914775" cy="3425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4" y="5400675"/>
            <a:ext cx="57245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408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How?--Daily </a:t>
            </a:r>
            <a:r>
              <a:rPr lang="en-US" sz="2800" b="1" dirty="0">
                <a:solidFill>
                  <a:schemeClr val="tx1"/>
                </a:solidFill>
              </a:rPr>
              <a:t>M</a:t>
            </a:r>
            <a:r>
              <a:rPr lang="en-US" sz="2800" b="1" dirty="0" smtClean="0">
                <a:solidFill>
                  <a:schemeClr val="tx1"/>
                </a:solidFill>
              </a:rPr>
              <a:t>aximum </a:t>
            </a:r>
            <a:r>
              <a:rPr lang="en-US" sz="2800" b="1" dirty="0">
                <a:solidFill>
                  <a:schemeClr val="tx1"/>
                </a:solidFill>
              </a:rPr>
              <a:t>L</a:t>
            </a:r>
            <a:r>
              <a:rPr lang="en-US" sz="2800" b="1" dirty="0" smtClean="0">
                <a:solidFill>
                  <a:schemeClr val="tx1"/>
                </a:solidFill>
              </a:rPr>
              <a:t>iquidity </a:t>
            </a:r>
            <a:r>
              <a:rPr lang="en-US" sz="2800" b="1" dirty="0">
                <a:solidFill>
                  <a:schemeClr val="tx1"/>
                </a:solidFill>
              </a:rPr>
              <a:t>R</a:t>
            </a:r>
            <a:r>
              <a:rPr lang="en-US" sz="2800" b="1" dirty="0" smtClean="0">
                <a:solidFill>
                  <a:schemeClr val="tx1"/>
                </a:solidFill>
              </a:rPr>
              <a:t>equirement</a:t>
            </a:r>
            <a:endParaRPr lang="en-US" sz="2800" b="1" dirty="0">
              <a:solidFill>
                <a:schemeClr val="tx1"/>
              </a:solidFill>
            </a:endParaRPr>
          </a:p>
        </p:txBody>
      </p:sp>
      <p:sp>
        <p:nvSpPr>
          <p:cNvPr id="10" name="Rounded Rectangle 9"/>
          <p:cNvSpPr/>
          <p:nvPr/>
        </p:nvSpPr>
        <p:spPr>
          <a:xfrm>
            <a:off x="457200" y="1066800"/>
            <a:ext cx="8229600" cy="738664"/>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9600" y="1066800"/>
            <a:ext cx="8077200" cy="738664"/>
          </a:xfrm>
          <a:prstGeom prst="rect">
            <a:avLst/>
          </a:prstGeom>
        </p:spPr>
        <p:txBody>
          <a:bodyPr wrap="square">
            <a:spAutoFit/>
          </a:bodyPr>
          <a:lstStyle/>
          <a:p>
            <a:pPr algn="just"/>
            <a:r>
              <a:rPr lang="en-US" sz="1400" dirty="0"/>
              <a:t>This tool will enable supervisors to monitor a bank’s intraday liquidity usage in normal conditions. It will require banks to monitor the net balance of all payments made and received during the day over their settlement account, either with the central bank </a:t>
            </a:r>
            <a:r>
              <a:rPr lang="en-US" sz="1400" dirty="0" smtClean="0"/>
              <a:t>or </a:t>
            </a:r>
            <a:r>
              <a:rPr lang="en-US" sz="1400" dirty="0"/>
              <a:t>over their account held with a correspondent </a:t>
            </a:r>
            <a:r>
              <a:rPr lang="en-US" sz="1400" dirty="0" smtClean="0"/>
              <a:t>bank</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799"/>
            <a:ext cx="4876800" cy="2920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Connector 22"/>
          <p:cNvCxnSpPr/>
          <p:nvPr/>
        </p:nvCxnSpPr>
        <p:spPr>
          <a:xfrm>
            <a:off x="4991100" y="2403812"/>
            <a:ext cx="666750" cy="2615995"/>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943600" y="3833871"/>
            <a:ext cx="3095625" cy="1446550"/>
          </a:xfrm>
          <a:prstGeom prst="rect">
            <a:avLst/>
          </a:prstGeom>
          <a:noFill/>
        </p:spPr>
        <p:txBody>
          <a:bodyPr wrap="square" rtlCol="0">
            <a:spAutoFit/>
          </a:bodyPr>
          <a:lstStyle/>
          <a:p>
            <a:pPr marL="171450" lvl="0" indent="-171450">
              <a:buFont typeface="Arial" panose="020B0604020202020204" pitchFamily="34" charset="0"/>
              <a:buChar char="•"/>
            </a:pPr>
            <a:r>
              <a:rPr lang="en-US" sz="1100" dirty="0" smtClean="0">
                <a:solidFill>
                  <a:prstClr val="black"/>
                </a:solidFill>
              </a:rPr>
              <a:t>When a </a:t>
            </a:r>
            <a:r>
              <a:rPr lang="en-US" sz="1100" dirty="0">
                <a:solidFill>
                  <a:prstClr val="black"/>
                </a:solidFill>
              </a:rPr>
              <a:t>bank runs a negative net position at some point intraday, it will need access </a:t>
            </a:r>
            <a:r>
              <a:rPr lang="en-US" sz="1100" dirty="0" smtClean="0">
                <a:solidFill>
                  <a:prstClr val="black"/>
                </a:solidFill>
              </a:rPr>
              <a:t>to intraday </a:t>
            </a:r>
            <a:r>
              <a:rPr lang="en-US" sz="1100" dirty="0">
                <a:solidFill>
                  <a:prstClr val="black"/>
                </a:solidFill>
              </a:rPr>
              <a:t>liquidity to fund this balance. </a:t>
            </a:r>
            <a:endParaRPr lang="en-US" sz="1100" dirty="0" smtClean="0">
              <a:solidFill>
                <a:prstClr val="black"/>
              </a:solidFill>
            </a:endParaRPr>
          </a:p>
          <a:p>
            <a:pPr lvl="0"/>
            <a:endParaRPr lang="en-US" sz="1100" dirty="0">
              <a:solidFill>
                <a:prstClr val="black"/>
              </a:solidFill>
            </a:endParaRPr>
          </a:p>
          <a:p>
            <a:pPr marL="171450" lvl="0" indent="-171450">
              <a:buFont typeface="Arial" panose="020B0604020202020204" pitchFamily="34" charset="0"/>
              <a:buChar char="•"/>
            </a:pPr>
            <a:r>
              <a:rPr lang="en-US" sz="1100" dirty="0" smtClean="0">
                <a:solidFill>
                  <a:prstClr val="black"/>
                </a:solidFill>
              </a:rPr>
              <a:t>The </a:t>
            </a:r>
            <a:r>
              <a:rPr lang="en-US" sz="1100" dirty="0">
                <a:solidFill>
                  <a:prstClr val="black"/>
                </a:solidFill>
              </a:rPr>
              <a:t>minimum amount of intraday liquidity that a bank would need to have available on any given day would be equivalent to its</a:t>
            </a:r>
            <a:r>
              <a:rPr lang="en-US" sz="1100" b="1" dirty="0">
                <a:solidFill>
                  <a:prstClr val="black"/>
                </a:solidFill>
              </a:rPr>
              <a:t> largest negative net position.</a:t>
            </a:r>
          </a:p>
        </p:txBody>
      </p:sp>
      <p:sp>
        <p:nvSpPr>
          <p:cNvPr id="28" name="TextBox 27"/>
          <p:cNvSpPr txBox="1"/>
          <p:nvPr/>
        </p:nvSpPr>
        <p:spPr>
          <a:xfrm>
            <a:off x="5943600" y="2164645"/>
            <a:ext cx="3095625" cy="1107996"/>
          </a:xfrm>
          <a:prstGeom prst="rect">
            <a:avLst/>
          </a:prstGeom>
          <a:noFill/>
        </p:spPr>
        <p:txBody>
          <a:bodyPr wrap="square" rtlCol="0">
            <a:spAutoFit/>
          </a:bodyPr>
          <a:lstStyle/>
          <a:p>
            <a:pPr marL="171450" lvl="0" indent="-171450">
              <a:buFont typeface="Arial" panose="020B0604020202020204" pitchFamily="34" charset="0"/>
              <a:buChar char="•"/>
            </a:pPr>
            <a:r>
              <a:rPr lang="en-US" sz="1100" dirty="0">
                <a:solidFill>
                  <a:prstClr val="black"/>
                </a:solidFill>
              </a:rPr>
              <a:t>When a bank runs a positive net cumulative position, it has surplus liquidity available to meet its intraday liquidity obligations. This position may arise because the bank is relying on payments received from other LVPS participants to fund its outgoing payments. </a:t>
            </a:r>
          </a:p>
        </p:txBody>
      </p:sp>
      <p:sp>
        <p:nvSpPr>
          <p:cNvPr id="2051" name="Rectangular Callout 2050"/>
          <p:cNvSpPr/>
          <p:nvPr/>
        </p:nvSpPr>
        <p:spPr>
          <a:xfrm>
            <a:off x="457200" y="5372100"/>
            <a:ext cx="8077200" cy="876300"/>
          </a:xfrm>
          <a:prstGeom prst="wedgeRectCallout">
            <a:avLst>
              <a:gd name="adj1" fmla="val -21982"/>
              <a:gd name="adj2" fmla="val -65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t>Basel III Reporting Requirement</a:t>
            </a:r>
            <a:r>
              <a:rPr lang="en-US" sz="1200" dirty="0" smtClean="0"/>
              <a:t>: Banks should report their three largest daily negative net cumulative positions on their settlement or correspondent account(s) in the reporting period and the daily average of the negative net cumulative position over the period. The largest positive net cumulative positions, and the daily average of the positive net cumulative positions, should also be reported</a:t>
            </a:r>
            <a:r>
              <a:rPr lang="en-US" sz="1200" dirty="0"/>
              <a:t>. As the reporting data accumulates, supervisors will gain an indication of the daily intraday liquidity usage of a bank in normal conditions. </a:t>
            </a:r>
          </a:p>
        </p:txBody>
      </p:sp>
      <p:sp>
        <p:nvSpPr>
          <p:cNvPr id="2054" name="Right Arrow 2053"/>
          <p:cNvSpPr/>
          <p:nvPr/>
        </p:nvSpPr>
        <p:spPr>
          <a:xfrm>
            <a:off x="5181600" y="2327612"/>
            <a:ext cx="304800" cy="110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p:cNvSpPr/>
          <p:nvPr/>
        </p:nvSpPr>
        <p:spPr>
          <a:xfrm>
            <a:off x="5172075" y="4842212"/>
            <a:ext cx="304800" cy="110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5" name="Left Brace 2054"/>
          <p:cNvSpPr/>
          <p:nvPr/>
        </p:nvSpPr>
        <p:spPr>
          <a:xfrm>
            <a:off x="5715000" y="2209799"/>
            <a:ext cx="152400" cy="106284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Brace 41"/>
          <p:cNvSpPr/>
          <p:nvPr/>
        </p:nvSpPr>
        <p:spPr>
          <a:xfrm>
            <a:off x="5715000" y="3962401"/>
            <a:ext cx="152400" cy="12192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238784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40</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Network Analysis</a:t>
            </a:r>
            <a:endParaRPr lang="en-US" sz="2800" b="1" dirty="0">
              <a:solidFill>
                <a:schemeClr val="tx1"/>
              </a:solidFill>
            </a:endParaRPr>
          </a:p>
        </p:txBody>
      </p:sp>
      <p:sp>
        <p:nvSpPr>
          <p:cNvPr id="5" name="Rectangle 4"/>
          <p:cNvSpPr/>
          <p:nvPr/>
        </p:nvSpPr>
        <p:spPr>
          <a:xfrm>
            <a:off x="533400" y="762000"/>
            <a:ext cx="3352800" cy="584775"/>
          </a:xfrm>
          <a:prstGeom prst="rect">
            <a:avLst/>
          </a:prstGeom>
        </p:spPr>
        <p:txBody>
          <a:bodyPr wrap="square">
            <a:spAutoFit/>
          </a:bodyPr>
          <a:lstStyle/>
          <a:p>
            <a:endParaRPr lang="en-US" dirty="0"/>
          </a:p>
          <a:p>
            <a:r>
              <a:rPr lang="en-US" sz="1400" b="1" dirty="0" smtClean="0">
                <a:solidFill>
                  <a:schemeClr val="accent1">
                    <a:lumMod val="75000"/>
                  </a:schemeClr>
                </a:solidFill>
              </a:rPr>
              <a:t>Residual Payments at Cutoff</a:t>
            </a:r>
            <a:endParaRPr lang="en-US" sz="1400" b="1" dirty="0">
              <a:solidFill>
                <a:schemeClr val="accent1">
                  <a:lumMod val="75000"/>
                </a:schemeClr>
              </a:solidFill>
            </a:endParaRPr>
          </a:p>
        </p:txBody>
      </p:sp>
      <p:sp>
        <p:nvSpPr>
          <p:cNvPr id="10" name="Rectangle 9"/>
          <p:cNvSpPr/>
          <p:nvPr/>
        </p:nvSpPr>
        <p:spPr>
          <a:xfrm>
            <a:off x="457199" y="1219200"/>
            <a:ext cx="8353425" cy="3493264"/>
          </a:xfrm>
          <a:prstGeom prst="rect">
            <a:avLst/>
          </a:prstGeom>
        </p:spPr>
        <p:txBody>
          <a:bodyPr wrap="square">
            <a:spAutoFit/>
          </a:bodyPr>
          <a:lstStyle/>
          <a:p>
            <a:endParaRPr lang="en-US" sz="1250" dirty="0"/>
          </a:p>
          <a:p>
            <a:pPr marL="285750" indent="-285750">
              <a:buFont typeface="Arial" panose="020B0604020202020204" pitchFamily="34" charset="0"/>
              <a:buChar char="•"/>
            </a:pPr>
            <a:r>
              <a:rPr lang="en-US" sz="1300" dirty="0" smtClean="0"/>
              <a:t>Severity </a:t>
            </a:r>
            <a:r>
              <a:rPr lang="en-US" sz="1300" dirty="0"/>
              <a:t>of impact among payments remaining at cutoff was mostly driven by the following key factors: </a:t>
            </a:r>
          </a:p>
          <a:p>
            <a:pPr lvl="1"/>
            <a:r>
              <a:rPr lang="en-US" sz="1300" dirty="0"/>
              <a:t>( a ) systemic importance of a stricken bank </a:t>
            </a:r>
          </a:p>
          <a:p>
            <a:pPr lvl="1"/>
            <a:r>
              <a:rPr lang="en-US" sz="1300" dirty="0"/>
              <a:t>( b ) timing of stricken bank’s outage </a:t>
            </a:r>
          </a:p>
          <a:p>
            <a:pPr lvl="1"/>
            <a:r>
              <a:rPr lang="en-US" sz="1300" dirty="0"/>
              <a:t>( c ) bi-lateral exposure of active banks to the stricken bank </a:t>
            </a:r>
          </a:p>
          <a:p>
            <a:pPr lvl="1"/>
            <a:r>
              <a:rPr lang="en-US" sz="1300" dirty="0"/>
              <a:t>( d ) imbalance of liquidity, whether the bank remains as an absorbing node </a:t>
            </a:r>
            <a:endParaRPr lang="en-US" sz="1300" dirty="0" smtClean="0"/>
          </a:p>
          <a:p>
            <a:pPr lvl="1"/>
            <a:endParaRPr lang="en-US" sz="1300" dirty="0"/>
          </a:p>
          <a:p>
            <a:pPr marL="285750" indent="-285750">
              <a:buFont typeface="Arial" panose="020B0604020202020204" pitchFamily="34" charset="0"/>
              <a:buChar char="•"/>
            </a:pPr>
            <a:r>
              <a:rPr lang="en-US" sz="1300" dirty="0" smtClean="0"/>
              <a:t>Adverse </a:t>
            </a:r>
            <a:r>
              <a:rPr lang="en-US" sz="1300" dirty="0"/>
              <a:t>Case | Scenario 2 </a:t>
            </a:r>
          </a:p>
          <a:p>
            <a:pPr lvl="1"/>
            <a:r>
              <a:rPr lang="en-US" sz="1300" dirty="0"/>
              <a:t>–Notable rise in unresolved payments, with a skewed distribution of residual payments towards high value payments </a:t>
            </a:r>
          </a:p>
          <a:p>
            <a:pPr marL="285750" indent="-285750">
              <a:buFont typeface="Arial" panose="020B0604020202020204" pitchFamily="34" charset="0"/>
              <a:buChar char="•"/>
            </a:pPr>
            <a:r>
              <a:rPr lang="en-US" sz="1300" dirty="0" smtClean="0"/>
              <a:t>Severely </a:t>
            </a:r>
            <a:r>
              <a:rPr lang="en-US" sz="1300" dirty="0"/>
              <a:t>Adverse Case | Scenario 1 </a:t>
            </a:r>
          </a:p>
          <a:p>
            <a:pPr lvl="1"/>
            <a:r>
              <a:rPr lang="en-US" sz="1300" dirty="0"/>
              <a:t>–Similar to the adverse case, increase in unreleased payments with larger concentration in high value payments G1 and G2 </a:t>
            </a:r>
          </a:p>
          <a:p>
            <a:pPr marL="285750" indent="-285750">
              <a:buFont typeface="Arial" panose="020B0604020202020204" pitchFamily="34" charset="0"/>
              <a:buChar char="•"/>
            </a:pPr>
            <a:r>
              <a:rPr lang="en-US" sz="1300" dirty="0" smtClean="0"/>
              <a:t>The </a:t>
            </a:r>
            <a:r>
              <a:rPr lang="en-US" sz="1300" dirty="0"/>
              <a:t>impact of unreleased payment during scenarios 3 and 4 remained muted due to minimal exposure of bi-lateral positions between stricken participant and remaining active participants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25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4343400"/>
            <a:ext cx="13239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857750"/>
            <a:ext cx="808672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6858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41</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Network Analysis</a:t>
            </a:r>
            <a:endParaRPr lang="en-US" sz="2800" b="1" dirty="0">
              <a:solidFill>
                <a:schemeClr val="tx1"/>
              </a:solidFill>
            </a:endParaRPr>
          </a:p>
        </p:txBody>
      </p:sp>
      <p:sp>
        <p:nvSpPr>
          <p:cNvPr id="5" name="Rectangle 4"/>
          <p:cNvSpPr/>
          <p:nvPr/>
        </p:nvSpPr>
        <p:spPr>
          <a:xfrm>
            <a:off x="533400" y="762000"/>
            <a:ext cx="3352800" cy="584775"/>
          </a:xfrm>
          <a:prstGeom prst="rect">
            <a:avLst/>
          </a:prstGeom>
        </p:spPr>
        <p:txBody>
          <a:bodyPr wrap="square">
            <a:spAutoFit/>
          </a:bodyPr>
          <a:lstStyle/>
          <a:p>
            <a:endParaRPr lang="en-US" dirty="0"/>
          </a:p>
          <a:p>
            <a:r>
              <a:rPr lang="en-US" sz="1400" b="1" dirty="0" smtClean="0">
                <a:solidFill>
                  <a:schemeClr val="accent1">
                    <a:lumMod val="75000"/>
                  </a:schemeClr>
                </a:solidFill>
              </a:rPr>
              <a:t>Residual Payments &amp; Final Funding</a:t>
            </a:r>
            <a:endParaRPr lang="en-US" sz="1400" b="1" dirty="0">
              <a:solidFill>
                <a:schemeClr val="accent1">
                  <a:lumMod val="75000"/>
                </a:schemeClr>
              </a:solidFill>
            </a:endParaRPr>
          </a:p>
        </p:txBody>
      </p:sp>
      <p:sp>
        <p:nvSpPr>
          <p:cNvPr id="10" name="Rectangle 9"/>
          <p:cNvSpPr/>
          <p:nvPr/>
        </p:nvSpPr>
        <p:spPr>
          <a:xfrm>
            <a:off x="457199" y="921365"/>
            <a:ext cx="8353425" cy="2292935"/>
          </a:xfrm>
          <a:prstGeom prst="rect">
            <a:avLst/>
          </a:prstGeom>
        </p:spPr>
        <p:txBody>
          <a:bodyPr wrap="square">
            <a:spAutoFit/>
          </a:bodyPr>
          <a:lstStyle/>
          <a:p>
            <a:endParaRPr lang="en-US" sz="1250" dirty="0"/>
          </a:p>
          <a:p>
            <a:pPr lvl="1"/>
            <a:endParaRPr lang="en-US" sz="1300" dirty="0"/>
          </a:p>
          <a:p>
            <a:pPr marL="285750" indent="-285750">
              <a:buFont typeface="Arial" panose="020B0604020202020204" pitchFamily="34" charset="0"/>
              <a:buChar char="•"/>
            </a:pPr>
            <a:r>
              <a:rPr lang="en-US" sz="1300" dirty="0" smtClean="0"/>
              <a:t>Adverse </a:t>
            </a:r>
            <a:r>
              <a:rPr lang="en-US" sz="1300" dirty="0"/>
              <a:t>Case | Scenario 2 </a:t>
            </a:r>
          </a:p>
          <a:p>
            <a:pPr lvl="1"/>
            <a:r>
              <a:rPr lang="en-US" sz="1300" dirty="0"/>
              <a:t>–Due to the absence of liquidity during scenario 2 number of payments were not released until end of day final funding. Scenario 2 required moderate final </a:t>
            </a:r>
            <a:r>
              <a:rPr lang="en-US" sz="1300" dirty="0" smtClean="0"/>
              <a:t>funding</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smtClean="0"/>
              <a:t>Severely </a:t>
            </a:r>
            <a:r>
              <a:rPr lang="en-US" sz="1300" dirty="0"/>
              <a:t>Adverse Case | Scenario 1 </a:t>
            </a:r>
          </a:p>
          <a:p>
            <a:pPr lvl="1"/>
            <a:r>
              <a:rPr lang="en-US" sz="1300" dirty="0"/>
              <a:t>–Similar to the adverse case, the steady liquidity absorption created by the stricken bank, accompanied by the lack of offsetting payment transactions created conditions of high negative debit bi-lateral position at cutoff among active participants. The increase in unreleased positions at cut off required higher final funding during scenario 1</a:t>
            </a:r>
            <a:endParaRPr lang="en-US" sz="1400" dirty="0"/>
          </a:p>
          <a:p>
            <a:pPr marL="285750" indent="-285750">
              <a:buFont typeface="Arial" panose="020B0604020202020204" pitchFamily="34" charset="0"/>
              <a:buChar char="•"/>
            </a:pPr>
            <a:endParaRPr lang="en-US" sz="125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7" y="3048000"/>
            <a:ext cx="705802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099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42</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Network Analysis</a:t>
            </a:r>
            <a:endParaRPr lang="en-US" sz="2800" b="1" dirty="0">
              <a:solidFill>
                <a:schemeClr val="tx1"/>
              </a:solidFill>
            </a:endParaRPr>
          </a:p>
        </p:txBody>
      </p:sp>
      <p:sp>
        <p:nvSpPr>
          <p:cNvPr id="5" name="Rectangle 4"/>
          <p:cNvSpPr/>
          <p:nvPr/>
        </p:nvSpPr>
        <p:spPr>
          <a:xfrm>
            <a:off x="533400" y="762000"/>
            <a:ext cx="3352800" cy="584775"/>
          </a:xfrm>
          <a:prstGeom prst="rect">
            <a:avLst/>
          </a:prstGeom>
        </p:spPr>
        <p:txBody>
          <a:bodyPr wrap="square">
            <a:spAutoFit/>
          </a:bodyPr>
          <a:lstStyle/>
          <a:p>
            <a:endParaRPr lang="en-US" dirty="0"/>
          </a:p>
          <a:p>
            <a:r>
              <a:rPr lang="en-US" sz="1400" b="1" dirty="0" smtClean="0">
                <a:solidFill>
                  <a:schemeClr val="accent1">
                    <a:lumMod val="75000"/>
                  </a:schemeClr>
                </a:solidFill>
              </a:rPr>
              <a:t>Total Funding</a:t>
            </a:r>
            <a:endParaRPr lang="en-US" sz="1400" b="1" dirty="0">
              <a:solidFill>
                <a:schemeClr val="accent1">
                  <a:lumMod val="75000"/>
                </a:schemeClr>
              </a:solidFill>
            </a:endParaRPr>
          </a:p>
        </p:txBody>
      </p:sp>
      <p:sp>
        <p:nvSpPr>
          <p:cNvPr id="10" name="Rectangle 9"/>
          <p:cNvSpPr/>
          <p:nvPr/>
        </p:nvSpPr>
        <p:spPr>
          <a:xfrm>
            <a:off x="333375" y="1073437"/>
            <a:ext cx="8477250" cy="2485296"/>
          </a:xfrm>
          <a:prstGeom prst="rect">
            <a:avLst/>
          </a:prstGeom>
        </p:spPr>
        <p:txBody>
          <a:bodyPr wrap="square">
            <a:spAutoFit/>
          </a:bodyPr>
          <a:lstStyle/>
          <a:p>
            <a:endParaRPr lang="en-US" sz="1250" dirty="0"/>
          </a:p>
          <a:p>
            <a:pPr lvl="1"/>
            <a:endParaRPr lang="en-US" sz="1300" dirty="0"/>
          </a:p>
          <a:p>
            <a:pPr marL="285750" indent="-285750">
              <a:buFont typeface="Arial" panose="020B0604020202020204" pitchFamily="34" charset="0"/>
              <a:buChar char="•"/>
            </a:pPr>
            <a:r>
              <a:rPr lang="en-US" sz="1300" dirty="0" smtClean="0"/>
              <a:t>Adverse </a:t>
            </a:r>
            <a:r>
              <a:rPr lang="en-US" sz="1300" dirty="0"/>
              <a:t>Case | Scenario 2 </a:t>
            </a:r>
          </a:p>
          <a:p>
            <a:pPr lvl="1"/>
            <a:r>
              <a:rPr lang="en-US" sz="1300" dirty="0" smtClean="0"/>
              <a:t>–The </a:t>
            </a:r>
            <a:r>
              <a:rPr lang="en-US" sz="1300" dirty="0"/>
              <a:t>final funding increase reflects adverse effects of contraction in intraday liquidity flow and payment throughput. The end of day final funding is mostly driven by the absence of expected incoming </a:t>
            </a:r>
            <a:r>
              <a:rPr lang="en-US" sz="1300" dirty="0" smtClean="0"/>
              <a:t>payments</a:t>
            </a:r>
          </a:p>
          <a:p>
            <a:pPr lvl="1"/>
            <a:endParaRPr lang="en-US" sz="1300" dirty="0"/>
          </a:p>
          <a:p>
            <a:pPr marL="285750" indent="-285750">
              <a:buFont typeface="Arial" panose="020B0604020202020204" pitchFamily="34" charset="0"/>
              <a:buChar char="•"/>
            </a:pPr>
            <a:r>
              <a:rPr lang="en-US" sz="1300" dirty="0" smtClean="0"/>
              <a:t>Severely </a:t>
            </a:r>
            <a:r>
              <a:rPr lang="en-US" sz="1300" dirty="0"/>
              <a:t>Adverse Case | Scenario 1 </a:t>
            </a:r>
          </a:p>
          <a:p>
            <a:pPr lvl="1"/>
            <a:r>
              <a:rPr lang="en-US" sz="1300" dirty="0"/>
              <a:t>–Similar to adverse case, sharp increase in final funding during scenario 1 can be attributed to disruption of liquidity flow. During this scenario the adverse effects are compounded with additional factors of ( a ) trapped liquidity – the stricken bank continues to absorb liquidity by receiving incoming payments from active banks; ( b ) absence of offsetting payment transactions – the stricken bank’s inability to deliver payments to the remaining active participant, consequently triggering final funding requirements</a:t>
            </a:r>
            <a:endParaRPr lang="en-US" sz="125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3810000"/>
            <a:ext cx="30670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4419600"/>
            <a:ext cx="76676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050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43</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Network Analysis</a:t>
            </a:r>
            <a:endParaRPr lang="en-US" sz="2800" b="1" dirty="0">
              <a:solidFill>
                <a:schemeClr val="tx1"/>
              </a:solidFill>
            </a:endParaRPr>
          </a:p>
        </p:txBody>
      </p:sp>
      <p:sp>
        <p:nvSpPr>
          <p:cNvPr id="10" name="Rectangle 9"/>
          <p:cNvSpPr/>
          <p:nvPr/>
        </p:nvSpPr>
        <p:spPr>
          <a:xfrm>
            <a:off x="228598" y="1143000"/>
            <a:ext cx="4572002" cy="4139595"/>
          </a:xfrm>
          <a:prstGeom prst="rect">
            <a:avLst/>
          </a:prstGeom>
        </p:spPr>
        <p:txBody>
          <a:bodyPr wrap="square">
            <a:spAutoFit/>
          </a:bodyPr>
          <a:lstStyle/>
          <a:p>
            <a:endParaRPr lang="en-US" sz="1250" dirty="0"/>
          </a:p>
          <a:p>
            <a:pPr lvl="1"/>
            <a:endParaRPr lang="en-US" sz="1300" dirty="0"/>
          </a:p>
          <a:p>
            <a:pPr marL="285750" indent="-285750">
              <a:buFont typeface="Arial" panose="020B0604020202020204" pitchFamily="34" charset="0"/>
              <a:buChar char="•"/>
            </a:pPr>
            <a:r>
              <a:rPr lang="en-US" sz="1250" dirty="0" smtClean="0"/>
              <a:t>Adverse </a:t>
            </a:r>
            <a:r>
              <a:rPr lang="en-US" sz="1250" dirty="0"/>
              <a:t>Case | Scenario 2 </a:t>
            </a:r>
          </a:p>
          <a:p>
            <a:pPr lvl="1"/>
            <a:r>
              <a:rPr lang="en-US" sz="1250" dirty="0" smtClean="0"/>
              <a:t>–Figure </a:t>
            </a:r>
            <a:r>
              <a:rPr lang="en-US" sz="1250" dirty="0"/>
              <a:t>3 – 5a illustrates the effects of missing intraday liquidity along with increased final funding at the end of the day. Note that the spread between baseline and scenario 2 continued to widen towards EOD. The downward trend accompanied by a steeper decline during Tier 4 and Tier 5 is attributed to higher final funding at end of day </a:t>
            </a:r>
            <a:r>
              <a:rPr lang="en-US" sz="1250" dirty="0" smtClean="0"/>
              <a:t>cycle</a:t>
            </a:r>
          </a:p>
          <a:p>
            <a:pPr lvl="1"/>
            <a:endParaRPr lang="en-US" sz="1250" dirty="0"/>
          </a:p>
          <a:p>
            <a:pPr marL="285750" indent="-285750">
              <a:buFont typeface="Arial" panose="020B0604020202020204" pitchFamily="34" charset="0"/>
              <a:buChar char="•"/>
            </a:pPr>
            <a:r>
              <a:rPr lang="en-US" sz="1250" dirty="0" smtClean="0"/>
              <a:t>Severely </a:t>
            </a:r>
            <a:r>
              <a:rPr lang="en-US" sz="1250" dirty="0"/>
              <a:t>Adverse Case | Scenario 1 </a:t>
            </a:r>
          </a:p>
          <a:p>
            <a:pPr lvl="1"/>
            <a:r>
              <a:rPr lang="en-US" sz="1250" dirty="0"/>
              <a:t>–The liquidity imbalance in scenario 1 pushed the liquidity efficiency curve downward during the mid and long range of the curve. The SCN1 LERI curve fell below baseline in Tier 3 (mid-day) and continue to decline towards end of day cutoff </a:t>
            </a:r>
            <a:r>
              <a:rPr lang="en-US" sz="1250" dirty="0" smtClean="0"/>
              <a:t>period</a:t>
            </a:r>
          </a:p>
          <a:p>
            <a:pPr lvl="1"/>
            <a:endParaRPr lang="en-US" sz="1250" dirty="0"/>
          </a:p>
          <a:p>
            <a:pPr lvl="1"/>
            <a:r>
              <a:rPr lang="en-US" sz="1250" dirty="0" smtClean="0"/>
              <a:t>–</a:t>
            </a:r>
            <a:r>
              <a:rPr lang="en-US" sz="1250" dirty="0"/>
              <a:t>The additional final funding submitted during scenario 1 Tier 5 end of day cycle adds to final recession of liquidity efficiency </a:t>
            </a:r>
          </a:p>
          <a:p>
            <a:pPr lvl="1"/>
            <a:endParaRPr lang="en-US" sz="1250" dirty="0"/>
          </a:p>
        </p:txBody>
      </p:sp>
      <p:sp>
        <p:nvSpPr>
          <p:cNvPr id="8" name="Rectangle 7"/>
          <p:cNvSpPr/>
          <p:nvPr/>
        </p:nvSpPr>
        <p:spPr>
          <a:xfrm>
            <a:off x="4433886" y="1050222"/>
            <a:ext cx="4329114" cy="470533"/>
          </a:xfrm>
          <a:prstGeom prst="rect">
            <a:avLst/>
          </a:prstGeom>
          <a:solidFill>
            <a:schemeClr val="tx2">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1">
                    <a:lumMod val="75000"/>
                  </a:schemeClr>
                </a:solidFill>
              </a:rPr>
              <a:t>Liquidity Efficiency Ratio </a:t>
            </a:r>
            <a:r>
              <a:rPr lang="en-US" sz="1200" dirty="0">
                <a:solidFill>
                  <a:schemeClr val="accent1">
                    <a:lumMod val="75000"/>
                  </a:schemeClr>
                </a:solidFill>
              </a:rPr>
              <a:t>= Total Payments Released (dollar value) / total funding (IF+SF+FF) </a:t>
            </a:r>
            <a:endParaRPr lang="en-US" dirty="0">
              <a:solidFill>
                <a:schemeClr val="accent1">
                  <a:lumMod val="75000"/>
                </a:schemeClr>
              </a:solidFill>
            </a:endParaRPr>
          </a:p>
        </p:txBody>
      </p:sp>
      <p:sp>
        <p:nvSpPr>
          <p:cNvPr id="9" name="Rectangle 8"/>
          <p:cNvSpPr/>
          <p:nvPr/>
        </p:nvSpPr>
        <p:spPr>
          <a:xfrm>
            <a:off x="457200" y="926455"/>
            <a:ext cx="3352800" cy="584775"/>
          </a:xfrm>
          <a:prstGeom prst="rect">
            <a:avLst/>
          </a:prstGeom>
        </p:spPr>
        <p:txBody>
          <a:bodyPr wrap="square">
            <a:spAutoFit/>
          </a:bodyPr>
          <a:lstStyle/>
          <a:p>
            <a:endParaRPr lang="en-US" dirty="0"/>
          </a:p>
          <a:p>
            <a:r>
              <a:rPr lang="en-US" sz="1400" b="1" dirty="0" smtClean="0">
                <a:solidFill>
                  <a:schemeClr val="accent1">
                    <a:lumMod val="75000"/>
                  </a:schemeClr>
                </a:solidFill>
              </a:rPr>
              <a:t>Liquidity </a:t>
            </a:r>
            <a:r>
              <a:rPr lang="en-US" sz="1400" b="1" dirty="0">
                <a:solidFill>
                  <a:schemeClr val="accent1">
                    <a:lumMod val="75000"/>
                  </a:schemeClr>
                </a:solidFill>
              </a:rPr>
              <a:t>Efficiency Ratio Intra Day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925" y="1670759"/>
            <a:ext cx="402907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7" y="5282595"/>
            <a:ext cx="568642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1970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44</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Network Analysis</a:t>
            </a:r>
            <a:endParaRPr lang="en-US" sz="2800" b="1" dirty="0">
              <a:solidFill>
                <a:schemeClr val="tx1"/>
              </a:solidFill>
            </a:endParaRPr>
          </a:p>
        </p:txBody>
      </p:sp>
      <p:sp>
        <p:nvSpPr>
          <p:cNvPr id="10" name="Rectangle 9"/>
          <p:cNvSpPr/>
          <p:nvPr/>
        </p:nvSpPr>
        <p:spPr>
          <a:xfrm>
            <a:off x="228598" y="1143000"/>
            <a:ext cx="3048002" cy="3947234"/>
          </a:xfrm>
          <a:prstGeom prst="rect">
            <a:avLst/>
          </a:prstGeom>
        </p:spPr>
        <p:txBody>
          <a:bodyPr wrap="square">
            <a:spAutoFit/>
          </a:bodyPr>
          <a:lstStyle/>
          <a:p>
            <a:endParaRPr lang="en-US" sz="1250" dirty="0"/>
          </a:p>
          <a:p>
            <a:pPr lvl="1"/>
            <a:endParaRPr lang="en-US" sz="1300" dirty="0"/>
          </a:p>
          <a:p>
            <a:pPr marL="285750" indent="-285750">
              <a:buFont typeface="Arial" panose="020B0604020202020204" pitchFamily="34" charset="0"/>
              <a:buChar char="•"/>
            </a:pPr>
            <a:r>
              <a:rPr lang="en-US" sz="1250" dirty="0"/>
              <a:t>Figure 3 – 6 illustrates the increase in payment throughput during scenarios 1 and 2 across all payment </a:t>
            </a:r>
            <a:r>
              <a:rPr lang="en-US" sz="1250" dirty="0" smtClean="0"/>
              <a:t>tranches</a:t>
            </a:r>
          </a:p>
          <a:p>
            <a:pPr marL="285750" indent="-285750">
              <a:buFont typeface="Arial" panose="020B0604020202020204" pitchFamily="34" charset="0"/>
              <a:buChar char="•"/>
            </a:pPr>
            <a:endParaRPr lang="en-US" sz="1250" dirty="0"/>
          </a:p>
          <a:p>
            <a:pPr marL="285750" indent="-285750">
              <a:buFont typeface="Arial" panose="020B0604020202020204" pitchFamily="34" charset="0"/>
              <a:buChar char="•"/>
            </a:pPr>
            <a:r>
              <a:rPr lang="en-US" sz="1250" dirty="0" smtClean="0"/>
              <a:t>Adverse </a:t>
            </a:r>
            <a:r>
              <a:rPr lang="en-US" sz="1250" dirty="0"/>
              <a:t>Scenario Case | Scenario 2</a:t>
            </a:r>
          </a:p>
          <a:p>
            <a:pPr lvl="1"/>
            <a:r>
              <a:rPr lang="en-US" sz="1250" dirty="0"/>
              <a:t>–Scenario 2 the broad increase in payment throughput should be interpreted as a slowdown in payment flow mostly due to high levels of liquidity being removed early in the </a:t>
            </a:r>
            <a:r>
              <a:rPr lang="en-US" sz="1250" dirty="0" smtClean="0"/>
              <a:t>day</a:t>
            </a:r>
          </a:p>
          <a:p>
            <a:pPr lvl="1"/>
            <a:endParaRPr lang="en-US" sz="1250" dirty="0"/>
          </a:p>
          <a:p>
            <a:pPr marL="285750" indent="-285750">
              <a:buFont typeface="Arial" panose="020B0604020202020204" pitchFamily="34" charset="0"/>
              <a:buChar char="•"/>
            </a:pPr>
            <a:r>
              <a:rPr lang="en-US" sz="1250" dirty="0" smtClean="0"/>
              <a:t>Severely </a:t>
            </a:r>
            <a:r>
              <a:rPr lang="en-US" sz="1250" dirty="0"/>
              <a:t>Adverse Case | Scenario 1 </a:t>
            </a:r>
          </a:p>
          <a:p>
            <a:pPr lvl="1"/>
            <a:r>
              <a:rPr lang="en-US" sz="1250" dirty="0"/>
              <a:t>–Scenario 1 exhibits increased payment throughput, which is further pronounced in high value payments (HVP’s) G1 and G2 </a:t>
            </a:r>
          </a:p>
          <a:p>
            <a:endParaRPr lang="en-US" sz="1250" dirty="0"/>
          </a:p>
        </p:txBody>
      </p:sp>
      <p:sp>
        <p:nvSpPr>
          <p:cNvPr id="9" name="Rectangle 8"/>
          <p:cNvSpPr/>
          <p:nvPr/>
        </p:nvSpPr>
        <p:spPr>
          <a:xfrm>
            <a:off x="457200" y="926455"/>
            <a:ext cx="3352800" cy="584775"/>
          </a:xfrm>
          <a:prstGeom prst="rect">
            <a:avLst/>
          </a:prstGeom>
        </p:spPr>
        <p:txBody>
          <a:bodyPr wrap="square">
            <a:spAutoFit/>
          </a:bodyPr>
          <a:lstStyle/>
          <a:p>
            <a:endParaRPr lang="en-US" dirty="0"/>
          </a:p>
          <a:p>
            <a:r>
              <a:rPr lang="en-US" sz="1400" b="1" dirty="0" smtClean="0">
                <a:solidFill>
                  <a:schemeClr val="accent1">
                    <a:lumMod val="75000"/>
                  </a:schemeClr>
                </a:solidFill>
              </a:rPr>
              <a:t>Payment Throughput </a:t>
            </a:r>
            <a:endParaRPr lang="en-US" sz="1400" b="1" dirty="0">
              <a:solidFill>
                <a:schemeClr val="accent1">
                  <a:lumMod val="75000"/>
                </a:schemeClr>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1371600"/>
            <a:ext cx="54864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599" y="5090234"/>
            <a:ext cx="5600701"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4233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45</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CHIPS Stress Test – Network Analysis</a:t>
            </a:r>
            <a:endParaRPr lang="en-US" sz="2800" b="1" dirty="0">
              <a:solidFill>
                <a:schemeClr val="tx1"/>
              </a:solidFill>
            </a:endParaRPr>
          </a:p>
        </p:txBody>
      </p:sp>
      <p:sp>
        <p:nvSpPr>
          <p:cNvPr id="5" name="Rectangle 4"/>
          <p:cNvSpPr/>
          <p:nvPr/>
        </p:nvSpPr>
        <p:spPr>
          <a:xfrm>
            <a:off x="533400" y="762000"/>
            <a:ext cx="3352800" cy="584775"/>
          </a:xfrm>
          <a:prstGeom prst="rect">
            <a:avLst/>
          </a:prstGeom>
        </p:spPr>
        <p:txBody>
          <a:bodyPr wrap="square">
            <a:spAutoFit/>
          </a:bodyPr>
          <a:lstStyle/>
          <a:p>
            <a:endParaRPr lang="en-US" dirty="0"/>
          </a:p>
          <a:p>
            <a:r>
              <a:rPr lang="en-US" sz="1400" b="1" dirty="0" smtClean="0">
                <a:solidFill>
                  <a:schemeClr val="accent1">
                    <a:lumMod val="75000"/>
                  </a:schemeClr>
                </a:solidFill>
              </a:rPr>
              <a:t>Payment Offset</a:t>
            </a:r>
            <a:endParaRPr lang="en-US" sz="1400" b="1" dirty="0">
              <a:solidFill>
                <a:schemeClr val="accent1">
                  <a:lumMod val="75000"/>
                </a:schemeClr>
              </a:solidFill>
            </a:endParaRPr>
          </a:p>
        </p:txBody>
      </p:sp>
      <p:sp>
        <p:nvSpPr>
          <p:cNvPr id="10" name="Rectangle 9"/>
          <p:cNvSpPr/>
          <p:nvPr/>
        </p:nvSpPr>
        <p:spPr>
          <a:xfrm>
            <a:off x="457199" y="1365825"/>
            <a:ext cx="8353425" cy="2462213"/>
          </a:xfrm>
          <a:prstGeom prst="rect">
            <a:avLst/>
          </a:prstGeom>
        </p:spPr>
        <p:txBody>
          <a:bodyPr wrap="square">
            <a:spAutoFit/>
          </a:bodyPr>
          <a:lstStyle/>
          <a:p>
            <a:pPr marL="285750" indent="-285750">
              <a:buFont typeface="Arial" panose="020B0604020202020204" pitchFamily="34" charset="0"/>
              <a:buChar char="•"/>
            </a:pPr>
            <a:r>
              <a:rPr lang="en-US" sz="1400" dirty="0" smtClean="0"/>
              <a:t>Engine </a:t>
            </a:r>
            <a:r>
              <a:rPr lang="en-US" sz="1400" dirty="0"/>
              <a:t>offset (payment batching process) generated marginal impact, as the CHIPS engine was able to release payments with relatively minor deviations from production baseline performance </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At </a:t>
            </a:r>
            <a:r>
              <a:rPr lang="en-US" sz="1400" dirty="0"/>
              <a:t>a network level all four scenarios generated minimal variance from production baseline environment. The resilience of the payments netting process is noted by the moderate impact in distribution of batching among unilateral, bilateral and multilateral batches </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Figure </a:t>
            </a:r>
            <a:r>
              <a:rPr lang="en-US" sz="1400" dirty="0"/>
              <a:t>3 – 7 displays the marginal shift from unilateral payments to bi and multi-lateral batching </a:t>
            </a:r>
          </a:p>
          <a:p>
            <a:pPr lvl="1"/>
            <a:r>
              <a:rPr lang="en-US" sz="1400" dirty="0"/>
              <a:t>–production baseline Uni-lateral 63.93% | Bi-lateral 16.86% | Multi-lateral 19.21% </a:t>
            </a:r>
          </a:p>
          <a:p>
            <a:pPr lvl="1"/>
            <a:r>
              <a:rPr lang="it-IT" sz="1400" dirty="0"/>
              <a:t>–Adverse Case: scenario 2 Uni-lateral 64.29% | Bi-lateral 16.54% | Multi-lateral 19.17% </a:t>
            </a:r>
          </a:p>
          <a:p>
            <a:pPr lvl="1"/>
            <a:r>
              <a:rPr lang="en-US" sz="1400" dirty="0"/>
              <a:t>–Severely Adverse Case: scenario 1 Uni-lateral 62.32% | Bi-lateral 16.50% | Multi-lateral 21.18%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4038600"/>
            <a:ext cx="22002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4419600"/>
            <a:ext cx="818197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30846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46</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a:solidFill>
                  <a:schemeClr val="tx1"/>
                </a:solidFill>
              </a:rPr>
              <a:t>CHIPS Orderly Wind-Down Simulation</a:t>
            </a:r>
          </a:p>
        </p:txBody>
      </p:sp>
      <p:sp>
        <p:nvSpPr>
          <p:cNvPr id="2" name="Rectangle 1"/>
          <p:cNvSpPr/>
          <p:nvPr/>
        </p:nvSpPr>
        <p:spPr>
          <a:xfrm>
            <a:off x="457200" y="1057632"/>
            <a:ext cx="8382000" cy="2523768"/>
          </a:xfrm>
          <a:prstGeom prst="rect">
            <a:avLst/>
          </a:prstGeom>
        </p:spPr>
        <p:txBody>
          <a:bodyPr wrap="square">
            <a:spAutoFit/>
          </a:bodyPr>
          <a:lstStyle/>
          <a:p>
            <a:r>
              <a:rPr lang="en-US" sz="1400" b="1" dirty="0">
                <a:solidFill>
                  <a:schemeClr val="accent1">
                    <a:lumMod val="75000"/>
                  </a:schemeClr>
                </a:solidFill>
              </a:rPr>
              <a:t>Recovery and Wind-Down Plan </a:t>
            </a:r>
          </a:p>
          <a:p>
            <a:pPr lvl="1"/>
            <a:r>
              <a:rPr lang="en-US" sz="1300" dirty="0"/>
              <a:t>Section 234.3(a)(3)(iii) of Federal Reserve Regulation HH requires, among other things, identification of criteria that could trigger implementation of an OWD, wind-down strategies, tools, and procedures, and a notification and communication process. </a:t>
            </a:r>
          </a:p>
          <a:p>
            <a:endParaRPr lang="en-US" sz="1300" dirty="0" smtClean="0"/>
          </a:p>
          <a:p>
            <a:r>
              <a:rPr lang="en-US" sz="1400" b="1" dirty="0">
                <a:solidFill>
                  <a:schemeClr val="accent1">
                    <a:lumMod val="75000"/>
                  </a:schemeClr>
                </a:solidFill>
              </a:rPr>
              <a:t>Categories of Stressed Scenarios (CPSS-IOSCO) </a:t>
            </a:r>
          </a:p>
          <a:p>
            <a:pPr lvl="1"/>
            <a:r>
              <a:rPr lang="en-US" sz="1300" dirty="0"/>
              <a:t>Losses caused by general business and operational risk </a:t>
            </a:r>
          </a:p>
          <a:p>
            <a:pPr lvl="1"/>
            <a:r>
              <a:rPr lang="en-US" sz="1300" dirty="0"/>
              <a:t>–CHIPS Revenue Decline </a:t>
            </a:r>
          </a:p>
          <a:p>
            <a:pPr lvl="1"/>
            <a:r>
              <a:rPr lang="en-US" sz="1300" dirty="0"/>
              <a:t>–CHIPS Costs Escalate </a:t>
            </a:r>
          </a:p>
          <a:p>
            <a:pPr lvl="1"/>
            <a:r>
              <a:rPr lang="en-US" sz="1300" dirty="0"/>
              <a:t>–CHIPS Revenue Declines and PayCo Costs Increase </a:t>
            </a:r>
          </a:p>
          <a:p>
            <a:pPr lvl="1"/>
            <a:r>
              <a:rPr lang="en-US" sz="1300" dirty="0"/>
              <a:t>–Extraordinary/Unanticipated Costs </a:t>
            </a:r>
          </a:p>
          <a:p>
            <a:endParaRPr lang="en-US" sz="1300" dirty="0"/>
          </a:p>
        </p:txBody>
      </p:sp>
    </p:spTree>
    <p:extLst>
      <p:ext uri="{BB962C8B-B14F-4D97-AF65-F5344CB8AC3E}">
        <p14:creationId xmlns:p14="http://schemas.microsoft.com/office/powerpoint/2010/main" val="883636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47</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a:solidFill>
                  <a:schemeClr val="tx1"/>
                </a:solidFill>
              </a:rPr>
              <a:t>CHIPS Orderly Wind-Down Simulation</a:t>
            </a:r>
          </a:p>
        </p:txBody>
      </p:sp>
      <p:sp>
        <p:nvSpPr>
          <p:cNvPr id="2" name="Rectangle 1"/>
          <p:cNvSpPr/>
          <p:nvPr/>
        </p:nvSpPr>
        <p:spPr>
          <a:xfrm>
            <a:off x="457199" y="1032331"/>
            <a:ext cx="8382001" cy="5139869"/>
          </a:xfrm>
          <a:prstGeom prst="rect">
            <a:avLst/>
          </a:prstGeom>
        </p:spPr>
        <p:txBody>
          <a:bodyPr wrap="square">
            <a:spAutoFit/>
          </a:bodyPr>
          <a:lstStyle/>
          <a:p>
            <a:r>
              <a:rPr lang="en-US" sz="1400" b="1" dirty="0" smtClean="0">
                <a:solidFill>
                  <a:schemeClr val="accent1">
                    <a:lumMod val="75000"/>
                  </a:schemeClr>
                </a:solidFill>
              </a:rPr>
              <a:t>Overview </a:t>
            </a:r>
            <a:r>
              <a:rPr lang="en-US" sz="1400" b="1" dirty="0">
                <a:solidFill>
                  <a:schemeClr val="accent1">
                    <a:lumMod val="75000"/>
                  </a:schemeClr>
                </a:solidFill>
              </a:rPr>
              <a:t>of the Scenario</a:t>
            </a:r>
            <a:r>
              <a:rPr lang="en-US" sz="1400" dirty="0">
                <a:solidFill>
                  <a:schemeClr val="accent1">
                    <a:lumMod val="75000"/>
                  </a:schemeClr>
                </a:solidFill>
              </a:rPr>
              <a:t> </a:t>
            </a:r>
            <a:endParaRPr lang="en-US" sz="1400" dirty="0" smtClean="0">
              <a:solidFill>
                <a:schemeClr val="accent1">
                  <a:lumMod val="75000"/>
                </a:schemeClr>
              </a:solidFill>
            </a:endParaRPr>
          </a:p>
          <a:p>
            <a:endParaRPr lang="en-US" sz="1400" dirty="0" smtClean="0">
              <a:solidFill>
                <a:schemeClr val="accent1">
                  <a:lumMod val="75000"/>
                </a:schemeClr>
              </a:solidFill>
            </a:endParaRPr>
          </a:p>
          <a:p>
            <a:pPr marL="285750" indent="-285750">
              <a:buFont typeface="Arial" panose="020B0604020202020204" pitchFamily="34" charset="0"/>
              <a:buChar char="•"/>
            </a:pPr>
            <a:r>
              <a:rPr lang="en-US" sz="1200" b="1" dirty="0" smtClean="0">
                <a:solidFill>
                  <a:schemeClr val="tx2">
                    <a:lumMod val="50000"/>
                  </a:schemeClr>
                </a:solidFill>
              </a:rPr>
              <a:t>Scenario </a:t>
            </a:r>
            <a:r>
              <a:rPr lang="en-US" sz="1200" b="1" dirty="0">
                <a:solidFill>
                  <a:schemeClr val="tx2">
                    <a:lumMod val="50000"/>
                  </a:schemeClr>
                </a:solidFill>
              </a:rPr>
              <a:t>1 (Big Bang) </a:t>
            </a:r>
            <a:endParaRPr lang="en-US" sz="1200" dirty="0">
              <a:solidFill>
                <a:schemeClr val="tx2">
                  <a:lumMod val="50000"/>
                </a:schemeClr>
              </a:solidFill>
            </a:endParaRPr>
          </a:p>
          <a:p>
            <a:pPr lvl="1"/>
            <a:r>
              <a:rPr lang="en-US" sz="1200" dirty="0"/>
              <a:t>–All CHIPS participants are removed from the network at the beginning of the business day 9:00PM Eastern Time </a:t>
            </a:r>
          </a:p>
          <a:p>
            <a:pPr marL="285750" indent="-285750">
              <a:buFont typeface="Arial" panose="020B0604020202020204" pitchFamily="34" charset="0"/>
              <a:buChar char="•"/>
            </a:pPr>
            <a:r>
              <a:rPr lang="en-US" sz="1200" b="1" dirty="0" smtClean="0">
                <a:solidFill>
                  <a:schemeClr val="tx2">
                    <a:lumMod val="50000"/>
                  </a:schemeClr>
                </a:solidFill>
              </a:rPr>
              <a:t>Scenario </a:t>
            </a:r>
            <a:r>
              <a:rPr lang="en-US" sz="1200" b="1" dirty="0">
                <a:solidFill>
                  <a:schemeClr val="tx2">
                    <a:lumMod val="50000"/>
                  </a:schemeClr>
                </a:solidFill>
              </a:rPr>
              <a:t>2 (tiered approach 20 / 80) </a:t>
            </a:r>
            <a:endParaRPr lang="en-US" sz="1200" dirty="0">
              <a:solidFill>
                <a:schemeClr val="tx2">
                  <a:lumMod val="50000"/>
                </a:schemeClr>
              </a:solidFill>
            </a:endParaRPr>
          </a:p>
          <a:p>
            <a:pPr lvl="1"/>
            <a:r>
              <a:rPr lang="en-US" sz="1200" dirty="0"/>
              <a:t>–Phase 1: removal of lower tier participants (20% payment volume) at the beginning of the business day - 9:00PM Eastern Time </a:t>
            </a:r>
          </a:p>
          <a:p>
            <a:pPr lvl="1"/>
            <a:r>
              <a:rPr lang="en-US" sz="1200" dirty="0"/>
              <a:t>–Phase 2: commencing five business days after phase 1 - removal of remaining top-tier participants (80% payment volume) </a:t>
            </a:r>
          </a:p>
          <a:p>
            <a:pPr marL="285750" indent="-285750">
              <a:buFont typeface="Arial" panose="020B0604020202020204" pitchFamily="34" charset="0"/>
              <a:buChar char="•"/>
            </a:pPr>
            <a:r>
              <a:rPr lang="en-US" sz="1200" b="1" dirty="0" smtClean="0">
                <a:solidFill>
                  <a:schemeClr val="tx2">
                    <a:lumMod val="50000"/>
                  </a:schemeClr>
                </a:solidFill>
              </a:rPr>
              <a:t>Scenario </a:t>
            </a:r>
            <a:r>
              <a:rPr lang="en-US" sz="1200" b="1" dirty="0">
                <a:solidFill>
                  <a:schemeClr val="tx2">
                    <a:lumMod val="50000"/>
                  </a:schemeClr>
                </a:solidFill>
              </a:rPr>
              <a:t>3 (tiered approach 80 / 20) </a:t>
            </a:r>
            <a:endParaRPr lang="en-US" sz="1200" dirty="0">
              <a:solidFill>
                <a:schemeClr val="tx2">
                  <a:lumMod val="50000"/>
                </a:schemeClr>
              </a:solidFill>
            </a:endParaRPr>
          </a:p>
          <a:p>
            <a:pPr lvl="1"/>
            <a:r>
              <a:rPr lang="en-US" sz="1200" dirty="0"/>
              <a:t>–Phase 1: removal of top tier participants (80% payment volume) at the beginning of the business day 9:00PM Eastern Time </a:t>
            </a:r>
          </a:p>
          <a:p>
            <a:pPr lvl="1"/>
            <a:r>
              <a:rPr lang="en-US" sz="1200" dirty="0"/>
              <a:t>–Phase 2: commencing five business days after phase 1 - removal of remaining lower tier participants (20% payment volume</a:t>
            </a:r>
            <a:r>
              <a:rPr lang="en-US" sz="1200" dirty="0" smtClean="0"/>
              <a:t>)</a:t>
            </a:r>
            <a:endParaRPr lang="en-US" sz="1200" dirty="0"/>
          </a:p>
          <a:p>
            <a:pPr marL="285750" indent="-285750">
              <a:buFont typeface="Arial" panose="020B0604020202020204" pitchFamily="34" charset="0"/>
              <a:buChar char="•"/>
            </a:pPr>
            <a:r>
              <a:rPr lang="en-US" sz="1200" b="1" dirty="0" smtClean="0">
                <a:solidFill>
                  <a:schemeClr val="tx2">
                    <a:lumMod val="50000"/>
                  </a:schemeClr>
                </a:solidFill>
              </a:rPr>
              <a:t>Scenario </a:t>
            </a:r>
            <a:r>
              <a:rPr lang="en-US" sz="1200" b="1" dirty="0">
                <a:solidFill>
                  <a:schemeClr val="tx2">
                    <a:lumMod val="50000"/>
                  </a:schemeClr>
                </a:solidFill>
              </a:rPr>
              <a:t>4 (multi-phased tiered approach) </a:t>
            </a:r>
            <a:endParaRPr lang="en-US" sz="1200" dirty="0">
              <a:solidFill>
                <a:schemeClr val="tx2">
                  <a:lumMod val="50000"/>
                </a:schemeClr>
              </a:solidFill>
            </a:endParaRPr>
          </a:p>
          <a:p>
            <a:pPr lvl="1"/>
            <a:r>
              <a:rPr lang="en-US" sz="1200" dirty="0"/>
              <a:t>–Phase 1: lower tier participants with low level of connectivity to top-tier banks are removed from the network at the beginning of the business day 9:00PM Eastern Time </a:t>
            </a:r>
          </a:p>
          <a:p>
            <a:pPr lvl="1"/>
            <a:r>
              <a:rPr lang="en-US" sz="1200" dirty="0"/>
              <a:t>–Phase 2: commencing five business days after phase 1 - removal lower tier participants with high level of connectivity to top-tier banks (15% payment volume) </a:t>
            </a:r>
          </a:p>
          <a:p>
            <a:pPr lvl="1"/>
            <a:r>
              <a:rPr lang="en-US" sz="1200" dirty="0"/>
              <a:t>–Phase 3: commencing five business days after phase 2 - removal top-tier participants (80% payment volume) </a:t>
            </a:r>
          </a:p>
          <a:p>
            <a:endParaRPr lang="en-US" sz="1200" dirty="0"/>
          </a:p>
          <a:p>
            <a:pPr lvl="1"/>
            <a:r>
              <a:rPr lang="en-US" sz="1200" dirty="0"/>
              <a:t>In order to provide a comprehensive view of participant behavior, scenarios 2, 3, and 4 were executed with three variations of supplemental funding: </a:t>
            </a:r>
          </a:p>
          <a:p>
            <a:pPr lvl="2"/>
            <a:r>
              <a:rPr lang="en-US" sz="1200" dirty="0"/>
              <a:t>•Supplemental Funding unchanged </a:t>
            </a:r>
          </a:p>
          <a:p>
            <a:pPr lvl="2"/>
            <a:r>
              <a:rPr lang="en-US" sz="1200" dirty="0"/>
              <a:t>•Supplemental Funding increased 50% </a:t>
            </a:r>
          </a:p>
          <a:p>
            <a:pPr lvl="2"/>
            <a:r>
              <a:rPr lang="en-US" sz="1200" dirty="0"/>
              <a:t>•Supplemental Funding decreased 50% </a:t>
            </a:r>
          </a:p>
          <a:p>
            <a:pPr lvl="1"/>
            <a:r>
              <a:rPr lang="en-US" sz="1200" dirty="0"/>
              <a:t>–Assumption is made that payments will be re-directed to Fedwire, or via other correspondent banking channels </a:t>
            </a:r>
          </a:p>
          <a:p>
            <a:pPr marL="171450" indent="-171450">
              <a:buFont typeface="Arial" panose="020B0604020202020204" pitchFamily="34" charset="0"/>
              <a:buChar char="•"/>
            </a:pPr>
            <a:r>
              <a:rPr lang="en-US" sz="1200" dirty="0">
                <a:solidFill>
                  <a:schemeClr val="tx2">
                    <a:lumMod val="50000"/>
                  </a:schemeClr>
                </a:solidFill>
              </a:rPr>
              <a:t> </a:t>
            </a:r>
            <a:r>
              <a:rPr lang="en-US" sz="1200" dirty="0" smtClean="0">
                <a:solidFill>
                  <a:schemeClr val="tx2">
                    <a:lumMod val="50000"/>
                  </a:schemeClr>
                </a:solidFill>
              </a:rPr>
              <a:t> </a:t>
            </a:r>
            <a:r>
              <a:rPr lang="en-US" sz="1200" b="1" dirty="0" smtClean="0">
                <a:solidFill>
                  <a:schemeClr val="tx2">
                    <a:lumMod val="50000"/>
                  </a:schemeClr>
                </a:solidFill>
              </a:rPr>
              <a:t>Time </a:t>
            </a:r>
            <a:r>
              <a:rPr lang="en-US" sz="1200" b="1" dirty="0">
                <a:solidFill>
                  <a:schemeClr val="tx2">
                    <a:lumMod val="50000"/>
                  </a:schemeClr>
                </a:solidFill>
              </a:rPr>
              <a:t>Horizon </a:t>
            </a:r>
            <a:endParaRPr lang="en-US" sz="1200" dirty="0">
              <a:solidFill>
                <a:schemeClr val="tx2">
                  <a:lumMod val="50000"/>
                </a:schemeClr>
              </a:solidFill>
            </a:endParaRPr>
          </a:p>
          <a:p>
            <a:pPr lvl="1"/>
            <a:r>
              <a:rPr lang="en-US" sz="1200" dirty="0"/>
              <a:t>–U.S. Holiday peak volume days 1/20/2015 – 2/3/2015 (January business cycle) </a:t>
            </a:r>
          </a:p>
          <a:p>
            <a:pPr lvl="1"/>
            <a:r>
              <a:rPr lang="en-US" sz="1200" dirty="0"/>
              <a:t>–Normal high volume days 4/20/2015 – 5/5/2015 (April business cycle) </a:t>
            </a:r>
          </a:p>
        </p:txBody>
      </p:sp>
    </p:spTree>
    <p:extLst>
      <p:ext uri="{BB962C8B-B14F-4D97-AF65-F5344CB8AC3E}">
        <p14:creationId xmlns:p14="http://schemas.microsoft.com/office/powerpoint/2010/main" val="949358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48</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a:solidFill>
                  <a:schemeClr val="tx1"/>
                </a:solidFill>
              </a:rPr>
              <a:t>CHIPS Orderly Wind-Down Simulation</a:t>
            </a:r>
          </a:p>
        </p:txBody>
      </p:sp>
      <p:sp>
        <p:nvSpPr>
          <p:cNvPr id="2" name="Rectangle 1"/>
          <p:cNvSpPr/>
          <p:nvPr/>
        </p:nvSpPr>
        <p:spPr>
          <a:xfrm>
            <a:off x="457200" y="990600"/>
            <a:ext cx="8382000" cy="892552"/>
          </a:xfrm>
          <a:prstGeom prst="rect">
            <a:avLst/>
          </a:prstGeom>
        </p:spPr>
        <p:txBody>
          <a:bodyPr wrap="square">
            <a:spAutoFit/>
          </a:bodyPr>
          <a:lstStyle/>
          <a:p>
            <a:r>
              <a:rPr lang="en-US" sz="1300" b="1" dirty="0" smtClean="0">
                <a:solidFill>
                  <a:schemeClr val="accent1">
                    <a:lumMod val="75000"/>
                  </a:schemeClr>
                </a:solidFill>
              </a:rPr>
              <a:t>Overview </a:t>
            </a:r>
            <a:r>
              <a:rPr lang="en-US" sz="1300" b="1" dirty="0">
                <a:solidFill>
                  <a:schemeClr val="accent1">
                    <a:lumMod val="75000"/>
                  </a:schemeClr>
                </a:solidFill>
              </a:rPr>
              <a:t>of the Scenario (continued) </a:t>
            </a:r>
          </a:p>
          <a:p>
            <a:pPr marL="285750" indent="-285750">
              <a:buFont typeface="Arial" panose="020B0604020202020204" pitchFamily="34" charset="0"/>
              <a:buChar char="•"/>
            </a:pPr>
            <a:r>
              <a:rPr lang="en-US" sz="1300" dirty="0" smtClean="0"/>
              <a:t>Figure </a:t>
            </a:r>
            <a:r>
              <a:rPr lang="en-US" sz="1300" dirty="0"/>
              <a:t>2 - 1 details the wind-down strategy of scenarios </a:t>
            </a:r>
          </a:p>
          <a:p>
            <a:pPr marL="285750" indent="-285750">
              <a:buFont typeface="Arial" panose="020B0604020202020204" pitchFamily="34" charset="0"/>
              <a:buChar char="•"/>
            </a:pPr>
            <a:r>
              <a:rPr lang="en-US" sz="1300" dirty="0" smtClean="0"/>
              <a:t>The </a:t>
            </a:r>
            <a:r>
              <a:rPr lang="en-US" sz="1300" dirty="0"/>
              <a:t>sequence of scenarios applies to both Holiday Peak Volume cycle (January) and Normal High Volume cycle (April) </a:t>
            </a:r>
          </a:p>
          <a:p>
            <a:pPr marL="285750" indent="-285750">
              <a:buFont typeface="Arial" panose="020B0604020202020204" pitchFamily="34" charset="0"/>
              <a:buChar char="•"/>
            </a:pPr>
            <a:r>
              <a:rPr lang="en-US" sz="1300" dirty="0" smtClean="0"/>
              <a:t>Scenario </a:t>
            </a:r>
            <a:r>
              <a:rPr lang="en-US" sz="1300" dirty="0"/>
              <a:t>1 has limited simulation data output due to removal of all participants prior to start of Day 1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429500" cy="4445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224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5</a:t>
            </a:fld>
            <a:endParaRPr lang="en-US" dirty="0"/>
          </a:p>
        </p:txBody>
      </p:sp>
      <p:sp>
        <p:nvSpPr>
          <p:cNvPr id="6" name="Title 1"/>
          <p:cNvSpPr txBox="1">
            <a:spLocks/>
          </p:cNvSpPr>
          <p:nvPr/>
        </p:nvSpPr>
        <p:spPr>
          <a:xfrm>
            <a:off x="457200" y="274638"/>
            <a:ext cx="8382000" cy="639762"/>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rgbClr val="C00000"/>
                </a:solidFill>
                <a:latin typeface="+mj-lt"/>
                <a:ea typeface="+mj-ea"/>
                <a:cs typeface="+mj-cs"/>
              </a:defRPr>
            </a:lvl1pPr>
          </a:lstStyle>
          <a:p>
            <a:r>
              <a:rPr lang="en-US" sz="2800" b="1" dirty="0">
                <a:solidFill>
                  <a:schemeClr val="tx1"/>
                </a:solidFill>
              </a:rPr>
              <a:t>Available </a:t>
            </a:r>
            <a:r>
              <a:rPr lang="en-US" sz="2800" b="1" dirty="0" smtClean="0">
                <a:solidFill>
                  <a:schemeClr val="tx1"/>
                </a:solidFill>
              </a:rPr>
              <a:t>Intraday </a:t>
            </a:r>
            <a:r>
              <a:rPr lang="en-US" sz="2800" b="1" dirty="0">
                <a:solidFill>
                  <a:schemeClr val="tx1"/>
                </a:solidFill>
              </a:rPr>
              <a:t>L</a:t>
            </a:r>
            <a:r>
              <a:rPr lang="en-US" sz="2800" b="1" dirty="0" smtClean="0">
                <a:solidFill>
                  <a:schemeClr val="tx1"/>
                </a:solidFill>
              </a:rPr>
              <a:t>iquidity </a:t>
            </a:r>
            <a:r>
              <a:rPr lang="en-US" sz="2800" b="1" dirty="0">
                <a:solidFill>
                  <a:schemeClr val="tx1"/>
                </a:solidFill>
              </a:rPr>
              <a:t>at the </a:t>
            </a:r>
            <a:r>
              <a:rPr lang="en-US" sz="2800" b="1" dirty="0" smtClean="0">
                <a:solidFill>
                  <a:schemeClr val="tx1"/>
                </a:solidFill>
              </a:rPr>
              <a:t>Start </a:t>
            </a:r>
            <a:r>
              <a:rPr lang="en-US" sz="2800" b="1" dirty="0">
                <a:solidFill>
                  <a:schemeClr val="tx1"/>
                </a:solidFill>
              </a:rPr>
              <a:t>of the </a:t>
            </a:r>
            <a:r>
              <a:rPr lang="en-US" sz="2800" b="1" dirty="0" smtClean="0">
                <a:solidFill>
                  <a:schemeClr val="tx1"/>
                </a:solidFill>
              </a:rPr>
              <a:t>Business </a:t>
            </a:r>
            <a:r>
              <a:rPr lang="en-US" sz="2800" b="1" dirty="0">
                <a:solidFill>
                  <a:schemeClr val="tx1"/>
                </a:solidFill>
              </a:rPr>
              <a:t>D</a:t>
            </a:r>
            <a:r>
              <a:rPr lang="en-US" sz="2800" b="1" dirty="0" smtClean="0">
                <a:solidFill>
                  <a:schemeClr val="tx1"/>
                </a:solidFill>
              </a:rPr>
              <a:t>ay</a:t>
            </a:r>
            <a:endParaRPr lang="en-US" sz="2800" b="1" dirty="0">
              <a:solidFill>
                <a:schemeClr val="tx1"/>
              </a:solidFill>
            </a:endParaRPr>
          </a:p>
        </p:txBody>
      </p:sp>
      <p:sp>
        <p:nvSpPr>
          <p:cNvPr id="10" name="Rounded Rectangle 9"/>
          <p:cNvSpPr/>
          <p:nvPr/>
        </p:nvSpPr>
        <p:spPr>
          <a:xfrm>
            <a:off x="457200" y="1066800"/>
            <a:ext cx="8229600" cy="52322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9600" y="1066800"/>
            <a:ext cx="8077200" cy="523220"/>
          </a:xfrm>
          <a:prstGeom prst="rect">
            <a:avLst/>
          </a:prstGeom>
        </p:spPr>
        <p:txBody>
          <a:bodyPr wrap="square">
            <a:spAutoFit/>
          </a:bodyPr>
          <a:lstStyle/>
          <a:p>
            <a:pPr algn="just"/>
            <a:r>
              <a:rPr lang="en-US" sz="1400" dirty="0"/>
              <a:t>This tool will enable supervisors to monitor the amount of intraday liquidity a bank has available at the start of each day to meet its intraday liquidity requirements in normal conditions. </a:t>
            </a:r>
          </a:p>
        </p:txBody>
      </p:sp>
      <p:cxnSp>
        <p:nvCxnSpPr>
          <p:cNvPr id="23" name="Straight Connector 22"/>
          <p:cNvCxnSpPr/>
          <p:nvPr/>
        </p:nvCxnSpPr>
        <p:spPr>
          <a:xfrm>
            <a:off x="4981576" y="2620565"/>
            <a:ext cx="666750" cy="2615995"/>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171950" y="1828800"/>
            <a:ext cx="4572000" cy="3981450"/>
          </a:xfrm>
          <a:prstGeom prst="rect">
            <a:avLst/>
          </a:prstGeom>
        </p:spPr>
        <p:txBody>
          <a:bodyPr/>
          <a:lstStyle/>
          <a:p>
            <a:pPr lvl="0" rtl="0"/>
            <a:r>
              <a:rPr lang="en-US" sz="1400" b="1" dirty="0" smtClean="0"/>
              <a:t>Own sources</a:t>
            </a:r>
            <a:endParaRPr lang="en-US" sz="1400" b="1" dirty="0"/>
          </a:p>
          <a:p>
            <a:pPr marL="285750" lvl="0" indent="-285750" rtl="0">
              <a:buFont typeface="Wingdings" panose="05000000000000000000" pitchFamily="2" charset="2"/>
              <a:buChar char="Ø"/>
            </a:pPr>
            <a:r>
              <a:rPr lang="en-US" sz="1400" dirty="0" smtClean="0"/>
              <a:t>Reserve balances at the central bank;</a:t>
            </a:r>
            <a:endParaRPr lang="en-US" sz="1400" dirty="0"/>
          </a:p>
          <a:p>
            <a:pPr marL="285750" lvl="0" indent="-285750" rtl="0">
              <a:buFont typeface="Wingdings" panose="05000000000000000000" pitchFamily="2" charset="2"/>
              <a:buChar char="Ø"/>
            </a:pPr>
            <a:r>
              <a:rPr lang="en-US" sz="1400" dirty="0" smtClean="0"/>
              <a:t>Collateral pledged with the central bank or with ancillary systems that can be freely converted into intraday liquidity; </a:t>
            </a:r>
            <a:endParaRPr lang="en-US" sz="1400" dirty="0"/>
          </a:p>
          <a:p>
            <a:pPr marL="285750" lvl="0" indent="-285750" rtl="0">
              <a:buFont typeface="Wingdings" panose="05000000000000000000" pitchFamily="2" charset="2"/>
              <a:buChar char="Ø"/>
            </a:pPr>
            <a:r>
              <a:rPr lang="en-US" sz="1400" dirty="0" smtClean="0"/>
              <a:t>Unencumbered assets on a bank’s balance sheet that can be freely converted into intraday liquidity; </a:t>
            </a:r>
            <a:endParaRPr lang="en-US" sz="1400" dirty="0"/>
          </a:p>
          <a:p>
            <a:pPr marL="285750" lvl="0" indent="-285750" rtl="0">
              <a:buFont typeface="Wingdings" panose="05000000000000000000" pitchFamily="2" charset="2"/>
              <a:buChar char="Ø"/>
            </a:pPr>
            <a:r>
              <a:rPr lang="en-US" sz="1400" dirty="0" smtClean="0"/>
              <a:t>Secured and unsecured, committed and uncommitted credit lines12 available intraday;</a:t>
            </a:r>
            <a:endParaRPr lang="en-US" sz="1400" dirty="0"/>
          </a:p>
          <a:p>
            <a:pPr marL="285750" lvl="0" indent="-285750" rtl="0">
              <a:buFont typeface="Wingdings" panose="05000000000000000000" pitchFamily="2" charset="2"/>
              <a:buChar char="Ø"/>
            </a:pPr>
            <a:r>
              <a:rPr lang="en-US" sz="1400" dirty="0" smtClean="0"/>
              <a:t>Balances with other banks that can be used for intraday settlement. </a:t>
            </a:r>
            <a:endParaRPr lang="en-US" sz="1400" dirty="0"/>
          </a:p>
          <a:p>
            <a:pPr lvl="0" rtl="0"/>
            <a:endParaRPr lang="en-US" sz="1400" b="1" dirty="0" smtClean="0"/>
          </a:p>
          <a:p>
            <a:pPr lvl="0" rtl="0"/>
            <a:r>
              <a:rPr lang="en-US" sz="1400" b="1" dirty="0" smtClean="0"/>
              <a:t>Other sources </a:t>
            </a:r>
            <a:endParaRPr lang="en-US" sz="1400" b="1" dirty="0"/>
          </a:p>
          <a:p>
            <a:pPr marL="285750" lvl="0" indent="-285750" rtl="0">
              <a:buFont typeface="Wingdings" panose="05000000000000000000" pitchFamily="2" charset="2"/>
              <a:buChar char="Ø"/>
            </a:pPr>
            <a:r>
              <a:rPr lang="en-US" sz="1400" dirty="0" smtClean="0"/>
              <a:t>Payments received from other LVPS participants; </a:t>
            </a:r>
            <a:endParaRPr lang="en-US" sz="1400" dirty="0"/>
          </a:p>
          <a:p>
            <a:pPr marL="285750" lvl="0" indent="-285750" rtl="0">
              <a:buFont typeface="Wingdings" panose="05000000000000000000" pitchFamily="2" charset="2"/>
              <a:buChar char="Ø"/>
            </a:pPr>
            <a:r>
              <a:rPr lang="en-US" sz="1400" dirty="0" smtClean="0"/>
              <a:t>Payments received from ancillary systems; </a:t>
            </a:r>
            <a:endParaRPr lang="en-US" sz="1400" dirty="0"/>
          </a:p>
          <a:p>
            <a:pPr marL="285750" lvl="0" indent="-285750" rtl="0">
              <a:buFont typeface="Wingdings" panose="05000000000000000000" pitchFamily="2" charset="2"/>
              <a:buChar char="Ø"/>
            </a:pPr>
            <a:r>
              <a:rPr lang="en-US" sz="1400" dirty="0" smtClean="0"/>
              <a:t>Payments received through correspondent banking services.</a:t>
            </a:r>
          </a:p>
          <a:p>
            <a:pPr marL="285750" lvl="0" indent="-285750" rtl="0">
              <a:buFont typeface="Wingdings" panose="05000000000000000000" pitchFamily="2" charset="2"/>
              <a:buChar char="Ø"/>
            </a:pPr>
            <a:r>
              <a:rPr lang="en-US" sz="1400" dirty="0" smtClean="0"/>
              <a:t>Daylight overdraft capacity (FRB Net debit cap) </a:t>
            </a:r>
            <a:endParaRPr lang="en-US" sz="1400" dirty="0"/>
          </a:p>
        </p:txBody>
      </p:sp>
      <p:sp>
        <p:nvSpPr>
          <p:cNvPr id="18" name="Rectangular Callout 17"/>
          <p:cNvSpPr/>
          <p:nvPr/>
        </p:nvSpPr>
        <p:spPr>
          <a:xfrm>
            <a:off x="457200" y="5810250"/>
            <a:ext cx="8077200" cy="438150"/>
          </a:xfrm>
          <a:prstGeom prst="wedgeRectCallout">
            <a:avLst>
              <a:gd name="adj1" fmla="val -21982"/>
              <a:gd name="adj2" fmla="val -65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Basel III Reporting Requirement</a:t>
            </a:r>
            <a:r>
              <a:rPr lang="en-US" sz="1200" dirty="0"/>
              <a:t>: As the reporting data accumulates, supervisors will gain an indication of the amount of intraday liquidity available to a bank to meet its payment and settlement obligations in normal conditions.</a:t>
            </a:r>
          </a:p>
        </p:txBody>
      </p:sp>
      <p:sp>
        <p:nvSpPr>
          <p:cNvPr id="8" name="Rounded Rectangle 7"/>
          <p:cNvSpPr/>
          <p:nvPr/>
        </p:nvSpPr>
        <p:spPr>
          <a:xfrm>
            <a:off x="504826" y="2883753"/>
            <a:ext cx="2733675"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p:cNvSpPr/>
          <p:nvPr/>
        </p:nvSpPr>
        <p:spPr>
          <a:xfrm>
            <a:off x="533401" y="3021520"/>
            <a:ext cx="2819400" cy="1077218"/>
          </a:xfrm>
          <a:prstGeom prst="rect">
            <a:avLst/>
          </a:prstGeom>
        </p:spPr>
        <p:txBody>
          <a:bodyPr wrap="square">
            <a:spAutoFit/>
          </a:bodyPr>
          <a:lstStyle/>
          <a:p>
            <a:r>
              <a:rPr lang="en-US" sz="1600" dirty="0" smtClean="0">
                <a:solidFill>
                  <a:schemeClr val="bg1"/>
                </a:solidFill>
              </a:rPr>
              <a:t>Banks </a:t>
            </a:r>
            <a:r>
              <a:rPr lang="en-US" sz="1600" dirty="0">
                <a:solidFill>
                  <a:schemeClr val="bg1"/>
                </a:solidFill>
              </a:rPr>
              <a:t>should </a:t>
            </a:r>
            <a:r>
              <a:rPr lang="en-US" sz="1600" dirty="0" smtClean="0">
                <a:solidFill>
                  <a:schemeClr val="bg1"/>
                </a:solidFill>
              </a:rPr>
              <a:t>determine and agree </a:t>
            </a:r>
            <a:r>
              <a:rPr lang="en-US" sz="1600" dirty="0">
                <a:solidFill>
                  <a:schemeClr val="bg1"/>
                </a:solidFill>
              </a:rPr>
              <a:t>with </a:t>
            </a:r>
            <a:r>
              <a:rPr lang="en-US" sz="1600" dirty="0" smtClean="0">
                <a:solidFill>
                  <a:schemeClr val="bg1"/>
                </a:solidFill>
              </a:rPr>
              <a:t>their supervisor </a:t>
            </a:r>
            <a:r>
              <a:rPr lang="en-US" sz="1600" dirty="0">
                <a:solidFill>
                  <a:schemeClr val="bg1"/>
                </a:solidFill>
              </a:rPr>
              <a:t>the sources </a:t>
            </a:r>
            <a:r>
              <a:rPr lang="en-US" sz="1600" dirty="0" smtClean="0">
                <a:solidFill>
                  <a:schemeClr val="bg1"/>
                </a:solidFill>
              </a:rPr>
              <a:t>of liquidity  included in the calculation </a:t>
            </a:r>
            <a:r>
              <a:rPr lang="en-US" sz="1600" dirty="0">
                <a:solidFill>
                  <a:schemeClr val="bg1"/>
                </a:solidFill>
              </a:rPr>
              <a:t>of this tool. </a:t>
            </a:r>
          </a:p>
        </p:txBody>
      </p:sp>
      <p:cxnSp>
        <p:nvCxnSpPr>
          <p:cNvPr id="12" name="Straight Connector 11"/>
          <p:cNvCxnSpPr/>
          <p:nvPr/>
        </p:nvCxnSpPr>
        <p:spPr>
          <a:xfrm flipH="1">
            <a:off x="3267076" y="2121753"/>
            <a:ext cx="609600" cy="68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3238501" y="4636353"/>
            <a:ext cx="609600" cy="685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9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ular Callout 18"/>
          <p:cNvSpPr/>
          <p:nvPr/>
        </p:nvSpPr>
        <p:spPr>
          <a:xfrm>
            <a:off x="495301" y="4676502"/>
            <a:ext cx="8153398" cy="470595"/>
          </a:xfrm>
          <a:prstGeom prst="wedgeRectCallout">
            <a:avLst>
              <a:gd name="adj1" fmla="val -21768"/>
              <a:gd name="adj2" fmla="val -75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ular Callout 13"/>
          <p:cNvSpPr/>
          <p:nvPr/>
        </p:nvSpPr>
        <p:spPr>
          <a:xfrm>
            <a:off x="533400" y="2413695"/>
            <a:ext cx="8153398" cy="470595"/>
          </a:xfrm>
          <a:prstGeom prst="wedgeRectCallout">
            <a:avLst>
              <a:gd name="adj1" fmla="val -21768"/>
              <a:gd name="adj2" fmla="val -75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4C8E1ECB-E061-4EC4-9E0F-767A83113E18}" type="slidenum">
              <a:rPr lang="en-US" smtClean="0"/>
              <a:pPr/>
              <a:t>6</a:t>
            </a:fld>
            <a:endParaRPr lang="en-US" dirty="0"/>
          </a:p>
        </p:txBody>
      </p:sp>
      <p:sp>
        <p:nvSpPr>
          <p:cNvPr id="6" name="Title 1"/>
          <p:cNvSpPr txBox="1">
            <a:spLocks/>
          </p:cNvSpPr>
          <p:nvPr/>
        </p:nvSpPr>
        <p:spPr>
          <a:xfrm>
            <a:off x="457200" y="274638"/>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Total Payment &amp; Time-Specific Obligations </a:t>
            </a:r>
            <a:endParaRPr lang="en-US" sz="2800" b="1" dirty="0">
              <a:solidFill>
                <a:schemeClr val="tx1"/>
              </a:solidFill>
            </a:endParaRPr>
          </a:p>
        </p:txBody>
      </p:sp>
      <p:sp>
        <p:nvSpPr>
          <p:cNvPr id="10" name="Rounded Rectangle 9"/>
          <p:cNvSpPr/>
          <p:nvPr/>
        </p:nvSpPr>
        <p:spPr>
          <a:xfrm>
            <a:off x="457200" y="1066800"/>
            <a:ext cx="8229600" cy="307777"/>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9600" y="1066800"/>
            <a:ext cx="8077200" cy="307777"/>
          </a:xfrm>
          <a:prstGeom prst="rect">
            <a:avLst/>
          </a:prstGeom>
        </p:spPr>
        <p:txBody>
          <a:bodyPr wrap="square">
            <a:spAutoFit/>
          </a:bodyPr>
          <a:lstStyle/>
          <a:p>
            <a:pPr algn="just"/>
            <a:r>
              <a:rPr lang="en-US" sz="1400" b="1" dirty="0" smtClean="0"/>
              <a:t>Total Payment: </a:t>
            </a:r>
            <a:r>
              <a:rPr lang="en-US" sz="1400" dirty="0" smtClean="0"/>
              <a:t>This </a:t>
            </a:r>
            <a:r>
              <a:rPr lang="en-US" sz="1400" dirty="0"/>
              <a:t>tool will enable supervisors to monitor the overall scale of a bank’s payment activity</a:t>
            </a:r>
            <a:r>
              <a:rPr lang="en-US" sz="1400" dirty="0" smtClean="0"/>
              <a:t>.</a:t>
            </a:r>
          </a:p>
        </p:txBody>
      </p:sp>
      <p:cxnSp>
        <p:nvCxnSpPr>
          <p:cNvPr id="23" name="Straight Connector 22"/>
          <p:cNvCxnSpPr/>
          <p:nvPr/>
        </p:nvCxnSpPr>
        <p:spPr>
          <a:xfrm>
            <a:off x="4981576" y="2620565"/>
            <a:ext cx="666750" cy="2615995"/>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3400" y="3114941"/>
            <a:ext cx="8153399" cy="954107"/>
          </a:xfrm>
          <a:prstGeom prst="rect">
            <a:avLst/>
          </a:prstGeom>
        </p:spPr>
        <p:txBody>
          <a:bodyPr wrap="square">
            <a:spAutoFit/>
          </a:bodyPr>
          <a:lstStyle/>
          <a:p>
            <a:r>
              <a:rPr lang="en-US" sz="1400" b="1" dirty="0" smtClean="0"/>
              <a:t>Time-Specific obligations</a:t>
            </a:r>
            <a:r>
              <a:rPr lang="en-US" sz="1400" b="1" dirty="0"/>
              <a:t>: </a:t>
            </a:r>
            <a:r>
              <a:rPr lang="en-US" sz="1400" dirty="0"/>
              <a:t>This tool will enable supervisors to gain a better understanding of a bank’s time specific </a:t>
            </a:r>
            <a:r>
              <a:rPr lang="en-US" sz="1400" dirty="0" smtClean="0"/>
              <a:t>obligations. Failure </a:t>
            </a:r>
            <a:r>
              <a:rPr lang="en-US" sz="1400" dirty="0"/>
              <a:t>to settle such obligations on time could result in financial penalty, reputational damage to the bank or loss of future business.</a:t>
            </a:r>
          </a:p>
          <a:p>
            <a:r>
              <a:rPr lang="en-US" sz="1400" dirty="0" smtClean="0">
                <a:solidFill>
                  <a:schemeClr val="bg1"/>
                </a:solidFill>
              </a:rPr>
              <a:t>the calculation of this tool. </a:t>
            </a:r>
            <a:endParaRPr lang="en-US" sz="1400" dirty="0">
              <a:solidFill>
                <a:schemeClr val="bg1"/>
              </a:solidFill>
            </a:endParaRPr>
          </a:p>
        </p:txBody>
      </p:sp>
      <p:sp>
        <p:nvSpPr>
          <p:cNvPr id="13" name="Rounded Rectangle 12"/>
          <p:cNvSpPr/>
          <p:nvPr/>
        </p:nvSpPr>
        <p:spPr>
          <a:xfrm>
            <a:off x="457200" y="3114941"/>
            <a:ext cx="8229600" cy="767263"/>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47675" y="4069879"/>
            <a:ext cx="8277223" cy="1077218"/>
          </a:xfrm>
          <a:prstGeom prst="rect">
            <a:avLst/>
          </a:prstGeom>
        </p:spPr>
        <p:txBody>
          <a:bodyPr wrap="square">
            <a:spAutoFit/>
          </a:bodyPr>
          <a:lstStyle/>
          <a:p>
            <a:r>
              <a:rPr lang="en-US" sz="1400" dirty="0"/>
              <a:t>Banks should </a:t>
            </a:r>
            <a:r>
              <a:rPr lang="en-US" sz="1400" dirty="0" smtClean="0"/>
              <a:t>calculate</a:t>
            </a:r>
          </a:p>
          <a:p>
            <a:pPr marL="285750" indent="-285750">
              <a:buFont typeface="Wingdings" panose="05000000000000000000" pitchFamily="2" charset="2"/>
              <a:buChar char="Ø"/>
            </a:pPr>
            <a:r>
              <a:rPr lang="en-US" sz="1400" dirty="0" smtClean="0"/>
              <a:t>the </a:t>
            </a:r>
            <a:r>
              <a:rPr lang="en-US" sz="1400" dirty="0"/>
              <a:t>total value of time-specific obligations that they settle each day </a:t>
            </a:r>
            <a:endParaRPr lang="en-US" sz="1400" dirty="0" smtClean="0"/>
          </a:p>
          <a:p>
            <a:endParaRPr lang="en-US" sz="1200" dirty="0">
              <a:solidFill>
                <a:schemeClr val="bg1"/>
              </a:solidFill>
            </a:endParaRPr>
          </a:p>
          <a:p>
            <a:r>
              <a:rPr lang="en-US" sz="1200" b="1" dirty="0">
                <a:solidFill>
                  <a:schemeClr val="bg1"/>
                </a:solidFill>
              </a:rPr>
              <a:t>Basel III Reporting Requirement</a:t>
            </a:r>
            <a:r>
              <a:rPr lang="en-US" sz="1200" dirty="0">
                <a:solidFill>
                  <a:schemeClr val="bg1"/>
                </a:solidFill>
              </a:rPr>
              <a:t>: </a:t>
            </a:r>
            <a:r>
              <a:rPr lang="en-US" sz="1200" dirty="0" smtClean="0">
                <a:solidFill>
                  <a:schemeClr val="bg1"/>
                </a:solidFill>
              </a:rPr>
              <a:t>Banks should report </a:t>
            </a:r>
            <a:r>
              <a:rPr lang="en-US" sz="1200" dirty="0">
                <a:solidFill>
                  <a:schemeClr val="bg1"/>
                </a:solidFill>
              </a:rPr>
              <a:t>the three largest daily total values and the average daily total value in the reporting period to give supervisors an indication of the scale of these obligations.</a:t>
            </a:r>
          </a:p>
        </p:txBody>
      </p:sp>
      <p:sp>
        <p:nvSpPr>
          <p:cNvPr id="4" name="Rectangle 3"/>
          <p:cNvSpPr/>
          <p:nvPr/>
        </p:nvSpPr>
        <p:spPr>
          <a:xfrm>
            <a:off x="457200" y="1524000"/>
            <a:ext cx="8229600" cy="1323439"/>
          </a:xfrm>
          <a:prstGeom prst="rect">
            <a:avLst/>
          </a:prstGeom>
        </p:spPr>
        <p:txBody>
          <a:bodyPr wrap="square">
            <a:spAutoFit/>
          </a:bodyPr>
          <a:lstStyle/>
          <a:p>
            <a:r>
              <a:rPr lang="en-US" sz="1400" dirty="0"/>
              <a:t>For each business day in a reporting period, banks should calculate </a:t>
            </a:r>
            <a:endParaRPr lang="en-US" sz="1400" dirty="0" smtClean="0"/>
          </a:p>
          <a:p>
            <a:pPr marL="285750" indent="-285750">
              <a:buFont typeface="Wingdings" panose="05000000000000000000" pitchFamily="2" charset="2"/>
              <a:buChar char="Ø"/>
            </a:pPr>
            <a:r>
              <a:rPr lang="en-US" sz="1400" dirty="0"/>
              <a:t>T</a:t>
            </a:r>
            <a:r>
              <a:rPr lang="en-US" sz="1400" dirty="0" smtClean="0"/>
              <a:t>he </a:t>
            </a:r>
            <a:r>
              <a:rPr lang="en-US" sz="1400" dirty="0"/>
              <a:t>total of their gross payments sent and received in the LVPS </a:t>
            </a:r>
            <a:endParaRPr lang="en-US" sz="1400" dirty="0" smtClean="0"/>
          </a:p>
          <a:p>
            <a:pPr marL="285750" indent="-285750">
              <a:buFont typeface="Wingdings" panose="05000000000000000000" pitchFamily="2" charset="2"/>
              <a:buChar char="Ø"/>
            </a:pPr>
            <a:r>
              <a:rPr lang="en-US" sz="1400" dirty="0" smtClean="0"/>
              <a:t>Where </a:t>
            </a:r>
            <a:r>
              <a:rPr lang="en-US" sz="1400" dirty="0"/>
              <a:t>appropriate, across any account(s) held with a correspondent bank(s). </a:t>
            </a:r>
            <a:endParaRPr lang="en-US" sz="1400" dirty="0" smtClean="0"/>
          </a:p>
          <a:p>
            <a:endParaRPr lang="en-US" sz="1400" b="1" dirty="0"/>
          </a:p>
          <a:p>
            <a:r>
              <a:rPr lang="en-US" sz="1200" b="1" dirty="0">
                <a:solidFill>
                  <a:schemeClr val="bg1"/>
                </a:solidFill>
              </a:rPr>
              <a:t>Basel III Reporting Requirement: </a:t>
            </a:r>
            <a:r>
              <a:rPr lang="en-US" sz="1200" dirty="0">
                <a:solidFill>
                  <a:schemeClr val="bg1"/>
                </a:solidFill>
              </a:rPr>
              <a:t>Banks should report the three largest daily values for gross payments sent and received in the reporting period and the average daily figure of gross payments made and received in the reporting period. </a:t>
            </a:r>
          </a:p>
        </p:txBody>
      </p:sp>
    </p:spTree>
    <p:extLst>
      <p:ext uri="{BB962C8B-B14F-4D97-AF65-F5344CB8AC3E}">
        <p14:creationId xmlns:p14="http://schemas.microsoft.com/office/powerpoint/2010/main" val="1552058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7</a:t>
            </a:fld>
            <a:endParaRPr lang="en-US" dirty="0"/>
          </a:p>
        </p:txBody>
      </p:sp>
      <p:sp>
        <p:nvSpPr>
          <p:cNvPr id="6" name="Title 1"/>
          <p:cNvSpPr txBox="1">
            <a:spLocks/>
          </p:cNvSpPr>
          <p:nvPr/>
        </p:nvSpPr>
        <p:spPr>
          <a:xfrm>
            <a:off x="390525" y="273051"/>
            <a:ext cx="8686800" cy="639762"/>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a:solidFill>
                  <a:schemeClr val="tx1"/>
                </a:solidFill>
              </a:rPr>
              <a:t>Value of </a:t>
            </a:r>
            <a:r>
              <a:rPr lang="en-US" sz="2800" b="1" dirty="0" smtClean="0">
                <a:solidFill>
                  <a:schemeClr val="tx1"/>
                </a:solidFill>
              </a:rPr>
              <a:t>Payments </a:t>
            </a:r>
            <a:r>
              <a:rPr lang="en-US" sz="2800" b="1" dirty="0">
                <a:solidFill>
                  <a:schemeClr val="tx1"/>
                </a:solidFill>
              </a:rPr>
              <a:t>M</a:t>
            </a:r>
            <a:r>
              <a:rPr lang="en-US" sz="2800" b="1" dirty="0" smtClean="0">
                <a:solidFill>
                  <a:schemeClr val="tx1"/>
                </a:solidFill>
              </a:rPr>
              <a:t>ade </a:t>
            </a:r>
            <a:r>
              <a:rPr lang="en-US" sz="2800" b="1" dirty="0">
                <a:solidFill>
                  <a:schemeClr val="tx1"/>
                </a:solidFill>
              </a:rPr>
              <a:t>on </a:t>
            </a:r>
            <a:r>
              <a:rPr lang="en-US" sz="2800" b="1" dirty="0" smtClean="0">
                <a:solidFill>
                  <a:schemeClr val="tx1"/>
                </a:solidFill>
              </a:rPr>
              <a:t>Behalf </a:t>
            </a:r>
            <a:r>
              <a:rPr lang="en-US" sz="2800" b="1" dirty="0">
                <a:solidFill>
                  <a:schemeClr val="tx1"/>
                </a:solidFill>
              </a:rPr>
              <a:t>of </a:t>
            </a:r>
            <a:r>
              <a:rPr lang="en-US" sz="2800" b="1" dirty="0" smtClean="0">
                <a:solidFill>
                  <a:schemeClr val="tx1"/>
                </a:solidFill>
              </a:rPr>
              <a:t>Correspondent </a:t>
            </a:r>
            <a:r>
              <a:rPr lang="en-US" sz="2800" b="1" dirty="0">
                <a:solidFill>
                  <a:schemeClr val="tx1"/>
                </a:solidFill>
              </a:rPr>
              <a:t>B</a:t>
            </a:r>
            <a:r>
              <a:rPr lang="en-US" sz="2800" b="1" dirty="0" smtClean="0">
                <a:solidFill>
                  <a:schemeClr val="tx1"/>
                </a:solidFill>
              </a:rPr>
              <a:t>anking </a:t>
            </a:r>
            <a:r>
              <a:rPr lang="en-US" sz="2800" b="1" dirty="0">
                <a:solidFill>
                  <a:schemeClr val="tx1"/>
                </a:solidFill>
              </a:rPr>
              <a:t>C</a:t>
            </a:r>
            <a:r>
              <a:rPr lang="en-US" sz="2800" b="1" dirty="0" smtClean="0">
                <a:solidFill>
                  <a:schemeClr val="tx1"/>
                </a:solidFill>
              </a:rPr>
              <a:t>ustomers &amp; </a:t>
            </a:r>
            <a:r>
              <a:rPr lang="en-US" sz="2800" b="1" dirty="0">
                <a:solidFill>
                  <a:schemeClr val="tx1"/>
                </a:solidFill>
              </a:rPr>
              <a:t>Intraday </a:t>
            </a:r>
            <a:r>
              <a:rPr lang="en-US" sz="2800" b="1" dirty="0" smtClean="0">
                <a:solidFill>
                  <a:schemeClr val="tx1"/>
                </a:solidFill>
              </a:rPr>
              <a:t>Credit </a:t>
            </a:r>
            <a:r>
              <a:rPr lang="en-US" sz="2800" b="1" dirty="0">
                <a:solidFill>
                  <a:schemeClr val="tx1"/>
                </a:solidFill>
              </a:rPr>
              <a:t>L</a:t>
            </a:r>
            <a:r>
              <a:rPr lang="en-US" sz="2800" b="1" dirty="0" smtClean="0">
                <a:solidFill>
                  <a:schemeClr val="tx1"/>
                </a:solidFill>
              </a:rPr>
              <a:t>ines </a:t>
            </a:r>
            <a:r>
              <a:rPr lang="en-US" sz="2800" b="1" dirty="0">
                <a:solidFill>
                  <a:schemeClr val="tx1"/>
                </a:solidFill>
              </a:rPr>
              <a:t>E</a:t>
            </a:r>
            <a:r>
              <a:rPr lang="en-US" sz="2800" b="1" dirty="0" smtClean="0">
                <a:solidFill>
                  <a:schemeClr val="tx1"/>
                </a:solidFill>
              </a:rPr>
              <a:t>xtended </a:t>
            </a:r>
            <a:r>
              <a:rPr lang="en-US" sz="2800" b="1" dirty="0">
                <a:solidFill>
                  <a:schemeClr val="tx1"/>
                </a:solidFill>
              </a:rPr>
              <a:t>to </a:t>
            </a:r>
            <a:r>
              <a:rPr lang="en-US" sz="2800" b="1" dirty="0" smtClean="0">
                <a:solidFill>
                  <a:schemeClr val="tx1"/>
                </a:solidFill>
              </a:rPr>
              <a:t>Customers</a:t>
            </a:r>
            <a:endParaRPr lang="en-US" sz="2800" b="1" dirty="0">
              <a:solidFill>
                <a:schemeClr val="tx1"/>
              </a:solidFill>
            </a:endParaRPr>
          </a:p>
        </p:txBody>
      </p:sp>
      <p:sp>
        <p:nvSpPr>
          <p:cNvPr id="10" name="Rounded Rectangle 9"/>
          <p:cNvSpPr/>
          <p:nvPr/>
        </p:nvSpPr>
        <p:spPr>
          <a:xfrm>
            <a:off x="457200" y="1066800"/>
            <a:ext cx="8229600" cy="738664"/>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9600" y="1066800"/>
            <a:ext cx="8077200" cy="738664"/>
          </a:xfrm>
          <a:prstGeom prst="rect">
            <a:avLst/>
          </a:prstGeom>
        </p:spPr>
        <p:txBody>
          <a:bodyPr wrap="square">
            <a:spAutoFit/>
          </a:bodyPr>
          <a:lstStyle/>
          <a:p>
            <a:pPr algn="just"/>
            <a:r>
              <a:rPr lang="en-US" sz="1400" b="1" dirty="0"/>
              <a:t>Value of payments made on behalf of correspondent banking customers : </a:t>
            </a:r>
            <a:r>
              <a:rPr lang="en-US" sz="1400" dirty="0"/>
              <a:t>to gain a better understanding of the proportion of </a:t>
            </a:r>
            <a:r>
              <a:rPr lang="en-US" sz="1400" dirty="0" smtClean="0"/>
              <a:t>a correspondent </a:t>
            </a:r>
            <a:r>
              <a:rPr lang="en-US" sz="1400" dirty="0"/>
              <a:t>bank’s payment flows that arise from its provision of correspondent banking services. </a:t>
            </a:r>
            <a:endParaRPr lang="en-US" sz="1400" dirty="0" smtClean="0"/>
          </a:p>
        </p:txBody>
      </p:sp>
      <p:cxnSp>
        <p:nvCxnSpPr>
          <p:cNvPr id="23" name="Straight Connector 22"/>
          <p:cNvCxnSpPr/>
          <p:nvPr/>
        </p:nvCxnSpPr>
        <p:spPr>
          <a:xfrm>
            <a:off x="4981576" y="2620565"/>
            <a:ext cx="666750" cy="2615995"/>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3400" y="3652819"/>
            <a:ext cx="8153399" cy="523220"/>
          </a:xfrm>
          <a:prstGeom prst="rect">
            <a:avLst/>
          </a:prstGeom>
        </p:spPr>
        <p:txBody>
          <a:bodyPr wrap="square">
            <a:spAutoFit/>
          </a:bodyPr>
          <a:lstStyle/>
          <a:p>
            <a:r>
              <a:rPr lang="en-US" sz="1400" b="1" dirty="0"/>
              <a:t>Intraday credit lines extended to </a:t>
            </a:r>
            <a:r>
              <a:rPr lang="en-US" sz="1400" b="1" dirty="0" smtClean="0"/>
              <a:t>customers: </a:t>
            </a:r>
            <a:r>
              <a:rPr lang="en-US" sz="1400" dirty="0"/>
              <a:t>This tool will enable supervisors to monitor the scale of a correspondent bank’s provision of intraday credit to its customers. </a:t>
            </a:r>
            <a:r>
              <a:rPr lang="en-US" sz="1400" dirty="0" smtClean="0">
                <a:solidFill>
                  <a:schemeClr val="bg1"/>
                </a:solidFill>
              </a:rPr>
              <a:t>the calculation of this tool. </a:t>
            </a:r>
            <a:endParaRPr lang="en-US" sz="1400" dirty="0">
              <a:solidFill>
                <a:schemeClr val="bg1"/>
              </a:solidFill>
            </a:endParaRPr>
          </a:p>
        </p:txBody>
      </p:sp>
      <p:sp>
        <p:nvSpPr>
          <p:cNvPr id="13" name="Rounded Rectangle 12"/>
          <p:cNvSpPr/>
          <p:nvPr/>
        </p:nvSpPr>
        <p:spPr>
          <a:xfrm>
            <a:off x="438150" y="3667780"/>
            <a:ext cx="8229600" cy="52322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495299" y="1981200"/>
            <a:ext cx="8229600" cy="738664"/>
          </a:xfrm>
          <a:prstGeom prst="rect">
            <a:avLst/>
          </a:prstGeom>
        </p:spPr>
        <p:txBody>
          <a:bodyPr wrap="square">
            <a:spAutoFit/>
          </a:bodyPr>
          <a:lstStyle/>
          <a:p>
            <a:r>
              <a:rPr lang="en-US" sz="1400" dirty="0"/>
              <a:t>Correspondent banks should calculate </a:t>
            </a:r>
            <a:endParaRPr lang="en-US" sz="1400" dirty="0" smtClean="0"/>
          </a:p>
          <a:p>
            <a:pPr marL="285750" indent="-285750">
              <a:buFont typeface="Wingdings" panose="05000000000000000000" pitchFamily="2" charset="2"/>
              <a:buChar char="Ø"/>
            </a:pPr>
            <a:r>
              <a:rPr lang="en-US" sz="1400" dirty="0" smtClean="0"/>
              <a:t>the </a:t>
            </a:r>
            <a:r>
              <a:rPr lang="en-US" sz="1400" dirty="0"/>
              <a:t>total value of payments they make on behalf of all customers of their correspondent banking services each day </a:t>
            </a:r>
          </a:p>
        </p:txBody>
      </p:sp>
      <p:sp>
        <p:nvSpPr>
          <p:cNvPr id="12" name="Rectangular Callout 11"/>
          <p:cNvSpPr/>
          <p:nvPr/>
        </p:nvSpPr>
        <p:spPr>
          <a:xfrm>
            <a:off x="457200" y="4495799"/>
            <a:ext cx="8267699" cy="609601"/>
          </a:xfrm>
          <a:prstGeom prst="wedgeRectCallout">
            <a:avLst>
              <a:gd name="adj1" fmla="val -21982"/>
              <a:gd name="adj2" fmla="val -65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Basel III Reporting Requirement</a:t>
            </a:r>
            <a:r>
              <a:rPr lang="en-US" sz="1200" dirty="0"/>
              <a:t>: Correspondent banks should report the three largest intraday credit lines extended to their customers in the reporting period, including whether these lines are secured or committed and the use of those lines at peak usage.</a:t>
            </a:r>
          </a:p>
        </p:txBody>
      </p:sp>
      <p:sp>
        <p:nvSpPr>
          <p:cNvPr id="14" name="Rectangular Callout 13"/>
          <p:cNvSpPr/>
          <p:nvPr/>
        </p:nvSpPr>
        <p:spPr>
          <a:xfrm>
            <a:off x="495299" y="2767489"/>
            <a:ext cx="8267699" cy="438150"/>
          </a:xfrm>
          <a:prstGeom prst="wedgeRectCallout">
            <a:avLst>
              <a:gd name="adj1" fmla="val -21982"/>
              <a:gd name="adj2" fmla="val -65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Basel III Reporting Requirement</a:t>
            </a:r>
            <a:r>
              <a:rPr lang="en-US" sz="1200" dirty="0"/>
              <a:t>: The bank should report the three largest daily total values and the daily average total value of these payments in the reporting period.</a:t>
            </a:r>
          </a:p>
        </p:txBody>
      </p:sp>
    </p:spTree>
    <p:extLst>
      <p:ext uri="{BB962C8B-B14F-4D97-AF65-F5344CB8AC3E}">
        <p14:creationId xmlns:p14="http://schemas.microsoft.com/office/powerpoint/2010/main" val="550016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pPr/>
              <a:t>8</a:t>
            </a:fld>
            <a:endParaRPr lang="en-US" dirty="0"/>
          </a:p>
        </p:txBody>
      </p:sp>
      <p:sp>
        <p:nvSpPr>
          <p:cNvPr id="6" name="Title 1"/>
          <p:cNvSpPr txBox="1">
            <a:spLocks/>
          </p:cNvSpPr>
          <p:nvPr/>
        </p:nvSpPr>
        <p:spPr>
          <a:xfrm>
            <a:off x="390525" y="273051"/>
            <a:ext cx="86868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rPr>
              <a:t>Intraday Throughput</a:t>
            </a:r>
            <a:endParaRPr lang="en-US" sz="2800" b="1" dirty="0">
              <a:solidFill>
                <a:schemeClr val="tx1"/>
              </a:solidFill>
            </a:endParaRPr>
          </a:p>
        </p:txBody>
      </p:sp>
      <p:sp>
        <p:nvSpPr>
          <p:cNvPr id="10" name="Rounded Rectangle 9"/>
          <p:cNvSpPr/>
          <p:nvPr/>
        </p:nvSpPr>
        <p:spPr>
          <a:xfrm>
            <a:off x="457200" y="1066800"/>
            <a:ext cx="8229600" cy="52322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9600" y="1066800"/>
            <a:ext cx="8077200" cy="523220"/>
          </a:xfrm>
          <a:prstGeom prst="rect">
            <a:avLst/>
          </a:prstGeom>
        </p:spPr>
        <p:txBody>
          <a:bodyPr wrap="square">
            <a:spAutoFit/>
          </a:bodyPr>
          <a:lstStyle/>
          <a:p>
            <a:pPr algn="just"/>
            <a:r>
              <a:rPr lang="en-US" sz="1400" b="1" dirty="0" smtClean="0"/>
              <a:t>Intraday throughput: </a:t>
            </a:r>
            <a:r>
              <a:rPr lang="en-US" sz="1400" dirty="0"/>
              <a:t>This tool will enable supervisors to monitor the throughput of a direct participant’s daily payments activity across its settlement account. </a:t>
            </a:r>
            <a:endParaRPr lang="en-US" sz="1400" dirty="0" smtClean="0"/>
          </a:p>
        </p:txBody>
      </p:sp>
      <p:cxnSp>
        <p:nvCxnSpPr>
          <p:cNvPr id="23" name="Straight Connector 22"/>
          <p:cNvCxnSpPr/>
          <p:nvPr/>
        </p:nvCxnSpPr>
        <p:spPr>
          <a:xfrm>
            <a:off x="4981576" y="2620565"/>
            <a:ext cx="666750" cy="2615995"/>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2" name="Rectangular Callout 11"/>
          <p:cNvSpPr/>
          <p:nvPr/>
        </p:nvSpPr>
        <p:spPr>
          <a:xfrm>
            <a:off x="457200" y="1860848"/>
            <a:ext cx="8267699" cy="740761"/>
          </a:xfrm>
          <a:prstGeom prst="wedgeRectCallout">
            <a:avLst>
              <a:gd name="adj1" fmla="val -21982"/>
              <a:gd name="adj2" fmla="val -65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Basel III Reporting Requirement</a:t>
            </a:r>
            <a:r>
              <a:rPr lang="en-US" sz="1200" dirty="0"/>
              <a:t>: Direct participants should report the daily average in the reporting period of the percentage of their outgoing payments (relative to total payments) that settle by specific times during the day, by value within each hour of the business day. Over time, this will enable supervisors to identify any changes in a bank’s payment and settlement behavior. </a:t>
            </a:r>
          </a:p>
        </p:txBody>
      </p:sp>
    </p:spTree>
    <p:extLst>
      <p:ext uri="{BB962C8B-B14F-4D97-AF65-F5344CB8AC3E}">
        <p14:creationId xmlns:p14="http://schemas.microsoft.com/office/powerpoint/2010/main" val="3008945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smtClean="0">
                <a:solidFill>
                  <a:schemeClr val="tx1"/>
                </a:solidFill>
              </a:rPr>
              <a:t>Table of Content</a:t>
            </a:r>
            <a:endParaRPr lang="en-US" sz="2800" b="1" dirty="0">
              <a:solidFill>
                <a:schemeClr val="tx1"/>
              </a:solidFill>
            </a:endParaRPr>
          </a:p>
        </p:txBody>
      </p:sp>
      <p:sp>
        <p:nvSpPr>
          <p:cNvPr id="5" name="Text Placeholder 2"/>
          <p:cNvSpPr>
            <a:spLocks noGrp="1"/>
          </p:cNvSpPr>
          <p:nvPr>
            <p:ph idx="1"/>
          </p:nvPr>
        </p:nvSpPr>
        <p:spPr>
          <a:xfrm>
            <a:off x="457200" y="1066800"/>
            <a:ext cx="8229600" cy="4953000"/>
          </a:xfrm>
        </p:spPr>
        <p:txBody>
          <a:bodyPr>
            <a:normAutofit/>
          </a:bodyPr>
          <a:lstStyle/>
          <a:p>
            <a:pPr marL="0" indent="0">
              <a:lnSpc>
                <a:spcPts val="1800"/>
              </a:lnSpc>
              <a:buNone/>
            </a:pPr>
            <a:endParaRPr lang="en-US" altLang="zh-CN" sz="2000" dirty="0" smtClean="0"/>
          </a:p>
          <a:p>
            <a:pPr>
              <a:lnSpc>
                <a:spcPts val="1800"/>
              </a:lnSpc>
              <a:buNone/>
            </a:pPr>
            <a:endParaRPr lang="en-US" sz="2000" b="1" dirty="0" smtClean="0"/>
          </a:p>
          <a:p>
            <a:pPr>
              <a:lnSpc>
                <a:spcPts val="1800"/>
              </a:lnSpc>
              <a:buNone/>
            </a:pPr>
            <a:endParaRPr lang="en-US" sz="2000" b="1" dirty="0" smtClean="0"/>
          </a:p>
        </p:txBody>
      </p:sp>
      <p:sp>
        <p:nvSpPr>
          <p:cNvPr id="3" name="Slide Number Placeholder 2"/>
          <p:cNvSpPr>
            <a:spLocks noGrp="1"/>
          </p:cNvSpPr>
          <p:nvPr>
            <p:ph type="sldNum" sz="quarter" idx="12"/>
          </p:nvPr>
        </p:nvSpPr>
        <p:spPr/>
        <p:txBody>
          <a:bodyPr/>
          <a:lstStyle/>
          <a:p>
            <a:fld id="{4C8E1ECB-E061-4EC4-9E0F-767A83113E18}" type="slidenum">
              <a:rPr lang="en-US" smtClean="0"/>
              <a:pPr/>
              <a:t>9</a:t>
            </a:fld>
            <a:endParaRPr lang="en-US" dirty="0"/>
          </a:p>
        </p:txBody>
      </p:sp>
      <p:graphicFrame>
        <p:nvGraphicFramePr>
          <p:cNvPr id="6" name="Diagram 5"/>
          <p:cNvGraphicFramePr/>
          <p:nvPr>
            <p:extLst>
              <p:ext uri="{D42A27DB-BD31-4B8C-83A1-F6EECF244321}">
                <p14:modId xmlns:p14="http://schemas.microsoft.com/office/powerpoint/2010/main" val="1469365364"/>
              </p:ext>
            </p:extLst>
          </p:nvPr>
        </p:nvGraphicFramePr>
        <p:xfrm>
          <a:off x="533400" y="990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6214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T_TYPE" val="THIN BLUE LINE"/>
</p:tagLst>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Theme2</Template>
  <TotalTime>12731</TotalTime>
  <Words>6546</Words>
  <Application>Microsoft Office PowerPoint</Application>
  <PresentationFormat>On-screen Show (4:3)</PresentationFormat>
  <Paragraphs>754</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Theme2</vt:lpstr>
      <vt:lpstr> Intraday Liquidity Risk management  Gap Analysis &amp; Proposal </vt:lpstr>
      <vt:lpstr>PowerPoint Presentation</vt:lpstr>
      <vt:lpstr>Why Is Intraday Liquidity Important</vt:lpstr>
      <vt:lpstr>PowerPoint Presentation</vt:lpstr>
      <vt:lpstr>PowerPoint Presentation</vt:lpstr>
      <vt:lpstr>PowerPoint Presentation</vt:lpstr>
      <vt:lpstr>PowerPoint Presentation</vt:lpstr>
      <vt:lpstr>PowerPoint Presentation</vt:lpstr>
      <vt:lpstr>Table of Content</vt:lpstr>
      <vt:lpstr>BOCNY Policy - Intraday Liquidity Management</vt:lpstr>
      <vt:lpstr>PowerPoint Presentation</vt:lpstr>
      <vt:lpstr>PowerPoint Presentation</vt:lpstr>
      <vt:lpstr>PowerPoint Presentation</vt:lpstr>
      <vt:lpstr>PowerPoint Presentation</vt:lpstr>
      <vt:lpstr>Table of Content</vt:lpstr>
      <vt:lpstr>PowerPoint Presentation</vt:lpstr>
      <vt:lpstr>PowerPoint Presentation</vt:lpstr>
      <vt:lpstr>Fed Net Debit Caps Category</vt:lpstr>
      <vt:lpstr>Fed Account Net Flow Analysis</vt:lpstr>
      <vt:lpstr>Fed Account Balance Analysis</vt:lpstr>
      <vt:lpstr>Fed Account Seasonality Analysis</vt:lpstr>
      <vt:lpstr>Table of Content</vt:lpstr>
      <vt:lpstr>PowerPoint Presentation</vt:lpstr>
      <vt:lpstr>PowerPoint Presentation</vt:lpstr>
      <vt:lpstr>APPENDIX</vt:lpstr>
      <vt:lpstr>Practical example of the monitoring indicators </vt:lpstr>
      <vt:lpstr>PowerPoint Presentation</vt:lpstr>
      <vt:lpstr>PowerPoint Presentation</vt:lpstr>
      <vt:lpstr>PowerPoint Presentation</vt:lpstr>
      <vt:lpstr>CHIPS Stress Test &amp;  Recovery and Wind-Down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Bank of China, USA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CUSO Risk Management Framework</dc:title>
  <dc:creator>DZOU</dc:creator>
  <cp:lastModifiedBy>PENG, QIAN(Charlie)</cp:lastModifiedBy>
  <cp:revision>1254</cp:revision>
  <cp:lastPrinted>2017-02-24T21:34:10Z</cp:lastPrinted>
  <dcterms:created xsi:type="dcterms:W3CDTF">2016-06-06T19:32:55Z</dcterms:created>
  <dcterms:modified xsi:type="dcterms:W3CDTF">2017-09-13T13:41:26Z</dcterms:modified>
</cp:coreProperties>
</file>