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1" r:id="rId1"/>
    <p:sldMasterId id="2147484047" r:id="rId2"/>
  </p:sldMasterIdLst>
  <p:notesMasterIdLst>
    <p:notesMasterId r:id="rId10"/>
  </p:notesMasterIdLst>
  <p:handoutMasterIdLst>
    <p:handoutMasterId r:id="rId11"/>
  </p:handoutMasterIdLst>
  <p:sldIdLst>
    <p:sldId id="302" r:id="rId3"/>
    <p:sldId id="305" r:id="rId4"/>
    <p:sldId id="306" r:id="rId5"/>
    <p:sldId id="304" r:id="rId6"/>
    <p:sldId id="307" r:id="rId7"/>
    <p:sldId id="308" r:id="rId8"/>
    <p:sldId id="309" r:id="rId9"/>
  </p:sldIdLst>
  <p:sldSz cx="9144000" cy="6858000" type="screen4x3"/>
  <p:notesSz cx="7010400" cy="92964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CCFF"/>
    <a:srgbClr val="E3E6D2"/>
    <a:srgbClr val="A3FBEA"/>
    <a:srgbClr val="FFFFCC"/>
    <a:srgbClr val="B7EB35"/>
    <a:srgbClr val="F0F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9281" autoAdjust="0"/>
  </p:normalViewPr>
  <p:slideViewPr>
    <p:cSldViewPr>
      <p:cViewPr varScale="1">
        <p:scale>
          <a:sx n="116" d="100"/>
          <a:sy n="116" d="100"/>
        </p:scale>
        <p:origin x="1428" y="108"/>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atin typeface="Arial" charset="0"/>
              </a:defRPr>
            </a:lvl1pPr>
          </a:lstStyle>
          <a:p>
            <a:pPr>
              <a:defRPr/>
            </a:pPr>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atin typeface="Arial" charset="0"/>
              </a:defRPr>
            </a:lvl1pPr>
          </a:lstStyle>
          <a:p>
            <a:pPr>
              <a:defRPr/>
            </a:pPr>
            <a:fld id="{38B1476D-5BC9-4809-8744-8E69EAB0AE95}" type="slidenum">
              <a:rPr lang="en-US"/>
              <a:pPr>
                <a:defRPr/>
              </a:pPr>
              <a:t>‹#›</a:t>
            </a:fld>
            <a:endParaRPr lang="en-US"/>
          </a:p>
        </p:txBody>
      </p:sp>
    </p:spTree>
    <p:extLst>
      <p:ext uri="{BB962C8B-B14F-4D97-AF65-F5344CB8AC3E}">
        <p14:creationId xmlns:p14="http://schemas.microsoft.com/office/powerpoint/2010/main" val="407306768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2289" tIns="46143" rIns="92289" bIns="46143"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075" name="Date Placeholder 2"/>
          <p:cNvSpPr>
            <a:spLocks noGrp="1" noChangeArrowheads="1"/>
          </p:cNvSpPr>
          <p:nvPr>
            <p:ph type="dt" idx="1"/>
          </p:nvPr>
        </p:nvSpPr>
        <p:spPr bwMode="auto">
          <a:xfrm>
            <a:off x="3970338" y="0"/>
            <a:ext cx="3038475" cy="465138"/>
          </a:xfrm>
          <a:prstGeom prst="rect">
            <a:avLst/>
          </a:prstGeom>
          <a:noFill/>
          <a:ln w="9525">
            <a:noFill/>
            <a:miter lim="800000"/>
            <a:headEnd/>
            <a:tailEnd/>
          </a:ln>
        </p:spPr>
        <p:txBody>
          <a:bodyPr vert="horz" wrap="square" lIns="92289" tIns="46143" rIns="92289" bIns="46143"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8196" name="Slide Image Placeholder 3"/>
          <p:cNvSpPr>
            <a:spLocks noGrp="1" noRot="1" noChangeAspect="1" noChangeArrowheads="1"/>
          </p:cNvSpPr>
          <p:nvPr>
            <p:ph type="sldImg" idx="2"/>
          </p:nvPr>
        </p:nvSpPr>
        <p:spPr bwMode="auto">
          <a:xfrm>
            <a:off x="1181100" y="696913"/>
            <a:ext cx="4648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Notes Placeholder 4"/>
          <p:cNvSpPr>
            <a:spLocks noGrp="1" noChangeArrowheads="1"/>
          </p:cNvSpPr>
          <p:nvPr>
            <p:ph type="body" sz="quarter" idx="3"/>
          </p:nvPr>
        </p:nvSpPr>
        <p:spPr bwMode="auto">
          <a:xfrm>
            <a:off x="701675" y="4414838"/>
            <a:ext cx="5607050" cy="4184650"/>
          </a:xfrm>
          <a:prstGeom prst="rect">
            <a:avLst/>
          </a:prstGeom>
          <a:noFill/>
          <a:ln w="9525">
            <a:noFill/>
            <a:miter lim="800000"/>
            <a:headEnd/>
            <a:tailEnd/>
          </a:ln>
        </p:spPr>
        <p:txBody>
          <a:bodyPr vert="horz" wrap="square" lIns="92289" tIns="46143" rIns="92289" bIns="46143"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Footer Placeholder 5"/>
          <p:cNvSpPr>
            <a:spLocks noGrp="1" noChangeArrowheads="1"/>
          </p:cNvSpPr>
          <p:nvPr>
            <p:ph type="ftr" sz="quarter" idx="4"/>
          </p:nvPr>
        </p:nvSpPr>
        <p:spPr bwMode="auto">
          <a:xfrm>
            <a:off x="0" y="8829675"/>
            <a:ext cx="3038475" cy="465138"/>
          </a:xfrm>
          <a:prstGeom prst="rect">
            <a:avLst/>
          </a:prstGeom>
          <a:noFill/>
          <a:ln w="9525">
            <a:noFill/>
            <a:miter lim="800000"/>
            <a:headEnd/>
            <a:tailEnd/>
          </a:ln>
        </p:spPr>
        <p:txBody>
          <a:bodyPr vert="horz" wrap="square" lIns="92289" tIns="46143" rIns="92289" bIns="46143"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079" name="Slide Number Placeholder 6"/>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2289" tIns="46143" rIns="92289" bIns="46143" numCol="1" anchor="b" anchorCtr="0" compatLnSpc="1">
            <a:prstTxWarp prst="textNoShape">
              <a:avLst/>
            </a:prstTxWarp>
          </a:bodyPr>
          <a:lstStyle>
            <a:lvl1pPr algn="r">
              <a:defRPr sz="1200">
                <a:latin typeface="Arial" pitchFamily="34" charset="0"/>
              </a:defRPr>
            </a:lvl1pPr>
          </a:lstStyle>
          <a:p>
            <a:pPr>
              <a:defRPr/>
            </a:pPr>
            <a:fld id="{C3841E7C-5F9C-467C-822A-ABF796CA4F74}" type="slidenum">
              <a:rPr lang="en-US"/>
              <a:pPr>
                <a:defRPr/>
              </a:pPr>
              <a:t>‹#›</a:t>
            </a:fld>
            <a:endParaRPr lang="en-US"/>
          </a:p>
        </p:txBody>
      </p:sp>
    </p:spTree>
    <p:extLst>
      <p:ext uri="{BB962C8B-B14F-4D97-AF65-F5344CB8AC3E}">
        <p14:creationId xmlns:p14="http://schemas.microsoft.com/office/powerpoint/2010/main" val="32431761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008A73-6511-494B-A0D6-DBDAEF699FB7}" type="slidenum">
              <a:rPr lang="en-US"/>
              <a:pPr>
                <a:defRPr/>
              </a:pPr>
              <a:t>‹#›</a:t>
            </a:fld>
            <a:endParaRPr lang="en-US"/>
          </a:p>
        </p:txBody>
      </p:sp>
    </p:spTree>
    <p:extLst>
      <p:ext uri="{BB962C8B-B14F-4D97-AF65-F5344CB8AC3E}">
        <p14:creationId xmlns:p14="http://schemas.microsoft.com/office/powerpoint/2010/main" val="25253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CC5566-C397-4E05-A7D3-221D08906995}" type="slidenum">
              <a:rPr lang="en-US"/>
              <a:pPr>
                <a:defRPr/>
              </a:pPr>
              <a:t>‹#›</a:t>
            </a:fld>
            <a:endParaRPr lang="en-US"/>
          </a:p>
        </p:txBody>
      </p:sp>
    </p:spTree>
    <p:extLst>
      <p:ext uri="{BB962C8B-B14F-4D97-AF65-F5344CB8AC3E}">
        <p14:creationId xmlns:p14="http://schemas.microsoft.com/office/powerpoint/2010/main" val="195970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58C538-B193-4F9D-84BF-5D7204DD6A26}" type="slidenum">
              <a:rPr lang="en-US"/>
              <a:pPr>
                <a:defRPr/>
              </a:pPr>
              <a:t>‹#›</a:t>
            </a:fld>
            <a:endParaRPr lang="en-US"/>
          </a:p>
        </p:txBody>
      </p:sp>
    </p:spTree>
    <p:extLst>
      <p:ext uri="{BB962C8B-B14F-4D97-AF65-F5344CB8AC3E}">
        <p14:creationId xmlns:p14="http://schemas.microsoft.com/office/powerpoint/2010/main" val="533455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ADD0FE-44F8-4E20-AB94-9BDAD2C2F7F0}" type="slidenum">
              <a:rPr lang="en-US"/>
              <a:pPr>
                <a:defRPr/>
              </a:pPr>
              <a:t>‹#›</a:t>
            </a:fld>
            <a:endParaRPr lang="en-US"/>
          </a:p>
        </p:txBody>
      </p:sp>
    </p:spTree>
    <p:extLst>
      <p:ext uri="{BB962C8B-B14F-4D97-AF65-F5344CB8AC3E}">
        <p14:creationId xmlns:p14="http://schemas.microsoft.com/office/powerpoint/2010/main" val="431903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91023"/>
            <a:ext cx="7772400" cy="1686049"/>
          </a:xfrm>
        </p:spPr>
        <p:txBody>
          <a:bodyPr/>
          <a:lstStyle>
            <a:lvl1pPr algn="ctr">
              <a:defRPr b="1" baseline="0">
                <a:solidFill>
                  <a:srgbClr val="0070C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293096"/>
            <a:ext cx="6400800" cy="1345704"/>
          </a:xfrm>
        </p:spPr>
        <p:txBody>
          <a:bodyPr>
            <a:normAutofit/>
          </a:bodyPr>
          <a:lstStyle>
            <a:lvl1pPr marL="0" indent="0" algn="ctr">
              <a:buNone/>
              <a:defRPr sz="2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F4071944-5166-401A-8594-731D12C987C5}" type="slidenum">
              <a:rPr lang="zh-CN" altLang="en-US"/>
              <a:pPr>
                <a:defRPr/>
              </a:pPr>
              <a:t>‹#›</a:t>
            </a:fld>
            <a:endParaRPr lang="zh-CN" altLang="en-US"/>
          </a:p>
        </p:txBody>
      </p:sp>
    </p:spTree>
    <p:extLst>
      <p:ext uri="{BB962C8B-B14F-4D97-AF65-F5344CB8AC3E}">
        <p14:creationId xmlns:p14="http://schemas.microsoft.com/office/powerpoint/2010/main" val="3486833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1DF5487C-F8DD-4D0C-8BCD-B76F6E489701}" type="slidenum">
              <a:rPr lang="zh-CN" altLang="en-US"/>
              <a:pPr>
                <a:defRPr/>
              </a:pPr>
              <a:t>‹#›</a:t>
            </a:fld>
            <a:endParaRPr lang="zh-CN" altLang="en-US"/>
          </a:p>
        </p:txBody>
      </p:sp>
    </p:spTree>
    <p:extLst>
      <p:ext uri="{BB962C8B-B14F-4D97-AF65-F5344CB8AC3E}">
        <p14:creationId xmlns:p14="http://schemas.microsoft.com/office/powerpoint/2010/main" val="101375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8760"/>
            <a:ext cx="40386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68760"/>
            <a:ext cx="40386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76D0E62E-9921-4DC6-B9B2-0BE89403CA91}" type="slidenum">
              <a:rPr lang="zh-CN" altLang="en-US"/>
              <a:pPr>
                <a:defRPr/>
              </a:pPr>
              <a:t>‹#›</a:t>
            </a:fld>
            <a:endParaRPr lang="zh-CN" altLang="en-US"/>
          </a:p>
        </p:txBody>
      </p:sp>
    </p:spTree>
    <p:extLst>
      <p:ext uri="{BB962C8B-B14F-4D97-AF65-F5344CB8AC3E}">
        <p14:creationId xmlns:p14="http://schemas.microsoft.com/office/powerpoint/2010/main" val="1150773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852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0852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pPr>
              <a:defRPr/>
            </a:pPr>
            <a:fld id="{DB65587C-E8E7-4FEE-9B48-477DA1F36F3D}" type="slidenum">
              <a:rPr lang="zh-CN" altLang="en-US"/>
              <a:pPr>
                <a:defRPr/>
              </a:pPr>
              <a:t>‹#›</a:t>
            </a:fld>
            <a:endParaRPr lang="zh-CN" altLang="en-US"/>
          </a:p>
        </p:txBody>
      </p:sp>
    </p:spTree>
    <p:extLst>
      <p:ext uri="{BB962C8B-B14F-4D97-AF65-F5344CB8AC3E}">
        <p14:creationId xmlns:p14="http://schemas.microsoft.com/office/powerpoint/2010/main" val="53734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18683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196752"/>
            <a:ext cx="5111750"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48880"/>
            <a:ext cx="3008313"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8E32102-429D-49AA-976E-98AB417FFBF1}" type="slidenum">
              <a:rPr lang="zh-CN" altLang="en-US"/>
              <a:pPr>
                <a:defRPr/>
              </a:pPr>
              <a:t>‹#›</a:t>
            </a:fld>
            <a:endParaRPr lang="zh-CN" altLang="en-US"/>
          </a:p>
        </p:txBody>
      </p:sp>
    </p:spTree>
    <p:extLst>
      <p:ext uri="{BB962C8B-B14F-4D97-AF65-F5344CB8AC3E}">
        <p14:creationId xmlns:p14="http://schemas.microsoft.com/office/powerpoint/2010/main" val="1123301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049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68760"/>
            <a:ext cx="5486400" cy="367240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17232"/>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873B662-E01F-440A-9C55-CB6276A0A326}" type="slidenum">
              <a:rPr lang="zh-CN" altLang="en-US"/>
              <a:pPr>
                <a:defRPr/>
              </a:pPr>
              <a:t>‹#›</a:t>
            </a:fld>
            <a:endParaRPr lang="zh-CN" altLang="en-US"/>
          </a:p>
        </p:txBody>
      </p:sp>
    </p:spTree>
    <p:extLst>
      <p:ext uri="{BB962C8B-B14F-4D97-AF65-F5344CB8AC3E}">
        <p14:creationId xmlns:p14="http://schemas.microsoft.com/office/powerpoint/2010/main" val="85369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endParaRPr lang="zh-CN" altLang="en-US"/>
          </a:p>
        </p:txBody>
      </p:sp>
      <p:sp>
        <p:nvSpPr>
          <p:cNvPr id="3" name="页脚占位符 4"/>
          <p:cNvSpPr>
            <a:spLocks noGrp="1" noChangeArrowheads="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E6C2DDBF-04F7-49A4-8111-85CBA6A000C0}" type="slidenum">
              <a:rPr lang="zh-CN" altLang="en-US"/>
              <a:pPr>
                <a:defRPr/>
              </a:pPr>
              <a:t>‹#›</a:t>
            </a:fld>
            <a:endParaRPr lang="zh-CN" altLang="en-US"/>
          </a:p>
        </p:txBody>
      </p:sp>
    </p:spTree>
    <p:extLst>
      <p:ext uri="{BB962C8B-B14F-4D97-AF65-F5344CB8AC3E}">
        <p14:creationId xmlns:p14="http://schemas.microsoft.com/office/powerpoint/2010/main" val="347127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FDE484-9BFF-4FBA-8187-05EAFE3E6DBA}" type="slidenum">
              <a:rPr lang="en-US"/>
              <a:pPr>
                <a:defRPr/>
              </a:pPr>
              <a:t>‹#›</a:t>
            </a:fld>
            <a:endParaRPr lang="en-US"/>
          </a:p>
        </p:txBody>
      </p:sp>
    </p:spTree>
    <p:extLst>
      <p:ext uri="{BB962C8B-B14F-4D97-AF65-F5344CB8AC3E}">
        <p14:creationId xmlns:p14="http://schemas.microsoft.com/office/powerpoint/2010/main" val="1651984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endParaRPr lang="zh-CN" alt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7AC06902-7893-420D-BE48-7198DBB64C3E}" type="slidenum">
              <a:rPr lang="zh-CN" altLang="en-US"/>
              <a:pPr>
                <a:defRPr/>
              </a:pPr>
              <a:t>‹#›</a:t>
            </a:fld>
            <a:endParaRPr lang="zh-CN" altLang="en-US"/>
          </a:p>
        </p:txBody>
      </p:sp>
    </p:spTree>
    <p:extLst>
      <p:ext uri="{BB962C8B-B14F-4D97-AF65-F5344CB8AC3E}">
        <p14:creationId xmlns:p14="http://schemas.microsoft.com/office/powerpoint/2010/main" val="119581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EDD301-AA36-493B-8AAA-99EF29B7E67B}" type="slidenum">
              <a:rPr lang="en-US"/>
              <a:pPr>
                <a:defRPr/>
              </a:pPr>
              <a:t>‹#›</a:t>
            </a:fld>
            <a:endParaRPr lang="en-US"/>
          </a:p>
        </p:txBody>
      </p:sp>
    </p:spTree>
    <p:extLst>
      <p:ext uri="{BB962C8B-B14F-4D97-AF65-F5344CB8AC3E}">
        <p14:creationId xmlns:p14="http://schemas.microsoft.com/office/powerpoint/2010/main" val="11757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C3C8B2-C49C-4592-9348-5B9B824BFA0A}" type="slidenum">
              <a:rPr lang="en-US"/>
              <a:pPr>
                <a:defRPr/>
              </a:pPr>
              <a:t>‹#›</a:t>
            </a:fld>
            <a:endParaRPr lang="en-US"/>
          </a:p>
        </p:txBody>
      </p:sp>
    </p:spTree>
    <p:extLst>
      <p:ext uri="{BB962C8B-B14F-4D97-AF65-F5344CB8AC3E}">
        <p14:creationId xmlns:p14="http://schemas.microsoft.com/office/powerpoint/2010/main" val="121549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B522347-B56C-4A32-AF14-2705F335B5E7}" type="slidenum">
              <a:rPr lang="en-US"/>
              <a:pPr>
                <a:defRPr/>
              </a:pPr>
              <a:t>‹#›</a:t>
            </a:fld>
            <a:endParaRPr lang="en-US"/>
          </a:p>
        </p:txBody>
      </p:sp>
    </p:spTree>
    <p:extLst>
      <p:ext uri="{BB962C8B-B14F-4D97-AF65-F5344CB8AC3E}">
        <p14:creationId xmlns:p14="http://schemas.microsoft.com/office/powerpoint/2010/main" val="240219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812625C-FD64-498C-B586-05192D4C8C45}" type="slidenum">
              <a:rPr lang="en-US"/>
              <a:pPr>
                <a:defRPr/>
              </a:pPr>
              <a:t>‹#›</a:t>
            </a:fld>
            <a:endParaRPr lang="en-US"/>
          </a:p>
        </p:txBody>
      </p:sp>
    </p:spTree>
    <p:extLst>
      <p:ext uri="{BB962C8B-B14F-4D97-AF65-F5344CB8AC3E}">
        <p14:creationId xmlns:p14="http://schemas.microsoft.com/office/powerpoint/2010/main" val="192422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2085BE5-3E0D-4A33-978E-E1417707F432}" type="slidenum">
              <a:rPr lang="en-US"/>
              <a:pPr>
                <a:defRPr/>
              </a:pPr>
              <a:t>‹#›</a:t>
            </a:fld>
            <a:endParaRPr lang="en-US"/>
          </a:p>
        </p:txBody>
      </p:sp>
    </p:spTree>
    <p:extLst>
      <p:ext uri="{BB962C8B-B14F-4D97-AF65-F5344CB8AC3E}">
        <p14:creationId xmlns:p14="http://schemas.microsoft.com/office/powerpoint/2010/main" val="65622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5BD3CA-E7BC-4804-8566-34FC0FCE7FF2}" type="slidenum">
              <a:rPr lang="en-US"/>
              <a:pPr>
                <a:defRPr/>
              </a:pPr>
              <a:t>‹#›</a:t>
            </a:fld>
            <a:endParaRPr lang="en-US"/>
          </a:p>
        </p:txBody>
      </p:sp>
    </p:spTree>
    <p:extLst>
      <p:ext uri="{BB962C8B-B14F-4D97-AF65-F5344CB8AC3E}">
        <p14:creationId xmlns:p14="http://schemas.microsoft.com/office/powerpoint/2010/main" val="227703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500B57-12A3-4EAD-9C27-E0484DCCD05B}" type="slidenum">
              <a:rPr lang="en-US"/>
              <a:pPr>
                <a:defRPr/>
              </a:pPr>
              <a:t>‹#›</a:t>
            </a:fld>
            <a:endParaRPr lang="en-US"/>
          </a:p>
        </p:txBody>
      </p:sp>
    </p:spTree>
    <p:extLst>
      <p:ext uri="{BB962C8B-B14F-4D97-AF65-F5344CB8AC3E}">
        <p14:creationId xmlns:p14="http://schemas.microsoft.com/office/powerpoint/2010/main" val="93951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8029CD99-F2ED-460F-B251-B9ABFD0644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8759" r:id="rId1"/>
    <p:sldLayoutId id="2147488760" r:id="rId2"/>
    <p:sldLayoutId id="2147488761" r:id="rId3"/>
    <p:sldLayoutId id="2147488762" r:id="rId4"/>
    <p:sldLayoutId id="2147488763" r:id="rId5"/>
    <p:sldLayoutId id="2147488764" r:id="rId6"/>
    <p:sldLayoutId id="2147488765" r:id="rId7"/>
    <p:sldLayoutId id="2147488766" r:id="rId8"/>
    <p:sldLayoutId id="2147488767" r:id="rId9"/>
    <p:sldLayoutId id="2147488768" r:id="rId10"/>
    <p:sldLayoutId id="2147488769" r:id="rId11"/>
    <p:sldLayoutId id="2147488770" r:id="rId12"/>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68313"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5A21674C-73EF-49A8-A43D-0E227A5DD1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776" r:id="rId1"/>
    <p:sldLayoutId id="2147488771" r:id="rId2"/>
    <p:sldLayoutId id="2147488772" r:id="rId3"/>
    <p:sldLayoutId id="2147488773" r:id="rId4"/>
    <p:sldLayoutId id="2147488774" r:id="rId5"/>
    <p:sldLayoutId id="2147488775" r:id="rId6"/>
    <p:sldLayoutId id="2147488777" r:id="rId7"/>
    <p:sldLayoutId id="2147488778" r:id="rId8"/>
  </p:sldLayoutIdLst>
  <p:timing>
    <p:tnLst>
      <p:par>
        <p:cTn id="1" dur="indefinite" restart="never" nodeType="tmRoot"/>
      </p:par>
    </p:tnLst>
  </p:timing>
  <p:hf hdr="0" ftr="0"/>
  <p:txStyles>
    <p:titleStyle>
      <a:lvl1pPr algn="l" rtl="0" eaLnBrk="0" fontAlgn="base" hangingPunct="0">
        <a:spcBef>
          <a:spcPct val="0"/>
        </a:spcBef>
        <a:spcAft>
          <a:spcPct val="0"/>
        </a:spcAft>
        <a:defRPr sz="3600" b="1" kern="1200">
          <a:solidFill>
            <a:schemeClr val="tx1"/>
          </a:solidFill>
          <a:latin typeface="+mj-lt"/>
          <a:ea typeface="SimHei" pitchFamily="49" charset="-122"/>
          <a:cs typeface="+mj-cs"/>
        </a:defRPr>
      </a:lvl1pPr>
      <a:lvl2pPr algn="l" rtl="0" eaLnBrk="0" fontAlgn="base" hangingPunct="0">
        <a:spcBef>
          <a:spcPct val="0"/>
        </a:spcBef>
        <a:spcAft>
          <a:spcPct val="0"/>
        </a:spcAft>
        <a:defRPr sz="3600" b="1">
          <a:solidFill>
            <a:schemeClr val="tx1"/>
          </a:solidFill>
          <a:latin typeface="Calibri" pitchFamily="34" charset="0"/>
          <a:ea typeface="SimHei" pitchFamily="49" charset="-122"/>
        </a:defRPr>
      </a:lvl2pPr>
      <a:lvl3pPr algn="l" rtl="0" eaLnBrk="0" fontAlgn="base" hangingPunct="0">
        <a:spcBef>
          <a:spcPct val="0"/>
        </a:spcBef>
        <a:spcAft>
          <a:spcPct val="0"/>
        </a:spcAft>
        <a:defRPr sz="3600" b="1">
          <a:solidFill>
            <a:schemeClr val="tx1"/>
          </a:solidFill>
          <a:latin typeface="Calibri" pitchFamily="34" charset="0"/>
          <a:ea typeface="SimHei" pitchFamily="49" charset="-122"/>
        </a:defRPr>
      </a:lvl3pPr>
      <a:lvl4pPr algn="l" rtl="0" eaLnBrk="0" fontAlgn="base" hangingPunct="0">
        <a:spcBef>
          <a:spcPct val="0"/>
        </a:spcBef>
        <a:spcAft>
          <a:spcPct val="0"/>
        </a:spcAft>
        <a:defRPr sz="3600" b="1">
          <a:solidFill>
            <a:schemeClr val="tx1"/>
          </a:solidFill>
          <a:latin typeface="Calibri" pitchFamily="34" charset="0"/>
          <a:ea typeface="SimHei" pitchFamily="49" charset="-122"/>
        </a:defRPr>
      </a:lvl4pPr>
      <a:lvl5pPr algn="l" rtl="0" eaLnBrk="0" fontAlgn="base" hangingPunct="0">
        <a:spcBef>
          <a:spcPct val="0"/>
        </a:spcBef>
        <a:spcAft>
          <a:spcPct val="0"/>
        </a:spcAft>
        <a:defRPr sz="3600" b="1">
          <a:solidFill>
            <a:schemeClr val="tx1"/>
          </a:solidFill>
          <a:latin typeface="Calibri" pitchFamily="34" charset="0"/>
          <a:ea typeface="SimHei" pitchFamily="49" charset="-122"/>
        </a:defRPr>
      </a:lvl5pPr>
      <a:lvl6pPr marL="457200" algn="l" rtl="0" fontAlgn="base">
        <a:spcBef>
          <a:spcPct val="0"/>
        </a:spcBef>
        <a:spcAft>
          <a:spcPct val="0"/>
        </a:spcAft>
        <a:defRPr sz="3600" b="1">
          <a:solidFill>
            <a:schemeClr val="tx1"/>
          </a:solidFill>
          <a:latin typeface="Calibri" pitchFamily="34" charset="0"/>
          <a:ea typeface="SimHei" pitchFamily="49" charset="-122"/>
        </a:defRPr>
      </a:lvl6pPr>
      <a:lvl7pPr marL="914400" algn="l" rtl="0" fontAlgn="base">
        <a:spcBef>
          <a:spcPct val="0"/>
        </a:spcBef>
        <a:spcAft>
          <a:spcPct val="0"/>
        </a:spcAft>
        <a:defRPr sz="3600" b="1">
          <a:solidFill>
            <a:schemeClr val="tx1"/>
          </a:solidFill>
          <a:latin typeface="Calibri" pitchFamily="34" charset="0"/>
          <a:ea typeface="SimHei" pitchFamily="49" charset="-122"/>
        </a:defRPr>
      </a:lvl7pPr>
      <a:lvl8pPr marL="1371600" algn="l" rtl="0" fontAlgn="base">
        <a:spcBef>
          <a:spcPct val="0"/>
        </a:spcBef>
        <a:spcAft>
          <a:spcPct val="0"/>
        </a:spcAft>
        <a:defRPr sz="3600" b="1">
          <a:solidFill>
            <a:schemeClr val="tx1"/>
          </a:solidFill>
          <a:latin typeface="Calibri" pitchFamily="34" charset="0"/>
          <a:ea typeface="SimHei" pitchFamily="49" charset="-122"/>
        </a:defRPr>
      </a:lvl8pPr>
      <a:lvl9pPr marL="1828800" algn="l" rtl="0" fontAlgn="base">
        <a:spcBef>
          <a:spcPct val="0"/>
        </a:spcBef>
        <a:spcAft>
          <a:spcPct val="0"/>
        </a:spcAft>
        <a:defRPr sz="3600" b="1">
          <a:solidFill>
            <a:schemeClr val="tx1"/>
          </a:solidFill>
          <a:latin typeface="Calibri" pitchFamily="34" charset="0"/>
          <a:ea typeface="SimHei" pitchFamily="49"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宋体" pitchFamily="2"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Public Bank Deposit Analysis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bank deposit analysis</a:t>
            </a:r>
            <a:endParaRPr lang="en-US" dirty="0"/>
          </a:p>
        </p:txBody>
      </p:sp>
      <p:sp>
        <p:nvSpPr>
          <p:cNvPr id="4" name="Slide Number Placeholder 3"/>
          <p:cNvSpPr>
            <a:spLocks noGrp="1"/>
          </p:cNvSpPr>
          <p:nvPr>
            <p:ph type="sldNum" sz="quarter" idx="10"/>
          </p:nvPr>
        </p:nvSpPr>
        <p:spPr/>
        <p:txBody>
          <a:bodyPr/>
          <a:lstStyle/>
          <a:p>
            <a:pPr>
              <a:defRPr/>
            </a:pPr>
            <a:fld id="{1DF5487C-F8DD-4D0C-8BCD-B76F6E489701}" type="slidenum">
              <a:rPr lang="zh-CN" altLang="en-US" smtClean="0"/>
              <a:pPr>
                <a:defRPr/>
              </a:pPr>
              <a:t>2</a:t>
            </a:fld>
            <a:endParaRPr lang="zh-CN" altLang="en-US"/>
          </a:p>
        </p:txBody>
      </p:sp>
      <p:pic>
        <p:nvPicPr>
          <p:cNvPr id="5" name="Picture 4"/>
          <p:cNvPicPr>
            <a:picLocks noChangeAspect="1"/>
          </p:cNvPicPr>
          <p:nvPr/>
        </p:nvPicPr>
        <p:blipFill>
          <a:blip r:embed="rId2"/>
          <a:stretch>
            <a:fillRect/>
          </a:stretch>
        </p:blipFill>
        <p:spPr>
          <a:xfrm>
            <a:off x="2339752" y="1915190"/>
            <a:ext cx="6233645" cy="3935527"/>
          </a:xfrm>
          <a:prstGeom prst="rect">
            <a:avLst/>
          </a:prstGeom>
        </p:spPr>
      </p:pic>
      <p:sp>
        <p:nvSpPr>
          <p:cNvPr id="6" name="TextBox 5"/>
          <p:cNvSpPr txBox="1"/>
          <p:nvPr/>
        </p:nvSpPr>
        <p:spPr>
          <a:xfrm>
            <a:off x="539552" y="1052736"/>
            <a:ext cx="8352928" cy="646331"/>
          </a:xfrm>
          <a:prstGeom prst="rect">
            <a:avLst/>
          </a:prstGeom>
          <a:noFill/>
        </p:spPr>
        <p:txBody>
          <a:bodyPr wrap="square" rtlCol="0">
            <a:spAutoFit/>
          </a:bodyPr>
          <a:lstStyle/>
          <a:p>
            <a:r>
              <a:rPr lang="en-US" dirty="0"/>
              <a:t>Per the discussion in the closure meeting, the following slides provide additional information behind the appendix “Rolling Period Severity” </a:t>
            </a:r>
            <a:r>
              <a:rPr lang="en-US" dirty="0" smtClean="0"/>
              <a:t>tables.</a:t>
            </a:r>
            <a:endParaRPr lang="en-US" dirty="0"/>
          </a:p>
        </p:txBody>
      </p:sp>
      <p:sp>
        <p:nvSpPr>
          <p:cNvPr id="7" name="TextBox 6"/>
          <p:cNvSpPr txBox="1"/>
          <p:nvPr/>
        </p:nvSpPr>
        <p:spPr>
          <a:xfrm>
            <a:off x="539552" y="2204864"/>
            <a:ext cx="1656184" cy="2246769"/>
          </a:xfrm>
          <a:prstGeom prst="rect">
            <a:avLst/>
          </a:prstGeom>
          <a:noFill/>
        </p:spPr>
        <p:txBody>
          <a:bodyPr wrap="square" rtlCol="0">
            <a:spAutoFit/>
          </a:bodyPr>
          <a:lstStyle/>
          <a:p>
            <a:r>
              <a:rPr lang="en-US" sz="1400" dirty="0" smtClean="0"/>
              <a:t>The table to the right presents all of banks that were considered for the analysis. For the purpose of this review, we will only look at Bank of New York Mellon Corp (BK).</a:t>
            </a:r>
            <a:endParaRPr lang="en-US" sz="1400" dirty="0"/>
          </a:p>
        </p:txBody>
      </p:sp>
      <p:sp>
        <p:nvSpPr>
          <p:cNvPr id="8" name="Frame 7"/>
          <p:cNvSpPr/>
          <p:nvPr/>
        </p:nvSpPr>
        <p:spPr>
          <a:xfrm>
            <a:off x="2347210" y="2636912"/>
            <a:ext cx="6233645" cy="192024"/>
          </a:xfrm>
          <a:prstGeom prst="frame">
            <a:avLst>
              <a:gd name="adj1" fmla="val 2470"/>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283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9" y="332656"/>
            <a:ext cx="8229600" cy="561975"/>
          </a:xfrm>
        </p:spPr>
        <p:txBody>
          <a:bodyPr/>
          <a:lstStyle/>
          <a:p>
            <a:r>
              <a:rPr lang="en-US" sz="1800" b="0" dirty="0" smtClean="0"/>
              <a:t>Data source</a:t>
            </a:r>
            <a:r>
              <a:rPr lang="en-US" dirty="0" smtClean="0"/>
              <a:t/>
            </a:r>
            <a:br>
              <a:rPr lang="en-US" dirty="0" smtClean="0"/>
            </a:br>
            <a:r>
              <a:rPr lang="en-US" sz="2800" dirty="0" smtClean="0"/>
              <a:t>Public bank deposit analysis</a:t>
            </a:r>
            <a:endParaRPr lang="en-US" sz="2800" dirty="0"/>
          </a:p>
        </p:txBody>
      </p:sp>
      <p:sp>
        <p:nvSpPr>
          <p:cNvPr id="4" name="Slide Number Placeholder 3"/>
          <p:cNvSpPr>
            <a:spLocks noGrp="1"/>
          </p:cNvSpPr>
          <p:nvPr>
            <p:ph type="sldNum" sz="quarter" idx="10"/>
          </p:nvPr>
        </p:nvSpPr>
        <p:spPr/>
        <p:txBody>
          <a:bodyPr/>
          <a:lstStyle/>
          <a:p>
            <a:pPr>
              <a:defRPr/>
            </a:pPr>
            <a:fld id="{1DF5487C-F8DD-4D0C-8BCD-B76F6E489701}" type="slidenum">
              <a:rPr lang="zh-CN" altLang="en-US" smtClean="0"/>
              <a:pPr>
                <a:defRPr/>
              </a:pPr>
              <a:t>3</a:t>
            </a:fld>
            <a:endParaRPr lang="zh-CN" altLang="en-US"/>
          </a:p>
        </p:txBody>
      </p:sp>
      <p:sp>
        <p:nvSpPr>
          <p:cNvPr id="5" name="TextBox 4"/>
          <p:cNvSpPr txBox="1"/>
          <p:nvPr/>
        </p:nvSpPr>
        <p:spPr>
          <a:xfrm>
            <a:off x="889071" y="1412776"/>
            <a:ext cx="7344816" cy="3693319"/>
          </a:xfrm>
          <a:prstGeom prst="rect">
            <a:avLst/>
          </a:prstGeom>
          <a:noFill/>
        </p:spPr>
        <p:txBody>
          <a:bodyPr wrap="square" rtlCol="0">
            <a:spAutoFit/>
          </a:bodyPr>
          <a:lstStyle/>
          <a:p>
            <a:r>
              <a:rPr lang="en-US" dirty="0" smtClean="0"/>
              <a:t>Data for the analysis was sourced from SNL.com, an S&amp;P Global Market Intelligence company.</a:t>
            </a:r>
          </a:p>
          <a:p>
            <a:endParaRPr lang="en-US" dirty="0"/>
          </a:p>
          <a:p>
            <a:pPr marL="742950" lvl="1" indent="-285750">
              <a:lnSpc>
                <a:spcPct val="150000"/>
              </a:lnSpc>
              <a:buFont typeface="Arial" panose="020B0604020202020204" pitchFamily="34" charset="0"/>
              <a:buChar char="•"/>
            </a:pPr>
            <a:r>
              <a:rPr lang="en-US" dirty="0" smtClean="0"/>
              <a:t>Publically available Y9C reports were used</a:t>
            </a:r>
          </a:p>
          <a:p>
            <a:pPr marL="742950" lvl="1" indent="-285750">
              <a:lnSpc>
                <a:spcPct val="150000"/>
              </a:lnSpc>
              <a:buFont typeface="Arial" panose="020B0604020202020204" pitchFamily="34" charset="0"/>
              <a:buChar char="•"/>
            </a:pPr>
            <a:r>
              <a:rPr lang="en-US" dirty="0" smtClean="0"/>
              <a:t>Deposits were aggregated and represent the </a:t>
            </a:r>
            <a:r>
              <a:rPr lang="en-US" b="1" dirty="0"/>
              <a:t>t</a:t>
            </a:r>
            <a:r>
              <a:rPr lang="en-US" b="1" dirty="0" smtClean="0"/>
              <a:t>otal deposits</a:t>
            </a:r>
            <a:r>
              <a:rPr lang="en-US" dirty="0" smtClean="0"/>
              <a:t> of an institution</a:t>
            </a:r>
          </a:p>
          <a:p>
            <a:pPr marL="742950" lvl="1" indent="-285750">
              <a:lnSpc>
                <a:spcPct val="150000"/>
              </a:lnSpc>
              <a:buFont typeface="Arial" panose="020B0604020202020204" pitchFamily="34" charset="0"/>
              <a:buChar char="•"/>
            </a:pPr>
            <a:r>
              <a:rPr lang="en-US" dirty="0" smtClean="0"/>
              <a:t>Balances are </a:t>
            </a:r>
            <a:r>
              <a:rPr lang="en-US" b="1" dirty="0" smtClean="0"/>
              <a:t>quarterly</a:t>
            </a:r>
          </a:p>
          <a:p>
            <a:pPr marL="742950" lvl="1" indent="-285750">
              <a:lnSpc>
                <a:spcPct val="150000"/>
              </a:lnSpc>
              <a:buFont typeface="Arial" panose="020B0604020202020204" pitchFamily="34" charset="0"/>
              <a:buChar char="•"/>
            </a:pPr>
            <a:endParaRPr lang="en-US" b="1" dirty="0"/>
          </a:p>
          <a:p>
            <a:pPr lvl="1">
              <a:lnSpc>
                <a:spcPct val="150000"/>
              </a:lnSpc>
            </a:pPr>
            <a:r>
              <a:rPr lang="en-US" b="1" dirty="0" smtClean="0"/>
              <a:t>The following examples are samples of that data</a:t>
            </a:r>
          </a:p>
          <a:p>
            <a:pPr lvl="1"/>
            <a:endParaRPr lang="en-US" dirty="0"/>
          </a:p>
        </p:txBody>
      </p:sp>
    </p:spTree>
    <p:extLst>
      <p:ext uri="{BB962C8B-B14F-4D97-AF65-F5344CB8AC3E}">
        <p14:creationId xmlns:p14="http://schemas.microsoft.com/office/powerpoint/2010/main" val="399349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6C2DDBF-04F7-49A4-8111-85CBA6A000C0}" type="slidenum">
              <a:rPr lang="zh-CN" altLang="en-US" smtClean="0"/>
              <a:pPr>
                <a:defRPr/>
              </a:pPr>
              <a:t>4</a:t>
            </a:fld>
            <a:endParaRPr lang="zh-CN" altLang="en-US"/>
          </a:p>
        </p:txBody>
      </p:sp>
      <p:sp>
        <p:nvSpPr>
          <p:cNvPr id="5" name="Title 1"/>
          <p:cNvSpPr txBox="1">
            <a:spLocks/>
          </p:cNvSpPr>
          <p:nvPr/>
        </p:nvSpPr>
        <p:spPr>
          <a:xfrm>
            <a:off x="457200" y="188640"/>
            <a:ext cx="8229600" cy="561975"/>
          </a:xfrm>
          <a:prstGeom prst="rect">
            <a:avLst/>
          </a:prstGeom>
        </p:spPr>
        <p:txBody>
          <a:bodyPr/>
          <a:lstStyle>
            <a:lvl1pPr algn="l" rtl="0" eaLnBrk="0" fontAlgn="base" hangingPunct="0">
              <a:spcBef>
                <a:spcPct val="0"/>
              </a:spcBef>
              <a:spcAft>
                <a:spcPct val="0"/>
              </a:spcAft>
              <a:defRPr sz="3600" b="1" kern="1200">
                <a:solidFill>
                  <a:schemeClr val="tx1"/>
                </a:solidFill>
                <a:latin typeface="+mj-lt"/>
                <a:ea typeface="SimHei" pitchFamily="49" charset="-122"/>
                <a:cs typeface="+mj-cs"/>
              </a:defRPr>
            </a:lvl1pPr>
            <a:lvl2pPr algn="l" rtl="0" eaLnBrk="0" fontAlgn="base" hangingPunct="0">
              <a:spcBef>
                <a:spcPct val="0"/>
              </a:spcBef>
              <a:spcAft>
                <a:spcPct val="0"/>
              </a:spcAft>
              <a:defRPr sz="3600" b="1">
                <a:solidFill>
                  <a:schemeClr val="tx1"/>
                </a:solidFill>
                <a:latin typeface="Calibri" pitchFamily="34" charset="0"/>
                <a:ea typeface="SimHei" pitchFamily="49" charset="-122"/>
              </a:defRPr>
            </a:lvl2pPr>
            <a:lvl3pPr algn="l" rtl="0" eaLnBrk="0" fontAlgn="base" hangingPunct="0">
              <a:spcBef>
                <a:spcPct val="0"/>
              </a:spcBef>
              <a:spcAft>
                <a:spcPct val="0"/>
              </a:spcAft>
              <a:defRPr sz="3600" b="1">
                <a:solidFill>
                  <a:schemeClr val="tx1"/>
                </a:solidFill>
                <a:latin typeface="Calibri" pitchFamily="34" charset="0"/>
                <a:ea typeface="SimHei" pitchFamily="49" charset="-122"/>
              </a:defRPr>
            </a:lvl3pPr>
            <a:lvl4pPr algn="l" rtl="0" eaLnBrk="0" fontAlgn="base" hangingPunct="0">
              <a:spcBef>
                <a:spcPct val="0"/>
              </a:spcBef>
              <a:spcAft>
                <a:spcPct val="0"/>
              </a:spcAft>
              <a:defRPr sz="3600" b="1">
                <a:solidFill>
                  <a:schemeClr val="tx1"/>
                </a:solidFill>
                <a:latin typeface="Calibri" pitchFamily="34" charset="0"/>
                <a:ea typeface="SimHei" pitchFamily="49" charset="-122"/>
              </a:defRPr>
            </a:lvl4pPr>
            <a:lvl5pPr algn="l" rtl="0" eaLnBrk="0" fontAlgn="base" hangingPunct="0">
              <a:spcBef>
                <a:spcPct val="0"/>
              </a:spcBef>
              <a:spcAft>
                <a:spcPct val="0"/>
              </a:spcAft>
              <a:defRPr sz="3600" b="1">
                <a:solidFill>
                  <a:schemeClr val="tx1"/>
                </a:solidFill>
                <a:latin typeface="Calibri" pitchFamily="34" charset="0"/>
                <a:ea typeface="SimHei" pitchFamily="49" charset="-122"/>
              </a:defRPr>
            </a:lvl5pPr>
            <a:lvl6pPr marL="457200" algn="l" rtl="0" fontAlgn="base">
              <a:spcBef>
                <a:spcPct val="0"/>
              </a:spcBef>
              <a:spcAft>
                <a:spcPct val="0"/>
              </a:spcAft>
              <a:defRPr sz="3600" b="1">
                <a:solidFill>
                  <a:schemeClr val="tx1"/>
                </a:solidFill>
                <a:latin typeface="Calibri" pitchFamily="34" charset="0"/>
                <a:ea typeface="SimHei" pitchFamily="49" charset="-122"/>
              </a:defRPr>
            </a:lvl6pPr>
            <a:lvl7pPr marL="914400" algn="l" rtl="0" fontAlgn="base">
              <a:spcBef>
                <a:spcPct val="0"/>
              </a:spcBef>
              <a:spcAft>
                <a:spcPct val="0"/>
              </a:spcAft>
              <a:defRPr sz="3600" b="1">
                <a:solidFill>
                  <a:schemeClr val="tx1"/>
                </a:solidFill>
                <a:latin typeface="Calibri" pitchFamily="34" charset="0"/>
                <a:ea typeface="SimHei" pitchFamily="49" charset="-122"/>
              </a:defRPr>
            </a:lvl7pPr>
            <a:lvl8pPr marL="1371600" algn="l" rtl="0" fontAlgn="base">
              <a:spcBef>
                <a:spcPct val="0"/>
              </a:spcBef>
              <a:spcAft>
                <a:spcPct val="0"/>
              </a:spcAft>
              <a:defRPr sz="3600" b="1">
                <a:solidFill>
                  <a:schemeClr val="tx1"/>
                </a:solidFill>
                <a:latin typeface="Calibri" pitchFamily="34" charset="0"/>
                <a:ea typeface="SimHei" pitchFamily="49" charset="-122"/>
              </a:defRPr>
            </a:lvl8pPr>
            <a:lvl9pPr marL="1828800" algn="l" rtl="0" fontAlgn="base">
              <a:spcBef>
                <a:spcPct val="0"/>
              </a:spcBef>
              <a:spcAft>
                <a:spcPct val="0"/>
              </a:spcAft>
              <a:defRPr sz="3600" b="1">
                <a:solidFill>
                  <a:schemeClr val="tx1"/>
                </a:solidFill>
                <a:latin typeface="Calibri" pitchFamily="34" charset="0"/>
                <a:ea typeface="SimHei" pitchFamily="49" charset="-122"/>
              </a:defRPr>
            </a:lvl9pPr>
          </a:lstStyle>
          <a:p>
            <a:r>
              <a:rPr lang="en-US" sz="1800" b="0" dirty="0" smtClean="0"/>
              <a:t>BK Y9C</a:t>
            </a:r>
            <a:r>
              <a:rPr lang="en-US" dirty="0" smtClean="0"/>
              <a:t/>
            </a:r>
            <a:br>
              <a:rPr lang="en-US" dirty="0" smtClean="0"/>
            </a:br>
            <a:r>
              <a:rPr lang="en-US" sz="2800" dirty="0" smtClean="0"/>
              <a:t>Public bank deposit analysis</a:t>
            </a:r>
            <a:endParaRPr lang="en-US" sz="2800" dirty="0"/>
          </a:p>
        </p:txBody>
      </p:sp>
      <p:sp>
        <p:nvSpPr>
          <p:cNvPr id="7" name="Rectangle 6"/>
          <p:cNvSpPr/>
          <p:nvPr/>
        </p:nvSpPr>
        <p:spPr>
          <a:xfrm>
            <a:off x="882689" y="1160748"/>
            <a:ext cx="756084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highlighted data in green shows the consecutive quarters with the greatest percentage decline since the beginning of the declining period after 09/08  </a:t>
            </a:r>
            <a:endParaRPr lang="en-US" dirty="0">
              <a:solidFill>
                <a:schemeClr val="tx1"/>
              </a:solidFill>
            </a:endParaRPr>
          </a:p>
        </p:txBody>
      </p:sp>
      <p:pic>
        <p:nvPicPr>
          <p:cNvPr id="15" name="Picture 14"/>
          <p:cNvPicPr>
            <a:picLocks noChangeAspect="1"/>
          </p:cNvPicPr>
          <p:nvPr/>
        </p:nvPicPr>
        <p:blipFill>
          <a:blip r:embed="rId2"/>
          <a:stretch>
            <a:fillRect/>
          </a:stretch>
        </p:blipFill>
        <p:spPr>
          <a:xfrm>
            <a:off x="873086" y="1844824"/>
            <a:ext cx="7397827" cy="3878188"/>
          </a:xfrm>
          <a:prstGeom prst="rect">
            <a:avLst/>
          </a:prstGeom>
          <a:ln>
            <a:solidFill>
              <a:schemeClr val="bg1">
                <a:lumMod val="75000"/>
              </a:schemeClr>
            </a:solidFill>
          </a:ln>
        </p:spPr>
      </p:pic>
      <p:sp>
        <p:nvSpPr>
          <p:cNvPr id="16" name="Frame 15"/>
          <p:cNvSpPr/>
          <p:nvPr/>
        </p:nvSpPr>
        <p:spPr>
          <a:xfrm>
            <a:off x="5984913" y="3212976"/>
            <a:ext cx="2286000" cy="137160"/>
          </a:xfrm>
          <a:prstGeom prst="frame">
            <a:avLst>
              <a:gd name="adj1" fmla="val 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ight Brace 16"/>
          <p:cNvSpPr/>
          <p:nvPr/>
        </p:nvSpPr>
        <p:spPr>
          <a:xfrm rot="16200000">
            <a:off x="6662039" y="774864"/>
            <a:ext cx="166912" cy="3050840"/>
          </a:xfrm>
          <a:prstGeom prst="rightBrace">
            <a:avLst>
              <a:gd name="adj1" fmla="val 8333"/>
              <a:gd name="adj2" fmla="val 49877"/>
            </a:avLst>
          </a:prstGeom>
          <a:noFill/>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16200000">
            <a:off x="7054761" y="1996824"/>
            <a:ext cx="146304" cy="2286000"/>
          </a:xfrm>
          <a:prstGeom prst="rightBrace">
            <a:avLst>
              <a:gd name="adj1" fmla="val 8333"/>
              <a:gd name="adj2" fmla="val 52011"/>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828723" y="1979182"/>
            <a:ext cx="3816424" cy="261610"/>
          </a:xfrm>
          <a:prstGeom prst="rect">
            <a:avLst/>
          </a:prstGeom>
          <a:noFill/>
        </p:spPr>
        <p:txBody>
          <a:bodyPr wrap="square" rtlCol="0">
            <a:spAutoFit/>
          </a:bodyPr>
          <a:lstStyle/>
          <a:p>
            <a:pPr algn="ctr"/>
            <a:r>
              <a:rPr lang="en-US" sz="1100" dirty="0" smtClean="0">
                <a:solidFill>
                  <a:srgbClr val="C00000"/>
                </a:solidFill>
              </a:rPr>
              <a:t>Range of consecutive depressed balance quarters</a:t>
            </a:r>
            <a:endParaRPr lang="en-US" sz="1100" dirty="0">
              <a:solidFill>
                <a:srgbClr val="C00000"/>
              </a:solidFill>
            </a:endParaRPr>
          </a:p>
        </p:txBody>
      </p:sp>
      <p:sp>
        <p:nvSpPr>
          <p:cNvPr id="20" name="TextBox 19"/>
          <p:cNvSpPr txBox="1"/>
          <p:nvPr/>
        </p:nvSpPr>
        <p:spPr>
          <a:xfrm>
            <a:off x="5610678" y="2844526"/>
            <a:ext cx="3034469" cy="261610"/>
          </a:xfrm>
          <a:prstGeom prst="rect">
            <a:avLst/>
          </a:prstGeom>
          <a:noFill/>
        </p:spPr>
        <p:txBody>
          <a:bodyPr wrap="square" rtlCol="0">
            <a:spAutoFit/>
          </a:bodyPr>
          <a:lstStyle/>
          <a:p>
            <a:pPr algn="ctr"/>
            <a:r>
              <a:rPr lang="en-US" sz="1100" dirty="0" smtClean="0">
                <a:solidFill>
                  <a:srgbClr val="C00000"/>
                </a:solidFill>
              </a:rPr>
              <a:t>Worst consecutive quarters</a:t>
            </a:r>
            <a:endParaRPr lang="en-US" sz="1100" dirty="0">
              <a:solidFill>
                <a:srgbClr val="C00000"/>
              </a:solidFill>
            </a:endParaRPr>
          </a:p>
        </p:txBody>
      </p:sp>
    </p:spTree>
    <p:extLst>
      <p:ext uri="{BB962C8B-B14F-4D97-AF65-F5344CB8AC3E}">
        <p14:creationId xmlns:p14="http://schemas.microsoft.com/office/powerpoint/2010/main" val="427263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6C2DDBF-04F7-49A4-8111-85CBA6A000C0}" type="slidenum">
              <a:rPr lang="zh-CN" altLang="en-US" smtClean="0"/>
              <a:pPr>
                <a:defRPr/>
              </a:pPr>
              <a:t>5</a:t>
            </a:fld>
            <a:endParaRPr lang="zh-CN" altLang="en-US"/>
          </a:p>
        </p:txBody>
      </p:sp>
      <p:sp>
        <p:nvSpPr>
          <p:cNvPr id="5" name="Title 1"/>
          <p:cNvSpPr txBox="1">
            <a:spLocks/>
          </p:cNvSpPr>
          <p:nvPr/>
        </p:nvSpPr>
        <p:spPr>
          <a:xfrm>
            <a:off x="457200" y="188640"/>
            <a:ext cx="8229600" cy="561975"/>
          </a:xfrm>
          <a:prstGeom prst="rect">
            <a:avLst/>
          </a:prstGeom>
        </p:spPr>
        <p:txBody>
          <a:bodyPr/>
          <a:lstStyle>
            <a:lvl1pPr algn="l" rtl="0" eaLnBrk="0" fontAlgn="base" hangingPunct="0">
              <a:spcBef>
                <a:spcPct val="0"/>
              </a:spcBef>
              <a:spcAft>
                <a:spcPct val="0"/>
              </a:spcAft>
              <a:defRPr sz="3600" b="1" kern="1200">
                <a:solidFill>
                  <a:schemeClr val="tx1"/>
                </a:solidFill>
                <a:latin typeface="+mj-lt"/>
                <a:ea typeface="SimHei" pitchFamily="49" charset="-122"/>
                <a:cs typeface="+mj-cs"/>
              </a:defRPr>
            </a:lvl1pPr>
            <a:lvl2pPr algn="l" rtl="0" eaLnBrk="0" fontAlgn="base" hangingPunct="0">
              <a:spcBef>
                <a:spcPct val="0"/>
              </a:spcBef>
              <a:spcAft>
                <a:spcPct val="0"/>
              </a:spcAft>
              <a:defRPr sz="3600" b="1">
                <a:solidFill>
                  <a:schemeClr val="tx1"/>
                </a:solidFill>
                <a:latin typeface="Calibri" pitchFamily="34" charset="0"/>
                <a:ea typeface="SimHei" pitchFamily="49" charset="-122"/>
              </a:defRPr>
            </a:lvl2pPr>
            <a:lvl3pPr algn="l" rtl="0" eaLnBrk="0" fontAlgn="base" hangingPunct="0">
              <a:spcBef>
                <a:spcPct val="0"/>
              </a:spcBef>
              <a:spcAft>
                <a:spcPct val="0"/>
              </a:spcAft>
              <a:defRPr sz="3600" b="1">
                <a:solidFill>
                  <a:schemeClr val="tx1"/>
                </a:solidFill>
                <a:latin typeface="Calibri" pitchFamily="34" charset="0"/>
                <a:ea typeface="SimHei" pitchFamily="49" charset="-122"/>
              </a:defRPr>
            </a:lvl3pPr>
            <a:lvl4pPr algn="l" rtl="0" eaLnBrk="0" fontAlgn="base" hangingPunct="0">
              <a:spcBef>
                <a:spcPct val="0"/>
              </a:spcBef>
              <a:spcAft>
                <a:spcPct val="0"/>
              </a:spcAft>
              <a:defRPr sz="3600" b="1">
                <a:solidFill>
                  <a:schemeClr val="tx1"/>
                </a:solidFill>
                <a:latin typeface="Calibri" pitchFamily="34" charset="0"/>
                <a:ea typeface="SimHei" pitchFamily="49" charset="-122"/>
              </a:defRPr>
            </a:lvl4pPr>
            <a:lvl5pPr algn="l" rtl="0" eaLnBrk="0" fontAlgn="base" hangingPunct="0">
              <a:spcBef>
                <a:spcPct val="0"/>
              </a:spcBef>
              <a:spcAft>
                <a:spcPct val="0"/>
              </a:spcAft>
              <a:defRPr sz="3600" b="1">
                <a:solidFill>
                  <a:schemeClr val="tx1"/>
                </a:solidFill>
                <a:latin typeface="Calibri" pitchFamily="34" charset="0"/>
                <a:ea typeface="SimHei" pitchFamily="49" charset="-122"/>
              </a:defRPr>
            </a:lvl5pPr>
            <a:lvl6pPr marL="457200" algn="l" rtl="0" fontAlgn="base">
              <a:spcBef>
                <a:spcPct val="0"/>
              </a:spcBef>
              <a:spcAft>
                <a:spcPct val="0"/>
              </a:spcAft>
              <a:defRPr sz="3600" b="1">
                <a:solidFill>
                  <a:schemeClr val="tx1"/>
                </a:solidFill>
                <a:latin typeface="Calibri" pitchFamily="34" charset="0"/>
                <a:ea typeface="SimHei" pitchFamily="49" charset="-122"/>
              </a:defRPr>
            </a:lvl6pPr>
            <a:lvl7pPr marL="914400" algn="l" rtl="0" fontAlgn="base">
              <a:spcBef>
                <a:spcPct val="0"/>
              </a:spcBef>
              <a:spcAft>
                <a:spcPct val="0"/>
              </a:spcAft>
              <a:defRPr sz="3600" b="1">
                <a:solidFill>
                  <a:schemeClr val="tx1"/>
                </a:solidFill>
                <a:latin typeface="Calibri" pitchFamily="34" charset="0"/>
                <a:ea typeface="SimHei" pitchFamily="49" charset="-122"/>
              </a:defRPr>
            </a:lvl7pPr>
            <a:lvl8pPr marL="1371600" algn="l" rtl="0" fontAlgn="base">
              <a:spcBef>
                <a:spcPct val="0"/>
              </a:spcBef>
              <a:spcAft>
                <a:spcPct val="0"/>
              </a:spcAft>
              <a:defRPr sz="3600" b="1">
                <a:solidFill>
                  <a:schemeClr val="tx1"/>
                </a:solidFill>
                <a:latin typeface="Calibri" pitchFamily="34" charset="0"/>
                <a:ea typeface="SimHei" pitchFamily="49" charset="-122"/>
              </a:defRPr>
            </a:lvl8pPr>
            <a:lvl9pPr marL="1828800" algn="l" rtl="0" fontAlgn="base">
              <a:spcBef>
                <a:spcPct val="0"/>
              </a:spcBef>
              <a:spcAft>
                <a:spcPct val="0"/>
              </a:spcAft>
              <a:defRPr sz="3600" b="1">
                <a:solidFill>
                  <a:schemeClr val="tx1"/>
                </a:solidFill>
                <a:latin typeface="Calibri" pitchFamily="34" charset="0"/>
                <a:ea typeface="SimHei" pitchFamily="49" charset="-122"/>
              </a:defRPr>
            </a:lvl9pPr>
          </a:lstStyle>
          <a:p>
            <a:r>
              <a:rPr lang="en-US" sz="1800" b="0" dirty="0" smtClean="0"/>
              <a:t>Calculation</a:t>
            </a:r>
            <a:r>
              <a:rPr lang="en-US" dirty="0" smtClean="0"/>
              <a:t/>
            </a:r>
            <a:br>
              <a:rPr lang="en-US" dirty="0" smtClean="0"/>
            </a:br>
            <a:r>
              <a:rPr lang="en-US" sz="2800" dirty="0" smtClean="0"/>
              <a:t>Public bank deposit analysis</a:t>
            </a:r>
            <a:endParaRPr lang="en-US" sz="2800" dirty="0"/>
          </a:p>
        </p:txBody>
      </p:sp>
      <p:sp>
        <p:nvSpPr>
          <p:cNvPr id="7" name="Rectangle 6"/>
          <p:cNvSpPr/>
          <p:nvPr/>
        </p:nvSpPr>
        <p:spPr>
          <a:xfrm>
            <a:off x="457200" y="1291802"/>
            <a:ext cx="8229600" cy="1705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400" dirty="0" smtClean="0">
              <a:solidFill>
                <a:schemeClr val="tx1"/>
              </a:solidFill>
            </a:endParaRPr>
          </a:p>
          <a:p>
            <a:pPr marL="285750" indent="-285750">
              <a:spcAft>
                <a:spcPts val="600"/>
              </a:spcAft>
              <a:buFont typeface="Arial" panose="020B0604020202020204" pitchFamily="34" charset="0"/>
              <a:buChar char="•"/>
            </a:pPr>
            <a:r>
              <a:rPr lang="en-US" sz="1400" dirty="0" smtClean="0">
                <a:solidFill>
                  <a:schemeClr val="tx1"/>
                </a:solidFill>
              </a:rPr>
              <a:t>09/08 represents the </a:t>
            </a:r>
            <a:r>
              <a:rPr lang="en-US" sz="1400" dirty="0">
                <a:solidFill>
                  <a:schemeClr val="tx1"/>
                </a:solidFill>
              </a:rPr>
              <a:t>beginning period of </a:t>
            </a:r>
            <a:r>
              <a:rPr lang="en-US" sz="1400" dirty="0" smtClean="0">
                <a:solidFill>
                  <a:schemeClr val="tx1"/>
                </a:solidFill>
              </a:rPr>
              <a:t>deposit outflows in this </a:t>
            </a:r>
            <a:r>
              <a:rPr lang="en-US" sz="1400" dirty="0">
                <a:solidFill>
                  <a:schemeClr val="tx1"/>
                </a:solidFill>
              </a:rPr>
              <a:t>example </a:t>
            </a:r>
          </a:p>
          <a:p>
            <a:pPr marL="285750" indent="-285750">
              <a:spcAft>
                <a:spcPts val="600"/>
              </a:spcAft>
              <a:buFont typeface="Arial" panose="020B0604020202020204" pitchFamily="34" charset="0"/>
              <a:buChar char="•"/>
            </a:pPr>
            <a:r>
              <a:rPr lang="en-US" sz="1400" dirty="0" smtClean="0">
                <a:solidFill>
                  <a:schemeClr val="tx1"/>
                </a:solidFill>
              </a:rPr>
              <a:t>The formulas in the green shading are returning the change in deposits from 09/08</a:t>
            </a:r>
            <a:r>
              <a:rPr lang="en-US" sz="1400" dirty="0">
                <a:solidFill>
                  <a:schemeClr val="tx1"/>
                </a:solidFill>
              </a:rPr>
              <a:t> </a:t>
            </a:r>
            <a:r>
              <a:rPr lang="en-US" sz="1400" dirty="0" smtClean="0">
                <a:solidFill>
                  <a:schemeClr val="tx1"/>
                </a:solidFill>
              </a:rPr>
              <a:t>and represent the </a:t>
            </a:r>
            <a:r>
              <a:rPr lang="en-US" sz="1400" b="1" dirty="0" smtClean="0">
                <a:solidFill>
                  <a:schemeClr val="tx1"/>
                </a:solidFill>
              </a:rPr>
              <a:t>worst</a:t>
            </a:r>
            <a:r>
              <a:rPr lang="en-US" sz="1400" dirty="0" smtClean="0">
                <a:solidFill>
                  <a:schemeClr val="tx1"/>
                </a:solidFill>
              </a:rPr>
              <a:t> quarters as a percentage of decline since the </a:t>
            </a:r>
            <a:r>
              <a:rPr lang="en-US" sz="1400" dirty="0">
                <a:solidFill>
                  <a:schemeClr val="tx1"/>
                </a:solidFill>
              </a:rPr>
              <a:t>0</a:t>
            </a:r>
            <a:r>
              <a:rPr lang="en-US" sz="1400" dirty="0" smtClean="0">
                <a:solidFill>
                  <a:schemeClr val="tx1"/>
                </a:solidFill>
              </a:rPr>
              <a:t>9/08</a:t>
            </a:r>
          </a:p>
          <a:p>
            <a:pPr marL="285750" indent="-285750">
              <a:spcAft>
                <a:spcPts val="600"/>
              </a:spcAft>
              <a:buFont typeface="Arial" panose="020B0604020202020204" pitchFamily="34" charset="0"/>
              <a:buChar char="•"/>
            </a:pPr>
            <a:r>
              <a:rPr lang="en-US" sz="1400" dirty="0">
                <a:solidFill>
                  <a:schemeClr val="tx1"/>
                </a:solidFill>
              </a:rPr>
              <a:t>The </a:t>
            </a:r>
            <a:r>
              <a:rPr lang="en-US" sz="1400" dirty="0" smtClean="0">
                <a:solidFill>
                  <a:schemeClr val="tx1"/>
                </a:solidFill>
              </a:rPr>
              <a:t>formula in yellow shading is returning </a:t>
            </a:r>
            <a:r>
              <a:rPr lang="en-US" sz="1400" dirty="0">
                <a:solidFill>
                  <a:schemeClr val="tx1"/>
                </a:solidFill>
              </a:rPr>
              <a:t>the change in </a:t>
            </a:r>
            <a:r>
              <a:rPr lang="en-US" sz="1400" dirty="0" smtClean="0">
                <a:solidFill>
                  <a:schemeClr val="tx1"/>
                </a:solidFill>
              </a:rPr>
              <a:t>deposits from the prior month </a:t>
            </a:r>
            <a:r>
              <a:rPr lang="en-US" sz="1400" b="1" dirty="0" smtClean="0">
                <a:solidFill>
                  <a:schemeClr val="tx1"/>
                </a:solidFill>
              </a:rPr>
              <a:t>which began the worst consecutive periods of severity from 09/08</a:t>
            </a:r>
          </a:p>
          <a:p>
            <a:pPr marL="285750" indent="-285750">
              <a:spcAft>
                <a:spcPts val="600"/>
              </a:spcAft>
              <a:buFont typeface="Arial" panose="020B0604020202020204" pitchFamily="34" charset="0"/>
              <a:buChar char="•"/>
            </a:pPr>
            <a:r>
              <a:rPr lang="en-US" sz="1400" dirty="0" smtClean="0">
                <a:solidFill>
                  <a:schemeClr val="tx1"/>
                </a:solidFill>
              </a:rPr>
              <a:t>Although deposits declined from 09/08 to 12/08, the following three quarters from 03/09 to 09/09 were more severe and were thus included in the analysis</a:t>
            </a:r>
            <a:endParaRPr lang="en-US" sz="1400" dirty="0">
              <a:solidFill>
                <a:schemeClr val="tx1"/>
              </a:solidFill>
            </a:endParaRPr>
          </a:p>
        </p:txBody>
      </p:sp>
      <p:pic>
        <p:nvPicPr>
          <p:cNvPr id="13" name="Picture 12"/>
          <p:cNvPicPr>
            <a:picLocks noChangeAspect="1"/>
          </p:cNvPicPr>
          <p:nvPr/>
        </p:nvPicPr>
        <p:blipFill>
          <a:blip r:embed="rId2"/>
          <a:stretch>
            <a:fillRect/>
          </a:stretch>
        </p:blipFill>
        <p:spPr>
          <a:xfrm>
            <a:off x="457200" y="3409949"/>
            <a:ext cx="8226127" cy="2180847"/>
          </a:xfrm>
          <a:prstGeom prst="rect">
            <a:avLst/>
          </a:prstGeom>
        </p:spPr>
      </p:pic>
    </p:spTree>
    <p:extLst>
      <p:ext uri="{BB962C8B-B14F-4D97-AF65-F5344CB8AC3E}">
        <p14:creationId xmlns:p14="http://schemas.microsoft.com/office/powerpoint/2010/main" val="17426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6C2DDBF-04F7-49A4-8111-85CBA6A000C0}" type="slidenum">
              <a:rPr lang="zh-CN" altLang="en-US" smtClean="0"/>
              <a:pPr>
                <a:defRPr/>
              </a:pPr>
              <a:t>6</a:t>
            </a:fld>
            <a:endParaRPr lang="zh-CN" altLang="en-US"/>
          </a:p>
        </p:txBody>
      </p:sp>
      <p:sp>
        <p:nvSpPr>
          <p:cNvPr id="5" name="Title 1"/>
          <p:cNvSpPr txBox="1">
            <a:spLocks/>
          </p:cNvSpPr>
          <p:nvPr/>
        </p:nvSpPr>
        <p:spPr>
          <a:xfrm>
            <a:off x="457200" y="188640"/>
            <a:ext cx="8229600" cy="561975"/>
          </a:xfrm>
          <a:prstGeom prst="rect">
            <a:avLst/>
          </a:prstGeom>
        </p:spPr>
        <p:txBody>
          <a:bodyPr/>
          <a:lstStyle>
            <a:lvl1pPr algn="l" rtl="0" eaLnBrk="0" fontAlgn="base" hangingPunct="0">
              <a:spcBef>
                <a:spcPct val="0"/>
              </a:spcBef>
              <a:spcAft>
                <a:spcPct val="0"/>
              </a:spcAft>
              <a:defRPr sz="3600" b="1" kern="1200">
                <a:solidFill>
                  <a:schemeClr val="tx1"/>
                </a:solidFill>
                <a:latin typeface="+mj-lt"/>
                <a:ea typeface="SimHei" pitchFamily="49" charset="-122"/>
                <a:cs typeface="+mj-cs"/>
              </a:defRPr>
            </a:lvl1pPr>
            <a:lvl2pPr algn="l" rtl="0" eaLnBrk="0" fontAlgn="base" hangingPunct="0">
              <a:spcBef>
                <a:spcPct val="0"/>
              </a:spcBef>
              <a:spcAft>
                <a:spcPct val="0"/>
              </a:spcAft>
              <a:defRPr sz="3600" b="1">
                <a:solidFill>
                  <a:schemeClr val="tx1"/>
                </a:solidFill>
                <a:latin typeface="Calibri" pitchFamily="34" charset="0"/>
                <a:ea typeface="SimHei" pitchFamily="49" charset="-122"/>
              </a:defRPr>
            </a:lvl2pPr>
            <a:lvl3pPr algn="l" rtl="0" eaLnBrk="0" fontAlgn="base" hangingPunct="0">
              <a:spcBef>
                <a:spcPct val="0"/>
              </a:spcBef>
              <a:spcAft>
                <a:spcPct val="0"/>
              </a:spcAft>
              <a:defRPr sz="3600" b="1">
                <a:solidFill>
                  <a:schemeClr val="tx1"/>
                </a:solidFill>
                <a:latin typeface="Calibri" pitchFamily="34" charset="0"/>
                <a:ea typeface="SimHei" pitchFamily="49" charset="-122"/>
              </a:defRPr>
            </a:lvl3pPr>
            <a:lvl4pPr algn="l" rtl="0" eaLnBrk="0" fontAlgn="base" hangingPunct="0">
              <a:spcBef>
                <a:spcPct val="0"/>
              </a:spcBef>
              <a:spcAft>
                <a:spcPct val="0"/>
              </a:spcAft>
              <a:defRPr sz="3600" b="1">
                <a:solidFill>
                  <a:schemeClr val="tx1"/>
                </a:solidFill>
                <a:latin typeface="Calibri" pitchFamily="34" charset="0"/>
                <a:ea typeface="SimHei" pitchFamily="49" charset="-122"/>
              </a:defRPr>
            </a:lvl4pPr>
            <a:lvl5pPr algn="l" rtl="0" eaLnBrk="0" fontAlgn="base" hangingPunct="0">
              <a:spcBef>
                <a:spcPct val="0"/>
              </a:spcBef>
              <a:spcAft>
                <a:spcPct val="0"/>
              </a:spcAft>
              <a:defRPr sz="3600" b="1">
                <a:solidFill>
                  <a:schemeClr val="tx1"/>
                </a:solidFill>
                <a:latin typeface="Calibri" pitchFamily="34" charset="0"/>
                <a:ea typeface="SimHei" pitchFamily="49" charset="-122"/>
              </a:defRPr>
            </a:lvl5pPr>
            <a:lvl6pPr marL="457200" algn="l" rtl="0" fontAlgn="base">
              <a:spcBef>
                <a:spcPct val="0"/>
              </a:spcBef>
              <a:spcAft>
                <a:spcPct val="0"/>
              </a:spcAft>
              <a:defRPr sz="3600" b="1">
                <a:solidFill>
                  <a:schemeClr val="tx1"/>
                </a:solidFill>
                <a:latin typeface="Calibri" pitchFamily="34" charset="0"/>
                <a:ea typeface="SimHei" pitchFamily="49" charset="-122"/>
              </a:defRPr>
            </a:lvl6pPr>
            <a:lvl7pPr marL="914400" algn="l" rtl="0" fontAlgn="base">
              <a:spcBef>
                <a:spcPct val="0"/>
              </a:spcBef>
              <a:spcAft>
                <a:spcPct val="0"/>
              </a:spcAft>
              <a:defRPr sz="3600" b="1">
                <a:solidFill>
                  <a:schemeClr val="tx1"/>
                </a:solidFill>
                <a:latin typeface="Calibri" pitchFamily="34" charset="0"/>
                <a:ea typeface="SimHei" pitchFamily="49" charset="-122"/>
              </a:defRPr>
            </a:lvl7pPr>
            <a:lvl8pPr marL="1371600" algn="l" rtl="0" fontAlgn="base">
              <a:spcBef>
                <a:spcPct val="0"/>
              </a:spcBef>
              <a:spcAft>
                <a:spcPct val="0"/>
              </a:spcAft>
              <a:defRPr sz="3600" b="1">
                <a:solidFill>
                  <a:schemeClr val="tx1"/>
                </a:solidFill>
                <a:latin typeface="Calibri" pitchFamily="34" charset="0"/>
                <a:ea typeface="SimHei" pitchFamily="49" charset="-122"/>
              </a:defRPr>
            </a:lvl8pPr>
            <a:lvl9pPr marL="1828800" algn="l" rtl="0" fontAlgn="base">
              <a:spcBef>
                <a:spcPct val="0"/>
              </a:spcBef>
              <a:spcAft>
                <a:spcPct val="0"/>
              </a:spcAft>
              <a:defRPr sz="3600" b="1">
                <a:solidFill>
                  <a:schemeClr val="tx1"/>
                </a:solidFill>
                <a:latin typeface="Calibri" pitchFamily="34" charset="0"/>
                <a:ea typeface="SimHei" pitchFamily="49" charset="-122"/>
              </a:defRPr>
            </a:lvl9pPr>
          </a:lstStyle>
          <a:p>
            <a:r>
              <a:rPr lang="en-US" sz="1800" b="0" dirty="0" smtClean="0"/>
              <a:t>Calculation</a:t>
            </a:r>
            <a:r>
              <a:rPr lang="en-US" dirty="0" smtClean="0"/>
              <a:t/>
            </a:r>
            <a:br>
              <a:rPr lang="en-US" dirty="0" smtClean="0"/>
            </a:br>
            <a:r>
              <a:rPr lang="en-US" sz="2800" dirty="0" smtClean="0"/>
              <a:t>Public bank deposit analysis</a:t>
            </a:r>
            <a:endParaRPr lang="en-US" sz="2800" dirty="0"/>
          </a:p>
        </p:txBody>
      </p:sp>
      <p:sp>
        <p:nvSpPr>
          <p:cNvPr id="7" name="Rectangle 6"/>
          <p:cNvSpPr/>
          <p:nvPr/>
        </p:nvSpPr>
        <p:spPr>
          <a:xfrm>
            <a:off x="882702" y="1162708"/>
            <a:ext cx="7560840" cy="1258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buFont typeface="Arial" panose="020B0604020202020204" pitchFamily="34" charset="0"/>
              <a:buChar char="•"/>
            </a:pPr>
            <a:r>
              <a:rPr lang="en-US" sz="1400" dirty="0" smtClean="0">
                <a:solidFill>
                  <a:schemeClr val="tx1"/>
                </a:solidFill>
              </a:rPr>
              <a:t>Rolling Period Severity - Period # 1 </a:t>
            </a:r>
            <a:r>
              <a:rPr lang="en-US" sz="1400" dirty="0" smtClean="0">
                <a:solidFill>
                  <a:srgbClr val="C00000"/>
                </a:solidFill>
              </a:rPr>
              <a:t>-16.31%  </a:t>
            </a:r>
            <a:r>
              <a:rPr lang="en-US" sz="1400" dirty="0" smtClean="0">
                <a:solidFill>
                  <a:schemeClr val="tx1"/>
                </a:solidFill>
              </a:rPr>
              <a:t>is the change in deposits from </a:t>
            </a:r>
            <a:r>
              <a:rPr lang="en-US" sz="1400" b="1" dirty="0" smtClean="0">
                <a:solidFill>
                  <a:schemeClr val="tx1"/>
                </a:solidFill>
              </a:rPr>
              <a:t>12/08</a:t>
            </a:r>
            <a:r>
              <a:rPr lang="en-US" sz="1400" dirty="0" smtClean="0">
                <a:solidFill>
                  <a:schemeClr val="tx1"/>
                </a:solidFill>
              </a:rPr>
              <a:t> to </a:t>
            </a:r>
            <a:r>
              <a:rPr lang="en-US" sz="1400" b="1" dirty="0" smtClean="0">
                <a:solidFill>
                  <a:schemeClr val="tx1"/>
                </a:solidFill>
              </a:rPr>
              <a:t>03/09</a:t>
            </a:r>
          </a:p>
          <a:p>
            <a:pPr marL="285750" indent="-285750">
              <a:spcBef>
                <a:spcPts val="600"/>
              </a:spcBef>
              <a:buFont typeface="Arial" panose="020B0604020202020204" pitchFamily="34" charset="0"/>
              <a:buChar char="•"/>
            </a:pPr>
            <a:r>
              <a:rPr lang="en-US" sz="1400" dirty="0">
                <a:solidFill>
                  <a:schemeClr val="tx1"/>
                </a:solidFill>
              </a:rPr>
              <a:t>Rolling Period Severity - Period # </a:t>
            </a:r>
            <a:r>
              <a:rPr lang="en-US" sz="1400" dirty="0" smtClean="0">
                <a:solidFill>
                  <a:schemeClr val="tx1"/>
                </a:solidFill>
              </a:rPr>
              <a:t>2 </a:t>
            </a:r>
            <a:r>
              <a:rPr lang="en-US" sz="1400" dirty="0" smtClean="0">
                <a:solidFill>
                  <a:srgbClr val="C00000"/>
                </a:solidFill>
              </a:rPr>
              <a:t>-23.26% </a:t>
            </a:r>
            <a:r>
              <a:rPr lang="en-US" sz="1400" dirty="0" smtClean="0">
                <a:solidFill>
                  <a:schemeClr val="tx1"/>
                </a:solidFill>
              </a:rPr>
              <a:t>is the change in deposits from the beginning of the declining period, </a:t>
            </a:r>
            <a:r>
              <a:rPr lang="en-US" sz="1400" b="1" dirty="0" smtClean="0">
                <a:solidFill>
                  <a:schemeClr val="tx1"/>
                </a:solidFill>
              </a:rPr>
              <a:t>09/08</a:t>
            </a:r>
            <a:r>
              <a:rPr lang="en-US" sz="1400" dirty="0" smtClean="0">
                <a:solidFill>
                  <a:schemeClr val="tx1"/>
                </a:solidFill>
              </a:rPr>
              <a:t>, and so on through Period # 4</a:t>
            </a:r>
          </a:p>
          <a:p>
            <a:pPr marL="285750" indent="-285750">
              <a:spcBef>
                <a:spcPts val="600"/>
              </a:spcBef>
              <a:buFont typeface="Arial" panose="020B0604020202020204" pitchFamily="34" charset="0"/>
              <a:buChar char="•"/>
            </a:pPr>
            <a:r>
              <a:rPr lang="en-US" sz="1400" dirty="0">
                <a:solidFill>
                  <a:schemeClr val="tx1"/>
                </a:solidFill>
              </a:rPr>
              <a:t>Rolling Period Severity - Period # </a:t>
            </a:r>
            <a:r>
              <a:rPr lang="en-US" sz="1400" dirty="0" smtClean="0">
                <a:solidFill>
                  <a:schemeClr val="tx1"/>
                </a:solidFill>
              </a:rPr>
              <a:t>3 </a:t>
            </a:r>
            <a:r>
              <a:rPr lang="en-US" sz="1400" dirty="0" smtClean="0">
                <a:solidFill>
                  <a:srgbClr val="C00000"/>
                </a:solidFill>
              </a:rPr>
              <a:t>-24.17%</a:t>
            </a:r>
            <a:r>
              <a:rPr lang="en-US" sz="1400" dirty="0" smtClean="0">
                <a:solidFill>
                  <a:schemeClr val="tx1"/>
                </a:solidFill>
              </a:rPr>
              <a:t>, highlighted in</a:t>
            </a:r>
            <a:r>
              <a:rPr lang="en-US" sz="1400" dirty="0" smtClean="0">
                <a:solidFill>
                  <a:srgbClr val="FF0000"/>
                </a:solidFill>
              </a:rPr>
              <a:t> bright red </a:t>
            </a:r>
            <a:r>
              <a:rPr lang="en-US" sz="1400" dirty="0" smtClean="0">
                <a:solidFill>
                  <a:schemeClr val="tx1"/>
                </a:solidFill>
              </a:rPr>
              <a:t>represents the period of greatest deposit decline since the depressed period began</a:t>
            </a:r>
          </a:p>
          <a:p>
            <a:endParaRPr lang="en-US" sz="1400" dirty="0" smtClean="0">
              <a:solidFill>
                <a:schemeClr val="tx1"/>
              </a:solidFill>
            </a:endParaRPr>
          </a:p>
        </p:txBody>
      </p:sp>
      <p:sp>
        <p:nvSpPr>
          <p:cNvPr id="18" name="Rectangle 17"/>
          <p:cNvSpPr/>
          <p:nvPr/>
        </p:nvSpPr>
        <p:spPr>
          <a:xfrm>
            <a:off x="2267744" y="5085183"/>
            <a:ext cx="1664645" cy="277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461418" y="2509283"/>
            <a:ext cx="8186049" cy="1595106"/>
          </a:xfrm>
          <a:prstGeom prst="rect">
            <a:avLst/>
          </a:prstGeom>
          <a:ln w="3175">
            <a:solidFill>
              <a:schemeClr val="bg1">
                <a:lumMod val="65000"/>
              </a:schemeClr>
            </a:solidFill>
          </a:ln>
        </p:spPr>
      </p:pic>
      <p:pic>
        <p:nvPicPr>
          <p:cNvPr id="22" name="Picture 21"/>
          <p:cNvPicPr>
            <a:picLocks noChangeAspect="1"/>
          </p:cNvPicPr>
          <p:nvPr/>
        </p:nvPicPr>
        <p:blipFill>
          <a:blip r:embed="rId3"/>
          <a:stretch>
            <a:fillRect/>
          </a:stretch>
        </p:blipFill>
        <p:spPr>
          <a:xfrm>
            <a:off x="457200" y="4261686"/>
            <a:ext cx="8190267" cy="1543578"/>
          </a:xfrm>
          <a:prstGeom prst="rect">
            <a:avLst/>
          </a:prstGeom>
        </p:spPr>
      </p:pic>
      <p:cxnSp>
        <p:nvCxnSpPr>
          <p:cNvPr id="29" name="Elbow Connector 28"/>
          <p:cNvCxnSpPr/>
          <p:nvPr/>
        </p:nvCxnSpPr>
        <p:spPr>
          <a:xfrm rot="10800000" flipV="1">
            <a:off x="3419872" y="3573016"/>
            <a:ext cx="2664296" cy="1656184"/>
          </a:xfrm>
          <a:prstGeom prst="bentConnector3">
            <a:avLst>
              <a:gd name="adj1" fmla="val 10013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0800000" flipV="1">
            <a:off x="3995936" y="3402660"/>
            <a:ext cx="2088232" cy="1821203"/>
          </a:xfrm>
          <a:prstGeom prst="bentConnector3">
            <a:avLst>
              <a:gd name="adj1" fmla="val 9988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rame 41"/>
          <p:cNvSpPr/>
          <p:nvPr/>
        </p:nvSpPr>
        <p:spPr>
          <a:xfrm>
            <a:off x="6082864" y="3370602"/>
            <a:ext cx="901080" cy="182880"/>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ame 42"/>
          <p:cNvSpPr/>
          <p:nvPr/>
        </p:nvSpPr>
        <p:spPr>
          <a:xfrm>
            <a:off x="6082864" y="3540691"/>
            <a:ext cx="901080" cy="182880"/>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ame 43"/>
          <p:cNvSpPr/>
          <p:nvPr/>
        </p:nvSpPr>
        <p:spPr>
          <a:xfrm>
            <a:off x="3675895" y="5223864"/>
            <a:ext cx="640080" cy="192024"/>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Frame 44"/>
          <p:cNvSpPr/>
          <p:nvPr/>
        </p:nvSpPr>
        <p:spPr>
          <a:xfrm>
            <a:off x="3067823" y="5223864"/>
            <a:ext cx="640080" cy="192024"/>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ame 45"/>
          <p:cNvSpPr/>
          <p:nvPr/>
        </p:nvSpPr>
        <p:spPr>
          <a:xfrm>
            <a:off x="6983944" y="3367943"/>
            <a:ext cx="841248" cy="182880"/>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Elbow Connector 46"/>
          <p:cNvCxnSpPr>
            <a:stCxn id="46" idx="3"/>
          </p:cNvCxnSpPr>
          <p:nvPr/>
        </p:nvCxnSpPr>
        <p:spPr>
          <a:xfrm flipH="1">
            <a:off x="4924047" y="3459383"/>
            <a:ext cx="2901145" cy="1764481"/>
          </a:xfrm>
          <a:prstGeom prst="bentConnector3">
            <a:avLst>
              <a:gd name="adj1" fmla="val -788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Frame 50"/>
          <p:cNvSpPr/>
          <p:nvPr/>
        </p:nvSpPr>
        <p:spPr>
          <a:xfrm>
            <a:off x="4283967" y="5223864"/>
            <a:ext cx="640080" cy="192024"/>
          </a:xfrm>
          <a:prstGeom prst="frame">
            <a:avLst>
              <a:gd name="adj1" fmla="val 176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528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6C2DDBF-04F7-49A4-8111-85CBA6A000C0}" type="slidenum">
              <a:rPr lang="zh-CN" altLang="en-US" smtClean="0"/>
              <a:pPr>
                <a:defRPr/>
              </a:pPr>
              <a:t>7</a:t>
            </a:fld>
            <a:endParaRPr lang="zh-CN" altLang="en-US"/>
          </a:p>
        </p:txBody>
      </p:sp>
      <p:sp>
        <p:nvSpPr>
          <p:cNvPr id="4" name="Title 1"/>
          <p:cNvSpPr txBox="1">
            <a:spLocks/>
          </p:cNvSpPr>
          <p:nvPr/>
        </p:nvSpPr>
        <p:spPr>
          <a:xfrm>
            <a:off x="457200" y="188640"/>
            <a:ext cx="8229600" cy="561975"/>
          </a:xfrm>
          <a:prstGeom prst="rect">
            <a:avLst/>
          </a:prstGeom>
        </p:spPr>
        <p:txBody>
          <a:bodyPr/>
          <a:lstStyle>
            <a:lvl1pPr algn="l" rtl="0" eaLnBrk="0" fontAlgn="base" hangingPunct="0">
              <a:spcBef>
                <a:spcPct val="0"/>
              </a:spcBef>
              <a:spcAft>
                <a:spcPct val="0"/>
              </a:spcAft>
              <a:defRPr sz="3600" b="1" kern="1200">
                <a:solidFill>
                  <a:schemeClr val="tx1"/>
                </a:solidFill>
                <a:latin typeface="+mj-lt"/>
                <a:ea typeface="SimHei" pitchFamily="49" charset="-122"/>
                <a:cs typeface="+mj-cs"/>
              </a:defRPr>
            </a:lvl1pPr>
            <a:lvl2pPr algn="l" rtl="0" eaLnBrk="0" fontAlgn="base" hangingPunct="0">
              <a:spcBef>
                <a:spcPct val="0"/>
              </a:spcBef>
              <a:spcAft>
                <a:spcPct val="0"/>
              </a:spcAft>
              <a:defRPr sz="3600" b="1">
                <a:solidFill>
                  <a:schemeClr val="tx1"/>
                </a:solidFill>
                <a:latin typeface="Calibri" pitchFamily="34" charset="0"/>
                <a:ea typeface="SimHei" pitchFamily="49" charset="-122"/>
              </a:defRPr>
            </a:lvl2pPr>
            <a:lvl3pPr algn="l" rtl="0" eaLnBrk="0" fontAlgn="base" hangingPunct="0">
              <a:spcBef>
                <a:spcPct val="0"/>
              </a:spcBef>
              <a:spcAft>
                <a:spcPct val="0"/>
              </a:spcAft>
              <a:defRPr sz="3600" b="1">
                <a:solidFill>
                  <a:schemeClr val="tx1"/>
                </a:solidFill>
                <a:latin typeface="Calibri" pitchFamily="34" charset="0"/>
                <a:ea typeface="SimHei" pitchFamily="49" charset="-122"/>
              </a:defRPr>
            </a:lvl3pPr>
            <a:lvl4pPr algn="l" rtl="0" eaLnBrk="0" fontAlgn="base" hangingPunct="0">
              <a:spcBef>
                <a:spcPct val="0"/>
              </a:spcBef>
              <a:spcAft>
                <a:spcPct val="0"/>
              </a:spcAft>
              <a:defRPr sz="3600" b="1">
                <a:solidFill>
                  <a:schemeClr val="tx1"/>
                </a:solidFill>
                <a:latin typeface="Calibri" pitchFamily="34" charset="0"/>
                <a:ea typeface="SimHei" pitchFamily="49" charset="-122"/>
              </a:defRPr>
            </a:lvl4pPr>
            <a:lvl5pPr algn="l" rtl="0" eaLnBrk="0" fontAlgn="base" hangingPunct="0">
              <a:spcBef>
                <a:spcPct val="0"/>
              </a:spcBef>
              <a:spcAft>
                <a:spcPct val="0"/>
              </a:spcAft>
              <a:defRPr sz="3600" b="1">
                <a:solidFill>
                  <a:schemeClr val="tx1"/>
                </a:solidFill>
                <a:latin typeface="Calibri" pitchFamily="34" charset="0"/>
                <a:ea typeface="SimHei" pitchFamily="49" charset="-122"/>
              </a:defRPr>
            </a:lvl5pPr>
            <a:lvl6pPr marL="457200" algn="l" rtl="0" fontAlgn="base">
              <a:spcBef>
                <a:spcPct val="0"/>
              </a:spcBef>
              <a:spcAft>
                <a:spcPct val="0"/>
              </a:spcAft>
              <a:defRPr sz="3600" b="1">
                <a:solidFill>
                  <a:schemeClr val="tx1"/>
                </a:solidFill>
                <a:latin typeface="Calibri" pitchFamily="34" charset="0"/>
                <a:ea typeface="SimHei" pitchFamily="49" charset="-122"/>
              </a:defRPr>
            </a:lvl6pPr>
            <a:lvl7pPr marL="914400" algn="l" rtl="0" fontAlgn="base">
              <a:spcBef>
                <a:spcPct val="0"/>
              </a:spcBef>
              <a:spcAft>
                <a:spcPct val="0"/>
              </a:spcAft>
              <a:defRPr sz="3600" b="1">
                <a:solidFill>
                  <a:schemeClr val="tx1"/>
                </a:solidFill>
                <a:latin typeface="Calibri" pitchFamily="34" charset="0"/>
                <a:ea typeface="SimHei" pitchFamily="49" charset="-122"/>
              </a:defRPr>
            </a:lvl7pPr>
            <a:lvl8pPr marL="1371600" algn="l" rtl="0" fontAlgn="base">
              <a:spcBef>
                <a:spcPct val="0"/>
              </a:spcBef>
              <a:spcAft>
                <a:spcPct val="0"/>
              </a:spcAft>
              <a:defRPr sz="3600" b="1">
                <a:solidFill>
                  <a:schemeClr val="tx1"/>
                </a:solidFill>
                <a:latin typeface="Calibri" pitchFamily="34" charset="0"/>
                <a:ea typeface="SimHei" pitchFamily="49" charset="-122"/>
              </a:defRPr>
            </a:lvl8pPr>
            <a:lvl9pPr marL="1828800" algn="l" rtl="0" fontAlgn="base">
              <a:spcBef>
                <a:spcPct val="0"/>
              </a:spcBef>
              <a:spcAft>
                <a:spcPct val="0"/>
              </a:spcAft>
              <a:defRPr sz="3600" b="1">
                <a:solidFill>
                  <a:schemeClr val="tx1"/>
                </a:solidFill>
                <a:latin typeface="Calibri" pitchFamily="34" charset="0"/>
                <a:ea typeface="SimHei" pitchFamily="49" charset="-122"/>
              </a:defRPr>
            </a:lvl9pPr>
          </a:lstStyle>
          <a:p>
            <a:r>
              <a:rPr lang="en-US" sz="1800" b="0" dirty="0" smtClean="0"/>
              <a:t>Calculation</a:t>
            </a:r>
            <a:r>
              <a:rPr lang="en-US" dirty="0" smtClean="0"/>
              <a:t/>
            </a:r>
            <a:br>
              <a:rPr lang="en-US" dirty="0" smtClean="0"/>
            </a:br>
            <a:r>
              <a:rPr lang="en-US" sz="2800" dirty="0" smtClean="0"/>
              <a:t>Public bank deposit analysis</a:t>
            </a:r>
            <a:endParaRPr lang="en-US" sz="2800" dirty="0"/>
          </a:p>
        </p:txBody>
      </p:sp>
      <p:sp>
        <p:nvSpPr>
          <p:cNvPr id="6" name="TextBox 5"/>
          <p:cNvSpPr txBox="1"/>
          <p:nvPr/>
        </p:nvSpPr>
        <p:spPr>
          <a:xfrm>
            <a:off x="1524000" y="3309742"/>
            <a:ext cx="6480720" cy="1754326"/>
          </a:xfrm>
          <a:prstGeom prst="rect">
            <a:avLst/>
          </a:prstGeom>
          <a:noFill/>
        </p:spPr>
        <p:txBody>
          <a:bodyPr wrap="square" rtlCol="0">
            <a:spAutoFit/>
          </a:bodyPr>
          <a:lstStyle/>
          <a:p>
            <a:r>
              <a:rPr lang="en-US" dirty="0" smtClean="0"/>
              <a:t>T+0 = The quarter that began a period of deposit outflow</a:t>
            </a:r>
          </a:p>
          <a:p>
            <a:endParaRPr lang="en-US" dirty="0" smtClean="0"/>
          </a:p>
          <a:p>
            <a:r>
              <a:rPr lang="en-US" dirty="0"/>
              <a:t>In the BK </a:t>
            </a:r>
            <a:r>
              <a:rPr lang="en-US" dirty="0" smtClean="0"/>
              <a:t>example T+4 is not included in the “Most Severe Rolling Period Time Frame” table because deposits grew from the prior period although they were still down 22.22% since the begging of the outflow period 09/08</a:t>
            </a:r>
            <a:endParaRPr lang="en-US" dirty="0"/>
          </a:p>
        </p:txBody>
      </p:sp>
      <p:pic>
        <p:nvPicPr>
          <p:cNvPr id="8" name="Picture 7"/>
          <p:cNvPicPr>
            <a:picLocks noChangeAspect="1"/>
          </p:cNvPicPr>
          <p:nvPr/>
        </p:nvPicPr>
        <p:blipFill>
          <a:blip r:embed="rId2"/>
          <a:stretch>
            <a:fillRect/>
          </a:stretch>
        </p:blipFill>
        <p:spPr>
          <a:xfrm>
            <a:off x="395536" y="1340768"/>
            <a:ext cx="8242091" cy="1553344"/>
          </a:xfrm>
          <a:prstGeom prst="rect">
            <a:avLst/>
          </a:prstGeom>
        </p:spPr>
      </p:pic>
    </p:spTree>
    <p:extLst>
      <p:ext uri="{BB962C8B-B14F-4D97-AF65-F5344CB8AC3E}">
        <p14:creationId xmlns:p14="http://schemas.microsoft.com/office/powerpoint/2010/main" val="22764725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3 PPT 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72727</TotalTime>
  <Pages>0</Pages>
  <Words>376</Words>
  <Characters>0</Characters>
  <Application>Microsoft Office PowerPoint</Application>
  <DocSecurity>0</DocSecurity>
  <PresentationFormat>On-screen Show (4:3)</PresentationFormat>
  <Lines>0</Lines>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SimHei</vt:lpstr>
      <vt:lpstr>宋体</vt:lpstr>
      <vt:lpstr>Arial</vt:lpstr>
      <vt:lpstr>Calibri</vt:lpstr>
      <vt:lpstr>Custom Design</vt:lpstr>
      <vt:lpstr>2013 PPT template (2)</vt:lpstr>
      <vt:lpstr>Public Bank Deposit Analysis</vt:lpstr>
      <vt:lpstr>Public bank deposit analysis</vt:lpstr>
      <vt:lpstr>Data source Public bank deposit analysis</vt:lpstr>
      <vt:lpstr>PowerPoint Presentation</vt:lpstr>
      <vt:lpstr>PowerPoint Presentation</vt:lpstr>
      <vt:lpstr>PowerPoint Presentation</vt:lpstr>
      <vt:lpstr>PowerPoint Presentation</vt:lpstr>
    </vt:vector>
  </TitlesOfParts>
  <Company>SkyUN.Org</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SkyUN.Org</dc:creator>
  <cp:lastModifiedBy>Caleb Mutti - KPMG</cp:lastModifiedBy>
  <cp:revision>4141</cp:revision>
  <cp:lastPrinted>2016-04-18T22:01:59Z</cp:lastPrinted>
  <dcterms:created xsi:type="dcterms:W3CDTF">2011-09-01T14:07:26Z</dcterms:created>
  <dcterms:modified xsi:type="dcterms:W3CDTF">2017-01-23T18:30:33Z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2052-8.1.0.3281</vt:lpwstr>
  </property>
</Properties>
</file>