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3"/>
  </p:notesMasterIdLst>
  <p:handoutMasterIdLst>
    <p:handoutMasterId r:id="rId24"/>
  </p:handoutMasterIdLst>
  <p:sldIdLst>
    <p:sldId id="544" r:id="rId2"/>
    <p:sldId id="408" r:id="rId3"/>
    <p:sldId id="553" r:id="rId4"/>
    <p:sldId id="558" r:id="rId5"/>
    <p:sldId id="554" r:id="rId6"/>
    <p:sldId id="555" r:id="rId7"/>
    <p:sldId id="556" r:id="rId8"/>
    <p:sldId id="534" r:id="rId9"/>
    <p:sldId id="535" r:id="rId10"/>
    <p:sldId id="525" r:id="rId11"/>
    <p:sldId id="559" r:id="rId12"/>
    <p:sldId id="560" r:id="rId13"/>
    <p:sldId id="527" r:id="rId14"/>
    <p:sldId id="561" r:id="rId15"/>
    <p:sldId id="562" r:id="rId16"/>
    <p:sldId id="529" r:id="rId17"/>
    <p:sldId id="563" r:id="rId18"/>
    <p:sldId id="564" r:id="rId19"/>
    <p:sldId id="565" r:id="rId20"/>
    <p:sldId id="531" r:id="rId21"/>
    <p:sldId id="566" r:id="rId22"/>
  </p:sldIdLst>
  <p:sldSz cx="9144000" cy="6858000" type="screen4x3"/>
  <p:notesSz cx="7019925" cy="930592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 autoAdjust="0"/>
    <p:restoredTop sz="85150" autoAdjust="0"/>
  </p:normalViewPr>
  <p:slideViewPr>
    <p:cSldViewPr>
      <p:cViewPr varScale="1">
        <p:scale>
          <a:sx n="66" d="100"/>
          <a:sy n="66" d="100"/>
        </p:scale>
        <p:origin x="24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F9595-05FE-423A-826E-8E3DD9E1F5FC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369CF-8D25-4BE6-BAA9-D30F790BD1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CE7076BB-EE26-45BD-8B09-B1D6D87E2826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2B101EE5-5624-47A5-BBA8-A07AB78E5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7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your interviewee?</a:t>
            </a:r>
          </a:p>
          <a:p>
            <a:r>
              <a:rPr lang="en-US"/>
              <a:t>https://www.polleverywhere.com/multiple_choice_polls/2Bcwzs8oRbfzQ4C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9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9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6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HW explanation 1?</a:t>
            </a:r>
          </a:p>
          <a:p>
            <a:r>
              <a:rPr lang="en-US"/>
              <a:t>https://www.polleverywhere.com/multiple_choice_polls/8vmrgZ3VhcBHQvH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8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2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0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HW explanatiobn #2</a:t>
            </a:r>
          </a:p>
          <a:p>
            <a:r>
              <a:rPr lang="en-US"/>
              <a:t>https://www.polleverywhere.com/multiple_choice_polls/BL1zpHfb2mm0Ruz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2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5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9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HW explanatiobn #3</a:t>
            </a:r>
          </a:p>
          <a:p>
            <a:r>
              <a:rPr lang="en-US"/>
              <a:t>https://www.polleverywhere.com/multiple_choice_polls/Yafw9lfl8l8gPr8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28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0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2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4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7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0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4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the interviewer's questioning style?</a:t>
            </a:r>
          </a:p>
          <a:p>
            <a:r>
              <a:rPr lang="en-US"/>
              <a:t>https://www.polleverywhere.com/multiple_choice_polls/gXPkEw1cpnly2ho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7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baseline="0">
                <a:solidFill>
                  <a:srgbClr val="28601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990600"/>
            <a:ext cx="8229600" cy="609599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>
                <a:solidFill>
                  <a:srgbClr val="286017"/>
                </a:solidFill>
              </a:defRPr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8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11341-8B9E-4B49-8399-9D780D3D9F0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C:\Users\mtondo\Desktop\Morgan\Graphics\Waves\OrangeSwoosh_Spring2012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06776"/>
            <a:ext cx="9144000" cy="751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6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Desktop/Algorithms%20Source%20Decks/Graph%20Decks/Bellman-Ford-Dijkstra.p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Desktop/Algorithms%20Source%20Decks/Graph%20Decks/All%20Pairs%20shortest_paths.p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Desktop/Algorithms%20Source%20Decks/Graph%20Decks/Flow%20Overview.ppt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../../../../../../../Desktop/Algorithms%20Source%20Decks/Graph%20Decks/Flow%20-%20Apps.ppt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CS 608 Algorithms</a:t>
            </a:r>
          </a:p>
        </p:txBody>
      </p:sp>
      <p:sp>
        <p:nvSpPr>
          <p:cNvPr id="16386" name="Subtitle 2"/>
          <p:cNvSpPr>
            <a:spLocks noGrp="1"/>
          </p:cNvSpPr>
          <p:nvPr>
            <p:ph type="subTitle" idx="4294967295"/>
          </p:nvPr>
        </p:nvSpPr>
        <p:spPr>
          <a:xfrm>
            <a:off x="1250950" y="3910013"/>
            <a:ext cx="6642100" cy="1712912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dirty="0">
                <a:solidFill>
                  <a:srgbClr val="8EB4E3"/>
                </a:solidFill>
              </a:rPr>
              <a:t>Week 11</a:t>
            </a:r>
            <a:br>
              <a:rPr lang="en-US" dirty="0">
                <a:solidFill>
                  <a:srgbClr val="8EB4E3"/>
                </a:solidFill>
              </a:rPr>
            </a:br>
            <a:r>
              <a:rPr lang="en-US" dirty="0">
                <a:solidFill>
                  <a:srgbClr val="8EB4E3"/>
                </a:solidFill>
              </a:rPr>
              <a:t>Dr. Tom Schmidt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B6356CD5-44AF-4237-A702-E359E0B93965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132123478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A770-EF8A-6249-8E45-FF21B8004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A1D8-2A12-974D-9484-72EE21255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81229-49BF-2B49-B5FC-4909D5BABF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4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Problem 24.1-3 (Team Brandenburg)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11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" y="1447800"/>
            <a:ext cx="8305800" cy="685800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3600" b="1" dirty="0">
              <a:solidFill>
                <a:srgbClr val="95B3D7"/>
              </a:solidFill>
            </a:endParaRPr>
          </a:p>
          <a:p>
            <a:endParaRPr lang="en-US" altLang="en-US" sz="3600" b="1" dirty="0">
              <a:solidFill>
                <a:srgbClr val="95B3D7"/>
              </a:solidFill>
            </a:endParaRPr>
          </a:p>
        </p:txBody>
      </p:sp>
      <p:pic>
        <p:nvPicPr>
          <p:cNvPr id="2" name="Picture 1" descr="Screen Shot 2015-11-12 at 5.05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92" y="2667000"/>
            <a:ext cx="917489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Problem 24.3-1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12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2" name="Picture 1" descr="Screen Shot 2015-11-12 at 5.07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433582" cy="1676400"/>
          </a:xfrm>
          <a:prstGeom prst="rect">
            <a:avLst/>
          </a:prstGeom>
        </p:spPr>
      </p:pic>
      <p:pic>
        <p:nvPicPr>
          <p:cNvPr id="3" name="Picture 2" descr="Screen Shot 2015-11-12 at 5.08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95600"/>
            <a:ext cx="4724400" cy="30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6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B8DE-5481-6D47-9C70-D61BA9AD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32DAE-D63E-6C4A-986B-14FE4788E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9542C-D742-194F-A4E0-EADCC874CF7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7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Problem 25-1 (Team </a:t>
            </a:r>
            <a:r>
              <a:rPr lang="en-US" altLang="en-US" b="1" dirty="0" err="1">
                <a:solidFill>
                  <a:srgbClr val="0000FF"/>
                </a:solidFill>
              </a:rPr>
              <a:t>Neuschwanstein</a:t>
            </a:r>
            <a:r>
              <a:rPr lang="en-US" altLang="en-US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14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" y="1447800"/>
            <a:ext cx="8305800" cy="685800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3600" b="1" dirty="0">
              <a:solidFill>
                <a:srgbClr val="95B3D7"/>
              </a:solidFill>
            </a:endParaRPr>
          </a:p>
          <a:p>
            <a:endParaRPr lang="en-US" altLang="en-US" sz="3600" b="1" dirty="0">
              <a:solidFill>
                <a:srgbClr val="95B3D7"/>
              </a:solidFill>
            </a:endParaRPr>
          </a:p>
        </p:txBody>
      </p:sp>
      <p:pic>
        <p:nvPicPr>
          <p:cNvPr id="4" name="Picture 3" descr="Screen Shot 2015-12-02 at 11.16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153400" cy="3704210"/>
          </a:xfrm>
          <a:prstGeom prst="rect">
            <a:avLst/>
          </a:prstGeom>
        </p:spPr>
      </p:pic>
      <p:pic>
        <p:nvPicPr>
          <p:cNvPr id="6" name="Picture 5" descr="Screen Shot 2015-12-02 at 11.18.1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4724400"/>
            <a:ext cx="835893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1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25-1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15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" y="1447800"/>
            <a:ext cx="8305800" cy="685800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3600" b="1" dirty="0">
              <a:solidFill>
                <a:srgbClr val="95B3D7"/>
              </a:solidFill>
            </a:endParaRPr>
          </a:p>
          <a:p>
            <a:endParaRPr lang="en-US" altLang="en-US" sz="3600" b="1" dirty="0">
              <a:solidFill>
                <a:srgbClr val="95B3D7"/>
              </a:solidFill>
            </a:endParaRPr>
          </a:p>
        </p:txBody>
      </p:sp>
      <p:pic>
        <p:nvPicPr>
          <p:cNvPr id="2" name="Picture 1" descr="Screen Shot 2015-12-02 at 11.09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399"/>
            <a:ext cx="7772400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2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2166-D884-1243-AF60-9ADE327A8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FD6CE-28BA-0543-BE96-287D3361E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76AFD-A020-CE4E-BBCA-59C996610CA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6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Problem 26.1-7 (Team Hamburg)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17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" y="1447800"/>
            <a:ext cx="8305800" cy="685800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3600" b="1" dirty="0">
              <a:solidFill>
                <a:srgbClr val="95B3D7"/>
              </a:solidFill>
            </a:endParaRPr>
          </a:p>
          <a:p>
            <a:endParaRPr lang="en-US" altLang="en-US" sz="3600" b="1" dirty="0">
              <a:solidFill>
                <a:srgbClr val="95B3D7"/>
              </a:solidFill>
            </a:endParaRPr>
          </a:p>
        </p:txBody>
      </p:sp>
      <p:pic>
        <p:nvPicPr>
          <p:cNvPr id="3" name="Picture 2" descr="Screen Shot 2015-11-19 at 11.27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6408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4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Problem 26.2-4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18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4" name="Picture 3" descr="Screen Shot 2015-11-19 at 11.32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" y="1219200"/>
            <a:ext cx="8619978" cy="1447800"/>
          </a:xfrm>
          <a:prstGeom prst="rect">
            <a:avLst/>
          </a:prstGeom>
        </p:spPr>
      </p:pic>
      <p:pic>
        <p:nvPicPr>
          <p:cNvPr id="5" name="Picture 4" descr="Screen Shot 2015-11-19 at 11.33.0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6000"/>
            <a:ext cx="6159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2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Problem 26.2-4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19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4" name="Picture 3" descr="Screen Shot 2015-11-19 at 11.32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" y="1219200"/>
            <a:ext cx="8619978" cy="1447800"/>
          </a:xfrm>
          <a:prstGeom prst="rect">
            <a:avLst/>
          </a:prstGeom>
        </p:spPr>
      </p:pic>
      <p:pic>
        <p:nvPicPr>
          <p:cNvPr id="2" name="Picture 1" descr="Screen Shot 2015-11-19 at 11.33.4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62200"/>
            <a:ext cx="6324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0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Week 11 Agenda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</a:rPr>
              <a:t>Graph Algorithms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Minimum Spanning Trees</a:t>
            </a:r>
          </a:p>
          <a:p>
            <a:r>
              <a:rPr lang="en-US" altLang="en-US" b="1" dirty="0" err="1">
                <a:solidFill>
                  <a:srgbClr val="95B3D7"/>
                </a:solidFill>
              </a:rPr>
              <a:t>Menage</a:t>
            </a:r>
            <a:r>
              <a:rPr lang="en-US" altLang="en-US" b="1" dirty="0">
                <a:solidFill>
                  <a:srgbClr val="95B3D7"/>
                </a:solidFill>
              </a:rPr>
              <a:t> a 10 plus 1 (quiz)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Wrap-up and review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3057340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5A28-E42F-2B4A-A225-1BA439DDA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253F0-7B84-3742-9DFE-9D73FE84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ABB97-1DF1-A04B-A104-F30326FDEAD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23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3366FF"/>
                </a:solidFill>
              </a:rPr>
              <a:t>Wrap-up and review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idx="4294967295"/>
          </p:nvPr>
        </p:nvSpPr>
        <p:spPr/>
        <p:txBody>
          <a:bodyPr lIns="90488" tIns="44450" rIns="90488" bIns="44450"/>
          <a:lstStyle/>
          <a:p>
            <a:r>
              <a:rPr lang="en-US" altLang="en-US" sz="3600" b="1" dirty="0">
                <a:solidFill>
                  <a:srgbClr val="8EB4E3"/>
                </a:solidFill>
              </a:rPr>
              <a:t>Answer: Did you have enough time with graph algorithms?</a:t>
            </a:r>
          </a:p>
          <a:p>
            <a:r>
              <a:rPr lang="en-US" altLang="en-US" sz="3600" b="1" dirty="0">
                <a:solidFill>
                  <a:srgbClr val="8EB4E3"/>
                </a:solidFill>
              </a:rPr>
              <a:t>Next Week:</a:t>
            </a:r>
          </a:p>
          <a:p>
            <a:pPr lvl="1"/>
            <a:r>
              <a:rPr lang="en-US" altLang="en-US" b="1" dirty="0">
                <a:solidFill>
                  <a:srgbClr val="8EB4E3"/>
                </a:solidFill>
              </a:rPr>
              <a:t>We leave the land of Polynomial Algorithms</a:t>
            </a:r>
          </a:p>
          <a:p>
            <a:r>
              <a:rPr lang="en-US" altLang="en-US" b="1" dirty="0">
                <a:solidFill>
                  <a:srgbClr val="8EB4E3"/>
                </a:solidFill>
              </a:rPr>
              <a:t>NPC</a:t>
            </a:r>
          </a:p>
          <a:p>
            <a:pPr lvl="1"/>
            <a:r>
              <a:rPr lang="en-US" altLang="en-US" b="1" dirty="0">
                <a:solidFill>
                  <a:srgbClr val="8EB4E3"/>
                </a:solidFill>
              </a:rPr>
              <a:t>Week After: Dealing with NPC</a:t>
            </a:r>
          </a:p>
          <a:p>
            <a:r>
              <a:rPr lang="en-US" altLang="en-US" b="1" dirty="0">
                <a:solidFill>
                  <a:srgbClr val="8EB4E3"/>
                </a:solidFill>
              </a:rPr>
              <a:t>Thank you and 早抖 (</a:t>
            </a:r>
            <a:r>
              <a:rPr lang="en-US" altLang="en-US" b="1" dirty="0" err="1">
                <a:solidFill>
                  <a:srgbClr val="8EB4E3"/>
                </a:solidFill>
              </a:rPr>
              <a:t>jóutáu</a:t>
            </a:r>
            <a:r>
              <a:rPr lang="en-US" altLang="en-US" b="1" dirty="0">
                <a:solidFill>
                  <a:srgbClr val="8EB4E3"/>
                </a:solidFill>
              </a:rPr>
              <a:t>)</a:t>
            </a:r>
          </a:p>
          <a:p>
            <a:endParaRPr lang="en-US" altLang="en-US" sz="3600" b="1" dirty="0"/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21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157202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Week 11 Agenda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az-Cyrl-AZ" altLang="zh-TW" b="1" dirty="0">
                <a:solidFill>
                  <a:srgbClr val="3366FF"/>
                </a:solidFill>
              </a:rPr>
              <a:t>Квиз</a:t>
            </a:r>
            <a:endParaRPr lang="en-US" altLang="zh-TW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95B3D7"/>
                </a:solidFill>
              </a:rPr>
              <a:t>MST: B/F, Dijkstra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All Pairs Shortest Paths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Flow</a:t>
            </a:r>
          </a:p>
          <a:p>
            <a:endParaRPr lang="en-US" altLang="en-US" b="1" dirty="0">
              <a:solidFill>
                <a:srgbClr val="95B3D7"/>
              </a:solidFill>
            </a:endParaRPr>
          </a:p>
          <a:p>
            <a:r>
              <a:rPr lang="en-US" altLang="en-US" b="1" dirty="0">
                <a:solidFill>
                  <a:srgbClr val="95B3D7"/>
                </a:solidFill>
              </a:rPr>
              <a:t>Wrap-up and review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3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152510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 lIns="90488" tIns="44450" rIns="90488" bIns="44450"/>
          <a:lstStyle/>
          <a:p>
            <a:r>
              <a:rPr lang="az-Cyrl-AZ" altLang="en-US" b="1" dirty="0">
                <a:solidFill>
                  <a:srgbClr val="3366FF"/>
                </a:solidFill>
              </a:rPr>
              <a:t>квиз</a:t>
            </a:r>
            <a:endParaRPr lang="en-US" altLang="en-US" b="1" dirty="0">
              <a:solidFill>
                <a:srgbClr val="3366FF"/>
              </a:solidFill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7662A8B-A35E-4FE4-8FD9-0FA090212B5C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4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295400"/>
            <a:ext cx="8686800" cy="3733800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95B3D7"/>
                </a:solidFill>
              </a:rPr>
              <a:t>1) What is the fundamental connection between building a minimum spanning tree and finding the maximum flow in a flow network?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2) Dijkstra’s algorithm does not run correctly with negative weights. Why? 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3) Sketch a graph that has negative-weighted edges that Dijkstra’s algorithm DOES work with.</a:t>
            </a:r>
          </a:p>
        </p:txBody>
      </p:sp>
    </p:spTree>
    <p:extLst>
      <p:ext uri="{BB962C8B-B14F-4D97-AF65-F5344CB8AC3E}">
        <p14:creationId xmlns:p14="http://schemas.microsoft.com/office/powerpoint/2010/main" val="66304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Bellman/Ford and </a:t>
            </a:r>
            <a:r>
              <a:rPr lang="en-US" altLang="en-US" b="1" dirty="0" err="1">
                <a:solidFill>
                  <a:srgbClr val="0000FF"/>
                </a:solidFill>
              </a:rPr>
              <a:t>Dijkstra</a:t>
            </a:r>
            <a:endParaRPr lang="en-US" altLang="en-US" b="1" dirty="0">
              <a:solidFill>
                <a:srgbClr val="0000FF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</a:rPr>
              <a:t>From </a:t>
            </a:r>
            <a:r>
              <a:rPr lang="en-US" altLang="en-US" b="1" dirty="0">
                <a:solidFill>
                  <a:srgbClr val="95B3D7"/>
                </a:solidFill>
                <a:hlinkClick r:id="rId3"/>
              </a:rPr>
              <a:t>Here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5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208248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All Pairs Shortest Paths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</a:rPr>
              <a:t>From </a:t>
            </a:r>
            <a:r>
              <a:rPr lang="en-US" altLang="en-US" b="1" dirty="0">
                <a:solidFill>
                  <a:srgbClr val="95B3D7"/>
                </a:solidFill>
                <a:hlinkClick r:id="rId3"/>
              </a:rPr>
              <a:t>Here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6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116587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Flow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</a:rPr>
              <a:t>From </a:t>
            </a:r>
            <a:r>
              <a:rPr lang="en-US" altLang="en-US" b="1" dirty="0">
                <a:solidFill>
                  <a:srgbClr val="95B3D7"/>
                </a:solidFill>
                <a:hlinkClick r:id="rId3"/>
              </a:rPr>
              <a:t>Here</a:t>
            </a:r>
            <a:endParaRPr lang="en-US" altLang="en-US" b="1" dirty="0">
              <a:solidFill>
                <a:srgbClr val="95B3D7"/>
              </a:solidFill>
            </a:endParaRPr>
          </a:p>
          <a:p>
            <a:r>
              <a:rPr lang="en-US" altLang="en-US" sz="3600" b="1" dirty="0">
                <a:solidFill>
                  <a:srgbClr val="95B3D7"/>
                </a:solidFill>
              </a:rPr>
              <a:t>Applications from </a:t>
            </a:r>
            <a:r>
              <a:rPr lang="en-US" altLang="en-US" sz="3600" b="1" dirty="0">
                <a:solidFill>
                  <a:srgbClr val="95B3D7"/>
                </a:solidFill>
                <a:hlinkClick r:id="rId4"/>
              </a:rPr>
              <a:t>Here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7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178454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Google Interview: Goethe and BMW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sz="3600" b="1" dirty="0">
                <a:solidFill>
                  <a:srgbClr val="95B3D7"/>
                </a:solidFill>
              </a:rPr>
              <a:t>Something on graphs, please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8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295072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F98F-7018-894A-8451-F9421FC29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3504-27AB-F248-977B-FBFD4A705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30920-88CA-F142-B411-1229B2B48CC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36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VERSION" val="12.0"/>
  <p:tag name="DELIMITERS" val="3.1"/>
  <p:tag name="SHOWBARVISIBLE" val="True"/>
  <p:tag name="USESECONDARYMONITOR" val="True"/>
  <p:tag name="SAVECSVWITHSESSION" val="True"/>
  <p:tag name="CSVFORMAT" val="0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2830136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GRIDFONTSIZE" val="12"/>
  <p:tag name="POLLINGCYCLE" val="2"/>
  <p:tag name="CHARTCOLORS" val="1"/>
  <p:tag name="CHARTLABELS" val="0"/>
  <p:tag name="RESETCHARTS" val="True"/>
  <p:tag name="INCLUDENONRESPONDERS" val="False"/>
  <p:tag name="MULTIRESPDIVISOR" val="1"/>
  <p:tag name="INCLUDEPPT" val="True"/>
  <p:tag name="ALLOWUSERFEEDBACK" val="True"/>
  <p:tag name="CORRECTPOINTVALUE" val="100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  <p:tag name="ADVANCEDSETTINGSVIEW" val="True"/>
  <p:tag name="POWERPOINTVERSION" val="14.0"/>
  <p:tag name="TASKPANEKEY" val="70f61ca7-19a7-4622-8659-7ae6fb16f2c8"/>
  <p:tag name="EXPANDSHOWBAR" val="True"/>
  <p:tag name="WASPOLLED" val="415FB79CDAB1455296D693E64879D583"/>
  <p:tag name="TPVERSION" val="5"/>
  <p:tag name="TPFULLVERSION" val="5033.3.3.11"/>
  <p:tag name="PPTVERSION" val="14"/>
  <p:tag name="TPOS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31006</TotalTime>
  <Words>347</Words>
  <Application>Microsoft Macintosh PowerPoint</Application>
  <PresentationFormat>On-screen Show (4:3)</PresentationFormat>
  <Paragraphs>88</Paragraphs>
  <Slides>21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新細明體</vt:lpstr>
      <vt:lpstr>Abril Text</vt:lpstr>
      <vt:lpstr>Arial</vt:lpstr>
      <vt:lpstr>Calibri</vt:lpstr>
      <vt:lpstr>Wingdings</vt:lpstr>
      <vt:lpstr>Office Theme</vt:lpstr>
      <vt:lpstr>CS 608 Algorithms</vt:lpstr>
      <vt:lpstr>Week 11 Agenda</vt:lpstr>
      <vt:lpstr>Week 11 Agenda</vt:lpstr>
      <vt:lpstr>квиз</vt:lpstr>
      <vt:lpstr>Bellman/Ford and Dijkstra</vt:lpstr>
      <vt:lpstr>All Pairs Shortest Paths</vt:lpstr>
      <vt:lpstr>Flow</vt:lpstr>
      <vt:lpstr>Google Interview: Goethe and BMW</vt:lpstr>
      <vt:lpstr>PowerPoint Presentation</vt:lpstr>
      <vt:lpstr>PowerPoint Presentation</vt:lpstr>
      <vt:lpstr>Problem 24.1-3 (Team Brandenburg)</vt:lpstr>
      <vt:lpstr>Problem 24.3-1</vt:lpstr>
      <vt:lpstr>PowerPoint Presentation</vt:lpstr>
      <vt:lpstr>Problem 25-1 (Team Neuschwanstein)</vt:lpstr>
      <vt:lpstr>25-1</vt:lpstr>
      <vt:lpstr>PowerPoint Presentation</vt:lpstr>
      <vt:lpstr>Problem 26.1-7 (Team Hamburg)</vt:lpstr>
      <vt:lpstr>Problem 26.2-4</vt:lpstr>
      <vt:lpstr>Problem 26.2-4</vt:lpstr>
      <vt:lpstr>PowerPoint Presentation</vt:lpstr>
      <vt:lpstr>Wrap-up and review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mtondo</dc:creator>
  <cp:lastModifiedBy>Microsoft Office User</cp:lastModifiedBy>
  <cp:revision>521</cp:revision>
  <dcterms:created xsi:type="dcterms:W3CDTF">2011-11-29T17:33:16Z</dcterms:created>
  <dcterms:modified xsi:type="dcterms:W3CDTF">2018-04-10T13:34:12Z</dcterms:modified>
</cp:coreProperties>
</file>