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57"/>
  </p:notesMasterIdLst>
  <p:handoutMasterIdLst>
    <p:handoutMasterId r:id="rId58"/>
  </p:handoutMasterIdLst>
  <p:sldIdLst>
    <p:sldId id="256" r:id="rId2"/>
    <p:sldId id="282" r:id="rId3"/>
    <p:sldId id="360" r:id="rId4"/>
    <p:sldId id="356" r:id="rId5"/>
    <p:sldId id="357" r:id="rId6"/>
    <p:sldId id="358" r:id="rId7"/>
    <p:sldId id="359" r:id="rId8"/>
    <p:sldId id="290" r:id="rId9"/>
    <p:sldId id="361" r:id="rId10"/>
    <p:sldId id="273" r:id="rId11"/>
    <p:sldId id="362" r:id="rId12"/>
    <p:sldId id="363" r:id="rId13"/>
    <p:sldId id="364" r:id="rId14"/>
    <p:sldId id="365" r:id="rId15"/>
    <p:sldId id="366" r:id="rId16"/>
    <p:sldId id="375" r:id="rId17"/>
    <p:sldId id="367" r:id="rId18"/>
    <p:sldId id="368" r:id="rId19"/>
    <p:sldId id="307" r:id="rId20"/>
    <p:sldId id="352" r:id="rId21"/>
    <p:sldId id="310" r:id="rId22"/>
    <p:sldId id="311" r:id="rId23"/>
    <p:sldId id="369" r:id="rId24"/>
    <p:sldId id="312" r:id="rId25"/>
    <p:sldId id="315" r:id="rId26"/>
    <p:sldId id="316" r:id="rId27"/>
    <p:sldId id="317" r:id="rId28"/>
    <p:sldId id="371" r:id="rId29"/>
    <p:sldId id="318" r:id="rId30"/>
    <p:sldId id="319" r:id="rId31"/>
    <p:sldId id="320" r:id="rId32"/>
    <p:sldId id="321" r:id="rId33"/>
    <p:sldId id="322" r:id="rId34"/>
    <p:sldId id="324" r:id="rId35"/>
    <p:sldId id="326" r:id="rId36"/>
    <p:sldId id="372" r:id="rId37"/>
    <p:sldId id="328" r:id="rId38"/>
    <p:sldId id="374" r:id="rId39"/>
    <p:sldId id="330" r:id="rId40"/>
    <p:sldId id="370" r:id="rId41"/>
    <p:sldId id="331" r:id="rId42"/>
    <p:sldId id="332" r:id="rId43"/>
    <p:sldId id="333" r:id="rId44"/>
    <p:sldId id="335" r:id="rId45"/>
    <p:sldId id="336" r:id="rId46"/>
    <p:sldId id="339" r:id="rId47"/>
    <p:sldId id="337" r:id="rId48"/>
    <p:sldId id="341" r:id="rId49"/>
    <p:sldId id="373" r:id="rId50"/>
    <p:sldId id="340" r:id="rId51"/>
    <p:sldId id="342" r:id="rId52"/>
    <p:sldId id="334" r:id="rId53"/>
    <p:sldId id="343" r:id="rId54"/>
    <p:sldId id="345" r:id="rId55"/>
    <p:sldId id="35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225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064AD-7059-6948-BAB0-E62C6B3257D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61283-C41B-0644-BF1C-2B3BC394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94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74A3F-3C2C-9340-BD65-4AF8BE3CE1AC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C1D82-B653-3647-8619-A21CB6B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28701E-CAF4-4159-9B3E-41C86DFFA30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sp.gatech.edu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NP-Complete Reductions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Thanks to David </a:t>
            </a:r>
            <a:r>
              <a:rPr lang="en-US" sz="1600" dirty="0" smtClean="0"/>
              <a:t>Kauchak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43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cycle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734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an undirected graph G=(V, E), a </a:t>
            </a:r>
            <a:r>
              <a:rPr lang="en-US" sz="2800" dirty="0" err="1" smtClean="0"/>
              <a:t>hamiltonian</a:t>
            </a:r>
            <a:r>
              <a:rPr lang="en-US" sz="2800" dirty="0" smtClean="0"/>
              <a:t> cycle is a cycle that visits every vertex V exactly once</a:t>
            </a:r>
            <a:endParaRPr lang="en-US" sz="28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63265" y="4156769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167765" y="5147763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34965" y="6214563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453765" y="5757363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882765" y="5300163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701165" y="4538163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701165" y="5528763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3606165" y="4690563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987165" y="6062163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968365" y="5757363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796665" y="4538163"/>
            <a:ext cx="3086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8272" y="1779025"/>
            <a:ext cx="8153400" cy="5020579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dirty="0" smtClean="0"/>
              <a:t>Given a graph G with nonnegative edge weights does a simple path exist from </a:t>
            </a:r>
            <a:r>
              <a:rPr lang="en-US" i="1" dirty="0" smtClean="0"/>
              <a:t>s</a:t>
            </a:r>
            <a:r>
              <a:rPr lang="en-US" dirty="0" smtClean="0"/>
              <a:t> to </a:t>
            </a:r>
            <a:r>
              <a:rPr lang="en-US" i="1" dirty="0" smtClean="0"/>
              <a:t>t</a:t>
            </a:r>
            <a:r>
              <a:rPr lang="en-US" dirty="0" smtClean="0"/>
              <a:t> with weight at least </a:t>
            </a:r>
            <a:r>
              <a:rPr lang="en-US" i="1" dirty="0" smtClean="0"/>
              <a:t>g</a:t>
            </a:r>
            <a:r>
              <a:rPr lang="en-US" dirty="0" smtClean="0"/>
              <a:t>?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80616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2400" dirty="0" smtClean="0"/>
              <a:t>Bipartite matching: given two sets of things and pair constraints, find a matching between the sets</a:t>
            </a:r>
          </a:p>
          <a:p>
            <a:pPr marL="365760" lvl="1" indent="0">
              <a:buNone/>
            </a:pPr>
            <a:r>
              <a:rPr lang="en-US" sz="2400" dirty="0" smtClean="0"/>
              <a:t>3D matching: given three sets of things and triplet constraints, find a matching between the 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1" y="3837157"/>
            <a:ext cx="3962400" cy="287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0647" y="6519446"/>
            <a:ext cx="295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from </a:t>
            </a:r>
            <a:r>
              <a:rPr lang="en-US" sz="1600" dirty="0" err="1" smtClean="0"/>
              <a:t>Dasgupta</a:t>
            </a:r>
            <a:r>
              <a:rPr lang="en-US" sz="1600" dirty="0" smtClean="0"/>
              <a:t> et. al 2008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785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3-SAT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836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formula is in </a:t>
            </a:r>
            <a:r>
              <a:rPr lang="en-US" sz="2400" i="1" dirty="0" smtClean="0"/>
              <a:t>n-conjunctive normal form </a:t>
            </a:r>
            <a:r>
              <a:rPr lang="en-US" sz="2400" dirty="0" smtClean="0"/>
              <a:t>(</a:t>
            </a:r>
            <a:r>
              <a:rPr lang="en-US" sz="2400" i="1" dirty="0" smtClean="0"/>
              <a:t>n-</a:t>
            </a:r>
            <a:r>
              <a:rPr lang="en-US" sz="2400" dirty="0" smtClean="0"/>
              <a:t>CNF) if:</a:t>
            </a:r>
          </a:p>
          <a:p>
            <a:pPr lvl="1"/>
            <a:r>
              <a:rPr lang="en-US" sz="2000" dirty="0" smtClean="0"/>
              <a:t>it is expressed as an AND of clauses</a:t>
            </a:r>
          </a:p>
          <a:p>
            <a:pPr lvl="1"/>
            <a:r>
              <a:rPr lang="en-US" sz="2000" dirty="0" smtClean="0"/>
              <a:t>where each clause is an OR of no more than </a:t>
            </a:r>
            <a:r>
              <a:rPr lang="en-US" sz="2000" i="1" dirty="0" smtClean="0"/>
              <a:t>n</a:t>
            </a:r>
            <a:r>
              <a:rPr lang="en-US" sz="2000" dirty="0" smtClean="0"/>
              <a:t> variables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3-SAT: Given a 3-CNF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formula, is it </a:t>
            </a:r>
            <a:r>
              <a:rPr lang="en-US" sz="2400" dirty="0" err="1" smtClean="0"/>
              <a:t>satisfiable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844692"/>
              </p:ext>
            </p:extLst>
          </p:nvPr>
        </p:nvGraphicFramePr>
        <p:xfrm>
          <a:off x="1119552" y="3224899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3" imgW="2514600" imgH="203200" progId="Equation.3">
                  <p:embed/>
                </p:oleObj>
              </mc:Choice>
              <mc:Fallback>
                <p:oleObj name="Equation" r:id="rId3" imgW="2514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9552" y="3224899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8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1723" y="1600200"/>
            <a:ext cx="8534142" cy="203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Given a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formula of 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variables</a:t>
            </a:r>
            <a:r>
              <a:rPr lang="en-US" sz="2800" dirty="0"/>
              <a:t> </a:t>
            </a:r>
            <a:r>
              <a:rPr lang="en-US" sz="2800" dirty="0" smtClean="0"/>
              <a:t>joined by </a:t>
            </a:r>
            <a:r>
              <a:rPr lang="en-US" sz="2800" i="1" dirty="0" smtClean="0"/>
              <a:t>m</a:t>
            </a:r>
            <a:r>
              <a:rPr lang="en-US" sz="2800" dirty="0" smtClean="0"/>
              <a:t> connectives (AND, OR or NOT) is there a setting of the variables such that the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formula evaluate to true?</a:t>
            </a:r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587837"/>
              </p:ext>
            </p:extLst>
          </p:nvPr>
        </p:nvGraphicFramePr>
        <p:xfrm>
          <a:off x="1072950" y="4218374"/>
          <a:ext cx="5943323" cy="55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Equation" r:id="rId3" imgW="2159000" imgH="203200" progId="Equation.3">
                  <p:embed/>
                </p:oleObj>
              </mc:Choice>
              <mc:Fallback>
                <p:oleObj name="Equation" r:id="rId3" imgW="2159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2950" y="4218374"/>
                        <a:ext cx="5943323" cy="559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225261"/>
              </p:ext>
            </p:extLst>
          </p:nvPr>
        </p:nvGraphicFramePr>
        <p:xfrm>
          <a:off x="1072950" y="3296079"/>
          <a:ext cx="3077958" cy="55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Equation" r:id="rId5" imgW="1117600" imgH="203200" progId="Equation.3">
                  <p:embed/>
                </p:oleObj>
              </mc:Choice>
              <mc:Fallback>
                <p:oleObj name="Equation" r:id="rId5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2950" y="3296079"/>
                        <a:ext cx="3077958" cy="55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837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008000"/>
                </a:solidFill>
              </a:rPr>
              <a:t>clique</a:t>
            </a:r>
            <a:r>
              <a:rPr lang="en-US" sz="2800" dirty="0" smtClean="0"/>
              <a:t> in an undirected graph G = (V, E) is </a:t>
            </a:r>
            <a:r>
              <a:rPr lang="en-US" sz="2800" dirty="0"/>
              <a:t>a subset </a:t>
            </a:r>
            <a:r>
              <a:rPr lang="en-US" sz="2800" dirty="0" smtClean="0"/>
              <a:t>V’ ⊆ V of vertices </a:t>
            </a:r>
            <a:r>
              <a:rPr lang="en-US" sz="2800" dirty="0"/>
              <a:t>that are fully connected, i.e. every vertex in </a:t>
            </a:r>
            <a:r>
              <a:rPr lang="en-US" sz="2800" dirty="0" smtClean="0"/>
              <a:t>V’ </a:t>
            </a:r>
            <a:r>
              <a:rPr lang="en-US" sz="2800" dirty="0"/>
              <a:t>is connected to every other </a:t>
            </a:r>
            <a:r>
              <a:rPr lang="en-US" sz="2800" dirty="0" smtClean="0"/>
              <a:t>vertex </a:t>
            </a:r>
            <a:r>
              <a:rPr lang="en-US" sz="2800" dirty="0"/>
              <a:t>in </a:t>
            </a:r>
            <a:r>
              <a:rPr lang="en-US" sz="2800" dirty="0" smtClean="0"/>
              <a:t>V’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CLIQUE problem: Does G contain a clique of size k?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Oval 4"/>
          <p:cNvSpPr/>
          <p:nvPr/>
        </p:nvSpPr>
        <p:spPr>
          <a:xfrm>
            <a:off x="3399813" y="4566868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95040" y="4395347"/>
            <a:ext cx="781027" cy="17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62375" y="4729430"/>
            <a:ext cx="1370303" cy="913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427704" y="4729430"/>
            <a:ext cx="257789" cy="980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364" y="6089812"/>
            <a:ext cx="5774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there a clique of size 4 in this graph?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90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008000"/>
                </a:solidFill>
              </a:rPr>
              <a:t>clique</a:t>
            </a:r>
            <a:r>
              <a:rPr lang="en-US" sz="2800" dirty="0"/>
              <a:t> in an undirected graph G = (V, E) is a subset V’ ⊆ V of vertices that are fully connected, i.e. every vertex in V’ is connected to every other vertex in V</a:t>
            </a:r>
            <a:r>
              <a:rPr lang="en-US" sz="2800" dirty="0" smtClean="0"/>
              <a:t>’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CLIQUE problem: Does G contain a clique of size k?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Oval 4"/>
          <p:cNvSpPr/>
          <p:nvPr/>
        </p:nvSpPr>
        <p:spPr>
          <a:xfrm>
            <a:off x="3399813" y="4566868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95040" y="4395347"/>
            <a:ext cx="781027" cy="17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62375" y="4729430"/>
            <a:ext cx="1370303" cy="913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427704" y="4729430"/>
            <a:ext cx="257789" cy="980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364" y="6089812"/>
            <a:ext cx="5313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CLIQUE is an NP-Complete problem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0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NP-completeness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64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Given a problem NEW to show it is NP-Complete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dirty="0" smtClean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dirty="0" smtClean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dirty="0" smtClean="0"/>
              <a:t>Show that all NP-complete problems are reducible to NEW in polynomial time</a:t>
            </a:r>
          </a:p>
          <a:p>
            <a:pPr marL="834390" lvl="1" indent="-514350">
              <a:buAutoNum type="alphaLcPeriod"/>
            </a:pPr>
            <a:r>
              <a:rPr lang="en-US" dirty="0" smtClean="0"/>
              <a:t>Describe a reduction function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from</a:t>
            </a:r>
            <a:r>
              <a:rPr lang="en-US" dirty="0" smtClean="0"/>
              <a:t> a known NP-Complete problem to NEW</a:t>
            </a:r>
          </a:p>
          <a:p>
            <a:pPr marL="834390" lvl="1" indent="-514350">
              <a:buAutoNum type="alphaLcPeriod"/>
            </a:pPr>
            <a:r>
              <a:rPr lang="en-US" dirty="0" smtClean="0"/>
              <a:t>Show that </a:t>
            </a:r>
            <a:r>
              <a:rPr lang="en-US" i="1" dirty="0" smtClean="0"/>
              <a:t>f</a:t>
            </a:r>
            <a:r>
              <a:rPr lang="en-US" dirty="0" smtClean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dirty="0" smtClean="0"/>
              <a:t>Show that a solution exists to the NP-Complete problem IFF a solution exists </a:t>
            </a:r>
            <a:r>
              <a:rPr lang="en-US" i="1" dirty="0" smtClean="0">
                <a:solidFill>
                  <a:srgbClr val="FF6600"/>
                </a:solidFill>
              </a:rPr>
              <a:t>to the NEW problem generate by f</a:t>
            </a:r>
            <a:endParaRPr lang="en-US" dirty="0" smtClean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NP-completeness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Show that a solution exists to the NP-Complete problem IFF a solution exists </a:t>
            </a:r>
            <a:r>
              <a:rPr lang="en-US" i="1" dirty="0">
                <a:solidFill>
                  <a:srgbClr val="FF6600"/>
                </a:solidFill>
              </a:rPr>
              <a:t>to the NEW problem generate by f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 smtClean="0"/>
              <a:t>Assume we have an NP-Complete problem instance that has a solution, show that the NEW problem instance generated by </a:t>
            </a:r>
            <a:r>
              <a:rPr lang="en-US" i="1" dirty="0" smtClean="0"/>
              <a:t>f</a:t>
            </a:r>
            <a:r>
              <a:rPr lang="en-US" dirty="0" smtClean="0"/>
              <a:t> has a solution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Assume we have a problem instance of NEW </a:t>
            </a:r>
            <a:r>
              <a:rPr lang="en-US" i="1" dirty="0" smtClean="0">
                <a:solidFill>
                  <a:srgbClr val="FF6600"/>
                </a:solidFill>
              </a:rPr>
              <a:t>generated by f</a:t>
            </a:r>
            <a:r>
              <a:rPr lang="en-US" dirty="0" smtClean="0"/>
              <a:t> that has a solution, show that we can derive a solution to the NP-Complete problem instance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ther ways of proving the IFF, but this is often the easiest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9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HALF-CLIQUE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G, does the graph contain a </a:t>
            </a:r>
            <a:r>
              <a:rPr lang="en-US" dirty="0" smtClean="0"/>
              <a:t>clique containing </a:t>
            </a:r>
            <a:r>
              <a:rPr lang="en-US" dirty="0"/>
              <a:t>exactly half the vertices?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418" y="3040545"/>
            <a:ext cx="70835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Is HALF-CLIQUE an NP-complete problem?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5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3294" y="1600199"/>
            <a:ext cx="8486588" cy="5049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NP is the set of </a:t>
            </a:r>
            <a:r>
              <a:rPr lang="en-US" dirty="0" smtClean="0">
                <a:solidFill>
                  <a:srgbClr val="FF6600"/>
                </a:solidFill>
              </a:rPr>
              <a:t>problems</a:t>
            </a:r>
            <a:r>
              <a:rPr lang="en-US" dirty="0" smtClean="0"/>
              <a:t> that can be </a:t>
            </a:r>
            <a:r>
              <a:rPr lang="en-US" i="1" dirty="0" smtClean="0">
                <a:solidFill>
                  <a:srgbClr val="008000"/>
                </a:solidFill>
              </a:rPr>
              <a:t>verified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in polynomial time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problem can be verified in polynomial time if you can check that a given solution is correct in polynomial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 smtClean="0"/>
              <a:t>(NP is an abbreviation for non-deterministic polynomial time)</a:t>
            </a:r>
          </a:p>
        </p:txBody>
      </p:sp>
    </p:spTree>
    <p:extLst>
      <p:ext uri="{BB962C8B-B14F-4D97-AF65-F5344CB8AC3E}">
        <p14:creationId xmlns:p14="http://schemas.microsoft.com/office/powerpoint/2010/main" val="408389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Half-Clique NP-Complete?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sz="2000" dirty="0" smtClean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2000" dirty="0" smtClean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Show that all NP-complete problems are reducible to NEW in polynomial time</a:t>
            </a:r>
          </a:p>
          <a:p>
            <a:pPr marL="834390" lvl="1" indent="-514350">
              <a:buAutoNum type="alphaLcPeriod"/>
            </a:pPr>
            <a:r>
              <a:rPr lang="en-US" sz="2000" dirty="0" smtClean="0"/>
              <a:t>Describe a reduction function </a:t>
            </a:r>
            <a:r>
              <a:rPr lang="en-US" sz="2000" i="1" dirty="0" smtClean="0"/>
              <a:t>f</a:t>
            </a:r>
            <a:r>
              <a:rPr lang="en-US" sz="2000" dirty="0" smtClean="0"/>
              <a:t> from a known NP-Complete problem to NEW</a:t>
            </a:r>
          </a:p>
          <a:p>
            <a:pPr marL="834390" lvl="1" indent="-514350">
              <a:buAutoNum type="alphaLcPeriod"/>
            </a:pPr>
            <a:r>
              <a:rPr lang="en-US" sz="2000" dirty="0" smtClean="0"/>
              <a:t>Show that </a:t>
            </a:r>
            <a:r>
              <a:rPr lang="en-US" sz="2000" i="1" dirty="0" smtClean="0"/>
              <a:t>f</a:t>
            </a:r>
            <a:r>
              <a:rPr lang="en-US" sz="2000" dirty="0" smtClean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2000" dirty="0" smtClean="0"/>
              <a:t>Show that a solution exists to the NP-Complete problem IFF a solution exists </a:t>
            </a:r>
            <a:r>
              <a:rPr lang="en-US" sz="2000" i="1" dirty="0" smtClean="0">
                <a:solidFill>
                  <a:srgbClr val="FF6600"/>
                </a:solidFill>
              </a:rPr>
              <a:t>to the NEW problem generate by f</a:t>
            </a:r>
            <a:endParaRPr lang="en-US" sz="2000" dirty="0" smtClean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5483302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5692588"/>
            <a:ext cx="8247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43990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HALF-CLIQUE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178" y="1024399"/>
            <a:ext cx="8153400" cy="172478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800" dirty="0" smtClean="0"/>
          </a:p>
          <a:p>
            <a:pPr marL="514350" indent="-514350">
              <a:buFont typeface="Wingdings"/>
              <a:buAutoNum type="arabicPeriod"/>
            </a:pPr>
            <a:r>
              <a:rPr lang="en-US" sz="2800" dirty="0" smtClean="0"/>
              <a:t>Show that HALF-CLIQUE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 smtClean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 smtClean="0"/>
              <a:t>Show that the verifier runs in polynomial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3220563"/>
            <a:ext cx="7739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Verifier: A solution consists of the set of vertices in V’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check </a:t>
            </a:r>
            <a:r>
              <a:rPr lang="en-US" sz="2400" dirty="0"/>
              <a:t>that |V </a:t>
            </a:r>
            <a:r>
              <a:rPr lang="en-US" sz="2400" dirty="0" smtClean="0"/>
              <a:t>‘| </a:t>
            </a:r>
            <a:r>
              <a:rPr lang="en-US" sz="2400" dirty="0"/>
              <a:t>= |</a:t>
            </a:r>
            <a:r>
              <a:rPr lang="en-US" sz="2400" dirty="0" smtClean="0"/>
              <a:t>V|</a:t>
            </a:r>
            <a:r>
              <a:rPr lang="en-US" sz="2400" dirty="0"/>
              <a:t>/2 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for all pairs of u, v </a:t>
            </a:r>
            <a:r>
              <a:rPr lang="en-US" sz="2400" dirty="0"/>
              <a:t>∈ </a:t>
            </a:r>
            <a:r>
              <a:rPr lang="en-US" sz="2400" dirty="0" smtClean="0"/>
              <a:t>V’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there </a:t>
            </a:r>
            <a:r>
              <a:rPr lang="en-US" sz="2400" dirty="0"/>
              <a:t>exists an edge (</a:t>
            </a:r>
            <a:r>
              <a:rPr lang="en-US" sz="2400" dirty="0" err="1"/>
              <a:t>u,v</a:t>
            </a:r>
            <a:r>
              <a:rPr lang="en-US" sz="2400" dirty="0"/>
              <a:t>) ∈ </a:t>
            </a:r>
            <a:r>
              <a:rPr lang="en-US" sz="2400" dirty="0" smtClean="0"/>
              <a:t>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154" y="3122301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969" y="5250958"/>
            <a:ext cx="66991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Check for edge existence in O(V)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O(V</a:t>
            </a:r>
            <a:r>
              <a:rPr lang="en-US" sz="2800" baseline="300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>
                <a:solidFill>
                  <a:srgbClr val="0000FF"/>
                </a:solidFill>
              </a:rPr>
              <a:t>) checks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O(V</a:t>
            </a:r>
            <a:r>
              <a:rPr lang="en-US" sz="2800" baseline="30000" dirty="0" smtClean="0">
                <a:solidFill>
                  <a:srgbClr val="0000FF"/>
                </a:solidFill>
              </a:rPr>
              <a:t>3</a:t>
            </a:r>
            <a:r>
              <a:rPr lang="en-US" sz="2800" dirty="0" smtClean="0">
                <a:solidFill>
                  <a:srgbClr val="0000FF"/>
                </a:solidFill>
              </a:rPr>
              <a:t>) overall, which is polynomial</a:t>
            </a:r>
          </a:p>
        </p:txBody>
      </p:sp>
    </p:spTree>
    <p:extLst>
      <p:ext uri="{BB962C8B-B14F-4D97-AF65-F5344CB8AC3E}">
        <p14:creationId xmlns:p14="http://schemas.microsoft.com/office/powerpoint/2010/main" val="239666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HALF-CLIQUE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045" y="1131293"/>
            <a:ext cx="8153400" cy="24777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/>
              <a:buAutoNum type="arabicPeriod"/>
            </a:pPr>
            <a:r>
              <a:rPr lang="en-US" sz="1800" dirty="0" smtClean="0"/>
              <a:t>  </a:t>
            </a:r>
          </a:p>
          <a:p>
            <a:pPr marL="514350" indent="-514350">
              <a:buFont typeface="Wingdings"/>
              <a:buAutoNum type="arabicPeriod"/>
            </a:pPr>
            <a:r>
              <a:rPr lang="en-US" sz="1800" dirty="0" smtClean="0"/>
              <a:t>Show that all NP-complete problems are reducible to HALF-CLIQUE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 smtClean="0"/>
              <a:t>Describe a reduction function </a:t>
            </a:r>
            <a:r>
              <a:rPr lang="en-US" sz="1600" i="1" dirty="0" smtClean="0"/>
              <a:t>f</a:t>
            </a:r>
            <a:r>
              <a:rPr lang="en-US" sz="1600" dirty="0" smtClean="0"/>
              <a:t> from a known NP-Complete problem to HALF-CLIQUE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 smtClean="0"/>
              <a:t>Show that </a:t>
            </a:r>
            <a:r>
              <a:rPr lang="en-US" sz="1600" i="1" dirty="0" smtClean="0"/>
              <a:t>f</a:t>
            </a:r>
            <a:r>
              <a:rPr lang="en-US" sz="1600" dirty="0" smtClean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 smtClean="0"/>
              <a:t>Show that a solution exists to the NP-Complete problem IFF a solution exists </a:t>
            </a:r>
            <a:r>
              <a:rPr lang="en-US" sz="1600" i="1" dirty="0" smtClean="0">
                <a:solidFill>
                  <a:srgbClr val="FF6600"/>
                </a:solidFill>
              </a:rPr>
              <a:t>to the HALF-CLIQUE problem generate by f</a:t>
            </a:r>
            <a:endParaRPr lang="en-US" sz="1600" dirty="0" smtClean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3882" y="3288583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754" y="3311686"/>
            <a:ext cx="892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Reduce CLIQUE to HALF-CLIQUE: </a:t>
            </a:r>
          </a:p>
          <a:p>
            <a:r>
              <a:rPr lang="en-US" sz="2000" dirty="0" smtClean="0"/>
              <a:t>Given a problem instance of CLIQUE, turn it into a problem instance of HALF-CLIQUE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82348" y="438031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441747" y="482640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78209" y="4437389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ym typeface="Symbol" charset="0"/>
              </a:rPr>
              <a:t>x</a:t>
            </a:r>
            <a:endParaRPr lang="en-US" sz="2800" dirty="0">
              <a:sym typeface="Symbol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03211" y="4481426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</a:t>
            </a:r>
            <a:r>
              <a:rPr lang="en-US" sz="2800" dirty="0" smtClean="0">
                <a:sym typeface="Symbol" charset="0"/>
              </a:rPr>
              <a:t>(x)</a:t>
            </a:r>
            <a:endParaRPr lang="en-US" sz="2800" dirty="0">
              <a:sym typeface="Symbo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379298" y="482640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569072" y="4961264"/>
            <a:ext cx="17080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CLIQUE problem</a:t>
            </a:r>
          </a:p>
          <a:p>
            <a:r>
              <a:rPr lang="en-US" dirty="0" smtClean="0"/>
              <a:t>(Does G have </a:t>
            </a:r>
          </a:p>
          <a:p>
            <a:r>
              <a:rPr lang="en-US" dirty="0" smtClean="0"/>
              <a:t>clique of size k)</a:t>
            </a:r>
            <a:endParaRPr lang="en-US" dirty="0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022840" y="4968224"/>
            <a:ext cx="22537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HALF-CLIQUE problem</a:t>
            </a:r>
          </a:p>
          <a:p>
            <a:r>
              <a:rPr lang="en-US" dirty="0" smtClean="0"/>
              <a:t>(Does G have a clique</a:t>
            </a:r>
          </a:p>
          <a:p>
            <a:r>
              <a:rPr lang="en-US" dirty="0" smtClean="0"/>
              <a:t>exactly have the size)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88611" y="584775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yes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4227" y="6175345"/>
            <a:ext cx="456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86459" y="5899054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yes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2075" y="6226642"/>
            <a:ext cx="456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2624966" y="6146146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2616788" y="6444536"/>
            <a:ext cx="3049046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HALF-CLIQUE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04981" y="182544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164380" y="227153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800842" y="1882519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ym typeface="Symbol" charset="0"/>
              </a:rPr>
              <a:t>x</a:t>
            </a:r>
            <a:endParaRPr lang="en-US" sz="2800" dirty="0">
              <a:sym typeface="Symbol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25844" y="1926556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</a:t>
            </a:r>
            <a:r>
              <a:rPr lang="en-US" sz="2800" dirty="0" smtClean="0">
                <a:sym typeface="Symbol" charset="0"/>
              </a:rPr>
              <a:t>(x)</a:t>
            </a:r>
            <a:endParaRPr lang="en-US" sz="2800" dirty="0">
              <a:sym typeface="Symbol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101931" y="227153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291705" y="2406394"/>
            <a:ext cx="17080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CLIQUE problem</a:t>
            </a:r>
          </a:p>
          <a:p>
            <a:r>
              <a:rPr lang="en-US" dirty="0" smtClean="0"/>
              <a:t>(Does G have </a:t>
            </a:r>
          </a:p>
          <a:p>
            <a:r>
              <a:rPr lang="en-US" dirty="0" smtClean="0"/>
              <a:t>clique of size k)</a:t>
            </a:r>
            <a:endParaRPr lang="en-US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745473" y="2413354"/>
            <a:ext cx="22537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HALF-CLIQUE problem</a:t>
            </a:r>
          </a:p>
          <a:p>
            <a:r>
              <a:rPr lang="en-US" dirty="0" smtClean="0"/>
              <a:t>(Does G have a clique</a:t>
            </a:r>
          </a:p>
          <a:p>
            <a:r>
              <a:rPr lang="en-US" dirty="0" smtClean="0"/>
              <a:t>exactly have the size)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3192" y="3649814"/>
            <a:ext cx="18517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Three cases: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k = |V|/2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k &lt; |V|/2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k &gt; |V|/2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9147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HALF-CLIQUE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4" y="3273000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Reduce CLIQUE to HALF-CLIQUE: </a:t>
            </a:r>
          </a:p>
          <a:p>
            <a:r>
              <a:rPr lang="en-US" sz="2400" dirty="0" smtClean="0"/>
              <a:t>Given an instance of CLIQUE, turn it into an instance of HALF-CLIQUE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832" y="3671024"/>
            <a:ext cx="2571090" cy="54213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34707" y="2903668"/>
            <a:ext cx="429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It’s already a half-clique problem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0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HALF-CLIQUE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2" y="3830624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Reduce CLIQUE to HALF-CLIQUE: </a:t>
            </a:r>
          </a:p>
          <a:p>
            <a:r>
              <a:rPr lang="en-US" sz="2400" dirty="0" smtClean="0"/>
              <a:t>Given an instance of CLIQUE, turn it into an instance of HALF-CLIQUE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251" y="4770783"/>
            <a:ext cx="6783951" cy="8054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648" y="2726900"/>
            <a:ext cx="780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We’re looking for a clique that is smaller than half, so add an artificial clique to the graph and connect it up to all vertices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8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HALF-CLIQUE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2" y="3830624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Reduce CLIQUE to HALF-CLIQUE: </a:t>
            </a:r>
          </a:p>
          <a:p>
            <a:r>
              <a:rPr lang="en-US" sz="2400" dirty="0" smtClean="0"/>
              <a:t>Given an instance of CLIQUE, turn it into an instance of HALF-CLIQUE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251" y="5576263"/>
            <a:ext cx="6783951" cy="6419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648" y="2726900"/>
            <a:ext cx="780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We’re looking for a clique that is bigger than half, so add vertices until k = |V|/2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5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HALF-CLIQUE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4" y="3273000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Reduce CLIQUE to HALF-CLIQUE: </a:t>
            </a:r>
          </a:p>
          <a:p>
            <a:r>
              <a:rPr lang="en-US" sz="2400" dirty="0" smtClean="0"/>
              <a:t>Given an instance of CLIQUE, turn it into an instance of HALF-CLIQUE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792" y="6071905"/>
            <a:ext cx="6952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Runtime: From the construction we can see that it is polynomial time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54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proof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04" y="4338742"/>
            <a:ext cx="7023100" cy="2387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38542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NEW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lvl="1"/>
            <a:r>
              <a:rPr lang="en-US" sz="2000" dirty="0" smtClean="0"/>
              <a:t>Assume we have an NP-Complete problem instance that has a solution, show that the NEW problem instance generated by </a:t>
            </a:r>
            <a:r>
              <a:rPr lang="en-US" sz="2000" i="1" dirty="0" smtClean="0"/>
              <a:t>f</a:t>
            </a:r>
            <a:r>
              <a:rPr lang="en-US" sz="2000" dirty="0" smtClean="0"/>
              <a:t> has a solution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Assume we have a problem instance of NEW </a:t>
            </a:r>
            <a:r>
              <a:rPr lang="en-US" sz="2000" i="1" dirty="0" smtClean="0">
                <a:solidFill>
                  <a:srgbClr val="FF6600"/>
                </a:solidFill>
              </a:rPr>
              <a:t>generated by f</a:t>
            </a:r>
            <a:r>
              <a:rPr lang="en-US" sz="2000" dirty="0" smtClean="0"/>
              <a:t> that has a solution, show that we can derive a solution to the NP-Complete problem instance</a:t>
            </a:r>
          </a:p>
        </p:txBody>
      </p:sp>
    </p:spTree>
    <p:extLst>
      <p:ext uri="{BB962C8B-B14F-4D97-AF65-F5344CB8AC3E}">
        <p14:creationId xmlns:p14="http://schemas.microsoft.com/office/powerpoint/2010/main" val="384340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a graph G that has a CLIQUE of size k, show that f(</a:t>
            </a:r>
            <a:r>
              <a:rPr lang="en-US" dirty="0" err="1"/>
              <a:t>G,k</a:t>
            </a:r>
            <a:r>
              <a:rPr lang="en-US" dirty="0"/>
              <a:t>) has a solution to HALF-</a:t>
            </a:r>
            <a:r>
              <a:rPr lang="en-US" dirty="0" smtClean="0"/>
              <a:t>CLIQUE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If k = |V|/2:</a:t>
            </a:r>
          </a:p>
          <a:p>
            <a:pPr lvl="1"/>
            <a:r>
              <a:rPr lang="en-US" dirty="0" smtClean="0"/>
              <a:t>the graph is unmodified</a:t>
            </a:r>
          </a:p>
          <a:p>
            <a:pPr lvl="1"/>
            <a:r>
              <a:rPr lang="en-US" dirty="0" smtClean="0"/>
              <a:t>f(</a:t>
            </a:r>
            <a:r>
              <a:rPr lang="en-US" dirty="0" err="1" smtClean="0"/>
              <a:t>G,k</a:t>
            </a:r>
            <a:r>
              <a:rPr lang="en-US" dirty="0" smtClean="0"/>
              <a:t>) has a clique that is half the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08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 two problems P</a:t>
            </a:r>
            <a:r>
              <a:rPr lang="en-US" baseline="-25000" dirty="0" smtClean="0"/>
              <a:t>1</a:t>
            </a:r>
            <a:r>
              <a:rPr lang="en-US" dirty="0" smtClean="0"/>
              <a:t> and P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a </a:t>
            </a:r>
            <a:r>
              <a:rPr lang="en-US" i="1" dirty="0" smtClean="0">
                <a:solidFill>
                  <a:srgbClr val="008000"/>
                </a:solidFill>
              </a:rPr>
              <a:t>reduction function</a:t>
            </a:r>
            <a:r>
              <a:rPr lang="en-US" i="1" dirty="0" smtClean="0"/>
              <a:t>,</a:t>
            </a:r>
            <a:r>
              <a:rPr lang="en-US" i="1" dirty="0" smtClean="0">
                <a:solidFill>
                  <a:srgbClr val="008000"/>
                </a:solidFill>
              </a:rPr>
              <a:t> </a:t>
            </a:r>
            <a:r>
              <a:rPr lang="en-US" i="1" dirty="0" smtClean="0"/>
              <a:t>f</a:t>
            </a:r>
            <a:r>
              <a:rPr lang="en-US" i="1" dirty="0"/>
              <a:t>(x</a:t>
            </a:r>
            <a:r>
              <a:rPr lang="en-US" i="1" dirty="0" smtClean="0"/>
              <a:t>),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is a function that transforms a problem instance </a:t>
            </a:r>
            <a:r>
              <a:rPr lang="en-US" i="1" dirty="0" smtClean="0"/>
              <a:t>x</a:t>
            </a:r>
            <a:r>
              <a:rPr lang="en-US" dirty="0" smtClean="0"/>
              <a:t> of type P</a:t>
            </a:r>
            <a:r>
              <a:rPr lang="en-US" baseline="-25000" dirty="0" smtClean="0"/>
              <a:t>1</a:t>
            </a:r>
            <a:r>
              <a:rPr lang="en-US" dirty="0" smtClean="0"/>
              <a:t> to a problem instance of type P</a:t>
            </a:r>
            <a:r>
              <a:rPr lang="en-US" baseline="-25000" dirty="0" smtClean="0"/>
              <a:t>2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uch that: a solution to </a:t>
            </a:r>
            <a:r>
              <a:rPr lang="en-US" i="1" dirty="0" smtClean="0"/>
              <a:t>x</a:t>
            </a:r>
            <a:r>
              <a:rPr lang="en-US" dirty="0" smtClean="0"/>
              <a:t> exists for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a solution for </a:t>
            </a:r>
            <a:r>
              <a:rPr lang="en-US" i="1" dirty="0" smtClean="0"/>
              <a:t>f(x)</a:t>
            </a:r>
            <a:r>
              <a:rPr lang="en-US" dirty="0" smtClean="0"/>
              <a:t> exists for P</a:t>
            </a:r>
            <a:r>
              <a:rPr lang="en-US" baseline="-25000" dirty="0" smtClean="0"/>
              <a:t>2</a:t>
            </a:r>
            <a:endParaRPr 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523319" y="5223749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2582718" y="5669836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219180" y="5280825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ym typeface="Symbol" charset="0"/>
              </a:rPr>
              <a:t>x</a:t>
            </a:r>
            <a:endParaRPr lang="en-US" sz="2800" dirty="0">
              <a:sym typeface="Symbol" charset="0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744182" y="5324862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</a:t>
            </a:r>
            <a:r>
              <a:rPr lang="en-US" sz="2800" dirty="0" smtClean="0">
                <a:sym typeface="Symbol" charset="0"/>
              </a:rPr>
              <a:t>(x)</a:t>
            </a:r>
            <a:endParaRPr lang="en-US" sz="2800" dirty="0">
              <a:sym typeface="Symbol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4520269" y="5669836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812229" y="580470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432427" y="581166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2</a:t>
            </a:r>
            <a:r>
              <a:rPr lang="en-US" dirty="0" smtClean="0"/>
              <a:t> instance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41720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a graph G that has a CLIQUE of size k, show that f(</a:t>
            </a:r>
            <a:r>
              <a:rPr lang="en-US" dirty="0" err="1"/>
              <a:t>G,k</a:t>
            </a:r>
            <a:r>
              <a:rPr lang="en-US" dirty="0"/>
              <a:t>) has a solution to HALF-</a:t>
            </a:r>
            <a:r>
              <a:rPr lang="en-US" dirty="0" smtClean="0"/>
              <a:t>CLIQUE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If k &lt; |V|/2:</a:t>
            </a:r>
          </a:p>
          <a:p>
            <a:pPr lvl="1"/>
            <a:r>
              <a:rPr lang="en-US" dirty="0" smtClean="0"/>
              <a:t>we added a clique of |V|- 2k fully connected nodes</a:t>
            </a:r>
          </a:p>
          <a:p>
            <a:pPr lvl="1"/>
            <a:r>
              <a:rPr lang="en-US" dirty="0" smtClean="0"/>
              <a:t>there are |V| + |V| - 2k = 2(|V|-k) nodes in f(G)</a:t>
            </a:r>
          </a:p>
          <a:p>
            <a:pPr lvl="1"/>
            <a:r>
              <a:rPr lang="en-US" dirty="0" smtClean="0"/>
              <a:t>there is a clique in the original graph of size k</a:t>
            </a:r>
          </a:p>
          <a:p>
            <a:pPr lvl="1"/>
            <a:r>
              <a:rPr lang="en-US" dirty="0" smtClean="0"/>
              <a:t>plus our added clique of |V|-2k</a:t>
            </a:r>
          </a:p>
          <a:p>
            <a:pPr lvl="1"/>
            <a:r>
              <a:rPr lang="en-US" dirty="0" smtClean="0"/>
              <a:t>k + |V|-2k = |V|-k, which is half the size of f(G)</a:t>
            </a:r>
          </a:p>
        </p:txBody>
      </p:sp>
    </p:spTree>
    <p:extLst>
      <p:ext uri="{BB962C8B-B14F-4D97-AF65-F5344CB8AC3E}">
        <p14:creationId xmlns:p14="http://schemas.microsoft.com/office/powerpoint/2010/main" val="366779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a graph G that has a CLIQUE of size k, show that f(</a:t>
            </a:r>
            <a:r>
              <a:rPr lang="en-US" dirty="0" err="1"/>
              <a:t>G,k</a:t>
            </a:r>
            <a:r>
              <a:rPr lang="en-US" dirty="0"/>
              <a:t>) has a solution to HALF-</a:t>
            </a:r>
            <a:r>
              <a:rPr lang="en-US" dirty="0" smtClean="0"/>
              <a:t>CLIQUE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If k &gt;|V|/2:</a:t>
            </a:r>
          </a:p>
          <a:p>
            <a:pPr lvl="1"/>
            <a:r>
              <a:rPr lang="en-US" dirty="0" smtClean="0"/>
              <a:t>we added 2k - |V| unconnected vertices</a:t>
            </a:r>
          </a:p>
          <a:p>
            <a:pPr lvl="1"/>
            <a:r>
              <a:rPr lang="en-US" dirty="0" smtClean="0"/>
              <a:t>f(G) contains |V| + 2k - |V| = 2k vertices</a:t>
            </a:r>
          </a:p>
          <a:p>
            <a:pPr lvl="1"/>
            <a:r>
              <a:rPr lang="en-US" dirty="0" smtClean="0"/>
              <a:t>Since the original graph had a clique of size k vertices, the new graph will have a half-clique</a:t>
            </a:r>
          </a:p>
        </p:txBody>
      </p:sp>
    </p:spTree>
    <p:extLst>
      <p:ext uri="{BB962C8B-B14F-4D97-AF65-F5344CB8AC3E}">
        <p14:creationId xmlns:p14="http://schemas.microsoft.com/office/powerpoint/2010/main" val="230514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a graph </a:t>
            </a:r>
            <a:r>
              <a:rPr lang="en-US" dirty="0" smtClean="0"/>
              <a:t>f(G) </a:t>
            </a:r>
            <a:r>
              <a:rPr lang="en-US" dirty="0"/>
              <a:t>that has a CLIQUE </a:t>
            </a:r>
            <a:r>
              <a:rPr lang="en-US" dirty="0" smtClean="0"/>
              <a:t>half the elements, </a:t>
            </a:r>
            <a:r>
              <a:rPr lang="en-US" dirty="0"/>
              <a:t>show that </a:t>
            </a:r>
            <a:r>
              <a:rPr lang="en-US" dirty="0" smtClean="0"/>
              <a:t>G has a clique of size 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Key: f(G) was constructed by your reduction function</a:t>
            </a:r>
          </a:p>
          <a:p>
            <a:pPr marL="0" indent="0">
              <a:buNone/>
            </a:pPr>
            <a:r>
              <a:rPr lang="en-US" dirty="0" smtClean="0"/>
              <a:t>Use a similar argument to what we used in the other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3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Independent-Set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</a:t>
            </a:r>
            <a:r>
              <a:rPr lang="en-US" sz="2400" dirty="0" smtClean="0"/>
              <a:t>, E) is </a:t>
            </a:r>
            <a:r>
              <a:rPr lang="en-US" sz="2400" dirty="0"/>
              <a:t>there a subset </a:t>
            </a:r>
            <a:r>
              <a:rPr lang="en-US" sz="2400" dirty="0" smtClean="0"/>
              <a:t>V’⊆ </a:t>
            </a:r>
            <a:r>
              <a:rPr lang="en-US" sz="2400" dirty="0"/>
              <a:t>V of vertices of size |V </a:t>
            </a:r>
            <a:r>
              <a:rPr lang="en-US" sz="2400" dirty="0" smtClean="0"/>
              <a:t>‘| </a:t>
            </a:r>
            <a:r>
              <a:rPr lang="en-US" sz="2400" dirty="0"/>
              <a:t>= k that are </a:t>
            </a:r>
            <a:r>
              <a:rPr lang="en-US" sz="2400" dirty="0" smtClean="0"/>
              <a:t>independent, i.e</a:t>
            </a:r>
            <a:r>
              <a:rPr lang="en-US" sz="2400" dirty="0"/>
              <a:t>. for any pair of vertices u, v ∈ </a:t>
            </a:r>
            <a:r>
              <a:rPr lang="en-US" sz="2400" dirty="0" smtClean="0"/>
              <a:t>V’ there </a:t>
            </a:r>
            <a:r>
              <a:rPr lang="en-US" sz="2400" dirty="0"/>
              <a:t>exists no edge between any of these </a:t>
            </a:r>
            <a:r>
              <a:rPr lang="en-US" sz="2400" dirty="0" smtClean="0"/>
              <a:t>vertices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7607" y="6125558"/>
            <a:ext cx="7793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Does the graph contain an independent set of size 5?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52" y="3443599"/>
            <a:ext cx="4699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5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Independent-Set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</a:t>
            </a:r>
            <a:r>
              <a:rPr lang="en-US" sz="2400" dirty="0" smtClean="0"/>
              <a:t>, E) is </a:t>
            </a:r>
            <a:r>
              <a:rPr lang="en-US" sz="2400" dirty="0"/>
              <a:t>there a subset </a:t>
            </a:r>
            <a:r>
              <a:rPr lang="en-US" sz="2400" dirty="0" smtClean="0"/>
              <a:t>V’⊆ </a:t>
            </a:r>
            <a:r>
              <a:rPr lang="en-US" sz="2400" dirty="0"/>
              <a:t>V of vertices of size |V </a:t>
            </a:r>
            <a:r>
              <a:rPr lang="en-US" sz="2400" dirty="0" smtClean="0"/>
              <a:t>‘| </a:t>
            </a:r>
            <a:r>
              <a:rPr lang="en-US" sz="2400" dirty="0"/>
              <a:t>= k that are </a:t>
            </a:r>
            <a:r>
              <a:rPr lang="en-US" sz="2400" dirty="0" smtClean="0"/>
              <a:t>independent, i.e</a:t>
            </a:r>
            <a:r>
              <a:rPr lang="en-US" sz="2400" dirty="0"/>
              <a:t>. for any pair of vertices u, v ∈ </a:t>
            </a:r>
            <a:r>
              <a:rPr lang="en-US" sz="2400" dirty="0" smtClean="0"/>
              <a:t>V’ there </a:t>
            </a:r>
            <a:r>
              <a:rPr lang="en-US" sz="2400" dirty="0"/>
              <a:t>exists no edge between any of these </a:t>
            </a:r>
            <a:r>
              <a:rPr lang="en-US" sz="2400" dirty="0" smtClean="0"/>
              <a:t>vertices</a:t>
            </a:r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3683" y="6132742"/>
            <a:ext cx="4845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Independent-Set is NP-Complete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 </a:t>
            </a:r>
            <a:r>
              <a:rPr lang="en-US" sz="2800" i="1" dirty="0" smtClean="0"/>
              <a:t>clique</a:t>
            </a:r>
            <a:r>
              <a:rPr lang="en-US" sz="2800" dirty="0" smtClean="0"/>
              <a:t> in an undirected graph G = (V, E) is </a:t>
            </a:r>
            <a:r>
              <a:rPr lang="en-US" sz="2800" dirty="0"/>
              <a:t>a subset </a:t>
            </a:r>
            <a:r>
              <a:rPr lang="en-US" sz="2800" dirty="0" smtClean="0"/>
              <a:t>V’ ⊆ V of vertices </a:t>
            </a:r>
            <a:r>
              <a:rPr lang="en-US" sz="2800" dirty="0"/>
              <a:t>that are fully connected, i.e. every vertex in </a:t>
            </a:r>
            <a:r>
              <a:rPr lang="en-US" sz="2800" dirty="0" smtClean="0"/>
              <a:t>V’ </a:t>
            </a:r>
            <a:r>
              <a:rPr lang="en-US" sz="2800" dirty="0"/>
              <a:t>is connected to every other </a:t>
            </a:r>
            <a:r>
              <a:rPr lang="en-US" sz="2800" dirty="0" smtClean="0"/>
              <a:t>vertex </a:t>
            </a:r>
            <a:r>
              <a:rPr lang="en-US" sz="2800" dirty="0"/>
              <a:t>in </a:t>
            </a:r>
            <a:r>
              <a:rPr lang="en-US" sz="2800" dirty="0" smtClean="0"/>
              <a:t>V’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CLIQUE problem: Does G contain a clique of size k?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Oval 4"/>
          <p:cNvSpPr/>
          <p:nvPr/>
        </p:nvSpPr>
        <p:spPr>
          <a:xfrm>
            <a:off x="3399813" y="4566868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95040" y="4395347"/>
            <a:ext cx="781027" cy="17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62375" y="4729430"/>
            <a:ext cx="1370303" cy="913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427704" y="4729430"/>
            <a:ext cx="257789" cy="980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4327" y="6089812"/>
            <a:ext cx="3711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CLIQUE NP-Complete?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87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CLIQUE NP-Complete?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Show that CLIQUE is in NP</a:t>
            </a:r>
          </a:p>
          <a:p>
            <a:pPr marL="834390" lvl="1" indent="-514350">
              <a:buAutoNum type="alphaLcPeriod"/>
            </a:pPr>
            <a:r>
              <a:rPr lang="en-US" sz="2000" dirty="0" smtClean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2000" dirty="0" smtClean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Show that all NP-complete problems are reducible to CLIQUE in polynomial time</a:t>
            </a:r>
          </a:p>
          <a:p>
            <a:pPr marL="834390" lvl="1" indent="-514350">
              <a:buAutoNum type="alphaLcPeriod"/>
            </a:pPr>
            <a:r>
              <a:rPr lang="en-US" sz="2000" dirty="0" smtClean="0"/>
              <a:t>Describe a reduction function </a:t>
            </a:r>
            <a:r>
              <a:rPr lang="en-US" sz="2000" i="1" dirty="0" smtClean="0"/>
              <a:t>f</a:t>
            </a:r>
            <a:r>
              <a:rPr lang="en-US" sz="2000" dirty="0" smtClean="0"/>
              <a:t> from a known NP-Complete problem to CLIQUE</a:t>
            </a:r>
          </a:p>
          <a:p>
            <a:pPr marL="834390" lvl="1" indent="-514350">
              <a:buAutoNum type="alphaLcPeriod"/>
            </a:pPr>
            <a:r>
              <a:rPr lang="en-US" sz="2000" dirty="0" smtClean="0"/>
              <a:t>Show that </a:t>
            </a:r>
            <a:r>
              <a:rPr lang="en-US" sz="2000" i="1" dirty="0" smtClean="0"/>
              <a:t>f</a:t>
            </a:r>
            <a:r>
              <a:rPr lang="en-US" sz="2000" dirty="0" smtClean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2000" dirty="0" smtClean="0"/>
              <a:t>Show that a solution exists to the NP-Complete problem IFF a solution exists </a:t>
            </a:r>
            <a:r>
              <a:rPr lang="en-US" sz="2000" i="1" dirty="0" smtClean="0">
                <a:solidFill>
                  <a:srgbClr val="FF6600"/>
                </a:solidFill>
              </a:rPr>
              <a:t>to the CLIQUE problem generate by f</a:t>
            </a:r>
            <a:endParaRPr lang="en-US" sz="2000" dirty="0" smtClean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5483302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5692588"/>
            <a:ext cx="8247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7048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Independent-Set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</a:t>
            </a:r>
            <a:r>
              <a:rPr lang="en-US" sz="2400" dirty="0" smtClean="0"/>
              <a:t>, E) is </a:t>
            </a:r>
            <a:r>
              <a:rPr lang="en-US" sz="2400" dirty="0"/>
              <a:t>there a subset </a:t>
            </a:r>
            <a:r>
              <a:rPr lang="en-US" sz="2400" dirty="0" smtClean="0"/>
              <a:t>V’⊆ </a:t>
            </a:r>
            <a:r>
              <a:rPr lang="en-US" sz="2400" dirty="0"/>
              <a:t>V of vertices of size |V </a:t>
            </a:r>
            <a:r>
              <a:rPr lang="en-US" sz="2400" dirty="0" smtClean="0"/>
              <a:t>‘| </a:t>
            </a:r>
            <a:r>
              <a:rPr lang="en-US" sz="2400" dirty="0"/>
              <a:t>= k that are </a:t>
            </a:r>
            <a:r>
              <a:rPr lang="en-US" sz="2400" dirty="0" smtClean="0"/>
              <a:t>independent, i.e</a:t>
            </a:r>
            <a:r>
              <a:rPr lang="en-US" sz="2400" dirty="0"/>
              <a:t>. for any pair of vertices u, v ∈ </a:t>
            </a:r>
            <a:r>
              <a:rPr lang="en-US" sz="2400" dirty="0" smtClean="0"/>
              <a:t>V’ there </a:t>
            </a:r>
            <a:r>
              <a:rPr lang="en-US" sz="2400" dirty="0"/>
              <a:t>exists no edge between any of these </a:t>
            </a:r>
            <a:r>
              <a:rPr lang="en-US" sz="2400" dirty="0" smtClean="0"/>
              <a:t>vertices. Is there an independent set of size k?</a:t>
            </a:r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3683" y="6132742"/>
            <a:ext cx="52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Reduce Independent-Set to CLIQUE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7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Independent-Set to Clique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</a:t>
            </a:r>
            <a:r>
              <a:rPr lang="en-US" sz="2400" dirty="0" smtClean="0"/>
              <a:t>, E) is </a:t>
            </a:r>
            <a:r>
              <a:rPr lang="en-US" sz="2400" dirty="0"/>
              <a:t>there a subset </a:t>
            </a:r>
            <a:r>
              <a:rPr lang="en-US" sz="2400" dirty="0" smtClean="0"/>
              <a:t>V’⊆ </a:t>
            </a:r>
            <a:r>
              <a:rPr lang="en-US" sz="2400" dirty="0"/>
              <a:t>V of vertices of size |V </a:t>
            </a:r>
            <a:r>
              <a:rPr lang="en-US" sz="2400" dirty="0" smtClean="0"/>
              <a:t>‘| </a:t>
            </a:r>
            <a:r>
              <a:rPr lang="en-US" sz="2400" dirty="0"/>
              <a:t>= k that are </a:t>
            </a:r>
            <a:r>
              <a:rPr lang="en-US" sz="2400" dirty="0" smtClean="0"/>
              <a:t>independent, i.e</a:t>
            </a:r>
            <a:r>
              <a:rPr lang="en-US" sz="2400" dirty="0"/>
              <a:t>. for any pair of vertices u, v ∈ </a:t>
            </a:r>
            <a:r>
              <a:rPr lang="en-US" sz="2400" dirty="0" smtClean="0"/>
              <a:t>V’ there </a:t>
            </a:r>
            <a:r>
              <a:rPr lang="en-US" sz="2400" dirty="0"/>
              <a:t>exists no edge between any of these </a:t>
            </a:r>
            <a:r>
              <a:rPr lang="en-US" sz="2400" dirty="0" smtClean="0"/>
              <a:t>vertices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40746" y="2949050"/>
            <a:ext cx="842530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340746" y="3206118"/>
            <a:ext cx="8673538" cy="212261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smtClean="0"/>
              <a:t>Both are selecting vertices</a:t>
            </a:r>
          </a:p>
          <a:p>
            <a:pPr marL="0" indent="0">
              <a:buFont typeface="Wingdings"/>
              <a:buNone/>
            </a:pPr>
            <a:endParaRPr lang="en-US" sz="2400" smtClean="0"/>
          </a:p>
          <a:p>
            <a:pPr marL="0" indent="0">
              <a:buFont typeface="Wingdings"/>
              <a:buNone/>
            </a:pPr>
            <a:r>
              <a:rPr lang="en-US" sz="2400" smtClean="0"/>
              <a:t>Independent set wants vertices where NONE are connected</a:t>
            </a:r>
          </a:p>
          <a:p>
            <a:pPr marL="0" indent="0">
              <a:buFont typeface="Wingdings"/>
              <a:buNone/>
            </a:pPr>
            <a:endParaRPr lang="en-US" sz="2400" smtClean="0"/>
          </a:p>
          <a:p>
            <a:pPr marL="0" indent="0">
              <a:buFont typeface="Wingdings"/>
              <a:buNone/>
            </a:pPr>
            <a:r>
              <a:rPr lang="en-US" sz="2400" smtClean="0"/>
              <a:t>Clique wants vertices where ALL are connected</a:t>
            </a:r>
          </a:p>
          <a:p>
            <a:pPr marL="0" indent="0">
              <a:buFont typeface="Wingdings"/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3666" y="5762859"/>
            <a:ext cx="7391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convert a NONE problem to an ALL problem?</a:t>
            </a:r>
          </a:p>
        </p:txBody>
      </p:sp>
    </p:spTree>
    <p:extLst>
      <p:ext uri="{BB962C8B-B14F-4D97-AF65-F5344CB8AC3E}">
        <p14:creationId xmlns:p14="http://schemas.microsoft.com/office/powerpoint/2010/main" val="126200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Independent-Set to Clique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199"/>
            <a:ext cx="8292293" cy="2489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</a:t>
            </a:r>
            <a:r>
              <a:rPr lang="en-US" sz="2400" dirty="0" smtClean="0"/>
              <a:t>, E</a:t>
            </a:r>
            <a:r>
              <a:rPr lang="en-US" sz="2400" dirty="0"/>
              <a:t>), the complement of that graph </a:t>
            </a:r>
            <a:r>
              <a:rPr lang="en-US" sz="2400" dirty="0" smtClean="0"/>
              <a:t>G’ = (</a:t>
            </a:r>
            <a:r>
              <a:rPr lang="en-US" sz="2400" dirty="0"/>
              <a:t>V</a:t>
            </a:r>
            <a:r>
              <a:rPr lang="en-US" sz="2400" dirty="0" smtClean="0"/>
              <a:t>, E</a:t>
            </a:r>
            <a:r>
              <a:rPr lang="en-US" sz="2400" dirty="0"/>
              <a:t>) is the a graph constructed by remove all edges E and </a:t>
            </a:r>
            <a:r>
              <a:rPr lang="en-US" sz="2400" dirty="0" smtClean="0"/>
              <a:t>including </a:t>
            </a:r>
            <a:r>
              <a:rPr lang="en-US" sz="2400" dirty="0"/>
              <a:t>all edges not in </a:t>
            </a:r>
            <a:r>
              <a:rPr lang="en-US" sz="2400" dirty="0" smtClean="0"/>
              <a:t>E</a:t>
            </a:r>
          </a:p>
          <a:p>
            <a:pPr marL="365760" lvl="1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For example, for adjacency matrix this is flipping all of the bits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" y="4670280"/>
            <a:ext cx="5118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en-US" sz="2800" dirty="0"/>
              <a:t>f(G)</a:t>
            </a:r>
          </a:p>
          <a:p>
            <a:pPr marL="365760" lvl="1" indent="0">
              <a:buNone/>
            </a:pPr>
            <a:r>
              <a:rPr lang="en-US" sz="2800" dirty="0"/>
              <a:t>	return G’</a:t>
            </a:r>
          </a:p>
        </p:txBody>
      </p:sp>
    </p:spTree>
    <p:extLst>
      <p:ext uri="{BB962C8B-B14F-4D97-AF65-F5344CB8AC3E}">
        <p14:creationId xmlns:p14="http://schemas.microsoft.com/office/powerpoint/2010/main" val="146380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function</a:t>
            </a:r>
            <a:endParaRPr lang="en-US" dirty="0"/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369761" y="4902430"/>
            <a:ext cx="8358188" cy="1927225"/>
            <a:chOff x="151" y="895"/>
            <a:chExt cx="5265" cy="121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  <a:p>
              <a:pPr algn="ctr"/>
              <a:endParaRPr lang="en-US" sz="2400"/>
            </a:p>
            <a:p>
              <a:pPr algn="ctr"/>
              <a:endParaRPr lang="en-US" sz="240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>
                  <a:latin typeface="Monotype Corsiva" charset="0"/>
                </a:rPr>
                <a:t>f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Problem </a:t>
              </a:r>
              <a:r>
                <a:rPr lang="en-US" sz="2400" dirty="0" smtClean="0"/>
                <a:t>P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ym typeface="Symbol" charset="0"/>
                </a:rPr>
                <a:t>x</a:t>
              </a:r>
              <a:endParaRPr lang="en-US" sz="2800" dirty="0">
                <a:sym typeface="Symbol" charset="0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592" y="1057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f</a:t>
              </a:r>
              <a:r>
                <a:rPr lang="en-US" sz="2800" dirty="0" smtClean="0">
                  <a:sym typeface="Symbol" charset="0"/>
                </a:rPr>
                <a:t>(x)</a:t>
              </a:r>
              <a:endParaRPr lang="en-US" sz="2800" dirty="0">
                <a:sym typeface="Symbol" charset="0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51" y="1876"/>
              <a:ext cx="7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Problem </a:t>
              </a:r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14122" y="3540352"/>
            <a:ext cx="820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Allows us to solve P</a:t>
            </a:r>
            <a:r>
              <a:rPr lang="en-US" sz="2800" baseline="-25000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>
                <a:solidFill>
                  <a:srgbClr val="0000FF"/>
                </a:solidFill>
              </a:rPr>
              <a:t> problems if we have a solver for P</a:t>
            </a:r>
            <a:r>
              <a:rPr lang="en-US" sz="2800" baseline="-250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703511" y="1927628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2762910" y="2373715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2399372" y="1984704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ym typeface="Symbol" charset="0"/>
              </a:rPr>
              <a:t>x</a:t>
            </a:r>
            <a:endParaRPr lang="en-US" sz="2800" dirty="0">
              <a:sym typeface="Symbol" charset="0"/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924374" y="2028741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</a:t>
            </a:r>
            <a:r>
              <a:rPr lang="en-US" sz="2800" dirty="0" smtClean="0">
                <a:sym typeface="Symbol" charset="0"/>
              </a:rPr>
              <a:t>(x)</a:t>
            </a:r>
            <a:endParaRPr lang="en-US" sz="2800" dirty="0">
              <a:sym typeface="Symbol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4700461" y="2373715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992421" y="250857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612619" y="251553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2</a:t>
            </a:r>
            <a:r>
              <a:rPr lang="en-US" dirty="0" smtClean="0"/>
              <a:t> instance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7795484" y="4379776"/>
            <a:ext cx="8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24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proof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38542"/>
          </a:xfrm>
        </p:spPr>
        <p:txBody>
          <a:bodyPr>
            <a:normAutofit fontScale="925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NEW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lvl="1"/>
            <a:r>
              <a:rPr lang="en-US" sz="2000" dirty="0" smtClean="0"/>
              <a:t>Assume we have an Independent-Set problem instance that has a solution, show that the Clique problem instance generated by </a:t>
            </a:r>
            <a:r>
              <a:rPr lang="en-US" sz="2000" i="1" dirty="0" smtClean="0"/>
              <a:t>f</a:t>
            </a:r>
            <a:r>
              <a:rPr lang="en-US" sz="2000" dirty="0" smtClean="0"/>
              <a:t> has a solution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Assume we have a problem instance of Clique </a:t>
            </a:r>
            <a:r>
              <a:rPr lang="en-US" sz="2000" i="1" dirty="0" smtClean="0">
                <a:solidFill>
                  <a:srgbClr val="FF6600"/>
                </a:solidFill>
              </a:rPr>
              <a:t>generated by f</a:t>
            </a:r>
            <a:r>
              <a:rPr lang="en-US" sz="2000" dirty="0" smtClean="0"/>
              <a:t> that has a solution, show that we can derive a solution to Independent-Set problem instance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648" y="4670280"/>
            <a:ext cx="5118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en-US" sz="2800" dirty="0"/>
              <a:t>f(G)</a:t>
            </a:r>
          </a:p>
          <a:p>
            <a:pPr marL="365760" lvl="1" indent="0">
              <a:buNone/>
            </a:pPr>
            <a:r>
              <a:rPr lang="en-US" sz="2800" dirty="0"/>
              <a:t>	return G’</a:t>
            </a:r>
          </a:p>
        </p:txBody>
      </p:sp>
    </p:spTree>
    <p:extLst>
      <p:ext uri="{BB962C8B-B14F-4D97-AF65-F5344CB8AC3E}">
        <p14:creationId xmlns:p14="http://schemas.microsoft.com/office/powerpoint/2010/main" val="394089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a graph G that has an independent set of size k, show that f(G) has a clique of size k</a:t>
            </a:r>
          </a:p>
          <a:p>
            <a:pPr lvl="1"/>
            <a:r>
              <a:rPr lang="en-US" dirty="0" smtClean="0"/>
              <a:t>By definition, the independent set has no edges between any vertices</a:t>
            </a:r>
          </a:p>
          <a:p>
            <a:pPr lvl="1"/>
            <a:r>
              <a:rPr lang="en-US" dirty="0" smtClean="0"/>
              <a:t>These will all be edges in f(G) and therefore they will form a clique of size 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5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f(G) that has clique of size k, show that G has an independent set of size k</a:t>
            </a:r>
          </a:p>
          <a:p>
            <a:pPr lvl="1"/>
            <a:r>
              <a:rPr lang="en-US" dirty="0" smtClean="0"/>
              <a:t>By definition, the clique will have an edge between every vertex</a:t>
            </a:r>
            <a:endParaRPr lang="en-US" dirty="0"/>
          </a:p>
          <a:p>
            <a:pPr lvl="1"/>
            <a:r>
              <a:rPr lang="en-US" dirty="0" smtClean="0"/>
              <a:t>None of these vertices will therefore be connected in G, so we have an independent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6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Independent-Set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</a:t>
            </a:r>
            <a:r>
              <a:rPr lang="en-US" sz="2400" dirty="0" smtClean="0"/>
              <a:t>, E) is </a:t>
            </a:r>
            <a:r>
              <a:rPr lang="en-US" sz="2400" dirty="0"/>
              <a:t>there a subset </a:t>
            </a:r>
            <a:r>
              <a:rPr lang="en-US" sz="2400" dirty="0" smtClean="0"/>
              <a:t>V’⊆ </a:t>
            </a:r>
            <a:r>
              <a:rPr lang="en-US" sz="2400" dirty="0"/>
              <a:t>V of vertices of size |V </a:t>
            </a:r>
            <a:r>
              <a:rPr lang="en-US" sz="2400" dirty="0" smtClean="0"/>
              <a:t>‘| </a:t>
            </a:r>
            <a:r>
              <a:rPr lang="en-US" sz="2400" dirty="0"/>
              <a:t>= k that are </a:t>
            </a:r>
            <a:r>
              <a:rPr lang="en-US" sz="2400" dirty="0" smtClean="0"/>
              <a:t>independent, i.e</a:t>
            </a:r>
            <a:r>
              <a:rPr lang="en-US" sz="2400" dirty="0"/>
              <a:t>. for any pair of vertices u, v ∈ </a:t>
            </a:r>
            <a:r>
              <a:rPr lang="en-US" sz="2400" dirty="0" smtClean="0"/>
              <a:t>V’ there </a:t>
            </a:r>
            <a:r>
              <a:rPr lang="en-US" sz="2400" dirty="0"/>
              <a:t>exists no edge between any of these </a:t>
            </a:r>
            <a:r>
              <a:rPr lang="en-US" sz="2400" dirty="0" smtClean="0"/>
              <a:t>vertices</a:t>
            </a:r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0079" y="6132742"/>
            <a:ext cx="498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Independent-Set NP-Complete?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9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Independent-Set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</a:t>
            </a:r>
            <a:r>
              <a:rPr lang="en-US" sz="2400" dirty="0" smtClean="0"/>
              <a:t>, E) is </a:t>
            </a:r>
            <a:r>
              <a:rPr lang="en-US" sz="2400" dirty="0"/>
              <a:t>there a subset </a:t>
            </a:r>
            <a:r>
              <a:rPr lang="en-US" sz="2400" dirty="0" smtClean="0"/>
              <a:t>V’⊆ </a:t>
            </a:r>
            <a:r>
              <a:rPr lang="en-US" sz="2400" dirty="0"/>
              <a:t>V of vertices of size |V </a:t>
            </a:r>
            <a:r>
              <a:rPr lang="en-US" sz="2400" dirty="0" smtClean="0"/>
              <a:t>‘| </a:t>
            </a:r>
            <a:r>
              <a:rPr lang="en-US" sz="2400" dirty="0"/>
              <a:t>= k that are </a:t>
            </a:r>
            <a:r>
              <a:rPr lang="en-US" sz="2400" dirty="0" smtClean="0"/>
              <a:t>independent, i.e</a:t>
            </a:r>
            <a:r>
              <a:rPr lang="en-US" sz="2400" dirty="0"/>
              <a:t>. for any pair of vertices u, v ∈ </a:t>
            </a:r>
            <a:r>
              <a:rPr lang="en-US" sz="2400" dirty="0" smtClean="0"/>
              <a:t>V’ there </a:t>
            </a:r>
            <a:r>
              <a:rPr lang="en-US" sz="2400" dirty="0"/>
              <a:t>exists no edge between any of these </a:t>
            </a:r>
            <a:r>
              <a:rPr lang="en-US" sz="2400" dirty="0" smtClean="0"/>
              <a:t>vertices</a:t>
            </a:r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0079" y="6132742"/>
            <a:ext cx="4990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Reduce 3-SAT to Independent-Set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9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3-SAT to Independent-Set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0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 a 3-CNF formula, convert into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err="1"/>
              <a:t>boolean</a:t>
            </a:r>
            <a:r>
              <a:rPr lang="en-US" dirty="0"/>
              <a:t> formula in 3-SAT to be satisfied, at least one of the literals in each clause must be </a:t>
            </a:r>
            <a:r>
              <a:rPr lang="en-US" dirty="0" smtClean="0"/>
              <a:t>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addition, we must make sure that we enforce a literal and its complement must not both be true.</a:t>
            </a:r>
          </a:p>
        </p:txBody>
      </p:sp>
    </p:spTree>
    <p:extLst>
      <p:ext uri="{BB962C8B-B14F-4D97-AF65-F5344CB8AC3E}">
        <p14:creationId xmlns:p14="http://schemas.microsoft.com/office/powerpoint/2010/main" val="342187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3-SAT to Independent-Set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7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 a 3-CNF formula, convert into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each clause, e.g. </a:t>
            </a:r>
            <a:r>
              <a:rPr lang="en-US" i="1" dirty="0" smtClean="0">
                <a:solidFill>
                  <a:srgbClr val="FF6600"/>
                </a:solidFill>
              </a:rPr>
              <a:t>(a OR not(b) OR C)</a:t>
            </a:r>
            <a:r>
              <a:rPr lang="en-US" dirty="0"/>
              <a:t> </a:t>
            </a:r>
            <a:r>
              <a:rPr lang="en-US" dirty="0" smtClean="0"/>
              <a:t>create a clique containing vertices representing these literals</a:t>
            </a:r>
            <a:endParaRPr lang="en-US" i="1" dirty="0">
              <a:solidFill>
                <a:srgbClr val="FF6600"/>
              </a:solidFill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63567" y="4692453"/>
            <a:ext cx="533400" cy="533400"/>
            <a:chOff x="1824" y="2736"/>
            <a:chExt cx="336" cy="336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076253" y="3930970"/>
            <a:ext cx="795338" cy="533400"/>
            <a:chOff x="1824" y="2736"/>
            <a:chExt cx="501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</a:t>
              </a:r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342953" y="5225853"/>
            <a:ext cx="533400" cy="533400"/>
            <a:chOff x="1824" y="2736"/>
            <a:chExt cx="336" cy="336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/>
          <p:cNvCxnSpPr>
            <a:stCxn id="5" idx="0"/>
            <a:endCxn id="8" idx="2"/>
          </p:cNvCxnSpPr>
          <p:nvPr/>
        </p:nvCxnSpPr>
        <p:spPr>
          <a:xfrm flipV="1">
            <a:off x="1230267" y="419767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2"/>
          </p:cNvCxnSpPr>
          <p:nvPr/>
        </p:nvCxnSpPr>
        <p:spPr>
          <a:xfrm>
            <a:off x="1468392" y="504300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</p:cNvCxnSpPr>
          <p:nvPr/>
        </p:nvCxnSpPr>
        <p:spPr>
          <a:xfrm>
            <a:off x="2342953" y="446437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14532" y="3864206"/>
            <a:ext cx="5451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for the Independent-Set </a:t>
            </a:r>
            <a:r>
              <a:rPr lang="en-US" sz="2400" dirty="0">
                <a:solidFill>
                  <a:srgbClr val="0000FF"/>
                </a:solidFill>
              </a:rPr>
              <a:t>problem to be satisfied it can only select one </a:t>
            </a:r>
            <a:r>
              <a:rPr lang="en-US" sz="2400" dirty="0" smtClean="0">
                <a:solidFill>
                  <a:srgbClr val="0000FF"/>
                </a:solidFill>
              </a:rPr>
              <a:t>variable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to make sure that all clauses are satisfied, we set k = number of clauses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2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3-SAT to Independent-Set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76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Given a 3-CNF formula, convert into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enforce that only one variable and its complement can be set we connect each vertex representing x to each vertex representing its complement ~x</a:t>
            </a:r>
            <a:endParaRPr lang="en-US" i="1" dirty="0">
              <a:solidFill>
                <a:srgbClr val="FF6600"/>
              </a:solidFill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63567" y="5033233"/>
            <a:ext cx="533400" cy="533400"/>
            <a:chOff x="1824" y="2736"/>
            <a:chExt cx="336" cy="336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076253" y="4271750"/>
            <a:ext cx="795338" cy="533400"/>
            <a:chOff x="1824" y="2736"/>
            <a:chExt cx="501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</a:t>
              </a:r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342953" y="5566633"/>
            <a:ext cx="533400" cy="533400"/>
            <a:chOff x="1824" y="2736"/>
            <a:chExt cx="336" cy="336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/>
          <p:cNvCxnSpPr>
            <a:stCxn id="5" idx="0"/>
            <a:endCxn id="8" idx="2"/>
          </p:cNvCxnSpPr>
          <p:nvPr/>
        </p:nvCxnSpPr>
        <p:spPr>
          <a:xfrm flipV="1">
            <a:off x="1230267" y="453845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2"/>
          </p:cNvCxnSpPr>
          <p:nvPr/>
        </p:nvCxnSpPr>
        <p:spPr>
          <a:xfrm>
            <a:off x="1468392" y="538378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</p:cNvCxnSpPr>
          <p:nvPr/>
        </p:nvCxnSpPr>
        <p:spPr>
          <a:xfrm>
            <a:off x="2342953" y="480515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4337566" y="5002783"/>
            <a:ext cx="533400" cy="533400"/>
            <a:chOff x="1824" y="2736"/>
            <a:chExt cx="336" cy="336"/>
          </a:xfrm>
        </p:grpSpPr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8" name="Group 7"/>
          <p:cNvGrpSpPr>
            <a:grpSpLocks/>
          </p:cNvGrpSpPr>
          <p:nvPr/>
        </p:nvGrpSpPr>
        <p:grpSpPr bwMode="auto">
          <a:xfrm>
            <a:off x="5450252" y="4241300"/>
            <a:ext cx="795338" cy="533400"/>
            <a:chOff x="1824" y="2736"/>
            <a:chExt cx="501" cy="336"/>
          </a:xfrm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5716952" y="5536183"/>
            <a:ext cx="533400" cy="533400"/>
            <a:chOff x="1824" y="2736"/>
            <a:chExt cx="336" cy="336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cxnSp>
        <p:nvCxnSpPr>
          <p:cNvPr id="34" name="Straight Arrow Connector 33"/>
          <p:cNvCxnSpPr>
            <a:stCxn id="26" idx="0"/>
            <a:endCxn id="29" idx="2"/>
          </p:cNvCxnSpPr>
          <p:nvPr/>
        </p:nvCxnSpPr>
        <p:spPr>
          <a:xfrm flipV="1">
            <a:off x="4604266" y="450800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2" idx="2"/>
          </p:cNvCxnSpPr>
          <p:nvPr/>
        </p:nvCxnSpPr>
        <p:spPr>
          <a:xfrm>
            <a:off x="4842391" y="535333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4"/>
          </p:cNvCxnSpPr>
          <p:nvPr/>
        </p:nvCxnSpPr>
        <p:spPr>
          <a:xfrm>
            <a:off x="5716952" y="477470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2609653" y="4538450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91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Given a 3-SAT problem with k clauses and a valid truth assignment, show that f(3-SAT) has an independent set of size k.</a:t>
            </a:r>
            <a:r>
              <a:rPr lang="en-US" sz="2400" dirty="0"/>
              <a:t> </a:t>
            </a:r>
            <a:r>
              <a:rPr lang="en-US" sz="2400" dirty="0" smtClean="0"/>
              <a:t>(Assume you know the solution to the 3-SAT problem and show how to get the solution to the independent set problem)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8890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Given a 3-SAT problem with k clauses and a valid truth assignment, show that f(3-SAT) has an independent set of size k.</a:t>
            </a:r>
            <a:r>
              <a:rPr lang="en-US" sz="2400" dirty="0"/>
              <a:t> </a:t>
            </a:r>
            <a:r>
              <a:rPr lang="en-US" sz="2400" dirty="0" smtClean="0"/>
              <a:t>(Assume you know the solution to the 3-SAT problem and show how to get the solution to the independent set problem)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Since each clause is an OR of variables, at least one of the three must be true for the entire formula to be true.  Therefore each 3-clique in the graph will have at least on node that can be selected.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4499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function</a:t>
            </a:r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928285" y="1994090"/>
            <a:ext cx="7232156" cy="15700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206098" y="232270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384149" y="2322703"/>
            <a:ext cx="2090207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Problem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336148" y="276879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72685" y="2278253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ym typeface="Symbol" charset="0"/>
              </a:rPr>
              <a:t>x</a:t>
            </a:r>
            <a:endParaRPr lang="en-US" sz="2800" dirty="0">
              <a:sym typeface="Symbol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2380848" y="2251265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</a:t>
            </a:r>
            <a:r>
              <a:rPr lang="en-US" sz="2800" dirty="0" smtClean="0">
                <a:sym typeface="Symbol" charset="0"/>
              </a:rPr>
              <a:t>(x)</a:t>
            </a:r>
            <a:endParaRPr lang="en-US" sz="2800" dirty="0">
              <a:sym typeface="Symbol" charset="0"/>
            </a:endParaRP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2203048" y="276879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V="1">
            <a:off x="5474356" y="2757678"/>
            <a:ext cx="1116542" cy="47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5505563" y="2843962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93260" y="3551428"/>
            <a:ext cx="1241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Problem 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7565623" y="2757677"/>
            <a:ext cx="770712" cy="17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6590898" y="2251265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 smtClean="0">
                <a:latin typeface="Monotype Corsiva" charset="0"/>
              </a:rPr>
              <a:t>f ’</a:t>
            </a:r>
            <a:endParaRPr lang="en-US" sz="2800" dirty="0">
              <a:latin typeface="Monotype Corsiva" charset="0"/>
            </a:endParaRP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7702314" y="3564128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0386" y="4277583"/>
            <a:ext cx="6481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Most of the time we’ll worry about yes no question, however, if we have more complicated answers we often just have to do a little work to the solution to the problem of P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to get the answer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3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 a graph with an </a:t>
            </a:r>
            <a:r>
              <a:rPr lang="en-US" dirty="0"/>
              <a:t>independent set S of k </a:t>
            </a:r>
            <a:r>
              <a:rPr lang="en-US" dirty="0" smtClean="0"/>
              <a:t>vertices,  show there </a:t>
            </a:r>
            <a:r>
              <a:rPr lang="en-US" dirty="0"/>
              <a:t>exists a truth assignment satisfying the </a:t>
            </a:r>
            <a:r>
              <a:rPr lang="en-US" dirty="0" err="1" smtClean="0"/>
              <a:t>boolean</a:t>
            </a:r>
            <a:r>
              <a:rPr lang="en-US" dirty="0"/>
              <a:t> </a:t>
            </a:r>
            <a:r>
              <a:rPr lang="en-US" dirty="0" smtClean="0"/>
              <a:t>formula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any variable xi, S cannot contain both xi and ¬xi since they are connected by an </a:t>
            </a:r>
            <a:r>
              <a:rPr lang="en-US" dirty="0" smtClean="0"/>
              <a:t>edge</a:t>
            </a:r>
          </a:p>
          <a:p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each vertex in S, we assign it a true value and all others false. Since S has only k vertices, it must have one vertex per </a:t>
            </a:r>
            <a:r>
              <a:rPr lang="en-US" dirty="0" smtClean="0"/>
              <a:t>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2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NP-Complete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8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SUBSET-</a:t>
            </a:r>
            <a:r>
              <a:rPr lang="en-US" sz="2400" dirty="0" smtClean="0"/>
              <a:t>SUM:</a:t>
            </a:r>
          </a:p>
          <a:p>
            <a:pPr lvl="1"/>
            <a:r>
              <a:rPr lang="en-US" sz="2000" dirty="0" smtClean="0"/>
              <a:t>Given </a:t>
            </a:r>
            <a:r>
              <a:rPr lang="en-US" sz="2000" dirty="0"/>
              <a:t>a set S of positive integers, is there some subset </a:t>
            </a:r>
            <a:r>
              <a:rPr lang="en-US" sz="2000" dirty="0" smtClean="0"/>
              <a:t>S’⊆ </a:t>
            </a:r>
            <a:r>
              <a:rPr lang="en-US" sz="2000" dirty="0"/>
              <a:t>S whose elements sum to t.</a:t>
            </a:r>
          </a:p>
          <a:p>
            <a:pPr marL="36576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TRAVELING-SALESMAN:</a:t>
            </a:r>
          </a:p>
          <a:p>
            <a:pPr lvl="1"/>
            <a:r>
              <a:rPr lang="en-US" sz="2000" dirty="0" smtClean="0"/>
              <a:t>Given </a:t>
            </a:r>
            <a:r>
              <a:rPr lang="en-US" sz="2000" dirty="0"/>
              <a:t>a weighted graph G, does the graph contain a </a:t>
            </a:r>
            <a:r>
              <a:rPr lang="en-US" sz="2000" dirty="0" err="1"/>
              <a:t>hamiltonian</a:t>
            </a:r>
            <a:r>
              <a:rPr lang="en-US" sz="2000" dirty="0"/>
              <a:t> cycle of length k or less</a:t>
            </a:r>
            <a:r>
              <a:rPr lang="en-US" sz="2000" dirty="0" smtClean="0"/>
              <a:t>?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VERTEX-COVER:</a:t>
            </a:r>
          </a:p>
          <a:p>
            <a:pPr lvl="1"/>
            <a:r>
              <a:rPr lang="en-US" sz="2000" dirty="0" smtClean="0"/>
              <a:t>Given a graph G = (V, E), is there a subset V’⊆</a:t>
            </a:r>
            <a:r>
              <a:rPr lang="en-US" sz="2000" dirty="0"/>
              <a:t>V </a:t>
            </a:r>
            <a:r>
              <a:rPr lang="en-US" sz="2000" dirty="0" smtClean="0"/>
              <a:t>such that if </a:t>
            </a:r>
            <a:r>
              <a:rPr lang="en-US" sz="2000" dirty="0"/>
              <a:t>(</a:t>
            </a:r>
            <a:r>
              <a:rPr lang="en-US" sz="2000" dirty="0" err="1"/>
              <a:t>u,v</a:t>
            </a:r>
            <a:r>
              <a:rPr lang="en-US" sz="2000" dirty="0"/>
              <a:t>)∈</a:t>
            </a:r>
            <a:r>
              <a:rPr lang="en-US" sz="2000" dirty="0" smtClean="0"/>
              <a:t>E then </a:t>
            </a:r>
            <a:r>
              <a:rPr lang="en-US" sz="2000" dirty="0" err="1" smtClean="0"/>
              <a:t>u</a:t>
            </a:r>
            <a:r>
              <a:rPr lang="en-US" sz="2000" dirty="0" err="1"/>
              <a:t>∈</a:t>
            </a:r>
            <a:r>
              <a:rPr lang="en-US" sz="2000" dirty="0" err="1" smtClean="0"/>
              <a:t>V</a:t>
            </a:r>
            <a:r>
              <a:rPr lang="en-US" sz="2000" dirty="0" smtClean="0"/>
              <a:t>’ or </a:t>
            </a:r>
            <a:r>
              <a:rPr lang="en-US" sz="2000" dirty="0" err="1" smtClean="0"/>
              <a:t>v</a:t>
            </a:r>
            <a:r>
              <a:rPr lang="en-US" sz="2000" dirty="0" err="1"/>
              <a:t>∈</a:t>
            </a:r>
            <a:r>
              <a:rPr lang="en-US" sz="2000" dirty="0" err="1" smtClean="0"/>
              <a:t>V</a:t>
            </a:r>
            <a:r>
              <a:rPr lang="en-US" sz="2000" dirty="0" smtClean="0"/>
              <a:t>’?</a:t>
            </a:r>
          </a:p>
          <a:p>
            <a:pPr lvl="1"/>
            <a:r>
              <a:rPr lang="en-US" sz="2000" dirty="0" smtClean="0"/>
              <a:t>The extra credit was to solve this problem for bipartite graphs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60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known NP-Complete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518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 can reduce any of these problems to a new problem in an NP-completeness proof</a:t>
            </a:r>
          </a:p>
          <a:p>
            <a:endParaRPr lang="en-US" dirty="0"/>
          </a:p>
          <a:p>
            <a:r>
              <a:rPr lang="en-US" dirty="0" smtClean="0"/>
              <a:t>SAT, 3-SAT</a:t>
            </a:r>
          </a:p>
          <a:p>
            <a:r>
              <a:rPr lang="en-US" dirty="0" smtClean="0"/>
              <a:t>CLIQUE, HALF-CLIQUE</a:t>
            </a:r>
          </a:p>
          <a:p>
            <a:r>
              <a:rPr lang="en-US" dirty="0" smtClean="0"/>
              <a:t>INDEPENDENT-SET</a:t>
            </a:r>
          </a:p>
          <a:p>
            <a:r>
              <a:rPr lang="en-US" dirty="0" smtClean="0"/>
              <a:t>HAMILTONIAN-CYCLE</a:t>
            </a:r>
          </a:p>
          <a:p>
            <a:r>
              <a:rPr lang="en-US" dirty="0" smtClean="0"/>
              <a:t>TRAVELING-SALESMAN</a:t>
            </a:r>
          </a:p>
          <a:p>
            <a:r>
              <a:rPr lang="en-US" dirty="0" smtClean="0"/>
              <a:t>VERTEX-COVER</a:t>
            </a:r>
          </a:p>
          <a:p>
            <a:r>
              <a:rPr lang="en-US" dirty="0" smtClean="0"/>
              <a:t>SUBSET-SUM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4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vs.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/>
              <a:t>All the problems we’ve looked at asked decision questions:</a:t>
            </a:r>
          </a:p>
          <a:p>
            <a:pPr lvl="1"/>
            <a:r>
              <a:rPr lang="en-US" sz="2400" dirty="0" smtClean="0"/>
              <a:t>Is there a </a:t>
            </a:r>
            <a:r>
              <a:rPr lang="en-US" sz="2400" dirty="0" err="1" smtClean="0"/>
              <a:t>hamiltonian</a:t>
            </a:r>
            <a:r>
              <a:rPr lang="en-US" sz="2400" dirty="0" smtClean="0"/>
              <a:t> cycle?</a:t>
            </a:r>
          </a:p>
          <a:p>
            <a:pPr lvl="1"/>
            <a:r>
              <a:rPr lang="en-US" sz="2400" dirty="0"/>
              <a:t>Does the graph have a clique of size k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Does the graph has an independent set of size k?</a:t>
            </a:r>
            <a:endParaRPr lang="en-US" sz="2400" dirty="0"/>
          </a:p>
          <a:p>
            <a:pPr lvl="1"/>
            <a:r>
              <a:rPr lang="en-US" sz="2400" dirty="0" smtClean="0"/>
              <a:t>…</a:t>
            </a:r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For many of the problems with a k in them, we really want to know what the largest/smallest one is</a:t>
            </a:r>
          </a:p>
          <a:p>
            <a:pPr lvl="1"/>
            <a:r>
              <a:rPr lang="en-US" sz="2400" dirty="0" smtClean="0"/>
              <a:t>What is the largest clique in the graph?</a:t>
            </a:r>
          </a:p>
          <a:p>
            <a:pPr lvl="1"/>
            <a:r>
              <a:rPr lang="en-US" sz="2400" dirty="0" smtClean="0"/>
              <a:t>What is the shortest path that visits all the vertices exactly once?</a:t>
            </a:r>
            <a:endParaRPr lang="en-US" sz="24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Why don’t we care?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9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vs. 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232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big question: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78652" y="3686514"/>
            <a:ext cx="1679644" cy="1502487"/>
          </a:xfrm>
          <a:prstGeom prst="ellipse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08887" y="3686514"/>
            <a:ext cx="1679644" cy="150248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00076" y="2449846"/>
            <a:ext cx="2504162" cy="2785625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66954" y="4135702"/>
            <a:ext cx="1022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P=NP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660491" y="418217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420992" y="2801110"/>
            <a:ext cx="60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NP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630965" y="3458593"/>
            <a:ext cx="539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?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886" y="5359386"/>
            <a:ext cx="401601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Someone finds a polynomial time solution to one of the 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NP-Complete problems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80526" y="5493801"/>
            <a:ext cx="4016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NP-Complete problems are somehow harder and distinct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28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NP-Complete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Some Sample NP-C Problems and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8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function: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5953" y="4160787"/>
            <a:ext cx="3611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P1 = Bipartite matching</a:t>
            </a:r>
          </a:p>
          <a:p>
            <a:r>
              <a:rPr lang="en-US" sz="2800" dirty="0" smtClean="0"/>
              <a:t>P2 = Network flow</a:t>
            </a:r>
            <a:endParaRPr lang="en-US" sz="2800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28285" y="1994090"/>
            <a:ext cx="7232156" cy="15700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206098" y="232270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384149" y="2322703"/>
            <a:ext cx="2090207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Problem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336148" y="276879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72685" y="2278253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ym typeface="Symbol" charset="0"/>
              </a:rPr>
              <a:t>x</a:t>
            </a:r>
            <a:endParaRPr lang="en-US" sz="2800" dirty="0">
              <a:sym typeface="Symbol" charset="0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380848" y="2251265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</a:t>
            </a:r>
            <a:r>
              <a:rPr lang="en-US" sz="2800" dirty="0" smtClean="0">
                <a:sym typeface="Symbol" charset="0"/>
              </a:rPr>
              <a:t>(x)</a:t>
            </a:r>
            <a:endParaRPr lang="en-US" sz="2800" dirty="0">
              <a:sym typeface="Symbol" charset="0"/>
            </a:endParaRP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203048" y="276879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V="1">
            <a:off x="5474356" y="2757678"/>
            <a:ext cx="1116542" cy="47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505563" y="2843962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93260" y="3551428"/>
            <a:ext cx="1241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Problem 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7565623" y="2757677"/>
            <a:ext cx="770712" cy="17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6590898" y="2251265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 smtClean="0">
                <a:latin typeface="Monotype Corsiva" charset="0"/>
              </a:rPr>
              <a:t>f ’</a:t>
            </a:r>
            <a:endParaRPr lang="en-US" sz="2800" dirty="0">
              <a:latin typeface="Monotype Corsiva" charset="0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7702314" y="3564128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3241" y="5149247"/>
            <a:ext cx="8137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Reduction function (f): Given </a:t>
            </a:r>
            <a:r>
              <a:rPr lang="en-US" sz="2800" i="1" dirty="0" smtClean="0">
                <a:solidFill>
                  <a:srgbClr val="008000"/>
                </a:solidFill>
              </a:rPr>
              <a:t>any</a:t>
            </a:r>
            <a:r>
              <a:rPr lang="en-US" sz="2800" dirty="0" smtClean="0">
                <a:solidFill>
                  <a:srgbClr val="0000FF"/>
                </a:solidFill>
              </a:rPr>
              <a:t> bipartite matching problem turn it into a network flow problem 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5504" y="6151410"/>
            <a:ext cx="372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 and what is </a:t>
            </a:r>
            <a:r>
              <a:rPr lang="en-US" sz="2800" i="1" dirty="0" smtClean="0">
                <a:solidFill>
                  <a:srgbClr val="FF0000"/>
                </a:solidFill>
              </a:rPr>
              <a:t>f’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9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function: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5953" y="4160787"/>
            <a:ext cx="3611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P1 = Bipartite matching</a:t>
            </a:r>
          </a:p>
          <a:p>
            <a:r>
              <a:rPr lang="en-US" sz="2800" dirty="0" smtClean="0"/>
              <a:t>P2 = Network flow</a:t>
            </a:r>
            <a:endParaRPr lang="en-US" sz="2800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28285" y="1994090"/>
            <a:ext cx="7232156" cy="15700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206098" y="232270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384149" y="2322703"/>
            <a:ext cx="2090207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Problem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336148" y="276879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72685" y="2278253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ym typeface="Symbol" charset="0"/>
              </a:rPr>
              <a:t>x</a:t>
            </a:r>
            <a:endParaRPr lang="en-US" sz="2800" dirty="0">
              <a:sym typeface="Symbol" charset="0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380848" y="2251265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</a:t>
            </a:r>
            <a:r>
              <a:rPr lang="en-US" sz="2800" dirty="0" smtClean="0">
                <a:sym typeface="Symbol" charset="0"/>
              </a:rPr>
              <a:t>(x)</a:t>
            </a:r>
            <a:endParaRPr lang="en-US" sz="2800" dirty="0">
              <a:sym typeface="Symbol" charset="0"/>
            </a:endParaRP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203048" y="276879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V="1">
            <a:off x="5474356" y="2757678"/>
            <a:ext cx="1116542" cy="47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505563" y="2843962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93260" y="3551428"/>
            <a:ext cx="1241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Problem 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7565623" y="2757677"/>
            <a:ext cx="770712" cy="17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6590898" y="2251265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 smtClean="0">
                <a:latin typeface="Monotype Corsiva" charset="0"/>
              </a:rPr>
              <a:t>f ’</a:t>
            </a:r>
            <a:endParaRPr lang="en-US" sz="2800" dirty="0">
              <a:latin typeface="Monotype Corsiva" charset="0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7702314" y="3564128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3241" y="5149247"/>
            <a:ext cx="8137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Reduction function (f): Given </a:t>
            </a:r>
            <a:r>
              <a:rPr lang="en-US" sz="2800" i="1" dirty="0" smtClean="0">
                <a:solidFill>
                  <a:srgbClr val="008000"/>
                </a:solidFill>
              </a:rPr>
              <a:t>any</a:t>
            </a:r>
            <a:r>
              <a:rPr lang="en-US" sz="2800" dirty="0" smtClean="0">
                <a:solidFill>
                  <a:srgbClr val="0000FF"/>
                </a:solidFill>
              </a:rPr>
              <a:t> bipartite matching problem turn it into a network flow problem 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0188" y="6156534"/>
            <a:ext cx="6930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A reduction function reduces problems instances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9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</a:t>
            </a:r>
            <a:r>
              <a:rPr lang="en-US" dirty="0" smtClean="0"/>
              <a:t>time </a:t>
            </a:r>
            <a:r>
              <a:rPr lang="en-US" dirty="0"/>
              <a:t>(i.e. in NP)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</a:t>
            </a:r>
            <a:r>
              <a:rPr lang="en-US" dirty="0" smtClean="0"/>
              <a:t>time (is NP-hard)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8081" y="4910474"/>
            <a:ext cx="5599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 are NP-complete problems interesting?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1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are some of the NP-complete problems we’ve talked about (or that you know about)?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5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871</TotalTime>
  <Words>3428</Words>
  <Application>Microsoft Macintosh PowerPoint</Application>
  <PresentationFormat>On-screen Show (4:3)</PresentationFormat>
  <Paragraphs>379</Paragraphs>
  <Slides>55</Slides>
  <Notes>0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Median</vt:lpstr>
      <vt:lpstr>Equation</vt:lpstr>
      <vt:lpstr>NP-Complete Reductions</vt:lpstr>
      <vt:lpstr>NP problems</vt:lpstr>
      <vt:lpstr>Reduction function</vt:lpstr>
      <vt:lpstr>Reduction function</vt:lpstr>
      <vt:lpstr>Reduction function</vt:lpstr>
      <vt:lpstr>Reduction function: Example</vt:lpstr>
      <vt:lpstr>Reduction function: Example</vt:lpstr>
      <vt:lpstr>NP-Complete</vt:lpstr>
      <vt:lpstr>NP-Complete problems</vt:lpstr>
      <vt:lpstr>Hamiltonian cycle</vt:lpstr>
      <vt:lpstr>Longest path</vt:lpstr>
      <vt:lpstr>3D matching</vt:lpstr>
      <vt:lpstr>3-SAT </vt:lpstr>
      <vt:lpstr>SAT</vt:lpstr>
      <vt:lpstr>CLIQUE</vt:lpstr>
      <vt:lpstr>CLIQUE</vt:lpstr>
      <vt:lpstr>Proving NP-completeness</vt:lpstr>
      <vt:lpstr>Proving NP-completeness</vt:lpstr>
      <vt:lpstr>HALF-CLIQUE</vt:lpstr>
      <vt:lpstr>Is Half-Clique NP-Complete?</vt:lpstr>
      <vt:lpstr>HALF-CLIQUE</vt:lpstr>
      <vt:lpstr>HALF-CLIQUE</vt:lpstr>
      <vt:lpstr>HALF-CLIQUE</vt:lpstr>
      <vt:lpstr>HALF-CLIQUE</vt:lpstr>
      <vt:lpstr>HALF-CLIQUE</vt:lpstr>
      <vt:lpstr>HALF-CLIQUE</vt:lpstr>
      <vt:lpstr>HALF-CLIQUE</vt:lpstr>
      <vt:lpstr>Reduction proof</vt:lpstr>
      <vt:lpstr>Reduction proof</vt:lpstr>
      <vt:lpstr>Reduction proof</vt:lpstr>
      <vt:lpstr>Reduction proof</vt:lpstr>
      <vt:lpstr>Reduction proof</vt:lpstr>
      <vt:lpstr>Independent-Set</vt:lpstr>
      <vt:lpstr>Independent-Set</vt:lpstr>
      <vt:lpstr>CLIQUE revisited</vt:lpstr>
      <vt:lpstr>Is CLIQUE NP-Complete?</vt:lpstr>
      <vt:lpstr>Independent-Set</vt:lpstr>
      <vt:lpstr>Independent-Set to Clique</vt:lpstr>
      <vt:lpstr>Independent-Set to Clique</vt:lpstr>
      <vt:lpstr>Reduction proof</vt:lpstr>
      <vt:lpstr>Proof</vt:lpstr>
      <vt:lpstr>Proof</vt:lpstr>
      <vt:lpstr>Independent-Set revisited</vt:lpstr>
      <vt:lpstr>Independent-Set revisited</vt:lpstr>
      <vt:lpstr>3-SAT to Independent-Set</vt:lpstr>
      <vt:lpstr>3-SAT to Independent-Set</vt:lpstr>
      <vt:lpstr>3-SAT to Independent-Set</vt:lpstr>
      <vt:lpstr>Proof</vt:lpstr>
      <vt:lpstr>Proof</vt:lpstr>
      <vt:lpstr>Proof</vt:lpstr>
      <vt:lpstr>More NP-Complete problems</vt:lpstr>
      <vt:lpstr>Our known NP-Complete problems</vt:lpstr>
      <vt:lpstr>Search vs. Exists</vt:lpstr>
      <vt:lpstr>P vs. NP</vt:lpstr>
      <vt:lpstr>Solving NP-Complete problems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 problems</dc:title>
  <dc:creator>David Kauchak</dc:creator>
  <cp:lastModifiedBy>Tom Schmidt</cp:lastModifiedBy>
  <cp:revision>244</cp:revision>
  <cp:lastPrinted>2013-05-07T15:21:40Z</cp:lastPrinted>
  <dcterms:created xsi:type="dcterms:W3CDTF">2012-05-07T17:47:03Z</dcterms:created>
  <dcterms:modified xsi:type="dcterms:W3CDTF">2015-12-03T22:04:52Z</dcterms:modified>
</cp:coreProperties>
</file>