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346" r:id="rId13"/>
    <p:sldId id="347" r:id="rId14"/>
    <p:sldId id="267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1" r:id="rId28"/>
    <p:sldId id="283" r:id="rId29"/>
    <p:sldId id="348" r:id="rId30"/>
    <p:sldId id="285" r:id="rId31"/>
    <p:sldId id="286" r:id="rId32"/>
    <p:sldId id="288" r:id="rId33"/>
    <p:sldId id="355" r:id="rId34"/>
    <p:sldId id="356" r:id="rId35"/>
    <p:sldId id="357" r:id="rId36"/>
    <p:sldId id="290" r:id="rId37"/>
    <p:sldId id="349" r:id="rId38"/>
    <p:sldId id="359" r:id="rId39"/>
    <p:sldId id="289" r:id="rId40"/>
    <p:sldId id="360" r:id="rId41"/>
    <p:sldId id="293" r:id="rId42"/>
    <p:sldId id="350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292" r:id="rId51"/>
    <p:sldId id="291" r:id="rId52"/>
    <p:sldId id="301" r:id="rId53"/>
    <p:sldId id="303" r:id="rId54"/>
    <p:sldId id="302" r:id="rId55"/>
    <p:sldId id="304" r:id="rId56"/>
    <p:sldId id="305" r:id="rId57"/>
    <p:sldId id="351" r:id="rId58"/>
    <p:sldId id="306" r:id="rId59"/>
    <p:sldId id="309" r:id="rId60"/>
    <p:sldId id="307" r:id="rId61"/>
    <p:sldId id="35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 autoAdjust="0"/>
    <p:restoredTop sz="94410"/>
  </p:normalViewPr>
  <p:slideViewPr>
    <p:cSldViewPr snapToGrid="0" snapToObjects="1">
      <p:cViewPr varScale="1">
        <p:scale>
          <a:sx n="77" d="100"/>
          <a:sy n="77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4A3F-3C2C-9340-BD65-4AF8BE3CE1A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C1D82-B653-3647-8619-A21CB6B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1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5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3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0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Today, we’re going to look at broader</a:t>
            </a:r>
            <a:r>
              <a:rPr lang="en-US" baseline="0" dirty="0" smtClean="0"/>
              <a:t>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8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00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4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8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7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5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4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3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1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5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6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0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9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8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44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6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35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4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92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0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0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64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97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103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76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9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17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73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5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39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7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84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22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4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0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C1D82-B653-3647-8619-A21CB6B38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NP-Complete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to David </a:t>
            </a:r>
            <a:r>
              <a:rPr lang="en-US" dirty="0" err="1" smtClean="0"/>
              <a:t>Kauchak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n integers, sort them from smallest to largest.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Solvable/unsolvable?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n integers, sort them from smallest to largest.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0893" y="3067818"/>
            <a:ext cx="4182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Solvable and tractable:</a:t>
            </a:r>
          </a:p>
          <a:p>
            <a:r>
              <a:rPr lang="en-US" sz="3200" dirty="0" err="1" smtClean="0">
                <a:solidFill>
                  <a:srgbClr val="0000FF"/>
                </a:solidFill>
              </a:rPr>
              <a:t>Mergesort</a:t>
            </a:r>
            <a:r>
              <a:rPr lang="en-US" sz="3200" dirty="0" smtClean="0">
                <a:solidFill>
                  <a:srgbClr val="0000FF"/>
                </a:solidFill>
              </a:rPr>
              <a:t>: </a:t>
            </a:r>
            <a:r>
              <a:rPr lang="el-GR" sz="3200" dirty="0" smtClean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log 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n 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)</a:t>
            </a:r>
            <a:endParaRPr lang="el-GR" sz="3200" i="1" dirty="0">
              <a:solidFill>
                <a:srgbClr val="0000FF"/>
              </a:solidFill>
              <a:cs typeface="Arial" charset="0"/>
            </a:endParaRPr>
          </a:p>
          <a:p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all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a set of n items, enumerate all possible subsets.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9644" y="3067818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Solvable/unsolvable?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all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64193" cy="92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Given a set of n items, enumerate all possible subsets.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1856" y="3426407"/>
            <a:ext cx="7864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Solvable, but intractable: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l-GR" sz="3200" dirty="0" smtClean="0">
                <a:solidFill>
                  <a:srgbClr val="0000FF"/>
                </a:solidFill>
                <a:cs typeface="Arial" charset="0"/>
              </a:rPr>
              <a:t>Θ</a:t>
            </a:r>
            <a:r>
              <a:rPr lang="en-US" sz="3200" dirty="0" smtClean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sz="3200" i="1" dirty="0" smtClean="0">
                <a:solidFill>
                  <a:srgbClr val="0000FF"/>
                </a:solidFill>
                <a:cs typeface="Arial" charset="0"/>
              </a:rPr>
              <a:t>2</a:t>
            </a:r>
            <a:r>
              <a:rPr lang="en-US" sz="3200" i="1" baseline="30000" dirty="0" smtClean="0">
                <a:solidFill>
                  <a:srgbClr val="0000FF"/>
                </a:solidFill>
                <a:cs typeface="Arial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cs typeface="Arial" charset="0"/>
              </a:rPr>
              <a:t>) subsets</a:t>
            </a:r>
          </a:p>
          <a:p>
            <a:endParaRPr lang="en-US" sz="3200" dirty="0" smtClean="0">
              <a:solidFill>
                <a:srgbClr val="0000FF"/>
              </a:solidFill>
              <a:cs typeface="Arial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cs typeface="Arial" charset="0"/>
              </a:rPr>
              <a:t>For large n this will take a very, very long time</a:t>
            </a:r>
            <a:endParaRPr lang="el-GR" sz="3200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544" y="1969108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arbitrary algorithm/program and a particular input, will the program terminate?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Solvable/unsolvable?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544" y="1969108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arbitrary algorithm/program and a particular input, will the program terminate?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Unsolvable </a:t>
            </a:r>
            <a:r>
              <a:rPr lang="en-US" sz="36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solution?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polynomial equation, are there </a:t>
            </a:r>
            <a:r>
              <a:rPr lang="en-US" sz="2800" i="1" dirty="0" smtClean="0">
                <a:solidFill>
                  <a:srgbClr val="008000"/>
                </a:solidFill>
              </a:rPr>
              <a:t>integer</a:t>
            </a:r>
            <a:r>
              <a:rPr lang="en-US" sz="2800" dirty="0" smtClean="0"/>
              <a:t> values of the variables such that the equation is true?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Solvable/unsolvable?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80457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4" imgW="1473200" imgH="228600" progId="Equation.3">
                  <p:embed/>
                </p:oleObj>
              </mc:Choice>
              <mc:Fallback>
                <p:oleObj name="Equation" r:id="rId4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0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solution?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polynomial equation, are there </a:t>
            </a:r>
            <a:r>
              <a:rPr lang="en-US" sz="2800" i="1" dirty="0" smtClean="0">
                <a:solidFill>
                  <a:srgbClr val="008000"/>
                </a:solidFill>
              </a:rPr>
              <a:t>integer</a:t>
            </a:r>
            <a:r>
              <a:rPr lang="en-US" sz="2800" dirty="0" smtClean="0"/>
              <a:t> values of the variables such that the equation is true?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4071"/>
              </p:ext>
            </p:extLst>
          </p:nvPr>
        </p:nvGraphicFramePr>
        <p:xfrm>
          <a:off x="2408321" y="2976259"/>
          <a:ext cx="3716524" cy="57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4" imgW="1473200" imgH="228600" progId="Equation.3">
                  <p:embed/>
                </p:oleObj>
              </mc:Choice>
              <mc:Fallback>
                <p:oleObj name="Equation" r:id="rId4" imgW="147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8321" y="2976259"/>
                        <a:ext cx="3716524" cy="57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8635" y="4099410"/>
            <a:ext cx="2702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Unsolvable </a:t>
            </a:r>
            <a:r>
              <a:rPr lang="en-US" sz="3600" dirty="0" smtClean="0">
                <a:solidFill>
                  <a:srgbClr val="0000FF"/>
                </a:solidFill>
                <a:sym typeface="Wingdings"/>
              </a:rPr>
              <a:t>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undirected graph G=(V, E), a </a:t>
            </a:r>
            <a:r>
              <a:rPr lang="en-US" sz="2800" dirty="0" smtClean="0"/>
              <a:t>Hamiltonian </a:t>
            </a:r>
            <a:r>
              <a:rPr lang="en-US" sz="2800" dirty="0" smtClean="0"/>
              <a:t>cycle is a cycle that visits every vertex V exactly once</a:t>
            </a:r>
            <a:endParaRPr lang="en-US" sz="28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4538163"/>
            <a:ext cx="3086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undirected graph G=(V, E), a </a:t>
            </a:r>
            <a:r>
              <a:rPr lang="en-US" sz="2800" dirty="0" smtClean="0"/>
              <a:t>Hamiltonian </a:t>
            </a:r>
            <a:r>
              <a:rPr lang="en-US" sz="2800" dirty="0" smtClean="0"/>
              <a:t>cycle is a cycle that visits every vertex V exactly once</a:t>
            </a:r>
            <a:endParaRPr lang="en-US" sz="28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96665" y="4538163"/>
            <a:ext cx="30861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We’ve spent a lot of </a:t>
            </a:r>
            <a:r>
              <a:rPr lang="en-US" dirty="0" smtClean="0">
                <a:solidFill>
                  <a:srgbClr val="000000"/>
                </a:solidFill>
              </a:rPr>
              <a:t>time in this class putting algorithms into specific run-time categories: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O(log 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O(n)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O(n log 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O(n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O(n log log 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O(n</a:t>
            </a:r>
            <a:r>
              <a:rPr lang="en-US" baseline="30000" dirty="0" smtClean="0">
                <a:solidFill>
                  <a:srgbClr val="000000"/>
                </a:solidFill>
              </a:rPr>
              <a:t>1.67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I say an algorithm is O(f(n)), what does that mean?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undirected graph G=(V, E), a </a:t>
            </a:r>
            <a:r>
              <a:rPr lang="en-US" sz="2800" dirty="0" smtClean="0"/>
              <a:t>Hamiltonian </a:t>
            </a:r>
            <a:r>
              <a:rPr lang="en-US" sz="2800" dirty="0" smtClean="0"/>
              <a:t>cycle is a cycle that visits every vertex V exactly once</a:t>
            </a:r>
            <a:endParaRPr lang="en-US" sz="28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734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undirected graph G=(V, E), a </a:t>
            </a:r>
            <a:r>
              <a:rPr lang="en-US" sz="2800" dirty="0" smtClean="0"/>
              <a:t>Hamiltonian </a:t>
            </a:r>
            <a:r>
              <a:rPr lang="en-US" sz="2800" dirty="0" smtClean="0"/>
              <a:t>cycle is a cycle that visits every vertex V exactly once</a:t>
            </a:r>
            <a:endParaRPr lang="en-US" sz="28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63265" y="4156769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167765" y="5147763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34965" y="6214563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453765" y="5757363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882765" y="5300163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1701165" y="4538163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1701165" y="552876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 flipV="1">
            <a:off x="3606165" y="4690563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987165" y="6062163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5968365" y="5757363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987165" y="5452563"/>
            <a:ext cx="2895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739264" y="4537769"/>
            <a:ext cx="5324769" cy="1905394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1739264" y="4613969"/>
            <a:ext cx="5324769" cy="1935466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undirected graph, does it contain a </a:t>
            </a:r>
            <a:r>
              <a:rPr lang="en-US" sz="2800" dirty="0" smtClean="0"/>
              <a:t>Hamiltonian </a:t>
            </a:r>
            <a:r>
              <a:rPr lang="en-US" sz="2800" dirty="0" smtClean="0"/>
              <a:t>cycle?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39644" y="4023836"/>
            <a:ext cx="3840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Tractable/intractable?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Solvable/unsolvable?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55074"/>
            <a:ext cx="7906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an undirected graph, does it contain a </a:t>
            </a:r>
            <a:r>
              <a:rPr lang="en-US" sz="2800" dirty="0" smtClean="0"/>
              <a:t>Hamiltonian </a:t>
            </a:r>
            <a:r>
              <a:rPr lang="en-US" sz="2800" dirty="0" smtClean="0"/>
              <a:t>cycle?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2356" y="3438810"/>
            <a:ext cx="7407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Solvable:  Enumerate all possible paths (i.e. include an edge or don’t) check if it’s a </a:t>
            </a:r>
            <a:r>
              <a:rPr lang="en-US" sz="3200" dirty="0" smtClean="0">
                <a:solidFill>
                  <a:srgbClr val="0000FF"/>
                </a:solidFill>
              </a:rPr>
              <a:t>Hamiltonian </a:t>
            </a:r>
            <a:r>
              <a:rPr lang="en-US" sz="3200" dirty="0" smtClean="0">
                <a:solidFill>
                  <a:srgbClr val="0000FF"/>
                </a:solidFill>
              </a:rPr>
              <a:t>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541" y="5479018"/>
            <a:ext cx="6651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would we do this check exactly, specifically given a graph and a path?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94667" y="4451903"/>
            <a:ext cx="2097804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021" y="5003912"/>
            <a:ext cx="2787381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Hamiltonian </a:t>
            </a:r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Hamiltonian </a:t>
            </a:r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8749" y="2925129"/>
            <a:ext cx="3526651" cy="5707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8749" y="3495886"/>
            <a:ext cx="3526651" cy="18264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3861" y="5323139"/>
            <a:ext cx="3526651" cy="1112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8361" y="2763940"/>
            <a:ext cx="318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Make sure the path starts and ends at the same vertex and is the right length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3784" y="3843819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Can’t revisit a vertex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8361" y="4519817"/>
            <a:ext cx="318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Edge has to be in the graph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8361" y="5546973"/>
            <a:ext cx="374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Check if we visited all the vertices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3294" y="1600199"/>
            <a:ext cx="8486588" cy="504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NP is the set of </a:t>
            </a:r>
            <a:r>
              <a:rPr lang="en-US" dirty="0" smtClean="0">
                <a:solidFill>
                  <a:srgbClr val="FF6600"/>
                </a:solidFill>
              </a:rPr>
              <a:t>problems</a:t>
            </a:r>
            <a:r>
              <a:rPr lang="en-US" dirty="0" smtClean="0"/>
              <a:t> that can be </a:t>
            </a:r>
            <a:r>
              <a:rPr lang="en-US" i="1" dirty="0" smtClean="0">
                <a:solidFill>
                  <a:srgbClr val="008000"/>
                </a:solidFill>
              </a:rPr>
              <a:t>verified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in polynomial time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problem can be verified in polynomial time if you can check that a given solution is correct in polynomial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(NP is an abbreviation for non-deterministic polynomial time)</a:t>
            </a:r>
          </a:p>
        </p:txBody>
      </p:sp>
    </p:spTree>
    <p:extLst>
      <p:ext uri="{BB962C8B-B14F-4D97-AF65-F5344CB8AC3E}">
        <p14:creationId xmlns:p14="http://schemas.microsoft.com/office/powerpoint/2010/main" val="40838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smtClean="0"/>
              <a:t>Hamiltonian </a:t>
            </a:r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0105" y="1990391"/>
            <a:ext cx="40539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Running time?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585" y="2627436"/>
            <a:ext cx="433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O(V) adjacency matrix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O(V+E) adjacency list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0105" y="3997752"/>
            <a:ext cx="405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that say about the </a:t>
            </a:r>
            <a:r>
              <a:rPr lang="en-US" sz="2400" dirty="0" smtClean="0">
                <a:solidFill>
                  <a:srgbClr val="FF0000"/>
                </a:solidFill>
              </a:rPr>
              <a:t>Hamiltonian </a:t>
            </a:r>
            <a:r>
              <a:rPr lang="en-US" sz="2400" dirty="0" smtClean="0">
                <a:solidFill>
                  <a:srgbClr val="FF0000"/>
                </a:solidFill>
              </a:rPr>
              <a:t>cycle problem?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6670" y="4828749"/>
            <a:ext cx="433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It belongs to NP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1" y="1759376"/>
            <a:ext cx="3644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 might we care about NP problems?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FF"/>
                </a:solidFill>
              </a:rPr>
              <a:t>we can’t verify the solution in </a:t>
            </a:r>
            <a:r>
              <a:rPr lang="en-US" dirty="0" smtClean="0">
                <a:solidFill>
                  <a:srgbClr val="0000FF"/>
                </a:solidFill>
              </a:rPr>
              <a:t>polynomial time then an algorithm cannot exist that determines the solution in this time (</a:t>
            </a:r>
            <a:r>
              <a:rPr lang="en-US" dirty="0" smtClean="0">
                <a:solidFill>
                  <a:srgbClr val="FF0000"/>
                </a:solidFill>
              </a:rPr>
              <a:t>why not?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All algorithms with polynomial time solutions are in NP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NP problems that are currently not solvable in polynomial time </a:t>
            </a:r>
            <a:r>
              <a:rPr lang="en-US" i="1" dirty="0" smtClean="0">
                <a:solidFill>
                  <a:srgbClr val="008000"/>
                </a:solidFill>
              </a:rPr>
              <a:t>could in theory be solved in polynomial 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and NP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47122" y="4026031"/>
            <a:ext cx="1679644" cy="15024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38311" y="2789363"/>
            <a:ext cx="2504162" cy="2785625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8726" y="45216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59227" y="3140627"/>
            <a:ext cx="60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115556" y="2696400"/>
            <a:ext cx="4635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allowed us to group algorithms by run-time</a:t>
            </a:r>
          </a:p>
          <a:p>
            <a:endParaRPr lang="en-US" sz="2800" dirty="0"/>
          </a:p>
          <a:p>
            <a:r>
              <a:rPr lang="en-US" sz="2800" dirty="0" smtClean="0"/>
              <a:t>Today, we’re talking about sets of problems grouped by how easy they are to solve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4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vs. intractable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228" y="4590392"/>
            <a:ext cx="53347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is a “tractable” problem?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two problems P</a:t>
            </a:r>
            <a:r>
              <a:rPr lang="en-US" baseline="-25000" dirty="0" smtClean="0"/>
              <a:t>1</a:t>
            </a:r>
            <a:r>
              <a:rPr lang="en-US" dirty="0" smtClean="0"/>
              <a:t> and 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 </a:t>
            </a:r>
            <a:r>
              <a:rPr lang="en-US" i="1" dirty="0" smtClean="0">
                <a:solidFill>
                  <a:srgbClr val="008000"/>
                </a:solidFill>
              </a:rPr>
              <a:t>reduction function</a:t>
            </a:r>
            <a:r>
              <a:rPr lang="en-US" i="1" dirty="0" smtClean="0"/>
              <a:t>,</a:t>
            </a:r>
            <a:r>
              <a:rPr lang="en-US" i="1" dirty="0" smtClean="0">
                <a:solidFill>
                  <a:srgbClr val="008000"/>
                </a:solidFill>
              </a:rPr>
              <a:t> </a:t>
            </a:r>
            <a:r>
              <a:rPr lang="en-US" i="1" dirty="0" smtClean="0"/>
              <a:t>f</a:t>
            </a:r>
            <a:r>
              <a:rPr lang="en-US" i="1" dirty="0"/>
              <a:t>(x</a:t>
            </a:r>
            <a:r>
              <a:rPr lang="en-US" i="1" dirty="0" smtClean="0"/>
              <a:t>),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is a function that transforms a problem instance </a:t>
            </a:r>
            <a:r>
              <a:rPr lang="en-US" i="1" dirty="0" smtClean="0"/>
              <a:t>x</a:t>
            </a:r>
            <a:r>
              <a:rPr lang="en-US" dirty="0" smtClean="0"/>
              <a:t> of type P</a:t>
            </a:r>
            <a:r>
              <a:rPr lang="en-US" baseline="-25000" dirty="0" smtClean="0"/>
              <a:t>1</a:t>
            </a:r>
            <a:r>
              <a:rPr lang="en-US" dirty="0" smtClean="0"/>
              <a:t> to a problem instance of type P</a:t>
            </a:r>
            <a:r>
              <a:rPr lang="en-US" baseline="-25000" dirty="0" smtClean="0"/>
              <a:t>2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uch that: a solution to </a:t>
            </a:r>
            <a:r>
              <a:rPr lang="en-US" i="1" dirty="0" smtClean="0"/>
              <a:t>x</a:t>
            </a:r>
            <a:r>
              <a:rPr lang="en-US" dirty="0" smtClean="0"/>
              <a:t> exists for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a solution for </a:t>
            </a:r>
            <a:r>
              <a:rPr lang="en-US" i="1" dirty="0" smtClean="0"/>
              <a:t>f(x)</a:t>
            </a:r>
            <a:r>
              <a:rPr lang="en-US" dirty="0" smtClean="0"/>
              <a:t> exists for P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776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0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have we seen reductions before?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Bipartite matching reduced to flow problem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All pairs shortest path </a:t>
            </a:r>
            <a:r>
              <a:rPr lang="en-US" i="1" dirty="0" smtClean="0">
                <a:solidFill>
                  <a:srgbClr val="0000FF"/>
                </a:solidFill>
              </a:rPr>
              <a:t>through a particular vertex </a:t>
            </a:r>
            <a:r>
              <a:rPr lang="en-US" dirty="0" smtClean="0">
                <a:solidFill>
                  <a:srgbClr val="0000FF"/>
                </a:solidFill>
              </a:rPr>
              <a:t>reduced to single source shortest 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 are they useful?</a:t>
            </a:r>
          </a:p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23319" y="5223749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582718" y="5669836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19180" y="5280825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44182" y="5324862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4520269" y="5669836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812229" y="580470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432427" y="5811660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972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</a:t>
            </a:r>
            <a:endParaRPr lang="en-US" dirty="0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69761" y="4902430"/>
            <a:ext cx="8358188" cy="1927225"/>
            <a:chOff x="151" y="895"/>
            <a:chExt cx="5265" cy="121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Problem </a:t>
              </a:r>
              <a:r>
                <a:rPr lang="en-US" sz="2400" dirty="0" smtClean="0"/>
                <a:t>P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ym typeface="Symbol" charset="0"/>
                </a:rPr>
                <a:t>x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</a:t>
              </a:r>
              <a:r>
                <a:rPr lang="en-US" sz="2800" dirty="0" smtClean="0">
                  <a:sym typeface="Symbol" charset="0"/>
                </a:rPr>
                <a:t>(x)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7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Problem </a:t>
              </a:r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4122" y="3540352"/>
            <a:ext cx="808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Allow us to solve P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 problems if we have a solver for P</a:t>
            </a:r>
            <a:r>
              <a:rPr lang="en-US" sz="2800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703511" y="1927628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2762910" y="237371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2399372" y="1984704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924374" y="2028741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4700461" y="237371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992421" y="250857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5612619" y="2515539"/>
            <a:ext cx="117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dirty="0" smtClean="0"/>
              <a:t> instance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7795484" y="4379776"/>
            <a:ext cx="8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 smtClean="0">
                <a:latin typeface="Monotype Corsiva" charset="0"/>
              </a:rPr>
              <a:t>f ’</a:t>
            </a:r>
            <a:endParaRPr lang="en-US" sz="2800" dirty="0">
              <a:latin typeface="Monotype Corsiva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0386" y="4277583"/>
            <a:ext cx="6481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Most of the time we’ll worry about yes no question, however, if we have more complicated answers we often just have to do a little work to the solution to the problem of P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to get the answer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function: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P1 = Bipartite matching</a:t>
            </a:r>
          </a:p>
          <a:p>
            <a:r>
              <a:rPr lang="en-US" sz="2800" dirty="0" smtClean="0"/>
              <a:t>P2 = Network flow</a:t>
            </a:r>
            <a:endParaRPr lang="en-US" sz="28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 smtClean="0">
                <a:latin typeface="Monotype Corsiva" charset="0"/>
              </a:rPr>
              <a:t>f ’</a:t>
            </a:r>
            <a:endParaRPr lang="en-US" sz="2800" dirty="0">
              <a:latin typeface="Monotype Corsiva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 smtClean="0">
                <a:solidFill>
                  <a:srgbClr val="008000"/>
                </a:solidFill>
              </a:rPr>
              <a:t>any</a:t>
            </a:r>
            <a:r>
              <a:rPr lang="en-US" sz="2800" dirty="0" smtClean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504" y="6151410"/>
            <a:ext cx="372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and what is </a:t>
            </a:r>
            <a:r>
              <a:rPr lang="en-US" sz="2800" i="1" dirty="0" smtClean="0">
                <a:solidFill>
                  <a:srgbClr val="FF0000"/>
                </a:solidFill>
              </a:rPr>
              <a:t>f’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function: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953" y="4160787"/>
            <a:ext cx="3611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P1 = Bipartite matching</a:t>
            </a:r>
          </a:p>
          <a:p>
            <a:r>
              <a:rPr lang="en-US" sz="2800" dirty="0" smtClean="0"/>
              <a:t>P2 = Network flow</a:t>
            </a:r>
            <a:endParaRPr lang="en-US" sz="28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28285" y="1994090"/>
            <a:ext cx="7232156" cy="15700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206098" y="2322703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>
                <a:latin typeface="Monotype Corsiva" charset="0"/>
              </a:rPr>
              <a:t>f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384149" y="2322703"/>
            <a:ext cx="2090207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Problem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36148" y="2768790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2685" y="2278253"/>
            <a:ext cx="36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ym typeface="Symbol" charset="0"/>
              </a:rPr>
              <a:t>x</a:t>
            </a:r>
            <a:endParaRPr lang="en-US" sz="2800" dirty="0">
              <a:sym typeface="Symbol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380848" y="2251265"/>
            <a:ext cx="677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ym typeface="Symbol" charset="0"/>
              </a:rPr>
              <a:t>f</a:t>
            </a:r>
            <a:r>
              <a:rPr lang="en-US" sz="2800" dirty="0" smtClean="0">
                <a:sym typeface="Symbol" charset="0"/>
              </a:rPr>
              <a:t>(x)</a:t>
            </a:r>
            <a:endParaRPr lang="en-US" sz="2800" dirty="0">
              <a:sym typeface="Symbol" charset="0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203048" y="2768790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V="1">
            <a:off x="5474356" y="2757678"/>
            <a:ext cx="1116542" cy="4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505563" y="2843962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93260" y="3551428"/>
            <a:ext cx="1241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Problem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7565623" y="2757677"/>
            <a:ext cx="770712" cy="17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590898" y="225126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 smtClean="0">
                <a:latin typeface="Monotype Corsiva" charset="0"/>
              </a:rPr>
              <a:t>f ’</a:t>
            </a:r>
            <a:endParaRPr lang="en-US" sz="2800" dirty="0">
              <a:latin typeface="Monotype Corsiva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702314" y="3564128"/>
            <a:ext cx="12680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241" y="5149247"/>
            <a:ext cx="8137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Reduction function (f): Given </a:t>
            </a:r>
            <a:r>
              <a:rPr lang="en-US" sz="2800" i="1" dirty="0" smtClean="0">
                <a:solidFill>
                  <a:srgbClr val="008000"/>
                </a:solidFill>
              </a:rPr>
              <a:t>any</a:t>
            </a:r>
            <a:r>
              <a:rPr lang="en-US" sz="2800" dirty="0" smtClean="0">
                <a:solidFill>
                  <a:srgbClr val="0000FF"/>
                </a:solidFill>
              </a:rPr>
              <a:t> bipartite matching problem turn it into a network flow problem 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0188" y="6156534"/>
            <a:ext cx="6930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A reduction function reduces problems instances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</a:t>
            </a:r>
            <a:r>
              <a:rPr lang="en-US" dirty="0" smtClean="0"/>
              <a:t>time </a:t>
            </a:r>
            <a:r>
              <a:rPr lang="en-US" dirty="0"/>
              <a:t>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</a:t>
            </a:r>
            <a:r>
              <a:rPr lang="en-US" dirty="0" smtClean="0"/>
              <a:t>time (is NP-hard)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Hamiltonian </a:t>
            </a:r>
            <a:r>
              <a:rPr lang="en-US" sz="2800" dirty="0" smtClean="0">
                <a:solidFill>
                  <a:srgbClr val="0000FF"/>
                </a:solidFill>
              </a:rPr>
              <a:t>cycle problem is NP-complete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146" y="5042118"/>
            <a:ext cx="8298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are the implications of this?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What does this say about how hard the </a:t>
            </a:r>
            <a:r>
              <a:rPr lang="en-US" sz="2800" dirty="0" smtClean="0">
                <a:solidFill>
                  <a:srgbClr val="FF0000"/>
                </a:solidFill>
              </a:rPr>
              <a:t>Hamiltonian </a:t>
            </a:r>
            <a:r>
              <a:rPr lang="en-US" sz="2800" dirty="0" smtClean="0">
                <a:solidFill>
                  <a:srgbClr val="FF0000"/>
                </a:solidFill>
              </a:rPr>
              <a:t>cycle problem is compared to other NP-complete problems?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</a:t>
            </a:r>
            <a:r>
              <a:rPr lang="en-US" dirty="0" smtClean="0"/>
              <a:t>time (i.e. in NP)</a:t>
            </a:r>
            <a:endParaRPr lang="en-US" dirty="0"/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</a:t>
            </a:r>
            <a:r>
              <a:rPr lang="en-US" dirty="0" smtClean="0"/>
              <a:t>time </a:t>
            </a:r>
            <a:r>
              <a:rPr lang="en-US" dirty="0"/>
              <a:t>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6714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Hamiltonian </a:t>
            </a:r>
            <a:r>
              <a:rPr lang="en-US" sz="2800" dirty="0" smtClean="0">
                <a:solidFill>
                  <a:srgbClr val="0000FF"/>
                </a:solidFill>
              </a:rPr>
              <a:t>cycle problem is NP-complete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636" y="5080347"/>
            <a:ext cx="8512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>
                <a:solidFill>
                  <a:srgbClr val="0000FF"/>
                </a:solidFill>
              </a:rPr>
              <a:t>It’s </a:t>
            </a:r>
            <a:r>
              <a:rPr lang="en-US" sz="2800" i="1" dirty="0">
                <a:solidFill>
                  <a:srgbClr val="FF6600"/>
                </a:solidFill>
              </a:rPr>
              <a:t>at least as hard</a:t>
            </a:r>
            <a:r>
              <a:rPr lang="en-US" sz="2800" dirty="0">
                <a:solidFill>
                  <a:srgbClr val="0000FF"/>
                </a:solidFill>
              </a:rPr>
              <a:t> as </a:t>
            </a:r>
            <a:r>
              <a:rPr lang="en-US" sz="2800" i="1" dirty="0">
                <a:solidFill>
                  <a:srgbClr val="008000"/>
                </a:solidFill>
              </a:rPr>
              <a:t>any</a:t>
            </a:r>
            <a:r>
              <a:rPr lang="en-US" sz="2800" dirty="0">
                <a:solidFill>
                  <a:srgbClr val="0000FF"/>
                </a:solidFill>
              </a:rPr>
              <a:t> of the other NP-complete problems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5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384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</a:t>
            </a:r>
            <a:r>
              <a:rPr lang="en-US" dirty="0" smtClean="0"/>
              <a:t>time (i.e. in NP)</a:t>
            </a:r>
            <a:endParaRPr lang="en-US" dirty="0"/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</a:t>
            </a:r>
            <a:r>
              <a:rPr lang="en-US" dirty="0" smtClean="0"/>
              <a:t>time </a:t>
            </a:r>
            <a:r>
              <a:rPr lang="en-US" dirty="0"/>
              <a:t>(is NP-hard)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331" y="4215722"/>
            <a:ext cx="7539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I found a polynomial-time solution to the </a:t>
            </a:r>
            <a:r>
              <a:rPr lang="en-US" sz="2800" dirty="0" smtClean="0">
                <a:solidFill>
                  <a:srgbClr val="FF0000"/>
                </a:solidFill>
              </a:rPr>
              <a:t>Hamiltonian </a:t>
            </a:r>
            <a:r>
              <a:rPr lang="en-US" sz="2800" dirty="0" smtClean="0">
                <a:solidFill>
                  <a:srgbClr val="FF0000"/>
                </a:solidFill>
              </a:rPr>
              <a:t>cycle problem, what would this mean for the other NP-complete problems?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a polynomial-time solution to the </a:t>
            </a:r>
            <a:r>
              <a:rPr lang="en-US" sz="2400" dirty="0" smtClean="0"/>
              <a:t>Hamiltonian </a:t>
            </a:r>
            <a:r>
              <a:rPr lang="en-US" sz="2400" dirty="0" smtClean="0"/>
              <a:t>cycle problem is found, we would have a polynomial time solution to </a:t>
            </a:r>
            <a:r>
              <a:rPr lang="en-US" sz="2400" i="1" dirty="0" smtClean="0">
                <a:solidFill>
                  <a:srgbClr val="008000"/>
                </a:solidFill>
              </a:rPr>
              <a:t>any</a:t>
            </a:r>
            <a:r>
              <a:rPr lang="en-US" sz="2400" dirty="0" smtClean="0"/>
              <a:t> NP-complete problem</a:t>
            </a:r>
          </a:p>
          <a:p>
            <a:pPr lvl="1"/>
            <a:r>
              <a:rPr lang="en-US" sz="2000" dirty="0" smtClean="0"/>
              <a:t>Take the input of the problem</a:t>
            </a:r>
          </a:p>
          <a:p>
            <a:pPr lvl="1"/>
            <a:r>
              <a:rPr lang="en-US" sz="2000" dirty="0" smtClean="0"/>
              <a:t>Convert it to the </a:t>
            </a:r>
            <a:r>
              <a:rPr lang="en-US" sz="2000" dirty="0" smtClean="0"/>
              <a:t>Hamiltonian </a:t>
            </a:r>
            <a:r>
              <a:rPr lang="en-US" sz="2000" dirty="0" smtClean="0"/>
              <a:t>cycle problem (by definition, we know we can do this in polynomial time)</a:t>
            </a:r>
          </a:p>
          <a:p>
            <a:pPr lvl="1"/>
            <a:r>
              <a:rPr lang="en-US" sz="2000" dirty="0" smtClean="0"/>
              <a:t>Solve it</a:t>
            </a:r>
          </a:p>
          <a:p>
            <a:pPr lvl="1"/>
            <a:r>
              <a:rPr lang="en-US" sz="2000" dirty="0" smtClean="0"/>
              <a:t>If yes output yes, if no, output no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 smtClean="0"/>
                <a:t>Ham-Problem: P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ym typeface="Symbol" charset="0"/>
                </a:rPr>
                <a:t>x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</a:t>
              </a:r>
              <a:r>
                <a:rPr lang="en-US" sz="2800" dirty="0" smtClean="0">
                  <a:sym typeface="Symbol" charset="0"/>
                </a:rPr>
                <a:t>(x)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 problem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vs. intractable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3775" y="4258374"/>
            <a:ext cx="6106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Tractable problems can be solved in O(f(n)) where f(n) is a polynomial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32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dirty="0"/>
              <a:t>Similarly, if we found a polynomial time solution to </a:t>
            </a:r>
            <a:r>
              <a:rPr lang="en-US" sz="2700" i="1" dirty="0">
                <a:solidFill>
                  <a:srgbClr val="008000"/>
                </a:solidFill>
              </a:rPr>
              <a:t>any</a:t>
            </a:r>
            <a:r>
              <a:rPr lang="en-US" sz="2700" dirty="0"/>
              <a:t> NP-complete problem we’d have a solution to </a:t>
            </a:r>
            <a:r>
              <a:rPr lang="en-US" sz="2700" i="1" dirty="0">
                <a:solidFill>
                  <a:srgbClr val="008000"/>
                </a:solidFill>
              </a:rPr>
              <a:t>all</a:t>
            </a:r>
            <a:r>
              <a:rPr lang="en-US" sz="2700" dirty="0"/>
              <a:t> NP-complete problems</a:t>
            </a:r>
          </a:p>
          <a:p>
            <a:endParaRPr lang="en-US" sz="27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9761" y="4858633"/>
            <a:ext cx="8358188" cy="1927225"/>
            <a:chOff x="151" y="895"/>
            <a:chExt cx="5265" cy="121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  <a:p>
              <a:pPr algn="ctr"/>
              <a:endParaRPr lang="en-US" sz="2400"/>
            </a:p>
            <a:p>
              <a:pPr algn="ctr"/>
              <a:endParaRPr lang="en-US" sz="24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>
                  <a:latin typeface="Monotype Corsiva" charset="0"/>
                </a:rPr>
                <a:t>f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 smtClean="0"/>
                <a:t>Solved NP-Problem: P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ym typeface="Symbol" charset="0"/>
                </a:rPr>
                <a:t>x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92" y="1057"/>
              <a:ext cx="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ym typeface="Symbol" charset="0"/>
                </a:rPr>
                <a:t>f</a:t>
              </a:r>
              <a:r>
                <a:rPr lang="en-US" sz="2800" dirty="0" smtClean="0">
                  <a:sym typeface="Symbol" charset="0"/>
                </a:rPr>
                <a:t>(x)</a:t>
              </a:r>
              <a:endParaRPr lang="en-US" sz="2800" dirty="0">
                <a:sym typeface="Symbol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1" y="1876"/>
              <a:ext cx="8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NP problem</a:t>
              </a:r>
              <a:endParaRPr lang="en-US" baseline="-250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73604" y="4379776"/>
            <a:ext cx="218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 problem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ongest path</a:t>
            </a:r>
          </a:p>
          <a:p>
            <a:pPr marL="365760" lvl="1" indent="0">
              <a:buNone/>
            </a:pPr>
            <a:r>
              <a:rPr lang="en-US" dirty="0" smtClean="0"/>
              <a:t>Given a graph G with nonnegative edge weights does a simple path exist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t</a:t>
            </a:r>
            <a:r>
              <a:rPr lang="en-US" dirty="0" smtClean="0"/>
              <a:t> with weight at least </a:t>
            </a:r>
            <a:r>
              <a:rPr lang="en-US" i="1" dirty="0" smtClean="0"/>
              <a:t>g</a:t>
            </a:r>
            <a:r>
              <a:rPr lang="en-US" dirty="0" smtClean="0"/>
              <a:t>?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 linear programming</a:t>
            </a:r>
          </a:p>
          <a:p>
            <a:pPr marL="365760" lvl="1" indent="0">
              <a:buNone/>
            </a:pPr>
            <a:r>
              <a:rPr lang="en-US" dirty="0" smtClean="0"/>
              <a:t>Linear programming with the constraint that the values must be integers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8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3D matching</a:t>
            </a:r>
          </a:p>
          <a:p>
            <a:pPr marL="365760" lvl="1" indent="0">
              <a:buNone/>
            </a:pPr>
            <a:r>
              <a:rPr lang="en-US" sz="2400" dirty="0" smtClean="0"/>
              <a:t>Bipartite matching: given two sets of things and pair constraints, find a matching between the sets</a:t>
            </a:r>
          </a:p>
          <a:p>
            <a:pPr marL="365760" lvl="1" indent="0">
              <a:buNone/>
            </a:pPr>
            <a:r>
              <a:rPr lang="en-US" sz="2400" dirty="0" smtClean="0"/>
              <a:t>3D matching: given three sets of things and triplet constraints, find a matching between the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31" y="3837157"/>
            <a:ext cx="3962400" cy="287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647" y="6519446"/>
            <a:ext cx="295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from </a:t>
            </a:r>
            <a:r>
              <a:rPr lang="en-US" sz="1600" dirty="0" err="1" smtClean="0"/>
              <a:t>Dasgupta</a:t>
            </a:r>
            <a:r>
              <a:rPr lang="en-US" sz="1600" dirty="0" smtClean="0"/>
              <a:t> et. al 2008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25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vs. NP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477" y="1997649"/>
            <a:ext cx="381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Polynomial time solutions exist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33005" y="1624997"/>
            <a:ext cx="38862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NP-complete </a:t>
            </a:r>
          </a:p>
          <a:p>
            <a:r>
              <a:rPr lang="en-US" sz="2400" dirty="0" smtClean="0"/>
              <a:t>(and no polynomial time solution currently exists)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039280"/>
            <a:ext cx="9144000" cy="2853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14193" y="1624997"/>
            <a:ext cx="0" cy="5233003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477" y="3265053"/>
            <a:ext cx="341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Shortest path</a:t>
            </a:r>
          </a:p>
          <a:p>
            <a:endParaRPr lang="en-US" sz="2400" dirty="0"/>
          </a:p>
          <a:p>
            <a:r>
              <a:rPr lang="en-US" sz="2400" dirty="0" smtClean="0"/>
              <a:t>Bipartite matching</a:t>
            </a:r>
          </a:p>
          <a:p>
            <a:endParaRPr lang="en-US" sz="2400" dirty="0"/>
          </a:p>
          <a:p>
            <a:r>
              <a:rPr lang="en-US" sz="2400" dirty="0" smtClean="0"/>
              <a:t>Linear programming</a:t>
            </a:r>
          </a:p>
          <a:p>
            <a:endParaRPr lang="en-US" sz="2400" dirty="0"/>
          </a:p>
          <a:p>
            <a:r>
              <a:rPr lang="en-US" sz="2400" dirty="0" smtClean="0"/>
              <a:t>Minimum cut</a:t>
            </a:r>
          </a:p>
          <a:p>
            <a:endParaRPr lang="en-US" sz="2400" dirty="0"/>
          </a:p>
          <a:p>
            <a:r>
              <a:rPr lang="en-US" sz="2400" dirty="0" smtClean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8106" y="3265053"/>
            <a:ext cx="3965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Longest path</a:t>
            </a:r>
          </a:p>
          <a:p>
            <a:endParaRPr lang="en-US" sz="2400" dirty="0"/>
          </a:p>
          <a:p>
            <a:r>
              <a:rPr lang="en-US" sz="2400" dirty="0" smtClean="0"/>
              <a:t>3D matching </a:t>
            </a:r>
          </a:p>
          <a:p>
            <a:endParaRPr lang="en-US" sz="2400" dirty="0"/>
          </a:p>
          <a:p>
            <a:r>
              <a:rPr lang="en-US" sz="2400" dirty="0" smtClean="0"/>
              <a:t>Integer linear programming</a:t>
            </a:r>
          </a:p>
          <a:p>
            <a:endParaRPr lang="en-US" sz="2400" dirty="0"/>
          </a:p>
          <a:p>
            <a:r>
              <a:rPr lang="en-US" sz="2400" dirty="0" smtClean="0"/>
              <a:t>Balanced cut</a:t>
            </a:r>
          </a:p>
          <a:p>
            <a:endParaRPr lang="en-US" sz="2400" dirty="0"/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80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09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problem is </a:t>
            </a:r>
            <a:r>
              <a:rPr lang="en-US" i="1" dirty="0">
                <a:solidFill>
                  <a:srgbClr val="008000"/>
                </a:solidFill>
              </a:rPr>
              <a:t>NP-complete </a:t>
            </a:r>
            <a:r>
              <a:rPr lang="en-US" dirty="0"/>
              <a:t>if:</a:t>
            </a:r>
          </a:p>
          <a:p>
            <a:pPr marL="880110" lvl="1" indent="-514350">
              <a:buAutoNum type="arabicPeriod"/>
            </a:pPr>
            <a:r>
              <a:rPr lang="en-US" dirty="0"/>
              <a:t>it can be verified in polynomial time (i.e. in NP)</a:t>
            </a:r>
          </a:p>
          <a:p>
            <a:pPr marL="880110" lvl="1" indent="-514350">
              <a:buAutoNum type="arabicPeriod"/>
            </a:pPr>
            <a:r>
              <a:rPr lang="en-US" i="1" dirty="0"/>
              <a:t>any</a:t>
            </a:r>
            <a:r>
              <a:rPr lang="en-US" dirty="0"/>
              <a:t> NP-complete problem can be reduced to the problem in polynomial time (is NP-hard)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8217" y="4637398"/>
            <a:ext cx="148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Ideas?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0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a problem NEW to show it is NP-Complete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dirty="0" smtClean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Describe a reduction function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from</a:t>
            </a:r>
            <a:r>
              <a:rPr lang="en-US" dirty="0" smtClean="0"/>
              <a:t> a known NP-Complete problem to NEW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Show that </a:t>
            </a:r>
            <a:r>
              <a:rPr lang="en-US" i="1" dirty="0" smtClean="0"/>
              <a:t>f</a:t>
            </a:r>
            <a:r>
              <a:rPr lang="en-US" dirty="0" smtClean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dirty="0" smtClean="0"/>
              <a:t>Show that a solution exists to the NP-Complete problem IFF a solution exists </a:t>
            </a:r>
            <a:r>
              <a:rPr lang="en-US" i="1" dirty="0" smtClean="0">
                <a:solidFill>
                  <a:srgbClr val="FF6600"/>
                </a:solidFill>
              </a:rPr>
              <a:t>to the NEW problem generate by f</a:t>
            </a:r>
            <a:endParaRPr lang="en-US" dirty="0" smtClean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Show that a solution exists to the NP-Complete problem IFF a solution exists </a:t>
            </a:r>
            <a:r>
              <a:rPr lang="en-US" i="1" dirty="0">
                <a:solidFill>
                  <a:srgbClr val="FF6600"/>
                </a:solidFill>
              </a:rPr>
              <a:t>to the NEW problem generate by f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r>
              <a:rPr lang="en-US" dirty="0" smtClean="0"/>
              <a:t>Assume we have an NP-Complete problem instance that has a solution, show that the NEW problem instance generated by </a:t>
            </a:r>
            <a:r>
              <a:rPr lang="en-US" i="1" dirty="0" smtClean="0"/>
              <a:t>f</a:t>
            </a:r>
            <a:r>
              <a:rPr lang="en-US" dirty="0" smtClean="0"/>
              <a:t> has a solution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Assume we have a problem instance of NEW </a:t>
            </a:r>
            <a:r>
              <a:rPr lang="en-US" i="1" dirty="0" smtClean="0">
                <a:solidFill>
                  <a:srgbClr val="FF6600"/>
                </a:solidFill>
              </a:rPr>
              <a:t>generated by f</a:t>
            </a:r>
            <a:r>
              <a:rPr lang="en-US" dirty="0" smtClean="0"/>
              <a:t> that has a solution, show that we can derive a solution to the NP-Complete problem instance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ther ways of proving the IFF, but this is often the easiest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629853"/>
            <a:ext cx="8153400" cy="1644097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 is it sufficient to show that one NP-complete problem reduces to the NEW problem?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870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4225973"/>
            <a:ext cx="8153400" cy="164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All others can be reduced to NEW by first reducing to the one problem, then reducing to NEW.  Two polynomial time reductions is still polynomial time!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7" y="2021397"/>
            <a:ext cx="7750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 that all NP-complete problems are reducible to NEW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4134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NP-completeness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793094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all NP-complete problems are reducible to NEW in polynomial time</a:t>
            </a:r>
          </a:p>
        </p:txBody>
      </p:sp>
      <p:sp>
        <p:nvSpPr>
          <p:cNvPr id="5" name="Down Arrow 4"/>
          <p:cNvSpPr/>
          <p:nvPr/>
        </p:nvSpPr>
        <p:spPr>
          <a:xfrm>
            <a:off x="3253737" y="2896590"/>
            <a:ext cx="1227287" cy="9132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2648" y="3809801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that </a:t>
            </a:r>
            <a:r>
              <a:rPr lang="en-US" sz="2800" i="1" dirty="0" smtClean="0">
                <a:solidFill>
                  <a:srgbClr val="008000"/>
                </a:solidFill>
              </a:rPr>
              <a:t>any</a:t>
            </a:r>
            <a:r>
              <a:rPr lang="en-US" sz="2800" dirty="0" smtClean="0"/>
              <a:t> </a:t>
            </a:r>
            <a:r>
              <a:rPr lang="en-US" sz="2800" dirty="0"/>
              <a:t>NP-complete </a:t>
            </a:r>
            <a:r>
              <a:rPr lang="en-US" sz="2800" dirty="0" smtClean="0"/>
              <a:t>problem is </a:t>
            </a:r>
            <a:r>
              <a:rPr lang="en-US" sz="2800" dirty="0"/>
              <a:t>reducible to NEW in polynomial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5048" y="5546052"/>
            <a:ext cx="7750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</a:rPr>
              <a:t>Show </a:t>
            </a:r>
            <a:r>
              <a:rPr lang="en-US" sz="2800" dirty="0" smtClean="0">
                <a:solidFill>
                  <a:srgbClr val="800000"/>
                </a:solidFill>
              </a:rPr>
              <a:t>that NEW is reducible to any NP</a:t>
            </a:r>
            <a:r>
              <a:rPr lang="en-US" sz="2800" dirty="0">
                <a:solidFill>
                  <a:srgbClr val="800000"/>
                </a:solidFill>
              </a:rPr>
              <a:t>-complete </a:t>
            </a:r>
            <a:r>
              <a:rPr lang="en-US" sz="2800" dirty="0" smtClean="0">
                <a:solidFill>
                  <a:srgbClr val="800000"/>
                </a:solidFill>
              </a:rPr>
              <a:t>problem in </a:t>
            </a:r>
            <a:r>
              <a:rPr lang="en-US" sz="2800" dirty="0">
                <a:solidFill>
                  <a:srgbClr val="800000"/>
                </a:solidFill>
              </a:rPr>
              <a:t>polynomial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206" y="4937877"/>
            <a:ext cx="172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 CAREFUL!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2648" y="5693299"/>
            <a:ext cx="7107842" cy="59282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vs. intractable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427" y="3734754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about…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480" y="5322508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O(</a:t>
            </a:r>
            <a:r>
              <a:rPr lang="en-US" sz="3200" dirty="0" err="1" smtClean="0">
                <a:solidFill>
                  <a:srgbClr val="FF0000"/>
                </a:solidFill>
              </a:rPr>
              <a:t>n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log</a:t>
            </a:r>
            <a:r>
              <a:rPr lang="en-US" sz="3200" baseline="30000" dirty="0">
                <a:solidFill>
                  <a:srgbClr val="FF0000"/>
                </a:solidFill>
              </a:rPr>
              <a:t> </a:t>
            </a:r>
            <a:r>
              <a:rPr lang="en-US" sz="3200" baseline="30000" dirty="0" smtClean="0">
                <a:solidFill>
                  <a:srgbClr val="FF0000"/>
                </a:solidFill>
              </a:rPr>
              <a:t>log log log n</a:t>
            </a:r>
            <a:r>
              <a:rPr lang="en-US" sz="3200" dirty="0" smtClean="0">
                <a:solidFill>
                  <a:srgbClr val="FF0000"/>
                </a:solidFill>
              </a:rPr>
              <a:t>)?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6628" y="4659126"/>
            <a:ext cx="6804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O(n</a:t>
            </a:r>
            <a:r>
              <a:rPr lang="en-US" sz="3200" baseline="30000" dirty="0" smtClean="0">
                <a:solidFill>
                  <a:srgbClr val="FF0000"/>
                </a:solidFill>
              </a:rPr>
              <a:t>100</a:t>
            </a:r>
            <a:r>
              <a:rPr lang="en-US" sz="3200" dirty="0" smtClean="0">
                <a:solidFill>
                  <a:srgbClr val="FF0000"/>
                </a:solidFill>
              </a:rPr>
              <a:t>)?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NP-complete: 3-SAT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83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smtClean="0"/>
              <a:t>Boolean </a:t>
            </a:r>
            <a:r>
              <a:rPr lang="en-US" sz="2400" dirty="0" smtClean="0"/>
              <a:t>formula is in </a:t>
            </a:r>
            <a:r>
              <a:rPr lang="en-US" sz="2400" i="1" dirty="0" smtClean="0"/>
              <a:t>n-conjunctive normal form </a:t>
            </a:r>
            <a:r>
              <a:rPr lang="en-US" sz="2400" dirty="0" smtClean="0"/>
              <a:t>(</a:t>
            </a:r>
            <a:r>
              <a:rPr lang="en-US" sz="2400" i="1" dirty="0" smtClean="0"/>
              <a:t>n-</a:t>
            </a:r>
            <a:r>
              <a:rPr lang="en-US" sz="2400" dirty="0" smtClean="0"/>
              <a:t>CNF) if:</a:t>
            </a:r>
          </a:p>
          <a:p>
            <a:pPr lvl="1"/>
            <a:r>
              <a:rPr lang="en-US" sz="2000" dirty="0" smtClean="0"/>
              <a:t>it is expressed as an AND of clauses</a:t>
            </a:r>
          </a:p>
          <a:p>
            <a:pPr lvl="1"/>
            <a:r>
              <a:rPr lang="en-US" sz="2000" dirty="0" smtClean="0"/>
              <a:t>where each clause is an OR of no more than </a:t>
            </a:r>
            <a:r>
              <a:rPr lang="en-US" sz="2000" i="1" dirty="0" smtClean="0"/>
              <a:t>n</a:t>
            </a:r>
            <a:r>
              <a:rPr lang="en-US" sz="2000" dirty="0" smtClean="0"/>
              <a:t> variables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3-SAT: Given a 3-CNF </a:t>
            </a:r>
            <a:r>
              <a:rPr lang="en-US" sz="2400" dirty="0" smtClean="0"/>
              <a:t>Boolean </a:t>
            </a:r>
            <a:r>
              <a:rPr lang="en-US" sz="2400" dirty="0" smtClean="0"/>
              <a:t>formula, is it </a:t>
            </a:r>
            <a:r>
              <a:rPr lang="en-US" sz="2400" dirty="0" err="1" smtClean="0"/>
              <a:t>satisfiable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56880"/>
              </p:ext>
            </p:extLst>
          </p:nvPr>
        </p:nvGraphicFramePr>
        <p:xfrm>
          <a:off x="1119552" y="3224899"/>
          <a:ext cx="6454306" cy="52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4" imgW="2514600" imgH="203200" progId="Equation.3">
                  <p:embed/>
                </p:oleObj>
              </mc:Choice>
              <mc:Fallback>
                <p:oleObj name="Equation" r:id="rId4" imgW="251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552" y="3224899"/>
                        <a:ext cx="6454306" cy="52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112" y="5436832"/>
            <a:ext cx="500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3-SAT is an NP-complete problem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NP-complete: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1723" y="1600200"/>
            <a:ext cx="8534142" cy="203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Given a </a:t>
            </a:r>
            <a:r>
              <a:rPr lang="en-US" sz="2800" dirty="0" smtClean="0"/>
              <a:t>Boolean </a:t>
            </a:r>
            <a:r>
              <a:rPr lang="en-US" sz="2800" dirty="0" smtClean="0"/>
              <a:t>formula of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/>
              <a:t>Boolean </a:t>
            </a:r>
            <a:r>
              <a:rPr lang="en-US" sz="2800" dirty="0" smtClean="0"/>
              <a:t>variables</a:t>
            </a:r>
            <a:r>
              <a:rPr lang="en-US" sz="2800" dirty="0"/>
              <a:t> </a:t>
            </a:r>
            <a:r>
              <a:rPr lang="en-US" sz="2800" dirty="0" smtClean="0"/>
              <a:t>joined by </a:t>
            </a:r>
            <a:r>
              <a:rPr lang="en-US" sz="2800" i="1" dirty="0" smtClean="0"/>
              <a:t>m</a:t>
            </a:r>
            <a:r>
              <a:rPr lang="en-US" sz="2800" dirty="0" smtClean="0"/>
              <a:t> connectives (AND, OR or NOT) is there a setting of the variables such that the </a:t>
            </a:r>
            <a:r>
              <a:rPr lang="en-US" sz="2800" dirty="0" smtClean="0"/>
              <a:t>Boolean </a:t>
            </a:r>
            <a:r>
              <a:rPr lang="en-US" sz="2800" dirty="0" smtClean="0"/>
              <a:t>formula evaluate to true?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64206"/>
              </p:ext>
            </p:extLst>
          </p:nvPr>
        </p:nvGraphicFramePr>
        <p:xfrm>
          <a:off x="1072950" y="4218374"/>
          <a:ext cx="5943323" cy="5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5" name="Equation" r:id="rId4" imgW="2159000" imgH="203200" progId="Equation.3">
                  <p:embed/>
                </p:oleObj>
              </mc:Choice>
              <mc:Fallback>
                <p:oleObj name="Equation" r:id="rId4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950" y="4218374"/>
                        <a:ext cx="5943323" cy="55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34526"/>
              </p:ext>
            </p:extLst>
          </p:nvPr>
        </p:nvGraphicFramePr>
        <p:xfrm>
          <a:off x="1072950" y="3296079"/>
          <a:ext cx="3077958" cy="5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6" name="Equation" r:id="rId6" imgW="1117600" imgH="203200" progId="Equation.3">
                  <p:embed/>
                </p:oleObj>
              </mc:Choice>
              <mc:Fallback>
                <p:oleObj name="Equation" r:id="rId6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2950" y="3296079"/>
                        <a:ext cx="3077958" cy="55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1976" y="5921602"/>
            <a:ext cx="54861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SAT an NP-complete problem?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NP-complete: SAT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8413" y="3175921"/>
            <a:ext cx="8153400" cy="49064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000" dirty="0" smtClean="0"/>
          </a:p>
          <a:p>
            <a:pPr marL="514350" indent="-514350">
              <a:buFont typeface="Wingdings"/>
              <a:buAutoNum type="arabicPeriod"/>
            </a:pPr>
            <a:r>
              <a:rPr lang="en-US" sz="2000" dirty="0" smtClean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 smtClean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 smtClean="0"/>
              <a:t>Show that the verifier runs in polynomial time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2000" dirty="0" smtClean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 smtClean="0"/>
              <a:t>Describe a reduction function </a:t>
            </a:r>
            <a:r>
              <a:rPr lang="en-US" sz="1800" i="1" dirty="0" smtClean="0"/>
              <a:t>f</a:t>
            </a:r>
            <a:r>
              <a:rPr lang="en-US" sz="1800" dirty="0" smtClean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 smtClean="0"/>
              <a:t>Show that </a:t>
            </a:r>
            <a:r>
              <a:rPr lang="en-US" sz="1800" i="1" dirty="0" smtClean="0"/>
              <a:t>f</a:t>
            </a:r>
            <a:r>
              <a:rPr lang="en-US" sz="1800" dirty="0" smtClean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800" dirty="0" smtClean="0"/>
              <a:t>Show that a solution exists to the NP-Complete problem IFF a solution exists </a:t>
            </a:r>
            <a:r>
              <a:rPr lang="en-US" sz="1800" i="1" dirty="0" smtClean="0">
                <a:solidFill>
                  <a:srgbClr val="FF6600"/>
                </a:solidFill>
              </a:rPr>
              <a:t>to the SAT problem generate by f</a:t>
            </a:r>
            <a:endParaRPr lang="en-US" sz="1800" dirty="0" smtClean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3882" y="340948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18413" y="1619539"/>
            <a:ext cx="8396881" cy="132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Given a </a:t>
            </a:r>
            <a:r>
              <a:rPr lang="en-US" sz="2400" dirty="0" smtClean="0"/>
              <a:t>Boolean </a:t>
            </a:r>
            <a:r>
              <a:rPr lang="en-US" sz="2400" dirty="0" smtClean="0"/>
              <a:t>formula of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Boolean </a:t>
            </a:r>
            <a:r>
              <a:rPr lang="en-US" sz="2400" dirty="0" smtClean="0"/>
              <a:t>variables joined by </a:t>
            </a:r>
            <a:r>
              <a:rPr lang="en-US" sz="2400" i="1" dirty="0" smtClean="0"/>
              <a:t>m</a:t>
            </a:r>
            <a:r>
              <a:rPr lang="en-US" sz="2400" dirty="0" smtClean="0"/>
              <a:t> connectives (AND, OR or NOT) is there a setting of the variables such that the </a:t>
            </a:r>
            <a:r>
              <a:rPr lang="en-US" sz="2400" dirty="0" smtClean="0"/>
              <a:t>Boolean </a:t>
            </a:r>
            <a:r>
              <a:rPr lang="en-US" sz="2400" dirty="0" smtClean="0"/>
              <a:t>formula evaluate to true?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77490"/>
              </p:ext>
            </p:extLst>
          </p:nvPr>
        </p:nvGraphicFramePr>
        <p:xfrm>
          <a:off x="1476360" y="2881496"/>
          <a:ext cx="4290933" cy="40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4" imgW="2159000" imgH="203200" progId="Equation.3">
                  <p:embed/>
                </p:oleObj>
              </mc:Choice>
              <mc:Fallback>
                <p:oleObj name="Equation" r:id="rId4" imgW="215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60" y="2881496"/>
                        <a:ext cx="4290933" cy="40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NP-Complete: SAT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178" y="1024399"/>
            <a:ext cx="8153400" cy="1724784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sz="2800" dirty="0" smtClean="0"/>
          </a:p>
          <a:p>
            <a:pPr marL="514350" indent="-514350">
              <a:buFont typeface="Wingdings"/>
              <a:buAutoNum type="arabicPeriod"/>
            </a:pPr>
            <a:r>
              <a:rPr lang="en-US" sz="2800" dirty="0" smtClean="0"/>
              <a:t>Show that SAT is in NP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 smtClean="0"/>
              <a:t>Provide a verifier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400" dirty="0" smtClean="0"/>
              <a:t>Show that the verifier runs in polynomial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78" y="3182471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/>
              <a:t>compute a running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154" y="3122301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00711" y="6027149"/>
            <a:ext cx="314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polynomial run-time?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NP-Complete: SAT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178" y="1633516"/>
            <a:ext cx="7739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Verifier: A solution consists of an assignment of the variables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If clause is a single variable: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return the value of the variable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otherwise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for each clause: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/>
              <a:t>call the verifier recursively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 smtClean="0"/>
              <a:t>compute a running 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0383" y="3409512"/>
            <a:ext cx="169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linear time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291" y="4924991"/>
            <a:ext cx="8172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at most a linear number of recursive calls (each call makes the problem smaller and no overlap)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overall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7218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NP-Complete: SAT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045" y="1131293"/>
            <a:ext cx="8153400" cy="24777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1800" dirty="0" smtClean="0"/>
              <a:t>  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1800" dirty="0" smtClean="0"/>
              <a:t>Show that all NP-complete problems are reducible to SAT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 smtClean="0"/>
              <a:t>Describe a reduction function </a:t>
            </a:r>
            <a:r>
              <a:rPr lang="en-US" sz="1600" i="1" dirty="0" smtClean="0"/>
              <a:t>f</a:t>
            </a:r>
            <a:r>
              <a:rPr lang="en-US" sz="1600" dirty="0" smtClean="0"/>
              <a:t> from a known NP-Complete problem to SAT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 smtClean="0"/>
              <a:t>Show that </a:t>
            </a:r>
            <a:r>
              <a:rPr lang="en-US" sz="1600" i="1" dirty="0" smtClean="0"/>
              <a:t>f</a:t>
            </a:r>
            <a:r>
              <a:rPr lang="en-US" sz="1600" dirty="0" smtClean="0"/>
              <a:t> runs in polynomial time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1600" dirty="0" smtClean="0"/>
              <a:t>Show that a solution exists to the NP-Complete problem IFF a solution exists </a:t>
            </a:r>
            <a:r>
              <a:rPr lang="en-US" sz="1600" i="1" dirty="0" smtClean="0">
                <a:solidFill>
                  <a:srgbClr val="FF6600"/>
                </a:solidFill>
              </a:rPr>
              <a:t>to the SAT problem generate by f</a:t>
            </a:r>
            <a:endParaRPr lang="en-US" sz="1600" dirty="0" smtClean="0">
              <a:solidFill>
                <a:srgbClr val="FF6600"/>
              </a:solidFill>
            </a:endParaRPr>
          </a:p>
          <a:p>
            <a:pPr marL="834390" lvl="1" indent="-514350">
              <a:buFont typeface="Wingdings 2"/>
              <a:buAutoNum type="alphaLcPeriod"/>
            </a:pP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882" y="3084197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1344" y="3115176"/>
            <a:ext cx="892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 3-SAT to SAT: </a:t>
            </a:r>
          </a:p>
          <a:p>
            <a:r>
              <a:rPr lang="en-US" sz="2400" dirty="0" smtClean="0"/>
              <a:t>- Given an instance of 3-SAT, turn it into an instance of SAT</a:t>
            </a:r>
          </a:p>
          <a:p>
            <a:endParaRPr lang="en-US" sz="2400" dirty="0"/>
          </a:p>
          <a:p>
            <a:r>
              <a:rPr lang="en-US" sz="2400" dirty="0" smtClean="0"/>
              <a:t>Reduction function: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DONE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</a:t>
            </a:r>
          </a:p>
          <a:p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Runs in constant time! (or linear if you have to copy the problem)</a:t>
            </a:r>
          </a:p>
        </p:txBody>
      </p:sp>
    </p:spTree>
    <p:extLst>
      <p:ext uri="{BB962C8B-B14F-4D97-AF65-F5344CB8AC3E}">
        <p14:creationId xmlns:p14="http://schemas.microsoft.com/office/powerpoint/2010/main" val="591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NP-Complete: SAT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1344" y="3519680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52" y="3719275"/>
            <a:ext cx="892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Assume we have a 3-SAT problem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Because 3-SAT problems are a subset of SAT problems, then the SAT problem will also have a solution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Assume we have a problem instance generated by our reduction with a solution: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Our reduction function simply does a copy, so it is already a </a:t>
            </a:r>
            <a:br>
              <a:rPr lang="en-US" sz="2000" dirty="0" smtClean="0"/>
            </a:br>
            <a:r>
              <a:rPr lang="en-US" sz="2000" dirty="0" smtClean="0"/>
              <a:t>3-SAT problem</a:t>
            </a:r>
          </a:p>
          <a:p>
            <a:pPr marL="800100" lvl="1" indent="-342900">
              <a:buFontTx/>
              <a:buChar char="-"/>
            </a:pPr>
            <a:r>
              <a:rPr lang="en-US" sz="2000" dirty="0" smtClean="0"/>
              <a:t>Therefore the variable assignment found by our SAT-solver will also be a solution to the original 3-SAT problem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2215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/>
              <a:t>Show that a solution exists to the NP-Complete problem IFF a solution exists </a:t>
            </a:r>
            <a:r>
              <a:rPr lang="en-US" sz="1800" i="1" dirty="0">
                <a:solidFill>
                  <a:srgbClr val="FF6600"/>
                </a:solidFill>
              </a:rPr>
              <a:t>to the NEW problem generate by f</a:t>
            </a:r>
            <a:endParaRPr lang="en-US" sz="1800" dirty="0">
              <a:solidFill>
                <a:srgbClr val="FF6600"/>
              </a:solidFill>
            </a:endParaRPr>
          </a:p>
          <a:p>
            <a:pPr lvl="1"/>
            <a:r>
              <a:rPr lang="en-US" sz="1800" dirty="0" smtClean="0"/>
              <a:t>Assume we have an NP-Complete problem instance that has a solution, show that the NEW problem instance generated by </a:t>
            </a:r>
            <a:r>
              <a:rPr lang="en-US" sz="1800" i="1" dirty="0" smtClean="0"/>
              <a:t>f</a:t>
            </a:r>
            <a:r>
              <a:rPr lang="en-US" sz="1800" dirty="0" smtClean="0"/>
              <a:t> has a solution</a:t>
            </a:r>
            <a:endParaRPr lang="en-US" sz="1800" dirty="0"/>
          </a:p>
          <a:p>
            <a:pPr lvl="1"/>
            <a:r>
              <a:rPr lang="en-US" sz="1800" dirty="0" smtClean="0"/>
              <a:t>Assume we have a problem instance of NEW </a:t>
            </a:r>
            <a:r>
              <a:rPr lang="en-US" sz="1800" i="1" dirty="0" smtClean="0">
                <a:solidFill>
                  <a:srgbClr val="FF6600"/>
                </a:solidFill>
              </a:rPr>
              <a:t>generated by f</a:t>
            </a:r>
            <a:r>
              <a:rPr lang="en-US" sz="1800" dirty="0" smtClean="0"/>
              <a:t> that has a solution, show that we can derive a solution to the NP-Complete problem instance</a:t>
            </a:r>
          </a:p>
        </p:txBody>
      </p:sp>
    </p:spTree>
    <p:extLst>
      <p:ext uri="{BB962C8B-B14F-4D97-AF65-F5344CB8AC3E}">
        <p14:creationId xmlns:p14="http://schemas.microsoft.com/office/powerpoint/2010/main" val="395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0659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Why do we care about showing that a problem is NP-Complete?</a:t>
            </a:r>
          </a:p>
          <a:p>
            <a:pPr lvl="1"/>
            <a:r>
              <a:rPr lang="en-US" sz="2400" dirty="0" smtClean="0"/>
              <a:t>We know that the problem is hard (and we probably won’t find a polynomial time exact solver)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We may need to compromise:</a:t>
            </a:r>
          </a:p>
          <a:p>
            <a:pPr lvl="2"/>
            <a:r>
              <a:rPr lang="en-US" sz="2000" dirty="0" smtClean="0"/>
              <a:t>reformulate the problem</a:t>
            </a:r>
          </a:p>
          <a:p>
            <a:pPr lvl="2"/>
            <a:r>
              <a:rPr lang="en-US" sz="2000" dirty="0" smtClean="0"/>
              <a:t>settle for an approximate solution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Down the road, if a solution is found for an NP-complete problem, then we’d have one too…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3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008000"/>
                </a:solidFill>
              </a:rPr>
              <a:t>clique</a:t>
            </a:r>
            <a:r>
              <a:rPr lang="en-US" sz="2800" dirty="0" smtClean="0"/>
              <a:t> in an undirected graph G = (V, E) is </a:t>
            </a:r>
            <a:r>
              <a:rPr lang="en-US" sz="2800" dirty="0"/>
              <a:t>a subset </a:t>
            </a:r>
            <a:r>
              <a:rPr lang="en-US" sz="2800" dirty="0" smtClean="0"/>
              <a:t>V’ ⊆ V of vertices </a:t>
            </a:r>
            <a:r>
              <a:rPr lang="en-US" sz="2800" dirty="0"/>
              <a:t>that are fully connected, i.e. every vertex in </a:t>
            </a:r>
            <a:r>
              <a:rPr lang="en-US" sz="2800" dirty="0" smtClean="0"/>
              <a:t>V’ </a:t>
            </a:r>
            <a:r>
              <a:rPr lang="en-US" sz="2800" dirty="0"/>
              <a:t>is connected to every other </a:t>
            </a:r>
            <a:r>
              <a:rPr lang="en-US" sz="2800" dirty="0" smtClean="0"/>
              <a:t>vertex </a:t>
            </a:r>
            <a:r>
              <a:rPr lang="en-US" sz="2800" dirty="0"/>
              <a:t>in </a:t>
            </a:r>
            <a:r>
              <a:rPr lang="en-US" sz="2800" dirty="0" smtClean="0"/>
              <a:t>V’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CLIQUE problem: Does G contain a clique of size k?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77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there a clique of size 4 in this graph?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8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008000"/>
                </a:solidFill>
              </a:rPr>
              <a:t>clique</a:t>
            </a:r>
            <a:r>
              <a:rPr lang="en-US" sz="2800" dirty="0"/>
              <a:t> in an undirected graph G = (V, E) is a subset V’ ⊆ V of vertices that are fully connected, i.e. every vertex in V’ is connected to every other vertex in V</a:t>
            </a:r>
            <a:r>
              <a:rPr lang="en-US" sz="2800" dirty="0" smtClean="0"/>
              <a:t>’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CLIQUE problem: Does G contain a clique of size k?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180840" y="4204894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val 4"/>
          <p:cNvSpPr/>
          <p:nvPr/>
        </p:nvSpPr>
        <p:spPr>
          <a:xfrm>
            <a:off x="3399813" y="4566868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3495040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Oval 6"/>
          <p:cNvSpPr/>
          <p:nvPr/>
        </p:nvSpPr>
        <p:spPr>
          <a:xfrm>
            <a:off x="4904787" y="5614641"/>
            <a:ext cx="190453" cy="190453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/>
          <p:cNvSpPr/>
          <p:nvPr/>
        </p:nvSpPr>
        <p:spPr>
          <a:xfrm>
            <a:off x="5285787" y="4471641"/>
            <a:ext cx="190453" cy="19045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flipH="1">
            <a:off x="3495040" y="4395347"/>
            <a:ext cx="781027" cy="171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7" idx="1"/>
          </p:cNvCxnSpPr>
          <p:nvPr/>
        </p:nvCxnSpPr>
        <p:spPr>
          <a:xfrm rot="16200000" flipH="1">
            <a:off x="4000502" y="4710356"/>
            <a:ext cx="1275076" cy="589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  <a:endCxn id="7" idx="2"/>
          </p:cNvCxnSpPr>
          <p:nvPr/>
        </p:nvCxnSpPr>
        <p:spPr>
          <a:xfrm>
            <a:off x="3685493" y="5709868"/>
            <a:ext cx="12192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7"/>
            <a:endCxn id="4" idx="3"/>
          </p:cNvCxnSpPr>
          <p:nvPr/>
        </p:nvCxnSpPr>
        <p:spPr>
          <a:xfrm rot="5400000" flipH="1" flipV="1">
            <a:off x="3295628" y="4729430"/>
            <a:ext cx="1275076" cy="551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3562375" y="4729430"/>
            <a:ext cx="1370303" cy="913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6"/>
          </p:cNvCxnSpPr>
          <p:nvPr/>
        </p:nvCxnSpPr>
        <p:spPr>
          <a:xfrm>
            <a:off x="3427704" y="4729430"/>
            <a:ext cx="257789" cy="980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0"/>
          </p:cNvCxnSpPr>
          <p:nvPr/>
        </p:nvCxnSpPr>
        <p:spPr>
          <a:xfrm rot="5400000">
            <a:off x="4666627" y="4967590"/>
            <a:ext cx="980438" cy="3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8" idx="2"/>
          </p:cNvCxnSpPr>
          <p:nvPr/>
        </p:nvCxnSpPr>
        <p:spPr>
          <a:xfrm rot="16200000" flipH="1">
            <a:off x="4714888" y="3995969"/>
            <a:ext cx="199412" cy="942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364" y="6089812"/>
            <a:ext cx="531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CLIQUE is an NP-Complete problem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8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vs. intractable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4235893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 smtClean="0">
                <a:solidFill>
                  <a:srgbClr val="0000FF"/>
                </a:solidFill>
              </a:rPr>
              <a:t>100</a:t>
            </a:r>
            <a:r>
              <a:rPr lang="en-US" sz="3200" dirty="0" smtClean="0">
                <a:solidFill>
                  <a:srgbClr val="0000FF"/>
                </a:solidFill>
              </a:rPr>
              <a:t>) is tractable by our definition</a:t>
            </a:r>
          </a:p>
          <a:p>
            <a:endParaRPr lang="en-US" sz="3200" dirty="0" smtClean="0">
              <a:solidFill>
                <a:srgbClr val="0000FF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Why don’t we worry about problems like this?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HALF-CLIQUE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graph G, does the graph contain a </a:t>
            </a:r>
            <a:r>
              <a:rPr lang="en-US" dirty="0" smtClean="0"/>
              <a:t>clique containing </a:t>
            </a:r>
            <a:r>
              <a:rPr lang="en-US" dirty="0"/>
              <a:t>exactly half the vertices?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418" y="3040545"/>
            <a:ext cx="70835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HALF-CLIQUE an NP-complete problem?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5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Half-Clique NP-Complete?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8310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Show that NEW is in NP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Provide a verifier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the verifier runs in polynomial time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Show that all NP-complete problems are reducible to NEW in polynomial time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Describe a reduction function </a:t>
            </a:r>
            <a:r>
              <a:rPr lang="en-US" sz="2000" i="1" dirty="0" smtClean="0"/>
              <a:t>f</a:t>
            </a:r>
            <a:r>
              <a:rPr lang="en-US" sz="2000" dirty="0" smtClean="0"/>
              <a:t> from a known NP-Complete problem to NEW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</a:t>
            </a:r>
            <a:r>
              <a:rPr lang="en-US" sz="2000" i="1" dirty="0" smtClean="0"/>
              <a:t>f</a:t>
            </a:r>
            <a:r>
              <a:rPr lang="en-US" sz="2000" dirty="0" smtClean="0"/>
              <a:t> runs in polynomial time</a:t>
            </a:r>
          </a:p>
          <a:p>
            <a:pPr marL="834390" lvl="1" indent="-514350">
              <a:buAutoNum type="alphaLcPeriod"/>
            </a:pPr>
            <a:r>
              <a:rPr lang="en-US" sz="2000" dirty="0" smtClean="0"/>
              <a:t>Show that a solution exists to the NP-Complete problem IFF a solution exists </a:t>
            </a:r>
            <a:r>
              <a:rPr lang="en-US" sz="2000" i="1" dirty="0" smtClean="0">
                <a:solidFill>
                  <a:srgbClr val="FF6600"/>
                </a:solidFill>
              </a:rPr>
              <a:t>to the NEW problem generate by f</a:t>
            </a:r>
            <a:endParaRPr lang="en-US" sz="2000" dirty="0" smtClean="0">
              <a:solidFill>
                <a:srgbClr val="FF6600"/>
              </a:solidFill>
            </a:endParaRPr>
          </a:p>
          <a:p>
            <a:pPr marL="834390" lvl="1" indent="-514350">
              <a:buAutoNum type="alphaLcPeriod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5154" y="5483302"/>
            <a:ext cx="848216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89338" y="5692588"/>
            <a:ext cx="8247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Given a graph G, does the graph contain a clique containing exactly half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3990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vs. intractable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28" y="1750830"/>
            <a:ext cx="6005540" cy="1603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3725786"/>
            <a:ext cx="8153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Technically O(n</a:t>
            </a:r>
            <a:r>
              <a:rPr lang="en-US" sz="3200" baseline="30000" dirty="0" smtClean="0">
                <a:solidFill>
                  <a:srgbClr val="0000FF"/>
                </a:solidFill>
              </a:rPr>
              <a:t>100</a:t>
            </a:r>
            <a:r>
              <a:rPr lang="en-US" sz="3200" dirty="0" smtClean="0">
                <a:solidFill>
                  <a:srgbClr val="0000FF"/>
                </a:solidFill>
              </a:rPr>
              <a:t>) is tractable by our definition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Few practical problems result in solutions like this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Once a polynomial time algorithm exists, more efficient algorithms are usually found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Polynomial algorithms are amenable to parallel computation</a:t>
            </a:r>
          </a:p>
        </p:txBody>
      </p:sp>
    </p:spTree>
    <p:extLst>
      <p:ext uri="{BB962C8B-B14F-4D97-AF65-F5344CB8AC3E}">
        <p14:creationId xmlns:p14="http://schemas.microsoft.com/office/powerpoint/2010/main" val="38323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Solvable vs. unsolvable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52" y="1877799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4228" y="4190862"/>
            <a:ext cx="5198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is a “solvable” problem?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Solvable vs. unsolvable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52" y="1877799"/>
            <a:ext cx="5805286" cy="120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148" y="3606086"/>
            <a:ext cx="6993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A problem is solvable if given enough (i.e. finite) time you could solve it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4378</TotalTime>
  <Words>2746</Words>
  <Application>Microsoft Macintosh PowerPoint</Application>
  <PresentationFormat>On-screen Show (4:3)</PresentationFormat>
  <Paragraphs>493</Paragraphs>
  <Slides>61</Slides>
  <Notes>61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Monotype Corsiva</vt:lpstr>
      <vt:lpstr>ＭＳ Ｐゴシック</vt:lpstr>
      <vt:lpstr>Tw Cen MT</vt:lpstr>
      <vt:lpstr>Wingdings 2</vt:lpstr>
      <vt:lpstr>Arial</vt:lpstr>
      <vt:lpstr>Calibri</vt:lpstr>
      <vt:lpstr>Symbol</vt:lpstr>
      <vt:lpstr>Wingdings</vt:lpstr>
      <vt:lpstr>Median</vt:lpstr>
      <vt:lpstr>Equation</vt:lpstr>
      <vt:lpstr>NP-Complete problems</vt:lpstr>
      <vt:lpstr>Run-time analysis</vt:lpstr>
      <vt:lpstr>Tractable vs. intractable problems</vt:lpstr>
      <vt:lpstr>Tractable vs. intractable problems</vt:lpstr>
      <vt:lpstr>Tractable vs. intractable problems</vt:lpstr>
      <vt:lpstr>Tractable vs. intractable problems</vt:lpstr>
      <vt:lpstr>Tractable vs. intractable problems</vt:lpstr>
      <vt:lpstr>Solvable vs. unsolvable problems</vt:lpstr>
      <vt:lpstr>Solvable vs. unsolvable problems</vt:lpstr>
      <vt:lpstr>Sorting</vt:lpstr>
      <vt:lpstr>Sorting</vt:lpstr>
      <vt:lpstr>Enumerating all subsets</vt:lpstr>
      <vt:lpstr>Enumerating all subsets</vt:lpstr>
      <vt:lpstr>Halting problem</vt:lpstr>
      <vt:lpstr>Halting problem</vt:lpstr>
      <vt:lpstr>Integer solution?</vt:lpstr>
      <vt:lpstr>Integer solution?</vt:lpstr>
      <vt:lpstr>Hamiltonian cycle</vt:lpstr>
      <vt:lpstr>Hamiltonian cycle</vt:lpstr>
      <vt:lpstr>Hamiltonian cycle</vt:lpstr>
      <vt:lpstr>Hamiltonian cycle</vt:lpstr>
      <vt:lpstr>Hamiltonian cycle</vt:lpstr>
      <vt:lpstr>Hamiltonian cycle</vt:lpstr>
      <vt:lpstr>Checking Hamiltonian cycles</vt:lpstr>
      <vt:lpstr>Checking Hamiltonian cycles</vt:lpstr>
      <vt:lpstr>NP problems</vt:lpstr>
      <vt:lpstr>Checking Hamiltonian cycles</vt:lpstr>
      <vt:lpstr>NP problems</vt:lpstr>
      <vt:lpstr>P and NP</vt:lpstr>
      <vt:lpstr>Reduction function</vt:lpstr>
      <vt:lpstr>Reduction function</vt:lpstr>
      <vt:lpstr>Reduction function</vt:lpstr>
      <vt:lpstr>Reduction function</vt:lpstr>
      <vt:lpstr>Reduction function: Example</vt:lpstr>
      <vt:lpstr>Reduction function: Example</vt:lpstr>
      <vt:lpstr>NP-Complete</vt:lpstr>
      <vt:lpstr>NP-Complete</vt:lpstr>
      <vt:lpstr>NP-Complete</vt:lpstr>
      <vt:lpstr>NP-complete</vt:lpstr>
      <vt:lpstr>NP-complete</vt:lpstr>
      <vt:lpstr>NP-complete problems</vt:lpstr>
      <vt:lpstr>NP-complete problems</vt:lpstr>
      <vt:lpstr>P vs. NP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Proving NP-completeness</vt:lpstr>
      <vt:lpstr>NP-complete: 3-SAT </vt:lpstr>
      <vt:lpstr>NP-complete: SAT</vt:lpstr>
      <vt:lpstr>NP-complete: SAT </vt:lpstr>
      <vt:lpstr>NP-Complete: SAT</vt:lpstr>
      <vt:lpstr>NP-Complete: SAT</vt:lpstr>
      <vt:lpstr>NP-Complete: SAT</vt:lpstr>
      <vt:lpstr>NP-Complete: SAT</vt:lpstr>
      <vt:lpstr>NP-Complete problems</vt:lpstr>
      <vt:lpstr>CLIQUE</vt:lpstr>
      <vt:lpstr>CLIQUE</vt:lpstr>
      <vt:lpstr>HALF-CLIQUE</vt:lpstr>
      <vt:lpstr>Is Half-Clique NP-Complete?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 problems</dc:title>
  <dc:creator>David Kauchak</dc:creator>
  <cp:lastModifiedBy>Microsoft Office User</cp:lastModifiedBy>
  <cp:revision>239</cp:revision>
  <dcterms:created xsi:type="dcterms:W3CDTF">2012-05-07T17:47:03Z</dcterms:created>
  <dcterms:modified xsi:type="dcterms:W3CDTF">2016-12-08T03:45:14Z</dcterms:modified>
</cp:coreProperties>
</file>