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sldIdLst>
    <p:sldId id="290" r:id="rId2"/>
    <p:sldId id="291" r:id="rId3"/>
    <p:sldId id="292" r:id="rId4"/>
    <p:sldId id="297" r:id="rId5"/>
    <p:sldId id="298" r:id="rId6"/>
    <p:sldId id="300" r:id="rId7"/>
    <p:sldId id="301" r:id="rId8"/>
    <p:sldId id="302" r:id="rId9"/>
    <p:sldId id="303" r:id="rId10"/>
    <p:sldId id="299" r:id="rId11"/>
    <p:sldId id="313" r:id="rId12"/>
    <p:sldId id="316" r:id="rId13"/>
    <p:sldId id="321" r:id="rId14"/>
    <p:sldId id="320" r:id="rId15"/>
    <p:sldId id="326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F7F8DB-C0F3-9C4F-8CD1-EC82839A06C7}" type="datetimeFigureOut">
              <a:rPr lang="zh-CN" altLang="en-US"/>
              <a:pPr/>
              <a:t>12/3/15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47C1854-2498-5742-A4BA-5308B2DBC5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63AE98-10F9-2C4C-B467-91CE425A46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Merge Sort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How to express  the cost of merge sort?</a:t>
            </a:r>
            <a:endParaRPr kumimoji="0" lang="zh-CN" altLang="en-US">
              <a:latin typeface="Arial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55955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416300" y="19558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451710" imgH="652471" progId="Equation.DSMT4">
                  <p:embed/>
                </p:oleObj>
              </mc:Choice>
              <mc:Fallback>
                <p:oleObj name="Equation" r:id="rId4" imgW="451710" imgH="652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5800"/>
                        <a:ext cx="914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209800" y="5105400"/>
            <a:ext cx="3878263" cy="649288"/>
            <a:chOff x="990600" y="2627168"/>
            <a:chExt cx="3878385" cy="649432"/>
          </a:xfrm>
        </p:grpSpPr>
        <p:pic>
          <p:nvPicPr>
            <p:cNvPr id="71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667000"/>
              <a:ext cx="273538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27168"/>
              <a:ext cx="1143000" cy="64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Recurrence for binary search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            T(n) = 1T(n/2) + </a:t>
            </a:r>
            <a:r>
              <a:rPr kumimoji="0" lang="el-GR" altLang="zh-CN" dirty="0">
                <a:solidFill>
                  <a:srgbClr val="0070C0"/>
                </a:solidFill>
                <a:latin typeface="Arial" charset="0"/>
              </a:rPr>
              <a:t>Θ(1</a:t>
            </a:r>
            <a:r>
              <a:rPr kumimoji="0" lang="el-GR" altLang="zh-CN" b="1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b=2, a=1</a:t>
            </a:r>
          </a:p>
          <a:p>
            <a:pPr lvl="1">
              <a:buFontTx/>
              <a:buNone/>
            </a:pPr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Case 2 (k=0)</a:t>
            </a:r>
          </a:p>
          <a:p>
            <a:pPr lvl="1">
              <a:buFontTx/>
              <a:buNone/>
            </a:pPr>
            <a:endParaRPr kumimoji="0" lang="en-US" altLang="zh-CN" dirty="0">
              <a:latin typeface="Arial" charset="0"/>
            </a:endParaRPr>
          </a:p>
          <a:p>
            <a:pPr lvl="1">
              <a:buFontTx/>
              <a:buNone/>
            </a:pPr>
            <a:endParaRPr kumimoji="0" lang="zh-CN" altLang="en-US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43200"/>
            <a:ext cx="2362200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0" lang="en-US" altLang="zh-CN" sz="2400"/>
              <a:t># subproblems</a:t>
            </a:r>
            <a:endParaRPr kumimoji="0" lang="zh-CN" altLang="en-US" sz="2400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 rot="10800000" flipV="1">
            <a:off x="2400300" y="1981200"/>
            <a:ext cx="11811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581400"/>
            <a:ext cx="19050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kumimoji="0" lang="en-US" altLang="zh-CN" sz="2400"/>
              <a:t>subproblem</a:t>
            </a:r>
          </a:p>
          <a:p>
            <a:pPr algn="ctr" eaLnBrk="1" hangingPunct="1"/>
            <a:r>
              <a:rPr kumimoji="0" lang="en-US" altLang="zh-CN" sz="2400"/>
              <a:t>size</a:t>
            </a:r>
            <a:endParaRPr kumimoji="0" lang="zh-CN" altLang="en-US" sz="2400"/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 rot="5400000">
            <a:off x="3486150" y="2571750"/>
            <a:ext cx="16002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2895600"/>
            <a:ext cx="23622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ea typeface="+mn-ea"/>
                <a:cs typeface="+mn-cs"/>
              </a:rPr>
              <a:t>cost of dividing and combining</a:t>
            </a: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 rot="16200000" flipH="1">
            <a:off x="5695950" y="2076450"/>
            <a:ext cx="9144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37125"/>
            <a:ext cx="3200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19800"/>
            <a:ext cx="2095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/>
            </a:r>
            <a:br>
              <a:rPr lang="zh-CN" altLang="en-US">
                <a:latin typeface="Arial" charset="0"/>
              </a:rPr>
            </a:br>
            <a:r>
              <a:rPr lang="en-US" altLang="zh-CN">
                <a:latin typeface="Arial" charset="0"/>
              </a:rPr>
              <a:t>Matrix Multiplication of n</a:t>
            </a:r>
            <a:r>
              <a:rPr lang="zh-CN" altLang="en-US">
                <a:latin typeface="Arial" charset="0"/>
              </a:rPr>
              <a:t>*</a:t>
            </a:r>
            <a:r>
              <a:rPr lang="en-US" altLang="zh-CN">
                <a:latin typeface="Arial" charset="0"/>
              </a:rPr>
              <a:t>n</a:t>
            </a:r>
            <a:br>
              <a:rPr lang="en-US" altLang="zh-CN">
                <a:latin typeface="Arial" charset="0"/>
              </a:rPr>
            </a:b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</a:rPr>
              <a:t> </a:t>
            </a: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 </a:t>
            </a: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endParaRPr kumimoji="0" lang="en-US" altLang="zh-CN">
              <a:latin typeface="Arial" charset="0"/>
            </a:endParaRPr>
          </a:p>
          <a:p>
            <a:r>
              <a:rPr kumimoji="0" lang="en-US" altLang="zh-CN">
                <a:latin typeface="Arial" charset="0"/>
              </a:rPr>
              <a:t> </a:t>
            </a:r>
            <a:endParaRPr kumimoji="0" lang="zh-CN" altLang="en-US">
              <a:latin typeface="Arial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3928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001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1619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Code for Matrix Multiplication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</a:rPr>
              <a:t> </a:t>
            </a:r>
          </a:p>
          <a:p>
            <a:endParaRPr kumimoji="0" lang="en-US" altLang="zh-CN" dirty="0">
              <a:latin typeface="Arial" charset="0"/>
            </a:endParaRP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for </a:t>
            </a:r>
            <a:r>
              <a:rPr kumimoji="0" lang="en-US" altLang="zh-CN" dirty="0" err="1">
                <a:latin typeface="Arial" charset="0"/>
              </a:rPr>
              <a:t>i</a:t>
            </a:r>
            <a:r>
              <a:rPr kumimoji="0" lang="en-US" altLang="zh-CN" dirty="0">
                <a:latin typeface="Arial" charset="0"/>
              </a:rPr>
              <a:t>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for j=1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dirty="0">
                <a:latin typeface="Arial" charset="0"/>
              </a:rPr>
              <a:t>=0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for k=1 to n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			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c</a:t>
            </a:r>
            <a:r>
              <a:rPr kumimoji="0" lang="en-US" altLang="zh-CN" baseline="-25000" dirty="0" err="1">
                <a:latin typeface="Arial" charset="0"/>
              </a:rPr>
              <a:t>ij</a:t>
            </a:r>
            <a:r>
              <a:rPr kumimoji="0" lang="en-US" altLang="zh-CN" baseline="-25000" dirty="0">
                <a:latin typeface="Arial" charset="0"/>
              </a:rPr>
              <a:t> </a:t>
            </a:r>
            <a:r>
              <a:rPr kumimoji="0" lang="en-US" altLang="zh-CN" dirty="0">
                <a:latin typeface="Arial" charset="0"/>
              </a:rPr>
              <a:t>+ </a:t>
            </a:r>
            <a:r>
              <a:rPr kumimoji="0" lang="en-US" altLang="zh-CN" dirty="0" err="1">
                <a:latin typeface="Arial" charset="0"/>
              </a:rPr>
              <a:t>a</a:t>
            </a:r>
            <a:r>
              <a:rPr kumimoji="0" lang="en-US" altLang="zh-CN" baseline="-25000" dirty="0" err="1">
                <a:latin typeface="Arial" charset="0"/>
              </a:rPr>
              <a:t>ik</a:t>
            </a:r>
            <a:r>
              <a:rPr kumimoji="0" lang="en-US" altLang="zh-CN" dirty="0">
                <a:latin typeface="Arial" charset="0"/>
              </a:rPr>
              <a:t>*</a:t>
            </a:r>
            <a:r>
              <a:rPr kumimoji="0" lang="en-US" altLang="zh-CN" dirty="0" err="1">
                <a:latin typeface="Arial" charset="0"/>
              </a:rPr>
              <a:t>b</a:t>
            </a:r>
            <a:r>
              <a:rPr kumimoji="0" lang="en-US" altLang="zh-CN" baseline="-25000" dirty="0" err="1">
                <a:latin typeface="Arial" charset="0"/>
              </a:rPr>
              <a:t>kj</a:t>
            </a:r>
            <a:endParaRPr kumimoji="0" lang="en-US" altLang="zh-CN" baseline="-25000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Running Time= ?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00200"/>
            <a:ext cx="25130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10429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Strassen’s Idea</a:t>
            </a:r>
            <a:endParaRPr lang="zh-CN" altLang="en-US">
              <a:latin typeface="Arial" charset="0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r>
              <a:rPr kumimoji="0" lang="en-US" altLang="zh-CN" dirty="0" smtClean="0">
                <a:latin typeface="Arial" charset="0"/>
              </a:rPr>
              <a:t>How did </a:t>
            </a:r>
            <a:r>
              <a:rPr kumimoji="0" lang="en-US" altLang="zh-CN" dirty="0" err="1">
                <a:latin typeface="Arial" charset="0"/>
              </a:rPr>
              <a:t>Strassen</a:t>
            </a:r>
            <a:r>
              <a:rPr kumimoji="0" lang="en-US" altLang="zh-CN" dirty="0">
                <a:latin typeface="Arial" charset="0"/>
              </a:rPr>
              <a:t> </a:t>
            </a:r>
            <a:r>
              <a:rPr kumimoji="0" lang="en-US" altLang="zh-CN" dirty="0" smtClean="0">
                <a:latin typeface="Arial" charset="0"/>
              </a:rPr>
              <a:t>come </a:t>
            </a:r>
            <a:r>
              <a:rPr kumimoji="0" lang="en-US" altLang="zh-CN" dirty="0">
                <a:latin typeface="Arial" charset="0"/>
              </a:rPr>
              <a:t>up with his </a:t>
            </a:r>
            <a:r>
              <a:rPr kumimoji="0" lang="en-US" altLang="zh-CN" dirty="0" smtClean="0">
                <a:latin typeface="Arial" charset="0"/>
              </a:rPr>
              <a:t>idea</a:t>
            </a:r>
            <a:r>
              <a:rPr kumimoji="0" lang="en-US" altLang="zh-CN" dirty="0">
                <a:latin typeface="Arial" charset="0"/>
              </a:rPr>
              <a:t>?</a:t>
            </a:r>
          </a:p>
          <a:p>
            <a:pPr lvl="1" algn="just"/>
            <a:r>
              <a:rPr kumimoji="0" lang="en-US" altLang="zh-CN" dirty="0">
                <a:latin typeface="Arial" charset="0"/>
              </a:rPr>
              <a:t>We should try get rid of as </a:t>
            </a:r>
            <a:r>
              <a:rPr kumimoji="0" lang="en-US" altLang="zh-CN" dirty="0" smtClean="0">
                <a:latin typeface="Arial" charset="0"/>
              </a:rPr>
              <a:t>many </a:t>
            </a:r>
            <a:r>
              <a:rPr kumimoji="0" lang="en-US" altLang="zh-CN" dirty="0" err="1" smtClean="0">
                <a:latin typeface="Arial" charset="0"/>
              </a:rPr>
              <a:t>mults</a:t>
            </a:r>
            <a:r>
              <a:rPr kumimoji="0" lang="en-US" altLang="zh-CN" dirty="0" smtClean="0">
                <a:latin typeface="Arial" charset="0"/>
              </a:rPr>
              <a:t> </a:t>
            </a:r>
            <a:r>
              <a:rPr kumimoji="0" lang="en-US" altLang="zh-CN" dirty="0">
                <a:latin typeface="Arial" charset="0"/>
              </a:rPr>
              <a:t>as possible.  We  could do a hundred additions instead. </a:t>
            </a:r>
          </a:p>
          <a:p>
            <a:pPr lvl="1"/>
            <a:r>
              <a:rPr kumimoji="0" lang="en-US" altLang="zh-CN" dirty="0">
                <a:latin typeface="Arial" charset="0"/>
              </a:rPr>
              <a:t>We  can reduce the numbers of </a:t>
            </a:r>
            <a:r>
              <a:rPr kumimoji="0" lang="en-US" altLang="zh-CN" dirty="0" err="1">
                <a:latin typeface="Arial" charset="0"/>
              </a:rPr>
              <a:t>subproblems</a:t>
            </a:r>
            <a:r>
              <a:rPr kumimoji="0" lang="en-US" altLang="zh-CN" dirty="0">
                <a:latin typeface="Arial" charset="0"/>
              </a:rPr>
              <a:t> in 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T(n)=8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</a:p>
          <a:p>
            <a:pPr lvl="1"/>
            <a:r>
              <a:rPr kumimoji="0" lang="en-US" altLang="zh-CN" dirty="0" smtClean="0">
                <a:latin typeface="Arial" charset="0"/>
              </a:rPr>
              <a:t>DGEMM</a:t>
            </a:r>
            <a:endParaRPr kumimoji="0"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/>
            </a:r>
            <a:br>
              <a:rPr lang="zh-CN" altLang="en-US">
                <a:latin typeface="Arial" charset="0"/>
              </a:rPr>
            </a:br>
            <a:r>
              <a:rPr lang="en-US" altLang="zh-CN">
                <a:latin typeface="Arial" charset="0"/>
              </a:rPr>
              <a:t>Strassen’s Idea</a:t>
            </a:r>
            <a:br>
              <a:rPr lang="en-US" altLang="zh-CN">
                <a:latin typeface="Arial" charset="0"/>
              </a:rPr>
            </a:b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</a:rPr>
              <a:t>Multiply 2*2 matrices with only 7 recursive multiplications. </a:t>
            </a: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endParaRPr kumimoji="0" lang="en-US" altLang="zh-CN" dirty="0">
              <a:latin typeface="Arial" charset="0"/>
            </a:endParaRPr>
          </a:p>
          <a:p>
            <a:pPr lvl="1"/>
            <a:endParaRPr kumimoji="0" lang="zh-CN" altLang="en-US" dirty="0">
              <a:latin typeface="Arial" charset="0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419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1242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352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434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Notes: </a:t>
            </a:r>
            <a:r>
              <a:rPr lang="en-US" altLang="zh-CN" dirty="0" smtClean="0"/>
              <a:t>adding </a:t>
            </a:r>
            <a:r>
              <a:rPr lang="en-US" altLang="zh-CN" dirty="0"/>
              <a:t>matrices is commutative , but multiplication is not.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Recall: Matrix Multiplication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971800"/>
            <a:ext cx="7520940" cy="1905000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•"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None/>
            </a:pPr>
            <a:endParaRPr kumimoji="0" lang="en-US" altLang="zh-CN" sz="3200" dirty="0">
              <a:solidFill>
                <a:srgbClr val="C00000"/>
              </a:solidFill>
              <a:latin typeface="Arial" charset="0"/>
            </a:endParaRPr>
          </a:p>
          <a:p>
            <a:pPr lvl="1">
              <a:buFontTx/>
              <a:buChar char="•"/>
            </a:pPr>
            <a:r>
              <a:rPr kumimoji="0" lang="en-US" altLang="zh-CN" dirty="0">
                <a:latin typeface="Arial" charset="0"/>
              </a:rPr>
              <a:t>r=</a:t>
            </a:r>
            <a:r>
              <a:rPr kumimoji="0" lang="en-US" altLang="zh-CN" dirty="0" err="1">
                <a:latin typeface="Arial" charset="0"/>
              </a:rPr>
              <a:t>ae+bg</a:t>
            </a:r>
            <a:r>
              <a:rPr kumimoji="0" lang="en-US" altLang="zh-CN" dirty="0" smtClean="0">
                <a:latin typeface="Arial" charset="0"/>
              </a:rPr>
              <a:t>;	s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af+bh</a:t>
            </a:r>
            <a:r>
              <a:rPr kumimoji="0" lang="en-US" altLang="zh-CN" dirty="0">
                <a:latin typeface="Arial" charset="0"/>
              </a:rPr>
              <a:t>;</a:t>
            </a:r>
          </a:p>
          <a:p>
            <a:pPr lvl="1">
              <a:buFontTx/>
              <a:buNone/>
            </a:pPr>
            <a:r>
              <a:rPr kumimoji="0" lang="en-US" altLang="zh-CN" dirty="0">
                <a:latin typeface="Arial" charset="0"/>
              </a:rPr>
              <a:t>	t=</a:t>
            </a:r>
            <a:r>
              <a:rPr kumimoji="0" lang="en-US" altLang="zh-CN" dirty="0" err="1">
                <a:latin typeface="Arial" charset="0"/>
              </a:rPr>
              <a:t>ce+</a:t>
            </a:r>
            <a:r>
              <a:rPr kumimoji="0" lang="en-US" altLang="zh-CN" dirty="0" err="1" smtClean="0">
                <a:latin typeface="Arial" charset="0"/>
              </a:rPr>
              <a:t>dg</a:t>
            </a:r>
            <a:r>
              <a:rPr lang="en-US" altLang="zh-CN" dirty="0" smtClean="0">
                <a:latin typeface="Arial" charset="0"/>
              </a:rPr>
              <a:t>;	</a:t>
            </a:r>
            <a:r>
              <a:rPr kumimoji="0" lang="en-US" altLang="zh-CN" dirty="0" smtClean="0">
                <a:latin typeface="Arial" charset="0"/>
              </a:rPr>
              <a:t>u</a:t>
            </a:r>
            <a:r>
              <a:rPr kumimoji="0" lang="en-US" altLang="zh-CN" dirty="0">
                <a:latin typeface="Arial" charset="0"/>
              </a:rPr>
              <a:t>=</a:t>
            </a:r>
            <a:r>
              <a:rPr kumimoji="0" lang="en-US" altLang="zh-CN" dirty="0" err="1">
                <a:latin typeface="Arial" charset="0"/>
              </a:rPr>
              <a:t>cf+dh</a:t>
            </a:r>
            <a:r>
              <a:rPr kumimoji="0" lang="en-US" altLang="zh-CN" dirty="0">
                <a:latin typeface="Arial" charset="0"/>
              </a:rPr>
              <a:t>;</a:t>
            </a:r>
          </a:p>
          <a:p>
            <a:pPr lvl="1"/>
            <a:endParaRPr kumimoji="0" lang="en-US" altLang="zh-CN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61722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82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Strassen’s Algorithm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1.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Divide: </a:t>
            </a:r>
            <a:r>
              <a:rPr kumimoji="0" lang="en-US" altLang="zh-CN" dirty="0">
                <a:latin typeface="Arial" charset="0"/>
              </a:rPr>
              <a:t>Partition A and B into (n/2)*(n/2)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. </a:t>
            </a:r>
            <a:r>
              <a:rPr kumimoji="0" lang="en-US" altLang="zh-CN" dirty="0" smtClean="0">
                <a:latin typeface="Arial" charset="0"/>
              </a:rPr>
              <a:t>Form </a:t>
            </a:r>
            <a:r>
              <a:rPr kumimoji="0" lang="en-US" altLang="zh-CN" dirty="0">
                <a:latin typeface="Arial" charset="0"/>
              </a:rPr>
              <a:t>terms to be multiplied using + and –.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2.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Conquer: </a:t>
            </a:r>
            <a:r>
              <a:rPr kumimoji="0" lang="en-US" altLang="zh-CN" dirty="0">
                <a:latin typeface="Arial" charset="0"/>
              </a:rPr>
              <a:t>Perform 7 multiplications (P</a:t>
            </a:r>
            <a:r>
              <a:rPr kumimoji="0" lang="en-US" altLang="zh-CN" baseline="-25000" dirty="0">
                <a:latin typeface="Arial" charset="0"/>
              </a:rPr>
              <a:t>1</a:t>
            </a:r>
            <a:r>
              <a:rPr kumimoji="0" lang="en-US" altLang="zh-CN" dirty="0">
                <a:latin typeface="Arial" charset="0"/>
              </a:rPr>
              <a:t> to P</a:t>
            </a:r>
            <a:r>
              <a:rPr kumimoji="0" lang="en-US" altLang="zh-CN" baseline="-25000" dirty="0">
                <a:latin typeface="Arial" charset="0"/>
              </a:rPr>
              <a:t>7</a:t>
            </a:r>
            <a:r>
              <a:rPr kumimoji="0" lang="en-US" altLang="zh-CN" dirty="0">
                <a:latin typeface="Arial" charset="0"/>
              </a:rPr>
              <a:t>) of (n/2)×(n/2)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 recursively.</a:t>
            </a:r>
          </a:p>
          <a:p>
            <a:pPr>
              <a:buFontTx/>
              <a:buNone/>
            </a:pPr>
            <a:r>
              <a:rPr kumimoji="0" lang="en-US" altLang="zh-CN" dirty="0">
                <a:latin typeface="Arial" charset="0"/>
              </a:rPr>
              <a:t>3.</a:t>
            </a:r>
            <a:r>
              <a:rPr kumimoji="0" lang="en-US" altLang="zh-CN" dirty="0">
                <a:solidFill>
                  <a:srgbClr val="C00000"/>
                </a:solidFill>
                <a:latin typeface="Arial" charset="0"/>
              </a:rPr>
              <a:t>Combine:</a:t>
            </a:r>
            <a:r>
              <a:rPr kumimoji="0" lang="en-US" altLang="zh-CN" dirty="0">
                <a:latin typeface="Arial" charset="0"/>
              </a:rPr>
              <a:t>Form C (</a:t>
            </a:r>
            <a:r>
              <a:rPr kumimoji="0" lang="en-US" altLang="zh-CN" dirty="0" err="1">
                <a:latin typeface="Arial" charset="0"/>
              </a:rPr>
              <a:t>r,s,t,u</a:t>
            </a:r>
            <a:r>
              <a:rPr kumimoji="0" lang="en-US" altLang="zh-CN" dirty="0">
                <a:latin typeface="Arial" charset="0"/>
              </a:rPr>
              <a:t>) using + and –on (n/2)×(n/2) </a:t>
            </a:r>
            <a:r>
              <a:rPr kumimoji="0" lang="en-US" altLang="zh-CN" dirty="0" err="1">
                <a:latin typeface="Arial" charset="0"/>
              </a:rPr>
              <a:t>submatrices</a:t>
            </a:r>
            <a:r>
              <a:rPr kumimoji="0" lang="en-US" altLang="zh-CN" dirty="0">
                <a:latin typeface="Arial" charset="0"/>
              </a:rPr>
              <a:t>.</a:t>
            </a:r>
          </a:p>
          <a:p>
            <a:r>
              <a:rPr kumimoji="0" lang="en-US" altLang="zh-CN" dirty="0">
                <a:latin typeface="Arial" charset="0"/>
              </a:rPr>
              <a:t>Write down cost of each step</a:t>
            </a:r>
          </a:p>
          <a:p>
            <a:r>
              <a:rPr kumimoji="0" lang="en-US" altLang="zh-CN" dirty="0">
                <a:latin typeface="Arial" charset="0"/>
              </a:rPr>
              <a:t>We got 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T(n)=7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  <a:endParaRPr kumimoji="0" lang="en-US" altLang="zh-CN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Cost of Strassen’s Algorithm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5029200"/>
          </a:xfrm>
        </p:spPr>
        <p:txBody>
          <a:bodyPr/>
          <a:lstStyle/>
          <a:p>
            <a:pPr algn="ctr">
              <a:buFontTx/>
              <a:buNone/>
            </a:pP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T(n)=7 * T(n/2) + </a:t>
            </a:r>
            <a:r>
              <a:rPr kumimoji="0" lang="el-GR" altLang="zh-CN" dirty="0">
                <a:solidFill>
                  <a:srgbClr val="0070C0"/>
                </a:solidFill>
                <a:latin typeface="Cambria Math" charset="0"/>
              </a:rPr>
              <a:t>Θ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(n</a:t>
            </a:r>
            <a:r>
              <a:rPr kumimoji="0" lang="en-US" altLang="zh-CN" baseline="30000" dirty="0">
                <a:solidFill>
                  <a:srgbClr val="0070C0"/>
                </a:solidFill>
                <a:latin typeface="Cambria Math" charset="0"/>
              </a:rPr>
              <a:t>2</a:t>
            </a:r>
            <a:r>
              <a:rPr kumimoji="0" lang="en-US" altLang="zh-CN" dirty="0">
                <a:solidFill>
                  <a:srgbClr val="0070C0"/>
                </a:solidFill>
                <a:latin typeface="Cambria Math" charset="0"/>
              </a:rPr>
              <a:t>)</a:t>
            </a:r>
            <a:endParaRPr kumimoji="0" lang="en-US" altLang="zh-CN" dirty="0"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a=7,b=2</a:t>
            </a:r>
          </a:p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          =n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lg7</a:t>
            </a:r>
            <a:endParaRPr kumimoji="0" lang="en-US" altLang="zh-CN" dirty="0">
              <a:solidFill>
                <a:srgbClr val="0070C0"/>
              </a:solidFill>
              <a:latin typeface="Arial" charset="0"/>
            </a:endParaRPr>
          </a:p>
          <a:p>
            <a:r>
              <a:rPr kumimoji="0" lang="en-US" altLang="zh-CN" dirty="0">
                <a:latin typeface="Arial" charset="0"/>
              </a:rPr>
              <a:t>case 1</a:t>
            </a:r>
          </a:p>
          <a:p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T(n) = </a:t>
            </a:r>
            <a:r>
              <a:rPr kumimoji="0" lang="el-GR" altLang="zh-CN" dirty="0">
                <a:solidFill>
                  <a:srgbClr val="0070C0"/>
                </a:solidFill>
                <a:latin typeface="Arial" charset="0"/>
              </a:rPr>
              <a:t>Θ(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lg7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) =O(n</a:t>
            </a:r>
            <a:r>
              <a:rPr kumimoji="0" lang="en-US" altLang="zh-CN" baseline="30000" dirty="0">
                <a:solidFill>
                  <a:srgbClr val="0070C0"/>
                </a:solidFill>
                <a:latin typeface="Arial" charset="0"/>
              </a:rPr>
              <a:t>2.81</a:t>
            </a:r>
            <a:r>
              <a:rPr kumimoji="0" lang="en-US" altLang="zh-CN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kumimoji="0" lang="en-US" altLang="zh-CN" sz="2800" dirty="0">
                <a:latin typeface="Arial" charset="0"/>
              </a:rPr>
              <a:t>Not so surprising?</a:t>
            </a:r>
          </a:p>
          <a:p>
            <a:r>
              <a:rPr kumimoji="0" lang="en-US" altLang="zh-CN" sz="2800" dirty="0" err="1">
                <a:latin typeface="Arial" charset="0"/>
              </a:rPr>
              <a:t>Strassen’s</a:t>
            </a:r>
            <a:r>
              <a:rPr kumimoji="0" lang="en-US" altLang="zh-CN" sz="2800" dirty="0">
                <a:latin typeface="Arial" charset="0"/>
              </a:rPr>
              <a:t> Algorithm is not the best. The best one has 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O(n</a:t>
            </a:r>
            <a:r>
              <a:rPr kumimoji="0" lang="en-US" altLang="zh-CN" sz="2800" baseline="30000" dirty="0">
                <a:solidFill>
                  <a:srgbClr val="0070C0"/>
                </a:solidFill>
                <a:latin typeface="Arial" charset="0"/>
              </a:rPr>
              <a:t>2.376</a:t>
            </a:r>
            <a:r>
              <a:rPr kumimoji="0" lang="en-US" altLang="zh-CN" sz="2800" dirty="0">
                <a:solidFill>
                  <a:srgbClr val="0070C0"/>
                </a:solidFill>
                <a:latin typeface="Arial" charset="0"/>
              </a:rPr>
              <a:t>)  </a:t>
            </a:r>
            <a:r>
              <a:rPr kumimoji="0" lang="en-US" altLang="zh-CN" sz="2800" dirty="0">
                <a:latin typeface="Arial" charset="0"/>
              </a:rPr>
              <a:t>(Be of theoretical interest only).</a:t>
            </a:r>
            <a:endParaRPr kumimoji="0" lang="en-US" altLang="zh-CN" sz="2800" dirty="0">
              <a:solidFill>
                <a:srgbClr val="0070C0"/>
              </a:solidFill>
              <a:latin typeface="Arial" charset="0"/>
            </a:endParaRPr>
          </a:p>
          <a:p>
            <a:pPr algn="just"/>
            <a:r>
              <a:rPr kumimoji="0" lang="en-US" altLang="zh-CN" sz="2800" dirty="0">
                <a:latin typeface="Arial" charset="0"/>
              </a:rPr>
              <a:t>But it is simple and efficient enough compared with the naïve one when n&gt;=32.</a:t>
            </a:r>
            <a:endParaRPr kumimoji="0" lang="en-US" altLang="zh-CN" sz="2800" dirty="0">
              <a:solidFill>
                <a:srgbClr val="0070C0"/>
              </a:solidFill>
              <a:latin typeface="Arial" charset="0"/>
            </a:endParaRPr>
          </a:p>
          <a:p>
            <a:endParaRPr kumimoji="0" lang="zh-CN" altLang="en-US" dirty="0">
              <a:latin typeface="Arial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057400"/>
            <a:ext cx="120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Merge Sort</a:t>
            </a:r>
            <a:endParaRPr lang="zh-CN" altLang="en-US"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1.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b="1">
                <a:latin typeface="Arial" charset="0"/>
              </a:rPr>
              <a:t>:Trivial.</a:t>
            </a:r>
          </a:p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2.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b="1">
                <a:latin typeface="Arial" charset="0"/>
              </a:rPr>
              <a:t>:Recursively sort subarrays.</a:t>
            </a:r>
          </a:p>
          <a:p>
            <a:pPr>
              <a:buFontTx/>
              <a:buNone/>
            </a:pPr>
            <a:r>
              <a:rPr kumimoji="0" lang="en-US" altLang="zh-CN" b="1">
                <a:latin typeface="Arial" charset="0"/>
              </a:rPr>
              <a:t>3.</a:t>
            </a:r>
            <a:r>
              <a:rPr kumimoji="0" lang="en-US" altLang="zh-CN" b="1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b="1">
                <a:latin typeface="Arial" charset="0"/>
              </a:rPr>
              <a:t>:Linear-time merge.</a:t>
            </a:r>
          </a:p>
          <a:p>
            <a:pPr>
              <a:buFontTx/>
              <a:buNone/>
            </a:pPr>
            <a:endParaRPr kumimoji="0" lang="en-US" altLang="zh-CN" b="1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  <a:p>
            <a:endParaRPr kumimoji="0" lang="zh-CN" altLang="en-US">
              <a:latin typeface="Arial" charset="0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133600" y="3429000"/>
            <a:ext cx="3878263" cy="649288"/>
            <a:chOff x="990600" y="2627168"/>
            <a:chExt cx="3878385" cy="649432"/>
          </a:xfrm>
        </p:grpSpPr>
        <p:pic>
          <p:nvPicPr>
            <p:cNvPr id="820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667000"/>
              <a:ext cx="273538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27168"/>
              <a:ext cx="1143000" cy="64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" y="4800600"/>
            <a:ext cx="2362200" cy="46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0" lang="en-US" altLang="zh-CN" sz="2400"/>
              <a:t># subproblems</a:t>
            </a:r>
            <a:endParaRPr kumimoji="0" lang="zh-CN" altLang="en-US" sz="2400"/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 rot="10800000" flipV="1">
            <a:off x="2095500" y="4038600"/>
            <a:ext cx="11811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5638800"/>
            <a:ext cx="19050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kumimoji="0" lang="en-US" altLang="zh-CN" sz="2400"/>
              <a:t>subproblem</a:t>
            </a:r>
          </a:p>
          <a:p>
            <a:pPr algn="ctr" eaLnBrk="1" hangingPunct="1"/>
            <a:r>
              <a:rPr kumimoji="0" lang="en-US" altLang="zh-CN" sz="2400"/>
              <a:t>size</a:t>
            </a:r>
            <a:endParaRPr kumimoji="0" lang="zh-CN" altLang="en-US" sz="2400"/>
          </a:p>
        </p:txBody>
      </p:sp>
      <p:cxnSp>
        <p:nvCxnSpPr>
          <p:cNvPr id="17" name="直接箭头连接符 16"/>
          <p:cNvCxnSpPr>
            <a:endCxn id="16" idx="0"/>
          </p:cNvCxnSpPr>
          <p:nvPr/>
        </p:nvCxnSpPr>
        <p:spPr>
          <a:xfrm rot="5400000">
            <a:off x="3257550" y="4552950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4953000"/>
            <a:ext cx="2362200" cy="830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ea typeface="+mn-ea"/>
                <a:cs typeface="+mn-cs"/>
              </a:rPr>
              <a:t>cost of dividing and combining</a:t>
            </a: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>
          <a:xfrm rot="16200000" flipH="1">
            <a:off x="5467350" y="4210050"/>
            <a:ext cx="914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3    5    7    8    9    12    15 </a:t>
            </a:r>
          </a:p>
          <a:p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64198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72063"/>
            <a:ext cx="6324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105400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248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72063"/>
            <a:ext cx="63246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172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Binary search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kumimoji="0" lang="en-US" altLang="zh-CN" sz="3600">
                <a:latin typeface="Arial" charset="0"/>
              </a:rPr>
              <a:t>Find an element in a sorted array: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Divide</a:t>
            </a:r>
            <a:r>
              <a:rPr kumimoji="0" lang="en-US" altLang="zh-CN" sz="3200">
                <a:latin typeface="Arial" charset="0"/>
              </a:rPr>
              <a:t>: Check middle element.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Conquer</a:t>
            </a:r>
            <a:r>
              <a:rPr kumimoji="0" lang="en-US" altLang="zh-CN" sz="3200">
                <a:latin typeface="Arial" charset="0"/>
              </a:rPr>
              <a:t>: Recursively search 1 sub array.</a:t>
            </a:r>
          </a:p>
          <a:p>
            <a:pPr lvl="1"/>
            <a:r>
              <a:rPr kumimoji="0" lang="en-US" altLang="zh-CN" sz="3200">
                <a:solidFill>
                  <a:srgbClr val="C00000"/>
                </a:solidFill>
                <a:latin typeface="Arial" charset="0"/>
              </a:rPr>
              <a:t>Combine</a:t>
            </a:r>
            <a:r>
              <a:rPr kumimoji="0" lang="en-US" altLang="zh-CN" sz="3200">
                <a:latin typeface="Arial" charset="0"/>
              </a:rPr>
              <a:t>: Trivial.</a:t>
            </a:r>
          </a:p>
          <a:p>
            <a:pPr lvl="1" algn="just">
              <a:buFontTx/>
              <a:buChar char="•"/>
            </a:pPr>
            <a:r>
              <a:rPr kumimoji="0" lang="en-US" altLang="zh-CN" sz="3600">
                <a:latin typeface="Arial" charset="0"/>
              </a:rPr>
              <a:t>Example: Find </a:t>
            </a:r>
            <a:r>
              <a:rPr kumimoji="0" lang="en-US" altLang="zh-CN" sz="3600">
                <a:solidFill>
                  <a:srgbClr val="5CADFF"/>
                </a:solidFill>
                <a:latin typeface="Arial" charset="0"/>
              </a:rPr>
              <a:t>9</a:t>
            </a:r>
          </a:p>
          <a:p>
            <a:pPr lvl="1" algn="just">
              <a:buFontTx/>
              <a:buNone/>
            </a:pPr>
            <a:r>
              <a:rPr kumimoji="0" lang="en-US" altLang="zh-CN" sz="3600">
                <a:latin typeface="Arial" charset="0"/>
              </a:rPr>
              <a:t>          </a:t>
            </a:r>
          </a:p>
          <a:p>
            <a:endParaRPr kumimoji="0" lang="zh-CN" altLang="en-US">
              <a:latin typeface="Arial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6019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9438</TotalTime>
  <Words>637</Words>
  <Application>Microsoft Macintosh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Angles</vt:lpstr>
      <vt:lpstr>Equation</vt:lpstr>
      <vt:lpstr>Merge Sort</vt:lpstr>
      <vt:lpstr>Merge Sort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Recurrence for binary search</vt:lpstr>
      <vt:lpstr> Matrix Multiplication of n*n </vt:lpstr>
      <vt:lpstr>Code for Matrix Multiplication</vt:lpstr>
      <vt:lpstr>Strassen’s Idea</vt:lpstr>
      <vt:lpstr> Strassen’s Idea </vt:lpstr>
      <vt:lpstr>Recall: Matrix Multiplication</vt:lpstr>
      <vt:lpstr>Strassen’s Algorithm</vt:lpstr>
      <vt:lpstr>Cost of Strassen’s Algorithm</vt:lpstr>
    </vt:vector>
  </TitlesOfParts>
  <Company>Guild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 Power Template</dc:title>
  <dc:creator>www.themegallery.com</dc:creator>
  <cp:lastModifiedBy>Tom Schmidt</cp:lastModifiedBy>
  <cp:revision>338</cp:revision>
  <dcterms:created xsi:type="dcterms:W3CDTF">2006-01-04T20:50:32Z</dcterms:created>
  <dcterms:modified xsi:type="dcterms:W3CDTF">2015-12-03T17:58:38Z</dcterms:modified>
</cp:coreProperties>
</file>