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6"/>
  </p:notesMasterIdLst>
  <p:sldIdLst>
    <p:sldId id="260" r:id="rId2"/>
    <p:sldId id="289" r:id="rId3"/>
    <p:sldId id="290" r:id="rId4"/>
    <p:sldId id="291" r:id="rId5"/>
    <p:sldId id="292" r:id="rId6"/>
    <p:sldId id="297" r:id="rId7"/>
    <p:sldId id="298" r:id="rId8"/>
    <p:sldId id="300" r:id="rId9"/>
    <p:sldId id="301" r:id="rId10"/>
    <p:sldId id="302" r:id="rId11"/>
    <p:sldId id="303" r:id="rId12"/>
    <p:sldId id="299" r:id="rId13"/>
    <p:sldId id="304" r:id="rId14"/>
    <p:sldId id="305" r:id="rId15"/>
    <p:sldId id="313" r:id="rId16"/>
    <p:sldId id="316" r:id="rId17"/>
    <p:sldId id="317" r:id="rId18"/>
    <p:sldId id="318" r:id="rId19"/>
    <p:sldId id="319" r:id="rId20"/>
    <p:sldId id="321" r:id="rId21"/>
    <p:sldId id="320" r:id="rId22"/>
    <p:sldId id="326" r:id="rId23"/>
    <p:sldId id="322" r:id="rId24"/>
    <p:sldId id="32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4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1F7F8DB-C0F3-9C4F-8CD1-EC82839A06C7}" type="datetimeFigureOut">
              <a:rPr lang="zh-CN" altLang="en-US"/>
              <a:pPr/>
              <a:t>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47C1854-2498-5742-A4BA-5308B2DBC5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Calibri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Calibri" charset="0"/>
                <a:ea typeface="ＭＳ Ｐゴシック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fld id="{98DC7533-091A-9E42-83C3-0E7BF19DAFA9}" type="slidenum">
              <a:rPr kumimoji="0" lang="zh-CN" altLang="en-US">
                <a:latin typeface="Arial" charset="0"/>
              </a:rPr>
              <a:pPr/>
              <a:t>14</a:t>
            </a:fld>
            <a:endParaRPr kumimoji="0" lang="zh-CN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5400" y="2743200"/>
            <a:ext cx="7391400" cy="1600200"/>
          </a:xfrm>
        </p:spPr>
        <p:txBody>
          <a:bodyPr/>
          <a:lstStyle/>
          <a:p>
            <a:pPr eaLnBrk="1" hangingPunct="1"/>
            <a:r>
              <a:rPr lang="zh-CN" altLang="en-US" sz="5400" dirty="0">
                <a:latin typeface="Berlin Sans FB" charset="0"/>
              </a:rPr>
              <a:t/>
            </a:r>
            <a:br>
              <a:rPr lang="zh-CN" altLang="en-US" sz="5400" dirty="0">
                <a:latin typeface="Berlin Sans FB" charset="0"/>
              </a:rPr>
            </a:br>
            <a:r>
              <a:rPr lang="en-US" altLang="zh-CN" sz="5400" dirty="0" smtClean="0">
                <a:latin typeface="Cooper Black" charset="0"/>
              </a:rPr>
              <a:t>Divide And Conquer Algorithms</a:t>
            </a:r>
            <a:r>
              <a:rPr lang="en-US" altLang="zh-CN" sz="5400" dirty="0">
                <a:latin typeface="Berlin Sans FB" charset="0"/>
              </a:rPr>
              <a:t/>
            </a:r>
            <a:br>
              <a:rPr lang="en-US" altLang="zh-CN" sz="5400" dirty="0">
                <a:latin typeface="Berlin Sans FB" charset="0"/>
              </a:rPr>
            </a:br>
            <a:endParaRPr lang="en-US" altLang="zh-CN" sz="5400" dirty="0">
              <a:latin typeface="Berlin Sans FB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48200"/>
            <a:ext cx="7543800" cy="457200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ffectLst/>
                <a:latin typeface="Harlow Solid Italic" charset="0"/>
              </a:rPr>
              <a:t>Thanks to </a:t>
            </a:r>
            <a:r>
              <a:rPr kumimoji="0" lang="en-US" altLang="zh-CN" dirty="0" err="1" smtClean="0">
                <a:effectLst/>
                <a:latin typeface="Harlow Solid Italic" charset="0"/>
              </a:rPr>
              <a:t>Jiafen</a:t>
            </a:r>
            <a:r>
              <a:rPr kumimoji="0" lang="en-US" altLang="zh-CN" dirty="0" smtClean="0">
                <a:effectLst/>
                <a:latin typeface="Harlow Solid Italic" charset="0"/>
              </a:rPr>
              <a:t> Liu</a:t>
            </a:r>
            <a:endParaRPr kumimoji="0" lang="en-US" altLang="zh-CN" dirty="0">
              <a:effectLst/>
              <a:latin typeface="Harlow Solid Italic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066800" y="5105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defRPr/>
            </a:pPr>
            <a:endParaRPr lang="en-US" altLang="zh-CN" sz="2400" kern="0" dirty="0">
              <a:latin typeface="Harlow Solid Italic" pitchFamily="8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5105400"/>
            <a:ext cx="637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248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72063"/>
            <a:ext cx="63246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172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81600"/>
            <a:ext cx="6019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Recurrence for binary search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5029200"/>
          </a:xfrm>
        </p:spPr>
        <p:txBody>
          <a:bodyPr/>
          <a:lstStyle/>
          <a:p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            T(n) = 1T(n/2) + </a:t>
            </a:r>
            <a:r>
              <a:rPr kumimoji="0" lang="el-GR" altLang="zh-CN" dirty="0">
                <a:solidFill>
                  <a:srgbClr val="0070C0"/>
                </a:solidFill>
                <a:latin typeface="Arial" charset="0"/>
              </a:rPr>
              <a:t>Θ(1</a:t>
            </a:r>
            <a:r>
              <a:rPr kumimoji="0" lang="el-GR" altLang="zh-CN" b="1" dirty="0">
                <a:solidFill>
                  <a:srgbClr val="0070C0"/>
                </a:solidFill>
                <a:latin typeface="Arial" charset="0"/>
              </a:rPr>
              <a:t>)</a:t>
            </a: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pPr lvl="1">
              <a:buFontTx/>
              <a:buNone/>
            </a:pPr>
            <a:r>
              <a:rPr kumimoji="0" lang="en-US" altLang="zh-CN" dirty="0">
                <a:latin typeface="Arial" charset="0"/>
              </a:rPr>
              <a:t>b=2, a=1</a:t>
            </a:r>
          </a:p>
          <a:p>
            <a:pPr lvl="1">
              <a:buFontTx/>
              <a:buNone/>
            </a:pPr>
            <a:endParaRPr kumimoji="0" lang="en-US" altLang="zh-CN" dirty="0">
              <a:latin typeface="Arial" charset="0"/>
            </a:endParaRPr>
          </a:p>
          <a:p>
            <a:pPr lvl="1">
              <a:buFontTx/>
              <a:buNone/>
            </a:pPr>
            <a:r>
              <a:rPr kumimoji="0" lang="en-US" altLang="zh-CN" dirty="0">
                <a:latin typeface="Arial" charset="0"/>
              </a:rPr>
              <a:t>Case 2 (k=0)</a:t>
            </a:r>
          </a:p>
          <a:p>
            <a:pPr lvl="1">
              <a:buFontTx/>
              <a:buNone/>
            </a:pPr>
            <a:endParaRPr kumimoji="0" lang="en-US" altLang="zh-CN" dirty="0">
              <a:latin typeface="Arial" charset="0"/>
            </a:endParaRPr>
          </a:p>
          <a:p>
            <a:pPr lvl="1">
              <a:buFontTx/>
              <a:buNone/>
            </a:pPr>
            <a:endParaRPr kumimoji="0" lang="zh-CN" altLang="en-US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743200"/>
            <a:ext cx="2362200" cy="461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0" lang="en-US" altLang="zh-CN" sz="2400"/>
              <a:t># subproblems</a:t>
            </a:r>
            <a:endParaRPr kumimoji="0" lang="zh-CN" altLang="en-US" sz="2400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 rot="10800000" flipV="1">
            <a:off x="2400300" y="1981200"/>
            <a:ext cx="11811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581400"/>
            <a:ext cx="1905000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kumimoji="0" lang="en-US" altLang="zh-CN" sz="2400"/>
              <a:t>subproblem</a:t>
            </a:r>
          </a:p>
          <a:p>
            <a:pPr algn="ctr" eaLnBrk="1" hangingPunct="1"/>
            <a:r>
              <a:rPr kumimoji="0" lang="en-US" altLang="zh-CN" sz="2400"/>
              <a:t>size</a:t>
            </a:r>
            <a:endParaRPr kumimoji="0" lang="zh-CN" altLang="en-US" sz="2400"/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>
          <a:xfrm rot="5400000">
            <a:off x="3486150" y="2571750"/>
            <a:ext cx="160020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0" y="2895600"/>
            <a:ext cx="2362200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>
                <a:ea typeface="+mn-ea"/>
                <a:cs typeface="+mn-cs"/>
              </a:rPr>
              <a:t>cost of dividing and combining</a:t>
            </a:r>
          </a:p>
        </p:txBody>
      </p:sp>
      <p:cxnSp>
        <p:nvCxnSpPr>
          <p:cNvPr id="9" name="直接箭头连接符 8"/>
          <p:cNvCxnSpPr>
            <a:endCxn id="8" idx="0"/>
          </p:cNvCxnSpPr>
          <p:nvPr/>
        </p:nvCxnSpPr>
        <p:spPr>
          <a:xfrm rot="16200000" flipH="1">
            <a:off x="5695950" y="2076450"/>
            <a:ext cx="914400" cy="723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37125"/>
            <a:ext cx="320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19800"/>
            <a:ext cx="2095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Powering a Number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pt-BR" altLang="zh-CN">
                <a:latin typeface="Arial" charset="0"/>
              </a:rPr>
              <a:t>Problem: Compute a</a:t>
            </a:r>
            <a:r>
              <a:rPr kumimoji="0" lang="pt-BR" altLang="zh-CN" baseline="30000">
                <a:latin typeface="Arial" charset="0"/>
              </a:rPr>
              <a:t>n</a:t>
            </a:r>
            <a:r>
              <a:rPr kumimoji="0" lang="pt-BR" altLang="zh-CN">
                <a:latin typeface="Arial" charset="0"/>
              </a:rPr>
              <a:t>, where n∈N.</a:t>
            </a:r>
          </a:p>
          <a:p>
            <a:r>
              <a:rPr kumimoji="0" lang="pt-BR" altLang="zh-CN">
                <a:latin typeface="Arial" charset="0"/>
              </a:rPr>
              <a:t>Naive algorithm: </a:t>
            </a:r>
          </a:p>
          <a:p>
            <a:pPr lvl="1"/>
            <a:r>
              <a:rPr kumimoji="0" lang="pt-BR" altLang="zh-CN">
                <a:latin typeface="Arial" charset="0"/>
              </a:rPr>
              <a:t>How?</a:t>
            </a:r>
          </a:p>
          <a:p>
            <a:pPr lvl="1"/>
            <a:r>
              <a:rPr kumimoji="0" lang="pt-BR" altLang="zh-CN">
                <a:latin typeface="Arial" charset="0"/>
              </a:rPr>
              <a:t>Complexity ?</a:t>
            </a:r>
          </a:p>
          <a:p>
            <a:r>
              <a:rPr kumimoji="0" lang="pt-BR" altLang="zh-CN">
                <a:latin typeface="Arial" charset="0"/>
              </a:rPr>
              <a:t>The Spot Creativity:</a:t>
            </a:r>
          </a:p>
          <a:p>
            <a:pPr lvl="1"/>
            <a:r>
              <a:rPr kumimoji="0" lang="pt-BR" altLang="zh-CN">
                <a:latin typeface="Arial" charset="0"/>
              </a:rPr>
              <a:t>Is this the only and the best algorithm?</a:t>
            </a:r>
          </a:p>
          <a:p>
            <a:pPr lvl="1"/>
            <a:r>
              <a:rPr kumimoji="0" lang="en-US" altLang="zh-CN">
                <a:latin typeface="Arial" charset="0"/>
              </a:rPr>
              <a:t>Any Suggestions on using divide-and-conquer strategy?</a:t>
            </a:r>
          </a:p>
          <a:p>
            <a:endParaRPr kumimoji="0" lang="en-US" altLang="zh-CN">
              <a:latin typeface="Arial" charset="0"/>
            </a:endParaRPr>
          </a:p>
          <a:p>
            <a:endParaRPr kumimoji="0" lang="zh-CN" altLang="en-US">
              <a:latin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3800" y="31242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lvl="1" eaLnBrk="1" hangingPunct="1"/>
            <a:r>
              <a:rPr kumimoji="0" lang="pt-BR" altLang="zh-CN">
                <a:solidFill>
                  <a:srgbClr val="0070C0"/>
                </a:solidFill>
              </a:rPr>
              <a:t>Θ(n)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Powering a Number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</a:rPr>
              <a:t>Divide-and-conquer:</a:t>
            </a:r>
          </a:p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r>
              <a:rPr kumimoji="0" lang="en-US" altLang="zh-CN">
                <a:latin typeface="Arial" charset="0"/>
              </a:rPr>
              <a:t>Complexity:</a:t>
            </a:r>
          </a:p>
          <a:p>
            <a:pPr algn="ctr">
              <a:buFontTx/>
              <a:buNone/>
            </a:pPr>
            <a:r>
              <a:rPr kumimoji="0" lang="en-US" altLang="zh-CN">
                <a:solidFill>
                  <a:srgbClr val="0070C0"/>
                </a:solidFill>
                <a:latin typeface="Arial" charset="0"/>
              </a:rPr>
              <a:t>T(n) = T(n/2) + </a:t>
            </a:r>
            <a:r>
              <a:rPr kumimoji="0" lang="el-GR" altLang="zh-CN">
                <a:solidFill>
                  <a:srgbClr val="0070C0"/>
                </a:solidFill>
                <a:latin typeface="Arial" charset="0"/>
              </a:rPr>
              <a:t>Θ(1) </a:t>
            </a:r>
            <a:endParaRPr kumimoji="0" lang="en-US" altLang="zh-CN">
              <a:solidFill>
                <a:srgbClr val="0070C0"/>
              </a:solidFill>
              <a:latin typeface="Arial" charset="0"/>
            </a:endParaRPr>
          </a:p>
          <a:p>
            <a:pPr>
              <a:buFontTx/>
              <a:buNone/>
            </a:pPr>
            <a:r>
              <a:rPr kumimoji="0" lang="en-US" altLang="zh-CN">
                <a:latin typeface="Arial" charset="0"/>
              </a:rPr>
              <a:t>a=1,b=2</a:t>
            </a:r>
          </a:p>
          <a:p>
            <a:pPr>
              <a:buFontTx/>
              <a:buNone/>
            </a:pPr>
            <a:r>
              <a:rPr kumimoji="0" lang="en-US" altLang="zh-CN">
                <a:solidFill>
                  <a:srgbClr val="0070C0"/>
                </a:solidFill>
                <a:latin typeface="Arial" charset="0"/>
              </a:rPr>
              <a:t>        =n</a:t>
            </a:r>
            <a:r>
              <a:rPr kumimoji="0" lang="en-US" altLang="zh-CN" baseline="30000">
                <a:solidFill>
                  <a:srgbClr val="0070C0"/>
                </a:solidFill>
                <a:latin typeface="Arial" charset="0"/>
              </a:rPr>
              <a:t>0</a:t>
            </a:r>
            <a:r>
              <a:rPr kumimoji="0" lang="en-US" altLang="zh-CN">
                <a:solidFill>
                  <a:srgbClr val="0070C0"/>
                </a:solidFill>
                <a:latin typeface="Arial" charset="0"/>
              </a:rPr>
              <a:t>=1</a:t>
            </a:r>
          </a:p>
          <a:p>
            <a:pPr>
              <a:buFontTx/>
              <a:buNone/>
            </a:pPr>
            <a:r>
              <a:rPr kumimoji="0" lang="en-US" altLang="zh-CN">
                <a:latin typeface="Arial" charset="0"/>
              </a:rPr>
              <a:t>case 2(k=0)</a:t>
            </a:r>
          </a:p>
          <a:p>
            <a:pPr>
              <a:buFontTx/>
              <a:buNone/>
            </a:pPr>
            <a:r>
              <a:rPr kumimoji="0" lang="en-US" altLang="zh-CN">
                <a:solidFill>
                  <a:srgbClr val="0070C0"/>
                </a:solidFill>
                <a:latin typeface="Arial" charset="0"/>
              </a:rPr>
              <a:t>T(n) = </a:t>
            </a:r>
            <a:r>
              <a:rPr kumimoji="0" lang="el-GR" altLang="zh-CN">
                <a:solidFill>
                  <a:srgbClr val="0070C0"/>
                </a:solidFill>
                <a:latin typeface="Arial" charset="0"/>
              </a:rPr>
              <a:t>Θ(</a:t>
            </a:r>
            <a:r>
              <a:rPr kumimoji="0" lang="en-US" altLang="zh-CN">
                <a:solidFill>
                  <a:srgbClr val="0070C0"/>
                </a:solidFill>
                <a:latin typeface="Arial" charset="0"/>
              </a:rPr>
              <a:t>lgn)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448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10239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/>
            </a:r>
            <a:br>
              <a:rPr lang="zh-CN" altLang="en-US">
                <a:latin typeface="Arial" charset="0"/>
              </a:rPr>
            </a:br>
            <a:r>
              <a:rPr lang="en-US" altLang="zh-CN">
                <a:latin typeface="Arial" charset="0"/>
              </a:rPr>
              <a:t>Matrix Multiplication of n</a:t>
            </a:r>
            <a:r>
              <a:rPr lang="zh-CN" altLang="en-US">
                <a:latin typeface="Arial" charset="0"/>
              </a:rPr>
              <a:t>*</a:t>
            </a:r>
            <a:r>
              <a:rPr lang="en-US" altLang="zh-CN">
                <a:latin typeface="Arial" charset="0"/>
              </a:rPr>
              <a:t>n</a:t>
            </a:r>
            <a:br>
              <a:rPr lang="en-US" altLang="zh-CN">
                <a:latin typeface="Arial" charset="0"/>
              </a:rPr>
            </a:b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</a:rPr>
              <a:t> </a:t>
            </a:r>
          </a:p>
          <a:p>
            <a:endParaRPr kumimoji="0" lang="en-US" altLang="zh-CN">
              <a:latin typeface="Arial" charset="0"/>
            </a:endParaRPr>
          </a:p>
          <a:p>
            <a:r>
              <a:rPr kumimoji="0" lang="en-US" altLang="zh-CN">
                <a:latin typeface="Arial" charset="0"/>
              </a:rPr>
              <a:t> </a:t>
            </a:r>
          </a:p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r>
              <a:rPr kumimoji="0" lang="en-US" altLang="zh-CN">
                <a:latin typeface="Arial" charset="0"/>
              </a:rPr>
              <a:t> </a:t>
            </a:r>
            <a:endParaRPr kumimoji="0" lang="zh-CN" altLang="en-US">
              <a:latin typeface="Arial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63928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80010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600"/>
            <a:ext cx="1619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Code for Matrix Multiplication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dirty="0">
                <a:latin typeface="Arial" charset="0"/>
              </a:rPr>
              <a:t> </a:t>
            </a:r>
          </a:p>
          <a:p>
            <a:endParaRPr kumimoji="0" lang="en-US" altLang="zh-CN" dirty="0">
              <a:latin typeface="Arial" charset="0"/>
            </a:endParaRP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for </a:t>
            </a:r>
            <a:r>
              <a:rPr kumimoji="0" lang="en-US" altLang="zh-CN" dirty="0" err="1">
                <a:latin typeface="Arial" charset="0"/>
              </a:rPr>
              <a:t>i</a:t>
            </a:r>
            <a:r>
              <a:rPr kumimoji="0" lang="en-US" altLang="zh-CN" dirty="0">
                <a:latin typeface="Arial" charset="0"/>
              </a:rPr>
              <a:t>=1 to n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	for j=1 to n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		</a:t>
            </a:r>
            <a:r>
              <a:rPr kumimoji="0" lang="en-US" altLang="zh-CN" dirty="0" err="1">
                <a:latin typeface="Arial" charset="0"/>
              </a:rPr>
              <a:t>c</a:t>
            </a:r>
            <a:r>
              <a:rPr kumimoji="0" lang="en-US" altLang="zh-CN" baseline="-25000" dirty="0" err="1">
                <a:latin typeface="Arial" charset="0"/>
              </a:rPr>
              <a:t>ij</a:t>
            </a:r>
            <a:r>
              <a:rPr kumimoji="0" lang="en-US" altLang="zh-CN" dirty="0">
                <a:latin typeface="Arial" charset="0"/>
              </a:rPr>
              <a:t>=0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		for k=1 to n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			</a:t>
            </a:r>
            <a:r>
              <a:rPr kumimoji="0" lang="en-US" altLang="zh-CN" dirty="0" err="1">
                <a:latin typeface="Arial" charset="0"/>
              </a:rPr>
              <a:t>c</a:t>
            </a:r>
            <a:r>
              <a:rPr kumimoji="0" lang="en-US" altLang="zh-CN" baseline="-25000" dirty="0" err="1">
                <a:latin typeface="Arial" charset="0"/>
              </a:rPr>
              <a:t>ij</a:t>
            </a:r>
            <a:r>
              <a:rPr kumimoji="0" lang="en-US" altLang="zh-CN" dirty="0">
                <a:latin typeface="Arial" charset="0"/>
              </a:rPr>
              <a:t>=</a:t>
            </a:r>
            <a:r>
              <a:rPr kumimoji="0" lang="en-US" altLang="zh-CN" dirty="0" err="1">
                <a:latin typeface="Arial" charset="0"/>
              </a:rPr>
              <a:t>c</a:t>
            </a:r>
            <a:r>
              <a:rPr kumimoji="0" lang="en-US" altLang="zh-CN" baseline="-25000" dirty="0" err="1">
                <a:latin typeface="Arial" charset="0"/>
              </a:rPr>
              <a:t>ij</a:t>
            </a:r>
            <a:r>
              <a:rPr kumimoji="0" lang="en-US" altLang="zh-CN" baseline="-25000" dirty="0">
                <a:latin typeface="Arial" charset="0"/>
              </a:rPr>
              <a:t> </a:t>
            </a:r>
            <a:r>
              <a:rPr kumimoji="0" lang="en-US" altLang="zh-CN" dirty="0">
                <a:latin typeface="Arial" charset="0"/>
              </a:rPr>
              <a:t>+ </a:t>
            </a:r>
            <a:r>
              <a:rPr kumimoji="0" lang="en-US" altLang="zh-CN" dirty="0" err="1">
                <a:latin typeface="Arial" charset="0"/>
              </a:rPr>
              <a:t>a</a:t>
            </a:r>
            <a:r>
              <a:rPr kumimoji="0" lang="en-US" altLang="zh-CN" baseline="-25000" dirty="0" err="1">
                <a:latin typeface="Arial" charset="0"/>
              </a:rPr>
              <a:t>ik</a:t>
            </a:r>
            <a:r>
              <a:rPr kumimoji="0" lang="en-US" altLang="zh-CN" dirty="0">
                <a:latin typeface="Arial" charset="0"/>
              </a:rPr>
              <a:t>*</a:t>
            </a:r>
            <a:r>
              <a:rPr kumimoji="0" lang="en-US" altLang="zh-CN" dirty="0" err="1">
                <a:latin typeface="Arial" charset="0"/>
              </a:rPr>
              <a:t>b</a:t>
            </a:r>
            <a:r>
              <a:rPr kumimoji="0" lang="en-US" altLang="zh-CN" baseline="-25000" dirty="0" err="1">
                <a:latin typeface="Arial" charset="0"/>
              </a:rPr>
              <a:t>kj</a:t>
            </a:r>
            <a:endParaRPr kumimoji="0" lang="en-US" altLang="zh-CN" baseline="-25000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r>
              <a:rPr kumimoji="0" lang="en-US" altLang="zh-CN" dirty="0">
                <a:latin typeface="Arial" charset="0"/>
              </a:rPr>
              <a:t>Running Time= ?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00200"/>
            <a:ext cx="25130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0000"/>
            <a:ext cx="10429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Let’s do better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</a:rPr>
              <a:t>How to divide-and-conquer?</a:t>
            </a:r>
          </a:p>
          <a:p>
            <a:pPr lvl="1"/>
            <a:r>
              <a:rPr kumimoji="0" lang="en-US" altLang="zh-CN">
                <a:latin typeface="Arial" charset="0"/>
              </a:rPr>
              <a:t>Recall what we have done before. </a:t>
            </a:r>
          </a:p>
          <a:p>
            <a:pPr lvl="1"/>
            <a:r>
              <a:rPr kumimoji="0" lang="en-US" altLang="zh-CN">
                <a:latin typeface="Arial" charset="0"/>
              </a:rPr>
              <a:t>n-&gt;n/2</a:t>
            </a:r>
          </a:p>
          <a:p>
            <a:pPr lvl="1">
              <a:buFontTx/>
              <a:buChar char="•"/>
            </a:pPr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Idea:</a:t>
            </a:r>
          </a:p>
          <a:p>
            <a:pPr lvl="1">
              <a:buFontTx/>
              <a:buChar char="•"/>
            </a:pPr>
            <a:endParaRPr kumimoji="0" lang="en-US" altLang="zh-CN" sz="3200">
              <a:solidFill>
                <a:srgbClr val="C00000"/>
              </a:solidFill>
              <a:latin typeface="Arial" charset="0"/>
            </a:endParaRPr>
          </a:p>
          <a:p>
            <a:pPr lvl="1">
              <a:buFontTx/>
              <a:buChar char="•"/>
            </a:pPr>
            <a:endParaRPr kumimoji="0" lang="en-US" altLang="zh-CN" sz="3200">
              <a:solidFill>
                <a:srgbClr val="C00000"/>
              </a:solidFill>
              <a:latin typeface="Arial" charset="0"/>
            </a:endParaRPr>
          </a:p>
          <a:p>
            <a:pPr lvl="1">
              <a:buFontTx/>
              <a:buNone/>
            </a:pPr>
            <a:endParaRPr kumimoji="0" lang="en-US" altLang="zh-CN" sz="3200">
              <a:solidFill>
                <a:srgbClr val="C00000"/>
              </a:solidFill>
              <a:latin typeface="Arial" charset="0"/>
            </a:endParaRPr>
          </a:p>
          <a:p>
            <a:pPr lvl="1">
              <a:buFontTx/>
              <a:buChar char="•"/>
            </a:pPr>
            <a:r>
              <a:rPr kumimoji="0" lang="en-US" altLang="zh-CN">
                <a:latin typeface="Arial" charset="0"/>
              </a:rPr>
              <a:t>r=ae+bg;</a:t>
            </a:r>
            <a:r>
              <a:rPr kumimoji="0" lang="zh-CN" altLang="en-US">
                <a:latin typeface="Arial" charset="0"/>
              </a:rPr>
              <a:t>          </a:t>
            </a:r>
            <a:r>
              <a:rPr kumimoji="0" lang="en-US" altLang="zh-CN">
                <a:latin typeface="Arial" charset="0"/>
              </a:rPr>
              <a:t>s=af+bh;</a:t>
            </a:r>
          </a:p>
          <a:p>
            <a:pPr lvl="1">
              <a:buFontTx/>
              <a:buNone/>
            </a:pPr>
            <a:r>
              <a:rPr kumimoji="0" lang="en-US" altLang="zh-CN">
                <a:latin typeface="Arial" charset="0"/>
              </a:rPr>
              <a:t>	t=ce+dg;	    u=cf+dh;</a:t>
            </a:r>
          </a:p>
          <a:p>
            <a:pPr lvl="1"/>
            <a:endParaRPr kumimoji="0" lang="en-US" altLang="zh-CN">
              <a:latin typeface="Arial" charset="0"/>
            </a:endParaRP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65532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Cost of Matrix Multiplication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9"/>
            <a:ext cx="7254240" cy="1794971"/>
          </a:xfrm>
        </p:spPr>
        <p:txBody>
          <a:bodyPr/>
          <a:lstStyle/>
          <a:p>
            <a:r>
              <a:rPr kumimoji="0" lang="en-US" altLang="zh-CN" dirty="0">
                <a:latin typeface="Arial" charset="0"/>
              </a:rPr>
              <a:t>We need:</a:t>
            </a:r>
          </a:p>
          <a:p>
            <a:pPr lvl="1"/>
            <a:r>
              <a:rPr kumimoji="0" lang="en-US" altLang="zh-CN" dirty="0">
                <a:latin typeface="Arial" charset="0"/>
              </a:rPr>
              <a:t>8 recursive multiplications of matrix in size (n/2)*(n/2)</a:t>
            </a:r>
          </a:p>
          <a:p>
            <a:pPr lvl="1"/>
            <a:r>
              <a:rPr kumimoji="0" lang="en-US" altLang="zh-CN" dirty="0">
                <a:latin typeface="Arial" charset="0"/>
              </a:rPr>
              <a:t>4 add operations of matrix in size (n/2)*(n/2)</a:t>
            </a:r>
          </a:p>
          <a:p>
            <a:pPr lvl="1"/>
            <a:r>
              <a:rPr kumimoji="0" lang="en-US" altLang="zh-CN" dirty="0">
                <a:latin typeface="Arial" charset="0"/>
              </a:rPr>
              <a:t>Cost of adding two matrix in size n*n?</a:t>
            </a:r>
          </a:p>
          <a:p>
            <a:r>
              <a:rPr kumimoji="0" lang="en-US" altLang="zh-CN" dirty="0">
                <a:latin typeface="Arial" charset="0"/>
              </a:rPr>
              <a:t>So,  multiplication of matrix in size n*n takes    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T(n)=8 * T(n/2) + </a:t>
            </a:r>
            <a:r>
              <a:rPr kumimoji="0" lang="el-GR" altLang="zh-CN" dirty="0">
                <a:solidFill>
                  <a:srgbClr val="0070C0"/>
                </a:solidFill>
                <a:latin typeface="Cambria Math" charset="0"/>
              </a:rPr>
              <a:t>Θ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(n</a:t>
            </a:r>
            <a:r>
              <a:rPr kumimoji="0" lang="en-US" altLang="zh-CN" baseline="30000" dirty="0">
                <a:solidFill>
                  <a:srgbClr val="0070C0"/>
                </a:solidFill>
                <a:latin typeface="Cambria Math" charset="0"/>
              </a:rPr>
              <a:t>2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3124200"/>
            <a:ext cx="2362200" cy="461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0" lang="en-US" altLang="zh-CN" sz="2400" dirty="0"/>
              <a:t># </a:t>
            </a:r>
            <a:r>
              <a:rPr kumimoji="0" lang="en-US" altLang="zh-CN" sz="2400" dirty="0" err="1"/>
              <a:t>subproblems</a:t>
            </a:r>
            <a:endParaRPr kumimoji="0" lang="zh-CN" altLang="en-US" sz="2400" dirty="0"/>
          </a:p>
        </p:txBody>
      </p:sp>
      <p:cxnSp>
        <p:nvCxnSpPr>
          <p:cNvPr id="6" name="直接箭头连接符 5"/>
          <p:cNvCxnSpPr>
            <a:endCxn id="5" idx="0"/>
          </p:cNvCxnSpPr>
          <p:nvPr/>
        </p:nvCxnSpPr>
        <p:spPr>
          <a:xfrm flipH="1">
            <a:off x="4000500" y="2590800"/>
            <a:ext cx="20193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86300" y="3970338"/>
            <a:ext cx="1905000" cy="830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kumimoji="0" lang="en-US" altLang="zh-CN" sz="2400" dirty="0" err="1"/>
              <a:t>subproblem</a:t>
            </a:r>
            <a:endParaRPr kumimoji="0" lang="en-US" altLang="zh-CN" sz="2400" dirty="0"/>
          </a:p>
          <a:p>
            <a:pPr algn="ctr" eaLnBrk="1" hangingPunct="1"/>
            <a:r>
              <a:rPr kumimoji="0" lang="en-US" altLang="zh-CN" sz="2400" dirty="0"/>
              <a:t>size</a:t>
            </a:r>
            <a:endParaRPr kumimoji="0" lang="zh-CN" altLang="en-US" sz="2400" dirty="0"/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 flipH="1">
            <a:off x="5638800" y="2590800"/>
            <a:ext cx="762000" cy="1379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1800" y="3657600"/>
            <a:ext cx="2362200" cy="830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>
                <a:ea typeface="+mn-ea"/>
                <a:cs typeface="+mn-cs"/>
              </a:rPr>
              <a:t>cost of dividing and combining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467600" y="2667000"/>
            <a:ext cx="647700" cy="998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Cost of Matrix Multiplication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kumimoji="0" lang="en-US" altLang="zh-CN">
                <a:solidFill>
                  <a:srgbClr val="0070C0"/>
                </a:solidFill>
                <a:latin typeface="Cambria Math" charset="0"/>
              </a:rPr>
              <a:t>T(n)=8 * T(n/2) + </a:t>
            </a:r>
            <a:r>
              <a:rPr kumimoji="0" lang="el-GR" altLang="zh-CN">
                <a:solidFill>
                  <a:srgbClr val="0070C0"/>
                </a:solidFill>
                <a:latin typeface="Cambria Math" charset="0"/>
              </a:rPr>
              <a:t>Θ</a:t>
            </a:r>
            <a:r>
              <a:rPr kumimoji="0" lang="en-US" altLang="zh-CN">
                <a:solidFill>
                  <a:srgbClr val="0070C0"/>
                </a:solidFill>
                <a:latin typeface="Cambria Math" charset="0"/>
              </a:rPr>
              <a:t>(n</a:t>
            </a:r>
            <a:r>
              <a:rPr kumimoji="0" lang="en-US" altLang="zh-CN" baseline="30000">
                <a:solidFill>
                  <a:srgbClr val="0070C0"/>
                </a:solidFill>
                <a:latin typeface="Cambria Math" charset="0"/>
              </a:rPr>
              <a:t>2</a:t>
            </a:r>
            <a:r>
              <a:rPr kumimoji="0" lang="en-US" altLang="zh-CN">
                <a:solidFill>
                  <a:srgbClr val="0070C0"/>
                </a:solidFill>
                <a:latin typeface="Cambria Math" charset="0"/>
              </a:rPr>
              <a:t>)</a:t>
            </a:r>
            <a:endParaRPr kumimoji="0" lang="en-US" altLang="zh-CN">
              <a:latin typeface="Arial" charset="0"/>
            </a:endParaRPr>
          </a:p>
          <a:p>
            <a:r>
              <a:rPr kumimoji="0" lang="en-US" altLang="zh-CN">
                <a:latin typeface="Arial" charset="0"/>
              </a:rPr>
              <a:t>a=8,b=2</a:t>
            </a:r>
          </a:p>
          <a:p>
            <a:r>
              <a:rPr kumimoji="0" lang="en-US" altLang="zh-CN">
                <a:solidFill>
                  <a:srgbClr val="0070C0"/>
                </a:solidFill>
                <a:latin typeface="Arial" charset="0"/>
              </a:rPr>
              <a:t>          =n</a:t>
            </a:r>
            <a:r>
              <a:rPr kumimoji="0" lang="en-US" altLang="zh-CN" baseline="30000">
                <a:solidFill>
                  <a:srgbClr val="0070C0"/>
                </a:solidFill>
                <a:latin typeface="Arial" charset="0"/>
              </a:rPr>
              <a:t>3</a:t>
            </a:r>
            <a:endParaRPr kumimoji="0" lang="en-US" altLang="zh-CN">
              <a:solidFill>
                <a:srgbClr val="0070C0"/>
              </a:solidFill>
              <a:latin typeface="Arial" charset="0"/>
            </a:endParaRPr>
          </a:p>
          <a:p>
            <a:r>
              <a:rPr kumimoji="0" lang="en-US" altLang="zh-CN">
                <a:latin typeface="Arial" charset="0"/>
              </a:rPr>
              <a:t>case 1(</a:t>
            </a:r>
            <a:r>
              <a:rPr kumimoji="0" lang="el-GR" altLang="zh-CN">
                <a:latin typeface="Arial" charset="0"/>
              </a:rPr>
              <a:t>ε</a:t>
            </a:r>
            <a:r>
              <a:rPr kumimoji="0" lang="en-US" altLang="zh-CN">
                <a:latin typeface="Arial" charset="0"/>
              </a:rPr>
              <a:t>=1)</a:t>
            </a:r>
          </a:p>
          <a:p>
            <a:r>
              <a:rPr kumimoji="0" lang="en-US" altLang="zh-CN">
                <a:solidFill>
                  <a:srgbClr val="0070C0"/>
                </a:solidFill>
                <a:latin typeface="Arial" charset="0"/>
              </a:rPr>
              <a:t>T(n) = </a:t>
            </a:r>
            <a:r>
              <a:rPr kumimoji="0" lang="el-GR" altLang="zh-CN">
                <a:solidFill>
                  <a:srgbClr val="0070C0"/>
                </a:solidFill>
                <a:latin typeface="Arial" charset="0"/>
              </a:rPr>
              <a:t>Θ(</a:t>
            </a:r>
            <a:r>
              <a:rPr kumimoji="0" lang="en-US" altLang="zh-CN">
                <a:solidFill>
                  <a:srgbClr val="0070C0"/>
                </a:solidFill>
                <a:latin typeface="Arial" charset="0"/>
              </a:rPr>
              <a:t>n</a:t>
            </a:r>
            <a:r>
              <a:rPr kumimoji="0" lang="en-US" altLang="zh-CN" baseline="30000">
                <a:solidFill>
                  <a:srgbClr val="0070C0"/>
                </a:solidFill>
                <a:latin typeface="Arial" charset="0"/>
              </a:rPr>
              <a:t>3</a:t>
            </a:r>
            <a:r>
              <a:rPr kumimoji="0" lang="en-US" altLang="zh-CN">
                <a:solidFill>
                  <a:srgbClr val="0070C0"/>
                </a:solidFill>
                <a:latin typeface="Arial" charset="0"/>
              </a:rPr>
              <a:t>) </a:t>
            </a:r>
          </a:p>
          <a:p>
            <a:endParaRPr kumimoji="0" lang="en-US" altLang="zh-CN">
              <a:solidFill>
                <a:srgbClr val="0070C0"/>
              </a:solidFill>
              <a:latin typeface="Arial" charset="0"/>
            </a:endParaRPr>
          </a:p>
          <a:p>
            <a:r>
              <a:rPr kumimoji="0" lang="en-US" altLang="zh-CN">
                <a:latin typeface="Arial" charset="0"/>
              </a:rPr>
              <a:t>OOPS!  No better than the ordinary algorithm !</a:t>
            </a:r>
          </a:p>
          <a:p>
            <a:endParaRPr kumimoji="0" lang="en-US" altLang="zh-CN">
              <a:solidFill>
                <a:srgbClr val="0070C0"/>
              </a:solidFill>
              <a:latin typeface="Arial" charset="0"/>
            </a:endParaRP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/>
            </a:r>
            <a:br>
              <a:rPr lang="zh-CN" altLang="en-US">
                <a:latin typeface="Arial" charset="0"/>
              </a:rPr>
            </a:br>
            <a:r>
              <a:rPr lang="en-US" altLang="zh-CN" sz="3200">
                <a:latin typeface="Arial" charset="0"/>
              </a:rPr>
              <a:t>The divide-and-conquer Design Paradigm</a:t>
            </a:r>
            <a:r>
              <a:rPr lang="en-US" altLang="zh-CN">
                <a:latin typeface="Arial" charset="0"/>
              </a:rPr>
              <a:t/>
            </a:r>
            <a:br>
              <a:rPr lang="en-US" altLang="zh-CN">
                <a:latin typeface="Arial" charset="0"/>
              </a:rPr>
            </a:b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b="1" dirty="0">
                <a:solidFill>
                  <a:srgbClr val="C00000"/>
                </a:solidFill>
                <a:latin typeface="Arial" charset="0"/>
              </a:rPr>
              <a:t>Divide </a:t>
            </a:r>
            <a:r>
              <a:rPr kumimoji="0" lang="en-US" altLang="zh-CN" b="1" dirty="0">
                <a:latin typeface="Arial" charset="0"/>
              </a:rPr>
              <a:t>the problem  into </a:t>
            </a:r>
            <a:r>
              <a:rPr kumimoji="0" lang="en-US" altLang="zh-CN" b="1" dirty="0" err="1">
                <a:latin typeface="Arial" charset="0"/>
              </a:rPr>
              <a:t>subproblems</a:t>
            </a:r>
            <a:r>
              <a:rPr kumimoji="0" lang="en-US" altLang="zh-CN" b="1" dirty="0">
                <a:latin typeface="Arial" charset="0"/>
              </a:rPr>
              <a:t>.</a:t>
            </a:r>
          </a:p>
          <a:p>
            <a:r>
              <a:rPr kumimoji="0" lang="en-US" altLang="zh-CN" b="1" dirty="0">
                <a:solidFill>
                  <a:srgbClr val="C00000"/>
                </a:solidFill>
                <a:latin typeface="Arial" charset="0"/>
              </a:rPr>
              <a:t>Conquer </a:t>
            </a:r>
            <a:r>
              <a:rPr kumimoji="0" lang="en-US" altLang="zh-CN" b="1" dirty="0">
                <a:latin typeface="Arial" charset="0"/>
              </a:rPr>
              <a:t>the </a:t>
            </a:r>
            <a:r>
              <a:rPr kumimoji="0" lang="en-US" altLang="zh-CN" b="1" dirty="0" err="1">
                <a:latin typeface="Arial" charset="0"/>
              </a:rPr>
              <a:t>subproblems</a:t>
            </a:r>
            <a:r>
              <a:rPr kumimoji="0" lang="en-US" altLang="zh-CN" b="1" dirty="0">
                <a:latin typeface="Arial" charset="0"/>
              </a:rPr>
              <a:t> by solving them recursively.</a:t>
            </a:r>
          </a:p>
          <a:p>
            <a:r>
              <a:rPr kumimoji="0" lang="en-US" altLang="zh-CN" b="1" dirty="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b="1" dirty="0">
                <a:latin typeface="Arial" charset="0"/>
              </a:rPr>
              <a:t> </a:t>
            </a:r>
            <a:r>
              <a:rPr kumimoji="0" lang="en-US" altLang="zh-CN" b="1" dirty="0" err="1">
                <a:latin typeface="Arial" charset="0"/>
              </a:rPr>
              <a:t>subproblem</a:t>
            </a:r>
            <a:r>
              <a:rPr kumimoji="0" lang="en-US" altLang="zh-CN" b="1" dirty="0">
                <a:latin typeface="Arial" charset="0"/>
              </a:rPr>
              <a:t> solutions.</a:t>
            </a:r>
          </a:p>
          <a:p>
            <a:endParaRPr kumimoji="0" lang="zh-CN" altLang="en-US" dirty="0">
              <a:latin typeface="Arial" charset="0"/>
            </a:endParaRPr>
          </a:p>
          <a:p>
            <a:r>
              <a:rPr kumimoji="0" lang="en-US" altLang="zh-CN" dirty="0">
                <a:latin typeface="Arial" charset="0"/>
              </a:rPr>
              <a:t>Many algorithms use this paradigm.</a:t>
            </a:r>
          </a:p>
          <a:p>
            <a:pPr lvl="1"/>
            <a:r>
              <a:rPr kumimoji="0" lang="en-US" altLang="zh-CN" dirty="0" smtClean="0">
                <a:latin typeface="Arial" charset="0"/>
              </a:rPr>
              <a:t>Kindly give an example</a:t>
            </a:r>
            <a:endParaRPr kumimoji="0"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Strassen’s Idea</a:t>
            </a:r>
            <a:endParaRPr lang="zh-CN" altLang="en-US">
              <a:latin typeface="Arial" charset="0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5029200"/>
          </a:xfrm>
        </p:spPr>
        <p:txBody>
          <a:bodyPr/>
          <a:lstStyle/>
          <a:p>
            <a:r>
              <a:rPr kumimoji="0" lang="en-US" altLang="zh-CN" dirty="0" smtClean="0">
                <a:latin typeface="Arial" charset="0"/>
              </a:rPr>
              <a:t>How did </a:t>
            </a:r>
            <a:r>
              <a:rPr kumimoji="0" lang="en-US" altLang="zh-CN" dirty="0" err="1">
                <a:latin typeface="Arial" charset="0"/>
              </a:rPr>
              <a:t>Strassen</a:t>
            </a:r>
            <a:r>
              <a:rPr kumimoji="0" lang="en-US" altLang="zh-CN" dirty="0">
                <a:latin typeface="Arial" charset="0"/>
              </a:rPr>
              <a:t> </a:t>
            </a:r>
            <a:r>
              <a:rPr kumimoji="0" lang="en-US" altLang="zh-CN" dirty="0" smtClean="0">
                <a:latin typeface="Arial" charset="0"/>
              </a:rPr>
              <a:t>come </a:t>
            </a:r>
            <a:r>
              <a:rPr kumimoji="0" lang="en-US" altLang="zh-CN" dirty="0">
                <a:latin typeface="Arial" charset="0"/>
              </a:rPr>
              <a:t>up with his </a:t>
            </a:r>
            <a:r>
              <a:rPr kumimoji="0" lang="en-US" altLang="zh-CN" dirty="0" smtClean="0">
                <a:latin typeface="Arial" charset="0"/>
              </a:rPr>
              <a:t>idea</a:t>
            </a:r>
            <a:r>
              <a:rPr kumimoji="0" lang="en-US" altLang="zh-CN" dirty="0">
                <a:latin typeface="Arial" charset="0"/>
              </a:rPr>
              <a:t>?</a:t>
            </a:r>
          </a:p>
          <a:p>
            <a:pPr lvl="1" algn="just"/>
            <a:r>
              <a:rPr kumimoji="0" lang="en-US" altLang="zh-CN" dirty="0">
                <a:latin typeface="Arial" charset="0"/>
              </a:rPr>
              <a:t>We should try get rid of as </a:t>
            </a:r>
            <a:r>
              <a:rPr kumimoji="0" lang="en-US" altLang="zh-CN" dirty="0" smtClean="0">
                <a:latin typeface="Arial" charset="0"/>
              </a:rPr>
              <a:t>many </a:t>
            </a:r>
            <a:r>
              <a:rPr kumimoji="0" lang="en-US" altLang="zh-CN" dirty="0" err="1" smtClean="0">
                <a:latin typeface="Arial" charset="0"/>
              </a:rPr>
              <a:t>mults</a:t>
            </a:r>
            <a:r>
              <a:rPr kumimoji="0" lang="en-US" altLang="zh-CN" dirty="0" smtClean="0">
                <a:latin typeface="Arial" charset="0"/>
              </a:rPr>
              <a:t> </a:t>
            </a:r>
            <a:r>
              <a:rPr kumimoji="0" lang="en-US" altLang="zh-CN" dirty="0">
                <a:latin typeface="Arial" charset="0"/>
              </a:rPr>
              <a:t>as possible.  We  could do a hundred additions instead. </a:t>
            </a:r>
          </a:p>
          <a:p>
            <a:pPr lvl="1"/>
            <a:r>
              <a:rPr kumimoji="0" lang="en-US" altLang="zh-CN" dirty="0">
                <a:latin typeface="Arial" charset="0"/>
              </a:rPr>
              <a:t>We  can reduce the numbers of </a:t>
            </a:r>
            <a:r>
              <a:rPr kumimoji="0" lang="en-US" altLang="zh-CN" dirty="0" err="1">
                <a:latin typeface="Arial" charset="0"/>
              </a:rPr>
              <a:t>subproblems</a:t>
            </a:r>
            <a:r>
              <a:rPr kumimoji="0" lang="en-US" altLang="zh-CN" dirty="0">
                <a:latin typeface="Arial" charset="0"/>
              </a:rPr>
              <a:t> in 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T(n)=8 * T(n/2) + </a:t>
            </a:r>
            <a:r>
              <a:rPr kumimoji="0" lang="el-GR" altLang="zh-CN" dirty="0">
                <a:solidFill>
                  <a:srgbClr val="0070C0"/>
                </a:solidFill>
                <a:latin typeface="Cambria Math" charset="0"/>
              </a:rPr>
              <a:t>Θ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(n</a:t>
            </a:r>
            <a:r>
              <a:rPr kumimoji="0" lang="en-US" altLang="zh-CN" baseline="30000" dirty="0">
                <a:solidFill>
                  <a:srgbClr val="0070C0"/>
                </a:solidFill>
                <a:latin typeface="Cambria Math" charset="0"/>
              </a:rPr>
              <a:t>2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)</a:t>
            </a:r>
          </a:p>
          <a:p>
            <a:pPr lvl="1"/>
            <a:r>
              <a:rPr kumimoji="0" lang="en-US" altLang="zh-CN" dirty="0" smtClean="0">
                <a:latin typeface="Arial" charset="0"/>
              </a:rPr>
              <a:t>DGEMM</a:t>
            </a:r>
            <a:endParaRPr kumimoji="0"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/>
            </a:r>
            <a:br>
              <a:rPr lang="zh-CN" altLang="en-US">
                <a:latin typeface="Arial" charset="0"/>
              </a:rPr>
            </a:br>
            <a:r>
              <a:rPr lang="en-US" altLang="zh-CN">
                <a:latin typeface="Arial" charset="0"/>
              </a:rPr>
              <a:t>Strassen’s Idea</a:t>
            </a:r>
            <a:br>
              <a:rPr lang="en-US" altLang="zh-CN">
                <a:latin typeface="Arial" charset="0"/>
              </a:rPr>
            </a:b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dirty="0">
                <a:latin typeface="Arial" charset="0"/>
              </a:rPr>
              <a:t>Multiply 2*2 matrices with only 7 recursive multiplications. </a:t>
            </a: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pPr lvl="1"/>
            <a:endParaRPr kumimoji="0" lang="zh-CN" altLang="en-US" dirty="0">
              <a:latin typeface="Arial" charset="0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3419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124200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33528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7400" y="4343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Notes: </a:t>
            </a:r>
            <a:r>
              <a:rPr lang="en-US" altLang="zh-CN" dirty="0" smtClean="0"/>
              <a:t>adding </a:t>
            </a:r>
            <a:r>
              <a:rPr lang="en-US" altLang="zh-CN" dirty="0"/>
              <a:t>matrices is commutative , but multiplication is not.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Recall: Matrix Multiplication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971800"/>
            <a:ext cx="7520940" cy="1905000"/>
          </a:xfrm>
        </p:spPr>
        <p:txBody>
          <a:bodyPr>
            <a:normAutofit fontScale="92500" lnSpcReduction="10000"/>
          </a:bodyPr>
          <a:lstStyle/>
          <a:p>
            <a:pPr lvl="1">
              <a:buFontTx/>
              <a:buChar char="•"/>
            </a:pPr>
            <a:endParaRPr kumimoji="0" lang="en-US" altLang="zh-CN" sz="3200" dirty="0">
              <a:solidFill>
                <a:srgbClr val="C00000"/>
              </a:solidFill>
              <a:latin typeface="Arial" charset="0"/>
            </a:endParaRPr>
          </a:p>
          <a:p>
            <a:pPr lvl="1">
              <a:buFontTx/>
              <a:buChar char="•"/>
            </a:pPr>
            <a:endParaRPr kumimoji="0" lang="en-US" altLang="zh-CN" sz="3200" dirty="0">
              <a:solidFill>
                <a:srgbClr val="C00000"/>
              </a:solidFill>
              <a:latin typeface="Arial" charset="0"/>
            </a:endParaRPr>
          </a:p>
          <a:p>
            <a:pPr lvl="1">
              <a:buFontTx/>
              <a:buNone/>
            </a:pPr>
            <a:endParaRPr kumimoji="0" lang="en-US" altLang="zh-CN" sz="3200" dirty="0">
              <a:solidFill>
                <a:srgbClr val="C00000"/>
              </a:solidFill>
              <a:latin typeface="Arial" charset="0"/>
            </a:endParaRPr>
          </a:p>
          <a:p>
            <a:pPr lvl="1">
              <a:buFontTx/>
              <a:buChar char="•"/>
            </a:pPr>
            <a:r>
              <a:rPr kumimoji="0" lang="en-US" altLang="zh-CN" dirty="0">
                <a:latin typeface="Arial" charset="0"/>
              </a:rPr>
              <a:t>r=</a:t>
            </a:r>
            <a:r>
              <a:rPr kumimoji="0" lang="en-US" altLang="zh-CN" dirty="0" err="1">
                <a:latin typeface="Arial" charset="0"/>
              </a:rPr>
              <a:t>ae+bg</a:t>
            </a:r>
            <a:r>
              <a:rPr kumimoji="0" lang="en-US" altLang="zh-CN" dirty="0" smtClean="0">
                <a:latin typeface="Arial" charset="0"/>
              </a:rPr>
              <a:t>;	s</a:t>
            </a:r>
            <a:r>
              <a:rPr kumimoji="0" lang="en-US" altLang="zh-CN" dirty="0">
                <a:latin typeface="Arial" charset="0"/>
              </a:rPr>
              <a:t>=</a:t>
            </a:r>
            <a:r>
              <a:rPr kumimoji="0" lang="en-US" altLang="zh-CN" dirty="0" err="1">
                <a:latin typeface="Arial" charset="0"/>
              </a:rPr>
              <a:t>af+bh</a:t>
            </a:r>
            <a:r>
              <a:rPr kumimoji="0" lang="en-US" altLang="zh-CN" dirty="0">
                <a:latin typeface="Arial" charset="0"/>
              </a:rPr>
              <a:t>;</a:t>
            </a:r>
          </a:p>
          <a:p>
            <a:pPr lvl="1">
              <a:buFontTx/>
              <a:buNone/>
            </a:pPr>
            <a:r>
              <a:rPr kumimoji="0" lang="en-US" altLang="zh-CN" dirty="0">
                <a:latin typeface="Arial" charset="0"/>
              </a:rPr>
              <a:t>	t=</a:t>
            </a:r>
            <a:r>
              <a:rPr kumimoji="0" lang="en-US" altLang="zh-CN" dirty="0" err="1">
                <a:latin typeface="Arial" charset="0"/>
              </a:rPr>
              <a:t>ce+</a:t>
            </a:r>
            <a:r>
              <a:rPr kumimoji="0" lang="en-US" altLang="zh-CN" dirty="0" err="1" smtClean="0">
                <a:latin typeface="Arial" charset="0"/>
              </a:rPr>
              <a:t>dg</a:t>
            </a:r>
            <a:r>
              <a:rPr lang="en-US" altLang="zh-CN" dirty="0" smtClean="0">
                <a:latin typeface="Arial" charset="0"/>
              </a:rPr>
              <a:t>;	</a:t>
            </a:r>
            <a:r>
              <a:rPr kumimoji="0" lang="en-US" altLang="zh-CN" dirty="0" smtClean="0">
                <a:latin typeface="Arial" charset="0"/>
              </a:rPr>
              <a:t>u</a:t>
            </a:r>
            <a:r>
              <a:rPr kumimoji="0" lang="en-US" altLang="zh-CN" dirty="0">
                <a:latin typeface="Arial" charset="0"/>
              </a:rPr>
              <a:t>=</a:t>
            </a:r>
            <a:r>
              <a:rPr kumimoji="0" lang="en-US" altLang="zh-CN" dirty="0" err="1">
                <a:latin typeface="Arial" charset="0"/>
              </a:rPr>
              <a:t>cf+dh</a:t>
            </a:r>
            <a:r>
              <a:rPr kumimoji="0" lang="en-US" altLang="zh-CN" dirty="0">
                <a:latin typeface="Arial" charset="0"/>
              </a:rPr>
              <a:t>;</a:t>
            </a:r>
          </a:p>
          <a:p>
            <a:pPr lvl="1"/>
            <a:endParaRPr kumimoji="0" lang="en-US" altLang="zh-CN" dirty="0">
              <a:latin typeface="Arial" charset="0"/>
            </a:endParaRPr>
          </a:p>
          <a:p>
            <a:endParaRPr kumimoji="0" lang="zh-CN" altLang="en-US" dirty="0">
              <a:latin typeface="Arial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14400"/>
            <a:ext cx="61722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82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Strassen’s Algorithm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1.</a:t>
            </a:r>
            <a:r>
              <a:rPr kumimoji="0" lang="en-US" altLang="zh-CN" dirty="0">
                <a:solidFill>
                  <a:srgbClr val="C00000"/>
                </a:solidFill>
                <a:latin typeface="Arial" charset="0"/>
              </a:rPr>
              <a:t>Divide: </a:t>
            </a:r>
            <a:r>
              <a:rPr kumimoji="0" lang="en-US" altLang="zh-CN" dirty="0">
                <a:latin typeface="Arial" charset="0"/>
              </a:rPr>
              <a:t>Partition A and B into (n/2)*(n/2) </a:t>
            </a:r>
            <a:r>
              <a:rPr kumimoji="0" lang="en-US" altLang="zh-CN" dirty="0" err="1">
                <a:latin typeface="Arial" charset="0"/>
              </a:rPr>
              <a:t>submatrices</a:t>
            </a:r>
            <a:r>
              <a:rPr kumimoji="0" lang="en-US" altLang="zh-CN" dirty="0">
                <a:latin typeface="Arial" charset="0"/>
              </a:rPr>
              <a:t>. </a:t>
            </a:r>
            <a:r>
              <a:rPr kumimoji="0" lang="en-US" altLang="zh-CN" dirty="0" smtClean="0">
                <a:latin typeface="Arial" charset="0"/>
              </a:rPr>
              <a:t>Form </a:t>
            </a:r>
            <a:r>
              <a:rPr kumimoji="0" lang="en-US" altLang="zh-CN" dirty="0">
                <a:latin typeface="Arial" charset="0"/>
              </a:rPr>
              <a:t>terms to be multiplied using + and –.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2.</a:t>
            </a:r>
            <a:r>
              <a:rPr kumimoji="0" lang="en-US" altLang="zh-CN" dirty="0">
                <a:solidFill>
                  <a:srgbClr val="C00000"/>
                </a:solidFill>
                <a:latin typeface="Arial" charset="0"/>
              </a:rPr>
              <a:t>Conquer: </a:t>
            </a:r>
            <a:r>
              <a:rPr kumimoji="0" lang="en-US" altLang="zh-CN" dirty="0">
                <a:latin typeface="Arial" charset="0"/>
              </a:rPr>
              <a:t>Perform 7 multiplications (P</a:t>
            </a:r>
            <a:r>
              <a:rPr kumimoji="0" lang="en-US" altLang="zh-CN" baseline="-25000" dirty="0">
                <a:latin typeface="Arial" charset="0"/>
              </a:rPr>
              <a:t>1</a:t>
            </a:r>
            <a:r>
              <a:rPr kumimoji="0" lang="en-US" altLang="zh-CN" dirty="0">
                <a:latin typeface="Arial" charset="0"/>
              </a:rPr>
              <a:t> to P</a:t>
            </a:r>
            <a:r>
              <a:rPr kumimoji="0" lang="en-US" altLang="zh-CN" baseline="-25000" dirty="0">
                <a:latin typeface="Arial" charset="0"/>
              </a:rPr>
              <a:t>7</a:t>
            </a:r>
            <a:r>
              <a:rPr kumimoji="0" lang="en-US" altLang="zh-CN" dirty="0">
                <a:latin typeface="Arial" charset="0"/>
              </a:rPr>
              <a:t>) of (n/2)×(n/2) </a:t>
            </a:r>
            <a:r>
              <a:rPr kumimoji="0" lang="en-US" altLang="zh-CN" dirty="0" err="1">
                <a:latin typeface="Arial" charset="0"/>
              </a:rPr>
              <a:t>submatrices</a:t>
            </a:r>
            <a:r>
              <a:rPr kumimoji="0" lang="en-US" altLang="zh-CN" dirty="0">
                <a:latin typeface="Arial" charset="0"/>
              </a:rPr>
              <a:t> recursively.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3.</a:t>
            </a:r>
            <a:r>
              <a:rPr kumimoji="0" lang="en-US" altLang="zh-CN" dirty="0">
                <a:solidFill>
                  <a:srgbClr val="C00000"/>
                </a:solidFill>
                <a:latin typeface="Arial" charset="0"/>
              </a:rPr>
              <a:t>Combine:</a:t>
            </a:r>
            <a:r>
              <a:rPr kumimoji="0" lang="en-US" altLang="zh-CN" dirty="0">
                <a:latin typeface="Arial" charset="0"/>
              </a:rPr>
              <a:t>Form C (</a:t>
            </a:r>
            <a:r>
              <a:rPr kumimoji="0" lang="en-US" altLang="zh-CN" dirty="0" err="1">
                <a:latin typeface="Arial" charset="0"/>
              </a:rPr>
              <a:t>r,s,t,u</a:t>
            </a:r>
            <a:r>
              <a:rPr kumimoji="0" lang="en-US" altLang="zh-CN" dirty="0">
                <a:latin typeface="Arial" charset="0"/>
              </a:rPr>
              <a:t>) using + and –on (n/2)×(n/2) </a:t>
            </a:r>
            <a:r>
              <a:rPr kumimoji="0" lang="en-US" altLang="zh-CN" dirty="0" err="1">
                <a:latin typeface="Arial" charset="0"/>
              </a:rPr>
              <a:t>submatrices</a:t>
            </a:r>
            <a:r>
              <a:rPr kumimoji="0" lang="en-US" altLang="zh-CN" dirty="0">
                <a:latin typeface="Arial" charset="0"/>
              </a:rPr>
              <a:t>.</a:t>
            </a:r>
          </a:p>
          <a:p>
            <a:r>
              <a:rPr kumimoji="0" lang="en-US" altLang="zh-CN" dirty="0">
                <a:latin typeface="Arial" charset="0"/>
              </a:rPr>
              <a:t>Write down cost of each step</a:t>
            </a:r>
          </a:p>
          <a:p>
            <a:r>
              <a:rPr kumimoji="0" lang="en-US" altLang="zh-CN" dirty="0">
                <a:latin typeface="Arial" charset="0"/>
              </a:rPr>
              <a:t>We got 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T(n)=7 * T(n/2) + </a:t>
            </a:r>
            <a:r>
              <a:rPr kumimoji="0" lang="el-GR" altLang="zh-CN" dirty="0">
                <a:solidFill>
                  <a:srgbClr val="0070C0"/>
                </a:solidFill>
                <a:latin typeface="Cambria Math" charset="0"/>
              </a:rPr>
              <a:t>Θ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(n</a:t>
            </a:r>
            <a:r>
              <a:rPr kumimoji="0" lang="en-US" altLang="zh-CN" baseline="30000" dirty="0">
                <a:solidFill>
                  <a:srgbClr val="0070C0"/>
                </a:solidFill>
                <a:latin typeface="Cambria Math" charset="0"/>
              </a:rPr>
              <a:t>2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)</a:t>
            </a:r>
            <a:endParaRPr kumimoji="0" lang="en-US" altLang="zh-CN" dirty="0">
              <a:latin typeface="Arial" charset="0"/>
            </a:endParaRPr>
          </a:p>
          <a:p>
            <a:endParaRPr kumimoji="0" lang="zh-CN" altLang="en-US" dirty="0">
              <a:latin typeface="Arial" charset="0"/>
            </a:endParaRPr>
          </a:p>
          <a:p>
            <a:endParaRPr kumimoji="0"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Cost of Strassen’s Algorithm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5029200"/>
          </a:xfrm>
        </p:spPr>
        <p:txBody>
          <a:bodyPr/>
          <a:lstStyle/>
          <a:p>
            <a:pPr algn="ctr">
              <a:buFontTx/>
              <a:buNone/>
            </a:pP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T(n)=7 * T(n/2) + </a:t>
            </a:r>
            <a:r>
              <a:rPr kumimoji="0" lang="el-GR" altLang="zh-CN" dirty="0">
                <a:solidFill>
                  <a:srgbClr val="0070C0"/>
                </a:solidFill>
                <a:latin typeface="Cambria Math" charset="0"/>
              </a:rPr>
              <a:t>Θ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(n</a:t>
            </a:r>
            <a:r>
              <a:rPr kumimoji="0" lang="en-US" altLang="zh-CN" baseline="30000" dirty="0">
                <a:solidFill>
                  <a:srgbClr val="0070C0"/>
                </a:solidFill>
                <a:latin typeface="Cambria Math" charset="0"/>
              </a:rPr>
              <a:t>2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)</a:t>
            </a:r>
            <a:endParaRPr kumimoji="0" lang="en-US" altLang="zh-CN" dirty="0">
              <a:latin typeface="Arial" charset="0"/>
            </a:endParaRPr>
          </a:p>
          <a:p>
            <a:r>
              <a:rPr kumimoji="0" lang="en-US" altLang="zh-CN" dirty="0">
                <a:latin typeface="Arial" charset="0"/>
              </a:rPr>
              <a:t>a=7,b=2</a:t>
            </a:r>
          </a:p>
          <a:p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          =n</a:t>
            </a:r>
            <a:r>
              <a:rPr kumimoji="0" lang="en-US" altLang="zh-CN" baseline="30000" dirty="0">
                <a:solidFill>
                  <a:srgbClr val="0070C0"/>
                </a:solidFill>
                <a:latin typeface="Arial" charset="0"/>
              </a:rPr>
              <a:t>lg7</a:t>
            </a:r>
            <a:endParaRPr kumimoji="0" lang="en-US" altLang="zh-CN" dirty="0">
              <a:solidFill>
                <a:srgbClr val="0070C0"/>
              </a:solidFill>
              <a:latin typeface="Arial" charset="0"/>
            </a:endParaRPr>
          </a:p>
          <a:p>
            <a:r>
              <a:rPr kumimoji="0" lang="en-US" altLang="zh-CN" dirty="0">
                <a:latin typeface="Arial" charset="0"/>
              </a:rPr>
              <a:t>case 1</a:t>
            </a:r>
          </a:p>
          <a:p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T(n) = </a:t>
            </a:r>
            <a:r>
              <a:rPr kumimoji="0" lang="el-GR" altLang="zh-CN" dirty="0">
                <a:solidFill>
                  <a:srgbClr val="0070C0"/>
                </a:solidFill>
                <a:latin typeface="Arial" charset="0"/>
              </a:rPr>
              <a:t>Θ(</a:t>
            </a:r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n</a:t>
            </a:r>
            <a:r>
              <a:rPr kumimoji="0" lang="en-US" altLang="zh-CN" baseline="30000" dirty="0">
                <a:solidFill>
                  <a:srgbClr val="0070C0"/>
                </a:solidFill>
                <a:latin typeface="Arial" charset="0"/>
              </a:rPr>
              <a:t>lg7</a:t>
            </a:r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) =O(n</a:t>
            </a:r>
            <a:r>
              <a:rPr kumimoji="0" lang="en-US" altLang="zh-CN" baseline="30000" dirty="0">
                <a:solidFill>
                  <a:srgbClr val="0070C0"/>
                </a:solidFill>
                <a:latin typeface="Arial" charset="0"/>
              </a:rPr>
              <a:t>2.81</a:t>
            </a:r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)</a:t>
            </a:r>
          </a:p>
          <a:p>
            <a:r>
              <a:rPr kumimoji="0" lang="en-US" altLang="zh-CN" sz="2800" dirty="0">
                <a:latin typeface="Arial" charset="0"/>
              </a:rPr>
              <a:t>Not so surprising?</a:t>
            </a:r>
          </a:p>
          <a:p>
            <a:r>
              <a:rPr kumimoji="0" lang="en-US" altLang="zh-CN" sz="2800" dirty="0" err="1">
                <a:latin typeface="Arial" charset="0"/>
              </a:rPr>
              <a:t>Strassen’s</a:t>
            </a:r>
            <a:r>
              <a:rPr kumimoji="0" lang="en-US" altLang="zh-CN" sz="2800" dirty="0">
                <a:latin typeface="Arial" charset="0"/>
              </a:rPr>
              <a:t> Algorithm is not the best. The best one has 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O(n</a:t>
            </a:r>
            <a:r>
              <a:rPr kumimoji="0" lang="en-US" altLang="zh-CN" sz="2800" baseline="30000" dirty="0">
                <a:solidFill>
                  <a:srgbClr val="0070C0"/>
                </a:solidFill>
                <a:latin typeface="Arial" charset="0"/>
              </a:rPr>
              <a:t>2.376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)  </a:t>
            </a:r>
            <a:r>
              <a:rPr kumimoji="0" lang="en-US" altLang="zh-CN" sz="2800" dirty="0">
                <a:latin typeface="Arial" charset="0"/>
              </a:rPr>
              <a:t>(Be of theoretical interest only).</a:t>
            </a:r>
            <a:endParaRPr kumimoji="0" lang="en-US" altLang="zh-CN" sz="2800" dirty="0">
              <a:solidFill>
                <a:srgbClr val="0070C0"/>
              </a:solidFill>
              <a:latin typeface="Arial" charset="0"/>
            </a:endParaRPr>
          </a:p>
          <a:p>
            <a:pPr algn="just"/>
            <a:r>
              <a:rPr kumimoji="0" lang="en-US" altLang="zh-CN" sz="2800" dirty="0">
                <a:latin typeface="Arial" charset="0"/>
              </a:rPr>
              <a:t>But it is simple and efficient enough compared with the naïve one when n&gt;=32.</a:t>
            </a:r>
            <a:endParaRPr kumimoji="0" lang="en-US" altLang="zh-CN" sz="2800" dirty="0">
              <a:solidFill>
                <a:srgbClr val="0070C0"/>
              </a:solidFill>
              <a:latin typeface="Arial" charset="0"/>
            </a:endParaRPr>
          </a:p>
          <a:p>
            <a:endParaRPr kumimoji="0" lang="zh-CN" altLang="en-US" dirty="0">
              <a:latin typeface="Arial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057400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Merge Sort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r>
              <a:rPr kumimoji="0" lang="en-US" altLang="zh-CN">
                <a:latin typeface="Arial" charset="0"/>
              </a:rPr>
              <a:t>How to express  the cost of merge sort?</a:t>
            </a:r>
            <a:endParaRPr kumimoji="0" lang="zh-CN" altLang="en-US">
              <a:latin typeface="Arial" charset="0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559550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4" imgW="451710" imgH="652471" progId="Equation.DSMT4">
                  <p:embed/>
                </p:oleObj>
              </mc:Choice>
              <mc:Fallback>
                <p:oleObj name="Equation" r:id="rId4" imgW="451710" imgH="65247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209800" y="5105400"/>
            <a:ext cx="3878263" cy="649288"/>
            <a:chOff x="990600" y="2627168"/>
            <a:chExt cx="3878385" cy="649432"/>
          </a:xfrm>
        </p:grpSpPr>
        <p:pic>
          <p:nvPicPr>
            <p:cNvPr id="717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667000"/>
              <a:ext cx="273538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627168"/>
              <a:ext cx="1143000" cy="64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Merge Sort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latin typeface="Arial" charset="0"/>
              </a:rPr>
              <a:t>1.</a:t>
            </a:r>
            <a:r>
              <a:rPr kumimoji="0" lang="en-US" altLang="zh-CN" b="1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b="1">
                <a:latin typeface="Arial" charset="0"/>
              </a:rPr>
              <a:t>:Trivial.</a:t>
            </a:r>
          </a:p>
          <a:p>
            <a:pPr>
              <a:buFontTx/>
              <a:buNone/>
            </a:pPr>
            <a:r>
              <a:rPr kumimoji="0" lang="en-US" altLang="zh-CN" b="1">
                <a:latin typeface="Arial" charset="0"/>
              </a:rPr>
              <a:t>2.</a:t>
            </a:r>
            <a:r>
              <a:rPr kumimoji="0" lang="en-US" altLang="zh-CN" b="1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b="1">
                <a:latin typeface="Arial" charset="0"/>
              </a:rPr>
              <a:t>:Recursively sort subarrays.</a:t>
            </a:r>
          </a:p>
          <a:p>
            <a:pPr>
              <a:buFontTx/>
              <a:buNone/>
            </a:pPr>
            <a:r>
              <a:rPr kumimoji="0" lang="en-US" altLang="zh-CN" b="1">
                <a:latin typeface="Arial" charset="0"/>
              </a:rPr>
              <a:t>3.</a:t>
            </a:r>
            <a:r>
              <a:rPr kumimoji="0" lang="en-US" altLang="zh-CN" b="1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b="1">
                <a:latin typeface="Arial" charset="0"/>
              </a:rPr>
              <a:t>:Linear-time merge.</a:t>
            </a:r>
          </a:p>
          <a:p>
            <a:pPr>
              <a:buFontTx/>
              <a:buNone/>
            </a:pPr>
            <a:endParaRPr kumimoji="0" lang="en-US" altLang="zh-CN" b="1">
              <a:latin typeface="Arial" charset="0"/>
            </a:endParaRPr>
          </a:p>
          <a:p>
            <a:endParaRPr kumimoji="0" lang="zh-CN" altLang="en-US">
              <a:latin typeface="Arial" charset="0"/>
            </a:endParaRPr>
          </a:p>
          <a:p>
            <a:endParaRPr kumimoji="0" lang="zh-CN" altLang="en-US">
              <a:latin typeface="Arial" charset="0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133600" y="3429000"/>
            <a:ext cx="3878263" cy="649288"/>
            <a:chOff x="990600" y="2627168"/>
            <a:chExt cx="3878385" cy="649432"/>
          </a:xfrm>
        </p:grpSpPr>
        <p:pic>
          <p:nvPicPr>
            <p:cNvPr id="820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667000"/>
              <a:ext cx="273538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627168"/>
              <a:ext cx="1143000" cy="64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14400" y="4800600"/>
            <a:ext cx="2362200" cy="461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0" lang="en-US" altLang="zh-CN" sz="2400"/>
              <a:t># subproblems</a:t>
            </a:r>
            <a:endParaRPr kumimoji="0" lang="zh-CN" altLang="en-US" sz="2400"/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 rot="10800000" flipV="1">
            <a:off x="2095500" y="4038600"/>
            <a:ext cx="11811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9400" y="5638800"/>
            <a:ext cx="1905000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kumimoji="0" lang="en-US" altLang="zh-CN" sz="2400"/>
              <a:t>subproblem</a:t>
            </a:r>
          </a:p>
          <a:p>
            <a:pPr algn="ctr" eaLnBrk="1" hangingPunct="1"/>
            <a:r>
              <a:rPr kumimoji="0" lang="en-US" altLang="zh-CN" sz="2400"/>
              <a:t>size</a:t>
            </a:r>
            <a:endParaRPr kumimoji="0" lang="zh-CN" altLang="en-US" sz="2400"/>
          </a:p>
        </p:txBody>
      </p:sp>
      <p:cxnSp>
        <p:nvCxnSpPr>
          <p:cNvPr id="17" name="直接箭头连接符 16"/>
          <p:cNvCxnSpPr>
            <a:endCxn id="16" idx="0"/>
          </p:cNvCxnSpPr>
          <p:nvPr/>
        </p:nvCxnSpPr>
        <p:spPr>
          <a:xfrm rot="5400000">
            <a:off x="3257550" y="4552950"/>
            <a:ext cx="16002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29200" y="4953000"/>
            <a:ext cx="2362200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>
                <a:ea typeface="+mn-ea"/>
                <a:cs typeface="+mn-cs"/>
              </a:rPr>
              <a:t>cost of dividing and combining</a:t>
            </a:r>
          </a:p>
        </p:txBody>
      </p:sp>
      <p:cxnSp>
        <p:nvCxnSpPr>
          <p:cNvPr id="24" name="直接箭头连接符 23"/>
          <p:cNvCxnSpPr>
            <a:endCxn id="23" idx="0"/>
          </p:cNvCxnSpPr>
          <p:nvPr/>
        </p:nvCxnSpPr>
        <p:spPr>
          <a:xfrm rot="16200000" flipH="1">
            <a:off x="5467350" y="4210050"/>
            <a:ext cx="914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3    5    7    8    9    12    15 </a:t>
            </a:r>
          </a:p>
          <a:p>
            <a:endParaRPr kumimoji="0" lang="zh-CN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5105400"/>
            <a:ext cx="637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5105400"/>
            <a:ext cx="637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05400"/>
            <a:ext cx="64198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5105400"/>
            <a:ext cx="637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248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5105400"/>
            <a:ext cx="637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248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72063"/>
            <a:ext cx="63246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9434</TotalTime>
  <Words>960</Words>
  <Application>Microsoft Macintosh PowerPoint</Application>
  <PresentationFormat>On-screen Show (4:3)</PresentationFormat>
  <Paragraphs>186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Angles</vt:lpstr>
      <vt:lpstr>Equation</vt:lpstr>
      <vt:lpstr> Divide And Conquer Algorithms </vt:lpstr>
      <vt:lpstr> The divide-and-conquer Design Paradigm </vt:lpstr>
      <vt:lpstr>Merge Sort</vt:lpstr>
      <vt:lpstr>Merge Sort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Recurrence for binary search</vt:lpstr>
      <vt:lpstr>Powering a Number</vt:lpstr>
      <vt:lpstr>Powering a Number</vt:lpstr>
      <vt:lpstr> Matrix Multiplication of n*n </vt:lpstr>
      <vt:lpstr>Code for Matrix Multiplication</vt:lpstr>
      <vt:lpstr>Let’s do better</vt:lpstr>
      <vt:lpstr>Cost of Matrix Multiplication</vt:lpstr>
      <vt:lpstr>Cost of Matrix Multiplication</vt:lpstr>
      <vt:lpstr>Strassen’s Idea</vt:lpstr>
      <vt:lpstr> Strassen’s Idea </vt:lpstr>
      <vt:lpstr>Recall: Matrix Multiplication</vt:lpstr>
      <vt:lpstr>Strassen’s Algorithm</vt:lpstr>
      <vt:lpstr>Cost of Strassen’s Algorithm</vt:lpstr>
    </vt:vector>
  </TitlesOfParts>
  <Company>Guild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 Power Template</dc:title>
  <dc:creator>www.themegallery.com</dc:creator>
  <cp:lastModifiedBy>Tom Schmidt</cp:lastModifiedBy>
  <cp:revision>337</cp:revision>
  <dcterms:created xsi:type="dcterms:W3CDTF">2006-01-04T20:50:32Z</dcterms:created>
  <dcterms:modified xsi:type="dcterms:W3CDTF">2015-09-09T03:50:05Z</dcterms:modified>
</cp:coreProperties>
</file>