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89" r:id="rId2"/>
    <p:sldId id="290" r:id="rId3"/>
    <p:sldId id="287" r:id="rId4"/>
    <p:sldId id="293" r:id="rId5"/>
    <p:sldId id="292" r:id="rId6"/>
    <p:sldId id="294" r:id="rId7"/>
    <p:sldId id="295" r:id="rId8"/>
    <p:sldId id="298" r:id="rId9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97529" autoAdjust="0"/>
  </p:normalViewPr>
  <p:slideViewPr>
    <p:cSldViewPr>
      <p:cViewPr>
        <p:scale>
          <a:sx n="75" d="100"/>
          <a:sy n="75" d="100"/>
        </p:scale>
        <p:origin x="-1600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560" y="-62"/>
      </p:cViewPr>
      <p:guideLst>
        <p:guide orient="horz" pos="3126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1E9797-3386-4141-9BAB-637CEFCC3F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23ADCD-346B-2A40-97E6-DE44360F7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28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270F1E-CD28-2140-9275-8CB0D9D707E9}" type="slidenum">
              <a:rPr kumimoji="0" lang="en-US">
                <a:latin typeface="Tahoma" charset="0"/>
              </a:rPr>
              <a:pPr/>
              <a:t>1</a:t>
            </a:fld>
            <a:endParaRPr kumimoji="0" lang="en-US">
              <a:latin typeface="Tahoma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C7CDA4-07D6-D046-A63E-5A9C16B24A02}" type="slidenum">
              <a:rPr kumimoji="0" lang="en-US">
                <a:latin typeface="Tahoma" charset="0"/>
              </a:rPr>
              <a:pPr/>
              <a:t>2</a:t>
            </a:fld>
            <a:endParaRPr kumimoji="0" lang="en-US">
              <a:latin typeface="Tahoma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9CE66F-0320-4849-94D1-293827677930}" type="slidenum">
              <a:rPr kumimoji="0" lang="en-US">
                <a:latin typeface="Tahoma" charset="0"/>
              </a:rPr>
              <a:pPr/>
              <a:t>3</a:t>
            </a:fld>
            <a:endParaRPr kumimoji="0" lang="en-US">
              <a:latin typeface="Tahoma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FCEBE1-B560-2445-8502-D5D34C039F31}" type="slidenum">
              <a:rPr kumimoji="0" lang="en-US">
                <a:latin typeface="Tahoma" charset="0"/>
              </a:rPr>
              <a:pPr/>
              <a:t>4</a:t>
            </a:fld>
            <a:endParaRPr kumimoji="0" lang="en-US">
              <a:latin typeface="Tahoma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B0292C-817B-3740-B83C-F23220DEFFA1}" type="slidenum">
              <a:rPr kumimoji="0" lang="en-US">
                <a:latin typeface="Tahoma" charset="0"/>
              </a:rPr>
              <a:pPr/>
              <a:t>5</a:t>
            </a:fld>
            <a:endParaRPr kumimoji="0" lang="en-US">
              <a:latin typeface="Tahoma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33ACA6-CDE3-0D4D-856D-C3DA85D51816}" type="slidenum">
              <a:rPr kumimoji="0" lang="en-US">
                <a:latin typeface="Tahoma" charset="0"/>
              </a:rPr>
              <a:pPr/>
              <a:t>6</a:t>
            </a:fld>
            <a:endParaRPr kumimoji="0" lang="en-US">
              <a:latin typeface="Tahoma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1BAE05-1D5D-E146-A052-342D1519422F}" type="slidenum">
              <a:rPr kumimoji="0" lang="en-US">
                <a:latin typeface="Tahoma" charset="0"/>
              </a:rPr>
              <a:pPr/>
              <a:t>7</a:t>
            </a:fld>
            <a:endParaRPr kumimoji="0" lang="en-US">
              <a:latin typeface="Tahoma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2DBF610-3521-CE43-94FE-653E5E75C3E2}" type="slidenum">
              <a:rPr kumimoji="0" lang="en-US">
                <a:latin typeface="Tahoma" charset="0"/>
              </a:rPr>
              <a:pPr/>
              <a:t>8</a:t>
            </a:fld>
            <a:endParaRPr kumimoji="0" lang="en-US">
              <a:latin typeface="Tahoma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ea typeface="+mn-ea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34A74B-2D46-A34D-9774-9B59DDAC78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76514"/>
      </p:ext>
    </p:extLst>
  </p:cSld>
  <p:clrMapOvr>
    <a:masterClrMapping/>
  </p:clrMapOvr>
  <p:transition xmlns:p14="http://schemas.microsoft.com/office/powerpoint/2010/main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160740-0C93-074A-85ED-A646400F00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1760"/>
      </p:ext>
    </p:extLst>
  </p:cSld>
  <p:clrMapOvr>
    <a:masterClrMapping/>
  </p:clrMapOvr>
  <p:transition xmlns:p14="http://schemas.microsoft.com/office/powerpoint/2010/main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8BB8F-2140-4643-BA3E-FC53474CA6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04455"/>
      </p:ext>
    </p:extLst>
  </p:cSld>
  <p:clrMapOvr>
    <a:masterClrMapping/>
  </p:clrMapOvr>
  <p:transition xmlns:p14="http://schemas.microsoft.com/office/powerpoint/2010/main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F0DDE2-3BC5-3640-BBC0-E9BBE8EC89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56397"/>
      </p:ext>
    </p:extLst>
  </p:cSld>
  <p:clrMapOvr>
    <a:masterClrMapping/>
  </p:clrMapOvr>
  <p:transition xmlns:p14="http://schemas.microsoft.com/office/powerpoint/2010/main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59A08A-B9B8-E249-9430-A9097969D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2271"/>
      </p:ext>
    </p:extLst>
  </p:cSld>
  <p:clrMapOvr>
    <a:masterClrMapping/>
  </p:clrMapOvr>
  <p:transition xmlns:p14="http://schemas.microsoft.com/office/powerpoint/2010/main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823F3-22D3-2444-9BD8-EDFCAA48DA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043"/>
      </p:ext>
    </p:extLst>
  </p:cSld>
  <p:clrMapOvr>
    <a:masterClrMapping/>
  </p:clrMapOvr>
  <p:transition xmlns:p14="http://schemas.microsoft.com/office/powerpoint/2010/main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141F3A-AF48-2847-9E17-A5914ADDE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0167"/>
      </p:ext>
    </p:extLst>
  </p:cSld>
  <p:clrMapOvr>
    <a:masterClrMapping/>
  </p:clrMapOvr>
  <p:transition xmlns:p14="http://schemas.microsoft.com/office/powerpoint/2010/main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2A135-643C-5648-B507-EB7AA2D888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10010"/>
      </p:ext>
    </p:extLst>
  </p:cSld>
  <p:clrMapOvr>
    <a:masterClrMapping/>
  </p:clrMapOvr>
  <p:transition xmlns:p14="http://schemas.microsoft.com/office/powerpoint/2010/main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010060-F32B-5647-96A9-788783DF22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94136"/>
      </p:ext>
    </p:extLst>
  </p:cSld>
  <p:clrMapOvr>
    <a:masterClrMapping/>
  </p:clrMapOvr>
  <p:transition xmlns:p14="http://schemas.microsoft.com/office/powerpoint/2010/main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18BFBE-16F6-B846-BCBB-660F45BEBA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96282"/>
      </p:ext>
    </p:extLst>
  </p:cSld>
  <p:clrMapOvr>
    <a:masterClrMapping/>
  </p:clrMapOvr>
  <p:transition xmlns:p14="http://schemas.microsoft.com/office/powerpoint/2010/main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9A457-25CB-2743-9424-68FF8DF5EC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29899"/>
      </p:ext>
    </p:extLst>
  </p:cSld>
  <p:clrMapOvr>
    <a:masterClrMapping/>
  </p:clrMapOvr>
  <p:transition xmlns:p14="http://schemas.microsoft.com/office/powerpoint/2010/main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>
              <a:ea typeface="+mn-ea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>
              <a:ea typeface="+mn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>
              <a:ea typeface="+mn-ea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>
              <a:ea typeface="+mn-ea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>
              <a:ea typeface="+mn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>
              <a:ea typeface="+mn-ea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>
              <a:ea typeface="+mn-ea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D97106-AA80-D34F-A103-F0EF145CAF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xmlns:p14="http://schemas.microsoft.com/office/powerpoint/2010/main"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Insertion Sort with Cards</a:t>
            </a:r>
            <a:endParaRPr lang="en-US" dirty="0">
              <a:latin typeface="Tahoma" charset="0"/>
            </a:endParaRPr>
          </a:p>
        </p:txBody>
      </p:sp>
      <p:pic>
        <p:nvPicPr>
          <p:cNvPr id="5123" name="Picture 4" descr="fig2-1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981200"/>
            <a:ext cx="43037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Tahoma" charset="0"/>
            </a:endParaRPr>
          </a:p>
        </p:txBody>
      </p:sp>
      <p:pic>
        <p:nvPicPr>
          <p:cNvPr id="6147" name="Picture 4" descr="fig2-2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8575"/>
            <a:ext cx="6665913" cy="3324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7" descr="insertion_sort_a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352800"/>
            <a:ext cx="6553200" cy="3386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Tahoma" charset="0"/>
            </a:endParaRPr>
          </a:p>
        </p:txBody>
      </p:sp>
      <p:pic>
        <p:nvPicPr>
          <p:cNvPr id="7171" name="Picture 12" descr="insertion_sort_a2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3513"/>
            <a:ext cx="6629400" cy="2884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Oval 14"/>
          <p:cNvSpPr>
            <a:spLocks noChangeArrowheads="1"/>
          </p:cNvSpPr>
          <p:nvPr/>
        </p:nvSpPr>
        <p:spPr bwMode="auto">
          <a:xfrm>
            <a:off x="6324600" y="609600"/>
            <a:ext cx="381000" cy="2286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15"/>
          <p:cNvSpPr txBox="1">
            <a:spLocks noChangeArrowheads="1"/>
          </p:cNvSpPr>
          <p:nvPr/>
        </p:nvSpPr>
        <p:spPr bwMode="auto">
          <a:xfrm>
            <a:off x="6629400" y="533400"/>
            <a:ext cx="555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hlink"/>
                </a:solidFill>
              </a:rPr>
              <a:t>Why?</a:t>
            </a:r>
          </a:p>
        </p:txBody>
      </p:sp>
      <p:sp>
        <p:nvSpPr>
          <p:cNvPr id="7174" name="Text Box 17"/>
          <p:cNvSpPr txBox="1">
            <a:spLocks noChangeArrowheads="1"/>
          </p:cNvSpPr>
          <p:nvPr/>
        </p:nvSpPr>
        <p:spPr bwMode="auto">
          <a:xfrm>
            <a:off x="1066800" y="3155950"/>
            <a:ext cx="673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t</a:t>
            </a:r>
            <a:r>
              <a:rPr lang="en-US" sz="1800" baseline="-25000"/>
              <a:t>j</a:t>
            </a:r>
            <a:r>
              <a:rPr lang="en-US" sz="1800"/>
              <a:t> is the number of times the while loop test in line 5 is executed </a:t>
            </a:r>
          </a:p>
          <a:p>
            <a:r>
              <a:rPr lang="en-US" sz="1800"/>
              <a:t>for that value of j.</a:t>
            </a:r>
          </a:p>
        </p:txBody>
      </p:sp>
      <p:sp>
        <p:nvSpPr>
          <p:cNvPr id="7175" name="Text Box 18"/>
          <p:cNvSpPr txBox="1">
            <a:spLocks noChangeArrowheads="1"/>
          </p:cNvSpPr>
          <p:nvPr/>
        </p:nvSpPr>
        <p:spPr bwMode="auto">
          <a:xfrm>
            <a:off x="1066800" y="3960813"/>
            <a:ext cx="6300788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T(n) = c</a:t>
            </a:r>
            <a:r>
              <a:rPr lang="en-US" sz="1800" baseline="-25000"/>
              <a:t>1</a:t>
            </a:r>
            <a:r>
              <a:rPr lang="en-US" sz="1800"/>
              <a:t>n + c</a:t>
            </a:r>
            <a:r>
              <a:rPr lang="en-US" sz="1800" baseline="-25000"/>
              <a:t>2</a:t>
            </a:r>
            <a:r>
              <a:rPr lang="en-US" sz="1800"/>
              <a:t>(n-1) + c</a:t>
            </a:r>
            <a:r>
              <a:rPr lang="en-US" sz="1800" baseline="-25000"/>
              <a:t>4</a:t>
            </a:r>
            <a:r>
              <a:rPr lang="en-US" sz="1800"/>
              <a:t>(n-1) + c</a:t>
            </a:r>
            <a:r>
              <a:rPr lang="en-US" sz="1800" baseline="-25000"/>
              <a:t>5 </a:t>
            </a:r>
            <a:r>
              <a:rPr lang="en-US" sz="1800"/>
              <a:t>∑</a:t>
            </a:r>
            <a:r>
              <a:rPr lang="en-US" sz="1800" baseline="-25000"/>
              <a:t>j=2..n</a:t>
            </a:r>
            <a:r>
              <a:rPr lang="en-US" sz="1800"/>
              <a:t> t</a:t>
            </a:r>
            <a:r>
              <a:rPr lang="en-US" sz="1800" baseline="-25000"/>
              <a:t>j </a:t>
            </a:r>
            <a:r>
              <a:rPr lang="en-US" sz="1800"/>
              <a:t>+ c</a:t>
            </a:r>
            <a:r>
              <a:rPr lang="en-US" sz="1800" baseline="-25000"/>
              <a:t>6</a:t>
            </a:r>
            <a:r>
              <a:rPr lang="en-US" sz="1800"/>
              <a:t> ∑</a:t>
            </a:r>
            <a:r>
              <a:rPr lang="en-US" sz="1800" baseline="-25000"/>
              <a:t>j=2..n</a:t>
            </a:r>
            <a:r>
              <a:rPr lang="en-US" sz="1800"/>
              <a:t> (t</a:t>
            </a:r>
            <a:r>
              <a:rPr lang="en-US" sz="1800" baseline="-25000"/>
              <a:t>j</a:t>
            </a:r>
            <a:r>
              <a:rPr lang="en-US" sz="1800"/>
              <a:t>-1) </a:t>
            </a:r>
            <a:endParaRPr lang="en-US" sz="1800" baseline="-25000"/>
          </a:p>
          <a:p>
            <a:r>
              <a:rPr lang="en-US" sz="1800"/>
              <a:t>          + c</a:t>
            </a:r>
            <a:r>
              <a:rPr lang="en-US" sz="1800" baseline="-25000"/>
              <a:t>7</a:t>
            </a:r>
            <a:r>
              <a:rPr lang="en-US" sz="1800"/>
              <a:t> ∑</a:t>
            </a:r>
            <a:r>
              <a:rPr lang="en-US" sz="1800" baseline="-25000"/>
              <a:t>j=2..n</a:t>
            </a:r>
            <a:r>
              <a:rPr lang="en-US" sz="1800"/>
              <a:t> (t</a:t>
            </a:r>
            <a:r>
              <a:rPr lang="en-US" sz="1800" baseline="-25000"/>
              <a:t>j</a:t>
            </a:r>
            <a:r>
              <a:rPr lang="en-US" sz="1800"/>
              <a:t>-1) + c</a:t>
            </a:r>
            <a:r>
              <a:rPr lang="en-US" sz="1800" baseline="-25000"/>
              <a:t>8</a:t>
            </a:r>
            <a:r>
              <a:rPr lang="en-US" sz="1800"/>
              <a:t>(n-1) </a:t>
            </a:r>
          </a:p>
          <a:p>
            <a:endParaRPr lang="en-US" sz="1800"/>
          </a:p>
          <a:p>
            <a:r>
              <a:rPr lang="en-US" sz="1800" b="1"/>
              <a:t>Ques:</a:t>
            </a:r>
            <a:r>
              <a:rPr lang="en-US" sz="1800"/>
              <a:t> What are the </a:t>
            </a:r>
            <a:r>
              <a:rPr lang="en-US" sz="1800" i="1"/>
              <a:t>best</a:t>
            </a:r>
            <a:r>
              <a:rPr lang="en-US" sz="1800"/>
              <a:t> and </a:t>
            </a:r>
            <a:r>
              <a:rPr lang="en-US" sz="1800" i="1"/>
              <a:t>worst</a:t>
            </a:r>
            <a:r>
              <a:rPr lang="en-US" sz="1800"/>
              <a:t>-case running times of </a:t>
            </a:r>
          </a:p>
          <a:p>
            <a:r>
              <a:rPr lang="en-US" sz="1800"/>
              <a:t>          </a:t>
            </a:r>
            <a:r>
              <a:rPr lang="en-US" sz="1800">
                <a:latin typeface="Courier New" charset="0"/>
              </a:rPr>
              <a:t>INSERTION-SORT</a:t>
            </a:r>
            <a:r>
              <a:rPr lang="en-US" sz="1800"/>
              <a:t>?</a:t>
            </a:r>
          </a:p>
          <a:p>
            <a:r>
              <a:rPr lang="en-US" sz="1800"/>
              <a:t>          How about </a:t>
            </a:r>
            <a:r>
              <a:rPr lang="en-US" sz="1800" i="1"/>
              <a:t>average</a:t>
            </a:r>
            <a:r>
              <a:rPr lang="en-US" sz="1800"/>
              <a:t>-case?</a:t>
            </a:r>
          </a:p>
          <a:p>
            <a:r>
              <a:rPr lang="en-US" sz="1800"/>
              <a:t>          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charset="0"/>
              </a:rPr>
              <a:t>MERGE</a:t>
            </a:r>
          </a:p>
        </p:txBody>
      </p:sp>
      <p:pic>
        <p:nvPicPr>
          <p:cNvPr id="8195" name="Picture 4" descr="fig2-3a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378075"/>
            <a:ext cx="3998913" cy="324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7" descr="fig2-3b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362200"/>
            <a:ext cx="3962400" cy="281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10"/>
          <p:cNvSpPr txBox="1">
            <a:spLocks noChangeArrowheads="1"/>
          </p:cNvSpPr>
          <p:nvPr/>
        </p:nvSpPr>
        <p:spPr bwMode="auto">
          <a:xfrm>
            <a:off x="762000" y="5735638"/>
            <a:ext cx="8185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Courier New" charset="0"/>
              </a:rPr>
              <a:t>MERGE</a:t>
            </a:r>
            <a:r>
              <a:rPr lang="en-US" sz="2400"/>
              <a:t>(A, p, q, r) merges subarrays A[p..q] and A[q+1..r], </a:t>
            </a:r>
          </a:p>
          <a:p>
            <a:r>
              <a:rPr lang="en-US" sz="2400"/>
              <a:t>assuming that they are each already sorted.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Tahoma" charset="0"/>
            </a:endParaRPr>
          </a:p>
        </p:txBody>
      </p:sp>
      <p:pic>
        <p:nvPicPr>
          <p:cNvPr id="9219" name="Picture 4" descr="merge_sort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017713"/>
            <a:ext cx="46482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6019800" y="2133600"/>
            <a:ext cx="3163888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/>
              <a:t>MERGE() requires </a:t>
            </a:r>
            <a:r>
              <a:rPr lang="en-US" sz="1600" i="1"/>
              <a:t>extra</a:t>
            </a:r>
            <a:r>
              <a:rPr lang="en-US" sz="1600"/>
              <a:t> space </a:t>
            </a:r>
          </a:p>
          <a:p>
            <a:r>
              <a:rPr lang="en-US" sz="1600"/>
              <a:t>– arrays L and R – of the size </a:t>
            </a:r>
          </a:p>
          <a:p>
            <a:r>
              <a:rPr lang="en-US" sz="1600"/>
              <a:t>of the input + 2.</a:t>
            </a:r>
          </a:p>
          <a:p>
            <a:endParaRPr lang="en-US" sz="1600"/>
          </a:p>
          <a:p>
            <a:r>
              <a:rPr lang="en-US" sz="1600" b="1"/>
              <a:t>Ques:</a:t>
            </a:r>
            <a:r>
              <a:rPr lang="en-US" sz="1800"/>
              <a:t> </a:t>
            </a:r>
            <a:r>
              <a:rPr lang="en-US" sz="1600"/>
              <a:t>What is the time </a:t>
            </a:r>
          </a:p>
          <a:p>
            <a:r>
              <a:rPr lang="en-US" sz="1600"/>
              <a:t>complexity of </a:t>
            </a:r>
            <a:r>
              <a:rPr lang="en-US" sz="1600">
                <a:latin typeface="Courier New" charset="0"/>
              </a:rPr>
              <a:t>MERGE</a:t>
            </a:r>
            <a:r>
              <a:rPr lang="en-US" sz="1600"/>
              <a:t>? (</a:t>
            </a:r>
            <a:r>
              <a:rPr lang="en-US" sz="1600" i="1"/>
              <a:t>Linear</a:t>
            </a:r>
            <a:r>
              <a:rPr lang="en-US" sz="1600"/>
              <a:t>)</a:t>
            </a:r>
            <a:endParaRPr lang="en-US" sz="1800">
              <a:latin typeface="Courier New" charset="0"/>
            </a:endParaRPr>
          </a:p>
          <a:p>
            <a:endParaRPr lang="en-US" sz="1600"/>
          </a:p>
          <a:p>
            <a:r>
              <a:rPr lang="en-US" sz="1600" b="1"/>
              <a:t>Ques:</a:t>
            </a:r>
            <a:r>
              <a:rPr lang="en-US" sz="1600"/>
              <a:t> Could the merging be </a:t>
            </a:r>
          </a:p>
          <a:p>
            <a:r>
              <a:rPr lang="en-US" sz="1600"/>
              <a:t>done </a:t>
            </a:r>
            <a:r>
              <a:rPr lang="en-US" sz="1600" i="1"/>
              <a:t>in-place </a:t>
            </a:r>
            <a:r>
              <a:rPr lang="en-US" sz="1600"/>
              <a:t>? I.e., just using </a:t>
            </a:r>
          </a:p>
          <a:p>
            <a:r>
              <a:rPr lang="en-US" sz="1600"/>
              <a:t>the input space (plus maybe a </a:t>
            </a:r>
          </a:p>
          <a:p>
            <a:r>
              <a:rPr lang="en-US" sz="1600"/>
              <a:t>constant amount of extra space).</a:t>
            </a:r>
          </a:p>
          <a:p>
            <a:r>
              <a:rPr lang="en-US" sz="1600"/>
              <a:t>E.g., like  INSERTION-SORT.</a:t>
            </a:r>
          </a:p>
          <a:p>
            <a:r>
              <a:rPr lang="en-US" sz="1600"/>
              <a:t>What is the run time of your </a:t>
            </a:r>
          </a:p>
          <a:p>
            <a:r>
              <a:rPr lang="en-US" sz="1600"/>
              <a:t>algorithm?</a:t>
            </a:r>
          </a:p>
          <a:p>
            <a:endParaRPr lang="en-US" sz="1600"/>
          </a:p>
          <a:p>
            <a:r>
              <a:rPr lang="en-US" sz="1600" b="1"/>
              <a:t>Ques</a:t>
            </a:r>
            <a:r>
              <a:rPr lang="en-US" sz="1600"/>
              <a:t>: Ok, how about in-place </a:t>
            </a:r>
          </a:p>
          <a:p>
            <a:r>
              <a:rPr lang="en-US" sz="1600" i="1"/>
              <a:t>and</a:t>
            </a:r>
            <a:r>
              <a:rPr lang="en-US" sz="1600"/>
              <a:t> in linear time?!</a:t>
            </a:r>
          </a:p>
          <a:p>
            <a:endParaRPr lang="en-US" sz="1600"/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Divide-and-Conquer: </a:t>
            </a:r>
            <a:r>
              <a:rPr lang="en-US" sz="4000">
                <a:latin typeface="Courier New" charset="0"/>
              </a:rPr>
              <a:t>MERGE-SORT</a:t>
            </a:r>
          </a:p>
        </p:txBody>
      </p:sp>
      <p:pic>
        <p:nvPicPr>
          <p:cNvPr id="10243" name="Picture 4" descr="merge_sort_2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362200"/>
            <a:ext cx="6400800" cy="2976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890713" y="3886200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Courier New" charset="0"/>
              </a:rPr>
              <a:t>Label1:</a:t>
            </a: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1905000" y="42672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Courier New" charset="0"/>
              </a:rPr>
              <a:t>Labe12: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1905000" y="47244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Courier New" charset="0"/>
              </a:rPr>
              <a:t>Label3: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Merge Sort, Pictorially</a:t>
            </a:r>
            <a:endParaRPr lang="en-US" dirty="0">
              <a:latin typeface="Tahoma" charset="0"/>
            </a:endParaRPr>
          </a:p>
        </p:txBody>
      </p:sp>
      <p:pic>
        <p:nvPicPr>
          <p:cNvPr id="11267" name="Picture 4" descr="fig2-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057400"/>
            <a:ext cx="6553200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09600"/>
            <a:ext cx="7793037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Calculating the Factorial: </a:t>
            </a:r>
            <a:br>
              <a:rPr lang="en-US" sz="4000">
                <a:latin typeface="Tahoma" charset="0"/>
              </a:rPr>
            </a:br>
            <a:r>
              <a:rPr lang="en-US" sz="4000">
                <a:latin typeface="Tahoma" charset="0"/>
              </a:rPr>
              <a:t>Use of the Stack in Recursion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76400"/>
            <a:ext cx="7732712" cy="5181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000">
                <a:latin typeface="Tahoma" charset="0"/>
              </a:rPr>
              <a:t>Consider computing the factorial recursively: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       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           </a:t>
            </a:r>
            <a:r>
              <a:rPr lang="en-US" sz="2000">
                <a:latin typeface="Courier New" charset="0"/>
              </a:rPr>
              <a:t>int Fact(int n)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         { if (n &lt; 1) return 1;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   Label1: else return n*Fact(n-1);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         }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How is the stack used?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For a MIPS assembly language implementation of this routine see </a:t>
            </a:r>
            <a:r>
              <a:rPr lang="en-US" sz="2000">
                <a:latin typeface="Times New Roman" charset="0"/>
              </a:rPr>
              <a:t>factorialRecursive.asm</a:t>
            </a:r>
            <a:r>
              <a:rPr lang="en-US" sz="2000">
                <a:latin typeface="Tahoma" charset="0"/>
              </a:rPr>
              <a:t> in </a:t>
            </a:r>
            <a:r>
              <a:rPr lang="en-US" sz="2000">
                <a:latin typeface="Times New Roman" charset="0"/>
              </a:rPr>
              <a:t>http://www.cs.ait.ac.th/~guha/COA/Spim/ -&gt; Examples                     </a:t>
            </a:r>
            <a:r>
              <a:rPr lang="en-US" sz="2000" i="1">
                <a:latin typeface="Tahoma" charset="0"/>
              </a:rPr>
              <a:t>Very useful </a:t>
            </a:r>
            <a:r>
              <a:rPr lang="en-US" sz="2000">
                <a:latin typeface="Tahoma" charset="0"/>
              </a:rPr>
              <a:t>!! Shows how recursion is actually </a:t>
            </a:r>
            <a:r>
              <a:rPr lang="en-US" sz="2000" i="1">
                <a:latin typeface="Tahoma" charset="0"/>
              </a:rPr>
              <a:t>implemented</a:t>
            </a:r>
            <a:r>
              <a:rPr lang="en-US" sz="2000">
                <a:latin typeface="Tahoma" charset="0"/>
              </a:rPr>
              <a:t> during run-time!</a:t>
            </a:r>
            <a:r>
              <a:rPr lang="en-US" sz="2000">
                <a:latin typeface="Times New Roman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What is the run time of Fact()?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Can recursion be avoided? Replaced with </a:t>
            </a:r>
            <a:r>
              <a:rPr lang="en-US" sz="2000" i="1">
                <a:latin typeface="Tahoma" charset="0"/>
              </a:rPr>
              <a:t>iteration </a:t>
            </a:r>
            <a:r>
              <a:rPr lang="en-US" sz="2000">
                <a:latin typeface="Tahoma" charset="0"/>
              </a:rPr>
              <a:t>? What’s the advantage/disadvantage?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AutoNum type="arabicPeriod"/>
            </a:pPr>
            <a:r>
              <a:rPr lang="en-US" sz="2400" b="1">
                <a:latin typeface="Tahoma" charset="0"/>
              </a:rPr>
              <a:t>How is the stack used in</a:t>
            </a:r>
            <a:r>
              <a:rPr lang="en-US" sz="2000" b="1">
                <a:latin typeface="Tahoma" charset="0"/>
              </a:rPr>
              <a:t> </a:t>
            </a:r>
            <a:r>
              <a:rPr lang="en-US" sz="2400">
                <a:latin typeface="Times New Roman" charset="0"/>
              </a:rPr>
              <a:t>MERGE-SORT </a:t>
            </a:r>
            <a:r>
              <a:rPr lang="en-US" sz="2400">
                <a:latin typeface="Tahoma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3598</TotalTime>
  <Words>410</Words>
  <Application>Microsoft Macintosh PowerPoint</Application>
  <PresentationFormat>On-screen Show (4:3)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Tahoma</vt:lpstr>
      <vt:lpstr>Arial</vt:lpstr>
      <vt:lpstr>Wingdings</vt:lpstr>
      <vt:lpstr>Times New Roman</vt:lpstr>
      <vt:lpstr>Courier New</vt:lpstr>
      <vt:lpstr>Symbol</vt:lpstr>
      <vt:lpstr>Blends</vt:lpstr>
      <vt:lpstr>Insertion Sort with Cards</vt:lpstr>
      <vt:lpstr>PowerPoint Presentation</vt:lpstr>
      <vt:lpstr>PowerPoint Presentation</vt:lpstr>
      <vt:lpstr>MERGE</vt:lpstr>
      <vt:lpstr>PowerPoint Presentation</vt:lpstr>
      <vt:lpstr>Divide-and-Conquer: MERGE-SORT</vt:lpstr>
      <vt:lpstr>Merge Sort, Pictorially</vt:lpstr>
      <vt:lpstr>Calculating the Factorial:  Use of the Stack in Recursion</vt:lpstr>
    </vt:vector>
  </TitlesOfParts>
  <Company>csim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Design</dc:title>
  <dc:creator>Guha</dc:creator>
  <cp:lastModifiedBy>Tom Schmidt</cp:lastModifiedBy>
  <cp:revision>76</cp:revision>
  <cp:lastPrinted>1601-01-01T00:00:00Z</cp:lastPrinted>
  <dcterms:created xsi:type="dcterms:W3CDTF">2002-07-04T05:06:04Z</dcterms:created>
  <dcterms:modified xsi:type="dcterms:W3CDTF">2015-09-08T23:34:41Z</dcterms:modified>
</cp:coreProperties>
</file>