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20"/>
  </p:notesMasterIdLst>
  <p:sldIdLst>
    <p:sldId id="260" r:id="rId2"/>
    <p:sldId id="328" r:id="rId3"/>
    <p:sldId id="329" r:id="rId4"/>
    <p:sldId id="327" r:id="rId5"/>
    <p:sldId id="330" r:id="rId6"/>
    <p:sldId id="331" r:id="rId7"/>
    <p:sldId id="334" r:id="rId8"/>
    <p:sldId id="335" r:id="rId9"/>
    <p:sldId id="336" r:id="rId10"/>
    <p:sldId id="337" r:id="rId11"/>
    <p:sldId id="338" r:id="rId12"/>
    <p:sldId id="339" r:id="rId13"/>
    <p:sldId id="341" r:id="rId14"/>
    <p:sldId id="342" r:id="rId15"/>
    <p:sldId id="343" r:id="rId16"/>
    <p:sldId id="345" r:id="rId17"/>
    <p:sldId id="344" r:id="rId18"/>
    <p:sldId id="346" r:id="rId1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宋体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宋体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宋体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宋体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宋体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宋体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宋体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宋体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宋体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D7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2864" y="-1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31F7F8DB-C0F3-9C4F-8CD1-EC82839A06C7}" type="datetimeFigureOut">
              <a:rPr lang="zh-CN" altLang="en-US"/>
              <a:pPr/>
              <a:t>9/8/15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047C1854-2498-5742-A4BA-5308B2DBC5D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39019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ＭＳ Ｐゴシック" charset="0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宋体" charset="0"/>
        <a:cs typeface="宋体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宋体" charset="0"/>
        <a:cs typeface="宋体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宋体" charset="0"/>
        <a:cs typeface="宋体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宋体" charset="0"/>
        <a:cs typeface="宋体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3AE98-10F9-2C4C-B467-91CE425A46D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3AE98-10F9-2C4C-B467-91CE425A46D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3AE98-10F9-2C4C-B467-91CE425A46D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3AE98-10F9-2C4C-B467-91CE425A46D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3AE98-10F9-2C4C-B467-91CE425A46D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3AE98-10F9-2C4C-B467-91CE425A46D3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3AE98-10F9-2C4C-B467-91CE425A46D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3AE98-10F9-2C4C-B467-91CE425A46D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3AE98-10F9-2C4C-B467-91CE425A46D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63AE98-10F9-2C4C-B467-91CE425A46D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3AE98-10F9-2C4C-B467-91CE425A46D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3A63AE98-10F9-2C4C-B467-91CE425A46D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image" Target="../media/image3.wmf"/><Relationship Id="rId5" Type="http://schemas.openxmlformats.org/officeDocument/2006/relationships/image" Target="../media/image12.png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4" Type="http://schemas.openxmlformats.org/officeDocument/2006/relationships/image" Target="../media/image3.wmf"/><Relationship Id="rId5" Type="http://schemas.openxmlformats.org/officeDocument/2006/relationships/image" Target="../media/image13.png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4" Type="http://schemas.openxmlformats.org/officeDocument/2006/relationships/image" Target="../media/image3.wmf"/><Relationship Id="rId5" Type="http://schemas.openxmlformats.org/officeDocument/2006/relationships/image" Target="../media/image14.png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4" Type="http://schemas.openxmlformats.org/officeDocument/2006/relationships/image" Target="../media/image3.wmf"/><Relationship Id="rId5" Type="http://schemas.openxmlformats.org/officeDocument/2006/relationships/image" Target="../media/image15.png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4" Type="http://schemas.openxmlformats.org/officeDocument/2006/relationships/image" Target="../media/image3.wmf"/><Relationship Id="rId5" Type="http://schemas.openxmlformats.org/officeDocument/2006/relationships/image" Target="../media/image16.png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4" Type="http://schemas.openxmlformats.org/officeDocument/2006/relationships/image" Target="../media/image3.wmf"/><Relationship Id="rId5" Type="http://schemas.openxmlformats.org/officeDocument/2006/relationships/image" Target="../media/image17.png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4" Type="http://schemas.openxmlformats.org/officeDocument/2006/relationships/image" Target="../media/image3.wmf"/><Relationship Id="rId5" Type="http://schemas.openxmlformats.org/officeDocument/2006/relationships/image" Target="../media/image18.png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4" Type="http://schemas.openxmlformats.org/officeDocument/2006/relationships/image" Target="../media/image3.wmf"/><Relationship Id="rId5" Type="http://schemas.openxmlformats.org/officeDocument/2006/relationships/image" Target="../media/image19.png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4" Type="http://schemas.openxmlformats.org/officeDocument/2006/relationships/image" Target="../media/image3.w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wmf"/><Relationship Id="rId5" Type="http://schemas.openxmlformats.org/officeDocument/2006/relationships/image" Target="../media/image4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3.wmf"/><Relationship Id="rId5" Type="http://schemas.openxmlformats.org/officeDocument/2006/relationships/image" Target="../media/image5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3.wmf"/><Relationship Id="rId5" Type="http://schemas.openxmlformats.org/officeDocument/2006/relationships/image" Target="../media/image6.pn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3.wmf"/><Relationship Id="rId5" Type="http://schemas.openxmlformats.org/officeDocument/2006/relationships/image" Target="../media/image7.png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3.wmf"/><Relationship Id="rId5" Type="http://schemas.openxmlformats.org/officeDocument/2006/relationships/image" Target="../media/image8.png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3.wmf"/><Relationship Id="rId5" Type="http://schemas.openxmlformats.org/officeDocument/2006/relationships/image" Target="../media/image9.png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3.wmf"/><Relationship Id="rId5" Type="http://schemas.openxmlformats.org/officeDocument/2006/relationships/image" Target="../media/image10.png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3.wmf"/><Relationship Id="rId5" Type="http://schemas.openxmlformats.org/officeDocument/2006/relationships/image" Target="../media/image11.png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295400" y="2743200"/>
            <a:ext cx="7391400" cy="1600200"/>
          </a:xfrm>
        </p:spPr>
        <p:txBody>
          <a:bodyPr/>
          <a:lstStyle/>
          <a:p>
            <a:pPr eaLnBrk="1" hangingPunct="1"/>
            <a:r>
              <a:rPr lang="zh-CN" altLang="en-US" sz="5400" dirty="0">
                <a:latin typeface="Berlin Sans FB" charset="0"/>
              </a:rPr>
              <a:t/>
            </a:r>
            <a:br>
              <a:rPr lang="zh-CN" altLang="en-US" sz="5400" dirty="0">
                <a:latin typeface="Berlin Sans FB" charset="0"/>
              </a:rPr>
            </a:br>
            <a:r>
              <a:rPr lang="en-US" altLang="zh-CN" sz="5400" dirty="0" smtClean="0">
                <a:latin typeface="Cooper Black" charset="0"/>
              </a:rPr>
              <a:t>Math for Algorithms</a:t>
            </a:r>
            <a:r>
              <a:rPr lang="en-US" altLang="zh-CN" sz="5400" dirty="0">
                <a:latin typeface="Berlin Sans FB" charset="0"/>
              </a:rPr>
              <a:t/>
            </a:r>
            <a:br>
              <a:rPr lang="en-US" altLang="zh-CN" sz="5400" dirty="0">
                <a:latin typeface="Berlin Sans FB" charset="0"/>
              </a:rPr>
            </a:br>
            <a:endParaRPr lang="en-US" altLang="zh-CN" sz="5400" dirty="0">
              <a:latin typeface="Berlin Sans FB" charset="0"/>
            </a:endParaRPr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4648200"/>
            <a:ext cx="7543800" cy="457200"/>
          </a:xfrm>
        </p:spPr>
        <p:txBody>
          <a:bodyPr/>
          <a:lstStyle/>
          <a:p>
            <a:pPr eaLnBrk="1" hangingPunct="1"/>
            <a:r>
              <a:rPr kumimoji="0" lang="en-US" altLang="zh-CN" dirty="0" smtClean="0">
                <a:effectLst/>
                <a:latin typeface="Harlow Solid Italic" charset="0"/>
              </a:rPr>
              <a:t>CLRS Chapter 3</a:t>
            </a:r>
            <a:endParaRPr kumimoji="0" lang="en-US" altLang="zh-CN" dirty="0">
              <a:effectLst/>
              <a:latin typeface="Harlow Solid Italic" charset="0"/>
            </a:endParaRPr>
          </a:p>
        </p:txBody>
      </p:sp>
      <p:sp>
        <p:nvSpPr>
          <p:cNvPr id="4" name="Rectangle 5"/>
          <p:cNvSpPr txBox="1">
            <a:spLocks noChangeArrowheads="1"/>
          </p:cNvSpPr>
          <p:nvPr/>
        </p:nvSpPr>
        <p:spPr bwMode="auto">
          <a:xfrm>
            <a:off x="1066800" y="5105400"/>
            <a:ext cx="7543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spcBef>
                <a:spcPct val="20000"/>
              </a:spcBef>
              <a:defRPr/>
            </a:pPr>
            <a:endParaRPr lang="en-US" altLang="zh-CN" sz="2400" kern="0" dirty="0">
              <a:latin typeface="Harlow Solid Italic" pitchFamily="82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915400" cy="1219200"/>
          </a:xfrm>
        </p:spPr>
        <p:txBody>
          <a:bodyPr/>
          <a:lstStyle/>
          <a:p>
            <a:pPr algn="ctr"/>
            <a:r>
              <a:rPr lang="en-US" altLang="zh-CN" sz="4400" dirty="0" smtClean="0">
                <a:latin typeface="Arial" charset="0"/>
              </a:rPr>
              <a:t>Analogies</a:t>
            </a:r>
            <a:endParaRPr lang="zh-CN" altLang="en-US" sz="4400" dirty="0">
              <a:latin typeface="Arial" charset="0"/>
            </a:endParaRPr>
          </a:p>
        </p:txBody>
      </p:sp>
      <p:graphicFrame>
        <p:nvGraphicFramePr>
          <p:cNvPr id="7173" name="Object 5"/>
          <p:cNvGraphicFramePr>
            <a:graphicFrameLocks noChangeAspect="1"/>
          </p:cNvGraphicFramePr>
          <p:nvPr/>
        </p:nvGraphicFramePr>
        <p:xfrm>
          <a:off x="3416300" y="1955800"/>
          <a:ext cx="9144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0" name="Equation" r:id="rId3" imgW="451710" imgH="652471" progId="Equation.DSMT4">
                  <p:embed/>
                </p:oleObj>
              </mc:Choice>
              <mc:Fallback>
                <p:oleObj name="Equation" r:id="rId3" imgW="451710" imgH="65247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6300" y="1955800"/>
                        <a:ext cx="914400" cy="19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 descr="Screen Shot 2015-09-08 at 8.31.55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" y="990600"/>
            <a:ext cx="8194813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062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915400" cy="1219200"/>
          </a:xfrm>
        </p:spPr>
        <p:txBody>
          <a:bodyPr/>
          <a:lstStyle/>
          <a:p>
            <a:pPr algn="ctr"/>
            <a:r>
              <a:rPr lang="en-US" altLang="zh-CN" sz="4400" dirty="0" smtClean="0">
                <a:latin typeface="Arial" charset="0"/>
              </a:rPr>
              <a:t>Monotonicity</a:t>
            </a:r>
            <a:endParaRPr lang="zh-CN" altLang="en-US" sz="4400" dirty="0">
              <a:latin typeface="Arial" charset="0"/>
            </a:endParaRPr>
          </a:p>
        </p:txBody>
      </p:sp>
      <p:graphicFrame>
        <p:nvGraphicFramePr>
          <p:cNvPr id="7173" name="Object 5"/>
          <p:cNvGraphicFramePr>
            <a:graphicFrameLocks noChangeAspect="1"/>
          </p:cNvGraphicFramePr>
          <p:nvPr/>
        </p:nvGraphicFramePr>
        <p:xfrm>
          <a:off x="3416300" y="1955800"/>
          <a:ext cx="9144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4" name="Equation" r:id="rId3" imgW="451710" imgH="652471" progId="Equation.DSMT4">
                  <p:embed/>
                </p:oleObj>
              </mc:Choice>
              <mc:Fallback>
                <p:oleObj name="Equation" r:id="rId3" imgW="451710" imgH="65247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6300" y="1955800"/>
                        <a:ext cx="914400" cy="19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 descr="Screen Shot 2015-09-08 at 8.34.24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524000"/>
            <a:ext cx="9071372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180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915400" cy="1219200"/>
          </a:xfrm>
        </p:spPr>
        <p:txBody>
          <a:bodyPr/>
          <a:lstStyle/>
          <a:p>
            <a:pPr algn="ctr"/>
            <a:r>
              <a:rPr lang="en-US" altLang="zh-CN" sz="4400" dirty="0" smtClean="0">
                <a:latin typeface="Arial" charset="0"/>
              </a:rPr>
              <a:t>Floors and ceilings</a:t>
            </a:r>
            <a:endParaRPr lang="zh-CN" altLang="en-US" sz="4400" dirty="0">
              <a:latin typeface="Arial" charset="0"/>
            </a:endParaRPr>
          </a:p>
        </p:txBody>
      </p:sp>
      <p:graphicFrame>
        <p:nvGraphicFramePr>
          <p:cNvPr id="7173" name="Object 5"/>
          <p:cNvGraphicFramePr>
            <a:graphicFrameLocks noChangeAspect="1"/>
          </p:cNvGraphicFramePr>
          <p:nvPr/>
        </p:nvGraphicFramePr>
        <p:xfrm>
          <a:off x="3416300" y="1955800"/>
          <a:ext cx="9144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9" name="Equation" r:id="rId3" imgW="451710" imgH="652471" progId="Equation.DSMT4">
                  <p:embed/>
                </p:oleObj>
              </mc:Choice>
              <mc:Fallback>
                <p:oleObj name="Equation" r:id="rId3" imgW="451710" imgH="65247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6300" y="1955800"/>
                        <a:ext cx="914400" cy="19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 descr="Screen Shot 2015-09-08 at 8.36.24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78" y="1371600"/>
            <a:ext cx="9061622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180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915400" cy="1219200"/>
          </a:xfrm>
        </p:spPr>
        <p:txBody>
          <a:bodyPr/>
          <a:lstStyle/>
          <a:p>
            <a:pPr algn="ctr"/>
            <a:r>
              <a:rPr lang="en-US" altLang="zh-CN" sz="4400" dirty="0" smtClean="0">
                <a:latin typeface="Arial" charset="0"/>
              </a:rPr>
              <a:t>Modulo</a:t>
            </a:r>
            <a:endParaRPr lang="zh-CN" altLang="en-US" sz="4400" dirty="0">
              <a:latin typeface="Arial" charset="0"/>
            </a:endParaRPr>
          </a:p>
        </p:txBody>
      </p:sp>
      <p:graphicFrame>
        <p:nvGraphicFramePr>
          <p:cNvPr id="7173" name="Object 5"/>
          <p:cNvGraphicFramePr>
            <a:graphicFrameLocks noChangeAspect="1"/>
          </p:cNvGraphicFramePr>
          <p:nvPr/>
        </p:nvGraphicFramePr>
        <p:xfrm>
          <a:off x="3416300" y="1955800"/>
          <a:ext cx="9144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6" name="Equation" r:id="rId3" imgW="451710" imgH="652471" progId="Equation.DSMT4">
                  <p:embed/>
                </p:oleObj>
              </mc:Choice>
              <mc:Fallback>
                <p:oleObj name="Equation" r:id="rId3" imgW="451710" imgH="65247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6300" y="1955800"/>
                        <a:ext cx="914400" cy="19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 descr="Screen Shot 2015-09-08 at 8.40.58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828800"/>
            <a:ext cx="8915400" cy="128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495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915400" cy="1219200"/>
          </a:xfrm>
        </p:spPr>
        <p:txBody>
          <a:bodyPr/>
          <a:lstStyle/>
          <a:p>
            <a:pPr algn="ctr"/>
            <a:r>
              <a:rPr lang="en-US" altLang="zh-CN" sz="4400" dirty="0" smtClean="0">
                <a:latin typeface="Arial" charset="0"/>
              </a:rPr>
              <a:t>Exponentials</a:t>
            </a:r>
            <a:endParaRPr lang="zh-CN" altLang="en-US" sz="4400" dirty="0">
              <a:latin typeface="Arial" charset="0"/>
            </a:endParaRPr>
          </a:p>
        </p:txBody>
      </p:sp>
      <p:graphicFrame>
        <p:nvGraphicFramePr>
          <p:cNvPr id="7173" name="Object 5"/>
          <p:cNvGraphicFramePr>
            <a:graphicFrameLocks noChangeAspect="1"/>
          </p:cNvGraphicFramePr>
          <p:nvPr/>
        </p:nvGraphicFramePr>
        <p:xfrm>
          <a:off x="3416300" y="1955800"/>
          <a:ext cx="9144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0" name="Equation" r:id="rId3" imgW="451710" imgH="652471" progId="Equation.DSMT4">
                  <p:embed/>
                </p:oleObj>
              </mc:Choice>
              <mc:Fallback>
                <p:oleObj name="Equation" r:id="rId3" imgW="451710" imgH="65247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6300" y="1955800"/>
                        <a:ext cx="914400" cy="19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 descr="Screen Shot 2015-09-08 at 8.44.22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143000"/>
            <a:ext cx="7696201" cy="3269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13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915400" cy="1219200"/>
          </a:xfrm>
        </p:spPr>
        <p:txBody>
          <a:bodyPr/>
          <a:lstStyle/>
          <a:p>
            <a:pPr algn="ctr"/>
            <a:r>
              <a:rPr lang="en-US" altLang="zh-CN" sz="4400" dirty="0" smtClean="0">
                <a:latin typeface="Arial" charset="0"/>
              </a:rPr>
              <a:t>Logarithms 1</a:t>
            </a:r>
            <a:endParaRPr lang="zh-CN" altLang="en-US" sz="4400" dirty="0">
              <a:latin typeface="Arial" charset="0"/>
            </a:endParaRPr>
          </a:p>
        </p:txBody>
      </p:sp>
      <p:graphicFrame>
        <p:nvGraphicFramePr>
          <p:cNvPr id="7173" name="Object 5"/>
          <p:cNvGraphicFramePr>
            <a:graphicFrameLocks noChangeAspect="1"/>
          </p:cNvGraphicFramePr>
          <p:nvPr/>
        </p:nvGraphicFramePr>
        <p:xfrm>
          <a:off x="3416300" y="1955800"/>
          <a:ext cx="9144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4" name="Equation" r:id="rId3" imgW="451710" imgH="652471" progId="Equation.DSMT4">
                  <p:embed/>
                </p:oleObj>
              </mc:Choice>
              <mc:Fallback>
                <p:oleObj name="Equation" r:id="rId3" imgW="451710" imgH="65247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6300" y="1955800"/>
                        <a:ext cx="914400" cy="19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 descr="Screen Shot 2015-09-08 at 8.47.03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905000"/>
            <a:ext cx="8304756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180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915400" cy="1219200"/>
          </a:xfrm>
        </p:spPr>
        <p:txBody>
          <a:bodyPr/>
          <a:lstStyle/>
          <a:p>
            <a:pPr algn="ctr"/>
            <a:r>
              <a:rPr lang="en-US" altLang="zh-CN" sz="4400" dirty="0" smtClean="0">
                <a:latin typeface="Arial" charset="0"/>
              </a:rPr>
              <a:t>Logarithms 2</a:t>
            </a:r>
            <a:endParaRPr lang="zh-CN" altLang="en-US" sz="4400" dirty="0">
              <a:latin typeface="Arial" charset="0"/>
            </a:endParaRPr>
          </a:p>
        </p:txBody>
      </p:sp>
      <p:graphicFrame>
        <p:nvGraphicFramePr>
          <p:cNvPr id="7173" name="Object 5"/>
          <p:cNvGraphicFramePr>
            <a:graphicFrameLocks noChangeAspect="1"/>
          </p:cNvGraphicFramePr>
          <p:nvPr/>
        </p:nvGraphicFramePr>
        <p:xfrm>
          <a:off x="3416300" y="1955800"/>
          <a:ext cx="9144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2" name="Equation" r:id="rId3" imgW="451710" imgH="652471" progId="Equation.DSMT4">
                  <p:embed/>
                </p:oleObj>
              </mc:Choice>
              <mc:Fallback>
                <p:oleObj name="Equation" r:id="rId3" imgW="451710" imgH="65247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6300" y="1955800"/>
                        <a:ext cx="914400" cy="19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 descr="Screen Shot 2015-09-08 at 8.48.58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990600"/>
            <a:ext cx="5410200" cy="4004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510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915400" cy="1219200"/>
          </a:xfrm>
        </p:spPr>
        <p:txBody>
          <a:bodyPr/>
          <a:lstStyle/>
          <a:p>
            <a:pPr algn="ctr"/>
            <a:r>
              <a:rPr lang="en-US" sz="4400" dirty="0" err="1"/>
              <a:t>polylogarithmically</a:t>
            </a:r>
            <a:r>
              <a:rPr lang="en-US" sz="4400" dirty="0"/>
              <a:t> </a:t>
            </a:r>
            <a:r>
              <a:rPr lang="en-US" sz="4400" dirty="0" smtClean="0"/>
              <a:t>bounded?</a:t>
            </a:r>
            <a:endParaRPr lang="zh-CN" altLang="en-US" sz="4400" dirty="0">
              <a:latin typeface="Arial" charset="0"/>
            </a:endParaRPr>
          </a:p>
        </p:txBody>
      </p:sp>
      <p:graphicFrame>
        <p:nvGraphicFramePr>
          <p:cNvPr id="7173" name="Object 5"/>
          <p:cNvGraphicFramePr>
            <a:graphicFrameLocks noChangeAspect="1"/>
          </p:cNvGraphicFramePr>
          <p:nvPr/>
        </p:nvGraphicFramePr>
        <p:xfrm>
          <a:off x="3416300" y="1955800"/>
          <a:ext cx="9144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8" name="Equation" r:id="rId3" imgW="451710" imgH="652471" progId="Equation.DSMT4">
                  <p:embed/>
                </p:oleObj>
              </mc:Choice>
              <mc:Fallback>
                <p:oleObj name="Equation" r:id="rId3" imgW="451710" imgH="65247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6300" y="1955800"/>
                        <a:ext cx="914400" cy="19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 descr="Screen Shot 2015-09-08 at 8.53.29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38400"/>
            <a:ext cx="8915400" cy="1474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180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915400" cy="1219200"/>
          </a:xfrm>
        </p:spPr>
        <p:txBody>
          <a:bodyPr/>
          <a:lstStyle/>
          <a:p>
            <a:pPr algn="ctr"/>
            <a:r>
              <a:rPr lang="en-US" altLang="zh-CN" sz="4400" dirty="0" smtClean="0">
                <a:latin typeface="Arial" charset="0"/>
              </a:rPr>
              <a:t>Factorials and Fibonacci</a:t>
            </a:r>
            <a:endParaRPr lang="zh-CN" altLang="en-US" sz="4400" dirty="0">
              <a:latin typeface="Arial" charset="0"/>
            </a:endParaRPr>
          </a:p>
        </p:txBody>
      </p:sp>
      <p:graphicFrame>
        <p:nvGraphicFramePr>
          <p:cNvPr id="7173" name="Object 5"/>
          <p:cNvGraphicFramePr>
            <a:graphicFrameLocks noChangeAspect="1"/>
          </p:cNvGraphicFramePr>
          <p:nvPr/>
        </p:nvGraphicFramePr>
        <p:xfrm>
          <a:off x="3416300" y="1955800"/>
          <a:ext cx="9144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6" name="Equation" r:id="rId3" imgW="451710" imgH="652471" progId="Equation.DSMT4">
                  <p:embed/>
                </p:oleObj>
              </mc:Choice>
              <mc:Fallback>
                <p:oleObj name="Equation" r:id="rId3" imgW="451710" imgH="65247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6300" y="1955800"/>
                        <a:ext cx="914400" cy="19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57420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320040" cy="2301240"/>
          </a:xfrm>
        </p:spPr>
        <p:txBody>
          <a:bodyPr/>
          <a:lstStyle/>
          <a:p>
            <a:r>
              <a:rPr lang="en-US" altLang="zh-CN" dirty="0" smtClean="0">
                <a:latin typeface="Arial" charset="0"/>
              </a:rPr>
              <a:t>Big O</a:t>
            </a:r>
            <a:endParaRPr lang="zh-CN" altLang="en-US" dirty="0">
              <a:latin typeface="Arial" charset="0"/>
            </a:endParaRPr>
          </a:p>
        </p:txBody>
      </p:sp>
      <p:graphicFrame>
        <p:nvGraphicFramePr>
          <p:cNvPr id="7173" name="Object 5"/>
          <p:cNvGraphicFramePr>
            <a:graphicFrameLocks noChangeAspect="1"/>
          </p:cNvGraphicFramePr>
          <p:nvPr/>
        </p:nvGraphicFramePr>
        <p:xfrm>
          <a:off x="3416300" y="1955800"/>
          <a:ext cx="9144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Equation" r:id="rId3" imgW="451710" imgH="652471" progId="Equation.DSMT4">
                  <p:embed/>
                </p:oleObj>
              </mc:Choice>
              <mc:Fallback>
                <p:oleObj name="Equation" r:id="rId3" imgW="451710" imgH="65247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6300" y="1955800"/>
                        <a:ext cx="914400" cy="19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Content Placeholder 3" descr="Screen Shot 2015-09-08 at 7.57.50 PM.png"/>
          <p:cNvPicPr>
            <a:picLocks noGrp="1" noChangeAspect="1"/>
          </p:cNvPicPr>
          <p:nvPr>
            <p:ph idx="1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91" b="-4130"/>
          <a:stretch/>
        </p:blipFill>
        <p:spPr>
          <a:xfrm>
            <a:off x="1905000" y="228600"/>
            <a:ext cx="5562600" cy="5225984"/>
          </a:xfrm>
        </p:spPr>
      </p:pic>
    </p:spTree>
    <p:extLst>
      <p:ext uri="{BB962C8B-B14F-4D97-AF65-F5344CB8AC3E}">
        <p14:creationId xmlns:p14="http://schemas.microsoft.com/office/powerpoint/2010/main" val="2781630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320040" cy="2301240"/>
          </a:xfrm>
        </p:spPr>
        <p:txBody>
          <a:bodyPr/>
          <a:lstStyle/>
          <a:p>
            <a:r>
              <a:rPr lang="en-US" altLang="zh-CN" dirty="0" smtClean="0">
                <a:latin typeface="Arial" charset="0"/>
              </a:rPr>
              <a:t>Omega</a:t>
            </a:r>
            <a:endParaRPr lang="zh-CN" altLang="en-US" dirty="0">
              <a:latin typeface="Arial" charset="0"/>
            </a:endParaRPr>
          </a:p>
        </p:txBody>
      </p:sp>
      <p:graphicFrame>
        <p:nvGraphicFramePr>
          <p:cNvPr id="7173" name="Object 5"/>
          <p:cNvGraphicFramePr>
            <a:graphicFrameLocks noChangeAspect="1"/>
          </p:cNvGraphicFramePr>
          <p:nvPr/>
        </p:nvGraphicFramePr>
        <p:xfrm>
          <a:off x="3416300" y="1955800"/>
          <a:ext cx="9144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Equation" r:id="rId3" imgW="451710" imgH="652471" progId="Equation.DSMT4">
                  <p:embed/>
                </p:oleObj>
              </mc:Choice>
              <mc:Fallback>
                <p:oleObj name="Equation" r:id="rId3" imgW="451710" imgH="65247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6300" y="1955800"/>
                        <a:ext cx="914400" cy="19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 descr="Screen Shot 2015-09-08 at 7.57.58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28600"/>
            <a:ext cx="4953000" cy="5085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630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320040" cy="2301240"/>
          </a:xfrm>
        </p:spPr>
        <p:txBody>
          <a:bodyPr/>
          <a:lstStyle/>
          <a:p>
            <a:r>
              <a:rPr lang="en-US" altLang="zh-CN" dirty="0" smtClean="0">
                <a:latin typeface="Arial" charset="0"/>
              </a:rPr>
              <a:t>Theta</a:t>
            </a:r>
            <a:endParaRPr lang="zh-CN" altLang="en-US" dirty="0">
              <a:latin typeface="Arial" charset="0"/>
            </a:endParaRPr>
          </a:p>
        </p:txBody>
      </p:sp>
      <p:graphicFrame>
        <p:nvGraphicFramePr>
          <p:cNvPr id="7173" name="Object 5"/>
          <p:cNvGraphicFramePr>
            <a:graphicFrameLocks noChangeAspect="1"/>
          </p:cNvGraphicFramePr>
          <p:nvPr/>
        </p:nvGraphicFramePr>
        <p:xfrm>
          <a:off x="3416300" y="1955800"/>
          <a:ext cx="9144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3" imgW="451710" imgH="652471" progId="Equation.DSMT4">
                  <p:embed/>
                </p:oleObj>
              </mc:Choice>
              <mc:Fallback>
                <p:oleObj name="Equation" r:id="rId3" imgW="451710" imgH="65247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6300" y="1955800"/>
                        <a:ext cx="914400" cy="19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Content Placeholder 4" descr="Screen Shot 2015-09-08 at 7.57.36 PM.png"/>
          <p:cNvPicPr>
            <a:picLocks noGrp="1" noChangeAspect="1"/>
          </p:cNvPicPr>
          <p:nvPr>
            <p:ph idx="1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01" b="-5283"/>
          <a:stretch/>
        </p:blipFill>
        <p:spPr>
          <a:xfrm>
            <a:off x="1524000" y="0"/>
            <a:ext cx="6858000" cy="6253495"/>
          </a:xfrm>
        </p:spPr>
      </p:pic>
    </p:spTree>
    <p:extLst>
      <p:ext uri="{BB962C8B-B14F-4D97-AF65-F5344CB8AC3E}">
        <p14:creationId xmlns:p14="http://schemas.microsoft.com/office/powerpoint/2010/main" val="2701126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>
          <a:xfrm>
            <a:off x="0" y="381000"/>
            <a:ext cx="457200" cy="4130040"/>
          </a:xfrm>
        </p:spPr>
        <p:txBody>
          <a:bodyPr/>
          <a:lstStyle/>
          <a:p>
            <a:r>
              <a:rPr lang="en-US" altLang="zh-CN" dirty="0" smtClean="0">
                <a:latin typeface="Arial" charset="0"/>
              </a:rPr>
              <a:t>little O</a:t>
            </a:r>
            <a:endParaRPr lang="zh-CN" altLang="en-US" dirty="0">
              <a:latin typeface="Arial" charset="0"/>
            </a:endParaRPr>
          </a:p>
        </p:txBody>
      </p:sp>
      <p:graphicFrame>
        <p:nvGraphicFramePr>
          <p:cNvPr id="7173" name="Object 5"/>
          <p:cNvGraphicFramePr>
            <a:graphicFrameLocks noChangeAspect="1"/>
          </p:cNvGraphicFramePr>
          <p:nvPr/>
        </p:nvGraphicFramePr>
        <p:xfrm>
          <a:off x="3416300" y="1955800"/>
          <a:ext cx="9144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Equation" r:id="rId3" imgW="451710" imgH="652471" progId="Equation.DSMT4">
                  <p:embed/>
                </p:oleObj>
              </mc:Choice>
              <mc:Fallback>
                <p:oleObj name="Equation" r:id="rId3" imgW="451710" imgH="65247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6300" y="1955800"/>
                        <a:ext cx="914400" cy="19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 descr="Screen Shot 2015-09-08 at 8.13.40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99" y="0"/>
            <a:ext cx="8536961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676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381000" cy="4968240"/>
          </a:xfrm>
        </p:spPr>
        <p:txBody>
          <a:bodyPr/>
          <a:lstStyle/>
          <a:p>
            <a:r>
              <a:rPr lang="en-US" altLang="zh-CN" dirty="0" smtClean="0">
                <a:latin typeface="Arial" charset="0"/>
              </a:rPr>
              <a:t>little omega</a:t>
            </a:r>
            <a:endParaRPr lang="zh-CN" altLang="en-US" dirty="0">
              <a:latin typeface="Arial" charset="0"/>
            </a:endParaRPr>
          </a:p>
        </p:txBody>
      </p:sp>
      <p:graphicFrame>
        <p:nvGraphicFramePr>
          <p:cNvPr id="7173" name="Object 5"/>
          <p:cNvGraphicFramePr>
            <a:graphicFrameLocks noChangeAspect="1"/>
          </p:cNvGraphicFramePr>
          <p:nvPr/>
        </p:nvGraphicFramePr>
        <p:xfrm>
          <a:off x="3416300" y="1955800"/>
          <a:ext cx="9144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Equation" r:id="rId3" imgW="451710" imgH="652471" progId="Equation.DSMT4">
                  <p:embed/>
                </p:oleObj>
              </mc:Choice>
              <mc:Fallback>
                <p:oleObj name="Equation" r:id="rId3" imgW="451710" imgH="65247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6300" y="1955800"/>
                        <a:ext cx="914400" cy="19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 descr="Screen Shot 2015-09-08 at 8.17.58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490146"/>
            <a:ext cx="8610600" cy="4526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751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915400" cy="1219200"/>
          </a:xfrm>
        </p:spPr>
        <p:txBody>
          <a:bodyPr/>
          <a:lstStyle/>
          <a:p>
            <a:pPr algn="ctr"/>
            <a:r>
              <a:rPr lang="en-US" altLang="zh-CN" sz="4400" dirty="0" smtClean="0">
                <a:latin typeface="Arial" charset="0"/>
              </a:rPr>
              <a:t>Transitivity</a:t>
            </a:r>
            <a:endParaRPr lang="zh-CN" altLang="en-US" sz="4400" dirty="0">
              <a:latin typeface="Arial" charset="0"/>
            </a:endParaRPr>
          </a:p>
        </p:txBody>
      </p:sp>
      <p:graphicFrame>
        <p:nvGraphicFramePr>
          <p:cNvPr id="7173" name="Object 5"/>
          <p:cNvGraphicFramePr>
            <a:graphicFrameLocks noChangeAspect="1"/>
          </p:cNvGraphicFramePr>
          <p:nvPr/>
        </p:nvGraphicFramePr>
        <p:xfrm>
          <a:off x="3416300" y="1955800"/>
          <a:ext cx="9144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" name="Equation" r:id="rId3" imgW="451710" imgH="652471" progId="Equation.DSMT4">
                  <p:embed/>
                </p:oleObj>
              </mc:Choice>
              <mc:Fallback>
                <p:oleObj name="Equation" r:id="rId3" imgW="451710" imgH="65247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6300" y="1955800"/>
                        <a:ext cx="914400" cy="19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 descr="Screen Shot 2015-09-08 at 8.22.47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3600"/>
            <a:ext cx="9131029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025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915400" cy="1219200"/>
          </a:xfrm>
        </p:spPr>
        <p:txBody>
          <a:bodyPr/>
          <a:lstStyle/>
          <a:p>
            <a:pPr algn="ctr"/>
            <a:r>
              <a:rPr lang="en-US" altLang="zh-CN" sz="4400" dirty="0" smtClean="0">
                <a:latin typeface="Arial" charset="0"/>
              </a:rPr>
              <a:t>reflexivity</a:t>
            </a:r>
            <a:endParaRPr lang="zh-CN" altLang="en-US" sz="4400" dirty="0">
              <a:latin typeface="Arial" charset="0"/>
            </a:endParaRPr>
          </a:p>
        </p:txBody>
      </p:sp>
      <p:graphicFrame>
        <p:nvGraphicFramePr>
          <p:cNvPr id="7173" name="Object 5"/>
          <p:cNvGraphicFramePr>
            <a:graphicFrameLocks noChangeAspect="1"/>
          </p:cNvGraphicFramePr>
          <p:nvPr/>
        </p:nvGraphicFramePr>
        <p:xfrm>
          <a:off x="3416300" y="1955800"/>
          <a:ext cx="9144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3" name="Equation" r:id="rId3" imgW="451710" imgH="652471" progId="Equation.DSMT4">
                  <p:embed/>
                </p:oleObj>
              </mc:Choice>
              <mc:Fallback>
                <p:oleObj name="Equation" r:id="rId3" imgW="451710" imgH="65247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6300" y="1955800"/>
                        <a:ext cx="914400" cy="19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 descr="Screen Shot 2015-09-08 at 8.25.21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914400"/>
            <a:ext cx="8041640" cy="4123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390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915400" cy="1219200"/>
          </a:xfrm>
        </p:spPr>
        <p:txBody>
          <a:bodyPr/>
          <a:lstStyle/>
          <a:p>
            <a:pPr algn="ctr"/>
            <a:r>
              <a:rPr lang="en-US" altLang="zh-CN" sz="4400" dirty="0" smtClean="0">
                <a:latin typeface="Arial" charset="0"/>
              </a:rPr>
              <a:t>Symmetries</a:t>
            </a:r>
            <a:endParaRPr lang="zh-CN" altLang="en-US" sz="4400" dirty="0">
              <a:latin typeface="Arial" charset="0"/>
            </a:endParaRPr>
          </a:p>
        </p:txBody>
      </p:sp>
      <p:graphicFrame>
        <p:nvGraphicFramePr>
          <p:cNvPr id="7173" name="Object 5"/>
          <p:cNvGraphicFramePr>
            <a:graphicFrameLocks noChangeAspect="1"/>
          </p:cNvGraphicFramePr>
          <p:nvPr/>
        </p:nvGraphicFramePr>
        <p:xfrm>
          <a:off x="3416300" y="1955800"/>
          <a:ext cx="9144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6" name="Equation" r:id="rId3" imgW="451710" imgH="652471" progId="Equation.DSMT4">
                  <p:embed/>
                </p:oleObj>
              </mc:Choice>
              <mc:Fallback>
                <p:oleObj name="Equation" r:id="rId3" imgW="451710" imgH="65247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6300" y="1955800"/>
                        <a:ext cx="914400" cy="19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 descr="Screen Shot 2015-09-08 at 8.26.55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997" y="990600"/>
            <a:ext cx="8830003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174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Angles.thmx</Template>
  <TotalTime>9484</TotalTime>
  <Words>31</Words>
  <Application>Microsoft Macintosh PowerPoint</Application>
  <PresentationFormat>On-screen Show (4:3)</PresentationFormat>
  <Paragraphs>19</Paragraphs>
  <Slides>18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Angles</vt:lpstr>
      <vt:lpstr>Equation</vt:lpstr>
      <vt:lpstr> Math for Algorithms </vt:lpstr>
      <vt:lpstr>Big O</vt:lpstr>
      <vt:lpstr>Omega</vt:lpstr>
      <vt:lpstr>Theta</vt:lpstr>
      <vt:lpstr>little O</vt:lpstr>
      <vt:lpstr>little omega</vt:lpstr>
      <vt:lpstr>Transitivity</vt:lpstr>
      <vt:lpstr>reflexivity</vt:lpstr>
      <vt:lpstr>Symmetries</vt:lpstr>
      <vt:lpstr>Analogies</vt:lpstr>
      <vt:lpstr>Monotonicity</vt:lpstr>
      <vt:lpstr>Floors and ceilings</vt:lpstr>
      <vt:lpstr>Modulo</vt:lpstr>
      <vt:lpstr>Exponentials</vt:lpstr>
      <vt:lpstr>Logarithms 1</vt:lpstr>
      <vt:lpstr>Logarithms 2</vt:lpstr>
      <vt:lpstr>polylogarithmically bounded?</vt:lpstr>
      <vt:lpstr>Factorials and Fibonacci</vt:lpstr>
    </vt:vector>
  </TitlesOfParts>
  <Company>Guild Design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ThemeGallery  Power Template</dc:title>
  <dc:creator>www.themegallery.com</dc:creator>
  <cp:lastModifiedBy>Tom Schmidt</cp:lastModifiedBy>
  <cp:revision>342</cp:revision>
  <dcterms:created xsi:type="dcterms:W3CDTF">2006-01-04T20:50:32Z</dcterms:created>
  <dcterms:modified xsi:type="dcterms:W3CDTF">2015-09-09T00:58:01Z</dcterms:modified>
</cp:coreProperties>
</file>