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77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2" r:id="rId16"/>
    <p:sldId id="270" r:id="rId17"/>
    <p:sldId id="279" r:id="rId18"/>
    <p:sldId id="271" r:id="rId19"/>
    <p:sldId id="280" r:id="rId20"/>
    <p:sldId id="278" r:id="rId21"/>
    <p:sldId id="273" r:id="rId22"/>
    <p:sldId id="274" r:id="rId23"/>
    <p:sldId id="275" r:id="rId2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68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7573" y="220725"/>
            <a:ext cx="9763760" cy="7324725"/>
          </a:xfrm>
          <a:custGeom>
            <a:avLst/>
            <a:gdLst/>
            <a:ahLst/>
            <a:cxnLst/>
            <a:rect l="l" t="t" r="r" b="b"/>
            <a:pathLst>
              <a:path w="9763760" h="7324725">
                <a:moveTo>
                  <a:pt x="0" y="0"/>
                </a:moveTo>
                <a:lnTo>
                  <a:pt x="9763252" y="0"/>
                </a:lnTo>
                <a:lnTo>
                  <a:pt x="9763252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7573" y="220725"/>
            <a:ext cx="9763760" cy="7324725"/>
          </a:xfrm>
          <a:custGeom>
            <a:avLst/>
            <a:gdLst/>
            <a:ahLst/>
            <a:cxnLst/>
            <a:rect l="l" t="t" r="r" b="b"/>
            <a:pathLst>
              <a:path w="9763760" h="7324725">
                <a:moveTo>
                  <a:pt x="0" y="0"/>
                </a:moveTo>
                <a:lnTo>
                  <a:pt x="9763252" y="0"/>
                </a:lnTo>
                <a:lnTo>
                  <a:pt x="9763252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7573" y="220725"/>
            <a:ext cx="9763760" cy="7324725"/>
          </a:xfrm>
          <a:custGeom>
            <a:avLst/>
            <a:gdLst/>
            <a:ahLst/>
            <a:cxnLst/>
            <a:rect l="l" t="t" r="r" b="b"/>
            <a:pathLst>
              <a:path w="9763760" h="7324725">
                <a:moveTo>
                  <a:pt x="0" y="0"/>
                </a:moveTo>
                <a:lnTo>
                  <a:pt x="9763252" y="0"/>
                </a:lnTo>
                <a:lnTo>
                  <a:pt x="9763252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267" y="488120"/>
            <a:ext cx="8567864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962" y="1231988"/>
            <a:ext cx="8630475" cy="393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Divide-and-conquer</a:t>
            </a:r>
            <a:r>
              <a:rPr spc="10" dirty="0"/>
              <a:t> </a:t>
            </a:r>
            <a:r>
              <a:rPr spc="60" dirty="0"/>
              <a:t>paradigm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267" y="1231988"/>
            <a:ext cx="8567420" cy="471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1800" spc="-55" dirty="0">
                <a:solidFill>
                  <a:srgbClr val="0048AA"/>
                </a:solidFill>
                <a:latin typeface="Lucida Sans Unicode"/>
                <a:cs typeface="Lucida Sans Unicode"/>
              </a:rPr>
              <a:t>Divide-and-conquer.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</a:pPr>
            <a:r>
              <a:rPr sz="4275" spc="30" baseline="-8771" dirty="0">
                <a:latin typeface="PMingLiU"/>
                <a:cs typeface="PMingLiU"/>
              </a:rPr>
              <a:t>・</a:t>
            </a:r>
            <a:r>
              <a:rPr sz="1800" spc="20" dirty="0">
                <a:latin typeface="Lucida Sans Unicode"/>
                <a:cs typeface="Lucida Sans Unicode"/>
              </a:rPr>
              <a:t>Divide </a:t>
            </a:r>
            <a:r>
              <a:rPr sz="1800" dirty="0">
                <a:latin typeface="Lucida Sans Unicode"/>
                <a:cs typeface="Lucida Sans Unicode"/>
              </a:rPr>
              <a:t>up </a:t>
            </a:r>
            <a:r>
              <a:rPr sz="1800" spc="-5" dirty="0">
                <a:latin typeface="Lucida Sans Unicode"/>
                <a:cs typeface="Lucida Sans Unicode"/>
              </a:rPr>
              <a:t>problem </a:t>
            </a:r>
            <a:r>
              <a:rPr sz="1800" dirty="0">
                <a:latin typeface="Lucida Sans Unicode"/>
                <a:cs typeface="Lucida Sans Unicode"/>
              </a:rPr>
              <a:t>into </a:t>
            </a:r>
            <a:r>
              <a:rPr sz="1800" spc="15" dirty="0">
                <a:latin typeface="Lucida Sans Unicode"/>
                <a:cs typeface="Lucida Sans Unicode"/>
              </a:rPr>
              <a:t>several</a:t>
            </a:r>
            <a:r>
              <a:rPr sz="1800" spc="-7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subproblems.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30" baseline="-8771" dirty="0">
                <a:latin typeface="PMingLiU"/>
                <a:cs typeface="PMingLiU"/>
              </a:rPr>
              <a:t>・</a:t>
            </a:r>
            <a:r>
              <a:rPr sz="1800" spc="20" dirty="0">
                <a:latin typeface="Lucida Sans Unicode"/>
                <a:cs typeface="Lucida Sans Unicode"/>
              </a:rPr>
              <a:t>Solve </a:t>
            </a:r>
            <a:r>
              <a:rPr sz="1800" dirty="0">
                <a:latin typeface="Lucida Sans Unicode"/>
                <a:cs typeface="Lucida Sans Unicode"/>
              </a:rPr>
              <a:t>each </a:t>
            </a:r>
            <a:r>
              <a:rPr sz="1800" spc="-5" dirty="0">
                <a:latin typeface="Lucida Sans Unicode"/>
                <a:cs typeface="Lucida Sans Unicode"/>
              </a:rPr>
              <a:t>subproblem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recursively.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</a:pPr>
            <a:r>
              <a:rPr sz="4275" spc="7" baseline="-8771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Combine </a:t>
            </a:r>
            <a:r>
              <a:rPr sz="1800" dirty="0">
                <a:latin typeface="Lucida Sans Unicode"/>
                <a:cs typeface="Lucida Sans Unicode"/>
              </a:rPr>
              <a:t>solutions to </a:t>
            </a:r>
            <a:r>
              <a:rPr sz="1800" spc="-5" dirty="0">
                <a:latin typeface="Lucida Sans Unicode"/>
                <a:cs typeface="Lucida Sans Unicode"/>
              </a:rPr>
              <a:t>subproblems </a:t>
            </a:r>
            <a:r>
              <a:rPr sz="1800" dirty="0">
                <a:latin typeface="Lucida Sans Unicode"/>
                <a:cs typeface="Lucida Sans Unicode"/>
              </a:rPr>
              <a:t>into </a:t>
            </a:r>
            <a:r>
              <a:rPr sz="1800" spc="10" dirty="0">
                <a:latin typeface="Lucida Sans Unicode"/>
                <a:cs typeface="Lucida Sans Unicode"/>
              </a:rPr>
              <a:t>overall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solution.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Most common</a:t>
            </a:r>
            <a:r>
              <a:rPr sz="1800" spc="-75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usage.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</a:pPr>
            <a:r>
              <a:rPr sz="4275" spc="30" baseline="-6822" dirty="0">
                <a:latin typeface="PMingLiU"/>
                <a:cs typeface="PMingLiU"/>
              </a:rPr>
              <a:t>・</a:t>
            </a:r>
            <a:r>
              <a:rPr sz="1800" spc="20" dirty="0">
                <a:latin typeface="Lucida Sans Unicode"/>
                <a:cs typeface="Lucida Sans Unicode"/>
              </a:rPr>
              <a:t>Divide </a:t>
            </a:r>
            <a:r>
              <a:rPr sz="1800" spc="-5" dirty="0">
                <a:latin typeface="Lucida Sans Unicode"/>
                <a:cs typeface="Lucida Sans Unicode"/>
              </a:rPr>
              <a:t>problem </a:t>
            </a:r>
            <a:r>
              <a:rPr sz="1800" dirty="0">
                <a:latin typeface="Lucida Sans Unicode"/>
                <a:cs typeface="Lucida Sans Unicode"/>
              </a:rPr>
              <a:t>of size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Lucida Sans Unicode"/>
                <a:cs typeface="Lucida Sans Unicode"/>
              </a:rPr>
              <a:t>into </a:t>
            </a:r>
            <a:r>
              <a:rPr sz="1800" spc="40" dirty="0">
                <a:solidFill>
                  <a:srgbClr val="8D3124"/>
                </a:solidFill>
                <a:latin typeface="Lucida Sans Unicode"/>
                <a:cs typeface="Lucida Sans Unicode"/>
              </a:rPr>
              <a:t>two </a:t>
            </a:r>
            <a:r>
              <a:rPr sz="1800" spc="-5" dirty="0">
                <a:latin typeface="Lucida Sans Unicode"/>
                <a:cs typeface="Lucida Sans Unicode"/>
              </a:rPr>
              <a:t>subproblems </a:t>
            </a:r>
            <a:r>
              <a:rPr sz="1800" dirty="0">
                <a:latin typeface="Lucida Sans Unicode"/>
                <a:cs typeface="Lucida Sans Unicode"/>
              </a:rPr>
              <a:t>of size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/ 2 </a:t>
            </a:r>
            <a:r>
              <a:rPr sz="1800" dirty="0">
                <a:latin typeface="Lucida Sans Unicode"/>
                <a:cs typeface="Lucida Sans Unicode"/>
              </a:rPr>
              <a:t>in 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linear</a:t>
            </a:r>
            <a:r>
              <a:rPr sz="1800" spc="-15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time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30" baseline="-8771" dirty="0">
                <a:latin typeface="PMingLiU"/>
                <a:cs typeface="PMingLiU"/>
              </a:rPr>
              <a:t>・</a:t>
            </a:r>
            <a:r>
              <a:rPr sz="1800" spc="20" dirty="0">
                <a:latin typeface="Lucida Sans Unicode"/>
                <a:cs typeface="Lucida Sans Unicode"/>
              </a:rPr>
              <a:t>Solve </a:t>
            </a:r>
            <a:r>
              <a:rPr sz="1800" spc="40" dirty="0">
                <a:latin typeface="Lucida Sans Unicode"/>
                <a:cs typeface="Lucida Sans Unicode"/>
              </a:rPr>
              <a:t>two </a:t>
            </a:r>
            <a:r>
              <a:rPr sz="1800" spc="-5" dirty="0">
                <a:latin typeface="Lucida Sans Unicode"/>
                <a:cs typeface="Lucida Sans Unicode"/>
              </a:rPr>
              <a:t>subproblems</a:t>
            </a:r>
            <a:r>
              <a:rPr sz="1800" spc="-7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recursively.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</a:pPr>
            <a:r>
              <a:rPr sz="4275" spc="7" baseline="-8771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Combine </a:t>
            </a:r>
            <a:r>
              <a:rPr sz="1800" spc="40" dirty="0">
                <a:latin typeface="Lucida Sans Unicode"/>
                <a:cs typeface="Lucida Sans Unicode"/>
              </a:rPr>
              <a:t>two </a:t>
            </a:r>
            <a:r>
              <a:rPr sz="1800" dirty="0">
                <a:latin typeface="Lucida Sans Unicode"/>
                <a:cs typeface="Lucida Sans Unicode"/>
              </a:rPr>
              <a:t>solutions into </a:t>
            </a:r>
            <a:r>
              <a:rPr sz="1800" spc="10" dirty="0">
                <a:latin typeface="Lucida Sans Unicode"/>
                <a:cs typeface="Lucida Sans Unicode"/>
              </a:rPr>
              <a:t>overall </a:t>
            </a:r>
            <a:r>
              <a:rPr sz="1800" dirty="0">
                <a:latin typeface="Lucida Sans Unicode"/>
                <a:cs typeface="Lucida Sans Unicode"/>
              </a:rPr>
              <a:t>solution in 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linear</a:t>
            </a:r>
            <a:r>
              <a:rPr sz="1800" spc="-8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time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Consequence.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  <a:tabLst>
                <a:tab pos="1903095" algn="l"/>
              </a:tabLst>
            </a:pPr>
            <a:r>
              <a:rPr sz="4275" spc="7" baseline="-3898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Brute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force:	</a:t>
            </a:r>
            <a:r>
              <a:rPr sz="1800" dirty="0">
                <a:latin typeface="Times New Roman"/>
                <a:cs typeface="Times New Roman"/>
              </a:rPr>
              <a:t>Θ(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2100" baseline="19841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  <a:tabLst>
                <a:tab pos="2867025" algn="l"/>
              </a:tabLst>
            </a:pPr>
            <a:r>
              <a:rPr sz="4275" spc="-60" baseline="-6822" dirty="0">
                <a:latin typeface="PMingLiU"/>
                <a:cs typeface="PMingLiU"/>
              </a:rPr>
              <a:t>・</a:t>
            </a:r>
            <a:r>
              <a:rPr sz="1800" spc="-40" dirty="0">
                <a:latin typeface="Lucida Sans Unicode"/>
                <a:cs typeface="Lucida Sans Unicode"/>
              </a:rPr>
              <a:t>Divide-and-conquer:	</a:t>
            </a:r>
            <a:r>
              <a:rPr sz="1800" dirty="0">
                <a:latin typeface="Times New Roman"/>
                <a:cs typeface="Times New Roman"/>
              </a:rPr>
              <a:t>Θ(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1500" y="4737100"/>
            <a:ext cx="207010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9860" y="6963867"/>
            <a:ext cx="274193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5" dirty="0">
                <a:latin typeface="Trebuchet MS"/>
                <a:cs typeface="Trebuchet MS"/>
              </a:rPr>
              <a:t>attributed to </a:t>
            </a:r>
            <a:r>
              <a:rPr sz="1200" b="1" spc="40" dirty="0">
                <a:latin typeface="Trebuchet MS"/>
                <a:cs typeface="Trebuchet MS"/>
              </a:rPr>
              <a:t>Julius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75" dirty="0">
                <a:latin typeface="Trebuchet MS"/>
                <a:cs typeface="Trebuchet MS"/>
              </a:rPr>
              <a:t>Caesar</a:t>
            </a:r>
            <a:endParaRPr sz="12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r>
              <a:rPr sz="900" dirty="0"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567864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Analysis </a:t>
            </a:r>
            <a:r>
              <a:rPr spc="65" dirty="0"/>
              <a:t>of </a:t>
            </a:r>
            <a:r>
              <a:rPr spc="10" dirty="0"/>
              <a:t>mergesort</a:t>
            </a:r>
            <a:r>
              <a:rPr spc="114" dirty="0"/>
              <a:t> </a:t>
            </a:r>
            <a:r>
              <a:rPr spc="10" dirty="0"/>
              <a:t>recurrence</a:t>
            </a:r>
          </a:p>
        </p:txBody>
      </p:sp>
      <p:pic>
        <p:nvPicPr>
          <p:cNvPr id="25" name="Picture 24" descr="Screen Shot 2015-09-08 at 11.0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5-09-08 at 11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90004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8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298" y="1386483"/>
            <a:ext cx="3443409" cy="4017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9308" y="1872258"/>
            <a:ext cx="5039023" cy="0"/>
          </a:xfrm>
          <a:custGeom>
            <a:avLst/>
            <a:gdLst/>
            <a:ahLst/>
            <a:cxnLst/>
            <a:rect l="l" t="t" r="r" b="b"/>
            <a:pathLst>
              <a:path w="6515100">
                <a:moveTo>
                  <a:pt x="0" y="0"/>
                </a:moveTo>
                <a:lnTo>
                  <a:pt x="65151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536" y="5556051"/>
            <a:ext cx="163154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b="1" spc="94" dirty="0">
                <a:latin typeface="Trebuchet MS"/>
                <a:cs typeface="Trebuchet MS"/>
              </a:rPr>
              <a:t>S</a:t>
            </a:r>
            <a:r>
              <a:rPr sz="1300" b="1" spc="94" dirty="0">
                <a:latin typeface="Trebuchet MS"/>
                <a:cs typeface="Trebuchet MS"/>
              </a:rPr>
              <a:t>ECTIONS</a:t>
            </a:r>
            <a:r>
              <a:rPr sz="1300" b="1" spc="-16" dirty="0">
                <a:latin typeface="Trebuchet MS"/>
                <a:cs typeface="Trebuchet MS"/>
              </a:rPr>
              <a:t> </a:t>
            </a:r>
            <a:r>
              <a:rPr sz="1600" b="1" spc="71" dirty="0">
                <a:latin typeface="Trebuchet MS"/>
                <a:cs typeface="Trebuchet MS"/>
              </a:rPr>
              <a:t>4.3-4.6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8777" y="1295400"/>
            <a:ext cx="35562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1077496" algn="l"/>
                <a:tab pos="1814233" algn="l"/>
                <a:tab pos="3381229" algn="l"/>
              </a:tabLst>
            </a:pPr>
            <a:r>
              <a:rPr sz="2800" b="1" spc="153" dirty="0">
                <a:latin typeface="Calibri"/>
                <a:cs typeface="Calibri"/>
              </a:rPr>
              <a:t>D</a:t>
            </a:r>
            <a:r>
              <a:rPr sz="2200" b="1" spc="133" dirty="0">
                <a:latin typeface="Calibri"/>
                <a:cs typeface="Calibri"/>
              </a:rPr>
              <a:t>IVID</a:t>
            </a:r>
            <a:r>
              <a:rPr sz="2200" b="1" spc="27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259" dirty="0">
                <a:latin typeface="Calibri"/>
                <a:cs typeface="Calibri"/>
              </a:rPr>
              <a:t>AN</a:t>
            </a:r>
            <a:r>
              <a:rPr sz="2200" b="1" spc="153" dirty="0">
                <a:latin typeface="Calibri"/>
                <a:cs typeface="Calibri"/>
              </a:rPr>
              <a:t>D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800" b="1" spc="309" dirty="0">
                <a:latin typeface="Calibri"/>
                <a:cs typeface="Calibri"/>
              </a:rPr>
              <a:t>C</a:t>
            </a:r>
            <a:r>
              <a:rPr sz="2200" b="1" spc="235" dirty="0">
                <a:latin typeface="Calibri"/>
                <a:cs typeface="Calibri"/>
              </a:rPr>
              <a:t>ONQUE</a:t>
            </a:r>
            <a:r>
              <a:rPr sz="2200" b="1" spc="114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800" b="1" spc="71" dirty="0">
                <a:latin typeface="Calibri"/>
                <a:cs typeface="Calibri"/>
              </a:rPr>
              <a:t>II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776" y="2165747"/>
            <a:ext cx="2849553" cy="226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679" indent="-248730">
              <a:buFont typeface="Lucida Sans Unicode"/>
              <a:buChar char="‣"/>
              <a:tabLst>
                <a:tab pos="258679" algn="l"/>
              </a:tabLst>
            </a:pPr>
            <a:r>
              <a:rPr sz="2400" i="1" spc="-27" dirty="0">
                <a:latin typeface="Calibri"/>
                <a:cs typeface="Calibri"/>
              </a:rPr>
              <a:t>master</a:t>
            </a:r>
            <a:r>
              <a:rPr sz="2400" i="1" spc="89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theorem</a:t>
            </a:r>
            <a:endParaRPr sz="2400">
              <a:latin typeface="Calibri"/>
              <a:cs typeface="Calibri"/>
            </a:endParaRPr>
          </a:p>
          <a:p>
            <a:pPr marL="258679" indent="-248730">
              <a:spcBef>
                <a:spcPts val="1097"/>
              </a:spcBef>
              <a:buFont typeface="Lucida Sans Unicode"/>
              <a:buChar char="‣"/>
              <a:tabLst>
                <a:tab pos="258679" algn="l"/>
              </a:tabLst>
            </a:pPr>
            <a:r>
              <a:rPr sz="2400" i="1" dirty="0">
                <a:solidFill>
                  <a:srgbClr val="D5D5D5"/>
                </a:solidFill>
                <a:latin typeface="Calibri"/>
                <a:cs typeface="Calibri"/>
              </a:rPr>
              <a:t>integer</a:t>
            </a:r>
            <a:r>
              <a:rPr sz="2400" i="1" spc="110" dirty="0">
                <a:solidFill>
                  <a:srgbClr val="D5D5D5"/>
                </a:solidFill>
                <a:latin typeface="Calibri"/>
                <a:cs typeface="Calibri"/>
              </a:rPr>
              <a:t> </a:t>
            </a:r>
            <a:r>
              <a:rPr sz="2400" i="1" spc="-4" dirty="0">
                <a:solidFill>
                  <a:srgbClr val="D5D5D5"/>
                </a:solidFill>
                <a:latin typeface="Calibri"/>
                <a:cs typeface="Calibri"/>
              </a:rPr>
              <a:t>multiplication</a:t>
            </a:r>
            <a:endParaRPr sz="2400">
              <a:latin typeface="Calibri"/>
              <a:cs typeface="Calibri"/>
            </a:endParaRPr>
          </a:p>
          <a:p>
            <a:pPr marL="258679" indent="-248730">
              <a:spcBef>
                <a:spcPts val="1097"/>
              </a:spcBef>
              <a:buFont typeface="Lucida Sans Unicode"/>
              <a:buChar char="‣"/>
              <a:tabLst>
                <a:tab pos="258679" algn="l"/>
              </a:tabLst>
            </a:pPr>
            <a:r>
              <a:rPr sz="2400" i="1" spc="4" dirty="0">
                <a:solidFill>
                  <a:srgbClr val="D5D5D5"/>
                </a:solidFill>
                <a:latin typeface="Calibri"/>
                <a:cs typeface="Calibri"/>
              </a:rPr>
              <a:t>matrix</a:t>
            </a:r>
            <a:r>
              <a:rPr sz="2400" i="1" spc="89" dirty="0">
                <a:solidFill>
                  <a:srgbClr val="D5D5D5"/>
                </a:solidFill>
                <a:latin typeface="Calibri"/>
                <a:cs typeface="Calibri"/>
              </a:rPr>
              <a:t> </a:t>
            </a:r>
            <a:r>
              <a:rPr sz="2400" i="1" spc="-4" dirty="0">
                <a:solidFill>
                  <a:srgbClr val="D5D5D5"/>
                </a:solidFill>
                <a:latin typeface="Calibri"/>
                <a:cs typeface="Calibri"/>
              </a:rPr>
              <a:t>multiplication</a:t>
            </a:r>
            <a:endParaRPr sz="2400">
              <a:latin typeface="Calibri"/>
              <a:cs typeface="Calibri"/>
            </a:endParaRPr>
          </a:p>
          <a:p>
            <a:pPr marL="258679" indent="-248730">
              <a:spcBef>
                <a:spcPts val="1097"/>
              </a:spcBef>
              <a:buFont typeface="Lucida Sans Unicode"/>
              <a:buChar char="‣"/>
              <a:tabLst>
                <a:tab pos="258679" algn="l"/>
              </a:tabLst>
            </a:pPr>
            <a:r>
              <a:rPr sz="2400" i="1" spc="8" dirty="0">
                <a:solidFill>
                  <a:srgbClr val="D5D5D5"/>
                </a:solidFill>
                <a:latin typeface="Calibri"/>
                <a:cs typeface="Calibri"/>
              </a:rPr>
              <a:t>convolution </a:t>
            </a:r>
            <a:r>
              <a:rPr sz="2400" i="1" spc="71" dirty="0">
                <a:solidFill>
                  <a:srgbClr val="D5D5D5"/>
                </a:solidFill>
                <a:latin typeface="Calibri"/>
                <a:cs typeface="Calibri"/>
              </a:rPr>
              <a:t>and</a:t>
            </a:r>
            <a:r>
              <a:rPr sz="2400" i="1" spc="227" dirty="0">
                <a:solidFill>
                  <a:srgbClr val="D5D5D5"/>
                </a:solidFill>
                <a:latin typeface="Calibri"/>
                <a:cs typeface="Calibri"/>
              </a:rPr>
              <a:t> </a:t>
            </a:r>
            <a:r>
              <a:rPr sz="2400" i="1" spc="-4" dirty="0">
                <a:solidFill>
                  <a:srgbClr val="D5D5D5"/>
                </a:solidFill>
                <a:latin typeface="Calibri"/>
                <a:cs typeface="Calibri"/>
              </a:rPr>
              <a:t>FFT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94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8" y="1072753"/>
            <a:ext cx="608022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Goal.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762" y="1072753"/>
            <a:ext cx="6915641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Recipe </a:t>
            </a:r>
            <a:r>
              <a:rPr sz="1900" spc="-4" dirty="0">
                <a:latin typeface="Lucida Sans Unicode"/>
                <a:cs typeface="Lucida Sans Unicode"/>
              </a:rPr>
              <a:t>for </a:t>
            </a:r>
            <a:r>
              <a:rPr sz="1900" spc="12" dirty="0">
                <a:latin typeface="Lucida Sans Unicode"/>
                <a:cs typeface="Lucida Sans Unicode"/>
              </a:rPr>
              <a:t>solving </a:t>
            </a:r>
            <a:r>
              <a:rPr sz="1900" dirty="0">
                <a:latin typeface="Lucida Sans Unicode"/>
                <a:cs typeface="Lucida Sans Unicode"/>
              </a:rPr>
              <a:t>common </a:t>
            </a:r>
            <a:r>
              <a:rPr sz="1900" spc="-47" dirty="0">
                <a:latin typeface="Lucida Sans Unicode"/>
                <a:cs typeface="Lucida Sans Unicode"/>
              </a:rPr>
              <a:t>divide-and-conquer</a:t>
            </a:r>
            <a:r>
              <a:rPr sz="1900" spc="-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recurrences: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27" y="2995613"/>
            <a:ext cx="7211794" cy="377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lnSpc>
                <a:spcPts val="2068"/>
              </a:lnSpc>
            </a:pPr>
            <a:r>
              <a:rPr sz="1900" spc="-35" dirty="0">
                <a:solidFill>
                  <a:srgbClr val="0048AA"/>
                </a:solidFill>
                <a:latin typeface="Lucida Sans Unicode"/>
                <a:cs typeface="Lucida Sans Unicode"/>
              </a:rPr>
              <a:t>Terms.</a:t>
            </a:r>
            <a:endParaRPr sz="1900">
              <a:latin typeface="Lucida Sans Unicode"/>
              <a:cs typeface="Lucida Sans Unicode"/>
            </a:endParaRPr>
          </a:p>
          <a:p>
            <a:pPr marL="109441">
              <a:lnSpc>
                <a:spcPts val="3087"/>
              </a:lnSpc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a </a:t>
            </a:r>
            <a:r>
              <a:rPr sz="1900" dirty="0">
                <a:latin typeface="Times New Roman"/>
                <a:cs typeface="Times New Roman"/>
              </a:rPr>
              <a:t>≥ 1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the number of</a:t>
            </a:r>
            <a:r>
              <a:rPr sz="1900" spc="-55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subproblems.</a:t>
            </a:r>
            <a:endParaRPr sz="1900">
              <a:latin typeface="Lucida Sans Unicode"/>
              <a:cs typeface="Lucida Sans Unicode"/>
            </a:endParaRPr>
          </a:p>
          <a:p>
            <a:pPr marL="109441">
              <a:lnSpc>
                <a:spcPts val="2977"/>
              </a:lnSpc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b </a:t>
            </a:r>
            <a:r>
              <a:rPr sz="1900" dirty="0">
                <a:latin typeface="Times New Roman"/>
                <a:cs typeface="Times New Roman"/>
              </a:rPr>
              <a:t>&gt; 0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the </a:t>
            </a:r>
            <a:r>
              <a:rPr sz="1900" dirty="0">
                <a:latin typeface="Lucida Sans Unicode"/>
                <a:cs typeface="Lucida Sans Unicode"/>
              </a:rPr>
              <a:t>factor </a:t>
            </a:r>
            <a:r>
              <a:rPr sz="1900" spc="43" dirty="0">
                <a:latin typeface="Lucida Sans Unicode"/>
                <a:cs typeface="Lucida Sans Unicode"/>
              </a:rPr>
              <a:t>by </a:t>
            </a:r>
            <a:r>
              <a:rPr sz="1900" spc="27" dirty="0">
                <a:latin typeface="Lucida Sans Unicode"/>
                <a:cs typeface="Lucida Sans Unicode"/>
              </a:rPr>
              <a:t>which </a:t>
            </a:r>
            <a:r>
              <a:rPr sz="1900" spc="-4" dirty="0">
                <a:latin typeface="Lucida Sans Unicode"/>
                <a:cs typeface="Lucida Sans Unicode"/>
              </a:rPr>
              <a:t>the subproblem size</a:t>
            </a:r>
            <a:r>
              <a:rPr sz="1900" spc="-125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decreases.</a:t>
            </a:r>
            <a:endParaRPr sz="1900">
              <a:latin typeface="Lucida Sans Unicode"/>
              <a:cs typeface="Lucida Sans Unicode"/>
            </a:endParaRPr>
          </a:p>
          <a:p>
            <a:pPr marL="109441">
              <a:lnSpc>
                <a:spcPts val="3275"/>
              </a:lnSpc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spc="31" dirty="0">
                <a:latin typeface="Lucida Sans Unicode"/>
                <a:cs typeface="Lucida Sans Unicode"/>
              </a:rPr>
              <a:t>work </a:t>
            </a:r>
            <a:r>
              <a:rPr sz="1900" spc="-4" dirty="0">
                <a:latin typeface="Lucida Sans Unicode"/>
                <a:cs typeface="Lucida Sans Unicode"/>
              </a:rPr>
              <a:t>to </a:t>
            </a:r>
            <a:r>
              <a:rPr sz="1900" dirty="0">
                <a:latin typeface="Lucida Sans Unicode"/>
                <a:cs typeface="Lucida Sans Unicode"/>
              </a:rPr>
              <a:t>divide/merge</a:t>
            </a:r>
            <a:r>
              <a:rPr sz="1900" spc="-141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subproblems.</a:t>
            </a:r>
            <a:endParaRPr sz="1900">
              <a:latin typeface="Lucida Sans Unicode"/>
              <a:cs typeface="Lucida Sans Unicode"/>
            </a:endParaRPr>
          </a:p>
          <a:p>
            <a:pPr>
              <a:spcBef>
                <a:spcPts val="9"/>
              </a:spcBef>
            </a:pPr>
            <a:endParaRPr sz="3000">
              <a:latin typeface="Times New Roman"/>
              <a:cs typeface="Times New Roman"/>
            </a:endParaRPr>
          </a:p>
          <a:p>
            <a:pPr marL="9949">
              <a:lnSpc>
                <a:spcPts val="2068"/>
              </a:lnSpc>
            </a:pP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Recursion</a:t>
            </a:r>
            <a:r>
              <a:rPr sz="1900" spc="-5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12" dirty="0">
                <a:solidFill>
                  <a:srgbClr val="0048AA"/>
                </a:solidFill>
                <a:latin typeface="Lucida Sans Unicode"/>
                <a:cs typeface="Lucida Sans Unicode"/>
              </a:rPr>
              <a:t>tree.</a:t>
            </a:r>
            <a:endParaRPr sz="1900">
              <a:latin typeface="Lucida Sans Unicode"/>
              <a:cs typeface="Lucida Sans Unicode"/>
            </a:endParaRPr>
          </a:p>
          <a:p>
            <a:pPr marL="109441">
              <a:lnSpc>
                <a:spcPts val="3087"/>
              </a:lnSpc>
              <a:tabLst>
                <a:tab pos="716341" algn="l"/>
              </a:tabLst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k	</a:t>
            </a:r>
            <a:r>
              <a:rPr sz="1900" dirty="0">
                <a:latin typeface="Times New Roman"/>
                <a:cs typeface="Times New Roman"/>
              </a:rPr>
              <a:t>= 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59" dirty="0">
                <a:latin typeface="Times New Roman"/>
                <a:cs typeface="Times New Roman"/>
              </a:rPr>
              <a:t> </a:t>
            </a:r>
            <a:r>
              <a:rPr sz="1900" spc="12" dirty="0">
                <a:latin typeface="Lucida Sans Unicode"/>
                <a:cs typeface="Lucida Sans Unicode"/>
              </a:rPr>
              <a:t>levels.</a:t>
            </a:r>
            <a:endParaRPr sz="1900">
              <a:latin typeface="Lucida Sans Unicode"/>
              <a:cs typeface="Lucida Sans Unicode"/>
            </a:endParaRPr>
          </a:p>
          <a:p>
            <a:pPr marL="109441">
              <a:lnSpc>
                <a:spcPts val="2977"/>
              </a:lnSpc>
            </a:pPr>
            <a:r>
              <a:rPr sz="4500" spc="12" baseline="-6578" dirty="0">
                <a:latin typeface="PMingLiU"/>
                <a:cs typeface="PMingLiU"/>
              </a:rPr>
              <a:t>・</a:t>
            </a:r>
            <a:r>
              <a:rPr sz="1900" i="1" spc="8" dirty="0">
                <a:latin typeface="Times New Roman"/>
                <a:cs typeface="Times New Roman"/>
              </a:rPr>
              <a:t>a</a:t>
            </a:r>
            <a:r>
              <a:rPr sz="1900" i="1" spc="12" baseline="20833" dirty="0">
                <a:latin typeface="Times New Roman"/>
                <a:cs typeface="Times New Roman"/>
              </a:rPr>
              <a:t>i </a:t>
            </a:r>
            <a:r>
              <a:rPr sz="1900" dirty="0">
                <a:latin typeface="Times New Roman"/>
                <a:cs typeface="Times New Roman"/>
              </a:rPr>
              <a:t>= </a:t>
            </a:r>
            <a:r>
              <a:rPr sz="1900" spc="-4" dirty="0">
                <a:latin typeface="Lucida Sans Unicode"/>
                <a:cs typeface="Lucida Sans Unicode"/>
              </a:rPr>
              <a:t>number of subproblems at </a:t>
            </a:r>
            <a:r>
              <a:rPr sz="1900" spc="20" dirty="0">
                <a:latin typeface="Lucida Sans Unicode"/>
                <a:cs typeface="Lucida Sans Unicode"/>
              </a:rPr>
              <a:t>level</a:t>
            </a:r>
            <a:r>
              <a:rPr sz="1900" spc="247" dirty="0">
                <a:latin typeface="Lucida Sans Unicode"/>
                <a:cs typeface="Lucida Sans Unicode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i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  <a:p>
            <a:pPr marL="109441">
              <a:lnSpc>
                <a:spcPts val="3275"/>
              </a:lnSpc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i="1" baseline="20833" dirty="0">
                <a:latin typeface="Times New Roman"/>
                <a:cs typeface="Times New Roman"/>
              </a:rPr>
              <a:t>i </a:t>
            </a:r>
            <a:r>
              <a:rPr sz="1900" dirty="0">
                <a:latin typeface="Times New Roman"/>
                <a:cs typeface="Times New Roman"/>
              </a:rPr>
              <a:t>= </a:t>
            </a:r>
            <a:r>
              <a:rPr sz="1900" spc="-4" dirty="0">
                <a:latin typeface="Lucida Sans Unicode"/>
                <a:cs typeface="Lucida Sans Unicode"/>
              </a:rPr>
              <a:t>size of subproblem at </a:t>
            </a:r>
            <a:r>
              <a:rPr sz="1900" spc="20" dirty="0">
                <a:latin typeface="Lucida Sans Unicode"/>
                <a:cs typeface="Lucida Sans Unicode"/>
              </a:rPr>
              <a:t>level</a:t>
            </a:r>
            <a:r>
              <a:rPr sz="1900" spc="219" dirty="0">
                <a:latin typeface="Lucida Sans Unicode"/>
                <a:cs typeface="Lucida Sans Unicode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i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8364" y="7448550"/>
            <a:ext cx="9429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900" dirty="0"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43" dirty="0"/>
              <a:t>Master</a:t>
            </a:r>
            <a:r>
              <a:rPr spc="-8" dirty="0"/>
              <a:t> </a:t>
            </a:r>
            <a:r>
              <a:rPr spc="20" dirty="0"/>
              <a:t>method</a:t>
            </a:r>
          </a:p>
        </p:txBody>
      </p:sp>
      <p:sp>
        <p:nvSpPr>
          <p:cNvPr id="8" name="object 8"/>
          <p:cNvSpPr/>
          <p:nvPr/>
        </p:nvSpPr>
        <p:spPr>
          <a:xfrm>
            <a:off x="4743560" y="2043271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5816" y="2028742"/>
            <a:ext cx="1311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0471" y="1846489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7267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828" y="1072753"/>
            <a:ext cx="8225001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738229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</a:t>
            </a:r>
            <a:r>
              <a:rPr sz="1900" spc="4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1.	</a:t>
            </a:r>
            <a:r>
              <a:rPr sz="1900" spc="-4" dirty="0">
                <a:latin typeface="Lucida Sans Unicode"/>
                <a:cs typeface="Lucida Sans Unicode"/>
              </a:rPr>
              <a:t>If</a:t>
            </a:r>
            <a:r>
              <a:rPr sz="1900" spc="-125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satisfies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3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2) +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, </a:t>
            </a:r>
            <a:r>
              <a:rPr sz="1900" spc="31" dirty="0">
                <a:latin typeface="Lucida Sans Unicode"/>
                <a:cs typeface="Lucida Sans Unicode"/>
              </a:rPr>
              <a:t>with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(1) = </a:t>
            </a:r>
            <a:r>
              <a:rPr sz="1900" spc="-4" dirty="0">
                <a:latin typeface="Times New Roman"/>
                <a:cs typeface="Times New Roman"/>
              </a:rPr>
              <a:t>1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 Θ(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baseline="24305" dirty="0">
                <a:latin typeface="Times New Roman"/>
                <a:cs typeface="Times New Roman"/>
              </a:rPr>
              <a:t>lg </a:t>
            </a:r>
            <a:r>
              <a:rPr sz="1900" spc="-5" baseline="24305" dirty="0">
                <a:latin typeface="Times New Roman"/>
                <a:cs typeface="Times New Roman"/>
              </a:rPr>
              <a:t>3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8364" y="7448550"/>
            <a:ext cx="9429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900" dirty="0"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-43" dirty="0"/>
              <a:t>Case</a:t>
            </a:r>
            <a:r>
              <a:rPr dirty="0"/>
              <a:t> </a:t>
            </a:r>
            <a:r>
              <a:rPr spc="98" dirty="0"/>
              <a:t>1: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9466" y="283369"/>
            <a:ext cx="47188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200" spc="51" dirty="0">
                <a:latin typeface="Arial"/>
                <a:cs typeface="Arial"/>
              </a:rPr>
              <a:t>total </a:t>
            </a:r>
            <a:r>
              <a:rPr sz="2200" spc="-43" dirty="0">
                <a:latin typeface="Arial"/>
                <a:cs typeface="Arial"/>
              </a:rPr>
              <a:t>cost </a:t>
            </a:r>
            <a:r>
              <a:rPr sz="2200" spc="35" dirty="0">
                <a:latin typeface="Arial"/>
                <a:cs typeface="Arial"/>
              </a:rPr>
              <a:t>dominated </a:t>
            </a:r>
            <a:r>
              <a:rPr sz="2200" spc="71" dirty="0">
                <a:latin typeface="Arial"/>
                <a:cs typeface="Arial"/>
              </a:rPr>
              <a:t>by </a:t>
            </a:r>
            <a:r>
              <a:rPr sz="2200" spc="-43" dirty="0">
                <a:latin typeface="Arial"/>
                <a:cs typeface="Arial"/>
              </a:rPr>
              <a:t>cost </a:t>
            </a:r>
            <a:r>
              <a:rPr sz="2200" spc="67" dirty="0">
                <a:latin typeface="Arial"/>
                <a:cs typeface="Arial"/>
              </a:rPr>
              <a:t>of</a:t>
            </a:r>
            <a:r>
              <a:rPr sz="2200" spc="309" dirty="0">
                <a:latin typeface="Arial"/>
                <a:cs typeface="Arial"/>
              </a:rPr>
              <a:t> </a:t>
            </a:r>
            <a:r>
              <a:rPr sz="2200" spc="-16" dirty="0">
                <a:latin typeface="Arial"/>
                <a:cs typeface="Arial"/>
              </a:rPr>
              <a:t>leaves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7265" y="2069124"/>
            <a:ext cx="0" cy="2966264"/>
          </a:xfrm>
          <a:custGeom>
            <a:avLst/>
            <a:gdLst/>
            <a:ahLst/>
            <a:cxnLst/>
            <a:rect l="l" t="t" r="r" b="b"/>
            <a:pathLst>
              <a:path h="3722370">
                <a:moveTo>
                  <a:pt x="0" y="372234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7265" y="5430062"/>
            <a:ext cx="0" cy="703362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88218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8957" y="2041605"/>
            <a:ext cx="76617" cy="39469"/>
          </a:xfrm>
          <a:custGeom>
            <a:avLst/>
            <a:gdLst/>
            <a:ahLst/>
            <a:cxnLst/>
            <a:rect l="l" t="t" r="r" b="b"/>
            <a:pathLst>
              <a:path w="99059" h="49530">
                <a:moveTo>
                  <a:pt x="99060" y="0"/>
                </a:moveTo>
                <a:lnTo>
                  <a:pt x="0" y="0"/>
                </a:lnTo>
                <a:lnTo>
                  <a:pt x="49529" y="49530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8957" y="6121102"/>
            <a:ext cx="76617" cy="39469"/>
          </a:xfrm>
          <a:custGeom>
            <a:avLst/>
            <a:gdLst/>
            <a:ahLst/>
            <a:cxnLst/>
            <a:rect l="l" t="t" r="r" b="b"/>
            <a:pathLst>
              <a:path w="99059" h="49529">
                <a:moveTo>
                  <a:pt x="49529" y="0"/>
                </a:moveTo>
                <a:lnTo>
                  <a:pt x="0" y="49530"/>
                </a:lnTo>
                <a:lnTo>
                  <a:pt x="99058" y="49530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2162" y="5035370"/>
            <a:ext cx="736699" cy="394692"/>
          </a:xfrm>
          <a:custGeom>
            <a:avLst/>
            <a:gdLst/>
            <a:ahLst/>
            <a:cxnLst/>
            <a:rect l="l" t="t" r="r" b="b"/>
            <a:pathLst>
              <a:path w="952500" h="495300">
                <a:moveTo>
                  <a:pt x="0" y="0"/>
                </a:moveTo>
                <a:lnTo>
                  <a:pt x="952500" y="0"/>
                </a:lnTo>
                <a:lnTo>
                  <a:pt x="9525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34572" y="5075851"/>
            <a:ext cx="512252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700" dirty="0">
                <a:latin typeface="Times New Roman"/>
                <a:cs typeface="Times New Roman"/>
              </a:rPr>
              <a:t>log</a:t>
            </a:r>
            <a:r>
              <a:rPr sz="1700" baseline="-5747" dirty="0">
                <a:latin typeface="Times New Roman"/>
                <a:cs typeface="Times New Roman"/>
              </a:rPr>
              <a:t>2</a:t>
            </a:r>
            <a:r>
              <a:rPr sz="1700" spc="-111" baseline="-5747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61646" y="2032834"/>
            <a:ext cx="117872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65174" y="3186550"/>
            <a:ext cx="61440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5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5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2400" y="5045088"/>
            <a:ext cx="687586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500" i="1" baseline="25641" dirty="0">
                <a:latin typeface="Times New Roman"/>
                <a:cs typeface="Times New Roman"/>
              </a:rPr>
              <a:t>i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9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500" i="1" baseline="25641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34204" y="4299784"/>
            <a:ext cx="74554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spc="4" dirty="0">
                <a:latin typeface="Times New Roman"/>
                <a:cs typeface="Times New Roman"/>
              </a:rPr>
              <a:t>3</a:t>
            </a:r>
            <a:r>
              <a:rPr sz="1500" spc="5" baseline="2564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08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2</a:t>
            </a:r>
            <a:r>
              <a:rPr sz="1500" spc="5" baseline="25641" dirty="0">
                <a:latin typeface="Times New Roman"/>
                <a:cs typeface="Times New Roman"/>
              </a:rPr>
              <a:t>2</a:t>
            </a:r>
            <a:r>
              <a:rPr sz="1600" spc="4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0619" y="6565708"/>
            <a:ext cx="2399675" cy="0"/>
          </a:xfrm>
          <a:custGeom>
            <a:avLst/>
            <a:gdLst/>
            <a:ahLst/>
            <a:cxnLst/>
            <a:rect l="l" t="t" r="r" b="b"/>
            <a:pathLst>
              <a:path w="3102609">
                <a:moveTo>
                  <a:pt x="0" y="0"/>
                </a:moveTo>
                <a:lnTo>
                  <a:pt x="310236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8511" y="6565708"/>
            <a:ext cx="2368734" cy="0"/>
          </a:xfrm>
          <a:custGeom>
            <a:avLst/>
            <a:gdLst/>
            <a:ahLst/>
            <a:cxnLst/>
            <a:rect l="l" t="t" r="r" b="b"/>
            <a:pathLst>
              <a:path w="3062604">
                <a:moveTo>
                  <a:pt x="0" y="0"/>
                </a:moveTo>
                <a:lnTo>
                  <a:pt x="306257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38507" y="6526239"/>
            <a:ext cx="38308" cy="78938"/>
          </a:xfrm>
          <a:custGeom>
            <a:avLst/>
            <a:gdLst/>
            <a:ahLst/>
            <a:cxnLst/>
            <a:rect l="l" t="t" r="r" b="b"/>
            <a:pathLst>
              <a:path w="49529" h="99059">
                <a:moveTo>
                  <a:pt x="49529" y="0"/>
                </a:moveTo>
                <a:lnTo>
                  <a:pt x="0" y="49529"/>
                </a:lnTo>
                <a:lnTo>
                  <a:pt x="49529" y="9905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1801" y="6526239"/>
            <a:ext cx="38308" cy="78938"/>
          </a:xfrm>
          <a:custGeom>
            <a:avLst/>
            <a:gdLst/>
            <a:ahLst/>
            <a:cxnLst/>
            <a:rect l="l" t="t" r="r" b="b"/>
            <a:pathLst>
              <a:path w="49530" h="99059">
                <a:moveTo>
                  <a:pt x="0" y="0"/>
                </a:moveTo>
                <a:lnTo>
                  <a:pt x="0" y="99058"/>
                </a:lnTo>
                <a:lnTo>
                  <a:pt x="49529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7221" y="6441691"/>
            <a:ext cx="1473398" cy="263128"/>
          </a:xfrm>
          <a:custGeom>
            <a:avLst/>
            <a:gdLst/>
            <a:ahLst/>
            <a:cxnLst/>
            <a:rect l="l" t="t" r="r" b="b"/>
            <a:pathLst>
              <a:path w="1905000" h="330200">
                <a:moveTo>
                  <a:pt x="0" y="0"/>
                </a:moveTo>
                <a:lnTo>
                  <a:pt x="1905000" y="0"/>
                </a:lnTo>
                <a:lnTo>
                  <a:pt x="19050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59218" y="1912739"/>
            <a:ext cx="39094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2078" y="2221000"/>
            <a:ext cx="2098611" cy="891600"/>
          </a:xfrm>
          <a:custGeom>
            <a:avLst/>
            <a:gdLst/>
            <a:ahLst/>
            <a:cxnLst/>
            <a:rect l="l" t="t" r="r" b="b"/>
            <a:pathLst>
              <a:path w="2713354" h="1118870">
                <a:moveTo>
                  <a:pt x="2712859" y="0"/>
                </a:moveTo>
                <a:lnTo>
                  <a:pt x="0" y="11185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1614" y="2216349"/>
            <a:ext cx="2080930" cy="896154"/>
          </a:xfrm>
          <a:custGeom>
            <a:avLst/>
            <a:gdLst/>
            <a:ahLst/>
            <a:cxnLst/>
            <a:rect l="l" t="t" r="r" b="b"/>
            <a:pathLst>
              <a:path w="2690495" h="1124585">
                <a:moveTo>
                  <a:pt x="0" y="0"/>
                </a:moveTo>
                <a:lnTo>
                  <a:pt x="2689951" y="11244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4463" y="2220997"/>
            <a:ext cx="0" cy="89666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48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32525" y="3180926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7125" y="3177778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3320" y="3177778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60029" y="3555938"/>
            <a:ext cx="601147" cy="673001"/>
          </a:xfrm>
          <a:custGeom>
            <a:avLst/>
            <a:gdLst/>
            <a:ahLst/>
            <a:cxnLst/>
            <a:rect l="l" t="t" r="r" b="b"/>
            <a:pathLst>
              <a:path w="777239" h="844550">
                <a:moveTo>
                  <a:pt x="0" y="0"/>
                </a:moveTo>
                <a:lnTo>
                  <a:pt x="777039" y="843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03822" y="4280892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261" y="4280892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3630" y="4280892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9951" y="3552230"/>
            <a:ext cx="598200" cy="678061"/>
          </a:xfrm>
          <a:custGeom>
            <a:avLst/>
            <a:gdLst/>
            <a:ahLst/>
            <a:cxnLst/>
            <a:rect l="l" t="t" r="r" b="b"/>
            <a:pathLst>
              <a:path w="773430" h="850900">
                <a:moveTo>
                  <a:pt x="772859" y="0"/>
                </a:moveTo>
                <a:lnTo>
                  <a:pt x="0" y="850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689" y="3552230"/>
            <a:ext cx="0" cy="678061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74629" y="3552790"/>
            <a:ext cx="601147" cy="673001"/>
          </a:xfrm>
          <a:custGeom>
            <a:avLst/>
            <a:gdLst/>
            <a:ahLst/>
            <a:cxnLst/>
            <a:rect l="l" t="t" r="r" b="b"/>
            <a:pathLst>
              <a:path w="777239" h="844550">
                <a:moveTo>
                  <a:pt x="0" y="0"/>
                </a:moveTo>
                <a:lnTo>
                  <a:pt x="777039" y="843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18422" y="4277744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87861" y="4277744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8230" y="4277744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74551" y="3549081"/>
            <a:ext cx="598200" cy="678061"/>
          </a:xfrm>
          <a:custGeom>
            <a:avLst/>
            <a:gdLst/>
            <a:ahLst/>
            <a:cxnLst/>
            <a:rect l="l" t="t" r="r" b="b"/>
            <a:pathLst>
              <a:path w="773429" h="850900">
                <a:moveTo>
                  <a:pt x="772858" y="0"/>
                </a:moveTo>
                <a:lnTo>
                  <a:pt x="0" y="850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7289" y="3549081"/>
            <a:ext cx="0" cy="678061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00825" y="3552790"/>
            <a:ext cx="601147" cy="673001"/>
          </a:xfrm>
          <a:custGeom>
            <a:avLst/>
            <a:gdLst/>
            <a:ahLst/>
            <a:cxnLst/>
            <a:rect l="l" t="t" r="r" b="b"/>
            <a:pathLst>
              <a:path w="777240" h="844550">
                <a:moveTo>
                  <a:pt x="0" y="0"/>
                </a:moveTo>
                <a:lnTo>
                  <a:pt x="777039" y="843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44618" y="4277744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14057" y="4277744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24426" y="4277744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00747" y="3549081"/>
            <a:ext cx="598200" cy="678061"/>
          </a:xfrm>
          <a:custGeom>
            <a:avLst/>
            <a:gdLst/>
            <a:ahLst/>
            <a:cxnLst/>
            <a:rect l="l" t="t" r="r" b="b"/>
            <a:pathLst>
              <a:path w="773429" h="850900">
                <a:moveTo>
                  <a:pt x="772859" y="0"/>
                </a:moveTo>
                <a:lnTo>
                  <a:pt x="0" y="850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3485" y="3549081"/>
            <a:ext cx="0" cy="678061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10327" y="5019676"/>
            <a:ext cx="181228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3100" spc="-1206" dirty="0">
                <a:latin typeface="Lucida Sans Unicode"/>
                <a:cs typeface="Lucida Sans Unicode"/>
              </a:rPr>
              <a:t>⋮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3362" y="6011466"/>
            <a:ext cx="4634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87012" algn="l"/>
                <a:tab pos="964573" algn="l"/>
                <a:tab pos="1442133" algn="l"/>
                <a:tab pos="1919694" algn="l"/>
                <a:tab pos="2397255" algn="l"/>
                <a:tab pos="2874816" algn="l"/>
                <a:tab pos="3352376" algn="l"/>
                <a:tab pos="3829937" algn="l"/>
                <a:tab pos="4307497" algn="l"/>
              </a:tabLst>
            </a:pP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39923" y="5748338"/>
            <a:ext cx="314325" cy="494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3100" dirty="0">
                <a:latin typeface="Times New Roman"/>
                <a:cs typeface="Times New Roman"/>
              </a:rPr>
              <a:t>...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69724" y="6011466"/>
            <a:ext cx="133391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87012" algn="l"/>
                <a:tab pos="964573" algn="l"/>
              </a:tabLst>
            </a:pP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98364" y="5720133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72883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4371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5858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87346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58833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0321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01808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73296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4784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87758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59246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30733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4383" y="4614863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2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0069" y="461621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3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44724" y="4614863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45704" y="461621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40359" y="4614863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41339" y="461621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9799" y="4614863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05404" y="4614863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91217" y="4614863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58983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64669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9324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60304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54959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55939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24398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20004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05817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85179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90865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85520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86500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81155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82135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0594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46200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32013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903684" y="7124700"/>
            <a:ext cx="1209169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900401" algn="l"/>
              </a:tabLst>
            </a:pPr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dirty="0">
                <a:latin typeface="Times New Roman"/>
                <a:cs typeface="Times New Roman"/>
              </a:rPr>
              <a:t>= 3 / 2	&gt;</a:t>
            </a:r>
            <a:r>
              <a:rPr sz="1900" spc="-7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589320" y="6344022"/>
            <a:ext cx="129855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400" spc="76" baseline="-23611" dirty="0">
                <a:latin typeface="Tahoma"/>
                <a:cs typeface="Tahoma"/>
              </a:rPr>
              <a:t>3</a:t>
            </a:r>
            <a:r>
              <a:rPr sz="1100" spc="51" dirty="0">
                <a:latin typeface="PMingLiU"/>
                <a:cs typeface="PMingLiU"/>
              </a:rPr>
              <a:t>log</a:t>
            </a:r>
            <a:r>
              <a:rPr sz="1200" spc="76" baseline="-19444" dirty="0">
                <a:latin typeface="Verdana"/>
                <a:cs typeface="Verdana"/>
              </a:rPr>
              <a:t>2 </a:t>
            </a:r>
            <a:r>
              <a:rPr sz="1100" i="1" spc="78" dirty="0">
                <a:latin typeface="Verdana"/>
                <a:cs typeface="Verdana"/>
              </a:rPr>
              <a:t>n </a:t>
            </a:r>
            <a:r>
              <a:rPr sz="2400" spc="118" baseline="-23611" dirty="0">
                <a:latin typeface="Tahoma"/>
                <a:cs typeface="Tahoma"/>
              </a:rPr>
              <a:t>= </a:t>
            </a:r>
            <a:r>
              <a:rPr sz="2400" i="1" spc="99" baseline="-23611" dirty="0">
                <a:latin typeface="Courier New"/>
                <a:cs typeface="Courier New"/>
              </a:rPr>
              <a:t>n</a:t>
            </a:r>
            <a:r>
              <a:rPr sz="1100" spc="67" dirty="0">
                <a:latin typeface="PMingLiU"/>
                <a:cs typeface="PMingLiU"/>
              </a:rPr>
              <a:t>log</a:t>
            </a:r>
            <a:r>
              <a:rPr sz="1200" spc="99" baseline="-19444" dirty="0">
                <a:latin typeface="Verdana"/>
                <a:cs typeface="Verdana"/>
              </a:rPr>
              <a:t>2</a:t>
            </a:r>
            <a:r>
              <a:rPr sz="1200" spc="-247" baseline="-19444" dirty="0">
                <a:latin typeface="Verdana"/>
                <a:cs typeface="Verdana"/>
              </a:rPr>
              <a:t> </a:t>
            </a:r>
            <a:r>
              <a:rPr sz="1100" spc="110" dirty="0">
                <a:latin typeface="PMingLiU"/>
                <a:cs typeface="PMingLiU"/>
              </a:rPr>
              <a:t>3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594986" y="6975411"/>
            <a:ext cx="710178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300" spc="157" dirty="0">
                <a:latin typeface="PMingLiU"/>
                <a:cs typeface="PMingLiU"/>
              </a:rPr>
              <a:t>1+log</a:t>
            </a:r>
            <a:r>
              <a:rPr sz="1400" spc="235" baseline="-19323" dirty="0">
                <a:latin typeface="Verdana"/>
                <a:cs typeface="Verdana"/>
              </a:rPr>
              <a:t>2</a:t>
            </a:r>
            <a:r>
              <a:rPr sz="1400" spc="-81" baseline="-19323" dirty="0">
                <a:latin typeface="Verdana"/>
                <a:cs typeface="Verdana"/>
              </a:rPr>
              <a:t> </a:t>
            </a:r>
            <a:r>
              <a:rPr sz="1300" i="1" spc="89" dirty="0">
                <a:latin typeface="Verdana"/>
                <a:cs typeface="Verdana"/>
              </a:rPr>
              <a:t>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87016" y="6993476"/>
            <a:ext cx="12170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880005" algn="l"/>
              </a:tabLst>
            </a:pPr>
            <a:r>
              <a:rPr i="1" u="sng" spc="55" dirty="0">
                <a:latin typeface="Verdana"/>
                <a:cs typeface="Verdana"/>
              </a:rPr>
              <a:t>r	</a:t>
            </a:r>
            <a:r>
              <a:rPr i="1" u="sng" spc="807" dirty="0">
                <a:latin typeface="Arial"/>
                <a:cs typeface="Arial"/>
              </a:rPr>
              <a:t>-</a:t>
            </a:r>
            <a:r>
              <a:rPr i="1" u="sng" spc="-168" dirty="0">
                <a:latin typeface="Arial"/>
                <a:cs typeface="Arial"/>
              </a:rPr>
              <a:t> </a:t>
            </a:r>
            <a:r>
              <a:rPr u="sng" spc="16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838031" y="7308887"/>
            <a:ext cx="5151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397470" algn="l"/>
              </a:tabLst>
            </a:pPr>
            <a:r>
              <a:rPr i="1" spc="55" dirty="0">
                <a:latin typeface="Verdana"/>
                <a:cs typeface="Verdana"/>
              </a:rPr>
              <a:t>r	</a:t>
            </a:r>
            <a:r>
              <a:rPr spc="16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73616" y="7150020"/>
            <a:ext cx="15470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i="1" spc="-39" dirty="0">
                <a:latin typeface="Verdana"/>
                <a:cs typeface="Verdana"/>
              </a:rPr>
              <a:t>n</a:t>
            </a:r>
            <a:endParaRPr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36342" y="7134730"/>
            <a:ext cx="5677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313399" algn="l"/>
              </a:tabLst>
            </a:pPr>
            <a:r>
              <a:rPr spc="82" dirty="0">
                <a:latin typeface="Tahoma"/>
                <a:cs typeface="Tahoma"/>
              </a:rPr>
              <a:t>=	</a:t>
            </a:r>
            <a:r>
              <a:rPr spc="-86" dirty="0">
                <a:latin typeface="Tahoma"/>
                <a:cs typeface="Tahoma"/>
              </a:rPr>
              <a:t>3</a:t>
            </a:r>
            <a:r>
              <a:rPr i="1" spc="-4" dirty="0"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817040" y="7197836"/>
            <a:ext cx="9626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900" spc="35" dirty="0"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584299" y="7108681"/>
            <a:ext cx="460683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365632" algn="l"/>
              </a:tabLst>
            </a:pPr>
            <a:r>
              <a:rPr sz="1300" spc="110" dirty="0">
                <a:latin typeface="PMingLiU"/>
                <a:cs typeface="PMingLiU"/>
              </a:rPr>
              <a:t>log	</a:t>
            </a:r>
            <a:r>
              <a:rPr sz="1300" spc="125" dirty="0">
                <a:latin typeface="PMingLiU"/>
                <a:cs typeface="PMingLiU"/>
              </a:rPr>
              <a:t>3</a:t>
            </a:r>
            <a:endParaRPr sz="1300">
              <a:latin typeface="PMingLiU"/>
              <a:cs typeface="PMingLiU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311897" y="7134730"/>
            <a:ext cx="2676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-89" dirty="0">
                <a:latin typeface="Tahoma"/>
                <a:cs typeface="Tahoma"/>
              </a:rPr>
              <a:t>2</a:t>
            </a:r>
            <a:r>
              <a:rPr i="1" spc="-4" dirty="0"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434215" y="5495330"/>
            <a:ext cx="1307396" cy="680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649" algn="ctr"/>
            <a:r>
              <a:rPr sz="1900" spc="-725" dirty="0">
                <a:solidFill>
                  <a:srgbClr val="606060"/>
                </a:solidFill>
                <a:latin typeface="Lucida Sans Unicode"/>
                <a:cs typeface="Lucida Sans Unicode"/>
              </a:rPr>
              <a:t>⋮</a:t>
            </a:r>
            <a:endParaRPr sz="1900">
              <a:latin typeface="Lucida Sans Unicode"/>
              <a:cs typeface="Lucida Sans Unicode"/>
            </a:endParaRPr>
          </a:p>
          <a:p>
            <a:pPr algn="ctr">
              <a:spcBef>
                <a:spcPts val="1347"/>
              </a:spcBef>
            </a:pPr>
            <a:r>
              <a:rPr sz="2100" spc="64" baseline="-23148" dirty="0">
                <a:latin typeface="Trebuchet MS"/>
                <a:cs typeface="Trebuchet MS"/>
              </a:rPr>
              <a:t>3</a:t>
            </a:r>
            <a:r>
              <a:rPr sz="1000" spc="43" dirty="0">
                <a:latin typeface="PMingLiU"/>
                <a:cs typeface="PMingLiU"/>
              </a:rPr>
              <a:t>log</a:t>
            </a:r>
            <a:r>
              <a:rPr sz="1100" spc="64" baseline="-21604" dirty="0">
                <a:latin typeface="Verdana"/>
                <a:cs typeface="Verdana"/>
              </a:rPr>
              <a:t>2 </a:t>
            </a:r>
            <a:r>
              <a:rPr sz="1000" i="1" spc="86" dirty="0">
                <a:latin typeface="Verdana"/>
                <a:cs typeface="Verdana"/>
              </a:rPr>
              <a:t>n</a:t>
            </a:r>
            <a:r>
              <a:rPr sz="2100" spc="129" baseline="-23148" dirty="0">
                <a:latin typeface="Trebuchet MS"/>
                <a:cs typeface="Trebuchet MS"/>
              </a:rPr>
              <a:t>(</a:t>
            </a:r>
            <a:r>
              <a:rPr sz="2100" i="1" spc="129" baseline="-23148" dirty="0">
                <a:latin typeface="Verdana"/>
                <a:cs typeface="Verdana"/>
              </a:rPr>
              <a:t>n/</a:t>
            </a:r>
            <a:r>
              <a:rPr sz="2100" i="1" spc="-552" baseline="-23148" dirty="0">
                <a:latin typeface="Verdana"/>
                <a:cs typeface="Verdana"/>
              </a:rPr>
              <a:t> </a:t>
            </a:r>
            <a:r>
              <a:rPr sz="2100" spc="64" baseline="-23148" dirty="0">
                <a:latin typeface="Trebuchet MS"/>
                <a:cs typeface="Trebuchet MS"/>
              </a:rPr>
              <a:t>2</a:t>
            </a:r>
            <a:r>
              <a:rPr sz="1000" spc="43" dirty="0">
                <a:latin typeface="PMingLiU"/>
                <a:cs typeface="PMingLiU"/>
              </a:rPr>
              <a:t>log</a:t>
            </a:r>
            <a:r>
              <a:rPr sz="1100" spc="64" baseline="-21604" dirty="0">
                <a:latin typeface="Verdana"/>
                <a:cs typeface="Verdana"/>
              </a:rPr>
              <a:t>2 </a:t>
            </a:r>
            <a:r>
              <a:rPr sz="1000" i="1" spc="71" dirty="0">
                <a:latin typeface="Verdana"/>
                <a:cs typeface="Verdana"/>
              </a:rPr>
              <a:t>n</a:t>
            </a:r>
            <a:r>
              <a:rPr sz="2100" spc="106" baseline="-23148" dirty="0">
                <a:latin typeface="Trebuchet MS"/>
                <a:cs typeface="Trebuchet MS"/>
              </a:rPr>
              <a:t>)</a:t>
            </a:r>
            <a:endParaRPr sz="2100" baseline="-23148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445956" y="7130248"/>
            <a:ext cx="302734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1787868" algn="l"/>
                <a:tab pos="2243043" algn="l"/>
              </a:tabLst>
            </a:pPr>
            <a:r>
              <a:rPr sz="1600" i="1" spc="-43" dirty="0">
                <a:latin typeface="Verdana"/>
                <a:cs typeface="Verdana"/>
              </a:rPr>
              <a:t>T</a:t>
            </a:r>
            <a:r>
              <a:rPr sz="1600" i="1" spc="-349" dirty="0">
                <a:latin typeface="Verdana"/>
                <a:cs typeface="Verdana"/>
              </a:rPr>
              <a:t> </a:t>
            </a:r>
            <a:r>
              <a:rPr sz="1600" spc="-4" dirty="0">
                <a:latin typeface="Tahoma"/>
                <a:cs typeface="Tahoma"/>
              </a:rPr>
              <a:t>(</a:t>
            </a:r>
            <a:r>
              <a:rPr sz="1600" i="1" spc="-4" dirty="0">
                <a:latin typeface="Verdana"/>
                <a:cs typeface="Verdana"/>
              </a:rPr>
              <a:t>n</a:t>
            </a:r>
            <a:r>
              <a:rPr sz="1600" spc="-4" dirty="0">
                <a:latin typeface="Tahoma"/>
                <a:cs typeface="Tahoma"/>
              </a:rPr>
              <a:t>)</a:t>
            </a:r>
            <a:r>
              <a:rPr sz="1600" spc="-47" dirty="0">
                <a:latin typeface="Tahoma"/>
                <a:cs typeface="Tahoma"/>
              </a:rPr>
              <a:t> </a:t>
            </a:r>
            <a:r>
              <a:rPr sz="1600" spc="98" dirty="0">
                <a:latin typeface="Tahoma"/>
                <a:cs typeface="Tahoma"/>
              </a:rPr>
              <a:t>=</a:t>
            </a:r>
            <a:r>
              <a:rPr sz="1600" spc="-47" dirty="0">
                <a:latin typeface="Tahoma"/>
                <a:cs typeface="Tahoma"/>
              </a:rPr>
              <a:t> </a:t>
            </a:r>
            <a:r>
              <a:rPr sz="1600" spc="-27" dirty="0">
                <a:latin typeface="Tahoma"/>
                <a:cs typeface="Tahoma"/>
              </a:rPr>
              <a:t>(1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i="1" spc="47" dirty="0">
                <a:latin typeface="Verdana"/>
                <a:cs typeface="Verdana"/>
              </a:rPr>
              <a:t>r</a:t>
            </a:r>
            <a:r>
              <a:rPr sz="1600" i="1" spc="-160" dirty="0">
                <a:latin typeface="Verdana"/>
                <a:cs typeface="Verdana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i="1" spc="47" dirty="0">
                <a:latin typeface="Verdana"/>
                <a:cs typeface="Verdana"/>
              </a:rPr>
              <a:t>r	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i="1" spc="47" dirty="0">
                <a:latin typeface="Verdana"/>
                <a:cs typeface="Verdana"/>
              </a:rPr>
              <a:t>r	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223" dirty="0">
                <a:latin typeface="Tahoma"/>
                <a:cs typeface="Tahoma"/>
              </a:rPr>
              <a:t> </a:t>
            </a:r>
            <a:r>
              <a:rPr sz="1600" i="1" spc="102" dirty="0">
                <a:latin typeface="Verdana"/>
                <a:cs typeface="Verdana"/>
              </a:rPr>
              <a:t>...</a:t>
            </a:r>
            <a:r>
              <a:rPr sz="1600" i="1" spc="-286" dirty="0">
                <a:latin typeface="Verdana"/>
                <a:cs typeface="Verdana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223" dirty="0">
                <a:latin typeface="Tahoma"/>
                <a:cs typeface="Tahoma"/>
              </a:rPr>
              <a:t> </a:t>
            </a:r>
            <a:r>
              <a:rPr sz="1600" i="1" spc="47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675570" y="7187500"/>
            <a:ext cx="908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800" spc="43" dirty="0"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061078" y="7101839"/>
            <a:ext cx="18476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65124" algn="l"/>
                <a:tab pos="1426215" algn="l"/>
                <a:tab pos="1756528" algn="l"/>
              </a:tabLst>
            </a:pPr>
            <a:r>
              <a:rPr sz="1200" spc="110" dirty="0">
                <a:latin typeface="PMingLiU"/>
                <a:cs typeface="PMingLiU"/>
              </a:rPr>
              <a:t>2	3	</a:t>
            </a:r>
            <a:r>
              <a:rPr sz="1200" spc="98" dirty="0">
                <a:latin typeface="PMingLiU"/>
                <a:cs typeface="PMingLiU"/>
              </a:rPr>
              <a:t>log	</a:t>
            </a:r>
            <a:r>
              <a:rPr sz="1200" i="1" spc="78" dirty="0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99467" y="7130248"/>
            <a:ext cx="28485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spc="16" dirty="0">
                <a:latin typeface="Tahoma"/>
                <a:cs typeface="Tahoma"/>
              </a:rPr>
              <a:t>)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i="1" spc="-43" dirty="0"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264010" y="7144941"/>
            <a:ext cx="141937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700" dirty="0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7" name="object 2"/>
          <p:cNvSpPr/>
          <p:nvPr/>
        </p:nvSpPr>
        <p:spPr>
          <a:xfrm>
            <a:off x="609600" y="990600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52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7" y="1072753"/>
            <a:ext cx="189184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Master</a:t>
            </a:r>
            <a:r>
              <a:rPr sz="1900" spc="-3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8" dirty="0">
                <a:solidFill>
                  <a:srgbClr val="0048AA"/>
                </a:solidFill>
                <a:latin typeface="Lucida Sans Unicode"/>
                <a:cs typeface="Lucida Sans Unicode"/>
              </a:rPr>
              <a:t>theorem.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622" y="1072753"/>
            <a:ext cx="581746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Suppose </a:t>
            </a:r>
            <a:r>
              <a:rPr sz="1900" spc="-4" dirty="0">
                <a:latin typeface="Lucida Sans Unicode"/>
                <a:cs typeface="Lucida Sans Unicode"/>
              </a:rPr>
              <a:t>that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function </a:t>
            </a:r>
            <a:r>
              <a:rPr sz="1900" spc="-4" dirty="0">
                <a:latin typeface="Lucida Sans Unicode"/>
                <a:cs typeface="Lucida Sans Unicode"/>
              </a:rPr>
              <a:t>on the</a:t>
            </a:r>
            <a:r>
              <a:rPr sz="1900" spc="-78" dirty="0">
                <a:latin typeface="Lucida Sans Unicode"/>
                <a:cs typeface="Lucida Sans Unicode"/>
              </a:rPr>
              <a:t> </a:t>
            </a:r>
            <a:r>
              <a:rPr sz="1900" spc="8" dirty="0">
                <a:latin typeface="Lucida Sans Unicode"/>
                <a:cs typeface="Lucida Sans Unicode"/>
              </a:rPr>
              <a:t>nonnegative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371600"/>
            <a:ext cx="420802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integers that satisfies the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8" y="3380185"/>
            <a:ext cx="8629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Case</a:t>
            </a:r>
            <a:r>
              <a:rPr sz="1900" spc="-82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1.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836" y="3380184"/>
            <a:ext cx="6439242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If </a:t>
            </a:r>
            <a:r>
              <a:rPr sz="1900" i="1" dirty="0">
                <a:latin typeface="Times New Roman"/>
                <a:cs typeface="Times New Roman"/>
              </a:rPr>
              <a:t>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i="1" dirty="0">
                <a:latin typeface="Times New Roman"/>
                <a:cs typeface="Times New Roman"/>
              </a:rPr>
              <a:t>O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2000" i="1" baseline="21241" dirty="0">
                <a:latin typeface="Times New Roman"/>
                <a:cs typeface="Times New Roman"/>
              </a:rPr>
              <a:t>k </a:t>
            </a:r>
            <a:r>
              <a:rPr sz="2000" i="1" spc="17" baseline="21241" dirty="0">
                <a:latin typeface="Times New Roman"/>
                <a:cs typeface="Times New Roman"/>
              </a:rPr>
              <a:t>– </a:t>
            </a:r>
            <a:r>
              <a:rPr sz="2000" i="1" spc="52" baseline="21241" dirty="0">
                <a:latin typeface="Times New Roman"/>
                <a:cs typeface="Times New Roman"/>
              </a:rPr>
              <a:t>ε</a:t>
            </a:r>
            <a:r>
              <a:rPr sz="1900" spc="35" dirty="0">
                <a:latin typeface="Times New Roman"/>
                <a:cs typeface="Times New Roman"/>
              </a:rPr>
              <a:t>) </a:t>
            </a:r>
            <a:r>
              <a:rPr sz="1900" spc="-4" dirty="0">
                <a:latin typeface="Lucida Sans Unicode"/>
                <a:cs typeface="Lucida Sans Unicode"/>
              </a:rPr>
              <a:t>for </a:t>
            </a:r>
            <a:r>
              <a:rPr sz="1900" dirty="0">
                <a:latin typeface="Lucida Sans Unicode"/>
                <a:cs typeface="Lucida Sans Unicode"/>
              </a:rPr>
              <a:t>some constant </a:t>
            </a:r>
            <a:r>
              <a:rPr sz="1900" i="1" spc="89" dirty="0">
                <a:latin typeface="Times New Roman"/>
                <a:cs typeface="Times New Roman"/>
              </a:rPr>
              <a:t>ε </a:t>
            </a:r>
            <a:r>
              <a:rPr sz="1900" dirty="0">
                <a:latin typeface="Times New Roman"/>
                <a:cs typeface="Times New Roman"/>
              </a:rPr>
              <a:t>&gt; </a:t>
            </a:r>
            <a:r>
              <a:rPr sz="1900" spc="-4" dirty="0">
                <a:latin typeface="Times New Roman"/>
                <a:cs typeface="Times New Roman"/>
              </a:rPr>
              <a:t>0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Θ(</a:t>
            </a:r>
            <a:r>
              <a:rPr sz="1900" i="1" spc="35" dirty="0">
                <a:latin typeface="Times New Roman"/>
                <a:cs typeface="Times New Roman"/>
              </a:rPr>
              <a:t>n</a:t>
            </a:r>
            <a:r>
              <a:rPr sz="2000" i="1" spc="52" baseline="21241" dirty="0">
                <a:latin typeface="Times New Roman"/>
                <a:cs typeface="Times New Roman"/>
              </a:rPr>
              <a:t>k</a:t>
            </a:r>
            <a:r>
              <a:rPr sz="1900" spc="35" dirty="0">
                <a:latin typeface="Times New Roman"/>
                <a:cs typeface="Times New Roman"/>
              </a:rPr>
              <a:t>)</a:t>
            </a:r>
            <a:r>
              <a:rPr sz="1900" spc="35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828" y="4533901"/>
            <a:ext cx="3038772" cy="26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lnSpc>
                <a:spcPts val="2068"/>
              </a:lnSpc>
              <a:tabLst>
                <a:tab pos="511885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Ex.	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3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2) +</a:t>
            </a:r>
            <a:r>
              <a:rPr sz="1900" spc="-74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 smtClean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85678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lang="en-US" sz="3600" spc="43" dirty="0" smtClean="0"/>
              <a:t>Exercise 1, Master Theorem</a:t>
            </a:r>
            <a:endParaRPr sz="3600" spc="8" dirty="0"/>
          </a:p>
        </p:txBody>
      </p:sp>
      <p:sp>
        <p:nvSpPr>
          <p:cNvPr id="11" name="object 11"/>
          <p:cNvSpPr/>
          <p:nvPr/>
        </p:nvSpPr>
        <p:spPr>
          <a:xfrm>
            <a:off x="4822141" y="2205196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8828" y="2190668"/>
            <a:ext cx="6676951" cy="109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8750" algn="ctr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 dirty="0">
              <a:latin typeface="Trebuchet MS"/>
              <a:cs typeface="Trebuchet MS"/>
            </a:endParaRPr>
          </a:p>
          <a:p>
            <a:pPr marL="9949">
              <a:spcBef>
                <a:spcPts val="807"/>
              </a:spcBef>
            </a:pPr>
            <a:r>
              <a:rPr sz="1900" spc="16" dirty="0">
                <a:latin typeface="Lucida Sans Unicode"/>
                <a:cs typeface="Lucida Sans Unicode"/>
              </a:rPr>
              <a:t>where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spc="-4" dirty="0">
                <a:latin typeface="Lucida Sans Unicode"/>
                <a:cs typeface="Lucida Sans Unicode"/>
              </a:rPr>
              <a:t>means either </a:t>
            </a:r>
            <a:r>
              <a:rPr sz="1900" spc="-940" dirty="0">
                <a:latin typeface="Symbol"/>
                <a:cs typeface="Symbol"/>
              </a:rPr>
              <a:t>⎣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627" dirty="0">
                <a:latin typeface="Times New Roman"/>
                <a:cs typeface="Times New Roman"/>
              </a:rPr>
              <a:t>b</a:t>
            </a:r>
            <a:r>
              <a:rPr sz="1900" spc="-627" dirty="0">
                <a:latin typeface="Symbol"/>
                <a:cs typeface="Symbol"/>
              </a:rPr>
              <a:t>⎦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or </a:t>
            </a:r>
            <a:r>
              <a:rPr sz="1900" spc="-940" dirty="0">
                <a:latin typeface="Symbol"/>
                <a:cs typeface="Symbol"/>
              </a:rPr>
              <a:t>⎡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474" dirty="0">
                <a:latin typeface="Times New Roman"/>
                <a:cs typeface="Times New Roman"/>
              </a:rPr>
              <a:t>b</a:t>
            </a:r>
            <a:r>
              <a:rPr sz="1900" spc="-474" dirty="0">
                <a:latin typeface="Symbol"/>
                <a:cs typeface="Symbol"/>
              </a:rPr>
              <a:t>⎤</a:t>
            </a:r>
            <a:r>
              <a:rPr sz="1900" spc="-474" dirty="0">
                <a:latin typeface="Lucida Sans Unicode"/>
                <a:cs typeface="Lucida Sans Unicode"/>
              </a:rPr>
              <a:t>.    </a:t>
            </a:r>
            <a:endParaRPr lang="en-US" sz="1900" spc="-474" dirty="0" smtClean="0">
              <a:latin typeface="Lucida Sans Unicode"/>
              <a:cs typeface="Lucida Sans Unicode"/>
            </a:endParaRPr>
          </a:p>
          <a:p>
            <a:pPr marL="9949">
              <a:spcBef>
                <a:spcPts val="807"/>
              </a:spcBef>
            </a:pPr>
            <a:r>
              <a:rPr sz="1900" spc="-4" dirty="0" smtClean="0">
                <a:latin typeface="Lucida Sans Unicode"/>
                <a:cs typeface="Lucida Sans Unicode"/>
              </a:rPr>
              <a:t>Let 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spc="-4" dirty="0">
                <a:latin typeface="Times New Roman"/>
                <a:cs typeface="Times New Roman"/>
              </a:rPr>
              <a:t>a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r>
              <a:rPr sz="1900" spc="-396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Then,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3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08">
              <a:lnSpc>
                <a:spcPts val="1007"/>
              </a:lnSpc>
            </a:pPr>
            <a:fld id="{81D60167-4931-47E6-BA6A-407CBD079E47}" type="slidenum">
              <a:rPr dirty="0"/>
              <a:pPr marL="57208">
                <a:lnSpc>
                  <a:spcPts val="1007"/>
                </a:lnSpc>
              </a:pPr>
              <a:t>15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299053" y="2008414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398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90600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827" y="1072753"/>
            <a:ext cx="590342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</a:t>
            </a:r>
            <a:r>
              <a:rPr sz="1900" spc="-74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2.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317" y="1072753"/>
            <a:ext cx="780213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If</a:t>
            </a:r>
            <a:r>
              <a:rPr sz="1900" spc="-125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satisfies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2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2) +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, </a:t>
            </a:r>
            <a:r>
              <a:rPr sz="1900" spc="31" dirty="0">
                <a:latin typeface="Lucida Sans Unicode"/>
                <a:cs typeface="Lucida Sans Unicode"/>
              </a:rPr>
              <a:t>with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(1) = </a:t>
            </a:r>
            <a:r>
              <a:rPr sz="1900" spc="-4" dirty="0">
                <a:latin typeface="Times New Roman"/>
                <a:cs typeface="Times New Roman"/>
              </a:rPr>
              <a:t>1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 Θ(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log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8364" y="7448550"/>
            <a:ext cx="9429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900" dirty="0"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-43" dirty="0"/>
              <a:t>Case</a:t>
            </a:r>
            <a:r>
              <a:rPr dirty="0"/>
              <a:t> </a:t>
            </a:r>
            <a:r>
              <a:rPr spc="98" dirty="0"/>
              <a:t>2: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49467" y="283369"/>
            <a:ext cx="513675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200" spc="51" dirty="0">
                <a:latin typeface="Arial"/>
                <a:cs typeface="Arial"/>
              </a:rPr>
              <a:t>total </a:t>
            </a:r>
            <a:r>
              <a:rPr sz="2200" spc="-43" dirty="0">
                <a:latin typeface="Arial"/>
                <a:cs typeface="Arial"/>
              </a:rPr>
              <a:t>cost </a:t>
            </a:r>
            <a:r>
              <a:rPr sz="2200" spc="8" dirty="0">
                <a:latin typeface="Arial"/>
                <a:cs typeface="Arial"/>
              </a:rPr>
              <a:t>evenly </a:t>
            </a:r>
            <a:r>
              <a:rPr sz="2200" spc="24" dirty="0">
                <a:latin typeface="Arial"/>
                <a:cs typeface="Arial"/>
              </a:rPr>
              <a:t>distributed </a:t>
            </a:r>
            <a:r>
              <a:rPr sz="2200" spc="31" dirty="0">
                <a:latin typeface="Arial"/>
                <a:cs typeface="Arial"/>
              </a:rPr>
              <a:t>among</a:t>
            </a:r>
            <a:r>
              <a:rPr sz="2200" spc="302" dirty="0">
                <a:latin typeface="Arial"/>
                <a:cs typeface="Arial"/>
              </a:rPr>
              <a:t> </a:t>
            </a:r>
            <a:r>
              <a:rPr sz="2200" spc="-31" dirty="0">
                <a:latin typeface="Arial"/>
                <a:cs typeface="Arial"/>
              </a:rPr>
              <a:t>levels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51166" y="1925064"/>
            <a:ext cx="0" cy="2305407"/>
          </a:xfrm>
          <a:custGeom>
            <a:avLst/>
            <a:gdLst/>
            <a:ahLst/>
            <a:cxnLst/>
            <a:rect l="l" t="t" r="r" b="b"/>
            <a:pathLst>
              <a:path h="2893060">
                <a:moveTo>
                  <a:pt x="0" y="289303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1166" y="4555349"/>
            <a:ext cx="0" cy="1899583"/>
          </a:xfrm>
          <a:custGeom>
            <a:avLst/>
            <a:gdLst/>
            <a:ahLst/>
            <a:cxnLst/>
            <a:rect l="l" t="t" r="r" b="b"/>
            <a:pathLst>
              <a:path h="2383790">
                <a:moveTo>
                  <a:pt x="0" y="238328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2859" y="1897545"/>
            <a:ext cx="76617" cy="39469"/>
          </a:xfrm>
          <a:custGeom>
            <a:avLst/>
            <a:gdLst/>
            <a:ahLst/>
            <a:cxnLst/>
            <a:rect l="l" t="t" r="r" b="b"/>
            <a:pathLst>
              <a:path w="99059" h="49530">
                <a:moveTo>
                  <a:pt x="99060" y="0"/>
                </a:moveTo>
                <a:lnTo>
                  <a:pt x="0" y="0"/>
                </a:lnTo>
                <a:lnTo>
                  <a:pt x="49529" y="49529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2859" y="6442578"/>
            <a:ext cx="76617" cy="39469"/>
          </a:xfrm>
          <a:custGeom>
            <a:avLst/>
            <a:gdLst/>
            <a:ahLst/>
            <a:cxnLst/>
            <a:rect l="l" t="t" r="r" b="b"/>
            <a:pathLst>
              <a:path w="99059" h="49529">
                <a:moveTo>
                  <a:pt x="49529" y="0"/>
                </a:moveTo>
                <a:lnTo>
                  <a:pt x="0" y="49530"/>
                </a:lnTo>
                <a:lnTo>
                  <a:pt x="99058" y="49530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14113" y="4230454"/>
            <a:ext cx="520601" cy="325368"/>
          </a:xfrm>
          <a:custGeom>
            <a:avLst/>
            <a:gdLst/>
            <a:ahLst/>
            <a:cxnLst/>
            <a:rect l="l" t="t" r="r" b="b"/>
            <a:pathLst>
              <a:path w="673100" h="408304">
                <a:moveTo>
                  <a:pt x="0" y="0"/>
                </a:moveTo>
                <a:lnTo>
                  <a:pt x="673100" y="0"/>
                </a:lnTo>
                <a:lnTo>
                  <a:pt x="673100" y="407713"/>
                </a:lnTo>
                <a:lnTo>
                  <a:pt x="0" y="407713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40848" y="4210213"/>
            <a:ext cx="467558" cy="253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log</a:t>
            </a:r>
            <a:r>
              <a:rPr sz="1500" baseline="-6410" dirty="0">
                <a:latin typeface="Times New Roman"/>
                <a:cs typeface="Times New Roman"/>
              </a:rPr>
              <a:t>2</a:t>
            </a:r>
            <a:r>
              <a:rPr sz="1500" spc="-94" baseline="-64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3474" y="1840548"/>
            <a:ext cx="117872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5948" y="2650173"/>
            <a:ext cx="61440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5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5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38648" y="4711118"/>
            <a:ext cx="729332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spc="4" dirty="0">
                <a:latin typeface="Times New Roman"/>
                <a:cs typeface="Times New Roman"/>
              </a:rPr>
              <a:t>2</a:t>
            </a:r>
            <a:r>
              <a:rPr sz="1500" spc="5" baseline="25641" dirty="0">
                <a:latin typeface="Times New Roman"/>
                <a:cs typeface="Times New Roman"/>
              </a:rPr>
              <a:t>3</a:t>
            </a:r>
            <a:r>
              <a:rPr sz="1500" spc="-34" baseline="2564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2</a:t>
            </a:r>
            <a:r>
              <a:rPr sz="1500" spc="5" baseline="25641" dirty="0">
                <a:latin typeface="Times New Roman"/>
                <a:cs typeface="Times New Roman"/>
              </a:rPr>
              <a:t>3</a:t>
            </a:r>
            <a:r>
              <a:rPr sz="1600" spc="4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6380" y="5444728"/>
            <a:ext cx="11689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725" dirty="0">
                <a:latin typeface="Lucida Sans Unicode"/>
                <a:cs typeface="Lucida Sans Unicode"/>
              </a:rPr>
              <a:t>⋮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30462" y="3652084"/>
            <a:ext cx="74554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spc="4" dirty="0">
                <a:latin typeface="Times New Roman"/>
                <a:cs typeface="Times New Roman"/>
              </a:rPr>
              <a:t>2</a:t>
            </a:r>
            <a:r>
              <a:rPr sz="1500" spc="5" baseline="2564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08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2</a:t>
            </a:r>
            <a:r>
              <a:rPr sz="1500" spc="5" baseline="25641" dirty="0">
                <a:latin typeface="Times New Roman"/>
                <a:cs typeface="Times New Roman"/>
              </a:rPr>
              <a:t>2</a:t>
            </a:r>
            <a:r>
              <a:rPr sz="1600" spc="4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5849" y="1760935"/>
            <a:ext cx="39094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8597" y="2705271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37930" y="2059076"/>
            <a:ext cx="1308869" cy="572304"/>
          </a:xfrm>
          <a:custGeom>
            <a:avLst/>
            <a:gdLst/>
            <a:ahLst/>
            <a:cxnLst/>
            <a:rect l="l" t="t" r="r" b="b"/>
            <a:pathLst>
              <a:path w="1692275" h="718185">
                <a:moveTo>
                  <a:pt x="1692224" y="0"/>
                </a:moveTo>
                <a:lnTo>
                  <a:pt x="0" y="7180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068" y="2064544"/>
            <a:ext cx="1308869" cy="572304"/>
          </a:xfrm>
          <a:custGeom>
            <a:avLst/>
            <a:gdLst/>
            <a:ahLst/>
            <a:cxnLst/>
            <a:rect l="l" t="t" r="r" b="b"/>
            <a:pathLst>
              <a:path w="1692275" h="718185">
                <a:moveTo>
                  <a:pt x="0" y="0"/>
                </a:moveTo>
                <a:lnTo>
                  <a:pt x="1692224" y="7180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8873" y="2702124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8761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9662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29515" y="4027884"/>
            <a:ext cx="224939" cy="636568"/>
          </a:xfrm>
          <a:custGeom>
            <a:avLst/>
            <a:gdLst/>
            <a:ahLst/>
            <a:cxnLst/>
            <a:rect l="l" t="t" r="r" b="b"/>
            <a:pathLst>
              <a:path w="290829" h="798829">
                <a:moveTo>
                  <a:pt x="0" y="0"/>
                </a:moveTo>
                <a:lnTo>
                  <a:pt x="290620" y="7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8039" y="4030878"/>
            <a:ext cx="240164" cy="630495"/>
          </a:xfrm>
          <a:custGeom>
            <a:avLst/>
            <a:gdLst/>
            <a:ahLst/>
            <a:cxnLst/>
            <a:rect l="l" t="t" r="r" b="b"/>
            <a:pathLst>
              <a:path w="310514" h="791210">
                <a:moveTo>
                  <a:pt x="310490" y="0"/>
                </a:moveTo>
                <a:lnTo>
                  <a:pt x="0" y="790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7136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7859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16826" y="4007644"/>
            <a:ext cx="224939" cy="636568"/>
          </a:xfrm>
          <a:custGeom>
            <a:avLst/>
            <a:gdLst/>
            <a:ahLst/>
            <a:cxnLst/>
            <a:rect l="l" t="t" r="r" b="b"/>
            <a:pathLst>
              <a:path w="290830" h="798829">
                <a:moveTo>
                  <a:pt x="0" y="0"/>
                </a:moveTo>
                <a:lnTo>
                  <a:pt x="290619" y="7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5350" y="4010638"/>
            <a:ext cx="240164" cy="630495"/>
          </a:xfrm>
          <a:custGeom>
            <a:avLst/>
            <a:gdLst/>
            <a:ahLst/>
            <a:cxnLst/>
            <a:rect l="l" t="t" r="r" b="b"/>
            <a:pathLst>
              <a:path w="310514" h="791210">
                <a:moveTo>
                  <a:pt x="310490" y="0"/>
                </a:moveTo>
                <a:lnTo>
                  <a:pt x="0" y="790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88818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69720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49573" y="4027884"/>
            <a:ext cx="224939" cy="636568"/>
          </a:xfrm>
          <a:custGeom>
            <a:avLst/>
            <a:gdLst/>
            <a:ahLst/>
            <a:cxnLst/>
            <a:rect l="l" t="t" r="r" b="b"/>
            <a:pathLst>
              <a:path w="290829" h="798829">
                <a:moveTo>
                  <a:pt x="0" y="0"/>
                </a:moveTo>
                <a:lnTo>
                  <a:pt x="290620" y="7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8096" y="4030878"/>
            <a:ext cx="240164" cy="630495"/>
          </a:xfrm>
          <a:custGeom>
            <a:avLst/>
            <a:gdLst/>
            <a:ahLst/>
            <a:cxnLst/>
            <a:rect l="l" t="t" r="r" b="b"/>
            <a:pathLst>
              <a:path w="310515" h="791210">
                <a:moveTo>
                  <a:pt x="310490" y="0"/>
                </a:moveTo>
                <a:lnTo>
                  <a:pt x="0" y="790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17193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07917" y="470594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36884" y="4007644"/>
            <a:ext cx="224939" cy="636568"/>
          </a:xfrm>
          <a:custGeom>
            <a:avLst/>
            <a:gdLst/>
            <a:ahLst/>
            <a:cxnLst/>
            <a:rect l="l" t="t" r="r" b="b"/>
            <a:pathLst>
              <a:path w="290829" h="798829">
                <a:moveTo>
                  <a:pt x="0" y="0"/>
                </a:moveTo>
                <a:lnTo>
                  <a:pt x="290620" y="798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5407" y="4010638"/>
            <a:ext cx="240164" cy="630495"/>
          </a:xfrm>
          <a:custGeom>
            <a:avLst/>
            <a:gdLst/>
            <a:ahLst/>
            <a:cxnLst/>
            <a:rect l="l" t="t" r="r" b="b"/>
            <a:pathLst>
              <a:path w="310514" h="791210">
                <a:moveTo>
                  <a:pt x="310490" y="0"/>
                </a:moveTo>
                <a:lnTo>
                  <a:pt x="0" y="790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60329" y="365815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0739" y="3658156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45636" y="3080284"/>
            <a:ext cx="523056" cy="499943"/>
          </a:xfrm>
          <a:custGeom>
            <a:avLst/>
            <a:gdLst/>
            <a:ahLst/>
            <a:cxnLst/>
            <a:rect l="l" t="t" r="r" b="b"/>
            <a:pathLst>
              <a:path w="676275" h="627379">
                <a:moveTo>
                  <a:pt x="0" y="0"/>
                </a:moveTo>
                <a:lnTo>
                  <a:pt x="675923" y="6272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17192" y="3076575"/>
            <a:ext cx="523056" cy="499943"/>
          </a:xfrm>
          <a:custGeom>
            <a:avLst/>
            <a:gdLst/>
            <a:ahLst/>
            <a:cxnLst/>
            <a:rect l="l" t="t" r="r" b="b"/>
            <a:pathLst>
              <a:path w="676275" h="627379">
                <a:moveTo>
                  <a:pt x="675923" y="0"/>
                </a:moveTo>
                <a:lnTo>
                  <a:pt x="0" y="627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78858" y="3653433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37523" y="3653433"/>
            <a:ext cx="64191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62353" y="3076575"/>
            <a:ext cx="523056" cy="499943"/>
          </a:xfrm>
          <a:custGeom>
            <a:avLst/>
            <a:gdLst/>
            <a:ahLst/>
            <a:cxnLst/>
            <a:rect l="l" t="t" r="r" b="b"/>
            <a:pathLst>
              <a:path w="676275" h="627379">
                <a:moveTo>
                  <a:pt x="0" y="0"/>
                </a:moveTo>
                <a:lnTo>
                  <a:pt x="675923" y="627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7250" y="3076575"/>
            <a:ext cx="523056" cy="499943"/>
          </a:xfrm>
          <a:custGeom>
            <a:avLst/>
            <a:gdLst/>
            <a:ahLst/>
            <a:cxnLst/>
            <a:rect l="l" t="t" r="r" b="b"/>
            <a:pathLst>
              <a:path w="676275" h="627379">
                <a:moveTo>
                  <a:pt x="675923" y="0"/>
                </a:moveTo>
                <a:lnTo>
                  <a:pt x="0" y="627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02278" y="5353646"/>
            <a:ext cx="181228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3100" spc="-1206" dirty="0">
                <a:latin typeface="Lucida Sans Unicode"/>
                <a:cs typeface="Lucida Sans Unicode"/>
              </a:rPr>
              <a:t>⋮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64984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0670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65325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6305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0960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61940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56595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57575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89747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90727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85383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1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6363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1018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1998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76653" y="5039916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4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7633" y="5041270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59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75313" y="6294835"/>
            <a:ext cx="4634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87012" algn="l"/>
                <a:tab pos="964573" algn="l"/>
                <a:tab pos="1442133" algn="l"/>
                <a:tab pos="1919694" algn="l"/>
                <a:tab pos="2397255" algn="l"/>
                <a:tab pos="2874816" algn="l"/>
                <a:tab pos="3352376" algn="l"/>
                <a:tab pos="3829937" algn="l"/>
                <a:tab pos="4307497" algn="l"/>
              </a:tabLst>
            </a:pP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31874" y="6031707"/>
            <a:ext cx="314325" cy="494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3100" dirty="0">
                <a:latin typeface="Times New Roman"/>
                <a:cs typeface="Times New Roman"/>
              </a:rPr>
              <a:t>...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675" y="6294835"/>
            <a:ext cx="133391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87012" algn="l"/>
                <a:tab pos="964573" algn="l"/>
              </a:tabLst>
            </a:pP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90315" y="6003502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64834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6322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7809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79297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50784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22272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93759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65247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36734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79709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51197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22684" y="6011465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89909" y="6849077"/>
            <a:ext cx="2321094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076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9220" y="6849077"/>
            <a:ext cx="2810752" cy="0"/>
          </a:xfrm>
          <a:custGeom>
            <a:avLst/>
            <a:gdLst/>
            <a:ahLst/>
            <a:cxnLst/>
            <a:rect l="l" t="t" r="r" b="b"/>
            <a:pathLst>
              <a:path w="3634104">
                <a:moveTo>
                  <a:pt x="0" y="0"/>
                </a:moveTo>
                <a:lnTo>
                  <a:pt x="363407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99217" y="6809608"/>
            <a:ext cx="38308" cy="78938"/>
          </a:xfrm>
          <a:custGeom>
            <a:avLst/>
            <a:gdLst/>
            <a:ahLst/>
            <a:cxnLst/>
            <a:rect l="l" t="t" r="r" b="b"/>
            <a:pathLst>
              <a:path w="49529" h="99059">
                <a:moveTo>
                  <a:pt x="49529" y="0"/>
                </a:moveTo>
                <a:lnTo>
                  <a:pt x="0" y="49529"/>
                </a:lnTo>
                <a:lnTo>
                  <a:pt x="49529" y="9905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2510" y="6809608"/>
            <a:ext cx="38308" cy="78938"/>
          </a:xfrm>
          <a:custGeom>
            <a:avLst/>
            <a:gdLst/>
            <a:ahLst/>
            <a:cxnLst/>
            <a:rect l="l" t="t" r="r" b="b"/>
            <a:pathLst>
              <a:path w="49530" h="99059">
                <a:moveTo>
                  <a:pt x="0" y="0"/>
                </a:moveTo>
                <a:lnTo>
                  <a:pt x="0" y="99059"/>
                </a:lnTo>
                <a:lnTo>
                  <a:pt x="49529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79949" y="6725060"/>
            <a:ext cx="1109960" cy="222647"/>
          </a:xfrm>
          <a:custGeom>
            <a:avLst/>
            <a:gdLst/>
            <a:ahLst/>
            <a:cxnLst/>
            <a:rect l="l" t="t" r="r" b="b"/>
            <a:pathLst>
              <a:path w="1435100" h="279400">
                <a:moveTo>
                  <a:pt x="0" y="0"/>
                </a:moveTo>
                <a:lnTo>
                  <a:pt x="1435100" y="0"/>
                </a:lnTo>
                <a:lnTo>
                  <a:pt x="14351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812623" y="6328119"/>
            <a:ext cx="38013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60293" y="7205662"/>
            <a:ext cx="1529879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63653" algn="l"/>
              </a:tabLst>
            </a:pPr>
            <a:r>
              <a:rPr sz="1900" dirty="0">
                <a:latin typeface="Times New Roman"/>
                <a:cs typeface="Times New Roman"/>
              </a:rPr>
              <a:t>=	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(log</a:t>
            </a:r>
            <a:r>
              <a:rPr sz="1900" baseline="-6944" dirty="0">
                <a:latin typeface="Times New Roman"/>
                <a:cs typeface="Times New Roman"/>
              </a:rPr>
              <a:t>2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7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60847" y="7165181"/>
            <a:ext cx="480328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7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02186" y="6619944"/>
            <a:ext cx="893862" cy="23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300" spc="81" baseline="-22792" dirty="0">
                <a:latin typeface="Tahoma"/>
                <a:cs typeface="Tahoma"/>
              </a:rPr>
              <a:t>2</a:t>
            </a:r>
            <a:r>
              <a:rPr sz="1100" spc="55" dirty="0">
                <a:latin typeface="PMingLiU"/>
                <a:cs typeface="PMingLiU"/>
              </a:rPr>
              <a:t>log</a:t>
            </a:r>
            <a:r>
              <a:rPr sz="1100" spc="81" baseline="-20467" dirty="0">
                <a:latin typeface="Verdana"/>
                <a:cs typeface="Verdana"/>
              </a:rPr>
              <a:t>2 </a:t>
            </a:r>
            <a:r>
              <a:rPr sz="1100" i="1" spc="86" dirty="0">
                <a:latin typeface="Verdana"/>
                <a:cs typeface="Verdana"/>
              </a:rPr>
              <a:t>n </a:t>
            </a:r>
            <a:r>
              <a:rPr sz="2300" spc="118" baseline="-22792" dirty="0">
                <a:latin typeface="Tahoma"/>
                <a:cs typeface="Tahoma"/>
              </a:rPr>
              <a:t>=</a:t>
            </a:r>
            <a:r>
              <a:rPr sz="2300" spc="-135" baseline="-22792" dirty="0">
                <a:latin typeface="Tahoma"/>
                <a:cs typeface="Tahoma"/>
              </a:rPr>
              <a:t> </a:t>
            </a:r>
            <a:r>
              <a:rPr sz="2300" i="1" spc="5" baseline="-22792" dirty="0">
                <a:latin typeface="Courier New"/>
                <a:cs typeface="Courier New"/>
              </a:rPr>
              <a:t>n</a:t>
            </a:r>
            <a:endParaRPr sz="2300" baseline="-22792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96843" y="7221331"/>
            <a:ext cx="373850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spc="-43" dirty="0">
                <a:latin typeface="Verdana"/>
                <a:cs typeface="Verdana"/>
              </a:rPr>
              <a:t>T</a:t>
            </a:r>
            <a:r>
              <a:rPr sz="1600" i="1" spc="-356" dirty="0">
                <a:latin typeface="Verdana"/>
                <a:cs typeface="Verdana"/>
              </a:rPr>
              <a:t> </a:t>
            </a:r>
            <a:r>
              <a:rPr sz="1600" spc="-4" dirty="0">
                <a:latin typeface="Tahoma"/>
                <a:cs typeface="Tahoma"/>
              </a:rPr>
              <a:t>(</a:t>
            </a:r>
            <a:r>
              <a:rPr sz="1600" i="1" spc="-4" dirty="0">
                <a:latin typeface="Verdana"/>
                <a:cs typeface="Verdana"/>
              </a:rPr>
              <a:t>n</a:t>
            </a:r>
            <a:r>
              <a:rPr sz="1600" spc="-4" dirty="0">
                <a:latin typeface="Tahoma"/>
                <a:cs typeface="Tahoma"/>
              </a:rPr>
              <a:t>)</a:t>
            </a:r>
            <a:r>
              <a:rPr sz="1600" spc="-67" dirty="0">
                <a:latin typeface="Tahoma"/>
                <a:cs typeface="Tahoma"/>
              </a:rPr>
              <a:t> </a:t>
            </a:r>
            <a:r>
              <a:rPr sz="1600" spc="98" dirty="0">
                <a:latin typeface="Tahoma"/>
                <a:cs typeface="Tahoma"/>
              </a:rPr>
              <a:t>=</a:t>
            </a:r>
            <a:r>
              <a:rPr sz="1600" spc="-67" dirty="0">
                <a:latin typeface="Tahoma"/>
                <a:cs typeface="Tahoma"/>
              </a:rPr>
              <a:t> </a:t>
            </a:r>
            <a:r>
              <a:rPr sz="1600" spc="-27" dirty="0">
                <a:latin typeface="Tahoma"/>
                <a:cs typeface="Tahoma"/>
              </a:rPr>
              <a:t>(1</a:t>
            </a:r>
            <a:r>
              <a:rPr sz="1600" spc="-157" dirty="0">
                <a:latin typeface="Tahoma"/>
                <a:cs typeface="Tahoma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57" dirty="0">
                <a:latin typeface="Tahoma"/>
                <a:cs typeface="Tahoma"/>
              </a:rPr>
              <a:t> </a:t>
            </a:r>
            <a:r>
              <a:rPr sz="1600" i="1" spc="47" dirty="0">
                <a:latin typeface="Verdana"/>
                <a:cs typeface="Verdana"/>
              </a:rPr>
              <a:t>r</a:t>
            </a:r>
            <a:r>
              <a:rPr sz="1600" i="1" spc="-172" dirty="0">
                <a:latin typeface="Verdana"/>
                <a:cs typeface="Verdana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57" dirty="0">
                <a:latin typeface="Tahoma"/>
                <a:cs typeface="Tahoma"/>
              </a:rPr>
              <a:t> </a:t>
            </a:r>
            <a:r>
              <a:rPr sz="1600" i="1" spc="98" dirty="0">
                <a:latin typeface="Verdana"/>
                <a:cs typeface="Verdana"/>
              </a:rPr>
              <a:t>r</a:t>
            </a:r>
            <a:r>
              <a:rPr spc="146" baseline="33333" dirty="0">
                <a:latin typeface="PMingLiU"/>
                <a:cs typeface="PMingLiU"/>
              </a:rPr>
              <a:t>2</a:t>
            </a:r>
            <a:r>
              <a:rPr spc="199" baseline="33333" dirty="0">
                <a:latin typeface="PMingLiU"/>
                <a:cs typeface="PMingLiU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57" dirty="0">
                <a:latin typeface="Tahoma"/>
                <a:cs typeface="Tahoma"/>
              </a:rPr>
              <a:t> </a:t>
            </a:r>
            <a:r>
              <a:rPr sz="1600" i="1" spc="98" dirty="0">
                <a:latin typeface="Verdana"/>
                <a:cs typeface="Verdana"/>
              </a:rPr>
              <a:t>r</a:t>
            </a:r>
            <a:r>
              <a:rPr spc="146" baseline="33333" dirty="0">
                <a:latin typeface="PMingLiU"/>
                <a:cs typeface="PMingLiU"/>
              </a:rPr>
              <a:t>3</a:t>
            </a:r>
            <a:r>
              <a:rPr spc="193" baseline="33333" dirty="0">
                <a:latin typeface="PMingLiU"/>
                <a:cs typeface="PMingLiU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57" dirty="0">
                <a:latin typeface="Tahoma"/>
                <a:cs typeface="Tahoma"/>
              </a:rPr>
              <a:t> </a:t>
            </a:r>
            <a:r>
              <a:rPr sz="1600" i="1" spc="102" dirty="0">
                <a:latin typeface="Verdana"/>
                <a:cs typeface="Verdana"/>
              </a:rPr>
              <a:t>...</a:t>
            </a:r>
            <a:r>
              <a:rPr sz="1600" i="1" spc="-219" dirty="0">
                <a:latin typeface="Verdana"/>
                <a:cs typeface="Verdana"/>
              </a:rPr>
              <a:t> </a:t>
            </a:r>
            <a:r>
              <a:rPr sz="1600" spc="98" dirty="0">
                <a:latin typeface="Tahoma"/>
                <a:cs typeface="Tahoma"/>
              </a:rPr>
              <a:t>+</a:t>
            </a:r>
            <a:r>
              <a:rPr sz="1600" spc="-157" dirty="0">
                <a:latin typeface="Tahoma"/>
                <a:cs typeface="Tahoma"/>
              </a:rPr>
              <a:t> </a:t>
            </a:r>
            <a:r>
              <a:rPr sz="1600" i="1" spc="86" dirty="0">
                <a:latin typeface="Verdana"/>
                <a:cs typeface="Verdana"/>
              </a:rPr>
              <a:t>r</a:t>
            </a:r>
            <a:r>
              <a:rPr spc="129" baseline="33333" dirty="0">
                <a:latin typeface="PMingLiU"/>
                <a:cs typeface="PMingLiU"/>
              </a:rPr>
              <a:t>log</a:t>
            </a:r>
            <a:r>
              <a:rPr sz="1200" spc="129" baseline="26455" dirty="0">
                <a:latin typeface="Verdana"/>
                <a:cs typeface="Verdana"/>
              </a:rPr>
              <a:t>2</a:t>
            </a:r>
            <a:r>
              <a:rPr sz="1200" spc="12" baseline="26455" dirty="0">
                <a:latin typeface="Verdana"/>
                <a:cs typeface="Verdana"/>
              </a:rPr>
              <a:t> </a:t>
            </a:r>
            <a:r>
              <a:rPr i="1" spc="123" baseline="33333" dirty="0">
                <a:latin typeface="Verdana"/>
                <a:cs typeface="Verdana"/>
              </a:rPr>
              <a:t>n</a:t>
            </a:r>
            <a:r>
              <a:rPr sz="1600" spc="82" dirty="0">
                <a:latin typeface="Tahoma"/>
                <a:cs typeface="Tahoma"/>
              </a:rPr>
              <a:t>)</a:t>
            </a:r>
            <a:r>
              <a:rPr sz="1600" spc="-67" dirty="0">
                <a:latin typeface="Tahoma"/>
                <a:cs typeface="Tahoma"/>
              </a:rPr>
              <a:t> </a:t>
            </a:r>
            <a:r>
              <a:rPr sz="1600" i="1" spc="-43" dirty="0"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406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7" y="1072753"/>
            <a:ext cx="189184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Master</a:t>
            </a:r>
            <a:r>
              <a:rPr sz="1900" spc="-3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8" dirty="0">
                <a:solidFill>
                  <a:srgbClr val="0048AA"/>
                </a:solidFill>
                <a:latin typeface="Lucida Sans Unicode"/>
                <a:cs typeface="Lucida Sans Unicode"/>
              </a:rPr>
              <a:t>theorem.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622" y="1072753"/>
            <a:ext cx="581746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Suppose </a:t>
            </a:r>
            <a:r>
              <a:rPr sz="1900" spc="-4" dirty="0">
                <a:latin typeface="Lucida Sans Unicode"/>
                <a:cs typeface="Lucida Sans Unicode"/>
              </a:rPr>
              <a:t>that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function </a:t>
            </a:r>
            <a:r>
              <a:rPr sz="1900" spc="-4" dirty="0">
                <a:latin typeface="Lucida Sans Unicode"/>
                <a:cs typeface="Lucida Sans Unicode"/>
              </a:rPr>
              <a:t>on the</a:t>
            </a:r>
            <a:r>
              <a:rPr sz="1900" spc="-78" dirty="0">
                <a:latin typeface="Lucida Sans Unicode"/>
                <a:cs typeface="Lucida Sans Unicode"/>
              </a:rPr>
              <a:t> </a:t>
            </a:r>
            <a:r>
              <a:rPr sz="1900" spc="8" dirty="0">
                <a:latin typeface="Lucida Sans Unicode"/>
                <a:cs typeface="Lucida Sans Unicode"/>
              </a:rPr>
              <a:t>nonnegative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371600"/>
            <a:ext cx="420802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integers that satisfies the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8" y="3380185"/>
            <a:ext cx="8629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Case</a:t>
            </a:r>
            <a:r>
              <a:rPr sz="1900" spc="-82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2.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836" y="3380184"/>
            <a:ext cx="547576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If</a:t>
            </a:r>
            <a:r>
              <a:rPr sz="1900" spc="-8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Θ(</a:t>
            </a:r>
            <a:r>
              <a:rPr sz="1900" i="1" spc="55" dirty="0">
                <a:latin typeface="Times New Roman"/>
                <a:cs typeface="Times New Roman"/>
              </a:rPr>
              <a:t>n</a:t>
            </a:r>
            <a:r>
              <a:rPr sz="2000" i="1" spc="81" baseline="21241" dirty="0">
                <a:latin typeface="Times New Roman"/>
                <a:cs typeface="Times New Roman"/>
              </a:rPr>
              <a:t>k</a:t>
            </a:r>
            <a:r>
              <a:rPr sz="2000" i="1" baseline="2124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baseline="20833" dirty="0">
                <a:latin typeface="Times New Roman"/>
                <a:cs typeface="Times New Roman"/>
              </a:rPr>
              <a:t>p</a:t>
            </a:r>
            <a:r>
              <a:rPr sz="1900" i="1" spc="-5" baseline="20833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,</a:t>
            </a:r>
            <a:r>
              <a:rPr sz="1900" spc="-8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</a:t>
            </a:r>
            <a:r>
              <a:rPr sz="1900" spc="-8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Θ(</a:t>
            </a:r>
            <a:r>
              <a:rPr sz="1900" i="1" spc="55" dirty="0">
                <a:latin typeface="Times New Roman"/>
                <a:cs typeface="Times New Roman"/>
              </a:rPr>
              <a:t>n</a:t>
            </a:r>
            <a:r>
              <a:rPr sz="2000" i="1" spc="81" baseline="21241" dirty="0">
                <a:latin typeface="Times New Roman"/>
                <a:cs typeface="Times New Roman"/>
              </a:rPr>
              <a:t>k</a:t>
            </a:r>
            <a:r>
              <a:rPr sz="2000" i="1" spc="199" baseline="2124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baseline="20833" dirty="0">
                <a:latin typeface="Times New Roman"/>
                <a:cs typeface="Times New Roman"/>
              </a:rPr>
              <a:t>p</a:t>
            </a:r>
            <a:r>
              <a:rPr sz="1900" baseline="20833" dirty="0">
                <a:latin typeface="Times New Roman"/>
                <a:cs typeface="Times New Roman"/>
              </a:rPr>
              <a:t>+1</a:t>
            </a:r>
            <a:r>
              <a:rPr sz="1900" spc="-5" baseline="20833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828" y="4533900"/>
            <a:ext cx="4486572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511885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Ex.	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/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2)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spc="67" dirty="0">
                <a:latin typeface="Times New Roman"/>
                <a:cs typeface="Times New Roman"/>
              </a:rPr>
              <a:t>Θ(</a:t>
            </a:r>
            <a:r>
              <a:rPr sz="1900" i="1" spc="67" dirty="0">
                <a:latin typeface="Times New Roman"/>
                <a:cs typeface="Times New Roman"/>
              </a:rPr>
              <a:t>n</a:t>
            </a:r>
            <a:r>
              <a:rPr sz="1900" i="1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).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85678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lang="en-US" sz="3200" spc="43" dirty="0" smtClean="0"/>
              <a:t>Exercise 2, Master Theorem</a:t>
            </a:r>
            <a:endParaRPr sz="3200" spc="8" dirty="0"/>
          </a:p>
        </p:txBody>
      </p:sp>
      <p:sp>
        <p:nvSpPr>
          <p:cNvPr id="12" name="object 12"/>
          <p:cNvSpPr/>
          <p:nvPr/>
        </p:nvSpPr>
        <p:spPr>
          <a:xfrm>
            <a:off x="4822141" y="2205196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828" y="2190668"/>
            <a:ext cx="6676951" cy="70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8750" algn="ctr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 dirty="0">
              <a:latin typeface="Trebuchet MS"/>
              <a:cs typeface="Trebuchet MS"/>
            </a:endParaRPr>
          </a:p>
          <a:p>
            <a:pPr marL="9949">
              <a:spcBef>
                <a:spcPts val="807"/>
              </a:spcBef>
            </a:pPr>
            <a:r>
              <a:rPr sz="1900" spc="16" dirty="0">
                <a:latin typeface="Lucida Sans Unicode"/>
                <a:cs typeface="Lucida Sans Unicode"/>
              </a:rPr>
              <a:t>where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spc="-4" dirty="0">
                <a:latin typeface="Lucida Sans Unicode"/>
                <a:cs typeface="Lucida Sans Unicode"/>
              </a:rPr>
              <a:t>means either </a:t>
            </a:r>
            <a:r>
              <a:rPr sz="1900" spc="-940" dirty="0">
                <a:latin typeface="Symbol"/>
                <a:cs typeface="Symbol"/>
              </a:rPr>
              <a:t>⎣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627" dirty="0">
                <a:latin typeface="Times New Roman"/>
                <a:cs typeface="Times New Roman"/>
              </a:rPr>
              <a:t>b</a:t>
            </a:r>
            <a:r>
              <a:rPr sz="1900" spc="-627" dirty="0">
                <a:latin typeface="Symbol"/>
                <a:cs typeface="Symbol"/>
              </a:rPr>
              <a:t>⎦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or </a:t>
            </a:r>
            <a:r>
              <a:rPr sz="1900" spc="-940" dirty="0">
                <a:latin typeface="Symbol"/>
                <a:cs typeface="Symbol"/>
              </a:rPr>
              <a:t>⎡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474" dirty="0">
                <a:latin typeface="Times New Roman"/>
                <a:cs typeface="Times New Roman"/>
              </a:rPr>
              <a:t>b</a:t>
            </a:r>
            <a:r>
              <a:rPr sz="1900" spc="-474" dirty="0">
                <a:latin typeface="Symbol"/>
                <a:cs typeface="Symbol"/>
              </a:rPr>
              <a:t>⎤</a:t>
            </a:r>
            <a:r>
              <a:rPr sz="1900" spc="-474" dirty="0">
                <a:latin typeface="Lucida Sans Unicode"/>
                <a:cs typeface="Lucida Sans Unicode"/>
              </a:rPr>
              <a:t>.    </a:t>
            </a:r>
            <a:r>
              <a:rPr sz="1900" spc="-4" dirty="0">
                <a:latin typeface="Lucida Sans Unicode"/>
                <a:cs typeface="Lucida Sans Unicode"/>
              </a:rPr>
              <a:t>Let 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spc="-4" dirty="0">
                <a:latin typeface="Times New Roman"/>
                <a:cs typeface="Times New Roman"/>
              </a:rPr>
              <a:t>a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r>
              <a:rPr sz="1900" spc="-396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Then,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3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08">
              <a:lnSpc>
                <a:spcPts val="1007"/>
              </a:lnSpc>
            </a:pPr>
            <a:fld id="{81D60167-4931-47E6-BA6A-407CBD079E47}" type="slidenum">
              <a:rPr dirty="0"/>
              <a:pPr marL="57208">
                <a:lnSpc>
                  <a:spcPts val="1007"/>
                </a:lnSpc>
              </a:pPr>
              <a:t>17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299053" y="2008414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9293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90600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827" y="1072753"/>
            <a:ext cx="81420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738229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</a:t>
            </a:r>
            <a:r>
              <a:rPr sz="1900" spc="4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3.	</a:t>
            </a:r>
            <a:r>
              <a:rPr sz="1900" spc="-4" dirty="0">
                <a:latin typeface="Lucida Sans Unicode"/>
                <a:cs typeface="Lucida Sans Unicode"/>
              </a:rPr>
              <a:t>If</a:t>
            </a:r>
            <a:r>
              <a:rPr sz="1900" spc="-125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satisfies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3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4) +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5" baseline="24305" dirty="0">
                <a:latin typeface="Times New Roman"/>
                <a:cs typeface="Times New Roman"/>
              </a:rPr>
              <a:t>5</a:t>
            </a:r>
            <a:r>
              <a:rPr sz="1900" spc="-4" dirty="0">
                <a:latin typeface="Lucida Sans Unicode"/>
                <a:cs typeface="Lucida Sans Unicode"/>
              </a:rPr>
              <a:t>, </a:t>
            </a:r>
            <a:r>
              <a:rPr sz="1900" spc="31" dirty="0">
                <a:latin typeface="Lucida Sans Unicode"/>
                <a:cs typeface="Lucida Sans Unicode"/>
              </a:rPr>
              <a:t>with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(1) = </a:t>
            </a:r>
            <a:r>
              <a:rPr sz="1900" spc="-4" dirty="0">
                <a:latin typeface="Times New Roman"/>
                <a:cs typeface="Times New Roman"/>
              </a:rPr>
              <a:t>1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Θ(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5" baseline="24305" dirty="0">
                <a:latin typeface="Times New Roman"/>
                <a:cs typeface="Times New Roman"/>
              </a:rPr>
              <a:t>5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8364" y="7448550"/>
            <a:ext cx="9429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900" dirty="0">
                <a:latin typeface="Lucida Sans Unicode"/>
                <a:cs typeface="Lucida Sans Unicode"/>
              </a:rPr>
              <a:t>6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-43" dirty="0"/>
              <a:t>Case</a:t>
            </a:r>
            <a:r>
              <a:rPr dirty="0"/>
              <a:t> </a:t>
            </a:r>
            <a:r>
              <a:rPr spc="98" dirty="0"/>
              <a:t>3: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9467" y="283369"/>
            <a:ext cx="444131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200" spc="51" dirty="0">
                <a:latin typeface="Arial"/>
                <a:cs typeface="Arial"/>
              </a:rPr>
              <a:t>total </a:t>
            </a:r>
            <a:r>
              <a:rPr sz="2200" spc="-43" dirty="0">
                <a:latin typeface="Arial"/>
                <a:cs typeface="Arial"/>
              </a:rPr>
              <a:t>cost </a:t>
            </a:r>
            <a:r>
              <a:rPr sz="2200" spc="35" dirty="0">
                <a:latin typeface="Arial"/>
                <a:cs typeface="Arial"/>
              </a:rPr>
              <a:t>dominated </a:t>
            </a:r>
            <a:r>
              <a:rPr sz="2200" spc="71" dirty="0">
                <a:latin typeface="Arial"/>
                <a:cs typeface="Arial"/>
              </a:rPr>
              <a:t>by </a:t>
            </a:r>
            <a:r>
              <a:rPr sz="2200" spc="-43" dirty="0">
                <a:latin typeface="Arial"/>
                <a:cs typeface="Arial"/>
              </a:rPr>
              <a:t>cost </a:t>
            </a:r>
            <a:r>
              <a:rPr sz="2200" spc="67" dirty="0">
                <a:latin typeface="Arial"/>
                <a:cs typeface="Arial"/>
              </a:rPr>
              <a:t>of</a:t>
            </a:r>
            <a:r>
              <a:rPr sz="2200" spc="317" dirty="0">
                <a:latin typeface="Arial"/>
                <a:cs typeface="Arial"/>
              </a:rPr>
              <a:t> </a:t>
            </a:r>
            <a:r>
              <a:rPr sz="2200" spc="63" dirty="0">
                <a:latin typeface="Arial"/>
                <a:cs typeface="Arial"/>
              </a:rPr>
              <a:t>root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7265" y="2069124"/>
            <a:ext cx="0" cy="2987516"/>
          </a:xfrm>
          <a:custGeom>
            <a:avLst/>
            <a:gdLst/>
            <a:ahLst/>
            <a:cxnLst/>
            <a:rect l="l" t="t" r="r" b="b"/>
            <a:pathLst>
              <a:path h="3749040">
                <a:moveTo>
                  <a:pt x="0" y="374874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7265" y="5348309"/>
            <a:ext cx="0" cy="784830"/>
          </a:xfrm>
          <a:custGeom>
            <a:avLst/>
            <a:gdLst/>
            <a:ahLst/>
            <a:cxnLst/>
            <a:rect l="l" t="t" r="r" b="b"/>
            <a:pathLst>
              <a:path h="984884">
                <a:moveTo>
                  <a:pt x="0" y="984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8957" y="2041605"/>
            <a:ext cx="76617" cy="39469"/>
          </a:xfrm>
          <a:custGeom>
            <a:avLst/>
            <a:gdLst/>
            <a:ahLst/>
            <a:cxnLst/>
            <a:rect l="l" t="t" r="r" b="b"/>
            <a:pathLst>
              <a:path w="99059" h="49530">
                <a:moveTo>
                  <a:pt x="99060" y="0"/>
                </a:moveTo>
                <a:lnTo>
                  <a:pt x="0" y="0"/>
                </a:lnTo>
                <a:lnTo>
                  <a:pt x="49529" y="49530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8957" y="6121102"/>
            <a:ext cx="76617" cy="39469"/>
          </a:xfrm>
          <a:custGeom>
            <a:avLst/>
            <a:gdLst/>
            <a:ahLst/>
            <a:cxnLst/>
            <a:rect l="l" t="t" r="r" b="b"/>
            <a:pathLst>
              <a:path w="99059" h="49529">
                <a:moveTo>
                  <a:pt x="49529" y="0"/>
                </a:moveTo>
                <a:lnTo>
                  <a:pt x="0" y="49530"/>
                </a:lnTo>
                <a:lnTo>
                  <a:pt x="99058" y="49530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0034" y="5056403"/>
            <a:ext cx="520601" cy="291971"/>
          </a:xfrm>
          <a:custGeom>
            <a:avLst/>
            <a:gdLst/>
            <a:ahLst/>
            <a:cxnLst/>
            <a:rect l="l" t="t" r="r" b="b"/>
            <a:pathLst>
              <a:path w="673100" h="366395">
                <a:moveTo>
                  <a:pt x="0" y="0"/>
                </a:moveTo>
                <a:lnTo>
                  <a:pt x="673100" y="0"/>
                </a:lnTo>
                <a:lnTo>
                  <a:pt x="673100" y="366313"/>
                </a:lnTo>
                <a:lnTo>
                  <a:pt x="0" y="366313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66769" y="5036162"/>
            <a:ext cx="467558" cy="253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log</a:t>
            </a:r>
            <a:r>
              <a:rPr sz="1500" baseline="-6410" dirty="0">
                <a:latin typeface="Times New Roman"/>
                <a:cs typeface="Times New Roman"/>
              </a:rPr>
              <a:t>4</a:t>
            </a:r>
            <a:r>
              <a:rPr sz="1500" spc="-94" baseline="-64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6162" y="1972711"/>
            <a:ext cx="18368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400" i="1" baseline="-16666" dirty="0">
                <a:latin typeface="Times New Roman"/>
                <a:cs typeface="Times New Roman"/>
              </a:rPr>
              <a:t>n</a:t>
            </a:r>
            <a:r>
              <a:rPr sz="1000" spc="12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9690" y="3186550"/>
            <a:ext cx="680219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15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57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4)</a:t>
            </a:r>
            <a:r>
              <a:rPr sz="1500" spc="5" baseline="25641" dirty="0">
                <a:latin typeface="Times New Roman"/>
                <a:cs typeface="Times New Roman"/>
              </a:rPr>
              <a:t>5</a:t>
            </a:r>
            <a:endParaRPr sz="1500" baseline="2564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6915" y="5045088"/>
            <a:ext cx="75290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500" i="1" baseline="25641" dirty="0">
                <a:latin typeface="Times New Roman"/>
                <a:cs typeface="Times New Roman"/>
              </a:rPr>
              <a:t>i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96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4</a:t>
            </a:r>
            <a:r>
              <a:rPr sz="1500" i="1" spc="5" baseline="25641" dirty="0">
                <a:latin typeface="Times New Roman"/>
                <a:cs typeface="Times New Roman"/>
              </a:rPr>
              <a:t>i</a:t>
            </a:r>
            <a:r>
              <a:rPr sz="1600" spc="4" dirty="0">
                <a:latin typeface="Times New Roman"/>
                <a:cs typeface="Times New Roman"/>
              </a:rPr>
              <a:t>)</a:t>
            </a:r>
            <a:r>
              <a:rPr sz="1500" spc="5" baseline="25641" dirty="0">
                <a:latin typeface="Times New Roman"/>
                <a:cs typeface="Times New Roman"/>
              </a:rPr>
              <a:t>5</a:t>
            </a:r>
            <a:endParaRPr sz="1500" baseline="2564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68721" y="4299784"/>
            <a:ext cx="810860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spc="4" dirty="0">
                <a:latin typeface="Times New Roman"/>
                <a:cs typeface="Times New Roman"/>
              </a:rPr>
              <a:t>3</a:t>
            </a:r>
            <a:r>
              <a:rPr sz="1500" spc="5" baseline="2564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96" dirty="0">
                <a:latin typeface="Times New Roman"/>
                <a:cs typeface="Times New Roman"/>
              </a:rPr>
              <a:t> </a:t>
            </a:r>
            <a:r>
              <a:rPr sz="1600" spc="4" dirty="0">
                <a:latin typeface="Times New Roman"/>
                <a:cs typeface="Times New Roman"/>
              </a:rPr>
              <a:t>4</a:t>
            </a:r>
            <a:r>
              <a:rPr sz="1500" spc="5" baseline="25641" dirty="0">
                <a:latin typeface="Times New Roman"/>
                <a:cs typeface="Times New Roman"/>
              </a:rPr>
              <a:t>2</a:t>
            </a:r>
            <a:r>
              <a:rPr sz="1600" spc="4" dirty="0">
                <a:latin typeface="Times New Roman"/>
                <a:cs typeface="Times New Roman"/>
              </a:rPr>
              <a:t>)</a:t>
            </a:r>
            <a:r>
              <a:rPr sz="1500" spc="5" baseline="25641" dirty="0">
                <a:latin typeface="Times New Roman"/>
                <a:cs typeface="Times New Roman"/>
              </a:rPr>
              <a:t>5</a:t>
            </a:r>
            <a:endParaRPr sz="1500" baseline="2564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6717" y="6565708"/>
            <a:ext cx="2183576" cy="0"/>
          </a:xfrm>
          <a:custGeom>
            <a:avLst/>
            <a:gdLst/>
            <a:ahLst/>
            <a:cxnLst/>
            <a:rect l="l" t="t" r="r" b="b"/>
            <a:pathLst>
              <a:path w="2823209">
                <a:moveTo>
                  <a:pt x="0" y="0"/>
                </a:moveTo>
                <a:lnTo>
                  <a:pt x="282296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8511" y="6565708"/>
            <a:ext cx="2575009" cy="0"/>
          </a:xfrm>
          <a:custGeom>
            <a:avLst/>
            <a:gdLst/>
            <a:ahLst/>
            <a:cxnLst/>
            <a:rect l="l" t="t" r="r" b="b"/>
            <a:pathLst>
              <a:path w="3329304">
                <a:moveTo>
                  <a:pt x="0" y="0"/>
                </a:moveTo>
                <a:lnTo>
                  <a:pt x="332927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38507" y="6526239"/>
            <a:ext cx="38308" cy="78938"/>
          </a:xfrm>
          <a:custGeom>
            <a:avLst/>
            <a:gdLst/>
            <a:ahLst/>
            <a:cxnLst/>
            <a:rect l="l" t="t" r="r" b="b"/>
            <a:pathLst>
              <a:path w="49529" h="99059">
                <a:moveTo>
                  <a:pt x="49529" y="0"/>
                </a:moveTo>
                <a:lnTo>
                  <a:pt x="0" y="49529"/>
                </a:lnTo>
                <a:lnTo>
                  <a:pt x="49529" y="9905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1801" y="6526239"/>
            <a:ext cx="38308" cy="78938"/>
          </a:xfrm>
          <a:custGeom>
            <a:avLst/>
            <a:gdLst/>
            <a:ahLst/>
            <a:cxnLst/>
            <a:rect l="l" t="t" r="r" b="b"/>
            <a:pathLst>
              <a:path w="49530" h="99059">
                <a:moveTo>
                  <a:pt x="0" y="0"/>
                </a:moveTo>
                <a:lnTo>
                  <a:pt x="0" y="99058"/>
                </a:lnTo>
                <a:lnTo>
                  <a:pt x="49529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3496" y="6441691"/>
            <a:ext cx="1483221" cy="222647"/>
          </a:xfrm>
          <a:custGeom>
            <a:avLst/>
            <a:gdLst/>
            <a:ahLst/>
            <a:cxnLst/>
            <a:rect l="l" t="t" r="r" b="b"/>
            <a:pathLst>
              <a:path w="1917700" h="279400">
                <a:moveTo>
                  <a:pt x="0" y="0"/>
                </a:moveTo>
                <a:lnTo>
                  <a:pt x="1917700" y="0"/>
                </a:lnTo>
                <a:lnTo>
                  <a:pt x="19177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59218" y="1912739"/>
            <a:ext cx="39094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2078" y="2221000"/>
            <a:ext cx="2098611" cy="891600"/>
          </a:xfrm>
          <a:custGeom>
            <a:avLst/>
            <a:gdLst/>
            <a:ahLst/>
            <a:cxnLst/>
            <a:rect l="l" t="t" r="r" b="b"/>
            <a:pathLst>
              <a:path w="2713354" h="1118870">
                <a:moveTo>
                  <a:pt x="2712859" y="0"/>
                </a:moveTo>
                <a:lnTo>
                  <a:pt x="0" y="11185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1614" y="2216349"/>
            <a:ext cx="2080930" cy="896154"/>
          </a:xfrm>
          <a:custGeom>
            <a:avLst/>
            <a:gdLst/>
            <a:ahLst/>
            <a:cxnLst/>
            <a:rect l="l" t="t" r="r" b="b"/>
            <a:pathLst>
              <a:path w="2690495" h="1124585">
                <a:moveTo>
                  <a:pt x="0" y="0"/>
                </a:moveTo>
                <a:lnTo>
                  <a:pt x="2689951" y="11244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4463" y="2220997"/>
            <a:ext cx="0" cy="89666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48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32525" y="3180926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7125" y="3177778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3320" y="3177778"/>
            <a:ext cx="609005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60029" y="3555938"/>
            <a:ext cx="601147" cy="673001"/>
          </a:xfrm>
          <a:custGeom>
            <a:avLst/>
            <a:gdLst/>
            <a:ahLst/>
            <a:cxnLst/>
            <a:rect l="l" t="t" r="r" b="b"/>
            <a:pathLst>
              <a:path w="777239" h="844550">
                <a:moveTo>
                  <a:pt x="0" y="0"/>
                </a:moveTo>
                <a:lnTo>
                  <a:pt x="777039" y="843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54709" y="4280892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148" y="4280892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4517" y="4280892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9951" y="3552230"/>
            <a:ext cx="598200" cy="678061"/>
          </a:xfrm>
          <a:custGeom>
            <a:avLst/>
            <a:gdLst/>
            <a:ahLst/>
            <a:cxnLst/>
            <a:rect l="l" t="t" r="r" b="b"/>
            <a:pathLst>
              <a:path w="773430" h="850900">
                <a:moveTo>
                  <a:pt x="772859" y="0"/>
                </a:moveTo>
                <a:lnTo>
                  <a:pt x="0" y="850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689" y="3552230"/>
            <a:ext cx="0" cy="678061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74629" y="3552790"/>
            <a:ext cx="601147" cy="673001"/>
          </a:xfrm>
          <a:custGeom>
            <a:avLst/>
            <a:gdLst/>
            <a:ahLst/>
            <a:cxnLst/>
            <a:rect l="l" t="t" r="r" b="b"/>
            <a:pathLst>
              <a:path w="777239" h="844550">
                <a:moveTo>
                  <a:pt x="0" y="0"/>
                </a:moveTo>
                <a:lnTo>
                  <a:pt x="777039" y="843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38748" y="4277744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9117" y="4277744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74551" y="3549081"/>
            <a:ext cx="598200" cy="678061"/>
          </a:xfrm>
          <a:custGeom>
            <a:avLst/>
            <a:gdLst/>
            <a:ahLst/>
            <a:cxnLst/>
            <a:rect l="l" t="t" r="r" b="b"/>
            <a:pathLst>
              <a:path w="773429" h="850900">
                <a:moveTo>
                  <a:pt x="772858" y="0"/>
                </a:moveTo>
                <a:lnTo>
                  <a:pt x="0" y="850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7289" y="3549081"/>
            <a:ext cx="0" cy="678061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0825" y="3552790"/>
            <a:ext cx="601147" cy="673001"/>
          </a:xfrm>
          <a:custGeom>
            <a:avLst/>
            <a:gdLst/>
            <a:ahLst/>
            <a:cxnLst/>
            <a:rect l="l" t="t" r="r" b="b"/>
            <a:pathLst>
              <a:path w="777240" h="844550">
                <a:moveTo>
                  <a:pt x="0" y="0"/>
                </a:moveTo>
                <a:lnTo>
                  <a:pt x="777039" y="8439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95505" y="4277744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69309" y="4277744"/>
            <a:ext cx="15028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815335" algn="l"/>
              </a:tabLst>
            </a:pPr>
            <a:r>
              <a:rPr sz="1600" i="1" dirty="0">
                <a:latin typeface="Times New Roman"/>
                <a:cs typeface="Times New Roman"/>
              </a:rPr>
              <a:t>T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26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75313" y="4277744"/>
            <a:ext cx="707231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00747" y="3549081"/>
            <a:ext cx="598200" cy="678061"/>
          </a:xfrm>
          <a:custGeom>
            <a:avLst/>
            <a:gdLst/>
            <a:ahLst/>
            <a:cxnLst/>
            <a:rect l="l" t="t" r="r" b="b"/>
            <a:pathLst>
              <a:path w="773429" h="850900">
                <a:moveTo>
                  <a:pt x="772859" y="0"/>
                </a:moveTo>
                <a:lnTo>
                  <a:pt x="0" y="850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53485" y="3549081"/>
            <a:ext cx="0" cy="678061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10327" y="5019676"/>
            <a:ext cx="181228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3100" spc="-1206" dirty="0">
                <a:latin typeface="Lucida Sans Unicode"/>
                <a:cs typeface="Lucida Sans Unicode"/>
              </a:rPr>
              <a:t>⋮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3362" y="6011466"/>
            <a:ext cx="4634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87012" algn="l"/>
                <a:tab pos="964573" algn="l"/>
                <a:tab pos="1442133" algn="l"/>
                <a:tab pos="1919694" algn="l"/>
                <a:tab pos="2397255" algn="l"/>
                <a:tab pos="2874816" algn="l"/>
                <a:tab pos="3352376" algn="l"/>
                <a:tab pos="3829937" algn="l"/>
                <a:tab pos="4307497" algn="l"/>
              </a:tabLst>
            </a:pP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39923" y="5748338"/>
            <a:ext cx="314325" cy="494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3100" dirty="0">
                <a:latin typeface="Times New Roman"/>
                <a:cs typeface="Times New Roman"/>
              </a:rPr>
              <a:t>...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69724" y="6011466"/>
            <a:ext cx="1333917" cy="252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87012" algn="l"/>
                <a:tab pos="964573" algn="l"/>
              </a:tabLst>
            </a:pP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i="1" spc="-2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98364" y="5720133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72883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44371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15858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87346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8833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0321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01808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73296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4784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87758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9246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30733" y="5728097"/>
            <a:ext cx="0" cy="249972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6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4383" y="4614863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2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0069" y="461621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3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44724" y="4614863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45704" y="461621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40359" y="4614863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41339" y="461621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799" y="4614863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05404" y="4614863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91217" y="4614863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58983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64669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59324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60304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54959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5939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24398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20004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05817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85179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90865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85520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86500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1155" y="4611714"/>
            <a:ext cx="103138" cy="213033"/>
          </a:xfrm>
          <a:custGeom>
            <a:avLst/>
            <a:gdLst/>
            <a:ahLst/>
            <a:cxnLst/>
            <a:rect l="l" t="t" r="r" b="b"/>
            <a:pathLst>
              <a:path w="133350" h="267335">
                <a:moveTo>
                  <a:pt x="0" y="0"/>
                </a:moveTo>
                <a:lnTo>
                  <a:pt x="132753" y="26727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82135" y="4613068"/>
            <a:ext cx="108049" cy="210503"/>
          </a:xfrm>
          <a:custGeom>
            <a:avLst/>
            <a:gdLst/>
            <a:ahLst/>
            <a:cxnLst/>
            <a:rect l="l" t="t" r="r" b="b"/>
            <a:pathLst>
              <a:path w="139700" h="264160">
                <a:moveTo>
                  <a:pt x="139392" y="0"/>
                </a:moveTo>
                <a:lnTo>
                  <a:pt x="0" y="26387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50594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2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46200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32013" y="4611714"/>
            <a:ext cx="0" cy="2094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511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455664" y="7114579"/>
            <a:ext cx="216098" cy="28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800" i="1" baseline="-13888" dirty="0">
                <a:latin typeface="Times New Roman"/>
                <a:cs typeface="Times New Roman"/>
              </a:rPr>
              <a:t>n</a:t>
            </a:r>
            <a:r>
              <a:rPr sz="130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69989" y="7175301"/>
            <a:ext cx="3703141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60171" algn="l"/>
                <a:tab pos="830259" algn="l"/>
                <a:tab pos="1080978" algn="l"/>
                <a:tab pos="3609563" algn="l"/>
              </a:tabLst>
            </a:pPr>
            <a:r>
              <a:rPr sz="1900" dirty="0">
                <a:latin typeface="Times New Roman"/>
                <a:cs typeface="Times New Roman"/>
              </a:rPr>
              <a:t>≤	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	≤	(1 + </a:t>
            </a:r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dirty="0">
                <a:latin typeface="Times New Roman"/>
                <a:cs typeface="Times New Roman"/>
              </a:rPr>
              <a:t>+ </a:t>
            </a:r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baseline="20833" dirty="0">
                <a:latin typeface="Times New Roman"/>
                <a:cs typeface="Times New Roman"/>
              </a:rPr>
              <a:t>2</a:t>
            </a:r>
            <a:r>
              <a:rPr sz="1900" spc="235" baseline="208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 </a:t>
            </a:r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baseline="20833" dirty="0">
                <a:latin typeface="Times New Roman"/>
                <a:cs typeface="Times New Roman"/>
              </a:rPr>
              <a:t>3</a:t>
            </a:r>
            <a:r>
              <a:rPr sz="1900" spc="235" baseline="208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 … )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baseline="20833" dirty="0">
                <a:latin typeface="Times New Roman"/>
                <a:cs typeface="Times New Roman"/>
              </a:rPr>
              <a:t>5	</a:t>
            </a:r>
            <a:r>
              <a:rPr sz="1900" dirty="0">
                <a:latin typeface="Times New Roman"/>
                <a:cs typeface="Times New Roman"/>
              </a:rPr>
              <a:t>≤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03685" y="7175301"/>
            <a:ext cx="122881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dirty="0">
                <a:latin typeface="Times New Roman"/>
                <a:cs typeface="Times New Roman"/>
              </a:rPr>
              <a:t>= 3 / 4</a:t>
            </a:r>
            <a:r>
              <a:rPr sz="1900" baseline="20833" dirty="0">
                <a:latin typeface="Times New Roman"/>
                <a:cs typeface="Times New Roman"/>
              </a:rPr>
              <a:t>5 </a:t>
            </a:r>
            <a:r>
              <a:rPr sz="1900" dirty="0">
                <a:latin typeface="Times New Roman"/>
                <a:cs typeface="Times New Roman"/>
              </a:rPr>
              <a:t>&lt;</a:t>
            </a:r>
            <a:r>
              <a:rPr sz="1900" spc="7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615559" y="7337226"/>
            <a:ext cx="51814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429307" algn="l"/>
              </a:tabLst>
            </a:pPr>
            <a:r>
              <a:rPr sz="1700" dirty="0">
                <a:latin typeface="Times New Roman"/>
                <a:cs typeface="Times New Roman"/>
              </a:rPr>
              <a:t>1 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	</a:t>
            </a:r>
            <a:r>
              <a:rPr sz="1700" i="1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659761" y="7347331"/>
            <a:ext cx="472470" cy="506"/>
          </a:xfrm>
          <a:custGeom>
            <a:avLst/>
            <a:gdLst/>
            <a:ahLst/>
            <a:cxnLst/>
            <a:rect l="l" t="t" r="r" b="b"/>
            <a:pathLst>
              <a:path w="610870" h="634">
                <a:moveTo>
                  <a:pt x="0" y="19"/>
                </a:moveTo>
                <a:lnTo>
                  <a:pt x="6104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826746" y="7023497"/>
            <a:ext cx="12769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229475" y="7103154"/>
            <a:ext cx="216098" cy="28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800" i="1" baseline="-16203" dirty="0">
                <a:latin typeface="Times New Roman"/>
                <a:cs typeface="Times New Roman"/>
              </a:rPr>
              <a:t>n</a:t>
            </a:r>
            <a:r>
              <a:rPr sz="130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795596" y="6333902"/>
            <a:ext cx="129855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2400" spc="88" baseline="-23611" dirty="0">
                <a:latin typeface="Tahoma"/>
                <a:cs typeface="Tahoma"/>
              </a:rPr>
              <a:t>3</a:t>
            </a:r>
            <a:r>
              <a:rPr sz="1100" spc="59" dirty="0">
                <a:latin typeface="PMingLiU"/>
                <a:cs typeface="PMingLiU"/>
              </a:rPr>
              <a:t>log</a:t>
            </a:r>
            <a:r>
              <a:rPr sz="1200" spc="88" baseline="-19444" dirty="0">
                <a:latin typeface="Georgia"/>
                <a:cs typeface="Georgia"/>
              </a:rPr>
              <a:t>4 </a:t>
            </a:r>
            <a:r>
              <a:rPr sz="1100" i="1" spc="78" dirty="0">
                <a:latin typeface="Verdana"/>
                <a:cs typeface="Verdana"/>
              </a:rPr>
              <a:t>n </a:t>
            </a:r>
            <a:r>
              <a:rPr sz="2400" spc="118" baseline="-23611" dirty="0">
                <a:latin typeface="Tahoma"/>
                <a:cs typeface="Tahoma"/>
              </a:rPr>
              <a:t>= </a:t>
            </a:r>
            <a:r>
              <a:rPr sz="2400" i="1" spc="118" baseline="-23611" dirty="0">
                <a:latin typeface="Courier New"/>
                <a:cs typeface="Courier New"/>
              </a:rPr>
              <a:t>n</a:t>
            </a:r>
            <a:r>
              <a:rPr sz="1100" spc="78" dirty="0">
                <a:latin typeface="PMingLiU"/>
                <a:cs typeface="PMingLiU"/>
              </a:rPr>
              <a:t>log</a:t>
            </a:r>
            <a:r>
              <a:rPr sz="1200" spc="118" baseline="-19444" dirty="0">
                <a:latin typeface="Georgia"/>
                <a:cs typeface="Georgia"/>
              </a:rPr>
              <a:t>4</a:t>
            </a:r>
            <a:r>
              <a:rPr sz="1200" spc="24" baseline="-19444" dirty="0">
                <a:latin typeface="Georgia"/>
                <a:cs typeface="Georgia"/>
              </a:rPr>
              <a:t> </a:t>
            </a:r>
            <a:r>
              <a:rPr sz="1100" spc="110" dirty="0">
                <a:latin typeface="PMingLiU"/>
                <a:cs typeface="PMingLiU"/>
              </a:rPr>
              <a:t>3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325450" y="5495330"/>
            <a:ext cx="1481748" cy="694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928" algn="ctr"/>
            <a:r>
              <a:rPr sz="1900" spc="-725" dirty="0">
                <a:solidFill>
                  <a:srgbClr val="606060"/>
                </a:solidFill>
                <a:latin typeface="Lucida Sans Unicode"/>
                <a:cs typeface="Lucida Sans Unicode"/>
              </a:rPr>
              <a:t>⋮</a:t>
            </a:r>
            <a:endParaRPr sz="1900">
              <a:latin typeface="Lucida Sans Unicode"/>
              <a:cs typeface="Lucida Sans Unicode"/>
            </a:endParaRPr>
          </a:p>
          <a:p>
            <a:pPr marL="9949">
              <a:spcBef>
                <a:spcPts val="1297"/>
              </a:spcBef>
            </a:pPr>
            <a:r>
              <a:rPr sz="2300" spc="123" baseline="-22792" dirty="0">
                <a:latin typeface="Trebuchet MS"/>
                <a:cs typeface="Trebuchet MS"/>
              </a:rPr>
              <a:t>3</a:t>
            </a:r>
            <a:r>
              <a:rPr sz="1100" spc="82" dirty="0">
                <a:latin typeface="PMingLiU"/>
                <a:cs typeface="PMingLiU"/>
              </a:rPr>
              <a:t>log</a:t>
            </a:r>
            <a:r>
              <a:rPr sz="1100" spc="123" baseline="-20467" dirty="0">
                <a:latin typeface="Georgia"/>
                <a:cs typeface="Georgia"/>
              </a:rPr>
              <a:t>4 </a:t>
            </a:r>
            <a:r>
              <a:rPr sz="1100" i="1" spc="74" dirty="0">
                <a:latin typeface="Verdana"/>
                <a:cs typeface="Verdana"/>
              </a:rPr>
              <a:t>n</a:t>
            </a:r>
            <a:r>
              <a:rPr sz="2300" spc="111" baseline="-22792" dirty="0">
                <a:latin typeface="Trebuchet MS"/>
                <a:cs typeface="Trebuchet MS"/>
              </a:rPr>
              <a:t>(</a:t>
            </a:r>
            <a:r>
              <a:rPr sz="2300" i="1" spc="111" baseline="-22792" dirty="0">
                <a:latin typeface="Verdana"/>
                <a:cs typeface="Verdana"/>
              </a:rPr>
              <a:t>n/</a:t>
            </a:r>
            <a:r>
              <a:rPr sz="2300" spc="111" baseline="-22792" dirty="0">
                <a:latin typeface="Trebuchet MS"/>
                <a:cs typeface="Trebuchet MS"/>
              </a:rPr>
              <a:t>4</a:t>
            </a:r>
            <a:r>
              <a:rPr sz="1100" spc="74" dirty="0">
                <a:latin typeface="PMingLiU"/>
                <a:cs typeface="PMingLiU"/>
              </a:rPr>
              <a:t>log</a:t>
            </a:r>
            <a:r>
              <a:rPr sz="1100" spc="111" baseline="-20467" dirty="0">
                <a:latin typeface="Georgia"/>
                <a:cs typeface="Georgia"/>
              </a:rPr>
              <a:t>4</a:t>
            </a:r>
            <a:r>
              <a:rPr sz="1100" spc="146" baseline="-20467" dirty="0">
                <a:latin typeface="Georgia"/>
                <a:cs typeface="Georgia"/>
              </a:rPr>
              <a:t> </a:t>
            </a:r>
            <a:r>
              <a:rPr sz="1100" i="1" spc="110" dirty="0">
                <a:latin typeface="Verdana"/>
                <a:cs typeface="Verdana"/>
              </a:rPr>
              <a:t>n</a:t>
            </a:r>
            <a:r>
              <a:rPr sz="2300" spc="164" baseline="-22792" dirty="0">
                <a:latin typeface="Trebuchet MS"/>
                <a:cs typeface="Trebuchet MS"/>
              </a:rPr>
              <a:t>)</a:t>
            </a:r>
            <a:r>
              <a:rPr sz="1100" spc="110" dirty="0">
                <a:latin typeface="PMingLiU"/>
                <a:cs typeface="PMingLiU"/>
              </a:rPr>
              <a:t>5</a:t>
            </a:r>
            <a:endParaRPr sz="110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4703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7" y="1072753"/>
            <a:ext cx="189184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Master</a:t>
            </a:r>
            <a:r>
              <a:rPr sz="1900" spc="-3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8" dirty="0">
                <a:solidFill>
                  <a:srgbClr val="0048AA"/>
                </a:solidFill>
                <a:latin typeface="Lucida Sans Unicode"/>
                <a:cs typeface="Lucida Sans Unicode"/>
              </a:rPr>
              <a:t>theorem.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622" y="1072753"/>
            <a:ext cx="581746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Suppose </a:t>
            </a:r>
            <a:r>
              <a:rPr sz="1900" spc="-4" dirty="0">
                <a:latin typeface="Lucida Sans Unicode"/>
                <a:cs typeface="Lucida Sans Unicode"/>
              </a:rPr>
              <a:t>that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function </a:t>
            </a:r>
            <a:r>
              <a:rPr sz="1900" spc="-4" dirty="0">
                <a:latin typeface="Lucida Sans Unicode"/>
                <a:cs typeface="Lucida Sans Unicode"/>
              </a:rPr>
              <a:t>on the</a:t>
            </a:r>
            <a:r>
              <a:rPr sz="1900" spc="-78" dirty="0">
                <a:latin typeface="Lucida Sans Unicode"/>
                <a:cs typeface="Lucida Sans Unicode"/>
              </a:rPr>
              <a:t> </a:t>
            </a:r>
            <a:r>
              <a:rPr sz="1900" spc="8" dirty="0">
                <a:latin typeface="Lucida Sans Unicode"/>
                <a:cs typeface="Lucida Sans Unicode"/>
              </a:rPr>
              <a:t>nonnegative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371600"/>
            <a:ext cx="420802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integers that satisfies the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8" y="3380185"/>
            <a:ext cx="8629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Case</a:t>
            </a:r>
            <a:r>
              <a:rPr sz="1900" spc="-82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3.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836" y="3380184"/>
            <a:ext cx="730805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6259029" algn="l"/>
              </a:tabLst>
            </a:pPr>
            <a:r>
              <a:rPr sz="1900" spc="-4" dirty="0">
                <a:latin typeface="Lucida Sans Unicode"/>
                <a:cs typeface="Lucida Sans Unicode"/>
              </a:rPr>
              <a:t>If </a:t>
            </a:r>
            <a:r>
              <a:rPr sz="1900" i="1" dirty="0">
                <a:latin typeface="Times New Roman"/>
                <a:cs typeface="Times New Roman"/>
              </a:rPr>
              <a:t>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spc="12" dirty="0">
                <a:latin typeface="Times New Roman"/>
                <a:cs typeface="Times New Roman"/>
              </a:rPr>
              <a:t>Ω(</a:t>
            </a:r>
            <a:r>
              <a:rPr sz="1900" i="1" spc="12" dirty="0">
                <a:latin typeface="Times New Roman"/>
                <a:cs typeface="Times New Roman"/>
              </a:rPr>
              <a:t>n</a:t>
            </a:r>
            <a:r>
              <a:rPr sz="2000" i="1" spc="17" baseline="21241" dirty="0">
                <a:latin typeface="Times New Roman"/>
                <a:cs typeface="Times New Roman"/>
              </a:rPr>
              <a:t>k </a:t>
            </a:r>
            <a:r>
              <a:rPr sz="2000" i="1" spc="24" baseline="21241" dirty="0">
                <a:latin typeface="Times New Roman"/>
                <a:cs typeface="Times New Roman"/>
              </a:rPr>
              <a:t>+ </a:t>
            </a:r>
            <a:r>
              <a:rPr sz="2000" i="1" spc="52" baseline="21241" dirty="0">
                <a:latin typeface="Times New Roman"/>
                <a:cs typeface="Times New Roman"/>
              </a:rPr>
              <a:t>ε</a:t>
            </a:r>
            <a:r>
              <a:rPr sz="1900" spc="35" dirty="0">
                <a:latin typeface="Times New Roman"/>
                <a:cs typeface="Times New Roman"/>
              </a:rPr>
              <a:t>) </a:t>
            </a:r>
            <a:r>
              <a:rPr sz="1900" spc="-4" dirty="0">
                <a:latin typeface="Lucida Sans Unicode"/>
                <a:cs typeface="Lucida Sans Unicode"/>
              </a:rPr>
              <a:t>for </a:t>
            </a:r>
            <a:r>
              <a:rPr sz="1900" dirty="0">
                <a:latin typeface="Lucida Sans Unicode"/>
                <a:cs typeface="Lucida Sans Unicode"/>
              </a:rPr>
              <a:t>some constant </a:t>
            </a:r>
            <a:r>
              <a:rPr sz="1900" i="1" spc="89" dirty="0">
                <a:latin typeface="Times New Roman"/>
                <a:cs typeface="Times New Roman"/>
              </a:rPr>
              <a:t>ε </a:t>
            </a:r>
            <a:r>
              <a:rPr sz="1900" dirty="0">
                <a:latin typeface="Times New Roman"/>
                <a:cs typeface="Times New Roman"/>
              </a:rPr>
              <a:t>&gt; 0 </a:t>
            </a:r>
            <a:r>
              <a:rPr sz="1900" spc="-4" dirty="0">
                <a:latin typeface="Lucida Sans Unicode"/>
                <a:cs typeface="Lucida Sans Unicode"/>
              </a:rPr>
              <a:t>and if </a:t>
            </a:r>
            <a:r>
              <a:rPr sz="1900" i="1" dirty="0">
                <a:latin typeface="Times New Roman"/>
                <a:cs typeface="Times New Roman"/>
              </a:rPr>
              <a:t>a 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2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dirty="0">
                <a:latin typeface="Times New Roman"/>
                <a:cs typeface="Times New Roman"/>
              </a:rPr>
              <a:t>)	≤ </a:t>
            </a:r>
            <a:r>
              <a:rPr sz="1900" i="1" dirty="0">
                <a:latin typeface="Times New Roman"/>
                <a:cs typeface="Times New Roman"/>
              </a:rPr>
              <a:t>c 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23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for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3657600"/>
            <a:ext cx="8001000" cy="10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some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dirty="0">
                <a:latin typeface="Lucida Sans Unicode"/>
                <a:cs typeface="Lucida Sans Unicode"/>
              </a:rPr>
              <a:t>constant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c </a:t>
            </a:r>
            <a:r>
              <a:rPr sz="1900" dirty="0">
                <a:latin typeface="Times New Roman"/>
                <a:cs typeface="Times New Roman"/>
              </a:rPr>
              <a:t>&lt; 1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and all </a:t>
            </a:r>
            <a:r>
              <a:rPr sz="1900" spc="4" dirty="0">
                <a:latin typeface="Lucida Sans Unicode"/>
                <a:cs typeface="Lucida Sans Unicode"/>
              </a:rPr>
              <a:t>sufficiently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spc="-12" dirty="0">
                <a:latin typeface="Lucida Sans Unicode"/>
                <a:cs typeface="Lucida Sans Unicode"/>
              </a:rPr>
              <a:t>large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spc="208" dirty="0">
                <a:latin typeface="Times New Roman"/>
                <a:cs typeface="Times New Roman"/>
              </a:rPr>
              <a:t>Θ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9949">
              <a:lnSpc>
                <a:spcPts val="2068"/>
              </a:lnSpc>
              <a:spcBef>
                <a:spcPts val="1445"/>
              </a:spcBef>
              <a:tabLst>
                <a:tab pos="511885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Ex.	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3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4) +</a:t>
            </a:r>
            <a:r>
              <a:rPr sz="1900" spc="-227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5" baseline="20833" dirty="0">
                <a:latin typeface="Times New Roman"/>
                <a:cs typeface="Times New Roman"/>
              </a:rPr>
              <a:t>5</a:t>
            </a:r>
            <a:r>
              <a:rPr sz="1900" spc="-4" dirty="0" smtClean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5678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lang="en-US" sz="3600" spc="43" dirty="0" smtClean="0"/>
              <a:t>Exercise 3, Master Theorem</a:t>
            </a:r>
            <a:endParaRPr sz="3600" spc="8" dirty="0"/>
          </a:p>
        </p:txBody>
      </p:sp>
      <p:sp>
        <p:nvSpPr>
          <p:cNvPr id="10" name="object 10"/>
          <p:cNvSpPr/>
          <p:nvPr/>
        </p:nvSpPr>
        <p:spPr>
          <a:xfrm>
            <a:off x="4822141" y="2205196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828" y="2190668"/>
            <a:ext cx="6676951" cy="70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8750" algn="ctr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 dirty="0">
              <a:latin typeface="Trebuchet MS"/>
              <a:cs typeface="Trebuchet MS"/>
            </a:endParaRPr>
          </a:p>
          <a:p>
            <a:pPr marL="9949">
              <a:spcBef>
                <a:spcPts val="807"/>
              </a:spcBef>
            </a:pPr>
            <a:r>
              <a:rPr sz="1900" spc="16" dirty="0">
                <a:latin typeface="Lucida Sans Unicode"/>
                <a:cs typeface="Lucida Sans Unicode"/>
              </a:rPr>
              <a:t>where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spc="-4" dirty="0">
                <a:latin typeface="Lucida Sans Unicode"/>
                <a:cs typeface="Lucida Sans Unicode"/>
              </a:rPr>
              <a:t>means either </a:t>
            </a:r>
            <a:r>
              <a:rPr sz="1900" spc="-940" dirty="0">
                <a:latin typeface="Symbol"/>
                <a:cs typeface="Symbol"/>
              </a:rPr>
              <a:t>⎣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627" dirty="0">
                <a:latin typeface="Times New Roman"/>
                <a:cs typeface="Times New Roman"/>
              </a:rPr>
              <a:t>b</a:t>
            </a:r>
            <a:r>
              <a:rPr sz="1900" spc="-627" dirty="0">
                <a:latin typeface="Symbol"/>
                <a:cs typeface="Symbol"/>
              </a:rPr>
              <a:t>⎦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or </a:t>
            </a:r>
            <a:r>
              <a:rPr sz="1900" spc="-940" dirty="0">
                <a:latin typeface="Symbol"/>
                <a:cs typeface="Symbol"/>
              </a:rPr>
              <a:t>⎡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474" dirty="0">
                <a:latin typeface="Times New Roman"/>
                <a:cs typeface="Times New Roman"/>
              </a:rPr>
              <a:t>b</a:t>
            </a:r>
            <a:r>
              <a:rPr sz="1900" spc="-474" dirty="0">
                <a:latin typeface="Symbol"/>
                <a:cs typeface="Symbol"/>
              </a:rPr>
              <a:t>⎤</a:t>
            </a:r>
            <a:r>
              <a:rPr sz="1900" spc="-474" dirty="0">
                <a:latin typeface="Lucida Sans Unicode"/>
                <a:cs typeface="Lucida Sans Unicode"/>
              </a:rPr>
              <a:t>.    </a:t>
            </a:r>
            <a:r>
              <a:rPr sz="1900" spc="-4" dirty="0">
                <a:latin typeface="Lucida Sans Unicode"/>
                <a:cs typeface="Lucida Sans Unicode"/>
              </a:rPr>
              <a:t>Let 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spc="-4" dirty="0">
                <a:latin typeface="Times New Roman"/>
                <a:cs typeface="Times New Roman"/>
              </a:rPr>
              <a:t>a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r>
              <a:rPr sz="1900" spc="-396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Then,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9053" y="2008414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0595" y="2430882"/>
            <a:ext cx="1989579" cy="7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368" marR="3980" indent="-407916">
              <a:lnSpc>
                <a:spcPct val="119800"/>
              </a:lnSpc>
            </a:pP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regularity condition</a:t>
            </a:r>
            <a:r>
              <a:rPr sz="1300" spc="-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holds  </a:t>
            </a:r>
            <a:r>
              <a:rPr sz="1300" spc="-4" dirty="0">
                <a:solidFill>
                  <a:srgbClr val="8D3124"/>
                </a:solidFill>
                <a:latin typeface="Lucida Sans Unicode"/>
                <a:cs typeface="Lucida Sans Unicode"/>
              </a:rPr>
              <a:t>if f(n) </a:t>
            </a:r>
            <a:r>
              <a:rPr sz="1300" spc="-204" dirty="0">
                <a:solidFill>
                  <a:srgbClr val="8D3124"/>
                </a:solidFill>
                <a:latin typeface="Lucida Sans Unicode"/>
                <a:cs typeface="Lucida Sans Unicode"/>
              </a:rPr>
              <a:t>=  </a:t>
            </a:r>
            <a:r>
              <a:rPr sz="1300" dirty="0">
                <a:solidFill>
                  <a:srgbClr val="8D3124"/>
                </a:solidFill>
                <a:latin typeface="Times New Roman"/>
                <a:cs typeface="Times New Roman"/>
              </a:rPr>
              <a:t>Θ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(n</a:t>
            </a:r>
            <a:r>
              <a:rPr sz="1200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k </a:t>
            </a:r>
            <a:r>
              <a:rPr sz="1200" spc="-188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+</a:t>
            </a:r>
            <a:r>
              <a:rPr sz="1200" spc="-64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baseline="21164" dirty="0">
                <a:solidFill>
                  <a:srgbClr val="8D3124"/>
                </a:solidFill>
                <a:latin typeface="Trebuchet MS"/>
                <a:cs typeface="Trebuchet MS"/>
              </a:rPr>
              <a:t>ε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)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05738" y="3022131"/>
            <a:ext cx="237217" cy="309176"/>
          </a:xfrm>
          <a:custGeom>
            <a:avLst/>
            <a:gdLst/>
            <a:ahLst/>
            <a:cxnLst/>
            <a:rect l="l" t="t" r="r" b="b"/>
            <a:pathLst>
              <a:path w="306704" h="387985">
                <a:moveTo>
                  <a:pt x="0" y="387574"/>
                </a:moveTo>
                <a:lnTo>
                  <a:pt x="7880" y="377615"/>
                </a:lnTo>
                <a:lnTo>
                  <a:pt x="306704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7948" y="3273853"/>
            <a:ext cx="95771" cy="106769"/>
          </a:xfrm>
          <a:custGeom>
            <a:avLst/>
            <a:gdLst/>
            <a:ahLst/>
            <a:cxnLst/>
            <a:rect l="l" t="t" r="r" b="b"/>
            <a:pathLst>
              <a:path w="123825" h="133985">
                <a:moveTo>
                  <a:pt x="27852" y="0"/>
                </a:moveTo>
                <a:lnTo>
                  <a:pt x="0" y="133435"/>
                </a:lnTo>
                <a:lnTo>
                  <a:pt x="123459" y="75655"/>
                </a:lnTo>
                <a:lnTo>
                  <a:pt x="56741" y="61729"/>
                </a:lnTo>
                <a:lnTo>
                  <a:pt x="27852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3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08">
              <a:lnSpc>
                <a:spcPts val="1007"/>
              </a:lnSpc>
            </a:pPr>
            <a:fld id="{81D60167-4931-47E6-BA6A-407CBD079E47}" type="slidenum">
              <a:rPr dirty="0"/>
              <a:pPr marL="57208">
                <a:lnSpc>
                  <a:spcPts val="1007"/>
                </a:lnSpc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02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267" y="1143932"/>
            <a:ext cx="754951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100"/>
              </a:lnSpc>
              <a:tabLst>
                <a:tab pos="1137285" algn="l"/>
              </a:tabLst>
            </a:pP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Problem.	</a:t>
            </a:r>
            <a:r>
              <a:rPr sz="1800" spc="20" dirty="0">
                <a:latin typeface="Lucida Sans Unicode"/>
                <a:cs typeface="Lucida Sans Unicode"/>
              </a:rPr>
              <a:t>Given </a:t>
            </a:r>
            <a:r>
              <a:rPr sz="1800" dirty="0">
                <a:latin typeface="Lucida Sans Unicode"/>
                <a:cs typeface="Lucida Sans Unicode"/>
              </a:rPr>
              <a:t>a list of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Lucida Sans Unicode"/>
                <a:cs typeface="Lucida Sans Unicode"/>
              </a:rPr>
              <a:t>elements </a:t>
            </a:r>
            <a:r>
              <a:rPr sz="1800" spc="-10" dirty="0">
                <a:latin typeface="Lucida Sans Unicode"/>
                <a:cs typeface="Lucida Sans Unicode"/>
              </a:rPr>
              <a:t>from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6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totally-ordered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universe,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rearrange </a:t>
            </a:r>
            <a:r>
              <a:rPr sz="1800" dirty="0">
                <a:latin typeface="Lucida Sans Unicode"/>
                <a:cs typeface="Lucida Sans Unicode"/>
              </a:rPr>
              <a:t>them in ascending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order.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83454" y="7240403"/>
            <a:ext cx="984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Sorting</a:t>
            </a:r>
            <a:r>
              <a:rPr spc="-5" dirty="0"/>
              <a:t> </a:t>
            </a:r>
            <a:r>
              <a:rPr spc="45" dirty="0"/>
              <a:t>problem</a:t>
            </a:r>
          </a:p>
        </p:txBody>
      </p:sp>
      <p:sp>
        <p:nvSpPr>
          <p:cNvPr id="6" name="object 6"/>
          <p:cNvSpPr/>
          <p:nvPr/>
        </p:nvSpPr>
        <p:spPr>
          <a:xfrm>
            <a:off x="2832100" y="2247900"/>
            <a:ext cx="41783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7" y="1072753"/>
            <a:ext cx="189184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Master</a:t>
            </a:r>
            <a:r>
              <a:rPr sz="1900" spc="-3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8" dirty="0">
                <a:solidFill>
                  <a:srgbClr val="0048AA"/>
                </a:solidFill>
                <a:latin typeface="Lucida Sans Unicode"/>
                <a:cs typeface="Lucida Sans Unicode"/>
              </a:rPr>
              <a:t>theorem.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622" y="1072753"/>
            <a:ext cx="581746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Suppose </a:t>
            </a:r>
            <a:r>
              <a:rPr sz="1900" spc="-4" dirty="0">
                <a:latin typeface="Lucida Sans Unicode"/>
                <a:cs typeface="Lucida Sans Unicode"/>
              </a:rPr>
              <a:t>that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function </a:t>
            </a:r>
            <a:r>
              <a:rPr sz="1900" spc="-4" dirty="0">
                <a:latin typeface="Lucida Sans Unicode"/>
                <a:cs typeface="Lucida Sans Unicode"/>
              </a:rPr>
              <a:t>on the</a:t>
            </a:r>
            <a:r>
              <a:rPr sz="1900" spc="-78" dirty="0">
                <a:latin typeface="Lucida Sans Unicode"/>
                <a:cs typeface="Lucida Sans Unicode"/>
              </a:rPr>
              <a:t> </a:t>
            </a:r>
            <a:r>
              <a:rPr sz="1900" spc="8" dirty="0">
                <a:latin typeface="Lucida Sans Unicode"/>
                <a:cs typeface="Lucida Sans Unicode"/>
              </a:rPr>
              <a:t>nonnegative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371600"/>
            <a:ext cx="420802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integers that satisfies the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8" y="3380185"/>
            <a:ext cx="8629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Case</a:t>
            </a:r>
            <a:r>
              <a:rPr sz="1900" spc="-82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1.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836" y="3380184"/>
            <a:ext cx="6439242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If </a:t>
            </a:r>
            <a:r>
              <a:rPr sz="1900" i="1" dirty="0">
                <a:latin typeface="Times New Roman"/>
                <a:cs typeface="Times New Roman"/>
              </a:rPr>
              <a:t>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i="1" dirty="0">
                <a:latin typeface="Times New Roman"/>
                <a:cs typeface="Times New Roman"/>
              </a:rPr>
              <a:t>O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2000" i="1" baseline="21241" dirty="0">
                <a:latin typeface="Times New Roman"/>
                <a:cs typeface="Times New Roman"/>
              </a:rPr>
              <a:t>k </a:t>
            </a:r>
            <a:r>
              <a:rPr sz="2000" i="1" spc="17" baseline="21241" dirty="0">
                <a:latin typeface="Times New Roman"/>
                <a:cs typeface="Times New Roman"/>
              </a:rPr>
              <a:t>– </a:t>
            </a:r>
            <a:r>
              <a:rPr sz="2000" i="1" spc="52" baseline="21241" dirty="0">
                <a:latin typeface="Times New Roman"/>
                <a:cs typeface="Times New Roman"/>
              </a:rPr>
              <a:t>ε</a:t>
            </a:r>
            <a:r>
              <a:rPr sz="1900" spc="35" dirty="0">
                <a:latin typeface="Times New Roman"/>
                <a:cs typeface="Times New Roman"/>
              </a:rPr>
              <a:t>) </a:t>
            </a:r>
            <a:r>
              <a:rPr sz="1900" spc="-4" dirty="0">
                <a:latin typeface="Lucida Sans Unicode"/>
                <a:cs typeface="Lucida Sans Unicode"/>
              </a:rPr>
              <a:t>for </a:t>
            </a:r>
            <a:r>
              <a:rPr sz="1900" dirty="0">
                <a:latin typeface="Lucida Sans Unicode"/>
                <a:cs typeface="Lucida Sans Unicode"/>
              </a:rPr>
              <a:t>some constant </a:t>
            </a:r>
            <a:r>
              <a:rPr sz="1900" i="1" spc="89" dirty="0">
                <a:latin typeface="Times New Roman"/>
                <a:cs typeface="Times New Roman"/>
              </a:rPr>
              <a:t>ε </a:t>
            </a:r>
            <a:r>
              <a:rPr sz="1900" dirty="0">
                <a:latin typeface="Times New Roman"/>
                <a:cs typeface="Times New Roman"/>
              </a:rPr>
              <a:t>&gt; </a:t>
            </a:r>
            <a:r>
              <a:rPr sz="1900" spc="-4" dirty="0">
                <a:latin typeface="Times New Roman"/>
                <a:cs typeface="Times New Roman"/>
              </a:rPr>
              <a:t>0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Θ(</a:t>
            </a:r>
            <a:r>
              <a:rPr sz="1900" i="1" spc="35" dirty="0">
                <a:latin typeface="Times New Roman"/>
                <a:cs typeface="Times New Roman"/>
              </a:rPr>
              <a:t>n</a:t>
            </a:r>
            <a:r>
              <a:rPr sz="2000" i="1" spc="52" baseline="21241" dirty="0">
                <a:latin typeface="Times New Roman"/>
                <a:cs typeface="Times New Roman"/>
              </a:rPr>
              <a:t>k</a:t>
            </a:r>
            <a:r>
              <a:rPr sz="1900" spc="35" dirty="0">
                <a:latin typeface="Times New Roman"/>
                <a:cs typeface="Times New Roman"/>
              </a:rPr>
              <a:t>)</a:t>
            </a:r>
            <a:r>
              <a:rPr sz="1900" spc="35" dirty="0"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200" y="4876800"/>
            <a:ext cx="986686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baseline="-6944" dirty="0">
                <a:latin typeface="Times New Roman"/>
                <a:cs typeface="Times New Roman"/>
              </a:rPr>
              <a:t>2</a:t>
            </a:r>
            <a:r>
              <a:rPr sz="1900" spc="-111" baseline="-6944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3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828" y="4533901"/>
            <a:ext cx="3038772" cy="1088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lnSpc>
                <a:spcPts val="2068"/>
              </a:lnSpc>
              <a:tabLst>
                <a:tab pos="511885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Ex.	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3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2) +</a:t>
            </a:r>
            <a:r>
              <a:rPr sz="1900" spc="-74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  <a:p>
            <a:pPr marL="109441">
              <a:lnSpc>
                <a:spcPts val="3087"/>
              </a:lnSpc>
              <a:tabLst>
                <a:tab pos="1163059" algn="l"/>
                <a:tab pos="1835126" algn="l"/>
              </a:tabLst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a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 3,	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dirty="0">
                <a:latin typeface="Times New Roman"/>
                <a:cs typeface="Times New Roman"/>
              </a:rPr>
              <a:t>= 2</a:t>
            </a:r>
            <a:r>
              <a:rPr sz="1900" i="1" dirty="0">
                <a:latin typeface="Times New Roman"/>
                <a:cs typeface="Times New Roman"/>
              </a:rPr>
              <a:t>,	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</a:t>
            </a:r>
            <a:r>
              <a:rPr sz="1900" spc="-231" dirty="0">
                <a:latin typeface="Times New Roman"/>
                <a:cs typeface="Times New Roman"/>
              </a:rPr>
              <a:t> </a:t>
            </a:r>
            <a:r>
              <a:rPr lang="en-US" sz="1900" spc="-231" dirty="0" smtClean="0">
                <a:latin typeface="Times New Roman"/>
                <a:cs typeface="Times New Roman"/>
              </a:rPr>
              <a:t>n</a:t>
            </a:r>
            <a:r>
              <a:rPr sz="1900" spc="-4" dirty="0" smtClean="0">
                <a:latin typeface="Lucida Sans Unicode"/>
                <a:cs typeface="Lucida Sans Unicode"/>
              </a:rPr>
              <a:t>,</a:t>
            </a:r>
            <a:endParaRPr sz="1900" dirty="0">
              <a:latin typeface="Lucida Sans Unicode"/>
              <a:cs typeface="Lucida Sans Unicode"/>
            </a:endParaRPr>
          </a:p>
          <a:p>
            <a:pPr marL="109441">
              <a:lnSpc>
                <a:spcPts val="3275"/>
              </a:lnSpc>
            </a:pPr>
            <a:r>
              <a:rPr sz="4500" spc="24" baseline="-5116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</a:t>
            </a:r>
            <a:r>
              <a:rPr sz="1900" spc="-278" dirty="0">
                <a:latin typeface="Times New Roman"/>
                <a:cs typeface="Times New Roman"/>
              </a:rPr>
              <a:t> </a:t>
            </a:r>
            <a:r>
              <a:rPr sz="1900" spc="43" dirty="0">
                <a:latin typeface="Times New Roman"/>
                <a:cs typeface="Times New Roman"/>
              </a:rPr>
              <a:t>Θ(</a:t>
            </a:r>
            <a:r>
              <a:rPr sz="1900" i="1" spc="43" dirty="0">
                <a:latin typeface="Times New Roman"/>
                <a:cs typeface="Times New Roman"/>
              </a:rPr>
              <a:t>n</a:t>
            </a:r>
            <a:r>
              <a:rPr sz="2000" spc="64" baseline="21241" dirty="0">
                <a:latin typeface="Times New Roman"/>
                <a:cs typeface="Times New Roman"/>
              </a:rPr>
              <a:t>lg </a:t>
            </a:r>
            <a:r>
              <a:rPr sz="2000" spc="5" baseline="21241" dirty="0">
                <a:latin typeface="Times New Roman"/>
                <a:cs typeface="Times New Roman"/>
              </a:rPr>
              <a:t>3</a:t>
            </a:r>
            <a:r>
              <a:rPr sz="1900" spc="4" dirty="0">
                <a:latin typeface="Times New Roman"/>
                <a:cs typeface="Times New Roman"/>
              </a:rPr>
              <a:t>)</a:t>
            </a:r>
            <a:r>
              <a:rPr sz="1900" spc="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43" dirty="0"/>
              <a:t>Master</a:t>
            </a:r>
            <a:r>
              <a:rPr spc="12" dirty="0"/>
              <a:t> </a:t>
            </a:r>
            <a:r>
              <a:rPr spc="8" dirty="0"/>
              <a:t>theorem</a:t>
            </a:r>
          </a:p>
        </p:txBody>
      </p:sp>
      <p:sp>
        <p:nvSpPr>
          <p:cNvPr id="11" name="object 11"/>
          <p:cNvSpPr/>
          <p:nvPr/>
        </p:nvSpPr>
        <p:spPr>
          <a:xfrm>
            <a:off x="4822141" y="2205196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8828" y="2190668"/>
            <a:ext cx="6676951" cy="109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8750" algn="ctr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 dirty="0">
              <a:latin typeface="Trebuchet MS"/>
              <a:cs typeface="Trebuchet MS"/>
            </a:endParaRPr>
          </a:p>
          <a:p>
            <a:pPr marL="9949">
              <a:spcBef>
                <a:spcPts val="807"/>
              </a:spcBef>
            </a:pPr>
            <a:r>
              <a:rPr sz="1900" spc="16" dirty="0">
                <a:latin typeface="Lucida Sans Unicode"/>
                <a:cs typeface="Lucida Sans Unicode"/>
              </a:rPr>
              <a:t>where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spc="-4" dirty="0">
                <a:latin typeface="Lucida Sans Unicode"/>
                <a:cs typeface="Lucida Sans Unicode"/>
              </a:rPr>
              <a:t>means either </a:t>
            </a:r>
            <a:r>
              <a:rPr sz="1900" spc="-940" dirty="0">
                <a:latin typeface="Symbol"/>
                <a:cs typeface="Symbol"/>
              </a:rPr>
              <a:t>⎣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627" dirty="0">
                <a:latin typeface="Times New Roman"/>
                <a:cs typeface="Times New Roman"/>
              </a:rPr>
              <a:t>b</a:t>
            </a:r>
            <a:r>
              <a:rPr sz="1900" spc="-627" dirty="0">
                <a:latin typeface="Symbol"/>
                <a:cs typeface="Symbol"/>
              </a:rPr>
              <a:t>⎦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or </a:t>
            </a:r>
            <a:r>
              <a:rPr sz="1900" spc="-940" dirty="0">
                <a:latin typeface="Symbol"/>
                <a:cs typeface="Symbol"/>
              </a:rPr>
              <a:t>⎡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474" dirty="0">
                <a:latin typeface="Times New Roman"/>
                <a:cs typeface="Times New Roman"/>
              </a:rPr>
              <a:t>b</a:t>
            </a:r>
            <a:r>
              <a:rPr sz="1900" spc="-474" dirty="0">
                <a:latin typeface="Symbol"/>
                <a:cs typeface="Symbol"/>
              </a:rPr>
              <a:t>⎤</a:t>
            </a:r>
            <a:r>
              <a:rPr sz="1900" spc="-474" dirty="0">
                <a:latin typeface="Lucida Sans Unicode"/>
                <a:cs typeface="Lucida Sans Unicode"/>
              </a:rPr>
              <a:t>.    </a:t>
            </a:r>
            <a:endParaRPr lang="en-US" sz="1900" spc="-474" dirty="0" smtClean="0">
              <a:latin typeface="Lucida Sans Unicode"/>
              <a:cs typeface="Lucida Sans Unicode"/>
            </a:endParaRPr>
          </a:p>
          <a:p>
            <a:pPr marL="9949">
              <a:spcBef>
                <a:spcPts val="807"/>
              </a:spcBef>
            </a:pPr>
            <a:r>
              <a:rPr sz="1900" spc="-4" dirty="0" smtClean="0">
                <a:latin typeface="Lucida Sans Unicode"/>
                <a:cs typeface="Lucida Sans Unicode"/>
              </a:rPr>
              <a:t>Let 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spc="-4" dirty="0">
                <a:latin typeface="Times New Roman"/>
                <a:cs typeface="Times New Roman"/>
              </a:rPr>
              <a:t>a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r>
              <a:rPr sz="1900" spc="-396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Then,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3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08">
              <a:lnSpc>
                <a:spcPts val="1007"/>
              </a:lnSpc>
            </a:pPr>
            <a:fld id="{81D60167-4931-47E6-BA6A-407CBD079E47}" type="slidenum">
              <a:rPr dirty="0"/>
              <a:pPr marL="57208">
                <a:lnSpc>
                  <a:spcPts val="1007"/>
                </a:lnSpc>
              </a:pPr>
              <a:t>20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299053" y="2008414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0048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7" y="1072753"/>
            <a:ext cx="189184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Master</a:t>
            </a:r>
            <a:r>
              <a:rPr sz="1900" spc="-3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8" dirty="0">
                <a:solidFill>
                  <a:srgbClr val="0048AA"/>
                </a:solidFill>
                <a:latin typeface="Lucida Sans Unicode"/>
                <a:cs typeface="Lucida Sans Unicode"/>
              </a:rPr>
              <a:t>theorem.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622" y="1072753"/>
            <a:ext cx="581746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Suppose </a:t>
            </a:r>
            <a:r>
              <a:rPr sz="1900" spc="-4" dirty="0">
                <a:latin typeface="Lucida Sans Unicode"/>
                <a:cs typeface="Lucida Sans Unicode"/>
              </a:rPr>
              <a:t>that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function </a:t>
            </a:r>
            <a:r>
              <a:rPr sz="1900" spc="-4" dirty="0">
                <a:latin typeface="Lucida Sans Unicode"/>
                <a:cs typeface="Lucida Sans Unicode"/>
              </a:rPr>
              <a:t>on the</a:t>
            </a:r>
            <a:r>
              <a:rPr sz="1900" spc="-78" dirty="0">
                <a:latin typeface="Lucida Sans Unicode"/>
                <a:cs typeface="Lucida Sans Unicode"/>
              </a:rPr>
              <a:t> </a:t>
            </a:r>
            <a:r>
              <a:rPr sz="1900" spc="8" dirty="0">
                <a:latin typeface="Lucida Sans Unicode"/>
                <a:cs typeface="Lucida Sans Unicode"/>
              </a:rPr>
              <a:t>nonnegative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371600"/>
            <a:ext cx="420802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integers that satisfies the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8" y="3380185"/>
            <a:ext cx="8629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Case</a:t>
            </a:r>
            <a:r>
              <a:rPr sz="1900" spc="-82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2.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836" y="3380184"/>
            <a:ext cx="547576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If</a:t>
            </a:r>
            <a:r>
              <a:rPr sz="1900" spc="-8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Θ(</a:t>
            </a:r>
            <a:r>
              <a:rPr sz="1900" i="1" spc="55" dirty="0">
                <a:latin typeface="Times New Roman"/>
                <a:cs typeface="Times New Roman"/>
              </a:rPr>
              <a:t>n</a:t>
            </a:r>
            <a:r>
              <a:rPr sz="2000" i="1" spc="81" baseline="21241" dirty="0">
                <a:latin typeface="Times New Roman"/>
                <a:cs typeface="Times New Roman"/>
              </a:rPr>
              <a:t>k</a:t>
            </a:r>
            <a:r>
              <a:rPr sz="2000" i="1" baseline="2124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baseline="20833" dirty="0">
                <a:latin typeface="Times New Roman"/>
                <a:cs typeface="Times New Roman"/>
              </a:rPr>
              <a:t>p</a:t>
            </a:r>
            <a:r>
              <a:rPr sz="1900" i="1" spc="-5" baseline="20833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,</a:t>
            </a:r>
            <a:r>
              <a:rPr sz="1900" spc="-8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</a:t>
            </a:r>
            <a:r>
              <a:rPr sz="1900" spc="-8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4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Θ(</a:t>
            </a:r>
            <a:r>
              <a:rPr sz="1900" i="1" spc="55" dirty="0">
                <a:latin typeface="Times New Roman"/>
                <a:cs typeface="Times New Roman"/>
              </a:rPr>
              <a:t>n</a:t>
            </a:r>
            <a:r>
              <a:rPr sz="2000" i="1" spc="81" baseline="21241" dirty="0">
                <a:latin typeface="Times New Roman"/>
                <a:cs typeface="Times New Roman"/>
              </a:rPr>
              <a:t>k</a:t>
            </a:r>
            <a:r>
              <a:rPr sz="2000" i="1" spc="199" baseline="2124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i="1" baseline="20833" dirty="0">
                <a:latin typeface="Times New Roman"/>
                <a:cs typeface="Times New Roman"/>
              </a:rPr>
              <a:t>p</a:t>
            </a:r>
            <a:r>
              <a:rPr sz="1900" baseline="20833" dirty="0">
                <a:latin typeface="Times New Roman"/>
                <a:cs typeface="Times New Roman"/>
              </a:rPr>
              <a:t>+1</a:t>
            </a:r>
            <a:r>
              <a:rPr sz="1900" spc="-5" baseline="20833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828" y="4533900"/>
            <a:ext cx="4486572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511885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Ex.	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/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2)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spc="67" dirty="0">
                <a:latin typeface="Times New Roman"/>
                <a:cs typeface="Times New Roman"/>
              </a:rPr>
              <a:t>Θ(</a:t>
            </a:r>
            <a:r>
              <a:rPr sz="1900" i="1" spc="67" dirty="0">
                <a:latin typeface="Times New Roman"/>
                <a:cs typeface="Times New Roman"/>
              </a:rPr>
              <a:t>n</a:t>
            </a:r>
            <a:r>
              <a:rPr sz="1900" i="1" spc="-8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spc="-8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).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7876" y="4918472"/>
            <a:ext cx="319012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1466012" algn="l"/>
              </a:tabLst>
            </a:pP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baseline="-6944" dirty="0">
                <a:latin typeface="Times New Roman"/>
                <a:cs typeface="Times New Roman"/>
              </a:rPr>
              <a:t>2 </a:t>
            </a:r>
            <a:r>
              <a:rPr sz="1900" dirty="0">
                <a:latin typeface="Times New Roman"/>
                <a:cs typeface="Times New Roman"/>
              </a:rPr>
              <a:t>2 = 1,	</a:t>
            </a:r>
            <a:r>
              <a:rPr sz="1900" i="1" dirty="0">
                <a:latin typeface="Times New Roman"/>
                <a:cs typeface="Times New Roman"/>
              </a:rPr>
              <a:t>p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74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1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054" y="4776788"/>
            <a:ext cx="3854946" cy="84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lnSpc>
                <a:spcPts val="3275"/>
              </a:lnSpc>
              <a:tabLst>
                <a:tab pos="1063567" algn="l"/>
                <a:tab pos="1735634" algn="l"/>
              </a:tabLst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a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 2,	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dirty="0">
                <a:latin typeface="Times New Roman"/>
                <a:cs typeface="Times New Roman"/>
              </a:rPr>
              <a:t>= 2</a:t>
            </a:r>
            <a:r>
              <a:rPr sz="1900" i="1" dirty="0">
                <a:latin typeface="Times New Roman"/>
                <a:cs typeface="Times New Roman"/>
              </a:rPr>
              <a:t>,	f</a:t>
            </a:r>
            <a:r>
              <a:rPr sz="1900" i="1" spc="-17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2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2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17</a:t>
            </a:r>
            <a:r>
              <a:rPr sz="1900" spc="-172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,</a:t>
            </a:r>
            <a:endParaRPr sz="1900" dirty="0">
              <a:latin typeface="Lucida Sans Unicode"/>
              <a:cs typeface="Lucida Sans Unicode"/>
            </a:endParaRPr>
          </a:p>
          <a:p>
            <a:pPr marL="9949">
              <a:lnSpc>
                <a:spcPts val="3275"/>
              </a:lnSpc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spc="67" dirty="0">
                <a:latin typeface="Times New Roman"/>
                <a:cs typeface="Times New Roman"/>
              </a:rPr>
              <a:t>Θ(</a:t>
            </a:r>
            <a:r>
              <a:rPr sz="1900" i="1" spc="67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log</a:t>
            </a:r>
            <a:r>
              <a:rPr sz="1900" baseline="20833" dirty="0">
                <a:latin typeface="Times New Roman"/>
                <a:cs typeface="Times New Roman"/>
              </a:rPr>
              <a:t>2</a:t>
            </a:r>
            <a:r>
              <a:rPr sz="1900" spc="-212" baseline="20833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43" dirty="0"/>
              <a:t>Master</a:t>
            </a:r>
            <a:r>
              <a:rPr spc="12" dirty="0"/>
              <a:t> </a:t>
            </a:r>
            <a:r>
              <a:rPr spc="8" dirty="0"/>
              <a:t>theorem</a:t>
            </a:r>
          </a:p>
        </p:txBody>
      </p:sp>
      <p:sp>
        <p:nvSpPr>
          <p:cNvPr id="12" name="object 12"/>
          <p:cNvSpPr/>
          <p:nvPr/>
        </p:nvSpPr>
        <p:spPr>
          <a:xfrm>
            <a:off x="4822141" y="2205196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828" y="2190668"/>
            <a:ext cx="6676951" cy="70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8750" algn="ctr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L="9949">
              <a:spcBef>
                <a:spcPts val="807"/>
              </a:spcBef>
            </a:pPr>
            <a:r>
              <a:rPr sz="1900" spc="16" dirty="0">
                <a:latin typeface="Lucida Sans Unicode"/>
                <a:cs typeface="Lucida Sans Unicode"/>
              </a:rPr>
              <a:t>where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spc="-4" dirty="0">
                <a:latin typeface="Lucida Sans Unicode"/>
                <a:cs typeface="Lucida Sans Unicode"/>
              </a:rPr>
              <a:t>means either </a:t>
            </a:r>
            <a:r>
              <a:rPr sz="1900" spc="-940" dirty="0">
                <a:latin typeface="Symbol"/>
                <a:cs typeface="Symbol"/>
              </a:rPr>
              <a:t>⎣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627" dirty="0">
                <a:latin typeface="Times New Roman"/>
                <a:cs typeface="Times New Roman"/>
              </a:rPr>
              <a:t>b</a:t>
            </a:r>
            <a:r>
              <a:rPr sz="1900" spc="-627" dirty="0">
                <a:latin typeface="Symbol"/>
                <a:cs typeface="Symbol"/>
              </a:rPr>
              <a:t>⎦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or </a:t>
            </a:r>
            <a:r>
              <a:rPr sz="1900" spc="-940" dirty="0">
                <a:latin typeface="Symbol"/>
                <a:cs typeface="Symbol"/>
              </a:rPr>
              <a:t>⎡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474" dirty="0">
                <a:latin typeface="Times New Roman"/>
                <a:cs typeface="Times New Roman"/>
              </a:rPr>
              <a:t>b</a:t>
            </a:r>
            <a:r>
              <a:rPr sz="1900" spc="-474" dirty="0">
                <a:latin typeface="Symbol"/>
                <a:cs typeface="Symbol"/>
              </a:rPr>
              <a:t>⎤</a:t>
            </a:r>
            <a:r>
              <a:rPr sz="1900" spc="-474" dirty="0">
                <a:latin typeface="Lucida Sans Unicode"/>
                <a:cs typeface="Lucida Sans Unicode"/>
              </a:rPr>
              <a:t>.    </a:t>
            </a:r>
            <a:r>
              <a:rPr sz="1900" spc="-4" dirty="0">
                <a:latin typeface="Lucida Sans Unicode"/>
                <a:cs typeface="Lucida Sans Unicode"/>
              </a:rPr>
              <a:t>Let 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spc="-4" dirty="0">
                <a:latin typeface="Times New Roman"/>
                <a:cs typeface="Times New Roman"/>
              </a:rPr>
              <a:t>a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r>
              <a:rPr sz="1900" spc="-396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Then,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3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08">
              <a:lnSpc>
                <a:spcPts val="1007"/>
              </a:lnSpc>
            </a:pPr>
            <a:fld id="{81D60167-4931-47E6-BA6A-407CBD079E47}" type="slidenum">
              <a:rPr dirty="0"/>
              <a:pPr marL="57208">
                <a:lnSpc>
                  <a:spcPts val="1007"/>
                </a:lnSpc>
              </a:pPr>
              <a:t>21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299053" y="2008414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2309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27" y="1072753"/>
            <a:ext cx="189184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Master</a:t>
            </a:r>
            <a:r>
              <a:rPr sz="1900" spc="-39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spc="-8" dirty="0">
                <a:solidFill>
                  <a:srgbClr val="0048AA"/>
                </a:solidFill>
                <a:latin typeface="Lucida Sans Unicode"/>
                <a:cs typeface="Lucida Sans Unicode"/>
              </a:rPr>
              <a:t>theorem.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622" y="1072753"/>
            <a:ext cx="581746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Suppose </a:t>
            </a:r>
            <a:r>
              <a:rPr sz="1900" spc="-4" dirty="0">
                <a:latin typeface="Lucida Sans Unicode"/>
                <a:cs typeface="Lucida Sans Unicode"/>
              </a:rPr>
              <a:t>that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dirty="0">
                <a:latin typeface="Lucida Sans Unicode"/>
                <a:cs typeface="Lucida Sans Unicode"/>
              </a:rPr>
              <a:t>is </a:t>
            </a:r>
            <a:r>
              <a:rPr sz="1900" spc="-4" dirty="0">
                <a:latin typeface="Lucida Sans Unicode"/>
                <a:cs typeface="Lucida Sans Unicode"/>
              </a:rPr>
              <a:t>a </a:t>
            </a:r>
            <a:r>
              <a:rPr sz="1900" dirty="0">
                <a:latin typeface="Lucida Sans Unicode"/>
                <a:cs typeface="Lucida Sans Unicode"/>
              </a:rPr>
              <a:t>function </a:t>
            </a:r>
            <a:r>
              <a:rPr sz="1900" spc="-4" dirty="0">
                <a:latin typeface="Lucida Sans Unicode"/>
                <a:cs typeface="Lucida Sans Unicode"/>
              </a:rPr>
              <a:t>on the</a:t>
            </a:r>
            <a:r>
              <a:rPr sz="1900" spc="-78" dirty="0">
                <a:latin typeface="Lucida Sans Unicode"/>
                <a:cs typeface="Lucida Sans Unicode"/>
              </a:rPr>
              <a:t> </a:t>
            </a:r>
            <a:r>
              <a:rPr sz="1900" spc="8" dirty="0">
                <a:latin typeface="Lucida Sans Unicode"/>
                <a:cs typeface="Lucida Sans Unicode"/>
              </a:rPr>
              <a:t>nonnegative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371600"/>
            <a:ext cx="420802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spc="-4" dirty="0">
                <a:latin typeface="Lucida Sans Unicode"/>
                <a:cs typeface="Lucida Sans Unicode"/>
              </a:rPr>
              <a:t>integers that satisfies the</a:t>
            </a:r>
            <a:r>
              <a:rPr sz="1900" spc="20" dirty="0">
                <a:latin typeface="Lucida Sans Unicode"/>
                <a:cs typeface="Lucida Sans Unicode"/>
              </a:rPr>
              <a:t> </a:t>
            </a:r>
            <a:r>
              <a:rPr sz="1900" spc="-8" dirty="0">
                <a:latin typeface="Lucida Sans Unicode"/>
                <a:cs typeface="Lucida Sans Unicode"/>
              </a:rPr>
              <a:t>recurrence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8" y="3380185"/>
            <a:ext cx="86292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Case</a:t>
            </a:r>
            <a:r>
              <a:rPr sz="1900" spc="-82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048AA"/>
                </a:solidFill>
                <a:latin typeface="Lucida Sans Unicode"/>
                <a:cs typeface="Lucida Sans Unicode"/>
              </a:rPr>
              <a:t>3.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836" y="3380184"/>
            <a:ext cx="7308056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6259029" algn="l"/>
              </a:tabLst>
            </a:pPr>
            <a:r>
              <a:rPr sz="1900" spc="-4" dirty="0">
                <a:latin typeface="Lucida Sans Unicode"/>
                <a:cs typeface="Lucida Sans Unicode"/>
              </a:rPr>
              <a:t>If </a:t>
            </a:r>
            <a:r>
              <a:rPr sz="1900" i="1" dirty="0">
                <a:latin typeface="Times New Roman"/>
                <a:cs typeface="Times New Roman"/>
              </a:rPr>
              <a:t>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spc="12" dirty="0">
                <a:latin typeface="Times New Roman"/>
                <a:cs typeface="Times New Roman"/>
              </a:rPr>
              <a:t>Ω(</a:t>
            </a:r>
            <a:r>
              <a:rPr sz="1900" i="1" spc="12" dirty="0">
                <a:latin typeface="Times New Roman"/>
                <a:cs typeface="Times New Roman"/>
              </a:rPr>
              <a:t>n</a:t>
            </a:r>
            <a:r>
              <a:rPr sz="2000" i="1" spc="17" baseline="21241" dirty="0">
                <a:latin typeface="Times New Roman"/>
                <a:cs typeface="Times New Roman"/>
              </a:rPr>
              <a:t>k </a:t>
            </a:r>
            <a:r>
              <a:rPr sz="2000" i="1" spc="24" baseline="21241" dirty="0">
                <a:latin typeface="Times New Roman"/>
                <a:cs typeface="Times New Roman"/>
              </a:rPr>
              <a:t>+ </a:t>
            </a:r>
            <a:r>
              <a:rPr sz="2000" i="1" spc="52" baseline="21241" dirty="0">
                <a:latin typeface="Times New Roman"/>
                <a:cs typeface="Times New Roman"/>
              </a:rPr>
              <a:t>ε</a:t>
            </a:r>
            <a:r>
              <a:rPr sz="1900" spc="35" dirty="0">
                <a:latin typeface="Times New Roman"/>
                <a:cs typeface="Times New Roman"/>
              </a:rPr>
              <a:t>) </a:t>
            </a:r>
            <a:r>
              <a:rPr sz="1900" spc="-4" dirty="0">
                <a:latin typeface="Lucida Sans Unicode"/>
                <a:cs typeface="Lucida Sans Unicode"/>
              </a:rPr>
              <a:t>for </a:t>
            </a:r>
            <a:r>
              <a:rPr sz="1900" dirty="0">
                <a:latin typeface="Lucida Sans Unicode"/>
                <a:cs typeface="Lucida Sans Unicode"/>
              </a:rPr>
              <a:t>some constant </a:t>
            </a:r>
            <a:r>
              <a:rPr sz="1900" i="1" spc="89" dirty="0">
                <a:latin typeface="Times New Roman"/>
                <a:cs typeface="Times New Roman"/>
              </a:rPr>
              <a:t>ε </a:t>
            </a:r>
            <a:r>
              <a:rPr sz="1900" dirty="0">
                <a:latin typeface="Times New Roman"/>
                <a:cs typeface="Times New Roman"/>
              </a:rPr>
              <a:t>&gt; 0 </a:t>
            </a:r>
            <a:r>
              <a:rPr sz="1900" spc="-4" dirty="0">
                <a:latin typeface="Lucida Sans Unicode"/>
                <a:cs typeface="Lucida Sans Unicode"/>
              </a:rPr>
              <a:t>and if </a:t>
            </a:r>
            <a:r>
              <a:rPr sz="1900" i="1" dirty="0">
                <a:latin typeface="Times New Roman"/>
                <a:cs typeface="Times New Roman"/>
              </a:rPr>
              <a:t>a 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2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dirty="0">
                <a:latin typeface="Times New Roman"/>
                <a:cs typeface="Times New Roman"/>
              </a:rPr>
              <a:t>)	≤ </a:t>
            </a:r>
            <a:r>
              <a:rPr sz="1900" i="1" dirty="0">
                <a:latin typeface="Times New Roman"/>
                <a:cs typeface="Times New Roman"/>
              </a:rPr>
              <a:t>c 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23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for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3657600"/>
            <a:ext cx="8001000" cy="187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z="1900" dirty="0">
                <a:latin typeface="Lucida Sans Unicode"/>
                <a:cs typeface="Lucida Sans Unicode"/>
              </a:rPr>
              <a:t>some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dirty="0">
                <a:latin typeface="Lucida Sans Unicode"/>
                <a:cs typeface="Lucida Sans Unicode"/>
              </a:rPr>
              <a:t>constant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c </a:t>
            </a:r>
            <a:r>
              <a:rPr sz="1900" dirty="0">
                <a:latin typeface="Times New Roman"/>
                <a:cs typeface="Times New Roman"/>
              </a:rPr>
              <a:t>&lt; 1</a:t>
            </a:r>
            <a:r>
              <a:rPr sz="1900" spc="121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and all </a:t>
            </a:r>
            <a:r>
              <a:rPr sz="1900" spc="4" dirty="0">
                <a:latin typeface="Lucida Sans Unicode"/>
                <a:cs typeface="Lucida Sans Unicode"/>
              </a:rPr>
              <a:t>sufficiently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spc="-12" dirty="0">
                <a:latin typeface="Lucida Sans Unicode"/>
                <a:cs typeface="Lucida Sans Unicode"/>
              </a:rPr>
              <a:t>large</a:t>
            </a:r>
            <a:r>
              <a:rPr sz="1900" spc="-4" dirty="0">
                <a:latin typeface="Lucida Sans Unicode"/>
                <a:cs typeface="Lucida Sans Unicode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4" dirty="0">
                <a:latin typeface="Lucida Sans Unicode"/>
                <a:cs typeface="Lucida Sans Unicode"/>
              </a:rPr>
              <a:t>, then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</a:t>
            </a:r>
            <a:r>
              <a:rPr sz="1900" spc="208" dirty="0">
                <a:latin typeface="Times New Roman"/>
                <a:cs typeface="Times New Roman"/>
              </a:rPr>
              <a:t>Θ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5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)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9949">
              <a:lnSpc>
                <a:spcPts val="2068"/>
              </a:lnSpc>
              <a:spcBef>
                <a:spcPts val="1445"/>
              </a:spcBef>
              <a:tabLst>
                <a:tab pos="511885" algn="l"/>
              </a:tabLst>
            </a:pPr>
            <a:r>
              <a:rPr sz="1900" spc="-4" dirty="0">
                <a:solidFill>
                  <a:srgbClr val="0048AA"/>
                </a:solidFill>
                <a:latin typeface="Lucida Sans Unicode"/>
                <a:cs typeface="Lucida Sans Unicode"/>
              </a:rPr>
              <a:t>Ex.	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 3 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4) +</a:t>
            </a:r>
            <a:r>
              <a:rPr sz="1900" spc="-227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5" baseline="20833" dirty="0">
                <a:latin typeface="Times New Roman"/>
                <a:cs typeface="Times New Roman"/>
              </a:rPr>
              <a:t>5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  <a:p>
            <a:pPr marL="109441">
              <a:lnSpc>
                <a:spcPts val="3087"/>
              </a:lnSpc>
              <a:tabLst>
                <a:tab pos="1163059" algn="l"/>
                <a:tab pos="1835126" algn="l"/>
                <a:tab pos="2867354" algn="l"/>
              </a:tabLst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a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 3,	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dirty="0">
                <a:latin typeface="Times New Roman"/>
                <a:cs typeface="Times New Roman"/>
              </a:rPr>
              <a:t>= 4</a:t>
            </a:r>
            <a:r>
              <a:rPr sz="1900" i="1" dirty="0">
                <a:latin typeface="Times New Roman"/>
                <a:cs typeface="Times New Roman"/>
              </a:rPr>
              <a:t>,	f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15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4" dirty="0">
                <a:latin typeface="Times New Roman"/>
                <a:cs typeface="Times New Roman"/>
              </a:rPr>
              <a:t> </a:t>
            </a:r>
            <a:r>
              <a:rPr sz="1900" i="1" spc="-4" dirty="0">
                <a:latin typeface="Times New Roman"/>
                <a:cs typeface="Times New Roman"/>
              </a:rPr>
              <a:t>n</a:t>
            </a:r>
            <a:r>
              <a:rPr sz="1900" spc="-5" baseline="20833" dirty="0">
                <a:latin typeface="Times New Roman"/>
                <a:cs typeface="Times New Roman"/>
              </a:rPr>
              <a:t>5</a:t>
            </a:r>
            <a:r>
              <a:rPr sz="1900" spc="-4" dirty="0">
                <a:latin typeface="Lucida Sans Unicode"/>
                <a:cs typeface="Lucida Sans Unicode"/>
              </a:rPr>
              <a:t>,	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baseline="-6944" dirty="0">
                <a:latin typeface="Times New Roman"/>
                <a:cs typeface="Times New Roman"/>
              </a:rPr>
              <a:t>4</a:t>
            </a:r>
            <a:r>
              <a:rPr sz="1900" spc="-111" baseline="-6944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3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  <a:p>
            <a:pPr marL="109441">
              <a:lnSpc>
                <a:spcPts val="3275"/>
              </a:lnSpc>
            </a:pPr>
            <a:r>
              <a:rPr sz="4500" spc="24" baseline="-6578" dirty="0">
                <a:latin typeface="PMingLiU"/>
                <a:cs typeface="PMingLiU"/>
              </a:rPr>
              <a:t>・</a:t>
            </a:r>
            <a:r>
              <a:rPr sz="1900" i="1" spc="16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) =</a:t>
            </a:r>
            <a:r>
              <a:rPr sz="1900" spc="-231" dirty="0">
                <a:latin typeface="Times New Roman"/>
                <a:cs typeface="Times New Roman"/>
              </a:rPr>
              <a:t> </a:t>
            </a:r>
            <a:r>
              <a:rPr sz="1900" spc="31" dirty="0">
                <a:latin typeface="Times New Roman"/>
                <a:cs typeface="Times New Roman"/>
              </a:rPr>
              <a:t>Θ(</a:t>
            </a:r>
            <a:r>
              <a:rPr sz="1900" i="1" spc="31" dirty="0">
                <a:latin typeface="Times New Roman"/>
                <a:cs typeface="Times New Roman"/>
              </a:rPr>
              <a:t>n</a:t>
            </a:r>
            <a:r>
              <a:rPr sz="1900" spc="47" baseline="20833" dirty="0">
                <a:latin typeface="Times New Roman"/>
                <a:cs typeface="Times New Roman"/>
              </a:rPr>
              <a:t>5</a:t>
            </a:r>
            <a:r>
              <a:rPr sz="1900" spc="31" dirty="0">
                <a:latin typeface="Times New Roman"/>
                <a:cs typeface="Times New Roman"/>
              </a:rPr>
              <a:t>)</a:t>
            </a:r>
            <a:r>
              <a:rPr sz="1900" spc="31" dirty="0">
                <a:latin typeface="Lucida Sans Unicode"/>
                <a:cs typeface="Lucida Sans Unicode"/>
              </a:rPr>
              <a:t>.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473" y="789362"/>
            <a:ext cx="8791277" cy="506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/>
            <a:r>
              <a:rPr spc="43" dirty="0"/>
              <a:t>Master</a:t>
            </a:r>
            <a:r>
              <a:rPr spc="12" dirty="0"/>
              <a:t> </a:t>
            </a:r>
            <a:r>
              <a:rPr spc="8" dirty="0"/>
              <a:t>theorem</a:t>
            </a:r>
          </a:p>
        </p:txBody>
      </p:sp>
      <p:sp>
        <p:nvSpPr>
          <p:cNvPr id="10" name="object 10"/>
          <p:cNvSpPr/>
          <p:nvPr/>
        </p:nvSpPr>
        <p:spPr>
          <a:xfrm>
            <a:off x="4822141" y="2205196"/>
            <a:ext cx="155689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6" y="0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828" y="2190668"/>
            <a:ext cx="6676951" cy="70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8750" algn="ctr"/>
            <a:r>
              <a:rPr sz="2000" i="1" spc="-251" dirty="0">
                <a:latin typeface="Trebuchet MS"/>
                <a:cs typeface="Trebuchet MS"/>
              </a:rPr>
              <a:t>b</a:t>
            </a:r>
            <a:endParaRPr sz="2000" dirty="0">
              <a:latin typeface="Trebuchet MS"/>
              <a:cs typeface="Trebuchet MS"/>
            </a:endParaRPr>
          </a:p>
          <a:p>
            <a:pPr marL="9949">
              <a:spcBef>
                <a:spcPts val="807"/>
              </a:spcBef>
            </a:pPr>
            <a:r>
              <a:rPr sz="1900" spc="16" dirty="0">
                <a:latin typeface="Lucida Sans Unicode"/>
                <a:cs typeface="Lucida Sans Unicode"/>
              </a:rPr>
              <a:t>where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dirty="0">
                <a:latin typeface="Times New Roman"/>
                <a:cs typeface="Times New Roman"/>
              </a:rPr>
              <a:t>b </a:t>
            </a:r>
            <a:r>
              <a:rPr sz="1900" spc="-4" dirty="0">
                <a:latin typeface="Lucida Sans Unicode"/>
                <a:cs typeface="Lucida Sans Unicode"/>
              </a:rPr>
              <a:t>means either </a:t>
            </a:r>
            <a:r>
              <a:rPr sz="1900" spc="-940" dirty="0">
                <a:latin typeface="Symbol"/>
                <a:cs typeface="Symbol"/>
              </a:rPr>
              <a:t>⎣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627" dirty="0">
                <a:latin typeface="Times New Roman"/>
                <a:cs typeface="Times New Roman"/>
              </a:rPr>
              <a:t>b</a:t>
            </a:r>
            <a:r>
              <a:rPr sz="1900" spc="-627" dirty="0">
                <a:latin typeface="Symbol"/>
                <a:cs typeface="Symbol"/>
              </a:rPr>
              <a:t>⎦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or </a:t>
            </a:r>
            <a:r>
              <a:rPr sz="1900" spc="-940" dirty="0">
                <a:latin typeface="Symbol"/>
                <a:cs typeface="Symbol"/>
              </a:rPr>
              <a:t>⎡</a:t>
            </a:r>
            <a:r>
              <a:rPr sz="1900" spc="-157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 </a:t>
            </a:r>
            <a:r>
              <a:rPr sz="1900" dirty="0">
                <a:latin typeface="Times New Roman"/>
                <a:cs typeface="Times New Roman"/>
              </a:rPr>
              <a:t>/ </a:t>
            </a:r>
            <a:r>
              <a:rPr sz="1900" i="1" spc="-474" dirty="0">
                <a:latin typeface="Times New Roman"/>
                <a:cs typeface="Times New Roman"/>
              </a:rPr>
              <a:t>b</a:t>
            </a:r>
            <a:r>
              <a:rPr sz="1900" spc="-474" dirty="0">
                <a:latin typeface="Symbol"/>
                <a:cs typeface="Symbol"/>
              </a:rPr>
              <a:t>⎤</a:t>
            </a:r>
            <a:r>
              <a:rPr sz="1900" spc="-474" dirty="0">
                <a:latin typeface="Lucida Sans Unicode"/>
                <a:cs typeface="Lucida Sans Unicode"/>
              </a:rPr>
              <a:t>.    </a:t>
            </a:r>
            <a:r>
              <a:rPr sz="1900" spc="-4" dirty="0">
                <a:latin typeface="Lucida Sans Unicode"/>
                <a:cs typeface="Lucida Sans Unicode"/>
              </a:rPr>
              <a:t>Let </a:t>
            </a:r>
            <a:r>
              <a:rPr sz="1900" i="1" dirty="0">
                <a:latin typeface="Times New Roman"/>
                <a:cs typeface="Times New Roman"/>
              </a:rPr>
              <a:t>k </a:t>
            </a:r>
            <a:r>
              <a:rPr sz="1900" dirty="0">
                <a:latin typeface="Times New Roman"/>
                <a:cs typeface="Times New Roman"/>
              </a:rPr>
              <a:t>= log</a:t>
            </a:r>
            <a:r>
              <a:rPr sz="1900" i="1" baseline="-6944" dirty="0">
                <a:latin typeface="Times New Roman"/>
                <a:cs typeface="Times New Roman"/>
              </a:rPr>
              <a:t>b </a:t>
            </a:r>
            <a:r>
              <a:rPr sz="1900" i="1" spc="-4" dirty="0">
                <a:latin typeface="Times New Roman"/>
                <a:cs typeface="Times New Roman"/>
              </a:rPr>
              <a:t>a</a:t>
            </a:r>
            <a:r>
              <a:rPr sz="1900" spc="-4" dirty="0">
                <a:latin typeface="Lucida Sans Unicode"/>
                <a:cs typeface="Lucida Sans Unicode"/>
              </a:rPr>
              <a:t>.</a:t>
            </a:r>
            <a:r>
              <a:rPr sz="1900" spc="-396" dirty="0">
                <a:latin typeface="Lucida Sans Unicode"/>
                <a:cs typeface="Lucida Sans Unicode"/>
              </a:rPr>
              <a:t> </a:t>
            </a:r>
            <a:r>
              <a:rPr sz="1900" spc="-4" dirty="0">
                <a:latin typeface="Lucida Sans Unicode"/>
                <a:cs typeface="Lucida Sans Unicode"/>
              </a:rPr>
              <a:t>Then,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9053" y="2008414"/>
            <a:ext cx="2845132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9">
              <a:tabLst>
                <a:tab pos="2018689" algn="l"/>
                <a:tab pos="2353479" algn="l"/>
              </a:tabLst>
            </a:pPr>
            <a:r>
              <a:rPr sz="2000" i="1" spc="20" dirty="0">
                <a:latin typeface="Trebuchet MS"/>
                <a:cs typeface="Trebuchet MS"/>
              </a:rPr>
              <a:t>T</a:t>
            </a:r>
            <a:r>
              <a:rPr sz="2000" i="1" spc="-329" dirty="0">
                <a:latin typeface="Trebuchet MS"/>
                <a:cs typeface="Trebuchet MS"/>
              </a:rPr>
              <a:t> </a:t>
            </a:r>
            <a:r>
              <a:rPr sz="2000" spc="51" dirty="0">
                <a:latin typeface="Tahoma"/>
                <a:cs typeface="Tahoma"/>
              </a:rPr>
              <a:t>(</a:t>
            </a:r>
            <a:r>
              <a:rPr sz="2000" i="1" spc="51" dirty="0">
                <a:latin typeface="Trebuchet MS"/>
                <a:cs typeface="Trebuchet MS"/>
              </a:rPr>
              <a:t>n</a:t>
            </a:r>
            <a:r>
              <a:rPr sz="2000" spc="51" dirty="0">
                <a:latin typeface="Tahoma"/>
                <a:cs typeface="Tahoma"/>
              </a:rPr>
              <a:t>)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spc="121" dirty="0">
                <a:latin typeface="Tahoma"/>
                <a:cs typeface="Tahoma"/>
              </a:rPr>
              <a:t>=</a:t>
            </a:r>
            <a:r>
              <a:rPr sz="2000" spc="-63" dirty="0">
                <a:latin typeface="Tahoma"/>
                <a:cs typeface="Tahoma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i="1" spc="-39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T </a:t>
            </a:r>
            <a:r>
              <a:rPr sz="3100" spc="828" baseline="61965" dirty="0">
                <a:latin typeface="Arial"/>
                <a:cs typeface="Arial"/>
              </a:rPr>
              <a:t>(</a:t>
            </a:r>
            <a:r>
              <a:rPr sz="3100" spc="-476" baseline="61965" dirty="0">
                <a:latin typeface="Arial"/>
                <a:cs typeface="Arial"/>
              </a:rPr>
              <a:t> </a:t>
            </a:r>
            <a:r>
              <a:rPr sz="3100" i="1" spc="188" baseline="37393" dirty="0">
                <a:latin typeface="Trebuchet MS"/>
                <a:cs typeface="Trebuchet MS"/>
              </a:rPr>
              <a:t>n</a:t>
            </a:r>
            <a:r>
              <a:rPr sz="3100" i="1" spc="-552" baseline="37393" dirty="0">
                <a:latin typeface="Trebuchet MS"/>
                <a:cs typeface="Trebuchet MS"/>
              </a:rPr>
              <a:t> </a:t>
            </a:r>
            <a:r>
              <a:rPr sz="3100" spc="999" baseline="61965" dirty="0">
                <a:latin typeface="Arial"/>
                <a:cs typeface="Arial"/>
              </a:rPr>
              <a:t>\	</a:t>
            </a:r>
            <a:r>
              <a:rPr sz="2000" spc="121" dirty="0">
                <a:latin typeface="Tahoma"/>
                <a:cs typeface="Tahoma"/>
              </a:rPr>
              <a:t>+	</a:t>
            </a:r>
            <a:r>
              <a:rPr sz="2000" i="1" spc="188" dirty="0">
                <a:latin typeface="Trebuchet MS"/>
                <a:cs typeface="Trebuchet MS"/>
              </a:rPr>
              <a:t>f</a:t>
            </a:r>
            <a:r>
              <a:rPr sz="2000" i="1" spc="-466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ahoma"/>
                <a:cs typeface="Tahoma"/>
              </a:rPr>
              <a:t>(</a:t>
            </a:r>
            <a:r>
              <a:rPr sz="2000" i="1" spc="55" dirty="0">
                <a:latin typeface="Trebuchet MS"/>
                <a:cs typeface="Trebuchet MS"/>
              </a:rPr>
              <a:t>n</a:t>
            </a:r>
            <a:r>
              <a:rPr sz="2000" spc="5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0595" y="2430882"/>
            <a:ext cx="1989579" cy="7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368" marR="3980" indent="-407916">
              <a:lnSpc>
                <a:spcPct val="119800"/>
              </a:lnSpc>
            </a:pP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regularity condition</a:t>
            </a:r>
            <a:r>
              <a:rPr sz="1300" spc="-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holds  </a:t>
            </a:r>
            <a:r>
              <a:rPr sz="1300" spc="-4" dirty="0">
                <a:solidFill>
                  <a:srgbClr val="8D3124"/>
                </a:solidFill>
                <a:latin typeface="Lucida Sans Unicode"/>
                <a:cs typeface="Lucida Sans Unicode"/>
              </a:rPr>
              <a:t>if f(n) </a:t>
            </a:r>
            <a:r>
              <a:rPr sz="1300" spc="-204" dirty="0">
                <a:solidFill>
                  <a:srgbClr val="8D3124"/>
                </a:solidFill>
                <a:latin typeface="Lucida Sans Unicode"/>
                <a:cs typeface="Lucida Sans Unicode"/>
              </a:rPr>
              <a:t>=  </a:t>
            </a:r>
            <a:r>
              <a:rPr sz="1300" dirty="0">
                <a:solidFill>
                  <a:srgbClr val="8D3124"/>
                </a:solidFill>
                <a:latin typeface="Times New Roman"/>
                <a:cs typeface="Times New Roman"/>
              </a:rPr>
              <a:t>Θ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(n</a:t>
            </a:r>
            <a:r>
              <a:rPr sz="1200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k </a:t>
            </a:r>
            <a:r>
              <a:rPr sz="1200" spc="-188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+</a:t>
            </a:r>
            <a:r>
              <a:rPr sz="1200" spc="-64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baseline="21164" dirty="0">
                <a:solidFill>
                  <a:srgbClr val="8D3124"/>
                </a:solidFill>
                <a:latin typeface="Trebuchet MS"/>
                <a:cs typeface="Trebuchet MS"/>
              </a:rPr>
              <a:t>ε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)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05738" y="3022131"/>
            <a:ext cx="237217" cy="309176"/>
          </a:xfrm>
          <a:custGeom>
            <a:avLst/>
            <a:gdLst/>
            <a:ahLst/>
            <a:cxnLst/>
            <a:rect l="l" t="t" r="r" b="b"/>
            <a:pathLst>
              <a:path w="306704" h="387985">
                <a:moveTo>
                  <a:pt x="0" y="387574"/>
                </a:moveTo>
                <a:lnTo>
                  <a:pt x="7880" y="377615"/>
                </a:lnTo>
                <a:lnTo>
                  <a:pt x="306704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7948" y="3273853"/>
            <a:ext cx="95771" cy="106769"/>
          </a:xfrm>
          <a:custGeom>
            <a:avLst/>
            <a:gdLst/>
            <a:ahLst/>
            <a:cxnLst/>
            <a:rect l="l" t="t" r="r" b="b"/>
            <a:pathLst>
              <a:path w="123825" h="133985">
                <a:moveTo>
                  <a:pt x="27852" y="0"/>
                </a:moveTo>
                <a:lnTo>
                  <a:pt x="0" y="133435"/>
                </a:lnTo>
                <a:lnTo>
                  <a:pt x="123459" y="75655"/>
                </a:lnTo>
                <a:lnTo>
                  <a:pt x="56741" y="61729"/>
                </a:lnTo>
                <a:lnTo>
                  <a:pt x="27852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434531" y="7251679"/>
            <a:ext cx="196215" cy="13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08">
              <a:lnSpc>
                <a:spcPts val="1007"/>
              </a:lnSpc>
            </a:pPr>
            <a:fld id="{81D60167-4931-47E6-BA6A-407CBD079E47}" type="slidenum">
              <a:rPr dirty="0"/>
              <a:pPr marL="57208">
                <a:lnSpc>
                  <a:spcPts val="1007"/>
                </a:lnSpc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51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5-09-08 at 11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90004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267" y="1231988"/>
            <a:ext cx="6367780" cy="3281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1800" spc="15" dirty="0">
                <a:solidFill>
                  <a:srgbClr val="0048AA"/>
                </a:solidFill>
                <a:latin typeface="Lucida Sans Unicode"/>
                <a:cs typeface="Lucida Sans Unicode"/>
              </a:rPr>
              <a:t>Obvious</a:t>
            </a:r>
            <a:r>
              <a:rPr sz="1800" spc="-75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applications.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</a:pPr>
            <a:r>
              <a:rPr sz="4275" baseline="-8771" dirty="0">
                <a:latin typeface="PMingLiU"/>
                <a:cs typeface="PMingLiU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Organize an MP3</a:t>
            </a:r>
            <a:r>
              <a:rPr sz="1800" spc="-7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library.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22" baseline="-8771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Display </a:t>
            </a:r>
            <a:r>
              <a:rPr sz="1800" dirty="0">
                <a:latin typeface="Lucida Sans Unicode"/>
                <a:cs typeface="Lucida Sans Unicode"/>
              </a:rPr>
              <a:t>Google PageRank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results.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</a:pPr>
            <a:r>
              <a:rPr sz="4275" spc="7" baseline="-8771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List </a:t>
            </a:r>
            <a:r>
              <a:rPr sz="1800" dirty="0">
                <a:latin typeface="Lucida Sans Unicode"/>
                <a:cs typeface="Lucida Sans Unicode"/>
              </a:rPr>
              <a:t>RSS </a:t>
            </a:r>
            <a:r>
              <a:rPr sz="1800" spc="30" dirty="0">
                <a:latin typeface="Lucida Sans Unicode"/>
                <a:cs typeface="Lucida Sans Unicode"/>
              </a:rPr>
              <a:t>news </a:t>
            </a:r>
            <a:r>
              <a:rPr sz="1800" dirty="0">
                <a:latin typeface="Lucida Sans Unicode"/>
                <a:cs typeface="Lucida Sans Unicode"/>
              </a:rPr>
              <a:t>items in </a:t>
            </a:r>
            <a:r>
              <a:rPr sz="1800" spc="5" dirty="0">
                <a:latin typeface="Lucida Sans Unicode"/>
                <a:cs typeface="Lucida Sans Unicode"/>
              </a:rPr>
              <a:t>reverse </a:t>
            </a:r>
            <a:r>
              <a:rPr sz="1800" spc="-5" dirty="0">
                <a:latin typeface="Lucida Sans Unicode"/>
                <a:cs typeface="Lucida Sans Unicode"/>
              </a:rPr>
              <a:t>chronological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order.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Some </a:t>
            </a: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problems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become easier once elements </a:t>
            </a:r>
            <a:r>
              <a:rPr sz="1800" spc="-15" dirty="0">
                <a:solidFill>
                  <a:srgbClr val="0048AA"/>
                </a:solidFill>
                <a:latin typeface="Lucida Sans Unicode"/>
                <a:cs typeface="Lucida Sans Unicode"/>
              </a:rPr>
              <a:t>are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sorted.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</a:pPr>
            <a:r>
              <a:rPr sz="4275" spc="15" baseline="-8771" dirty="0">
                <a:latin typeface="PMingLiU"/>
                <a:cs typeface="PMingLiU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Identify </a:t>
            </a:r>
            <a:r>
              <a:rPr sz="1800" dirty="0">
                <a:latin typeface="Lucida Sans Unicode"/>
                <a:cs typeface="Lucida Sans Unicode"/>
              </a:rPr>
              <a:t>statistical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outliers.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22" baseline="-8771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Binary </a:t>
            </a:r>
            <a:r>
              <a:rPr sz="1800" spc="-5" dirty="0">
                <a:latin typeface="Lucida Sans Unicode"/>
                <a:cs typeface="Lucida Sans Unicode"/>
              </a:rPr>
              <a:t>search </a:t>
            </a:r>
            <a:r>
              <a:rPr sz="1800" dirty="0">
                <a:latin typeface="Lucida Sans Unicode"/>
                <a:cs typeface="Lucida Sans Unicode"/>
              </a:rPr>
              <a:t>in a</a:t>
            </a:r>
            <a:r>
              <a:rPr sz="1800" spc="-8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database.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</a:pPr>
            <a:r>
              <a:rPr sz="4275" spc="30" baseline="-8771" dirty="0">
                <a:latin typeface="PMingLiU"/>
                <a:cs typeface="PMingLiU"/>
              </a:rPr>
              <a:t>・</a:t>
            </a:r>
            <a:r>
              <a:rPr sz="1800" spc="20" dirty="0">
                <a:latin typeface="Lucida Sans Unicode"/>
                <a:cs typeface="Lucida Sans Unicode"/>
              </a:rPr>
              <a:t>Remove </a:t>
            </a:r>
            <a:r>
              <a:rPr sz="1800" dirty="0">
                <a:latin typeface="Lucida Sans Unicode"/>
                <a:cs typeface="Lucida Sans Unicode"/>
              </a:rPr>
              <a:t>duplicates in a mailing</a:t>
            </a:r>
            <a:r>
              <a:rPr sz="1800" spc="-8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list.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67" y="4856202"/>
            <a:ext cx="8477250" cy="255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47995" algn="ctr">
              <a:lnSpc>
                <a:spcPts val="1980"/>
              </a:lnSpc>
            </a:pPr>
            <a:r>
              <a:rPr sz="1800" spc="-35" dirty="0">
                <a:solidFill>
                  <a:srgbClr val="0048AA"/>
                </a:solidFill>
                <a:latin typeface="Lucida Sans Unicode"/>
                <a:cs typeface="Lucida Sans Unicode"/>
              </a:rPr>
              <a:t>Non-obvious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applications.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</a:pPr>
            <a:r>
              <a:rPr sz="4275" spc="22" baseline="-8771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Convex</a:t>
            </a:r>
            <a:r>
              <a:rPr sz="1800" spc="-6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hull.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7" baseline="-8771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Closest </a:t>
            </a:r>
            <a:r>
              <a:rPr sz="1800" dirty="0">
                <a:latin typeface="Lucida Sans Unicode"/>
                <a:cs typeface="Lucida Sans Unicode"/>
              </a:rPr>
              <a:t>pair of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points.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22" baseline="-8771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Interval </a:t>
            </a:r>
            <a:r>
              <a:rPr sz="1800" dirty="0">
                <a:latin typeface="Lucida Sans Unicode"/>
                <a:cs typeface="Lucida Sans Unicode"/>
              </a:rPr>
              <a:t>scheduling </a:t>
            </a:r>
            <a:r>
              <a:rPr sz="1800" spc="-55" dirty="0">
                <a:latin typeface="Lucida Sans Unicode"/>
                <a:cs typeface="Lucida Sans Unicode"/>
              </a:rPr>
              <a:t>/ </a:t>
            </a:r>
            <a:r>
              <a:rPr sz="1800" spc="10" dirty="0">
                <a:latin typeface="Lucida Sans Unicode"/>
                <a:cs typeface="Lucida Sans Unicode"/>
              </a:rPr>
              <a:t>interval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partitioning.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spc="7" baseline="-8771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Minimum </a:t>
            </a:r>
            <a:r>
              <a:rPr sz="1800" dirty="0">
                <a:latin typeface="Lucida Sans Unicode"/>
                <a:cs typeface="Lucida Sans Unicode"/>
              </a:rPr>
              <a:t>spanning </a:t>
            </a:r>
            <a:r>
              <a:rPr sz="1800" spc="-10" dirty="0">
                <a:latin typeface="Lucida Sans Unicode"/>
                <a:cs typeface="Lucida Sans Unicode"/>
              </a:rPr>
              <a:t>trees </a:t>
            </a:r>
            <a:r>
              <a:rPr sz="1800" dirty="0">
                <a:latin typeface="Lucida Sans Unicode"/>
                <a:cs typeface="Lucida Sans Unicode"/>
              </a:rPr>
              <a:t>(Kruskal's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algorithm).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baseline="-8771" dirty="0">
                <a:latin typeface="PMingLiU"/>
                <a:cs typeface="PMingLiU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Scheduling to minimize maximum lateness or </a:t>
            </a:r>
            <a:r>
              <a:rPr sz="1800" spc="10" dirty="0">
                <a:latin typeface="Lucida Sans Unicode"/>
                <a:cs typeface="Lucida Sans Unicode"/>
              </a:rPr>
              <a:t>average </a:t>
            </a:r>
            <a:r>
              <a:rPr sz="1800" dirty="0">
                <a:latin typeface="Lucida Sans Unicode"/>
                <a:cs typeface="Lucida Sans Unicode"/>
              </a:rPr>
              <a:t>completion</a:t>
            </a:r>
            <a:r>
              <a:rPr sz="1800" spc="3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time.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</a:pPr>
            <a:r>
              <a:rPr sz="4275" spc="7" baseline="-8771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...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3454" y="7240403"/>
            <a:ext cx="984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Sorting</a:t>
            </a:r>
            <a:r>
              <a:rPr spc="5" dirty="0"/>
              <a:t> </a:t>
            </a:r>
            <a:r>
              <a:rPr spc="30" dirty="0"/>
              <a:t>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Mergesort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641" y="1098638"/>
            <a:ext cx="491426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35"/>
              </a:lnSpc>
            </a:pPr>
            <a:r>
              <a:rPr sz="4275" spc="22" baseline="-8771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Recursively </a:t>
            </a:r>
            <a:r>
              <a:rPr sz="1800" dirty="0">
                <a:latin typeface="Lucida Sans Unicode"/>
                <a:cs typeface="Lucida Sans Unicode"/>
              </a:rPr>
              <a:t>sort left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half.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2855"/>
              </a:lnSpc>
            </a:pPr>
            <a:r>
              <a:rPr sz="4275" spc="22" baseline="-8771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Recursively </a:t>
            </a:r>
            <a:r>
              <a:rPr sz="1800" dirty="0">
                <a:latin typeface="Lucida Sans Unicode"/>
                <a:cs typeface="Lucida Sans Unicode"/>
              </a:rPr>
              <a:t>sort right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half.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3135"/>
              </a:lnSpc>
            </a:pPr>
            <a:r>
              <a:rPr sz="4275" spc="-7" baseline="-8771" dirty="0">
                <a:latin typeface="PMingLiU"/>
                <a:cs typeface="PMingLiU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Merge </a:t>
            </a:r>
            <a:r>
              <a:rPr sz="1800" spc="40" dirty="0">
                <a:latin typeface="Lucida Sans Unicode"/>
                <a:cs typeface="Lucida Sans Unicode"/>
              </a:rPr>
              <a:t>two </a:t>
            </a:r>
            <a:r>
              <a:rPr sz="1800" spc="15" dirty="0">
                <a:latin typeface="Lucida Sans Unicode"/>
                <a:cs typeface="Lucida Sans Unicode"/>
              </a:rPr>
              <a:t>halves </a:t>
            </a:r>
            <a:r>
              <a:rPr sz="1800" dirty="0">
                <a:latin typeface="Lucida Sans Unicode"/>
                <a:cs typeface="Lucida Sans Unicode"/>
              </a:rPr>
              <a:t>to make sorted</a:t>
            </a:r>
            <a:r>
              <a:rPr sz="1800" spc="-7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whole.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5999" y="2794391"/>
            <a:ext cx="1907539" cy="1449705"/>
          </a:xfrm>
          <a:custGeom>
            <a:avLst/>
            <a:gdLst/>
            <a:ahLst/>
            <a:cxnLst/>
            <a:rect l="l" t="t" r="r" b="b"/>
            <a:pathLst>
              <a:path w="1907540" h="1449704">
                <a:moveTo>
                  <a:pt x="0" y="0"/>
                </a:moveTo>
                <a:lnTo>
                  <a:pt x="1907480" y="0"/>
                </a:lnTo>
                <a:lnTo>
                  <a:pt x="1907480" y="1449685"/>
                </a:lnTo>
                <a:lnTo>
                  <a:pt x="0" y="14496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10316" y="2854087"/>
            <a:ext cx="1741455" cy="129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2205" y="1504424"/>
            <a:ext cx="1904194" cy="128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49571" y="6477261"/>
          <a:ext cx="4768700" cy="47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</a:tblGrid>
              <a:tr h="476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A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H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I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M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O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R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S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T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3817" y="6191338"/>
            <a:ext cx="111569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latin typeface="Trebuchet MS"/>
                <a:cs typeface="Trebuchet MS"/>
              </a:rPr>
              <a:t>merge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70" dirty="0"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29702" y="3356623"/>
          <a:ext cx="4768700" cy="47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</a:tblGrid>
              <a:tr h="476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A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O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R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I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T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H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M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S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94488" y="3005845"/>
            <a:ext cx="438784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5" dirty="0">
                <a:latin typeface="Trebuchet MS"/>
                <a:cs typeface="Trebuchet MS"/>
              </a:rPr>
              <a:t>i</a:t>
            </a:r>
            <a:r>
              <a:rPr sz="1200" b="1" spc="70" dirty="0">
                <a:latin typeface="Trebuchet MS"/>
                <a:cs typeface="Trebuchet MS"/>
              </a:rPr>
              <a:t>n</a:t>
            </a:r>
            <a:r>
              <a:rPr sz="1200" b="1" spc="90" dirty="0">
                <a:latin typeface="Trebuchet MS"/>
                <a:cs typeface="Trebuchet MS"/>
              </a:rPr>
              <a:t>p</a:t>
            </a:r>
            <a:r>
              <a:rPr sz="1200" b="1" spc="75" dirty="0">
                <a:latin typeface="Trebuchet MS"/>
                <a:cs typeface="Trebuchet MS"/>
              </a:rPr>
              <a:t>u</a:t>
            </a:r>
            <a:r>
              <a:rPr sz="1200" b="1" spc="10" dirty="0"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172357" y="4436257"/>
          <a:ext cx="2384349" cy="47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69"/>
              </a:tblGrid>
              <a:tr h="476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30497" y="4436257"/>
          <a:ext cx="2384349" cy="47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69"/>
              </a:tblGrid>
              <a:tr h="476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A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G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O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R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298436" y="4083572"/>
            <a:ext cx="1007744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0" dirty="0">
                <a:latin typeface="Trebuchet MS"/>
                <a:cs typeface="Trebuchet MS"/>
              </a:rPr>
              <a:t>sort </a:t>
            </a:r>
            <a:r>
              <a:rPr sz="1200" b="1" spc="25" dirty="0">
                <a:latin typeface="Trebuchet MS"/>
                <a:cs typeface="Trebuchet MS"/>
              </a:rPr>
              <a:t>left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55" dirty="0">
                <a:latin typeface="Trebuchet MS"/>
                <a:cs typeface="Trebuchet MS"/>
              </a:rPr>
              <a:t>half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72357" y="5466297"/>
          <a:ext cx="2384349" cy="47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69"/>
              </a:tblGrid>
              <a:tr h="4768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H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I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M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S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T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298436" y="5161298"/>
            <a:ext cx="11252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0" dirty="0">
                <a:latin typeface="Trebuchet MS"/>
                <a:cs typeface="Trebuchet MS"/>
              </a:rPr>
              <a:t>sort </a:t>
            </a:r>
            <a:r>
              <a:rPr sz="1200" b="1" spc="65" dirty="0">
                <a:latin typeface="Trebuchet MS"/>
                <a:cs typeface="Trebuchet MS"/>
              </a:rPr>
              <a:t>right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55" dirty="0">
                <a:latin typeface="Trebuchet MS"/>
                <a:cs typeface="Trebuchet MS"/>
              </a:rPr>
              <a:t>half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30497" y="5466297"/>
          <a:ext cx="2384349" cy="47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69"/>
              </a:tblGrid>
              <a:tr h="4768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70" dirty="0"/>
              <a:t>M</a:t>
            </a:r>
            <a:r>
              <a:rPr spc="-5" dirty="0"/>
              <a:t>e</a:t>
            </a:r>
            <a:r>
              <a:rPr spc="85" dirty="0"/>
              <a:t>rg</a:t>
            </a:r>
            <a:r>
              <a:rPr spc="20" dirty="0"/>
              <a:t>in</a:t>
            </a:r>
            <a:r>
              <a:rPr spc="90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267" y="1231988"/>
            <a:ext cx="812038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727710" algn="l"/>
              </a:tabLst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Goal.	</a:t>
            </a:r>
            <a:r>
              <a:rPr sz="1800" dirty="0">
                <a:latin typeface="Lucida Sans Unicode"/>
                <a:cs typeface="Lucida Sans Unicode"/>
              </a:rPr>
              <a:t>Combine </a:t>
            </a:r>
            <a:r>
              <a:rPr sz="1800" spc="40" dirty="0">
                <a:latin typeface="Lucida Sans Unicode"/>
                <a:cs typeface="Lucida Sans Unicode"/>
              </a:rPr>
              <a:t>two </a:t>
            </a:r>
            <a:r>
              <a:rPr sz="1800" dirty="0">
                <a:latin typeface="Lucida Sans Unicode"/>
                <a:cs typeface="Lucida Sans Unicode"/>
              </a:rPr>
              <a:t>sorted lists </a:t>
            </a:r>
            <a:r>
              <a:rPr sz="1800" i="1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800" i="1" dirty="0">
                <a:latin typeface="Times New Roman"/>
                <a:cs typeface="Times New Roman"/>
              </a:rPr>
              <a:t>B </a:t>
            </a:r>
            <a:r>
              <a:rPr sz="1800" dirty="0">
                <a:latin typeface="Lucida Sans Unicode"/>
                <a:cs typeface="Lucida Sans Unicode"/>
              </a:rPr>
              <a:t>into a sorted </a:t>
            </a:r>
            <a:r>
              <a:rPr sz="1800" spc="25" dirty="0">
                <a:latin typeface="Lucida Sans Unicode"/>
                <a:cs typeface="Lucida Sans Unicode"/>
              </a:rPr>
              <a:t>whole</a:t>
            </a:r>
            <a:r>
              <a:rPr sz="1800" spc="30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</a:pPr>
            <a:r>
              <a:rPr sz="4275" spc="7" baseline="-6822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Scan </a:t>
            </a:r>
            <a:r>
              <a:rPr sz="1800" i="1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800" i="1" dirty="0">
                <a:latin typeface="Times New Roman"/>
                <a:cs typeface="Times New Roman"/>
              </a:rPr>
              <a:t>B </a:t>
            </a:r>
            <a:r>
              <a:rPr sz="1800" spc="-10" dirty="0">
                <a:latin typeface="Lucida Sans Unicode"/>
                <a:cs typeface="Lucida Sans Unicode"/>
              </a:rPr>
              <a:t>from </a:t>
            </a:r>
            <a:r>
              <a:rPr sz="1800" dirty="0">
                <a:latin typeface="Lucida Sans Unicode"/>
                <a:cs typeface="Lucida Sans Unicode"/>
              </a:rPr>
              <a:t>left to</a:t>
            </a:r>
            <a:r>
              <a:rPr sz="1800" spc="17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right.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</a:pPr>
            <a:r>
              <a:rPr sz="4275" baseline="-6822" dirty="0">
                <a:latin typeface="PMingLiU"/>
                <a:cs typeface="PMingLiU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Compare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baseline="-6944" dirty="0">
                <a:latin typeface="Times New Roman"/>
                <a:cs typeface="Times New Roman"/>
              </a:rPr>
              <a:t>i 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i="1" baseline="-6944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</a:pPr>
            <a:r>
              <a:rPr sz="4275" spc="15" baseline="-6822" dirty="0">
                <a:latin typeface="PMingLiU"/>
                <a:cs typeface="PMingLiU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baseline="-6944" dirty="0">
                <a:latin typeface="Times New Roman"/>
                <a:cs typeface="Times New Roman"/>
              </a:rPr>
              <a:t>i   </a:t>
            </a:r>
            <a:r>
              <a:rPr sz="1800" dirty="0">
                <a:latin typeface="Times New Roman"/>
                <a:cs typeface="Times New Roman"/>
              </a:rPr>
              <a:t>≤ 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i="1" baseline="-6944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Lucida Sans Unicode"/>
                <a:cs typeface="Lucida Sans Unicode"/>
              </a:rPr>
              <a:t>, append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baseline="-6944" dirty="0">
                <a:latin typeface="Times New Roman"/>
                <a:cs typeface="Times New Roman"/>
              </a:rPr>
              <a:t>i 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i="1" dirty="0">
                <a:latin typeface="Times New Roman"/>
                <a:cs typeface="Times New Roman"/>
              </a:rPr>
              <a:t>C  </a:t>
            </a:r>
            <a:r>
              <a:rPr sz="1800" dirty="0">
                <a:latin typeface="Lucida Sans Unicode"/>
                <a:cs typeface="Lucida Sans Unicode"/>
              </a:rPr>
              <a:t>(no </a:t>
            </a:r>
            <a:r>
              <a:rPr sz="1800" spc="-10" dirty="0">
                <a:latin typeface="Lucida Sans Unicode"/>
                <a:cs typeface="Lucida Sans Unicode"/>
              </a:rPr>
              <a:t>larger </a:t>
            </a:r>
            <a:r>
              <a:rPr sz="1800" dirty="0">
                <a:latin typeface="Lucida Sans Unicode"/>
                <a:cs typeface="Lucida Sans Unicode"/>
              </a:rPr>
              <a:t>than </a:t>
            </a:r>
            <a:r>
              <a:rPr sz="1800" spc="25" dirty="0">
                <a:latin typeface="Lucida Sans Unicode"/>
                <a:cs typeface="Lucida Sans Unicode"/>
              </a:rPr>
              <a:t>any </a:t>
            </a:r>
            <a:r>
              <a:rPr sz="1800" spc="-5" dirty="0">
                <a:latin typeface="Lucida Sans Unicode"/>
                <a:cs typeface="Lucida Sans Unicode"/>
              </a:rPr>
              <a:t>remaining </a:t>
            </a:r>
            <a:r>
              <a:rPr sz="1800" dirty="0">
                <a:latin typeface="Lucida Sans Unicode"/>
                <a:cs typeface="Lucida Sans Unicode"/>
              </a:rPr>
              <a:t>element in</a:t>
            </a:r>
            <a:r>
              <a:rPr sz="1800" spc="-7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Lucida Sans Unicode"/>
                <a:cs typeface="Lucida Sans Unicode"/>
              </a:rPr>
              <a:t>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41" y="2548323"/>
            <a:ext cx="7708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75" spc="15" baseline="-6822" dirty="0">
                <a:latin typeface="PMingLiU"/>
                <a:cs typeface="PMingLiU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If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baseline="-6944" dirty="0">
                <a:latin typeface="Times New Roman"/>
                <a:cs typeface="Times New Roman"/>
              </a:rPr>
              <a:t>i</a:t>
            </a:r>
            <a:endParaRPr sz="1800" baseline="-6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0432" y="2681673"/>
            <a:ext cx="720534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8220" algn="l"/>
              </a:tabLst>
            </a:pPr>
            <a:r>
              <a:rPr sz="1800" dirty="0">
                <a:latin typeface="Times New Roman"/>
                <a:cs typeface="Times New Roman"/>
              </a:rPr>
              <a:t>&gt; 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i="1" baseline="-6944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Lucida Sans Unicode"/>
                <a:cs typeface="Lucida Sans Unicode"/>
              </a:rPr>
              <a:t>, append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i="1" baseline="-6944" dirty="0">
                <a:latin typeface="Times New Roman"/>
                <a:cs typeface="Times New Roman"/>
              </a:rPr>
              <a:t>j</a:t>
            </a:r>
            <a:r>
              <a:rPr sz="1800" i="1" spc="412" baseline="-694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i="1" dirty="0">
                <a:latin typeface="Times New Roman"/>
                <a:cs typeface="Times New Roman"/>
              </a:rPr>
              <a:t>C	</a:t>
            </a:r>
            <a:r>
              <a:rPr sz="1800" dirty="0">
                <a:latin typeface="Lucida Sans Unicode"/>
                <a:cs typeface="Lucida Sans Unicode"/>
              </a:rPr>
              <a:t>(smaller than </a:t>
            </a:r>
            <a:r>
              <a:rPr sz="1800" spc="35" dirty="0">
                <a:latin typeface="Lucida Sans Unicode"/>
                <a:cs typeface="Lucida Sans Unicode"/>
              </a:rPr>
              <a:t>every </a:t>
            </a:r>
            <a:r>
              <a:rPr sz="1800" spc="-5" dirty="0">
                <a:latin typeface="Lucida Sans Unicode"/>
                <a:cs typeface="Lucida Sans Unicode"/>
              </a:rPr>
              <a:t>remaining </a:t>
            </a:r>
            <a:r>
              <a:rPr sz="1800" dirty="0">
                <a:latin typeface="Lucida Sans Unicode"/>
                <a:cs typeface="Lucida Sans Unicode"/>
              </a:rPr>
              <a:t>element in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Lucida Sans Unicode"/>
                <a:cs typeface="Lucida Sans Unicode"/>
              </a:rPr>
              <a:t>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2816" y="4007273"/>
            <a:ext cx="99123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65" dirty="0">
                <a:latin typeface="Trebuchet MS"/>
                <a:cs typeface="Trebuchet MS"/>
              </a:rPr>
              <a:t>sorted </a:t>
            </a:r>
            <a:r>
              <a:rPr sz="1200" b="1" spc="60" dirty="0">
                <a:latin typeface="Trebuchet MS"/>
                <a:cs typeface="Trebuchet MS"/>
              </a:rPr>
              <a:t>list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120" dirty="0"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217" y="4856102"/>
            <a:ext cx="1225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3087" y="4856102"/>
            <a:ext cx="1225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67745" y="5905017"/>
          <a:ext cx="4768700" cy="47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  <a:gridCol w="476870"/>
              </a:tblGrid>
              <a:tr h="476871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10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51892" y="5580944"/>
            <a:ext cx="217360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latin typeface="Trebuchet MS"/>
                <a:cs typeface="Trebuchet MS"/>
              </a:rPr>
              <a:t>merge </a:t>
            </a:r>
            <a:r>
              <a:rPr sz="1200" b="1" spc="45" dirty="0">
                <a:latin typeface="Trebuchet MS"/>
                <a:cs typeface="Trebuchet MS"/>
              </a:rPr>
              <a:t>to </a:t>
            </a:r>
            <a:r>
              <a:rPr sz="1200" b="1" spc="75" dirty="0">
                <a:latin typeface="Trebuchet MS"/>
                <a:cs typeface="Trebuchet MS"/>
              </a:rPr>
              <a:t>form </a:t>
            </a:r>
            <a:r>
              <a:rPr sz="1200" b="1" spc="65" dirty="0">
                <a:latin typeface="Trebuchet MS"/>
                <a:cs typeface="Trebuchet MS"/>
              </a:rPr>
              <a:t>sorted </a:t>
            </a:r>
            <a:r>
              <a:rPr sz="1200" b="1" spc="60" dirty="0">
                <a:latin typeface="Trebuchet MS"/>
                <a:cs typeface="Trebuchet MS"/>
              </a:rPr>
              <a:t>list</a:t>
            </a:r>
            <a:r>
              <a:rPr sz="1200" b="1" spc="-155" dirty="0">
                <a:latin typeface="Trebuchet MS"/>
                <a:cs typeface="Trebuchet MS"/>
              </a:rPr>
              <a:t> </a:t>
            </a:r>
            <a:r>
              <a:rPr sz="1200" b="1" spc="120" dirty="0"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06737" y="4331346"/>
          <a:ext cx="2384348" cy="47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69"/>
                <a:gridCol w="476870"/>
                <a:gridCol w="476870"/>
                <a:gridCol w="476870"/>
                <a:gridCol w="476869"/>
              </a:tblGrid>
              <a:tr h="476869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11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50" i="1" baseline="-50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650" baseline="-5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17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45516" y="4331346"/>
          <a:ext cx="2384350" cy="47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70"/>
                <a:gridCol w="476870"/>
                <a:gridCol w="476870"/>
                <a:gridCol w="476870"/>
                <a:gridCol w="476870"/>
              </a:tblGrid>
              <a:tr h="476869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50" i="1" baseline="-50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650" baseline="-5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lnR w="2384">
                      <a:solidFill>
                        <a:srgbClr val="E7EAEB"/>
                      </a:solidFill>
                      <a:prstDash val="solid"/>
                    </a:ln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18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384">
                      <a:solidFill>
                        <a:srgbClr val="E7EAEB"/>
                      </a:solidFill>
                      <a:prstDash val="solid"/>
                    </a:lnL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743175" y="4977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4306"/>
                </a:lnTo>
                <a:lnTo>
                  <a:pt x="0" y="136414"/>
                </a:lnTo>
              </a:path>
            </a:pathLst>
          </a:custGeom>
          <a:ln w="28612">
            <a:solidFill>
              <a:srgbClr val="003F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0227" y="4865441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62947" y="0"/>
                </a:moveTo>
                <a:lnTo>
                  <a:pt x="0" y="125893"/>
                </a:lnTo>
                <a:lnTo>
                  <a:pt x="125893" y="125893"/>
                </a:lnTo>
                <a:lnTo>
                  <a:pt x="62947" y="0"/>
                </a:lnTo>
                <a:close/>
              </a:path>
            </a:pathLst>
          </a:custGeom>
          <a:solidFill>
            <a:srgbClr val="003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7525" y="4977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4306"/>
                </a:lnTo>
                <a:lnTo>
                  <a:pt x="0" y="136414"/>
                </a:lnTo>
              </a:path>
            </a:pathLst>
          </a:custGeom>
          <a:ln w="28612">
            <a:solidFill>
              <a:srgbClr val="003F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4577" y="4865441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62947" y="0"/>
                </a:moveTo>
                <a:lnTo>
                  <a:pt x="0" y="125893"/>
                </a:lnTo>
                <a:lnTo>
                  <a:pt x="125893" y="125893"/>
                </a:lnTo>
                <a:lnTo>
                  <a:pt x="62947" y="0"/>
                </a:lnTo>
                <a:close/>
              </a:path>
            </a:pathLst>
          </a:custGeom>
          <a:solidFill>
            <a:srgbClr val="003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7377" y="657931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4306"/>
                </a:lnTo>
                <a:lnTo>
                  <a:pt x="0" y="136414"/>
                </a:lnTo>
              </a:path>
            </a:pathLst>
          </a:custGeom>
          <a:ln w="28612">
            <a:solidFill>
              <a:srgbClr val="003F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4430" y="646772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5">
                <a:moveTo>
                  <a:pt x="62946" y="0"/>
                </a:moveTo>
                <a:lnTo>
                  <a:pt x="0" y="125893"/>
                </a:lnTo>
                <a:lnTo>
                  <a:pt x="125893" y="125893"/>
                </a:lnTo>
                <a:lnTo>
                  <a:pt x="62946" y="0"/>
                </a:lnTo>
                <a:close/>
              </a:path>
            </a:pathLst>
          </a:custGeom>
          <a:solidFill>
            <a:srgbClr val="003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94037" y="4007273"/>
            <a:ext cx="97536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65" dirty="0">
                <a:latin typeface="Trebuchet MS"/>
                <a:cs typeface="Trebuchet MS"/>
              </a:rPr>
              <a:t>sorted </a:t>
            </a:r>
            <a:r>
              <a:rPr sz="1200" b="1" spc="60" dirty="0">
                <a:latin typeface="Trebuchet MS"/>
                <a:cs typeface="Trebuchet MS"/>
              </a:rPr>
              <a:t>list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40" dirty="0"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19385" y="1377704"/>
            <a:ext cx="553214" cy="515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267" y="488120"/>
            <a:ext cx="85678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155" dirty="0" smtClean="0"/>
              <a:t>Challenge</a:t>
            </a:r>
            <a:endParaRPr sz="3200" spc="4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45267" y="1143932"/>
            <a:ext cx="7662545" cy="565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100"/>
              </a:lnSpc>
              <a:tabLst>
                <a:tab pos="612140" algn="l"/>
                <a:tab pos="752475" algn="l"/>
                <a:tab pos="1189355" algn="l"/>
              </a:tabLst>
            </a:pPr>
            <a:r>
              <a:rPr lang="en-US" sz="4000" dirty="0" smtClean="0">
                <a:solidFill>
                  <a:srgbClr val="0048AA"/>
                </a:solidFill>
                <a:latin typeface="Lucida Sans Unicode"/>
                <a:cs typeface="Lucida Sans Unicode"/>
              </a:rPr>
              <a:t>Break into teams of 3, and draw out the Merge Sort recursion tree.</a:t>
            </a:r>
          </a:p>
          <a:p>
            <a:pPr marL="12700" marR="5080">
              <a:lnSpc>
                <a:spcPct val="132100"/>
              </a:lnSpc>
              <a:tabLst>
                <a:tab pos="612140" algn="l"/>
                <a:tab pos="752475" algn="l"/>
                <a:tab pos="1189355" algn="l"/>
              </a:tabLst>
            </a:pPr>
            <a:endParaRPr lang="en-US" sz="4000" dirty="0">
              <a:solidFill>
                <a:srgbClr val="0048AA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32100"/>
              </a:lnSpc>
              <a:tabLst>
                <a:tab pos="612140" algn="l"/>
                <a:tab pos="752475" algn="l"/>
                <a:tab pos="1189355" algn="l"/>
              </a:tabLst>
            </a:pPr>
            <a:endParaRPr lang="en-US" sz="4000" dirty="0" smtClean="0">
              <a:solidFill>
                <a:srgbClr val="0048AA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32100"/>
              </a:lnSpc>
              <a:tabLst>
                <a:tab pos="612140" algn="l"/>
                <a:tab pos="752475" algn="l"/>
                <a:tab pos="1189355" algn="l"/>
              </a:tabLst>
            </a:pPr>
            <a:r>
              <a:rPr lang="en-US" sz="4000" dirty="0" smtClean="0">
                <a:solidFill>
                  <a:srgbClr val="0048AA"/>
                </a:solidFill>
                <a:latin typeface="Lucida Sans Unicode"/>
                <a:cs typeface="Lucida Sans Unicode"/>
              </a:rPr>
              <a:t>We will determine a recurrence from it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933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A </a:t>
            </a:r>
            <a:r>
              <a:rPr spc="-25" dirty="0"/>
              <a:t>useful </a:t>
            </a:r>
            <a:r>
              <a:rPr spc="10" dirty="0"/>
              <a:t>recurrence </a:t>
            </a:r>
            <a:r>
              <a:rPr spc="4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267" y="4493780"/>
            <a:ext cx="7642225" cy="1748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5380" algn="l"/>
              </a:tabLst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Solution.	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Lucida Sans Unicode"/>
                <a:cs typeface="Lucida Sans Unicode"/>
              </a:rPr>
              <a:t>is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2100" baseline="-17857" dirty="0">
                <a:latin typeface="Times New Roman"/>
                <a:cs typeface="Times New Roman"/>
              </a:rPr>
              <a:t>2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32100"/>
              </a:lnSpc>
              <a:tabLst>
                <a:tab pos="1999614" algn="l"/>
              </a:tabLst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Assorted</a:t>
            </a:r>
            <a:r>
              <a:rPr sz="1800" spc="10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proofs.	</a:t>
            </a:r>
            <a:r>
              <a:rPr sz="1800" spc="-40" dirty="0">
                <a:latin typeface="Lucida Sans Unicode"/>
                <a:cs typeface="Lucida Sans Unicode"/>
              </a:rPr>
              <a:t>We </a:t>
            </a:r>
            <a:r>
              <a:rPr sz="1800" dirty="0">
                <a:latin typeface="Lucida Sans Unicode"/>
                <a:cs typeface="Lucida Sans Unicode"/>
              </a:rPr>
              <a:t>describe </a:t>
            </a:r>
            <a:r>
              <a:rPr sz="1800" spc="15" dirty="0">
                <a:latin typeface="Lucida Sans Unicode"/>
                <a:cs typeface="Lucida Sans Unicode"/>
              </a:rPr>
              <a:t>several </a:t>
            </a:r>
            <a:r>
              <a:rPr sz="1800" spc="50" dirty="0">
                <a:latin typeface="Lucida Sans Unicode"/>
                <a:cs typeface="Lucida Sans Unicode"/>
              </a:rPr>
              <a:t>ways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spc="10" dirty="0">
                <a:latin typeface="Lucida Sans Unicode"/>
                <a:cs typeface="Lucida Sans Unicode"/>
              </a:rPr>
              <a:t>prove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this</a:t>
            </a:r>
            <a:r>
              <a:rPr sz="1800" spc="-5" dirty="0">
                <a:latin typeface="Lucida Sans Unicode"/>
                <a:cs typeface="Lucida Sans Unicode"/>
              </a:rPr>
              <a:t> recurrence. 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Initially </a:t>
            </a:r>
            <a:r>
              <a:rPr sz="1800" spc="60" dirty="0">
                <a:latin typeface="Lucida Sans Unicode"/>
                <a:cs typeface="Lucida Sans Unicode"/>
              </a:rPr>
              <a:t>we </a:t>
            </a:r>
            <a:r>
              <a:rPr sz="1800" dirty="0">
                <a:latin typeface="Lucida Sans Unicode"/>
                <a:cs typeface="Lucida Sans Unicode"/>
              </a:rPr>
              <a:t>assume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Lucida Sans Unicode"/>
                <a:cs typeface="Lucida Sans Unicode"/>
              </a:rPr>
              <a:t>is a </a:t>
            </a:r>
            <a:r>
              <a:rPr sz="1800" spc="25" dirty="0">
                <a:latin typeface="Lucida Sans Unicode"/>
                <a:cs typeface="Lucida Sans Unicode"/>
              </a:rPr>
              <a:t>power </a:t>
            </a:r>
            <a:r>
              <a:rPr sz="1800" dirty="0">
                <a:latin typeface="Lucida Sans Unicode"/>
                <a:cs typeface="Lucida Sans Unicode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800" spc="-5" dirty="0">
                <a:latin typeface="Lucida Sans Unicode"/>
                <a:cs typeface="Lucida Sans Unicode"/>
              </a:rPr>
              <a:t>replace </a:t>
            </a:r>
            <a:r>
              <a:rPr sz="1800" dirty="0">
                <a:latin typeface="Times New Roman"/>
                <a:cs typeface="Times New Roman"/>
              </a:rPr>
              <a:t>≤ </a:t>
            </a:r>
            <a:r>
              <a:rPr sz="1800" spc="30" dirty="0">
                <a:latin typeface="Lucida Sans Unicode"/>
                <a:cs typeface="Lucida Sans Unicode"/>
              </a:rPr>
              <a:t>with</a:t>
            </a:r>
            <a:r>
              <a:rPr sz="1800" spc="26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4822" y="2971313"/>
            <a:ext cx="124460" cy="715645"/>
          </a:xfrm>
          <a:custGeom>
            <a:avLst/>
            <a:gdLst/>
            <a:ahLst/>
            <a:cxnLst/>
            <a:rect l="l" t="t" r="r" b="b"/>
            <a:pathLst>
              <a:path w="124460" h="715645">
                <a:moveTo>
                  <a:pt x="123986" y="715305"/>
                </a:moveTo>
                <a:lnTo>
                  <a:pt x="99855" y="710620"/>
                </a:lnTo>
                <a:lnTo>
                  <a:pt x="80150" y="697846"/>
                </a:lnTo>
                <a:lnTo>
                  <a:pt x="66864" y="678898"/>
                </a:lnTo>
                <a:lnTo>
                  <a:pt x="61993" y="655696"/>
                </a:lnTo>
                <a:lnTo>
                  <a:pt x="61993" y="417261"/>
                </a:lnTo>
                <a:lnTo>
                  <a:pt x="57121" y="394058"/>
                </a:lnTo>
                <a:lnTo>
                  <a:pt x="43835" y="375111"/>
                </a:lnTo>
                <a:lnTo>
                  <a:pt x="24130" y="362336"/>
                </a:lnTo>
                <a:lnTo>
                  <a:pt x="0" y="357652"/>
                </a:lnTo>
                <a:lnTo>
                  <a:pt x="24130" y="352968"/>
                </a:lnTo>
                <a:lnTo>
                  <a:pt x="43835" y="340193"/>
                </a:lnTo>
                <a:lnTo>
                  <a:pt x="57121" y="321246"/>
                </a:lnTo>
                <a:lnTo>
                  <a:pt x="61993" y="298043"/>
                </a:lnTo>
                <a:lnTo>
                  <a:pt x="61993" y="59607"/>
                </a:lnTo>
                <a:lnTo>
                  <a:pt x="66864" y="36405"/>
                </a:lnTo>
                <a:lnTo>
                  <a:pt x="80150" y="17458"/>
                </a:lnTo>
                <a:lnTo>
                  <a:pt x="99855" y="4684"/>
                </a:lnTo>
                <a:lnTo>
                  <a:pt x="123986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2985" y="2999371"/>
          <a:ext cx="4007734" cy="7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338"/>
                <a:gridCol w="272151"/>
                <a:gridCol w="1134951"/>
                <a:gridCol w="516204"/>
                <a:gridCol w="1013090"/>
              </a:tblGrid>
              <a:tr h="35439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</a:tr>
              <a:tr h="36556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sz="1800" spc="-600" dirty="0">
                          <a:latin typeface="Symbol"/>
                          <a:cs typeface="Symbol"/>
                        </a:rPr>
                        <a:t>⎡</a:t>
                      </a:r>
                      <a:r>
                        <a:rPr sz="1800" i="1" spc="-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600" dirty="0">
                          <a:latin typeface="Symbol"/>
                          <a:cs typeface="Symbol"/>
                        </a:rPr>
                        <a:t>⎤</a:t>
                      </a:r>
                      <a:r>
                        <a:rPr sz="18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sz="1800" spc="-600" dirty="0">
                          <a:latin typeface="Symbol"/>
                          <a:cs typeface="Symbol"/>
                        </a:rPr>
                        <a:t>⎣</a:t>
                      </a:r>
                      <a:r>
                        <a:rPr sz="1800" i="1" spc="-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600" dirty="0">
                          <a:latin typeface="Symbol"/>
                          <a:cs typeface="Symbol"/>
                        </a:rPr>
                        <a:t>⎦</a:t>
                      </a:r>
                      <a:r>
                        <a:rPr sz="18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otherwise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493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99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45267" y="1143932"/>
            <a:ext cx="7662545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100"/>
              </a:lnSpc>
              <a:tabLst>
                <a:tab pos="612140" algn="l"/>
                <a:tab pos="752475" algn="l"/>
                <a:tab pos="1189355" algn="l"/>
              </a:tabLst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Def.	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	</a:t>
            </a:r>
            <a:r>
              <a:rPr sz="1800" spc="-290" dirty="0">
                <a:latin typeface="Lucida Sans Unicode"/>
                <a:cs typeface="Lucida Sans Unicode"/>
              </a:rPr>
              <a:t>=  </a:t>
            </a:r>
            <a:r>
              <a:rPr sz="1800" dirty="0">
                <a:latin typeface="Lucida Sans Unicode"/>
                <a:cs typeface="Lucida Sans Unicode"/>
              </a:rPr>
              <a:t>max number of </a:t>
            </a:r>
            <a:r>
              <a:rPr sz="1800" spc="-5" dirty="0">
                <a:latin typeface="Lucida Sans Unicode"/>
                <a:cs typeface="Lucida Sans Unicode"/>
              </a:rPr>
              <a:t>compares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spc="-5" dirty="0">
                <a:latin typeface="Lucida Sans Unicode"/>
                <a:cs typeface="Lucida Sans Unicode"/>
              </a:rPr>
              <a:t>mergesort </a:t>
            </a:r>
            <a:r>
              <a:rPr sz="1800" dirty="0">
                <a:latin typeface="Lucida Sans Unicode"/>
                <a:cs typeface="Lucida Sans Unicode"/>
              </a:rPr>
              <a:t>a list of size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≤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 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Note.		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Lucida Sans Unicode"/>
                <a:cs typeface="Lucida Sans Unicode"/>
              </a:rPr>
              <a:t>is monotone</a:t>
            </a:r>
            <a:r>
              <a:rPr sz="1800" spc="-7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nondecreasing.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Mergesort</a:t>
            </a:r>
            <a:r>
              <a:rPr sz="1800" spc="-85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recurrence.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350">
              <a:latin typeface="Times New Roman"/>
              <a:cs typeface="Times New Roman"/>
            </a:endParaRPr>
          </a:p>
          <a:p>
            <a:pPr marL="1049655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≤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267" y="1231988"/>
            <a:ext cx="135636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Proposition.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0283" y="1231988"/>
            <a:ext cx="66167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Lucida Sans Unicode"/>
                <a:cs typeface="Lucida Sans Unicode"/>
              </a:rPr>
              <a:t>satisfies the </a:t>
            </a:r>
            <a:r>
              <a:rPr sz="1800" spc="10" dirty="0">
                <a:latin typeface="Lucida Sans Unicode"/>
                <a:cs typeface="Lucida Sans Unicode"/>
              </a:rPr>
              <a:t>following </a:t>
            </a:r>
            <a:r>
              <a:rPr sz="1800" spc="-5" dirty="0">
                <a:latin typeface="Lucida Sans Unicode"/>
                <a:cs typeface="Lucida Sans Unicode"/>
              </a:rPr>
              <a:t>recurrence, </a:t>
            </a:r>
            <a:r>
              <a:rPr sz="1800" dirty="0">
                <a:latin typeface="Lucida Sans Unicode"/>
                <a:cs typeface="Lucida Sans Unicode"/>
              </a:rPr>
              <a:t>then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baseline="-6944" dirty="0">
                <a:latin typeface="Times New Roman"/>
                <a:cs typeface="Times New Roman"/>
              </a:rPr>
              <a:t>2</a:t>
            </a:r>
            <a:r>
              <a:rPr sz="1800" spc="-112" baseline="-694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267" y="3044095"/>
            <a:ext cx="52578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Pf</a:t>
            </a:r>
            <a:r>
              <a:rPr sz="1800" spc="-100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1.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3454" y="7240403"/>
            <a:ext cx="984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Lucida Sans Unicode"/>
                <a:cs typeface="Lucida Sans Unicode"/>
              </a:rPr>
              <a:t>9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73829" algn="l"/>
              </a:tabLst>
            </a:pPr>
            <a:r>
              <a:rPr spc="5" dirty="0"/>
              <a:t>Divide-and-conquer</a:t>
            </a:r>
            <a:r>
              <a:rPr spc="100" dirty="0"/>
              <a:t> </a:t>
            </a:r>
            <a:r>
              <a:rPr spc="15" dirty="0"/>
              <a:t>recurrence:	</a:t>
            </a:r>
            <a:r>
              <a:rPr spc="75" dirty="0"/>
              <a:t>proof </a:t>
            </a:r>
            <a:r>
              <a:rPr spc="70" dirty="0"/>
              <a:t>by </a:t>
            </a:r>
            <a:r>
              <a:rPr dirty="0"/>
              <a:t>recursion</a:t>
            </a:r>
            <a:r>
              <a:rPr spc="10" dirty="0"/>
              <a:t> tree</a:t>
            </a:r>
          </a:p>
        </p:txBody>
      </p:sp>
      <p:sp>
        <p:nvSpPr>
          <p:cNvPr id="8" name="object 8"/>
          <p:cNvSpPr/>
          <p:nvPr/>
        </p:nvSpPr>
        <p:spPr>
          <a:xfrm>
            <a:off x="482442" y="3759131"/>
            <a:ext cx="0" cy="1652270"/>
          </a:xfrm>
          <a:custGeom>
            <a:avLst/>
            <a:gdLst/>
            <a:ahLst/>
            <a:cxnLst/>
            <a:rect l="l" t="t" r="r" b="b"/>
            <a:pathLst>
              <a:path h="1652270">
                <a:moveTo>
                  <a:pt x="0" y="1652271"/>
                </a:move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442" y="5687989"/>
            <a:ext cx="0" cy="1373505"/>
          </a:xfrm>
          <a:custGeom>
            <a:avLst/>
            <a:gdLst/>
            <a:ahLst/>
            <a:cxnLst/>
            <a:rect l="l" t="t" r="r" b="b"/>
            <a:pathLst>
              <a:path h="1373504">
                <a:moveTo>
                  <a:pt x="0" y="1373237"/>
                </a:move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663" y="3727948"/>
            <a:ext cx="92075" cy="46355"/>
          </a:xfrm>
          <a:custGeom>
            <a:avLst/>
            <a:gdLst/>
            <a:ahLst/>
            <a:cxnLst/>
            <a:rect l="l" t="t" r="r" b="b"/>
            <a:pathLst>
              <a:path w="92075" h="46354">
                <a:moveTo>
                  <a:pt x="91559" y="0"/>
                </a:moveTo>
                <a:lnTo>
                  <a:pt x="0" y="0"/>
                </a:lnTo>
                <a:lnTo>
                  <a:pt x="45779" y="45778"/>
                </a:lnTo>
                <a:lnTo>
                  <a:pt x="9155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663" y="7046632"/>
            <a:ext cx="92075" cy="46355"/>
          </a:xfrm>
          <a:custGeom>
            <a:avLst/>
            <a:gdLst/>
            <a:ahLst/>
            <a:cxnLst/>
            <a:rect l="l" t="t" r="r" b="b"/>
            <a:pathLst>
              <a:path w="92075" h="46354">
                <a:moveTo>
                  <a:pt x="45779" y="0"/>
                </a:moveTo>
                <a:lnTo>
                  <a:pt x="0" y="45779"/>
                </a:lnTo>
                <a:lnTo>
                  <a:pt x="91559" y="45779"/>
                </a:lnTo>
                <a:lnTo>
                  <a:pt x="4577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735" y="5411403"/>
            <a:ext cx="506095" cy="276860"/>
          </a:xfrm>
          <a:custGeom>
            <a:avLst/>
            <a:gdLst/>
            <a:ahLst/>
            <a:cxnLst/>
            <a:rect l="l" t="t" r="r" b="b"/>
            <a:pathLst>
              <a:path w="506095" h="276860">
                <a:moveTo>
                  <a:pt x="0" y="0"/>
                </a:moveTo>
                <a:lnTo>
                  <a:pt x="505482" y="0"/>
                </a:lnTo>
                <a:lnTo>
                  <a:pt x="505482" y="276585"/>
                </a:lnTo>
                <a:lnTo>
                  <a:pt x="0" y="2765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635" y="5411651"/>
            <a:ext cx="49212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8D3124"/>
                </a:solidFill>
                <a:latin typeface="Times New Roman"/>
                <a:cs typeface="Times New Roman"/>
              </a:rPr>
              <a:t>log</a:t>
            </a:r>
            <a:r>
              <a:rPr sz="1500" spc="-225" dirty="0">
                <a:solidFill>
                  <a:srgbClr val="8D3124"/>
                </a:solidFill>
                <a:latin typeface="Times New Roman"/>
                <a:cs typeface="Times New Roman"/>
              </a:rPr>
              <a:t> </a:t>
            </a:r>
            <a:r>
              <a:rPr sz="1500" baseline="-5555" dirty="0">
                <a:solidFill>
                  <a:srgbClr val="8D3124"/>
                </a:solidFill>
                <a:latin typeface="Times New Roman"/>
                <a:cs typeface="Times New Roman"/>
              </a:rPr>
              <a:t>2 </a:t>
            </a:r>
            <a:r>
              <a:rPr sz="1500" i="1" dirty="0">
                <a:solidFill>
                  <a:srgbClr val="8D3124"/>
                </a:solidFill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82120" y="7013862"/>
            <a:ext cx="1602740" cy="635"/>
          </a:xfrm>
          <a:custGeom>
            <a:avLst/>
            <a:gdLst/>
            <a:ahLst/>
            <a:cxnLst/>
            <a:rect l="l" t="t" r="r" b="b"/>
            <a:pathLst>
              <a:path w="1602740" h="634">
                <a:moveTo>
                  <a:pt x="1602299" y="38"/>
                </a:moveTo>
                <a:lnTo>
                  <a:pt x="0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32308" y="7108250"/>
            <a:ext cx="10128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8D3124"/>
                </a:solidFill>
                <a:latin typeface="Times New Roman"/>
                <a:cs typeface="Times New Roman"/>
              </a:rPr>
              <a:t>T</a:t>
            </a:r>
            <a:r>
              <a:rPr sz="1500" dirty="0">
                <a:solidFill>
                  <a:srgbClr val="8D3124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8D3124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8D3124"/>
                </a:solidFill>
                <a:latin typeface="Times New Roman"/>
                <a:cs typeface="Times New Roman"/>
              </a:rPr>
              <a:t>) </a:t>
            </a:r>
            <a:r>
              <a:rPr sz="1500" i="1" dirty="0">
                <a:solidFill>
                  <a:srgbClr val="8D3124"/>
                </a:solidFill>
                <a:latin typeface="Times New Roman"/>
                <a:cs typeface="Times New Roman"/>
              </a:rPr>
              <a:t>= n </a:t>
            </a:r>
            <a:r>
              <a:rPr sz="1500" dirty="0">
                <a:solidFill>
                  <a:srgbClr val="8D3124"/>
                </a:solidFill>
                <a:latin typeface="Times New Roman"/>
                <a:cs typeface="Times New Roman"/>
              </a:rPr>
              <a:t>lg</a:t>
            </a:r>
            <a:r>
              <a:rPr sz="1500" spc="-95" dirty="0">
                <a:solidFill>
                  <a:srgbClr val="8D3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8D3124"/>
                </a:solidFill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9561" y="3481494"/>
            <a:ext cx="12128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005493"/>
                </a:solidFill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04386" y="3481494"/>
            <a:ext cx="32385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606060"/>
                </a:solidFill>
                <a:latin typeface="Times New Roman"/>
                <a:cs typeface="Times New Roman"/>
              </a:rPr>
              <a:t>=</a:t>
            </a:r>
            <a:r>
              <a:rPr sz="1500" spc="275" dirty="0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28297" y="4320786"/>
            <a:ext cx="53975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2</a:t>
            </a:r>
            <a:r>
              <a:rPr sz="1500" spc="-100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005493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/2)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4386" y="4322480"/>
            <a:ext cx="32385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606060"/>
                </a:solidFill>
                <a:latin typeface="Times New Roman"/>
                <a:cs typeface="Times New Roman"/>
              </a:rPr>
              <a:t>=</a:t>
            </a:r>
            <a:r>
              <a:rPr sz="1500" spc="275" dirty="0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6245" y="6072276"/>
            <a:ext cx="52387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8</a:t>
            </a:r>
            <a:r>
              <a:rPr sz="1500" spc="-225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005493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/8)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4386" y="6069521"/>
            <a:ext cx="32385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606060"/>
                </a:solidFill>
                <a:latin typeface="Times New Roman"/>
                <a:cs typeface="Times New Roman"/>
              </a:rPr>
              <a:t>=</a:t>
            </a:r>
            <a:r>
              <a:rPr sz="1500" spc="275" dirty="0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20586" y="6439410"/>
            <a:ext cx="120014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95" dirty="0">
                <a:solidFill>
                  <a:srgbClr val="606060"/>
                </a:solidFill>
                <a:latin typeface="Lucida Sans Unicode"/>
                <a:cs typeface="Lucida Sans Unicode"/>
              </a:rPr>
              <a:t>⋮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3229" y="3444615"/>
            <a:ext cx="38608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</a:t>
            </a:r>
            <a:r>
              <a:rPr sz="1500" i="1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28297" y="5102852"/>
            <a:ext cx="53975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4</a:t>
            </a:r>
            <a:r>
              <a:rPr sz="1500" spc="-100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005493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005493"/>
                </a:solidFill>
                <a:latin typeface="Times New Roman"/>
                <a:cs typeface="Times New Roman"/>
              </a:rPr>
              <a:t>/4)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04386" y="5104547"/>
            <a:ext cx="32385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606060"/>
                </a:solidFill>
                <a:latin typeface="Times New Roman"/>
                <a:cs typeface="Times New Roman"/>
              </a:rPr>
              <a:t>=</a:t>
            </a:r>
            <a:r>
              <a:rPr sz="1500" spc="275" dirty="0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50376" y="4305949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89822" y="3792099"/>
            <a:ext cx="1271270" cy="539750"/>
          </a:xfrm>
          <a:custGeom>
            <a:avLst/>
            <a:gdLst/>
            <a:ahLst/>
            <a:cxnLst/>
            <a:rect l="l" t="t" r="r" b="b"/>
            <a:pathLst>
              <a:path w="1271270" h="539750">
                <a:moveTo>
                  <a:pt x="1270820" y="0"/>
                </a:moveTo>
                <a:lnTo>
                  <a:pt x="0" y="539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4779" y="3797252"/>
            <a:ext cx="1271270" cy="539750"/>
          </a:xfrm>
          <a:custGeom>
            <a:avLst/>
            <a:gdLst/>
            <a:ahLst/>
            <a:cxnLst/>
            <a:rect l="l" t="t" r="r" b="b"/>
            <a:pathLst>
              <a:path w="1271270" h="539750">
                <a:moveTo>
                  <a:pt x="0" y="0"/>
                </a:moveTo>
                <a:lnTo>
                  <a:pt x="1270820" y="539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74229" y="4302981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2404" y="6057864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0627" y="6057864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64228" y="5466297"/>
            <a:ext cx="218440" cy="600075"/>
          </a:xfrm>
          <a:custGeom>
            <a:avLst/>
            <a:gdLst/>
            <a:ahLst/>
            <a:cxnLst/>
            <a:rect l="l" t="t" r="r" b="b"/>
            <a:pathLst>
              <a:path w="218439" h="600075">
                <a:moveTo>
                  <a:pt x="0" y="0"/>
                </a:moveTo>
                <a:lnTo>
                  <a:pt x="218249" y="59963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22958" y="5469119"/>
            <a:ext cx="233679" cy="594360"/>
          </a:xfrm>
          <a:custGeom>
            <a:avLst/>
            <a:gdLst/>
            <a:ahLst/>
            <a:cxnLst/>
            <a:rect l="l" t="t" r="r" b="b"/>
            <a:pathLst>
              <a:path w="233680" h="594360">
                <a:moveTo>
                  <a:pt x="233171" y="0"/>
                </a:moveTo>
                <a:lnTo>
                  <a:pt x="0" y="59398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6419" y="6038789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4180" y="6038789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95468" y="5447222"/>
            <a:ext cx="218440" cy="600075"/>
          </a:xfrm>
          <a:custGeom>
            <a:avLst/>
            <a:gdLst/>
            <a:ahLst/>
            <a:cxnLst/>
            <a:rect l="l" t="t" r="r" b="b"/>
            <a:pathLst>
              <a:path w="218439" h="600075">
                <a:moveTo>
                  <a:pt x="0" y="0"/>
                </a:moveTo>
                <a:lnTo>
                  <a:pt x="218248" y="59963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4198" y="5450044"/>
            <a:ext cx="233679" cy="594360"/>
          </a:xfrm>
          <a:custGeom>
            <a:avLst/>
            <a:gdLst/>
            <a:ahLst/>
            <a:cxnLst/>
            <a:rect l="l" t="t" r="r" b="b"/>
            <a:pathLst>
              <a:path w="233680" h="594360">
                <a:moveTo>
                  <a:pt x="233171" y="0"/>
                </a:moveTo>
                <a:lnTo>
                  <a:pt x="0" y="59398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46045" y="6057864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04269" y="6057864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87870" y="5466297"/>
            <a:ext cx="218440" cy="600075"/>
          </a:xfrm>
          <a:custGeom>
            <a:avLst/>
            <a:gdLst/>
            <a:ahLst/>
            <a:cxnLst/>
            <a:rect l="l" t="t" r="r" b="b"/>
            <a:pathLst>
              <a:path w="218440" h="600075">
                <a:moveTo>
                  <a:pt x="0" y="0"/>
                </a:moveTo>
                <a:lnTo>
                  <a:pt x="218249" y="59963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46600" y="5469119"/>
            <a:ext cx="233679" cy="594360"/>
          </a:xfrm>
          <a:custGeom>
            <a:avLst/>
            <a:gdLst/>
            <a:ahLst/>
            <a:cxnLst/>
            <a:rect l="l" t="t" r="r" b="b"/>
            <a:pathLst>
              <a:path w="233679" h="594360">
                <a:moveTo>
                  <a:pt x="233171" y="0"/>
                </a:moveTo>
                <a:lnTo>
                  <a:pt x="0" y="59398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220061" y="6038789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87822" y="6038789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19110" y="5447222"/>
            <a:ext cx="218440" cy="600075"/>
          </a:xfrm>
          <a:custGeom>
            <a:avLst/>
            <a:gdLst/>
            <a:ahLst/>
            <a:cxnLst/>
            <a:rect l="l" t="t" r="r" b="b"/>
            <a:pathLst>
              <a:path w="218439" h="600075">
                <a:moveTo>
                  <a:pt x="0" y="0"/>
                </a:moveTo>
                <a:lnTo>
                  <a:pt x="218249" y="59963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7840" y="5450044"/>
            <a:ext cx="233679" cy="594360"/>
          </a:xfrm>
          <a:custGeom>
            <a:avLst/>
            <a:gdLst/>
            <a:ahLst/>
            <a:cxnLst/>
            <a:rect l="l" t="t" r="r" b="b"/>
            <a:pathLst>
              <a:path w="233679" h="594360">
                <a:moveTo>
                  <a:pt x="233171" y="0"/>
                </a:moveTo>
                <a:lnTo>
                  <a:pt x="0" y="59398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46160" y="5118112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64161" y="5118112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97304" y="4659114"/>
            <a:ext cx="508000" cy="471170"/>
          </a:xfrm>
          <a:custGeom>
            <a:avLst/>
            <a:gdLst/>
            <a:ahLst/>
            <a:cxnLst/>
            <a:rect l="l" t="t" r="r" b="b"/>
            <a:pathLst>
              <a:path w="508000" h="471170">
                <a:moveTo>
                  <a:pt x="0" y="0"/>
                </a:moveTo>
                <a:lnTo>
                  <a:pt x="507602" y="47106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2918" y="4655618"/>
            <a:ext cx="508000" cy="471170"/>
          </a:xfrm>
          <a:custGeom>
            <a:avLst/>
            <a:gdLst/>
            <a:ahLst/>
            <a:cxnLst/>
            <a:rect l="l" t="t" r="r" b="b"/>
            <a:pathLst>
              <a:path w="508000" h="471170">
                <a:moveTo>
                  <a:pt x="507602" y="0"/>
                </a:moveTo>
                <a:lnTo>
                  <a:pt x="0" y="47106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668318" y="5113661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84623" y="5113661"/>
            <a:ext cx="62992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n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17702" y="4655618"/>
            <a:ext cx="508000" cy="471170"/>
          </a:xfrm>
          <a:custGeom>
            <a:avLst/>
            <a:gdLst/>
            <a:ahLst/>
            <a:cxnLst/>
            <a:rect l="l" t="t" r="r" b="b"/>
            <a:pathLst>
              <a:path w="508000" h="471170">
                <a:moveTo>
                  <a:pt x="0" y="0"/>
                </a:moveTo>
                <a:lnTo>
                  <a:pt x="507602" y="47106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16560" y="4655618"/>
            <a:ext cx="508000" cy="471170"/>
          </a:xfrm>
          <a:custGeom>
            <a:avLst/>
            <a:gdLst/>
            <a:ahLst/>
            <a:cxnLst/>
            <a:rect l="l" t="t" r="r" b="b"/>
            <a:pathLst>
              <a:path w="508000" h="471170">
                <a:moveTo>
                  <a:pt x="507602" y="0"/>
                </a:moveTo>
                <a:lnTo>
                  <a:pt x="0" y="47106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38496" y="6592306"/>
            <a:ext cx="213995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385" dirty="0">
                <a:latin typeface="Lucida Sans Unicode"/>
                <a:cs typeface="Lucida Sans Unicode"/>
              </a:rPr>
              <a:t>⋮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56747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4" h="201295">
                <a:moveTo>
                  <a:pt x="0" y="0"/>
                </a:moveTo>
                <a:lnTo>
                  <a:pt x="99694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8076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33846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4" h="201295">
                <a:moveTo>
                  <a:pt x="0" y="0"/>
                </a:moveTo>
                <a:lnTo>
                  <a:pt x="99694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40605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06376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4" h="201295">
                <a:moveTo>
                  <a:pt x="0" y="0"/>
                </a:moveTo>
                <a:lnTo>
                  <a:pt x="99694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13135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78906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5" h="201295">
                <a:moveTo>
                  <a:pt x="0" y="0"/>
                </a:moveTo>
                <a:lnTo>
                  <a:pt x="99694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85665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84959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5" h="201295">
                <a:moveTo>
                  <a:pt x="0" y="0"/>
                </a:moveTo>
                <a:lnTo>
                  <a:pt x="99694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91718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57490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5" h="201295">
                <a:moveTo>
                  <a:pt x="0" y="0"/>
                </a:moveTo>
                <a:lnTo>
                  <a:pt x="99693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64247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30018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5" h="201295">
                <a:moveTo>
                  <a:pt x="0" y="0"/>
                </a:moveTo>
                <a:lnTo>
                  <a:pt x="99694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36777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2548" y="6362813"/>
            <a:ext cx="99695" cy="201295"/>
          </a:xfrm>
          <a:custGeom>
            <a:avLst/>
            <a:gdLst/>
            <a:ahLst/>
            <a:cxnLst/>
            <a:rect l="l" t="t" r="r" b="b"/>
            <a:pathLst>
              <a:path w="99695" h="201295">
                <a:moveTo>
                  <a:pt x="0" y="0"/>
                </a:moveTo>
                <a:lnTo>
                  <a:pt x="99693" y="200715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09307" y="6364091"/>
            <a:ext cx="104775" cy="198755"/>
          </a:xfrm>
          <a:custGeom>
            <a:avLst/>
            <a:gdLst/>
            <a:ahLst/>
            <a:cxnLst/>
            <a:rect l="l" t="t" r="r" b="b"/>
            <a:pathLst>
              <a:path w="104775" h="198754">
                <a:moveTo>
                  <a:pt x="104680" y="0"/>
                </a:moveTo>
                <a:lnTo>
                  <a:pt x="0" y="198160"/>
                </a:lnTo>
              </a:path>
            </a:pathLst>
          </a:custGeom>
          <a:ln w="953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039434" y="1863031"/>
            <a:ext cx="113665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8270">
              <a:lnSpc>
                <a:spcPct val="104299"/>
              </a:lnSpc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assuming n  is a </a:t>
            </a:r>
            <a:r>
              <a:rPr sz="1200" spc="15" dirty="0">
                <a:solidFill>
                  <a:srgbClr val="8D3124"/>
                </a:solidFill>
                <a:latin typeface="Lucida Sans Unicode"/>
                <a:cs typeface="Lucida Sans Unicode"/>
              </a:rPr>
              <a:t>power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sz="1200" spc="-10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004947" y="1630936"/>
            <a:ext cx="185420" cy="234315"/>
          </a:xfrm>
          <a:custGeom>
            <a:avLst/>
            <a:gdLst/>
            <a:ahLst/>
            <a:cxnLst/>
            <a:rect l="l" t="t" r="r" b="b"/>
            <a:pathLst>
              <a:path w="185420" h="234314">
                <a:moveTo>
                  <a:pt x="0" y="0"/>
                </a:moveTo>
                <a:lnTo>
                  <a:pt x="5920" y="7477"/>
                </a:lnTo>
                <a:lnTo>
                  <a:pt x="185121" y="233841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68243" y="1584575"/>
            <a:ext cx="93345" cy="100330"/>
          </a:xfrm>
          <a:custGeom>
            <a:avLst/>
            <a:gdLst/>
            <a:ahLst/>
            <a:cxnLst/>
            <a:rect l="l" t="t" r="r" b="b"/>
            <a:pathLst>
              <a:path w="93345" h="100330">
                <a:moveTo>
                  <a:pt x="0" y="0"/>
                </a:moveTo>
                <a:lnTo>
                  <a:pt x="20937" y="100201"/>
                </a:lnTo>
                <a:lnTo>
                  <a:pt x="42622" y="53839"/>
                </a:lnTo>
                <a:lnTo>
                  <a:pt x="92723" y="43370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54468" y="1903123"/>
            <a:ext cx="124460" cy="715645"/>
          </a:xfrm>
          <a:custGeom>
            <a:avLst/>
            <a:gdLst/>
            <a:ahLst/>
            <a:cxnLst/>
            <a:rect l="l" t="t" r="r" b="b"/>
            <a:pathLst>
              <a:path w="124460" h="715644">
                <a:moveTo>
                  <a:pt x="123986" y="715305"/>
                </a:moveTo>
                <a:lnTo>
                  <a:pt x="99855" y="710620"/>
                </a:lnTo>
                <a:lnTo>
                  <a:pt x="80150" y="697846"/>
                </a:lnTo>
                <a:lnTo>
                  <a:pt x="66864" y="678898"/>
                </a:lnTo>
                <a:lnTo>
                  <a:pt x="61993" y="655696"/>
                </a:lnTo>
                <a:lnTo>
                  <a:pt x="61993" y="417261"/>
                </a:lnTo>
                <a:lnTo>
                  <a:pt x="57121" y="394058"/>
                </a:lnTo>
                <a:lnTo>
                  <a:pt x="43835" y="375111"/>
                </a:lnTo>
                <a:lnTo>
                  <a:pt x="24130" y="362336"/>
                </a:lnTo>
                <a:lnTo>
                  <a:pt x="0" y="357652"/>
                </a:lnTo>
                <a:lnTo>
                  <a:pt x="24130" y="352968"/>
                </a:lnTo>
                <a:lnTo>
                  <a:pt x="43835" y="340193"/>
                </a:lnTo>
                <a:lnTo>
                  <a:pt x="57121" y="321246"/>
                </a:lnTo>
                <a:lnTo>
                  <a:pt x="61993" y="298043"/>
                </a:lnTo>
                <a:lnTo>
                  <a:pt x="61993" y="59607"/>
                </a:lnTo>
                <a:lnTo>
                  <a:pt x="66864" y="36405"/>
                </a:lnTo>
                <a:lnTo>
                  <a:pt x="80150" y="17458"/>
                </a:lnTo>
                <a:lnTo>
                  <a:pt x="99855" y="4684"/>
                </a:lnTo>
                <a:lnTo>
                  <a:pt x="123986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286238" y="1937756"/>
            <a:ext cx="142303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2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/ 2)  +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62108" y="1859301"/>
            <a:ext cx="915669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600"/>
              </a:lnSpc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= 1  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00621" y="2138041"/>
            <a:ext cx="6635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505" y="964623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20"/>
                </a:moveTo>
                <a:lnTo>
                  <a:pt x="8535974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Proof </a:t>
            </a:r>
            <a:r>
              <a:rPr spc="70" dirty="0"/>
              <a:t>by</a:t>
            </a:r>
            <a:r>
              <a:rPr spc="55" dirty="0"/>
              <a:t> </a:t>
            </a:r>
            <a:r>
              <a:rPr spc="20" dirty="0"/>
              <a:t>induction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267" y="1231988"/>
            <a:ext cx="80918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7170" algn="l"/>
              </a:tabLst>
            </a:pP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Proposition.	</a:t>
            </a:r>
            <a:r>
              <a:rPr sz="1800" dirty="0">
                <a:latin typeface="Lucida Sans Unicode"/>
                <a:cs typeface="Lucida Sans Unicode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Lucida Sans Unicode"/>
                <a:cs typeface="Lucida Sans Unicode"/>
              </a:rPr>
              <a:t>satisfies the </a:t>
            </a:r>
            <a:r>
              <a:rPr sz="1800" spc="10" dirty="0">
                <a:latin typeface="Lucida Sans Unicode"/>
                <a:cs typeface="Lucida Sans Unicode"/>
              </a:rPr>
              <a:t>following </a:t>
            </a:r>
            <a:r>
              <a:rPr sz="1800" spc="-5" dirty="0">
                <a:latin typeface="Lucida Sans Unicode"/>
                <a:cs typeface="Lucida Sans Unicode"/>
              </a:rPr>
              <a:t>recurrence, </a:t>
            </a:r>
            <a:r>
              <a:rPr sz="1800" dirty="0">
                <a:latin typeface="Lucida Sans Unicode"/>
                <a:cs typeface="Lucida Sans Unicode"/>
              </a:rPr>
              <a:t>then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baseline="-6944" dirty="0">
                <a:latin typeface="Times New Roman"/>
                <a:cs typeface="Times New Roman"/>
              </a:rPr>
              <a:t>2</a:t>
            </a:r>
            <a:r>
              <a:rPr sz="1800" spc="-112" baseline="-694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9434" y="1863031"/>
            <a:ext cx="113665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8270">
              <a:lnSpc>
                <a:spcPct val="104299"/>
              </a:lnSpc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assuming n  is a </a:t>
            </a:r>
            <a:r>
              <a:rPr sz="1200" spc="15" dirty="0">
                <a:solidFill>
                  <a:srgbClr val="8D3124"/>
                </a:solidFill>
                <a:latin typeface="Lucida Sans Unicode"/>
                <a:cs typeface="Lucida Sans Unicode"/>
              </a:rPr>
              <a:t>power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sz="1200" spc="-10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4947" y="1630936"/>
            <a:ext cx="185420" cy="234315"/>
          </a:xfrm>
          <a:custGeom>
            <a:avLst/>
            <a:gdLst/>
            <a:ahLst/>
            <a:cxnLst/>
            <a:rect l="l" t="t" r="r" b="b"/>
            <a:pathLst>
              <a:path w="185420" h="234314">
                <a:moveTo>
                  <a:pt x="0" y="0"/>
                </a:moveTo>
                <a:lnTo>
                  <a:pt x="5920" y="7477"/>
                </a:lnTo>
                <a:lnTo>
                  <a:pt x="185121" y="233841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8243" y="1584575"/>
            <a:ext cx="93345" cy="100330"/>
          </a:xfrm>
          <a:custGeom>
            <a:avLst/>
            <a:gdLst/>
            <a:ahLst/>
            <a:cxnLst/>
            <a:rect l="l" t="t" r="r" b="b"/>
            <a:pathLst>
              <a:path w="93345" h="100330">
                <a:moveTo>
                  <a:pt x="0" y="0"/>
                </a:moveTo>
                <a:lnTo>
                  <a:pt x="20937" y="100201"/>
                </a:lnTo>
                <a:lnTo>
                  <a:pt x="42622" y="53839"/>
                </a:lnTo>
                <a:lnTo>
                  <a:pt x="92723" y="43370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4468" y="1903123"/>
            <a:ext cx="124460" cy="715645"/>
          </a:xfrm>
          <a:custGeom>
            <a:avLst/>
            <a:gdLst/>
            <a:ahLst/>
            <a:cxnLst/>
            <a:rect l="l" t="t" r="r" b="b"/>
            <a:pathLst>
              <a:path w="124460" h="715644">
                <a:moveTo>
                  <a:pt x="123986" y="715305"/>
                </a:moveTo>
                <a:lnTo>
                  <a:pt x="99855" y="710620"/>
                </a:lnTo>
                <a:lnTo>
                  <a:pt x="80150" y="697846"/>
                </a:lnTo>
                <a:lnTo>
                  <a:pt x="66864" y="678898"/>
                </a:lnTo>
                <a:lnTo>
                  <a:pt x="61993" y="655696"/>
                </a:lnTo>
                <a:lnTo>
                  <a:pt x="61993" y="417261"/>
                </a:lnTo>
                <a:lnTo>
                  <a:pt x="57121" y="394058"/>
                </a:lnTo>
                <a:lnTo>
                  <a:pt x="43835" y="375111"/>
                </a:lnTo>
                <a:lnTo>
                  <a:pt x="24130" y="362336"/>
                </a:lnTo>
                <a:lnTo>
                  <a:pt x="0" y="357652"/>
                </a:lnTo>
                <a:lnTo>
                  <a:pt x="24130" y="352968"/>
                </a:lnTo>
                <a:lnTo>
                  <a:pt x="43835" y="340193"/>
                </a:lnTo>
                <a:lnTo>
                  <a:pt x="57121" y="321246"/>
                </a:lnTo>
                <a:lnTo>
                  <a:pt x="61993" y="298043"/>
                </a:lnTo>
                <a:lnTo>
                  <a:pt x="61993" y="59607"/>
                </a:lnTo>
                <a:lnTo>
                  <a:pt x="66864" y="36405"/>
                </a:lnTo>
                <a:lnTo>
                  <a:pt x="80150" y="17458"/>
                </a:lnTo>
                <a:lnTo>
                  <a:pt x="99855" y="4684"/>
                </a:lnTo>
                <a:lnTo>
                  <a:pt x="123986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6238" y="1937756"/>
            <a:ext cx="142303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2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/ 2)  +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9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062108" y="1859301"/>
            <a:ext cx="915669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600"/>
              </a:lnSpc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= 1  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0621" y="2138041"/>
            <a:ext cx="6635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267" y="3406516"/>
            <a:ext cx="5582920" cy="34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657225" algn="l"/>
              </a:tabLst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Pf 2.	</a:t>
            </a:r>
            <a:r>
              <a:rPr sz="1800" spc="25" dirty="0">
                <a:solidFill>
                  <a:srgbClr val="606060"/>
                </a:solidFill>
                <a:latin typeface="Lucida Sans Unicode"/>
                <a:cs typeface="Lucida Sans Unicode"/>
              </a:rPr>
              <a:t>[by </a:t>
            </a:r>
            <a:r>
              <a:rPr sz="1800" dirty="0">
                <a:solidFill>
                  <a:srgbClr val="606060"/>
                </a:solidFill>
                <a:latin typeface="Lucida Sans Unicode"/>
                <a:cs typeface="Lucida Sans Unicode"/>
              </a:rPr>
              <a:t>induction on</a:t>
            </a:r>
            <a:r>
              <a:rPr sz="1800" spc="-95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800" i="1" dirty="0">
                <a:solidFill>
                  <a:srgbClr val="60606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606060"/>
                </a:solidFill>
                <a:latin typeface="Lucida Sans Unicode"/>
                <a:cs typeface="Lucida Sans Unicode"/>
              </a:rPr>
              <a:t>]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960"/>
              </a:lnSpc>
              <a:tabLst>
                <a:tab pos="1754505" algn="l"/>
              </a:tabLst>
            </a:pPr>
            <a:r>
              <a:rPr sz="4275" spc="7" baseline="-7797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Base</a:t>
            </a:r>
            <a:r>
              <a:rPr sz="1800" spc="2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case:	</a:t>
            </a:r>
            <a:r>
              <a:rPr sz="1800" spc="30" dirty="0">
                <a:latin typeface="Lucida Sans Unicode"/>
                <a:cs typeface="Lucida Sans Unicode"/>
              </a:rPr>
              <a:t>when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= 1</a:t>
            </a:r>
            <a:r>
              <a:rPr sz="1800" dirty="0">
                <a:latin typeface="Lucida Sans Unicode"/>
                <a:cs typeface="Lucida Sans Unicode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(1) =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2855"/>
              </a:lnSpc>
              <a:tabLst>
                <a:tab pos="2997200" algn="l"/>
              </a:tabLst>
            </a:pPr>
            <a:r>
              <a:rPr sz="4275" spc="22" baseline="-9746" dirty="0">
                <a:latin typeface="PMingLiU"/>
                <a:cs typeface="PMingLiU"/>
              </a:rPr>
              <a:t>・</a:t>
            </a:r>
            <a:r>
              <a:rPr sz="1800" spc="15" dirty="0">
                <a:latin typeface="Lucida Sans Unicode"/>
                <a:cs typeface="Lucida Sans Unicode"/>
              </a:rPr>
              <a:t>Inductive</a:t>
            </a:r>
            <a:r>
              <a:rPr sz="1800" spc="3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hypothesis:	</a:t>
            </a:r>
            <a:r>
              <a:rPr sz="1800" dirty="0">
                <a:latin typeface="Lucida Sans Unicode"/>
                <a:cs typeface="Lucida Sans Unicode"/>
              </a:rPr>
              <a:t>assume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= 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baseline="-18518" dirty="0">
                <a:latin typeface="Times New Roman"/>
                <a:cs typeface="Times New Roman"/>
              </a:rPr>
              <a:t>2</a:t>
            </a:r>
            <a:r>
              <a:rPr sz="1800" spc="97" baseline="-18518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07950">
              <a:lnSpc>
                <a:spcPts val="3135"/>
              </a:lnSpc>
              <a:tabLst>
                <a:tab pos="1189355" algn="l"/>
              </a:tabLst>
            </a:pPr>
            <a:r>
              <a:rPr sz="4275" spc="7" baseline="-9746" dirty="0">
                <a:latin typeface="PMingLiU"/>
                <a:cs typeface="PMingLiU"/>
              </a:rPr>
              <a:t>・</a:t>
            </a:r>
            <a:r>
              <a:rPr sz="1800" spc="5" dirty="0">
                <a:latin typeface="Lucida Sans Unicode"/>
                <a:cs typeface="Lucida Sans Unicode"/>
              </a:rPr>
              <a:t>Goal:	</a:t>
            </a:r>
            <a:r>
              <a:rPr sz="1800" spc="30" dirty="0">
                <a:latin typeface="Lucida Sans Unicode"/>
                <a:cs typeface="Lucida Sans Unicode"/>
              </a:rPr>
              <a:t>show </a:t>
            </a:r>
            <a:r>
              <a:rPr sz="1800" dirty="0">
                <a:latin typeface="Lucida Sans Unicode"/>
                <a:cs typeface="Lucida Sans Unicode"/>
              </a:rPr>
              <a:t>that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=  2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baseline="-18518" dirty="0">
                <a:latin typeface="Times New Roman"/>
                <a:cs typeface="Times New Roman"/>
              </a:rPr>
              <a:t>2</a:t>
            </a:r>
            <a:r>
              <a:rPr sz="1800" spc="67" baseline="-1851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2529205">
              <a:lnSpc>
                <a:spcPct val="100000"/>
              </a:lnSpc>
              <a:tabLst>
                <a:tab pos="3188335" algn="l"/>
              </a:tabLst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	=  2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  +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188335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Times New Roman"/>
                <a:cs typeface="Times New Roman"/>
              </a:rPr>
              <a:t>=  2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baseline="-6944" dirty="0">
                <a:latin typeface="Times New Roman"/>
                <a:cs typeface="Times New Roman"/>
              </a:rPr>
              <a:t>2 </a:t>
            </a:r>
            <a:r>
              <a:rPr sz="1800" i="1" dirty="0">
                <a:latin typeface="Times New Roman"/>
                <a:cs typeface="Times New Roman"/>
              </a:rPr>
              <a:t>n 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188335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Times New Roman"/>
                <a:cs typeface="Times New Roman"/>
              </a:rPr>
              <a:t>=  2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(log</a:t>
            </a:r>
            <a:r>
              <a:rPr sz="1800" baseline="-6944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2n</a:t>
            </a:r>
            <a:r>
              <a:rPr sz="1800" dirty="0">
                <a:latin typeface="Times New Roman"/>
                <a:cs typeface="Times New Roman"/>
              </a:rPr>
              <a:t>) – 1)  +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188335">
              <a:lnSpc>
                <a:spcPct val="100000"/>
              </a:lnSpc>
              <a:spcBef>
                <a:spcPts val="1370"/>
              </a:spcBef>
              <a:tabLst>
                <a:tab pos="4830445" algn="l"/>
              </a:tabLst>
            </a:pPr>
            <a:r>
              <a:rPr sz="1800" dirty="0">
                <a:latin typeface="Times New Roman"/>
                <a:cs typeface="Times New Roman"/>
              </a:rPr>
              <a:t>=  2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baseline="-6944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2n</a:t>
            </a:r>
            <a:r>
              <a:rPr sz="1800" dirty="0">
                <a:latin typeface="Times New Roman"/>
                <a:cs typeface="Times New Roman"/>
              </a:rPr>
              <a:t>).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1905</Words>
  <Application>Microsoft Macintosh PowerPoint</Application>
  <PresentationFormat>Custom</PresentationFormat>
  <Paragraphs>409</Paragraphs>
  <Slides>23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Divide-and-conquer paradigm</vt:lpstr>
      <vt:lpstr>Sorting problem</vt:lpstr>
      <vt:lpstr>Sorting applications</vt:lpstr>
      <vt:lpstr>Mergesort</vt:lpstr>
      <vt:lpstr>Merging</vt:lpstr>
      <vt:lpstr>Challenge</vt:lpstr>
      <vt:lpstr>A useful recurrence relation</vt:lpstr>
      <vt:lpstr>Divide-and-conquer recurrence: proof by recursion tree</vt:lpstr>
      <vt:lpstr>Proof by induction</vt:lpstr>
      <vt:lpstr>Analysis of mergesort recurrence</vt:lpstr>
      <vt:lpstr>PowerPoint Presentation</vt:lpstr>
      <vt:lpstr>DIVIDE AND CONQUER II</vt:lpstr>
      <vt:lpstr>Master method</vt:lpstr>
      <vt:lpstr>Case 1:</vt:lpstr>
      <vt:lpstr>Exercise 1, Master Theorem</vt:lpstr>
      <vt:lpstr>Case 2:</vt:lpstr>
      <vt:lpstr>Exercise 2, Master Theorem</vt:lpstr>
      <vt:lpstr>Case 3:</vt:lpstr>
      <vt:lpstr>Exercise 3, Master Theorem</vt:lpstr>
      <vt:lpstr>Master theorem</vt:lpstr>
      <vt:lpstr>Master theorem</vt:lpstr>
      <vt:lpstr>Master theorem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DIVIDE AND CONQUER I</dc:title>
  <cp:lastModifiedBy>Tom Schmidt</cp:lastModifiedBy>
  <cp:revision>7</cp:revision>
  <dcterms:created xsi:type="dcterms:W3CDTF">2015-09-09T02:39:17Z</dcterms:created>
  <dcterms:modified xsi:type="dcterms:W3CDTF">2016-02-02T19:00:18Z</dcterms:modified>
</cp:coreProperties>
</file>