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35"/>
  </p:notesMasterIdLst>
  <p:handoutMasterIdLst>
    <p:handoutMasterId r:id="rId36"/>
  </p:handoutMasterIdLst>
  <p:sldIdLst>
    <p:sldId id="471" r:id="rId2"/>
    <p:sldId id="474" r:id="rId3"/>
    <p:sldId id="477" r:id="rId4"/>
    <p:sldId id="478" r:id="rId5"/>
    <p:sldId id="571" r:id="rId6"/>
    <p:sldId id="572" r:id="rId7"/>
    <p:sldId id="573" r:id="rId8"/>
    <p:sldId id="570" r:id="rId9"/>
    <p:sldId id="479" r:id="rId10"/>
    <p:sldId id="565" r:id="rId11"/>
    <p:sldId id="480" r:id="rId12"/>
    <p:sldId id="481" r:id="rId13"/>
    <p:sldId id="482" r:id="rId14"/>
    <p:sldId id="483" r:id="rId15"/>
    <p:sldId id="484" r:id="rId16"/>
    <p:sldId id="485" r:id="rId17"/>
    <p:sldId id="486" r:id="rId18"/>
    <p:sldId id="487" r:id="rId19"/>
    <p:sldId id="488" r:id="rId20"/>
    <p:sldId id="489" r:id="rId21"/>
    <p:sldId id="490" r:id="rId22"/>
    <p:sldId id="491" r:id="rId23"/>
    <p:sldId id="492" r:id="rId24"/>
    <p:sldId id="493" r:id="rId25"/>
    <p:sldId id="494" r:id="rId26"/>
    <p:sldId id="495" r:id="rId27"/>
    <p:sldId id="496" r:id="rId28"/>
    <p:sldId id="497" r:id="rId29"/>
    <p:sldId id="569" r:id="rId30"/>
    <p:sldId id="566" r:id="rId31"/>
    <p:sldId id="500" r:id="rId32"/>
    <p:sldId id="567" r:id="rId33"/>
    <p:sldId id="405" r:id="rId34"/>
  </p:sldIdLst>
  <p:sldSz cx="9144000" cy="6858000" type="screen4x3"/>
  <p:notesSz cx="7019925" cy="9305925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4" autoAdjust="0"/>
    <p:restoredTop sz="85150" autoAdjust="0"/>
  </p:normalViewPr>
  <p:slideViewPr>
    <p:cSldViewPr>
      <p:cViewPr varScale="1">
        <p:scale>
          <a:sx n="66" d="100"/>
          <a:sy n="66" d="100"/>
        </p:scale>
        <p:origin x="248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688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F9595-05FE-423A-826E-8E3DD9E1F5FC}" type="datetimeFigureOut">
              <a:rPr lang="en-US" smtClean="0"/>
              <a:pPr/>
              <a:t>2/12/18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688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369CF-8D25-4BE6-BAA9-D30F790BD1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42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CE7076BB-EE26-45BD-8B09-B1D6D87E2826}" type="datetimeFigureOut">
              <a:rPr lang="en-US" smtClean="0"/>
              <a:pPr/>
              <a:t>2/12/18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2B101EE5-5624-47A5-BBA8-A07AB78E5C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2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99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30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73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18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32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2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57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59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58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08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496347-965B-1444-8FB0-FCE15130505C}" type="slidenum">
              <a:rPr lang="en-US"/>
              <a:pPr/>
              <a:t>19</a:t>
            </a:fld>
            <a:endParaRPr lang="en-US"/>
          </a:p>
        </p:txBody>
      </p:sp>
      <p:sp>
        <p:nvSpPr>
          <p:cNvPr id="153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74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156AAB-2F27-444A-8AA8-48935AEB2FB1}" type="slidenum">
              <a:rPr lang="en-US"/>
              <a:pPr/>
              <a:t>20</a:t>
            </a:fld>
            <a:endParaRPr lang="en-US"/>
          </a:p>
        </p:txBody>
      </p:sp>
      <p:sp>
        <p:nvSpPr>
          <p:cNvPr id="152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2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Did Pr(…) before for k=0, but gets more complicated for larger k. e.g., if 3 people on same day, then have 3 pairs but only 3 people involved.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509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153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934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074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560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784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325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303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27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549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005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051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84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30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63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75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did you think of the interviewer's questioning style?</a:t>
            </a:r>
          </a:p>
          <a:p>
            <a:r>
              <a:rPr lang="en-US"/>
              <a:t>https://www.polleverywhere.com/multiple_choice_polls/gXPkEw1cpnly2ho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30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did you think of your interviewee?</a:t>
            </a:r>
          </a:p>
          <a:p>
            <a:r>
              <a:rPr lang="en-US"/>
              <a:t>https://www.polleverywhere.com/multiple_choice_polls/2Bcwzs8oRbfzQ4C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84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60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01EE5-5624-47A5-BBA8-A07AB78E5CF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04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1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7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84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 baseline="0">
                <a:solidFill>
                  <a:srgbClr val="28601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990600"/>
            <a:ext cx="8229600" cy="609599"/>
          </a:xfrm>
          <a:prstGeom prst="rect">
            <a:avLst/>
          </a:prstGeom>
        </p:spPr>
        <p:txBody>
          <a:bodyPr/>
          <a:lstStyle>
            <a:lvl1pPr algn="l">
              <a:buNone/>
              <a:defRPr sz="2800" baseline="0">
                <a:solidFill>
                  <a:srgbClr val="286017"/>
                </a:solidFill>
              </a:defRPr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r>
              <a:rPr lang="en-US" dirty="0"/>
              <a:t>Click to edit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8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8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2/12/18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5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2/12/18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2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2/12/18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8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7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1341-8B9E-4B49-8399-9D780D3D9F03}" type="datetimeFigureOut">
              <a:rPr lang="en-US" smtClean="0"/>
              <a:t>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0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11341-8B9E-4B49-8399-9D780D3D9F03}" type="datetimeFigureOut">
              <a:rPr lang="en-US" smtClean="0"/>
              <a:t>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165B-1689-47E8-94D3-7602158C4C4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" descr="C:\Users\mtondo\Desktop\Morgan\Graphics\Waves\OrangeSwoosh_Spring2012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106776"/>
            <a:ext cx="9144000" cy="7512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67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../../Desktop/Algorithms%20Source%20Decks/Randomized%20and%20IRV/Indicator%20Random%20Variables%201.ppt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../../Desktop/Algorithms%20Source%20Decks/Sorting%20Decks/Quicksort.ppt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S-6WUa5Z2I&amp;t=650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CS 242/608Algorithms</a:t>
            </a:r>
          </a:p>
        </p:txBody>
      </p:sp>
      <p:sp>
        <p:nvSpPr>
          <p:cNvPr id="16386" name="Subtitle 2"/>
          <p:cNvSpPr>
            <a:spLocks noGrp="1"/>
          </p:cNvSpPr>
          <p:nvPr>
            <p:ph type="subTitle" idx="4294967295"/>
          </p:nvPr>
        </p:nvSpPr>
        <p:spPr>
          <a:xfrm>
            <a:off x="1250950" y="3910013"/>
            <a:ext cx="6642100" cy="1712912"/>
          </a:xfrm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dirty="0">
                <a:solidFill>
                  <a:srgbClr val="8EB4E3"/>
                </a:solidFill>
              </a:rPr>
              <a:t>Week 4</a:t>
            </a:r>
            <a:br>
              <a:rPr lang="en-US" dirty="0">
                <a:solidFill>
                  <a:srgbClr val="8EB4E3"/>
                </a:solidFill>
              </a:rPr>
            </a:br>
            <a:r>
              <a:rPr lang="en-US" dirty="0">
                <a:solidFill>
                  <a:srgbClr val="8EB4E3"/>
                </a:solidFill>
              </a:rPr>
              <a:t>Dr. Tom Schmidt</a:t>
            </a:r>
          </a:p>
        </p:txBody>
      </p:sp>
      <p:sp>
        <p:nvSpPr>
          <p:cNvPr id="1638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B6356CD5-44AF-4237-A702-E359E0B93965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1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</p:spTree>
    <p:extLst>
      <p:ext uri="{BB962C8B-B14F-4D97-AF65-F5344CB8AC3E}">
        <p14:creationId xmlns:p14="http://schemas.microsoft.com/office/powerpoint/2010/main" val="190074658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3366FF"/>
                </a:solidFill>
              </a:rPr>
              <a:t>Probability</a:t>
            </a:r>
          </a:p>
        </p:txBody>
      </p:sp>
      <p:sp>
        <p:nvSpPr>
          <p:cNvPr id="104450" name="Rectangle 2"/>
          <p:cNvSpPr>
            <a:spLocks noGrp="1" noChangeArrowheads="1"/>
          </p:cNvSpPr>
          <p:nvPr>
            <p:ph idx="4294967295"/>
          </p:nvPr>
        </p:nvSpPr>
        <p:spPr/>
        <p:txBody>
          <a:bodyPr lIns="90488" tIns="44450" rIns="90488" bIns="44450">
            <a:normAutofit/>
          </a:bodyPr>
          <a:lstStyle/>
          <a:p>
            <a:pPr lvl="0"/>
            <a:r>
              <a:rPr lang="en-US" dirty="0"/>
              <a:t>Conditional Probability (note: I’m not good at probability)</a:t>
            </a:r>
            <a:endParaRPr lang="en-US" sz="4400" dirty="0"/>
          </a:p>
          <a:p>
            <a:r>
              <a:rPr lang="en-US" dirty="0"/>
              <a:t>Indicator Random Variables</a:t>
            </a:r>
          </a:p>
        </p:txBody>
      </p:sp>
      <p:sp>
        <p:nvSpPr>
          <p:cNvPr id="1044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71330C9F-B4E7-469C-B9F0-D4376E7C9F81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10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</p:spTree>
    <p:extLst>
      <p:ext uri="{BB962C8B-B14F-4D97-AF65-F5344CB8AC3E}">
        <p14:creationId xmlns:p14="http://schemas.microsoft.com/office/powerpoint/2010/main" val="102121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802" name="Text Box 5"/>
          <p:cNvSpPr txBox="1">
            <a:spLocks noChangeArrowheads="1"/>
          </p:cNvSpPr>
          <p:nvPr/>
        </p:nvSpPr>
        <p:spPr bwMode="auto">
          <a:xfrm>
            <a:off x="1247775" y="812800"/>
            <a:ext cx="6646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762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600">
                <a:latin typeface="Arial Rounded MT Bold" charset="0"/>
              </a:rPr>
              <a:t>Finite Probability Distribution</a:t>
            </a:r>
          </a:p>
        </p:txBody>
      </p:sp>
      <p:sp>
        <p:nvSpPr>
          <p:cNvPr id="1436678" name="Text Box 6"/>
          <p:cNvSpPr txBox="1">
            <a:spLocks noChangeArrowheads="1"/>
          </p:cNvSpPr>
          <p:nvPr/>
        </p:nvSpPr>
        <p:spPr bwMode="auto">
          <a:xfrm>
            <a:off x="639763" y="1619250"/>
            <a:ext cx="81692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762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spcAft>
                <a:spcPct val="30000"/>
              </a:spcAft>
            </a:pPr>
            <a:r>
              <a:rPr lang="en-US">
                <a:latin typeface="Arial Rounded MT Bold" charset="0"/>
              </a:rPr>
              <a:t>A (finite) probability distribution </a:t>
            </a:r>
            <a:r>
              <a:rPr lang="en-US">
                <a:solidFill>
                  <a:schemeClr val="tx2"/>
                </a:solidFill>
                <a:latin typeface="Arial Rounded MT Bold" charset="0"/>
              </a:rPr>
              <a:t>D</a:t>
            </a:r>
            <a:r>
              <a:rPr lang="en-US">
                <a:latin typeface="Arial Rounded MT Bold" charset="0"/>
              </a:rPr>
              <a:t> is a finite </a:t>
            </a:r>
            <a:br>
              <a:rPr lang="en-US">
                <a:latin typeface="Arial Rounded MT Bold" charset="0"/>
              </a:rPr>
            </a:br>
            <a:r>
              <a:rPr lang="ja-JP" altLang="en-US">
                <a:latin typeface="Arial Rounded MT Bold" charset="0"/>
              </a:rPr>
              <a:t>“</a:t>
            </a:r>
            <a:r>
              <a:rPr lang="en-US">
                <a:latin typeface="Arial Rounded MT Bold" charset="0"/>
              </a:rPr>
              <a:t>sample space</a:t>
            </a:r>
            <a:r>
              <a:rPr lang="ja-JP" altLang="en-US">
                <a:latin typeface="Arial Rounded MT Bold" charset="0"/>
              </a:rPr>
              <a:t>”</a:t>
            </a:r>
            <a:r>
              <a:rPr lang="en-US">
                <a:latin typeface="Arial Rounded MT Bold" charset="0"/>
              </a:rPr>
              <a:t> </a:t>
            </a:r>
            <a:r>
              <a:rPr lang="en-US">
                <a:solidFill>
                  <a:schemeClr val="tx2"/>
                </a:solidFill>
                <a:latin typeface="Arial Rounded MT Bold" charset="0"/>
              </a:rPr>
              <a:t>S</a:t>
            </a:r>
            <a:r>
              <a:rPr lang="en-US">
                <a:latin typeface="Arial Rounded MT Bold" charset="0"/>
              </a:rPr>
              <a:t> of elements or </a:t>
            </a:r>
            <a:r>
              <a:rPr lang="ja-JP" altLang="en-US">
                <a:latin typeface="Arial Rounded MT Bold" charset="0"/>
              </a:rPr>
              <a:t>“</a:t>
            </a:r>
            <a:r>
              <a:rPr lang="en-US">
                <a:latin typeface="Arial Rounded MT Bold" charset="0"/>
              </a:rPr>
              <a:t>samples</a:t>
            </a:r>
            <a:r>
              <a:rPr lang="ja-JP" altLang="en-US">
                <a:latin typeface="Arial Rounded MT Bold" charset="0"/>
              </a:rPr>
              <a:t>”</a:t>
            </a:r>
            <a:r>
              <a:rPr lang="en-US">
                <a:latin typeface="Arial Rounded MT Bold" charset="0"/>
              </a:rPr>
              <a:t>, </a:t>
            </a:r>
            <a:br>
              <a:rPr lang="en-US">
                <a:latin typeface="Arial Rounded MT Bold" charset="0"/>
              </a:rPr>
            </a:br>
            <a:r>
              <a:rPr lang="en-US">
                <a:latin typeface="Arial Rounded MT Bold" charset="0"/>
              </a:rPr>
              <a:t>where each sample </a:t>
            </a:r>
            <a:r>
              <a:rPr lang="en-US">
                <a:solidFill>
                  <a:schemeClr val="tx2"/>
                </a:solidFill>
                <a:latin typeface="Arial Rounded MT Bold" charset="0"/>
              </a:rPr>
              <a:t>x in S </a:t>
            </a:r>
            <a:r>
              <a:rPr lang="en-US">
                <a:latin typeface="Arial Rounded MT Bold" charset="0"/>
              </a:rPr>
              <a:t>has a non-negative</a:t>
            </a:r>
            <a:br>
              <a:rPr lang="en-US">
                <a:latin typeface="Arial Rounded MT Bold" charset="0"/>
              </a:rPr>
            </a:br>
            <a:r>
              <a:rPr lang="en-US">
                <a:latin typeface="Arial Rounded MT Bold" charset="0"/>
              </a:rPr>
              <a:t>real weight or probability </a:t>
            </a:r>
            <a:r>
              <a:rPr lang="en-US">
                <a:solidFill>
                  <a:schemeClr val="tx2"/>
                </a:solidFill>
                <a:latin typeface="Arial Rounded MT Bold" charset="0"/>
              </a:rPr>
              <a:t>p(x)</a:t>
            </a:r>
            <a:endParaRPr lang="en-US">
              <a:latin typeface="Arial Rounded MT Bold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074738" y="3962400"/>
            <a:ext cx="2481262" cy="1150938"/>
            <a:chOff x="2663" y="3023"/>
            <a:chExt cx="1563" cy="725"/>
          </a:xfrm>
        </p:grpSpPr>
        <p:sp>
          <p:nvSpPr>
            <p:cNvPr id="1612805" name="Text Box 7"/>
            <p:cNvSpPr txBox="1">
              <a:spLocks noChangeArrowheads="1"/>
            </p:cNvSpPr>
            <p:nvPr/>
          </p:nvSpPr>
          <p:spPr bwMode="auto">
            <a:xfrm>
              <a:off x="2822" y="3023"/>
              <a:ext cx="140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762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sz="4400" b="1">
                  <a:latin typeface="Arial Rounded MT Bold" charset="0"/>
                  <a:sym typeface="Symbol" charset="0"/>
                </a:rPr>
                <a:t>  </a:t>
              </a:r>
              <a:r>
                <a:rPr lang="en-US" sz="3200">
                  <a:latin typeface="Arial Rounded MT Bold" charset="0"/>
                  <a:sym typeface="Symbol" charset="0"/>
                </a:rPr>
                <a:t>p(x) = 1</a:t>
              </a:r>
            </a:p>
          </p:txBody>
        </p:sp>
        <p:sp>
          <p:nvSpPr>
            <p:cNvPr id="1612806" name="Text Box 8"/>
            <p:cNvSpPr txBox="1">
              <a:spLocks noChangeArrowheads="1"/>
            </p:cNvSpPr>
            <p:nvPr/>
          </p:nvSpPr>
          <p:spPr bwMode="auto">
            <a:xfrm>
              <a:off x="2663" y="3421"/>
              <a:ext cx="6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762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sz="2800">
                  <a:latin typeface="Arial Rounded MT Bold" charset="0"/>
                </a:rPr>
                <a:t>x </a:t>
              </a:r>
              <a:r>
                <a:rPr lang="en-US" sz="2800" b="1">
                  <a:latin typeface="Arial Rounded MT Bold" charset="0"/>
                  <a:sym typeface="Symbol" charset="0"/>
                </a:rPr>
                <a:t></a:t>
              </a:r>
              <a:r>
                <a:rPr lang="en-US" sz="2800">
                  <a:latin typeface="Arial Rounded MT Bold" charset="0"/>
                  <a:sym typeface="Symbol" charset="0"/>
                </a:rPr>
                <a:t> S</a:t>
              </a:r>
            </a:p>
          </p:txBody>
        </p:sp>
      </p:grpSp>
      <p:sp>
        <p:nvSpPr>
          <p:cNvPr id="1436683" name="Text Box 11"/>
          <p:cNvSpPr txBox="1">
            <a:spLocks noChangeArrowheads="1"/>
          </p:cNvSpPr>
          <p:nvPr/>
        </p:nvSpPr>
        <p:spPr bwMode="auto">
          <a:xfrm>
            <a:off x="476250" y="3505200"/>
            <a:ext cx="391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762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>
                <a:latin typeface="Arial Rounded MT Bold" charset="0"/>
              </a:rPr>
              <a:t>The weights must satisfy:</a:t>
            </a: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5076825" y="3413125"/>
            <a:ext cx="3759200" cy="1892300"/>
            <a:chOff x="582" y="1374"/>
            <a:chExt cx="2368" cy="1192"/>
          </a:xfrm>
        </p:grpSpPr>
        <p:sp>
          <p:nvSpPr>
            <p:cNvPr id="1612810" name="Freeform 6"/>
            <p:cNvSpPr>
              <a:spLocks/>
            </p:cNvSpPr>
            <p:nvPr/>
          </p:nvSpPr>
          <p:spPr bwMode="auto">
            <a:xfrm>
              <a:off x="582" y="1374"/>
              <a:ext cx="2368" cy="1192"/>
            </a:xfrm>
            <a:custGeom>
              <a:avLst/>
              <a:gdLst>
                <a:gd name="T0" fmla="*/ 1088 w 2368"/>
                <a:gd name="T1" fmla="*/ 8 h 1192"/>
                <a:gd name="T2" fmla="*/ 128 w 2368"/>
                <a:gd name="T3" fmla="*/ 296 h 1192"/>
                <a:gd name="T4" fmla="*/ 320 w 2368"/>
                <a:gd name="T5" fmla="*/ 1064 h 1192"/>
                <a:gd name="T6" fmla="*/ 1568 w 2368"/>
                <a:gd name="T7" fmla="*/ 1064 h 1192"/>
                <a:gd name="T8" fmla="*/ 2288 w 2368"/>
                <a:gd name="T9" fmla="*/ 344 h 1192"/>
                <a:gd name="T10" fmla="*/ 1088 w 2368"/>
                <a:gd name="T11" fmla="*/ 8 h 11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68"/>
                <a:gd name="T19" fmla="*/ 0 h 1192"/>
                <a:gd name="T20" fmla="*/ 2368 w 2368"/>
                <a:gd name="T21" fmla="*/ 1192 h 11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68" h="1192">
                  <a:moveTo>
                    <a:pt x="1088" y="8"/>
                  </a:moveTo>
                  <a:cubicBezTo>
                    <a:pt x="728" y="0"/>
                    <a:pt x="256" y="120"/>
                    <a:pt x="128" y="296"/>
                  </a:cubicBezTo>
                  <a:cubicBezTo>
                    <a:pt x="0" y="472"/>
                    <a:pt x="80" y="936"/>
                    <a:pt x="320" y="1064"/>
                  </a:cubicBezTo>
                  <a:cubicBezTo>
                    <a:pt x="560" y="1192"/>
                    <a:pt x="1240" y="1184"/>
                    <a:pt x="1568" y="1064"/>
                  </a:cubicBezTo>
                  <a:cubicBezTo>
                    <a:pt x="1896" y="944"/>
                    <a:pt x="2368" y="520"/>
                    <a:pt x="2288" y="344"/>
                  </a:cubicBezTo>
                  <a:cubicBezTo>
                    <a:pt x="2208" y="168"/>
                    <a:pt x="1448" y="16"/>
                    <a:pt x="1088" y="8"/>
                  </a:cubicBezTo>
                  <a:close/>
                </a:path>
              </a:pathLst>
            </a:custGeom>
            <a:noFill/>
            <a:ln w="57150" cap="sq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274320" rIns="274320" anchor="ctr"/>
            <a:lstStyle/>
            <a:p>
              <a:pPr algn="l"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1612811" name="Oval 8"/>
            <p:cNvSpPr>
              <a:spLocks noChangeArrowheads="1"/>
            </p:cNvSpPr>
            <p:nvPr/>
          </p:nvSpPr>
          <p:spPr bwMode="auto">
            <a:xfrm>
              <a:off x="998" y="1653"/>
              <a:ext cx="86" cy="8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274320" rIns="274320" anchor="ctr"/>
            <a:lstStyle/>
            <a:p>
              <a:pPr algn="l"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1612812" name="Oval 9"/>
            <p:cNvSpPr>
              <a:spLocks noChangeArrowheads="1"/>
            </p:cNvSpPr>
            <p:nvPr/>
          </p:nvSpPr>
          <p:spPr bwMode="auto">
            <a:xfrm>
              <a:off x="1094" y="1920"/>
              <a:ext cx="86" cy="8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274320" rIns="274320" anchor="ctr"/>
            <a:lstStyle/>
            <a:p>
              <a:pPr algn="l"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1612813" name="Oval 10"/>
            <p:cNvSpPr>
              <a:spLocks noChangeArrowheads="1"/>
            </p:cNvSpPr>
            <p:nvPr/>
          </p:nvSpPr>
          <p:spPr bwMode="auto">
            <a:xfrm>
              <a:off x="1094" y="2208"/>
              <a:ext cx="86" cy="8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274320" rIns="274320" anchor="ctr"/>
            <a:lstStyle/>
            <a:p>
              <a:pPr algn="l"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1612814" name="Oval 11"/>
            <p:cNvSpPr>
              <a:spLocks noChangeArrowheads="1"/>
            </p:cNvSpPr>
            <p:nvPr/>
          </p:nvSpPr>
          <p:spPr bwMode="auto">
            <a:xfrm>
              <a:off x="1488" y="2054"/>
              <a:ext cx="86" cy="8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274320" rIns="274320" anchor="ctr"/>
            <a:lstStyle/>
            <a:p>
              <a:pPr algn="l"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1612815" name="Oval 12"/>
            <p:cNvSpPr>
              <a:spLocks noChangeArrowheads="1"/>
            </p:cNvSpPr>
            <p:nvPr/>
          </p:nvSpPr>
          <p:spPr bwMode="auto">
            <a:xfrm>
              <a:off x="1430" y="1718"/>
              <a:ext cx="86" cy="8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274320" rIns="274320" anchor="ctr"/>
            <a:lstStyle/>
            <a:p>
              <a:pPr algn="l"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1612816" name="Oval 13"/>
            <p:cNvSpPr>
              <a:spLocks noChangeArrowheads="1"/>
            </p:cNvSpPr>
            <p:nvPr/>
          </p:nvSpPr>
          <p:spPr bwMode="auto">
            <a:xfrm>
              <a:off x="1776" y="1824"/>
              <a:ext cx="86" cy="8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274320" rIns="274320" anchor="ctr"/>
            <a:lstStyle/>
            <a:p>
              <a:pPr algn="l"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1612817" name="Oval 14"/>
            <p:cNvSpPr>
              <a:spLocks noChangeArrowheads="1"/>
            </p:cNvSpPr>
            <p:nvPr/>
          </p:nvSpPr>
          <p:spPr bwMode="auto">
            <a:xfrm>
              <a:off x="2016" y="2064"/>
              <a:ext cx="86" cy="8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274320" rIns="274320" anchor="ctr"/>
            <a:lstStyle/>
            <a:p>
              <a:pPr algn="l"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1612818" name="Oval 15"/>
            <p:cNvSpPr>
              <a:spLocks noChangeArrowheads="1"/>
            </p:cNvSpPr>
            <p:nvPr/>
          </p:nvSpPr>
          <p:spPr bwMode="auto">
            <a:xfrm>
              <a:off x="2112" y="1670"/>
              <a:ext cx="86" cy="8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274320" rIns="274320" anchor="ctr"/>
            <a:lstStyle/>
            <a:p>
              <a:pPr algn="l"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1612819" name="Oval 16"/>
            <p:cNvSpPr>
              <a:spLocks noChangeArrowheads="1"/>
            </p:cNvSpPr>
            <p:nvPr/>
          </p:nvSpPr>
          <p:spPr bwMode="auto">
            <a:xfrm>
              <a:off x="2304" y="1920"/>
              <a:ext cx="86" cy="8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274320" rIns="274320" anchor="ctr"/>
            <a:lstStyle/>
            <a:p>
              <a:pPr algn="l"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1524753" name="Text Box 17"/>
          <p:cNvSpPr txBox="1">
            <a:spLocks noChangeArrowheads="1"/>
          </p:cNvSpPr>
          <p:nvPr/>
        </p:nvSpPr>
        <p:spPr bwMode="auto">
          <a:xfrm>
            <a:off x="5530850" y="5387975"/>
            <a:ext cx="2978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4320" rIns="274320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latin typeface="Arial Rounded MT Bold" charset="0"/>
              </a:rPr>
              <a:t>Sample space</a:t>
            </a:r>
          </a:p>
        </p:txBody>
      </p:sp>
      <p:sp>
        <p:nvSpPr>
          <p:cNvPr id="1524760" name="Text Box 24"/>
          <p:cNvSpPr txBox="1">
            <a:spLocks noChangeArrowheads="1"/>
          </p:cNvSpPr>
          <p:nvPr/>
        </p:nvSpPr>
        <p:spPr bwMode="auto">
          <a:xfrm>
            <a:off x="7445375" y="3976688"/>
            <a:ext cx="8937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4320" rIns="274320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Arial Rounded MT Bold" charset="0"/>
              </a:rPr>
              <a:t>0.2</a:t>
            </a:r>
          </a:p>
        </p:txBody>
      </p:sp>
      <p:sp>
        <p:nvSpPr>
          <p:cNvPr id="1524761" name="Text Box 25"/>
          <p:cNvSpPr txBox="1">
            <a:spLocks noChangeArrowheads="1"/>
          </p:cNvSpPr>
          <p:nvPr/>
        </p:nvSpPr>
        <p:spPr bwMode="auto">
          <a:xfrm>
            <a:off x="7004050" y="3563938"/>
            <a:ext cx="10302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4320" rIns="274320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Arial Rounded MT Bold" charset="0"/>
              </a:rPr>
              <a:t>0.13</a:t>
            </a:r>
          </a:p>
        </p:txBody>
      </p:sp>
      <p:sp>
        <p:nvSpPr>
          <p:cNvPr id="1524762" name="Text Box 26"/>
          <p:cNvSpPr txBox="1">
            <a:spLocks noChangeArrowheads="1"/>
          </p:cNvSpPr>
          <p:nvPr/>
        </p:nvSpPr>
        <p:spPr bwMode="auto">
          <a:xfrm>
            <a:off x="6973888" y="4595813"/>
            <a:ext cx="10302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4320" rIns="274320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Arial Rounded MT Bold" charset="0"/>
              </a:rPr>
              <a:t>0.06</a:t>
            </a:r>
          </a:p>
        </p:txBody>
      </p:sp>
      <p:sp>
        <p:nvSpPr>
          <p:cNvPr id="1524763" name="Text Box 27"/>
          <p:cNvSpPr txBox="1">
            <a:spLocks noChangeArrowheads="1"/>
          </p:cNvSpPr>
          <p:nvPr/>
        </p:nvSpPr>
        <p:spPr bwMode="auto">
          <a:xfrm>
            <a:off x="6472238" y="3833813"/>
            <a:ext cx="10302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4320" rIns="274320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Arial Rounded MT Bold" charset="0"/>
              </a:rPr>
              <a:t>0.11</a:t>
            </a:r>
          </a:p>
        </p:txBody>
      </p:sp>
      <p:sp>
        <p:nvSpPr>
          <p:cNvPr id="1524764" name="Text Box 28"/>
          <p:cNvSpPr txBox="1">
            <a:spLocks noChangeArrowheads="1"/>
          </p:cNvSpPr>
          <p:nvPr/>
        </p:nvSpPr>
        <p:spPr bwMode="auto">
          <a:xfrm>
            <a:off x="5910263" y="3640138"/>
            <a:ext cx="10302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4320" rIns="274320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Arial Rounded MT Bold" charset="0"/>
              </a:rPr>
              <a:t>0.17</a:t>
            </a:r>
          </a:p>
        </p:txBody>
      </p:sp>
      <p:sp>
        <p:nvSpPr>
          <p:cNvPr id="1524765" name="Text Box 29"/>
          <p:cNvSpPr txBox="1">
            <a:spLocks noChangeArrowheads="1"/>
          </p:cNvSpPr>
          <p:nvPr/>
        </p:nvSpPr>
        <p:spPr bwMode="auto">
          <a:xfrm>
            <a:off x="6129338" y="4595813"/>
            <a:ext cx="8937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4320" rIns="274320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Arial Rounded MT Bold" charset="0"/>
              </a:rPr>
              <a:t>0.1</a:t>
            </a:r>
          </a:p>
        </p:txBody>
      </p:sp>
      <p:sp>
        <p:nvSpPr>
          <p:cNvPr id="1524766" name="Text Box 30"/>
          <p:cNvSpPr txBox="1">
            <a:spLocks noChangeArrowheads="1"/>
          </p:cNvSpPr>
          <p:nvPr/>
        </p:nvSpPr>
        <p:spPr bwMode="auto">
          <a:xfrm>
            <a:off x="5329238" y="4824413"/>
            <a:ext cx="10302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4320" rIns="274320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Arial Rounded MT Bold" charset="0"/>
              </a:rPr>
              <a:t>0.13</a:t>
            </a:r>
          </a:p>
        </p:txBody>
      </p:sp>
      <p:sp>
        <p:nvSpPr>
          <p:cNvPr id="1524767" name="Text Box 31"/>
          <p:cNvSpPr txBox="1">
            <a:spLocks noChangeArrowheads="1"/>
          </p:cNvSpPr>
          <p:nvPr/>
        </p:nvSpPr>
        <p:spPr bwMode="auto">
          <a:xfrm>
            <a:off x="5443538" y="4262438"/>
            <a:ext cx="688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4320" rIns="274320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Arial Rounded MT Bold" charset="0"/>
              </a:rPr>
              <a:t>0</a:t>
            </a:r>
          </a:p>
        </p:txBody>
      </p:sp>
      <p:sp>
        <p:nvSpPr>
          <p:cNvPr id="1524768" name="Text Box 32"/>
          <p:cNvSpPr txBox="1">
            <a:spLocks noChangeArrowheads="1"/>
          </p:cNvSpPr>
          <p:nvPr/>
        </p:nvSpPr>
        <p:spPr bwMode="auto">
          <a:xfrm>
            <a:off x="5138738" y="3833813"/>
            <a:ext cx="8937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4320" rIns="274320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Arial Rounded MT Bold" charset="0"/>
              </a:rPr>
              <a:t>0.1</a:t>
            </a:r>
          </a:p>
        </p:txBody>
      </p:sp>
      <p:sp>
        <p:nvSpPr>
          <p:cNvPr id="1524757" name="Line 21"/>
          <p:cNvSpPr>
            <a:spLocks noChangeShapeType="1"/>
          </p:cNvSpPr>
          <p:nvPr/>
        </p:nvSpPr>
        <p:spPr bwMode="auto">
          <a:xfrm flipV="1">
            <a:off x="4737100" y="4679950"/>
            <a:ext cx="1698625" cy="1520825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274320" rIns="274320" anchor="ctr"/>
          <a:lstStyle/>
          <a:p>
            <a:endParaRPr lang="en-US"/>
          </a:p>
        </p:txBody>
      </p:sp>
      <p:sp>
        <p:nvSpPr>
          <p:cNvPr id="1524758" name="Text Box 22"/>
          <p:cNvSpPr txBox="1">
            <a:spLocks noChangeArrowheads="1"/>
          </p:cNvSpPr>
          <p:nvPr/>
        </p:nvSpPr>
        <p:spPr bwMode="auto">
          <a:xfrm>
            <a:off x="2147888" y="6059488"/>
            <a:ext cx="2451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4320" rIns="274320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Arial Rounded MT Bold" charset="0"/>
              </a:rPr>
              <a:t>D(x) = p(x) = 0.1</a:t>
            </a:r>
          </a:p>
        </p:txBody>
      </p:sp>
      <p:sp>
        <p:nvSpPr>
          <p:cNvPr id="1524759" name="Text Box 23"/>
          <p:cNvSpPr txBox="1">
            <a:spLocks noChangeArrowheads="1"/>
          </p:cNvSpPr>
          <p:nvPr/>
        </p:nvSpPr>
        <p:spPr bwMode="auto">
          <a:xfrm>
            <a:off x="1431925" y="5759450"/>
            <a:ext cx="3681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274320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000">
                <a:latin typeface="Arial Rounded MT Bold" charset="0"/>
              </a:rPr>
              <a:t>weight or probability of x</a:t>
            </a:r>
          </a:p>
        </p:txBody>
      </p:sp>
    </p:spTree>
    <p:extLst>
      <p:ext uri="{BB962C8B-B14F-4D97-AF65-F5344CB8AC3E}">
        <p14:creationId xmlns:p14="http://schemas.microsoft.com/office/powerpoint/2010/main" val="277744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2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2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2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2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2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2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2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2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2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2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2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2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2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3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678" grpId="0"/>
      <p:bldP spid="1436683" grpId="0"/>
      <p:bldP spid="1524753" grpId="0"/>
      <p:bldP spid="1524760" grpId="0"/>
      <p:bldP spid="1524761" grpId="0"/>
      <p:bldP spid="1524762" grpId="0"/>
      <p:bldP spid="1524763" grpId="0"/>
      <p:bldP spid="1524764" grpId="0"/>
      <p:bldP spid="1524765" grpId="0"/>
      <p:bldP spid="1524766" grpId="0"/>
      <p:bldP spid="1524767" grpId="0"/>
      <p:bldP spid="1524768" grpId="0"/>
      <p:bldP spid="1524757" grpId="0" animBg="1"/>
      <p:bldP spid="1524758" grpId="0"/>
      <p:bldP spid="15247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850" name="Text Box 5"/>
          <p:cNvSpPr txBox="1">
            <a:spLocks noChangeArrowheads="1"/>
          </p:cNvSpPr>
          <p:nvPr/>
        </p:nvSpPr>
        <p:spPr bwMode="auto">
          <a:xfrm>
            <a:off x="3630613" y="309563"/>
            <a:ext cx="21971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762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4800">
                <a:latin typeface="Arial Rounded MT Bold" charset="0"/>
              </a:rPr>
              <a:t>Events</a:t>
            </a:r>
          </a:p>
        </p:txBody>
      </p:sp>
      <p:sp>
        <p:nvSpPr>
          <p:cNvPr id="1438728" name="Text Box 8"/>
          <p:cNvSpPr txBox="1">
            <a:spLocks noChangeArrowheads="1"/>
          </p:cNvSpPr>
          <p:nvPr/>
        </p:nvSpPr>
        <p:spPr bwMode="auto">
          <a:xfrm>
            <a:off x="1109663" y="1497013"/>
            <a:ext cx="5737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762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800">
                <a:latin typeface="Arial Rounded MT Bold" charset="0"/>
              </a:rPr>
              <a:t>Any set E </a:t>
            </a:r>
            <a:r>
              <a:rPr lang="en-US" sz="2800">
                <a:latin typeface="Arial Rounded MT Bold" charset="0"/>
                <a:sym typeface="Symbol" charset="0"/>
              </a:rPr>
              <a:t> </a:t>
            </a:r>
            <a:r>
              <a:rPr lang="en-US" sz="2800">
                <a:latin typeface="Arial Rounded MT Bold" charset="0"/>
              </a:rPr>
              <a:t>S is called an event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106488" y="2270125"/>
            <a:ext cx="3578225" cy="1143000"/>
            <a:chOff x="809" y="3011"/>
            <a:chExt cx="2254" cy="720"/>
          </a:xfrm>
        </p:grpSpPr>
        <p:sp>
          <p:nvSpPr>
            <p:cNvPr id="1614853" name="Text Box 10"/>
            <p:cNvSpPr txBox="1">
              <a:spLocks noChangeArrowheads="1"/>
            </p:cNvSpPr>
            <p:nvPr/>
          </p:nvSpPr>
          <p:spPr bwMode="auto">
            <a:xfrm>
              <a:off x="1994" y="3011"/>
              <a:ext cx="1069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762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sz="4800" b="1">
                  <a:latin typeface="Arial Rounded MT Bold" charset="0"/>
                  <a:sym typeface="Symbol" charset="0"/>
                </a:rPr>
                <a:t>  </a:t>
              </a:r>
              <a:r>
                <a:rPr lang="en-US" sz="3600">
                  <a:latin typeface="Arial Rounded MT Bold" charset="0"/>
                  <a:sym typeface="Symbol" charset="0"/>
                </a:rPr>
                <a:t>p(x)</a:t>
              </a:r>
            </a:p>
          </p:txBody>
        </p:sp>
        <p:sp>
          <p:nvSpPr>
            <p:cNvPr id="1614854" name="Text Box 11"/>
            <p:cNvSpPr txBox="1">
              <a:spLocks noChangeArrowheads="1"/>
            </p:cNvSpPr>
            <p:nvPr/>
          </p:nvSpPr>
          <p:spPr bwMode="auto">
            <a:xfrm>
              <a:off x="1835" y="3404"/>
              <a:ext cx="6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762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sz="2800">
                  <a:latin typeface="Arial Rounded MT Bold" charset="0"/>
                </a:rPr>
                <a:t>x </a:t>
              </a:r>
              <a:r>
                <a:rPr lang="en-US" sz="2800" b="1">
                  <a:latin typeface="Arial Rounded MT Bold" charset="0"/>
                  <a:sym typeface="Symbol" charset="0"/>
                </a:rPr>
                <a:t></a:t>
              </a:r>
              <a:r>
                <a:rPr lang="en-US" sz="2800">
                  <a:latin typeface="Arial Rounded MT Bold" charset="0"/>
                  <a:sym typeface="Symbol" charset="0"/>
                </a:rPr>
                <a:t> E</a:t>
              </a:r>
            </a:p>
          </p:txBody>
        </p:sp>
        <p:sp>
          <p:nvSpPr>
            <p:cNvPr id="1614855" name="Text Box 12"/>
            <p:cNvSpPr txBox="1">
              <a:spLocks noChangeArrowheads="1"/>
            </p:cNvSpPr>
            <p:nvPr/>
          </p:nvSpPr>
          <p:spPr bwMode="auto">
            <a:xfrm>
              <a:off x="809" y="3126"/>
              <a:ext cx="12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762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sz="3600">
                  <a:latin typeface="Arial Rounded MT Bold" charset="0"/>
                </a:rPr>
                <a:t>Pr</a:t>
              </a:r>
              <a:r>
                <a:rPr lang="en-US" sz="3600" baseline="-25000">
                  <a:latin typeface="Arial Rounded MT Bold" charset="0"/>
                </a:rPr>
                <a:t>D</a:t>
              </a:r>
              <a:r>
                <a:rPr lang="en-US" sz="3600">
                  <a:latin typeface="Arial Rounded MT Bold" charset="0"/>
                </a:rPr>
                <a:t>[E] = </a:t>
              </a:r>
            </a:p>
          </p:txBody>
        </p:sp>
      </p:grpSp>
      <p:sp>
        <p:nvSpPr>
          <p:cNvPr id="1438734" name="Freeform 14"/>
          <p:cNvSpPr>
            <a:spLocks/>
          </p:cNvSpPr>
          <p:nvPr/>
        </p:nvSpPr>
        <p:spPr bwMode="auto">
          <a:xfrm>
            <a:off x="5224463" y="3016250"/>
            <a:ext cx="1193800" cy="1473200"/>
          </a:xfrm>
          <a:custGeom>
            <a:avLst/>
            <a:gdLst>
              <a:gd name="T0" fmla="*/ 56 w 752"/>
              <a:gd name="T1" fmla="*/ 384 h 928"/>
              <a:gd name="T2" fmla="*/ 56 w 752"/>
              <a:gd name="T3" fmla="*/ 864 h 928"/>
              <a:gd name="T4" fmla="*/ 392 w 752"/>
              <a:gd name="T5" fmla="*/ 768 h 928"/>
              <a:gd name="T6" fmla="*/ 728 w 752"/>
              <a:gd name="T7" fmla="*/ 576 h 928"/>
              <a:gd name="T8" fmla="*/ 536 w 752"/>
              <a:gd name="T9" fmla="*/ 384 h 928"/>
              <a:gd name="T10" fmla="*/ 680 w 752"/>
              <a:gd name="T11" fmla="*/ 96 h 928"/>
              <a:gd name="T12" fmla="*/ 392 w 752"/>
              <a:gd name="T13" fmla="*/ 48 h 928"/>
              <a:gd name="T14" fmla="*/ 56 w 752"/>
              <a:gd name="T15" fmla="*/ 384 h 9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52"/>
              <a:gd name="T25" fmla="*/ 0 h 928"/>
              <a:gd name="T26" fmla="*/ 752 w 752"/>
              <a:gd name="T27" fmla="*/ 928 h 92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52" h="928">
                <a:moveTo>
                  <a:pt x="56" y="384"/>
                </a:moveTo>
                <a:cubicBezTo>
                  <a:pt x="0" y="520"/>
                  <a:pt x="0" y="800"/>
                  <a:pt x="56" y="864"/>
                </a:cubicBezTo>
                <a:cubicBezTo>
                  <a:pt x="112" y="928"/>
                  <a:pt x="280" y="816"/>
                  <a:pt x="392" y="768"/>
                </a:cubicBezTo>
                <a:cubicBezTo>
                  <a:pt x="504" y="720"/>
                  <a:pt x="704" y="640"/>
                  <a:pt x="728" y="576"/>
                </a:cubicBezTo>
                <a:cubicBezTo>
                  <a:pt x="752" y="512"/>
                  <a:pt x="544" y="464"/>
                  <a:pt x="536" y="384"/>
                </a:cubicBezTo>
                <a:cubicBezTo>
                  <a:pt x="528" y="304"/>
                  <a:pt x="704" y="152"/>
                  <a:pt x="680" y="96"/>
                </a:cubicBezTo>
                <a:cubicBezTo>
                  <a:pt x="656" y="40"/>
                  <a:pt x="496" y="0"/>
                  <a:pt x="392" y="48"/>
                </a:cubicBezTo>
                <a:cubicBezTo>
                  <a:pt x="288" y="96"/>
                  <a:pt x="112" y="248"/>
                  <a:pt x="56" y="384"/>
                </a:cubicBezTo>
                <a:close/>
              </a:path>
            </a:pathLst>
          </a:cu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74320" rIns="274320" anchor="ctr"/>
          <a:lstStyle/>
          <a:p>
            <a:pPr algn="l">
              <a:spcBef>
                <a:spcPct val="20000"/>
              </a:spcBef>
            </a:pPr>
            <a:endParaRPr lang="en-US"/>
          </a:p>
        </p:txBody>
      </p:sp>
      <p:sp>
        <p:nvSpPr>
          <p:cNvPr id="1438735" name="Freeform 15"/>
          <p:cNvSpPr>
            <a:spLocks/>
          </p:cNvSpPr>
          <p:nvPr/>
        </p:nvSpPr>
        <p:spPr bwMode="auto">
          <a:xfrm>
            <a:off x="4576763" y="2774950"/>
            <a:ext cx="3759200" cy="1892300"/>
          </a:xfrm>
          <a:custGeom>
            <a:avLst/>
            <a:gdLst>
              <a:gd name="T0" fmla="*/ 1088 w 2368"/>
              <a:gd name="T1" fmla="*/ 8 h 1192"/>
              <a:gd name="T2" fmla="*/ 128 w 2368"/>
              <a:gd name="T3" fmla="*/ 296 h 1192"/>
              <a:gd name="T4" fmla="*/ 320 w 2368"/>
              <a:gd name="T5" fmla="*/ 1064 h 1192"/>
              <a:gd name="T6" fmla="*/ 1568 w 2368"/>
              <a:gd name="T7" fmla="*/ 1064 h 1192"/>
              <a:gd name="T8" fmla="*/ 2288 w 2368"/>
              <a:gd name="T9" fmla="*/ 344 h 1192"/>
              <a:gd name="T10" fmla="*/ 1088 w 2368"/>
              <a:gd name="T11" fmla="*/ 8 h 1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68"/>
              <a:gd name="T19" fmla="*/ 0 h 1192"/>
              <a:gd name="T20" fmla="*/ 2368 w 2368"/>
              <a:gd name="T21" fmla="*/ 1192 h 11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68" h="1192">
                <a:moveTo>
                  <a:pt x="1088" y="8"/>
                </a:moveTo>
                <a:cubicBezTo>
                  <a:pt x="728" y="0"/>
                  <a:pt x="256" y="120"/>
                  <a:pt x="128" y="296"/>
                </a:cubicBezTo>
                <a:cubicBezTo>
                  <a:pt x="0" y="472"/>
                  <a:pt x="80" y="936"/>
                  <a:pt x="320" y="1064"/>
                </a:cubicBezTo>
                <a:cubicBezTo>
                  <a:pt x="560" y="1192"/>
                  <a:pt x="1240" y="1184"/>
                  <a:pt x="1568" y="1064"/>
                </a:cubicBezTo>
                <a:cubicBezTo>
                  <a:pt x="1896" y="944"/>
                  <a:pt x="2368" y="520"/>
                  <a:pt x="2288" y="344"/>
                </a:cubicBezTo>
                <a:cubicBezTo>
                  <a:pt x="2208" y="168"/>
                  <a:pt x="1448" y="16"/>
                  <a:pt x="1088" y="8"/>
                </a:cubicBezTo>
                <a:close/>
              </a:path>
            </a:pathLst>
          </a:custGeom>
          <a:noFill/>
          <a:ln w="57150" cap="sq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274320" rIns="274320" anchor="ctr"/>
          <a:lstStyle/>
          <a:p>
            <a:pPr algn="l">
              <a:spcBef>
                <a:spcPct val="20000"/>
              </a:spcBef>
            </a:pPr>
            <a:endParaRPr lang="en-US"/>
          </a:p>
        </p:txBody>
      </p:sp>
      <p:sp>
        <p:nvSpPr>
          <p:cNvPr id="1438736" name="Text Box 16"/>
          <p:cNvSpPr txBox="1">
            <a:spLocks noChangeArrowheads="1"/>
          </p:cNvSpPr>
          <p:nvPr/>
        </p:nvSpPr>
        <p:spPr bwMode="auto">
          <a:xfrm>
            <a:off x="7891463" y="2741613"/>
            <a:ext cx="787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4320" rIns="274320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800" b="1">
                <a:latin typeface="Arial Rounded MT Bold" charset="0"/>
              </a:rPr>
              <a:t>S</a:t>
            </a:r>
          </a:p>
        </p:txBody>
      </p:sp>
      <p:sp>
        <p:nvSpPr>
          <p:cNvPr id="1438737" name="Oval 17"/>
          <p:cNvSpPr>
            <a:spLocks noChangeArrowheads="1"/>
          </p:cNvSpPr>
          <p:nvPr/>
        </p:nvSpPr>
        <p:spPr bwMode="auto">
          <a:xfrm>
            <a:off x="5237163" y="3217863"/>
            <a:ext cx="136525" cy="136525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bg1"/>
            </a:solidFill>
            <a:round/>
            <a:headEnd/>
            <a:tailEnd/>
          </a:ln>
        </p:spPr>
        <p:txBody>
          <a:bodyPr wrap="none" lIns="274320" rIns="274320" anchor="ctr"/>
          <a:lstStyle/>
          <a:p>
            <a:pPr algn="l">
              <a:spcBef>
                <a:spcPct val="20000"/>
              </a:spcBef>
            </a:pPr>
            <a:endParaRPr lang="en-US"/>
          </a:p>
        </p:txBody>
      </p:sp>
      <p:sp>
        <p:nvSpPr>
          <p:cNvPr id="1438738" name="Oval 18"/>
          <p:cNvSpPr>
            <a:spLocks noChangeArrowheads="1"/>
          </p:cNvSpPr>
          <p:nvPr/>
        </p:nvSpPr>
        <p:spPr bwMode="auto">
          <a:xfrm>
            <a:off x="5389563" y="3641725"/>
            <a:ext cx="136525" cy="136525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bg1"/>
            </a:solidFill>
            <a:round/>
            <a:headEnd/>
            <a:tailEnd/>
          </a:ln>
        </p:spPr>
        <p:txBody>
          <a:bodyPr wrap="none" lIns="274320" rIns="274320" anchor="ctr"/>
          <a:lstStyle/>
          <a:p>
            <a:pPr algn="l">
              <a:spcBef>
                <a:spcPct val="20000"/>
              </a:spcBef>
            </a:pPr>
            <a:endParaRPr lang="en-US"/>
          </a:p>
        </p:txBody>
      </p:sp>
      <p:sp>
        <p:nvSpPr>
          <p:cNvPr id="1438739" name="Oval 19"/>
          <p:cNvSpPr>
            <a:spLocks noChangeArrowheads="1"/>
          </p:cNvSpPr>
          <p:nvPr/>
        </p:nvSpPr>
        <p:spPr bwMode="auto">
          <a:xfrm>
            <a:off x="5389563" y="4098925"/>
            <a:ext cx="136525" cy="136525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bg1"/>
            </a:solidFill>
            <a:round/>
            <a:headEnd/>
            <a:tailEnd/>
          </a:ln>
        </p:spPr>
        <p:txBody>
          <a:bodyPr wrap="none" lIns="274320" rIns="274320" anchor="ctr"/>
          <a:lstStyle/>
          <a:p>
            <a:pPr algn="l">
              <a:spcBef>
                <a:spcPct val="20000"/>
              </a:spcBef>
            </a:pPr>
            <a:endParaRPr lang="en-US"/>
          </a:p>
        </p:txBody>
      </p:sp>
      <p:sp>
        <p:nvSpPr>
          <p:cNvPr id="1438740" name="Oval 20"/>
          <p:cNvSpPr>
            <a:spLocks noChangeArrowheads="1"/>
          </p:cNvSpPr>
          <p:nvPr/>
        </p:nvSpPr>
        <p:spPr bwMode="auto">
          <a:xfrm>
            <a:off x="6015038" y="3854450"/>
            <a:ext cx="136525" cy="136525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bg1"/>
            </a:solidFill>
            <a:round/>
            <a:headEnd/>
            <a:tailEnd/>
          </a:ln>
        </p:spPr>
        <p:txBody>
          <a:bodyPr wrap="none" lIns="274320" rIns="274320" anchor="ctr"/>
          <a:lstStyle/>
          <a:p>
            <a:pPr algn="l">
              <a:spcBef>
                <a:spcPct val="20000"/>
              </a:spcBef>
            </a:pPr>
            <a:endParaRPr lang="en-US"/>
          </a:p>
        </p:txBody>
      </p:sp>
      <p:sp>
        <p:nvSpPr>
          <p:cNvPr id="1438741" name="Oval 21"/>
          <p:cNvSpPr>
            <a:spLocks noChangeArrowheads="1"/>
          </p:cNvSpPr>
          <p:nvPr/>
        </p:nvSpPr>
        <p:spPr bwMode="auto">
          <a:xfrm>
            <a:off x="5922963" y="3321050"/>
            <a:ext cx="136525" cy="136525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bg1"/>
            </a:solidFill>
            <a:round/>
            <a:headEnd/>
            <a:tailEnd/>
          </a:ln>
        </p:spPr>
        <p:txBody>
          <a:bodyPr wrap="none" lIns="274320" rIns="274320" anchor="ctr"/>
          <a:lstStyle/>
          <a:p>
            <a:pPr algn="l">
              <a:spcBef>
                <a:spcPct val="20000"/>
              </a:spcBef>
            </a:pPr>
            <a:endParaRPr lang="en-US"/>
          </a:p>
        </p:txBody>
      </p:sp>
      <p:sp>
        <p:nvSpPr>
          <p:cNvPr id="1438742" name="Oval 22"/>
          <p:cNvSpPr>
            <a:spLocks noChangeArrowheads="1"/>
          </p:cNvSpPr>
          <p:nvPr/>
        </p:nvSpPr>
        <p:spPr bwMode="auto">
          <a:xfrm>
            <a:off x="6472238" y="3489325"/>
            <a:ext cx="136525" cy="136525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bg1"/>
            </a:solidFill>
            <a:round/>
            <a:headEnd/>
            <a:tailEnd/>
          </a:ln>
        </p:spPr>
        <p:txBody>
          <a:bodyPr wrap="none" lIns="274320" rIns="274320" anchor="ctr"/>
          <a:lstStyle/>
          <a:p>
            <a:pPr algn="l">
              <a:spcBef>
                <a:spcPct val="20000"/>
              </a:spcBef>
            </a:pPr>
            <a:endParaRPr lang="en-US"/>
          </a:p>
        </p:txBody>
      </p:sp>
      <p:sp>
        <p:nvSpPr>
          <p:cNvPr id="1438743" name="Oval 23"/>
          <p:cNvSpPr>
            <a:spLocks noChangeArrowheads="1"/>
          </p:cNvSpPr>
          <p:nvPr/>
        </p:nvSpPr>
        <p:spPr bwMode="auto">
          <a:xfrm>
            <a:off x="6853238" y="3870325"/>
            <a:ext cx="136525" cy="136525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bg1"/>
            </a:solidFill>
            <a:round/>
            <a:headEnd/>
            <a:tailEnd/>
          </a:ln>
        </p:spPr>
        <p:txBody>
          <a:bodyPr wrap="none" lIns="274320" rIns="274320" anchor="ctr"/>
          <a:lstStyle/>
          <a:p>
            <a:pPr algn="l">
              <a:spcBef>
                <a:spcPct val="20000"/>
              </a:spcBef>
            </a:pPr>
            <a:endParaRPr lang="en-US"/>
          </a:p>
        </p:txBody>
      </p:sp>
      <p:sp>
        <p:nvSpPr>
          <p:cNvPr id="1438744" name="Oval 24"/>
          <p:cNvSpPr>
            <a:spLocks noChangeArrowheads="1"/>
          </p:cNvSpPr>
          <p:nvPr/>
        </p:nvSpPr>
        <p:spPr bwMode="auto">
          <a:xfrm>
            <a:off x="7005638" y="3244850"/>
            <a:ext cx="136525" cy="136525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bg1"/>
            </a:solidFill>
            <a:round/>
            <a:headEnd/>
            <a:tailEnd/>
          </a:ln>
        </p:spPr>
        <p:txBody>
          <a:bodyPr wrap="none" lIns="274320" rIns="274320" anchor="ctr"/>
          <a:lstStyle/>
          <a:p>
            <a:pPr algn="l">
              <a:spcBef>
                <a:spcPct val="20000"/>
              </a:spcBef>
            </a:pPr>
            <a:endParaRPr lang="en-US"/>
          </a:p>
        </p:txBody>
      </p:sp>
      <p:sp>
        <p:nvSpPr>
          <p:cNvPr id="1438745" name="Oval 25"/>
          <p:cNvSpPr>
            <a:spLocks noChangeArrowheads="1"/>
          </p:cNvSpPr>
          <p:nvPr/>
        </p:nvSpPr>
        <p:spPr bwMode="auto">
          <a:xfrm>
            <a:off x="7310438" y="3641725"/>
            <a:ext cx="136525" cy="136525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bg1"/>
            </a:solidFill>
            <a:round/>
            <a:headEnd/>
            <a:tailEnd/>
          </a:ln>
        </p:spPr>
        <p:txBody>
          <a:bodyPr wrap="none" lIns="274320" rIns="274320" anchor="ctr"/>
          <a:lstStyle/>
          <a:p>
            <a:pPr algn="l">
              <a:spcBef>
                <a:spcPct val="20000"/>
              </a:spcBef>
            </a:pPr>
            <a:endParaRPr lang="en-US"/>
          </a:p>
        </p:txBody>
      </p:sp>
      <p:sp>
        <p:nvSpPr>
          <p:cNvPr id="1438746" name="Text Box 26"/>
          <p:cNvSpPr txBox="1">
            <a:spLocks noChangeArrowheads="1"/>
          </p:cNvSpPr>
          <p:nvPr/>
        </p:nvSpPr>
        <p:spPr bwMode="auto">
          <a:xfrm>
            <a:off x="5522913" y="3016250"/>
            <a:ext cx="10302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4320" rIns="274320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Arial Rounded MT Bold" charset="0"/>
              </a:rPr>
              <a:t>0.17</a:t>
            </a:r>
          </a:p>
        </p:txBody>
      </p:sp>
      <p:sp>
        <p:nvSpPr>
          <p:cNvPr id="1438747" name="Text Box 27"/>
          <p:cNvSpPr txBox="1">
            <a:spLocks noChangeArrowheads="1"/>
          </p:cNvSpPr>
          <p:nvPr/>
        </p:nvSpPr>
        <p:spPr bwMode="auto">
          <a:xfrm>
            <a:off x="5614988" y="3971925"/>
            <a:ext cx="8937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4320" rIns="274320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Arial Rounded MT Bold" charset="0"/>
              </a:rPr>
              <a:t>0.1</a:t>
            </a:r>
          </a:p>
        </p:txBody>
      </p:sp>
      <p:sp>
        <p:nvSpPr>
          <p:cNvPr id="1438748" name="Text Box 28"/>
          <p:cNvSpPr txBox="1">
            <a:spLocks noChangeArrowheads="1"/>
          </p:cNvSpPr>
          <p:nvPr/>
        </p:nvSpPr>
        <p:spPr bwMode="auto">
          <a:xfrm>
            <a:off x="4814888" y="4200525"/>
            <a:ext cx="10302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4320" rIns="274320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Arial Rounded MT Bold" charset="0"/>
              </a:rPr>
              <a:t>0.13</a:t>
            </a:r>
          </a:p>
        </p:txBody>
      </p:sp>
      <p:sp>
        <p:nvSpPr>
          <p:cNvPr id="1438749" name="Text Box 29"/>
          <p:cNvSpPr txBox="1">
            <a:spLocks noChangeArrowheads="1"/>
          </p:cNvSpPr>
          <p:nvPr/>
        </p:nvSpPr>
        <p:spPr bwMode="auto">
          <a:xfrm>
            <a:off x="4878388" y="3625850"/>
            <a:ext cx="688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4320" rIns="274320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1800">
                <a:latin typeface="Arial Rounded MT Bold" charset="0"/>
              </a:rPr>
              <a:t>0</a:t>
            </a:r>
          </a:p>
        </p:txBody>
      </p:sp>
      <p:sp>
        <p:nvSpPr>
          <p:cNvPr id="1438750" name="Text Box 30"/>
          <p:cNvSpPr txBox="1">
            <a:spLocks noChangeArrowheads="1"/>
          </p:cNvSpPr>
          <p:nvPr/>
        </p:nvSpPr>
        <p:spPr bwMode="auto">
          <a:xfrm>
            <a:off x="2986088" y="4975225"/>
            <a:ext cx="39370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4320" rIns="274320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800">
                <a:solidFill>
                  <a:schemeClr val="tx2"/>
                </a:solidFill>
                <a:latin typeface="Arial Rounded MT Bold" charset="0"/>
              </a:rPr>
              <a:t>Pr</a:t>
            </a:r>
            <a:r>
              <a:rPr lang="en-US" sz="4800" baseline="-25000">
                <a:solidFill>
                  <a:schemeClr val="tx2"/>
                </a:solidFill>
                <a:latin typeface="Arial Rounded MT Bold" charset="0"/>
              </a:rPr>
              <a:t>D</a:t>
            </a:r>
            <a:r>
              <a:rPr lang="en-US" sz="4800">
                <a:solidFill>
                  <a:schemeClr val="tx2"/>
                </a:solidFill>
                <a:latin typeface="Arial Rounded MT Bold" charset="0"/>
              </a:rPr>
              <a:t>[E] = 0.4</a:t>
            </a:r>
          </a:p>
        </p:txBody>
      </p:sp>
    </p:spTree>
    <p:extLst>
      <p:ext uri="{BB962C8B-B14F-4D97-AF65-F5344CB8AC3E}">
        <p14:creationId xmlns:p14="http://schemas.microsoft.com/office/powerpoint/2010/main" val="305538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3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3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3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3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3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38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3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3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3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3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3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3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734" grpId="0" animBg="1"/>
      <p:bldP spid="1438735" grpId="0" animBg="1"/>
      <p:bldP spid="1438736" grpId="0"/>
      <p:bldP spid="1438737" grpId="0" animBg="1"/>
      <p:bldP spid="1438738" grpId="0" animBg="1"/>
      <p:bldP spid="1438739" grpId="0" animBg="1"/>
      <p:bldP spid="1438740" grpId="0" animBg="1"/>
      <p:bldP spid="1438741" grpId="0" animBg="1"/>
      <p:bldP spid="1438742" grpId="0" animBg="1"/>
      <p:bldP spid="1438743" grpId="0" animBg="1"/>
      <p:bldP spid="1438744" grpId="0" animBg="1"/>
      <p:bldP spid="1438745" grpId="0" animBg="1"/>
      <p:bldP spid="1438746" grpId="0"/>
      <p:bldP spid="1438747" grpId="0"/>
      <p:bldP spid="1438748" grpId="0"/>
      <p:bldP spid="1438749" grpId="0"/>
      <p:bldP spid="14387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012" name="Text Box 4"/>
          <p:cNvSpPr txBox="1">
            <a:spLocks noChangeArrowheads="1"/>
          </p:cNvSpPr>
          <p:nvPr/>
        </p:nvSpPr>
        <p:spPr bwMode="auto">
          <a:xfrm>
            <a:off x="3603625" y="1820863"/>
            <a:ext cx="4437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274320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800">
                <a:latin typeface="Arial Rounded MT Bold" charset="0"/>
              </a:rPr>
              <a:t>and is defined to be = </a:t>
            </a:r>
          </a:p>
        </p:txBody>
      </p:sp>
      <p:sp>
        <p:nvSpPr>
          <p:cNvPr id="1451027" name="Text Box 19"/>
          <p:cNvSpPr txBox="1">
            <a:spLocks noChangeArrowheads="1"/>
          </p:cNvSpPr>
          <p:nvPr/>
        </p:nvSpPr>
        <p:spPr bwMode="auto">
          <a:xfrm>
            <a:off x="3916363" y="4095750"/>
            <a:ext cx="787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4320" rIns="274320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solidFill>
                  <a:schemeClr val="tx2"/>
                </a:solidFill>
                <a:latin typeface="Arial Rounded MT Bold" charset="0"/>
              </a:rPr>
              <a:t>S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596900" y="4127500"/>
            <a:ext cx="3759200" cy="1892300"/>
            <a:chOff x="720" y="2776"/>
            <a:chExt cx="2368" cy="1192"/>
          </a:xfrm>
        </p:grpSpPr>
        <p:sp>
          <p:nvSpPr>
            <p:cNvPr id="1615877" name="Freeform 18"/>
            <p:cNvSpPr>
              <a:spLocks/>
            </p:cNvSpPr>
            <p:nvPr/>
          </p:nvSpPr>
          <p:spPr bwMode="auto">
            <a:xfrm>
              <a:off x="720" y="2776"/>
              <a:ext cx="2368" cy="1192"/>
            </a:xfrm>
            <a:custGeom>
              <a:avLst/>
              <a:gdLst>
                <a:gd name="T0" fmla="*/ 1088 w 2368"/>
                <a:gd name="T1" fmla="*/ 8 h 1192"/>
                <a:gd name="T2" fmla="*/ 128 w 2368"/>
                <a:gd name="T3" fmla="*/ 296 h 1192"/>
                <a:gd name="T4" fmla="*/ 320 w 2368"/>
                <a:gd name="T5" fmla="*/ 1064 h 1192"/>
                <a:gd name="T6" fmla="*/ 1568 w 2368"/>
                <a:gd name="T7" fmla="*/ 1064 h 1192"/>
                <a:gd name="T8" fmla="*/ 2288 w 2368"/>
                <a:gd name="T9" fmla="*/ 344 h 1192"/>
                <a:gd name="T10" fmla="*/ 1088 w 2368"/>
                <a:gd name="T11" fmla="*/ 8 h 11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68"/>
                <a:gd name="T19" fmla="*/ 0 h 1192"/>
                <a:gd name="T20" fmla="*/ 2368 w 2368"/>
                <a:gd name="T21" fmla="*/ 1192 h 11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68" h="1192">
                  <a:moveTo>
                    <a:pt x="1088" y="8"/>
                  </a:moveTo>
                  <a:cubicBezTo>
                    <a:pt x="728" y="0"/>
                    <a:pt x="256" y="120"/>
                    <a:pt x="128" y="296"/>
                  </a:cubicBezTo>
                  <a:cubicBezTo>
                    <a:pt x="0" y="472"/>
                    <a:pt x="80" y="936"/>
                    <a:pt x="320" y="1064"/>
                  </a:cubicBezTo>
                  <a:cubicBezTo>
                    <a:pt x="560" y="1192"/>
                    <a:pt x="1240" y="1184"/>
                    <a:pt x="1568" y="1064"/>
                  </a:cubicBezTo>
                  <a:cubicBezTo>
                    <a:pt x="1896" y="944"/>
                    <a:pt x="2368" y="520"/>
                    <a:pt x="2288" y="344"/>
                  </a:cubicBezTo>
                  <a:cubicBezTo>
                    <a:pt x="2208" y="168"/>
                    <a:pt x="1448" y="16"/>
                    <a:pt x="1088" y="8"/>
                  </a:cubicBezTo>
                  <a:close/>
                </a:path>
              </a:pathLst>
            </a:custGeom>
            <a:noFill/>
            <a:ln w="57150" cap="sq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274320" rIns="274320" anchor="ctr"/>
            <a:lstStyle/>
            <a:p>
              <a:pPr algn="l"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1615878" name="Oval 20"/>
            <p:cNvSpPr>
              <a:spLocks noChangeArrowheads="1"/>
            </p:cNvSpPr>
            <p:nvPr/>
          </p:nvSpPr>
          <p:spPr bwMode="auto">
            <a:xfrm>
              <a:off x="1136" y="3055"/>
              <a:ext cx="86" cy="8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274320" rIns="274320" anchor="ctr"/>
            <a:lstStyle/>
            <a:p>
              <a:pPr algn="l"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1615879" name="Oval 21"/>
            <p:cNvSpPr>
              <a:spLocks noChangeArrowheads="1"/>
            </p:cNvSpPr>
            <p:nvPr/>
          </p:nvSpPr>
          <p:spPr bwMode="auto">
            <a:xfrm>
              <a:off x="1232" y="3322"/>
              <a:ext cx="86" cy="8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274320" rIns="274320" anchor="ctr"/>
            <a:lstStyle/>
            <a:p>
              <a:pPr algn="l"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1615880" name="Oval 22"/>
            <p:cNvSpPr>
              <a:spLocks noChangeArrowheads="1"/>
            </p:cNvSpPr>
            <p:nvPr/>
          </p:nvSpPr>
          <p:spPr bwMode="auto">
            <a:xfrm>
              <a:off x="1232" y="3610"/>
              <a:ext cx="86" cy="8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274320" rIns="274320" anchor="ctr"/>
            <a:lstStyle/>
            <a:p>
              <a:pPr algn="l"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1615881" name="Oval 23"/>
            <p:cNvSpPr>
              <a:spLocks noChangeArrowheads="1"/>
            </p:cNvSpPr>
            <p:nvPr/>
          </p:nvSpPr>
          <p:spPr bwMode="auto">
            <a:xfrm>
              <a:off x="1626" y="3456"/>
              <a:ext cx="86" cy="8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274320" rIns="274320" anchor="ctr"/>
            <a:lstStyle/>
            <a:p>
              <a:pPr algn="l"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1615882" name="Oval 24"/>
            <p:cNvSpPr>
              <a:spLocks noChangeArrowheads="1"/>
            </p:cNvSpPr>
            <p:nvPr/>
          </p:nvSpPr>
          <p:spPr bwMode="auto">
            <a:xfrm>
              <a:off x="1568" y="3120"/>
              <a:ext cx="86" cy="8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274320" rIns="274320" anchor="ctr"/>
            <a:lstStyle/>
            <a:p>
              <a:pPr algn="l"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1615883" name="Oval 25"/>
            <p:cNvSpPr>
              <a:spLocks noChangeArrowheads="1"/>
            </p:cNvSpPr>
            <p:nvPr/>
          </p:nvSpPr>
          <p:spPr bwMode="auto">
            <a:xfrm>
              <a:off x="1914" y="3226"/>
              <a:ext cx="86" cy="8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274320" rIns="274320" anchor="ctr"/>
            <a:lstStyle/>
            <a:p>
              <a:pPr algn="l"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1615884" name="Oval 26"/>
            <p:cNvSpPr>
              <a:spLocks noChangeArrowheads="1"/>
            </p:cNvSpPr>
            <p:nvPr/>
          </p:nvSpPr>
          <p:spPr bwMode="auto">
            <a:xfrm>
              <a:off x="2154" y="3466"/>
              <a:ext cx="86" cy="8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274320" rIns="274320" anchor="ctr"/>
            <a:lstStyle/>
            <a:p>
              <a:pPr algn="l"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1615885" name="Oval 27"/>
            <p:cNvSpPr>
              <a:spLocks noChangeArrowheads="1"/>
            </p:cNvSpPr>
            <p:nvPr/>
          </p:nvSpPr>
          <p:spPr bwMode="auto">
            <a:xfrm>
              <a:off x="2250" y="3072"/>
              <a:ext cx="86" cy="8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274320" rIns="274320" anchor="ctr"/>
            <a:lstStyle/>
            <a:p>
              <a:pPr algn="l"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1615886" name="Oval 28"/>
            <p:cNvSpPr>
              <a:spLocks noChangeArrowheads="1"/>
            </p:cNvSpPr>
            <p:nvPr/>
          </p:nvSpPr>
          <p:spPr bwMode="auto">
            <a:xfrm>
              <a:off x="2442" y="3322"/>
              <a:ext cx="86" cy="8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274320" rIns="274320" anchor="ctr"/>
            <a:lstStyle/>
            <a:p>
              <a:pPr algn="l"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762000" y="4421188"/>
            <a:ext cx="2039938" cy="1473200"/>
            <a:chOff x="831" y="2928"/>
            <a:chExt cx="1285" cy="928"/>
          </a:xfrm>
        </p:grpSpPr>
        <p:sp>
          <p:nvSpPr>
            <p:cNvPr id="1615888" name="Freeform 17"/>
            <p:cNvSpPr>
              <a:spLocks/>
            </p:cNvSpPr>
            <p:nvPr/>
          </p:nvSpPr>
          <p:spPr bwMode="auto">
            <a:xfrm>
              <a:off x="1128" y="2928"/>
              <a:ext cx="988" cy="928"/>
            </a:xfrm>
            <a:custGeom>
              <a:avLst/>
              <a:gdLst>
                <a:gd name="T0" fmla="*/ 56 w 988"/>
                <a:gd name="T1" fmla="*/ 384 h 928"/>
                <a:gd name="T2" fmla="*/ 56 w 988"/>
                <a:gd name="T3" fmla="*/ 864 h 928"/>
                <a:gd name="T4" fmla="*/ 392 w 988"/>
                <a:gd name="T5" fmla="*/ 768 h 928"/>
                <a:gd name="T6" fmla="*/ 728 w 988"/>
                <a:gd name="T7" fmla="*/ 576 h 928"/>
                <a:gd name="T8" fmla="*/ 980 w 988"/>
                <a:gd name="T9" fmla="*/ 314 h 928"/>
                <a:gd name="T10" fmla="*/ 680 w 988"/>
                <a:gd name="T11" fmla="*/ 96 h 928"/>
                <a:gd name="T12" fmla="*/ 392 w 988"/>
                <a:gd name="T13" fmla="*/ 48 h 928"/>
                <a:gd name="T14" fmla="*/ 56 w 988"/>
                <a:gd name="T15" fmla="*/ 384 h 9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88"/>
                <a:gd name="T25" fmla="*/ 0 h 928"/>
                <a:gd name="T26" fmla="*/ 988 w 988"/>
                <a:gd name="T27" fmla="*/ 928 h 92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88" h="928">
                  <a:moveTo>
                    <a:pt x="56" y="384"/>
                  </a:moveTo>
                  <a:cubicBezTo>
                    <a:pt x="0" y="520"/>
                    <a:pt x="0" y="800"/>
                    <a:pt x="56" y="864"/>
                  </a:cubicBezTo>
                  <a:cubicBezTo>
                    <a:pt x="112" y="928"/>
                    <a:pt x="280" y="816"/>
                    <a:pt x="392" y="768"/>
                  </a:cubicBezTo>
                  <a:cubicBezTo>
                    <a:pt x="504" y="720"/>
                    <a:pt x="630" y="652"/>
                    <a:pt x="728" y="576"/>
                  </a:cubicBezTo>
                  <a:cubicBezTo>
                    <a:pt x="826" y="500"/>
                    <a:pt x="988" y="394"/>
                    <a:pt x="980" y="314"/>
                  </a:cubicBezTo>
                  <a:cubicBezTo>
                    <a:pt x="972" y="234"/>
                    <a:pt x="778" y="140"/>
                    <a:pt x="680" y="96"/>
                  </a:cubicBezTo>
                  <a:cubicBezTo>
                    <a:pt x="582" y="52"/>
                    <a:pt x="496" y="0"/>
                    <a:pt x="392" y="48"/>
                  </a:cubicBezTo>
                  <a:cubicBezTo>
                    <a:pt x="288" y="96"/>
                    <a:pt x="112" y="248"/>
                    <a:pt x="56" y="384"/>
                  </a:cubicBezTo>
                  <a:close/>
                </a:path>
              </a:pathLst>
            </a:custGeom>
            <a:solidFill>
              <a:srgbClr val="339966">
                <a:alpha val="50195"/>
              </a:srgbClr>
            </a:solidFill>
            <a:ln w="12700" cap="sq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274320" rIns="274320" anchor="ctr"/>
            <a:lstStyle/>
            <a:p>
              <a:pPr algn="l"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1615889" name="Text Box 30"/>
            <p:cNvSpPr txBox="1">
              <a:spLocks noChangeArrowheads="1"/>
            </p:cNvSpPr>
            <p:nvPr/>
          </p:nvSpPr>
          <p:spPr bwMode="auto">
            <a:xfrm>
              <a:off x="831" y="3304"/>
              <a:ext cx="45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74320" rIns="274320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n-US" sz="1800" b="1">
                  <a:latin typeface="Arial Rounded MT Bold" charset="0"/>
                </a:rPr>
                <a:t>A</a:t>
              </a: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1741488" y="4395788"/>
            <a:ext cx="2251075" cy="1308100"/>
            <a:chOff x="1448" y="2912"/>
            <a:chExt cx="1418" cy="824"/>
          </a:xfrm>
        </p:grpSpPr>
        <p:sp>
          <p:nvSpPr>
            <p:cNvPr id="1615891" name="Freeform 29"/>
            <p:cNvSpPr>
              <a:spLocks/>
            </p:cNvSpPr>
            <p:nvPr/>
          </p:nvSpPr>
          <p:spPr bwMode="auto">
            <a:xfrm>
              <a:off x="1448" y="2912"/>
              <a:ext cx="1248" cy="824"/>
            </a:xfrm>
            <a:custGeom>
              <a:avLst/>
              <a:gdLst>
                <a:gd name="T0" fmla="*/ 40 w 1248"/>
                <a:gd name="T1" fmla="*/ 208 h 824"/>
                <a:gd name="T2" fmla="*/ 136 w 1248"/>
                <a:gd name="T3" fmla="*/ 736 h 824"/>
                <a:gd name="T4" fmla="*/ 616 w 1248"/>
                <a:gd name="T5" fmla="*/ 736 h 824"/>
                <a:gd name="T6" fmla="*/ 1192 w 1248"/>
                <a:gd name="T7" fmla="*/ 496 h 824"/>
                <a:gd name="T8" fmla="*/ 952 w 1248"/>
                <a:gd name="T9" fmla="*/ 112 h 824"/>
                <a:gd name="T10" fmla="*/ 376 w 1248"/>
                <a:gd name="T11" fmla="*/ 16 h 824"/>
                <a:gd name="T12" fmla="*/ 40 w 1248"/>
                <a:gd name="T13" fmla="*/ 208 h 8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48"/>
                <a:gd name="T22" fmla="*/ 0 h 824"/>
                <a:gd name="T23" fmla="*/ 1248 w 1248"/>
                <a:gd name="T24" fmla="*/ 824 h 8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48" h="824">
                  <a:moveTo>
                    <a:pt x="40" y="208"/>
                  </a:moveTo>
                  <a:cubicBezTo>
                    <a:pt x="0" y="328"/>
                    <a:pt x="40" y="648"/>
                    <a:pt x="136" y="736"/>
                  </a:cubicBezTo>
                  <a:cubicBezTo>
                    <a:pt x="232" y="824"/>
                    <a:pt x="440" y="776"/>
                    <a:pt x="616" y="736"/>
                  </a:cubicBezTo>
                  <a:cubicBezTo>
                    <a:pt x="792" y="696"/>
                    <a:pt x="1136" y="600"/>
                    <a:pt x="1192" y="496"/>
                  </a:cubicBezTo>
                  <a:cubicBezTo>
                    <a:pt x="1248" y="392"/>
                    <a:pt x="1088" y="192"/>
                    <a:pt x="952" y="112"/>
                  </a:cubicBezTo>
                  <a:cubicBezTo>
                    <a:pt x="816" y="32"/>
                    <a:pt x="528" y="0"/>
                    <a:pt x="376" y="16"/>
                  </a:cubicBezTo>
                  <a:cubicBezTo>
                    <a:pt x="224" y="32"/>
                    <a:pt x="80" y="88"/>
                    <a:pt x="40" y="208"/>
                  </a:cubicBezTo>
                  <a:close/>
                </a:path>
              </a:pathLst>
            </a:custGeom>
            <a:solidFill>
              <a:srgbClr val="3366FF">
                <a:alpha val="50195"/>
              </a:srgbClr>
            </a:solidFill>
            <a:ln w="12700" cap="sq">
              <a:solidFill>
                <a:schemeClr val="tx2"/>
              </a:solidFill>
              <a:round/>
              <a:headEnd/>
              <a:tailEnd/>
            </a:ln>
          </p:spPr>
          <p:txBody>
            <a:bodyPr wrap="none" lIns="274320" rIns="274320" anchor="ctr"/>
            <a:lstStyle/>
            <a:p>
              <a:pPr algn="l"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1615892" name="Text Box 31"/>
            <p:cNvSpPr txBox="1">
              <a:spLocks noChangeArrowheads="1"/>
            </p:cNvSpPr>
            <p:nvPr/>
          </p:nvSpPr>
          <p:spPr bwMode="auto">
            <a:xfrm>
              <a:off x="2416" y="3016"/>
              <a:ext cx="4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74320" rIns="274320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20000"/>
                </a:spcBef>
              </a:pPr>
              <a:r>
                <a:rPr lang="en-US" sz="1800" b="1">
                  <a:latin typeface="Arial Rounded MT Bold" charset="0"/>
                </a:rPr>
                <a:t>B</a:t>
              </a:r>
            </a:p>
          </p:txBody>
        </p:sp>
      </p:grpSp>
      <p:sp>
        <p:nvSpPr>
          <p:cNvPr id="1451041" name="Freeform 33"/>
          <p:cNvSpPr>
            <a:spLocks/>
          </p:cNvSpPr>
          <p:nvPr/>
        </p:nvSpPr>
        <p:spPr bwMode="auto">
          <a:xfrm>
            <a:off x="1754188" y="4473575"/>
            <a:ext cx="1055687" cy="1090613"/>
          </a:xfrm>
          <a:custGeom>
            <a:avLst/>
            <a:gdLst>
              <a:gd name="T0" fmla="*/ 171 w 665"/>
              <a:gd name="T1" fmla="*/ 661 h 687"/>
              <a:gd name="T2" fmla="*/ 409 w 665"/>
              <a:gd name="T3" fmla="*/ 531 h 687"/>
              <a:gd name="T4" fmla="*/ 652 w 665"/>
              <a:gd name="T5" fmla="*/ 275 h 687"/>
              <a:gd name="T6" fmla="*/ 333 w 665"/>
              <a:gd name="T7" fmla="*/ 37 h 687"/>
              <a:gd name="T8" fmla="*/ 106 w 665"/>
              <a:gd name="T9" fmla="*/ 56 h 687"/>
              <a:gd name="T10" fmla="*/ 11 w 665"/>
              <a:gd name="T11" fmla="*/ 376 h 687"/>
              <a:gd name="T12" fmla="*/ 171 w 665"/>
              <a:gd name="T13" fmla="*/ 661 h 6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65"/>
              <a:gd name="T22" fmla="*/ 0 h 687"/>
              <a:gd name="T23" fmla="*/ 665 w 665"/>
              <a:gd name="T24" fmla="*/ 687 h 6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65" h="687">
                <a:moveTo>
                  <a:pt x="171" y="661"/>
                </a:moveTo>
                <a:cubicBezTo>
                  <a:pt x="237" y="687"/>
                  <a:pt x="329" y="595"/>
                  <a:pt x="409" y="531"/>
                </a:cubicBezTo>
                <a:cubicBezTo>
                  <a:pt x="489" y="467"/>
                  <a:pt x="665" y="357"/>
                  <a:pt x="652" y="275"/>
                </a:cubicBezTo>
                <a:cubicBezTo>
                  <a:pt x="639" y="193"/>
                  <a:pt x="424" y="73"/>
                  <a:pt x="333" y="37"/>
                </a:cubicBezTo>
                <a:cubicBezTo>
                  <a:pt x="242" y="1"/>
                  <a:pt x="160" y="0"/>
                  <a:pt x="106" y="56"/>
                </a:cubicBezTo>
                <a:cubicBezTo>
                  <a:pt x="52" y="112"/>
                  <a:pt x="0" y="275"/>
                  <a:pt x="11" y="376"/>
                </a:cubicBezTo>
                <a:cubicBezTo>
                  <a:pt x="22" y="477"/>
                  <a:pt x="105" y="635"/>
                  <a:pt x="171" y="661"/>
                </a:cubicBezTo>
                <a:close/>
              </a:path>
            </a:pathLst>
          </a:custGeom>
          <a:solidFill>
            <a:srgbClr val="CC3300">
              <a:alpha val="50195"/>
            </a:srgbClr>
          </a:solidFill>
          <a:ln w="12700" cap="sq">
            <a:solidFill>
              <a:schemeClr val="tx2"/>
            </a:solidFill>
            <a:round/>
            <a:headEnd/>
            <a:tailEnd/>
          </a:ln>
        </p:spPr>
        <p:txBody>
          <a:bodyPr wrap="none" lIns="274320" rIns="274320" anchor="ctr"/>
          <a:lstStyle/>
          <a:p>
            <a:pPr algn="l">
              <a:spcBef>
                <a:spcPct val="20000"/>
              </a:spcBef>
            </a:pPr>
            <a:endParaRPr lang="en-US"/>
          </a:p>
        </p:txBody>
      </p:sp>
      <p:sp>
        <p:nvSpPr>
          <p:cNvPr id="1451017" name="Text Box 9"/>
          <p:cNvSpPr txBox="1">
            <a:spLocks noChangeArrowheads="1"/>
          </p:cNvSpPr>
          <p:nvPr/>
        </p:nvSpPr>
        <p:spPr bwMode="auto">
          <a:xfrm>
            <a:off x="4937125" y="4149725"/>
            <a:ext cx="24669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274320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800">
                <a:latin typeface="Arial Rounded MT Bold" charset="0"/>
              </a:rPr>
              <a:t>proportion </a:t>
            </a:r>
            <a:br>
              <a:rPr lang="en-US" sz="2800">
                <a:latin typeface="Arial Rounded MT Bold" charset="0"/>
              </a:rPr>
            </a:br>
            <a:r>
              <a:rPr lang="en-US" sz="2800">
                <a:latin typeface="Arial Rounded MT Bold" charset="0"/>
              </a:rPr>
              <a:t>of A </a:t>
            </a:r>
            <a:r>
              <a:rPr lang="en-US" sz="2800">
                <a:latin typeface="Arial Rounded MT Bold" charset="0"/>
                <a:sym typeface="Symbol" charset="0"/>
              </a:rPr>
              <a:t> B</a:t>
            </a:r>
            <a:r>
              <a:rPr lang="en-US" sz="2800">
                <a:latin typeface="Arial Rounded MT Bold" charset="0"/>
              </a:rPr>
              <a:t> </a:t>
            </a:r>
            <a:endParaRPr lang="en-US" sz="2800" i="1">
              <a:solidFill>
                <a:schemeClr val="tx2"/>
              </a:solidFill>
              <a:sym typeface="Symbol" charset="0"/>
            </a:endParaRPr>
          </a:p>
        </p:txBody>
      </p:sp>
      <p:sp>
        <p:nvSpPr>
          <p:cNvPr id="1451040" name="Freeform 32"/>
          <p:cNvSpPr>
            <a:spLocks/>
          </p:cNvSpPr>
          <p:nvPr/>
        </p:nvSpPr>
        <p:spPr bwMode="auto">
          <a:xfrm>
            <a:off x="6845300" y="5378450"/>
            <a:ext cx="1447800" cy="1079500"/>
          </a:xfrm>
          <a:custGeom>
            <a:avLst/>
            <a:gdLst>
              <a:gd name="T0" fmla="*/ 40 w 1248"/>
              <a:gd name="T1" fmla="*/ 208 h 824"/>
              <a:gd name="T2" fmla="*/ 136 w 1248"/>
              <a:gd name="T3" fmla="*/ 736 h 824"/>
              <a:gd name="T4" fmla="*/ 616 w 1248"/>
              <a:gd name="T5" fmla="*/ 736 h 824"/>
              <a:gd name="T6" fmla="*/ 1192 w 1248"/>
              <a:gd name="T7" fmla="*/ 496 h 824"/>
              <a:gd name="T8" fmla="*/ 952 w 1248"/>
              <a:gd name="T9" fmla="*/ 112 h 824"/>
              <a:gd name="T10" fmla="*/ 376 w 1248"/>
              <a:gd name="T11" fmla="*/ 16 h 824"/>
              <a:gd name="T12" fmla="*/ 40 w 1248"/>
              <a:gd name="T13" fmla="*/ 208 h 8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48"/>
              <a:gd name="T22" fmla="*/ 0 h 824"/>
              <a:gd name="T23" fmla="*/ 1248 w 1248"/>
              <a:gd name="T24" fmla="*/ 824 h 8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48" h="824">
                <a:moveTo>
                  <a:pt x="40" y="208"/>
                </a:moveTo>
                <a:cubicBezTo>
                  <a:pt x="0" y="328"/>
                  <a:pt x="40" y="648"/>
                  <a:pt x="136" y="736"/>
                </a:cubicBezTo>
                <a:cubicBezTo>
                  <a:pt x="232" y="824"/>
                  <a:pt x="440" y="776"/>
                  <a:pt x="616" y="736"/>
                </a:cubicBezTo>
                <a:cubicBezTo>
                  <a:pt x="792" y="696"/>
                  <a:pt x="1136" y="600"/>
                  <a:pt x="1192" y="496"/>
                </a:cubicBezTo>
                <a:cubicBezTo>
                  <a:pt x="1248" y="392"/>
                  <a:pt x="1088" y="192"/>
                  <a:pt x="952" y="112"/>
                </a:cubicBezTo>
                <a:cubicBezTo>
                  <a:pt x="816" y="32"/>
                  <a:pt x="528" y="0"/>
                  <a:pt x="376" y="16"/>
                </a:cubicBezTo>
                <a:cubicBezTo>
                  <a:pt x="224" y="32"/>
                  <a:pt x="80" y="88"/>
                  <a:pt x="40" y="208"/>
                </a:cubicBezTo>
                <a:close/>
              </a:path>
            </a:pathLst>
          </a:custGeom>
          <a:solidFill>
            <a:srgbClr val="3366FF">
              <a:alpha val="50195"/>
            </a:srgbClr>
          </a:solidFill>
          <a:ln w="12700" cap="sq">
            <a:solidFill>
              <a:schemeClr val="tx2"/>
            </a:solidFill>
            <a:round/>
            <a:headEnd/>
            <a:tailEnd/>
          </a:ln>
        </p:spPr>
        <p:txBody>
          <a:bodyPr wrap="none" lIns="274320" rIns="274320" anchor="ctr"/>
          <a:lstStyle/>
          <a:p>
            <a:pPr algn="l">
              <a:spcBef>
                <a:spcPct val="20000"/>
              </a:spcBef>
            </a:pPr>
            <a:endParaRPr lang="en-US"/>
          </a:p>
        </p:txBody>
      </p:sp>
      <p:sp>
        <p:nvSpPr>
          <p:cNvPr id="1451042" name="Freeform 34"/>
          <p:cNvSpPr>
            <a:spLocks/>
          </p:cNvSpPr>
          <p:nvPr/>
        </p:nvSpPr>
        <p:spPr bwMode="auto">
          <a:xfrm>
            <a:off x="7159625" y="4260850"/>
            <a:ext cx="750888" cy="838200"/>
          </a:xfrm>
          <a:custGeom>
            <a:avLst/>
            <a:gdLst>
              <a:gd name="T0" fmla="*/ 171 w 665"/>
              <a:gd name="T1" fmla="*/ 661 h 687"/>
              <a:gd name="T2" fmla="*/ 409 w 665"/>
              <a:gd name="T3" fmla="*/ 531 h 687"/>
              <a:gd name="T4" fmla="*/ 652 w 665"/>
              <a:gd name="T5" fmla="*/ 275 h 687"/>
              <a:gd name="T6" fmla="*/ 333 w 665"/>
              <a:gd name="T7" fmla="*/ 37 h 687"/>
              <a:gd name="T8" fmla="*/ 106 w 665"/>
              <a:gd name="T9" fmla="*/ 56 h 687"/>
              <a:gd name="T10" fmla="*/ 11 w 665"/>
              <a:gd name="T11" fmla="*/ 376 h 687"/>
              <a:gd name="T12" fmla="*/ 171 w 665"/>
              <a:gd name="T13" fmla="*/ 661 h 6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65"/>
              <a:gd name="T22" fmla="*/ 0 h 687"/>
              <a:gd name="T23" fmla="*/ 665 w 665"/>
              <a:gd name="T24" fmla="*/ 687 h 6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65" h="687">
                <a:moveTo>
                  <a:pt x="171" y="661"/>
                </a:moveTo>
                <a:cubicBezTo>
                  <a:pt x="237" y="687"/>
                  <a:pt x="329" y="595"/>
                  <a:pt x="409" y="531"/>
                </a:cubicBezTo>
                <a:cubicBezTo>
                  <a:pt x="489" y="467"/>
                  <a:pt x="665" y="357"/>
                  <a:pt x="652" y="275"/>
                </a:cubicBezTo>
                <a:cubicBezTo>
                  <a:pt x="639" y="193"/>
                  <a:pt x="424" y="73"/>
                  <a:pt x="333" y="37"/>
                </a:cubicBezTo>
                <a:cubicBezTo>
                  <a:pt x="242" y="1"/>
                  <a:pt x="160" y="0"/>
                  <a:pt x="106" y="56"/>
                </a:cubicBezTo>
                <a:cubicBezTo>
                  <a:pt x="52" y="112"/>
                  <a:pt x="0" y="275"/>
                  <a:pt x="11" y="376"/>
                </a:cubicBezTo>
                <a:cubicBezTo>
                  <a:pt x="22" y="477"/>
                  <a:pt x="105" y="635"/>
                  <a:pt x="171" y="661"/>
                </a:cubicBezTo>
                <a:close/>
              </a:path>
            </a:pathLst>
          </a:custGeom>
          <a:solidFill>
            <a:srgbClr val="CC3300">
              <a:alpha val="50195"/>
            </a:srgbClr>
          </a:solidFill>
          <a:ln w="12700" cap="sq">
            <a:solidFill>
              <a:schemeClr val="tx2"/>
            </a:solidFill>
            <a:round/>
            <a:headEnd/>
            <a:tailEnd/>
          </a:ln>
        </p:spPr>
        <p:txBody>
          <a:bodyPr wrap="none" lIns="274320" rIns="274320" anchor="ctr"/>
          <a:lstStyle/>
          <a:p>
            <a:pPr algn="l">
              <a:spcBef>
                <a:spcPct val="20000"/>
              </a:spcBef>
            </a:pPr>
            <a:endParaRPr lang="en-US"/>
          </a:p>
        </p:txBody>
      </p:sp>
      <p:sp>
        <p:nvSpPr>
          <p:cNvPr id="1615897" name="Text Box 42"/>
          <p:cNvSpPr txBox="1">
            <a:spLocks noChangeArrowheads="1"/>
          </p:cNvSpPr>
          <p:nvPr/>
        </p:nvSpPr>
        <p:spPr bwMode="auto">
          <a:xfrm>
            <a:off x="1952625" y="431800"/>
            <a:ext cx="52371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762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600">
                <a:latin typeface="Arial Rounded MT Bold" charset="0"/>
              </a:rPr>
              <a:t>Conditional Probability</a:t>
            </a:r>
          </a:p>
        </p:txBody>
      </p:sp>
      <p:sp>
        <p:nvSpPr>
          <p:cNvPr id="1451051" name="Text Box 43"/>
          <p:cNvSpPr txBox="1">
            <a:spLocks noChangeArrowheads="1"/>
          </p:cNvSpPr>
          <p:nvPr/>
        </p:nvSpPr>
        <p:spPr bwMode="auto">
          <a:xfrm>
            <a:off x="677863" y="1219200"/>
            <a:ext cx="779621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762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800">
                <a:latin typeface="Arial Rounded MT Bold" charset="0"/>
              </a:rPr>
              <a:t>The probability of event A given event B</a:t>
            </a:r>
            <a:r>
              <a:rPr lang="en-US" sz="2800" b="1" i="1">
                <a:latin typeface="Arial Rounded MT Bold" charset="0"/>
              </a:rPr>
              <a:t> </a:t>
            </a:r>
            <a:r>
              <a:rPr lang="en-US" sz="2800">
                <a:latin typeface="Arial Rounded MT Bold" charset="0"/>
              </a:rPr>
              <a:t>is written Pr[ A | B ]</a:t>
            </a:r>
          </a:p>
        </p:txBody>
      </p:sp>
      <p:sp>
        <p:nvSpPr>
          <p:cNvPr id="1451054" name="Text Box 46"/>
          <p:cNvSpPr txBox="1">
            <a:spLocks noChangeArrowheads="1"/>
          </p:cNvSpPr>
          <p:nvPr/>
        </p:nvSpPr>
        <p:spPr bwMode="auto">
          <a:xfrm>
            <a:off x="5708650" y="5524500"/>
            <a:ext cx="868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762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800">
                <a:latin typeface="Arial Rounded MT Bold" charset="0"/>
              </a:rPr>
              <a:t>to B</a:t>
            </a:r>
          </a:p>
        </p:txBody>
      </p: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3219450" y="2462213"/>
            <a:ext cx="2144713" cy="1120775"/>
            <a:chOff x="2065" y="1593"/>
            <a:chExt cx="1351" cy="706"/>
          </a:xfrm>
        </p:grpSpPr>
        <p:sp>
          <p:nvSpPr>
            <p:cNvPr id="1615901" name="Text Box 44"/>
            <p:cNvSpPr txBox="1">
              <a:spLocks noChangeArrowheads="1"/>
            </p:cNvSpPr>
            <p:nvPr/>
          </p:nvSpPr>
          <p:spPr bwMode="auto">
            <a:xfrm>
              <a:off x="2065" y="1593"/>
              <a:ext cx="13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762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sz="2800">
                  <a:latin typeface="Arial Rounded MT Bold" charset="0"/>
                </a:rPr>
                <a:t>Pr [ A </a:t>
              </a:r>
              <a:r>
                <a:rPr lang="en-US" sz="2800">
                  <a:latin typeface="Arial Rounded MT Bold" charset="0"/>
                  <a:sym typeface="Symbol" charset="0"/>
                </a:rPr>
                <a:t> B ]</a:t>
              </a:r>
              <a:r>
                <a:rPr lang="en-US" sz="2800">
                  <a:latin typeface="Arial Rounded MT Bold" charset="0"/>
                </a:rPr>
                <a:t> </a:t>
              </a:r>
            </a:p>
          </p:txBody>
        </p:sp>
        <p:sp>
          <p:nvSpPr>
            <p:cNvPr id="1615902" name="Text Box 45"/>
            <p:cNvSpPr txBox="1">
              <a:spLocks noChangeArrowheads="1"/>
            </p:cNvSpPr>
            <p:nvPr/>
          </p:nvSpPr>
          <p:spPr bwMode="auto">
            <a:xfrm>
              <a:off x="2278" y="1972"/>
              <a:ext cx="8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762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sz="2800">
                  <a:latin typeface="Arial Rounded MT Bold" charset="0"/>
                </a:rPr>
                <a:t>Pr [ B ]</a:t>
              </a:r>
            </a:p>
          </p:txBody>
        </p:sp>
        <p:sp>
          <p:nvSpPr>
            <p:cNvPr id="1615903" name="Line 47"/>
            <p:cNvSpPr>
              <a:spLocks noChangeShapeType="1"/>
            </p:cNvSpPr>
            <p:nvPr/>
          </p:nvSpPr>
          <p:spPr bwMode="auto">
            <a:xfrm>
              <a:off x="2072" y="1967"/>
              <a:ext cx="12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041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5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5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5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5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5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5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1027" grpId="0"/>
      <p:bldP spid="1451041" grpId="0" animBg="1"/>
      <p:bldP spid="1451017" grpId="0"/>
      <p:bldP spid="1451040" grpId="0" animBg="1"/>
      <p:bldP spid="1451042" grpId="0" animBg="1"/>
      <p:bldP spid="14510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012" name="Text Box 4"/>
          <p:cNvSpPr txBox="1">
            <a:spLocks noChangeArrowheads="1"/>
          </p:cNvSpPr>
          <p:nvPr/>
        </p:nvSpPr>
        <p:spPr bwMode="auto">
          <a:xfrm>
            <a:off x="3603625" y="1820863"/>
            <a:ext cx="4437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rIns="274320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800">
                <a:latin typeface="Arial Rounded MT Bold" charset="0"/>
              </a:rPr>
              <a:t>and is defined to be = </a:t>
            </a:r>
          </a:p>
        </p:txBody>
      </p:sp>
      <p:sp>
        <p:nvSpPr>
          <p:cNvPr id="1619993" name="Text Box 42"/>
          <p:cNvSpPr txBox="1">
            <a:spLocks noChangeArrowheads="1"/>
          </p:cNvSpPr>
          <p:nvPr/>
        </p:nvSpPr>
        <p:spPr bwMode="auto">
          <a:xfrm>
            <a:off x="1952625" y="431800"/>
            <a:ext cx="52371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762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3600">
                <a:latin typeface="Arial Rounded MT Bold" charset="0"/>
              </a:rPr>
              <a:t>Conditional Probability</a:t>
            </a:r>
          </a:p>
        </p:txBody>
      </p:sp>
      <p:sp>
        <p:nvSpPr>
          <p:cNvPr id="1451051" name="Text Box 43"/>
          <p:cNvSpPr txBox="1">
            <a:spLocks noChangeArrowheads="1"/>
          </p:cNvSpPr>
          <p:nvPr/>
        </p:nvSpPr>
        <p:spPr bwMode="auto">
          <a:xfrm>
            <a:off x="677863" y="1219200"/>
            <a:ext cx="779621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762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800">
                <a:latin typeface="Arial Rounded MT Bold" charset="0"/>
              </a:rPr>
              <a:t>The probability of event A given event B</a:t>
            </a:r>
            <a:r>
              <a:rPr lang="en-US" sz="2800" b="1" i="1">
                <a:latin typeface="Arial Rounded MT Bold" charset="0"/>
              </a:rPr>
              <a:t> </a:t>
            </a:r>
            <a:r>
              <a:rPr lang="en-US" sz="2800">
                <a:latin typeface="Arial Rounded MT Bold" charset="0"/>
              </a:rPr>
              <a:t>is written Pr[ A | B ]</a:t>
            </a:r>
          </a:p>
        </p:txBody>
      </p: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3219450" y="2462213"/>
            <a:ext cx="2144713" cy="1120775"/>
            <a:chOff x="2065" y="1593"/>
            <a:chExt cx="1351" cy="706"/>
          </a:xfrm>
        </p:grpSpPr>
        <p:sp>
          <p:nvSpPr>
            <p:cNvPr id="1619997" name="Text Box 44"/>
            <p:cNvSpPr txBox="1">
              <a:spLocks noChangeArrowheads="1"/>
            </p:cNvSpPr>
            <p:nvPr/>
          </p:nvSpPr>
          <p:spPr bwMode="auto">
            <a:xfrm>
              <a:off x="2065" y="1593"/>
              <a:ext cx="13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762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sz="2800">
                  <a:latin typeface="Arial Rounded MT Bold" charset="0"/>
                </a:rPr>
                <a:t>Pr [ A </a:t>
              </a:r>
              <a:r>
                <a:rPr lang="en-US" sz="2800">
                  <a:latin typeface="Arial Rounded MT Bold" charset="0"/>
                  <a:sym typeface="Symbol" charset="0"/>
                </a:rPr>
                <a:t> B ]</a:t>
              </a:r>
              <a:r>
                <a:rPr lang="en-US" sz="2800">
                  <a:latin typeface="Arial Rounded MT Bold" charset="0"/>
                </a:rPr>
                <a:t> </a:t>
              </a:r>
            </a:p>
          </p:txBody>
        </p:sp>
        <p:sp>
          <p:nvSpPr>
            <p:cNvPr id="1619998" name="Text Box 45"/>
            <p:cNvSpPr txBox="1">
              <a:spLocks noChangeArrowheads="1"/>
            </p:cNvSpPr>
            <p:nvPr/>
          </p:nvSpPr>
          <p:spPr bwMode="auto">
            <a:xfrm>
              <a:off x="2278" y="1972"/>
              <a:ext cx="8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762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sz="2800">
                  <a:latin typeface="Arial Rounded MT Bold" charset="0"/>
                </a:rPr>
                <a:t>Pr [ B ]</a:t>
              </a:r>
            </a:p>
          </p:txBody>
        </p:sp>
        <p:sp>
          <p:nvSpPr>
            <p:cNvPr id="1619999" name="Line 47"/>
            <p:cNvSpPr>
              <a:spLocks noChangeShapeType="1"/>
            </p:cNvSpPr>
            <p:nvPr/>
          </p:nvSpPr>
          <p:spPr bwMode="auto">
            <a:xfrm>
              <a:off x="2072" y="1967"/>
              <a:ext cx="12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552398" name="Text Box 14"/>
          <p:cNvSpPr txBox="1">
            <a:spLocks noChangeArrowheads="1"/>
          </p:cNvSpPr>
          <p:nvPr/>
        </p:nvSpPr>
        <p:spPr bwMode="auto">
          <a:xfrm>
            <a:off x="1581150" y="4114800"/>
            <a:ext cx="598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762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800">
                <a:latin typeface="Arial Rounded MT Bold" charset="0"/>
              </a:rPr>
              <a:t>A and B are </a:t>
            </a:r>
            <a:r>
              <a:rPr lang="en-US" sz="2800">
                <a:solidFill>
                  <a:schemeClr val="tx2"/>
                </a:solidFill>
                <a:latin typeface="Arial Rounded MT Bold" charset="0"/>
              </a:rPr>
              <a:t>independent</a:t>
            </a:r>
            <a:r>
              <a:rPr lang="en-US" sz="2800">
                <a:latin typeface="Arial Rounded MT Bold" charset="0"/>
              </a:rPr>
              <a:t> events if</a:t>
            </a:r>
          </a:p>
        </p:txBody>
      </p:sp>
      <p:sp>
        <p:nvSpPr>
          <p:cNvPr id="1552399" name="Text Box 15"/>
          <p:cNvSpPr txBox="1">
            <a:spLocks noChangeArrowheads="1"/>
          </p:cNvSpPr>
          <p:nvPr/>
        </p:nvSpPr>
        <p:spPr bwMode="auto">
          <a:xfrm>
            <a:off x="2943225" y="4721225"/>
            <a:ext cx="3255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762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800">
                <a:latin typeface="Arial Rounded MT Bold" charset="0"/>
              </a:rPr>
              <a:t>Pr[ A | B ] = Pr[ A ]</a:t>
            </a:r>
          </a:p>
        </p:txBody>
      </p:sp>
      <p:sp>
        <p:nvSpPr>
          <p:cNvPr id="1552400" name="Text Box 16"/>
          <p:cNvSpPr txBox="1">
            <a:spLocks noChangeArrowheads="1"/>
          </p:cNvSpPr>
          <p:nvPr/>
        </p:nvSpPr>
        <p:spPr bwMode="auto">
          <a:xfrm>
            <a:off x="2001838" y="5297488"/>
            <a:ext cx="5141912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762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sz="2800">
                <a:latin typeface="Arial Rounded MT Bold" charset="0"/>
                <a:sym typeface="Symbol" charset="0"/>
              </a:rPr>
              <a:t> </a:t>
            </a:r>
            <a:r>
              <a:rPr lang="en-US" sz="2800">
                <a:latin typeface="Arial Rounded MT Bold" charset="0"/>
              </a:rPr>
              <a:t>Pr[ A </a:t>
            </a:r>
            <a:r>
              <a:rPr lang="en-US" sz="2800" b="1">
                <a:latin typeface="Arial Rounded MT Bold" charset="0"/>
                <a:sym typeface="Symbol" charset="0"/>
              </a:rPr>
              <a:t></a:t>
            </a:r>
            <a:r>
              <a:rPr lang="en-US" sz="2800">
                <a:latin typeface="Arial Rounded MT Bold" charset="0"/>
              </a:rPr>
              <a:t> B ] = Pr[ A ] Pr[ B ] </a:t>
            </a:r>
          </a:p>
          <a:p>
            <a:pPr algn="ctr">
              <a:spcBef>
                <a:spcPct val="20000"/>
              </a:spcBef>
            </a:pPr>
            <a:r>
              <a:rPr lang="en-US" sz="2800">
                <a:latin typeface="Arial Rounded MT Bold" charset="0"/>
                <a:sym typeface="Symbol" charset="0"/>
              </a:rPr>
              <a:t> </a:t>
            </a:r>
            <a:r>
              <a:rPr lang="en-US" sz="2800">
                <a:latin typeface="Arial Rounded MT Bold" charset="0"/>
              </a:rPr>
              <a:t>Pr[ B | A ] = Pr[ B ] </a:t>
            </a:r>
          </a:p>
        </p:txBody>
      </p:sp>
    </p:spTree>
    <p:extLst>
      <p:ext uri="{BB962C8B-B14F-4D97-AF65-F5344CB8AC3E}">
        <p14:creationId xmlns:p14="http://schemas.microsoft.com/office/powerpoint/2010/main" val="401346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240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Probability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58200" cy="4876800"/>
          </a:xfrm>
        </p:spPr>
        <p:txBody>
          <a:bodyPr/>
          <a:lstStyle/>
          <a:p>
            <a:r>
              <a:rPr lang="en-US" u="sng">
                <a:solidFill>
                  <a:srgbClr val="CC0000"/>
                </a:solidFill>
              </a:rPr>
              <a:t>Example:</a:t>
            </a:r>
            <a:r>
              <a:rPr lang="en-US"/>
              <a:t> On the roll of two independent dice, what is the probability of a total of 8?</a:t>
            </a:r>
          </a:p>
          <a:p>
            <a:pPr lvl="1"/>
            <a:r>
              <a:rPr lang="en-US" i="1"/>
              <a:t>S</a:t>
            </a:r>
            <a:r>
              <a:rPr lang="en-US"/>
              <a:t> = {(1,1), (1,2), … , (6,6)}</a:t>
            </a:r>
          </a:p>
          <a:p>
            <a:pPr lvl="1"/>
            <a:r>
              <a:rPr lang="en-US"/>
              <a:t>|</a:t>
            </a:r>
            <a:r>
              <a:rPr lang="en-US" i="1"/>
              <a:t>S</a:t>
            </a:r>
            <a:r>
              <a:rPr lang="en-US"/>
              <a:t>| = 36</a:t>
            </a:r>
          </a:p>
          <a:p>
            <a:pPr lvl="1"/>
            <a:r>
              <a:rPr lang="en-US" i="1"/>
              <a:t>A</a:t>
            </a:r>
            <a:r>
              <a:rPr lang="en-US"/>
              <a:t> = {(2,6), (3,5), (4,4), (5,3), (6,2)}</a:t>
            </a:r>
          </a:p>
          <a:p>
            <a:pPr lvl="1"/>
            <a:r>
              <a:rPr lang="en-US"/>
              <a:t>Pr{A} = 5/36</a:t>
            </a:r>
          </a:p>
        </p:txBody>
      </p:sp>
    </p:spTree>
    <p:extLst>
      <p:ext uri="{BB962C8B-B14F-4D97-AF65-F5344CB8AC3E}">
        <p14:creationId xmlns:p14="http://schemas.microsoft.com/office/powerpoint/2010/main" val="316425082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Probability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458200" cy="5334000"/>
          </a:xfrm>
        </p:spPr>
        <p:txBody>
          <a:bodyPr/>
          <a:lstStyle/>
          <a:p>
            <a:r>
              <a:rPr lang="en-US" u="sng" dirty="0">
                <a:solidFill>
                  <a:srgbClr val="CC0000"/>
                </a:solidFill>
              </a:rPr>
              <a:t>Example:</a:t>
            </a:r>
            <a:r>
              <a:rPr lang="en-US" dirty="0"/>
              <a:t> On the roll of two independent dice, if at least one face is known to be an even number, what is the probability of a total of 8?</a:t>
            </a:r>
          </a:p>
          <a:p>
            <a:pPr lvl="1"/>
            <a:r>
              <a:rPr lang="en-US" dirty="0"/>
              <a:t>One die is even, sum is 8 </a:t>
            </a:r>
            <a:r>
              <a:rPr lang="en-US" dirty="0">
                <a:sym typeface="Symbol" charset="0"/>
              </a:rPr>
              <a:t> Second die is also even.</a:t>
            </a:r>
          </a:p>
          <a:p>
            <a:pPr lvl="1"/>
            <a:r>
              <a:rPr lang="en-US" dirty="0">
                <a:sym typeface="Symbol" charset="0"/>
              </a:rPr>
              <a:t>No. of elementary events in the original sample space: 36</a:t>
            </a:r>
          </a:p>
          <a:p>
            <a:pPr lvl="1"/>
            <a:r>
              <a:rPr lang="en-US" dirty="0">
                <a:sym typeface="Symbol" charset="0"/>
              </a:rPr>
              <a:t>The fact that one face is even, precludes outcomes where both faces are odd.</a:t>
            </a:r>
          </a:p>
          <a:p>
            <a:pPr lvl="1">
              <a:buFontTx/>
              <a:buNone/>
            </a:pPr>
            <a:endParaRPr lang="en-US" sz="18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15363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Probability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458200" cy="5334000"/>
          </a:xfrm>
        </p:spPr>
        <p:txBody>
          <a:bodyPr/>
          <a:lstStyle/>
          <a:p>
            <a:r>
              <a:rPr lang="en-US" u="sng" dirty="0">
                <a:solidFill>
                  <a:srgbClr val="CC0000"/>
                </a:solidFill>
              </a:rPr>
              <a:t>Example:</a:t>
            </a:r>
            <a:r>
              <a:rPr lang="en-US" dirty="0"/>
              <a:t> On the roll of two independent dice, if at least one face is known to be an even number, what is the probability of a total of 8?</a:t>
            </a:r>
          </a:p>
          <a:p>
            <a:pPr lvl="1"/>
            <a:r>
              <a:rPr lang="en-US" dirty="0">
                <a:sym typeface="Symbol" charset="0"/>
              </a:rPr>
              <a:t>Hence, sample space size is reduced to 27 (9 elementary events have both odd faces).</a:t>
            </a:r>
          </a:p>
          <a:p>
            <a:pPr lvl="1"/>
            <a:r>
              <a:rPr lang="en-US" dirty="0">
                <a:sym typeface="Symbol" charset="0"/>
              </a:rPr>
              <a:t>Number of elementary events in the reduced sample space that are successes : 3 --{(2,6), (4,4), (6,2)}</a:t>
            </a:r>
          </a:p>
          <a:p>
            <a:pPr lvl="1"/>
            <a:r>
              <a:rPr lang="en-US" dirty="0">
                <a:sym typeface="Symbol" charset="0"/>
              </a:rPr>
              <a:t>Hence, Probability is 3/27 = 1/9.</a:t>
            </a:r>
          </a:p>
          <a:p>
            <a:pPr lvl="1">
              <a:buFontTx/>
              <a:buNone/>
            </a:pPr>
            <a:endParaRPr lang="en-US" sz="1800" dirty="0"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84830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Probability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4582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Formalizes the notion of having </a:t>
            </a:r>
            <a:r>
              <a:rPr lang="en-US" sz="2800">
                <a:solidFill>
                  <a:schemeClr val="hlink"/>
                </a:solidFill>
              </a:rPr>
              <a:t>prior partial knowledge</a:t>
            </a:r>
            <a:r>
              <a:rPr lang="en-US" sz="2800"/>
              <a:t> of the outcome of an experiment.</a:t>
            </a:r>
          </a:p>
          <a:p>
            <a:pPr>
              <a:lnSpc>
                <a:spcPct val="90000"/>
              </a:lnSpc>
            </a:pPr>
            <a:r>
              <a:rPr lang="en-US" sz="2800"/>
              <a:t>The </a:t>
            </a:r>
            <a:r>
              <a:rPr lang="en-US" sz="2800" i="1">
                <a:solidFill>
                  <a:srgbClr val="CC0000"/>
                </a:solidFill>
              </a:rPr>
              <a:t>conditional probability</a:t>
            </a:r>
            <a:r>
              <a:rPr lang="en-US" sz="2800"/>
              <a:t> of an event </a:t>
            </a:r>
            <a:r>
              <a:rPr lang="en-US" sz="2800" i="1"/>
              <a:t>A</a:t>
            </a:r>
            <a:r>
              <a:rPr lang="en-US" sz="2800"/>
              <a:t> given that another event </a:t>
            </a:r>
            <a:r>
              <a:rPr lang="en-US" sz="2800" i="1"/>
              <a:t>B</a:t>
            </a:r>
            <a:r>
              <a:rPr lang="en-US" sz="2800"/>
              <a:t> occurs is defined to be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In the previous example</a:t>
            </a:r>
          </a:p>
          <a:p>
            <a:pPr lvl="1">
              <a:lnSpc>
                <a:spcPct val="90000"/>
              </a:lnSpc>
            </a:pPr>
            <a:r>
              <a:rPr lang="en-US" sz="2400" i="1">
                <a:solidFill>
                  <a:srgbClr val="CC0000"/>
                </a:solidFill>
              </a:rPr>
              <a:t>A</a:t>
            </a:r>
            <a:r>
              <a:rPr lang="en-US" sz="2400"/>
              <a:t>: Event that sum on the faces is 8.</a:t>
            </a:r>
          </a:p>
          <a:p>
            <a:pPr lvl="1">
              <a:lnSpc>
                <a:spcPct val="90000"/>
              </a:lnSpc>
            </a:pPr>
            <a:r>
              <a:rPr lang="en-US" sz="2400" i="1">
                <a:solidFill>
                  <a:srgbClr val="CC0000"/>
                </a:solidFill>
              </a:rPr>
              <a:t>B</a:t>
            </a:r>
            <a:r>
              <a:rPr lang="en-US" sz="2400"/>
              <a:t>: Event that one of them is even.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CC0000"/>
                </a:solidFill>
              </a:rPr>
              <a:t>Pr{</a:t>
            </a:r>
            <a:r>
              <a:rPr lang="en-US" sz="2400">
                <a:solidFill>
                  <a:srgbClr val="CC0000"/>
                </a:solidFill>
                <a:sym typeface="Symbol" charset="0"/>
              </a:rPr>
              <a:t>B}</a:t>
            </a:r>
            <a:r>
              <a:rPr lang="en-US" sz="2400">
                <a:sym typeface="Symbol" charset="0"/>
              </a:rPr>
              <a:t> =  27/36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CC0000"/>
                </a:solidFill>
                <a:sym typeface="Symbol" charset="0"/>
              </a:rPr>
              <a:t>Pr{AB}</a:t>
            </a:r>
            <a:r>
              <a:rPr lang="en-US" sz="2400">
                <a:sym typeface="Symbol" charset="0"/>
              </a:rPr>
              <a:t> = 3/36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CC0000"/>
                </a:solidFill>
                <a:sym typeface="Symbol" charset="0"/>
              </a:rPr>
              <a:t>Pr{A|B}</a:t>
            </a:r>
            <a:r>
              <a:rPr lang="en-US" sz="2400">
                <a:sym typeface="Symbol" charset="0"/>
              </a:rPr>
              <a:t> = Pr {AB}/Pr{B} = 3/27 = 1/9.</a:t>
            </a:r>
            <a:endParaRPr lang="en-US" sz="3600">
              <a:sym typeface="Symbol" charset="0"/>
            </a:endParaRPr>
          </a:p>
          <a:p>
            <a:pPr>
              <a:lnSpc>
                <a:spcPct val="90000"/>
              </a:lnSpc>
            </a:pPr>
            <a:endParaRPr lang="en-US" sz="2800"/>
          </a:p>
        </p:txBody>
      </p:sp>
      <p:graphicFrame>
        <p:nvGraphicFramePr>
          <p:cNvPr id="537604" name="Object 4"/>
          <p:cNvGraphicFramePr>
            <a:graphicFrameLocks noChangeAspect="1"/>
          </p:cNvGraphicFramePr>
          <p:nvPr/>
        </p:nvGraphicFramePr>
        <p:xfrm>
          <a:off x="2133600" y="2819400"/>
          <a:ext cx="4508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4" imgW="4508280" imgH="787320" progId="Equation.3">
                  <p:embed/>
                </p:oleObj>
              </mc:Choice>
              <mc:Fallback>
                <p:oleObj name="Equation" r:id="rId4" imgW="450828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819400"/>
                        <a:ext cx="45085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50183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060" name="AutoShape 4"/>
          <p:cNvSpPr>
            <a:spLocks noChangeArrowheads="1"/>
          </p:cNvSpPr>
          <p:nvPr/>
        </p:nvSpPr>
        <p:spPr bwMode="auto">
          <a:xfrm>
            <a:off x="1447800" y="223838"/>
            <a:ext cx="5624513" cy="2841625"/>
          </a:xfrm>
          <a:prstGeom prst="wedgeRoundRectCallout">
            <a:avLst>
              <a:gd name="adj1" fmla="val 65157"/>
              <a:gd name="adj2" fmla="val 29384"/>
              <a:gd name="adj3" fmla="val 16667"/>
            </a:avLst>
          </a:prstGeom>
          <a:solidFill>
            <a:schemeClr val="bg2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53061" name="Group 5"/>
          <p:cNvGrpSpPr>
            <a:grpSpLocks/>
          </p:cNvGrpSpPr>
          <p:nvPr/>
        </p:nvGrpSpPr>
        <p:grpSpPr bwMode="auto">
          <a:xfrm flipH="1">
            <a:off x="7518400" y="1600200"/>
            <a:ext cx="1660525" cy="3743325"/>
            <a:chOff x="864" y="465"/>
            <a:chExt cx="1046" cy="2358"/>
          </a:xfrm>
        </p:grpSpPr>
        <p:grpSp>
          <p:nvGrpSpPr>
            <p:cNvPr id="1453062" name="Group 6"/>
            <p:cNvGrpSpPr>
              <a:grpSpLocks/>
            </p:cNvGrpSpPr>
            <p:nvPr/>
          </p:nvGrpSpPr>
          <p:grpSpPr bwMode="auto">
            <a:xfrm>
              <a:off x="864" y="465"/>
              <a:ext cx="1008" cy="2319"/>
              <a:chOff x="587" y="528"/>
              <a:chExt cx="1008" cy="2319"/>
            </a:xfrm>
          </p:grpSpPr>
          <p:grpSp>
            <p:nvGrpSpPr>
              <p:cNvPr id="1453063" name="Group 7"/>
              <p:cNvGrpSpPr>
                <a:grpSpLocks/>
              </p:cNvGrpSpPr>
              <p:nvPr/>
            </p:nvGrpSpPr>
            <p:grpSpPr bwMode="auto">
              <a:xfrm>
                <a:off x="587" y="528"/>
                <a:ext cx="1008" cy="2319"/>
                <a:chOff x="587" y="528"/>
                <a:chExt cx="1008" cy="2319"/>
              </a:xfrm>
            </p:grpSpPr>
            <p:grpSp>
              <p:nvGrpSpPr>
                <p:cNvPr id="1453064" name="Group 8"/>
                <p:cNvGrpSpPr>
                  <a:grpSpLocks/>
                </p:cNvGrpSpPr>
                <p:nvPr/>
              </p:nvGrpSpPr>
              <p:grpSpPr bwMode="auto">
                <a:xfrm>
                  <a:off x="587" y="528"/>
                  <a:ext cx="1008" cy="2319"/>
                  <a:chOff x="1151" y="1104"/>
                  <a:chExt cx="686" cy="1741"/>
                </a:xfrm>
              </p:grpSpPr>
              <p:sp>
                <p:nvSpPr>
                  <p:cNvPr id="1453065" name="Freeform 9"/>
                  <p:cNvSpPr>
                    <a:spLocks/>
                  </p:cNvSpPr>
                  <p:nvPr/>
                </p:nvSpPr>
                <p:spPr bwMode="auto">
                  <a:xfrm flipH="1">
                    <a:off x="1321" y="1581"/>
                    <a:ext cx="304" cy="566"/>
                  </a:xfrm>
                  <a:custGeom>
                    <a:avLst/>
                    <a:gdLst>
                      <a:gd name="T0" fmla="*/ 7 w 304"/>
                      <a:gd name="T1" fmla="*/ 174 h 566"/>
                      <a:gd name="T2" fmla="*/ 18 w 304"/>
                      <a:gd name="T3" fmla="*/ 122 h 566"/>
                      <a:gd name="T4" fmla="*/ 42 w 304"/>
                      <a:gd name="T5" fmla="*/ 83 h 566"/>
                      <a:gd name="T6" fmla="*/ 81 w 304"/>
                      <a:gd name="T7" fmla="*/ 45 h 566"/>
                      <a:gd name="T8" fmla="*/ 148 w 304"/>
                      <a:gd name="T9" fmla="*/ 7 h 566"/>
                      <a:gd name="T10" fmla="*/ 205 w 304"/>
                      <a:gd name="T11" fmla="*/ 0 h 566"/>
                      <a:gd name="T12" fmla="*/ 255 w 304"/>
                      <a:gd name="T13" fmla="*/ 10 h 566"/>
                      <a:gd name="T14" fmla="*/ 290 w 304"/>
                      <a:gd name="T15" fmla="*/ 31 h 566"/>
                      <a:gd name="T16" fmla="*/ 304 w 304"/>
                      <a:gd name="T17" fmla="*/ 59 h 566"/>
                      <a:gd name="T18" fmla="*/ 304 w 304"/>
                      <a:gd name="T19" fmla="*/ 87 h 566"/>
                      <a:gd name="T20" fmla="*/ 290 w 304"/>
                      <a:gd name="T21" fmla="*/ 118 h 566"/>
                      <a:gd name="T22" fmla="*/ 262 w 304"/>
                      <a:gd name="T23" fmla="*/ 146 h 566"/>
                      <a:gd name="T24" fmla="*/ 223 w 304"/>
                      <a:gd name="T25" fmla="*/ 181 h 566"/>
                      <a:gd name="T26" fmla="*/ 201 w 304"/>
                      <a:gd name="T27" fmla="*/ 215 h 566"/>
                      <a:gd name="T28" fmla="*/ 194 w 304"/>
                      <a:gd name="T29" fmla="*/ 240 h 566"/>
                      <a:gd name="T30" fmla="*/ 194 w 304"/>
                      <a:gd name="T31" fmla="*/ 260 h 566"/>
                      <a:gd name="T32" fmla="*/ 205 w 304"/>
                      <a:gd name="T33" fmla="*/ 295 h 566"/>
                      <a:gd name="T34" fmla="*/ 230 w 304"/>
                      <a:gd name="T35" fmla="*/ 344 h 566"/>
                      <a:gd name="T36" fmla="*/ 247 w 304"/>
                      <a:gd name="T37" fmla="*/ 399 h 566"/>
                      <a:gd name="T38" fmla="*/ 251 w 304"/>
                      <a:gd name="T39" fmla="*/ 438 h 566"/>
                      <a:gd name="T40" fmla="*/ 244 w 304"/>
                      <a:gd name="T41" fmla="*/ 479 h 566"/>
                      <a:gd name="T42" fmla="*/ 233 w 304"/>
                      <a:gd name="T43" fmla="*/ 510 h 566"/>
                      <a:gd name="T44" fmla="*/ 201 w 304"/>
                      <a:gd name="T45" fmla="*/ 545 h 566"/>
                      <a:gd name="T46" fmla="*/ 173 w 304"/>
                      <a:gd name="T47" fmla="*/ 559 h 566"/>
                      <a:gd name="T48" fmla="*/ 141 w 304"/>
                      <a:gd name="T49" fmla="*/ 566 h 566"/>
                      <a:gd name="T50" fmla="*/ 113 w 304"/>
                      <a:gd name="T51" fmla="*/ 563 h 566"/>
                      <a:gd name="T52" fmla="*/ 92 w 304"/>
                      <a:gd name="T53" fmla="*/ 549 h 566"/>
                      <a:gd name="T54" fmla="*/ 67 w 304"/>
                      <a:gd name="T55" fmla="*/ 521 h 566"/>
                      <a:gd name="T56" fmla="*/ 42 w 304"/>
                      <a:gd name="T57" fmla="*/ 472 h 566"/>
                      <a:gd name="T58" fmla="*/ 14 w 304"/>
                      <a:gd name="T59" fmla="*/ 392 h 566"/>
                      <a:gd name="T60" fmla="*/ 4 w 304"/>
                      <a:gd name="T61" fmla="*/ 333 h 566"/>
                      <a:gd name="T62" fmla="*/ 0 w 304"/>
                      <a:gd name="T63" fmla="*/ 257 h 566"/>
                      <a:gd name="T64" fmla="*/ 0 w 304"/>
                      <a:gd name="T65" fmla="*/ 222 h 566"/>
                      <a:gd name="T66" fmla="*/ 7 w 304"/>
                      <a:gd name="T67" fmla="*/ 174 h 5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304" h="566">
                        <a:moveTo>
                          <a:pt x="7" y="174"/>
                        </a:moveTo>
                        <a:lnTo>
                          <a:pt x="18" y="122"/>
                        </a:lnTo>
                        <a:lnTo>
                          <a:pt x="42" y="83"/>
                        </a:lnTo>
                        <a:lnTo>
                          <a:pt x="81" y="45"/>
                        </a:lnTo>
                        <a:lnTo>
                          <a:pt x="148" y="7"/>
                        </a:lnTo>
                        <a:lnTo>
                          <a:pt x="205" y="0"/>
                        </a:lnTo>
                        <a:lnTo>
                          <a:pt x="255" y="10"/>
                        </a:lnTo>
                        <a:lnTo>
                          <a:pt x="290" y="31"/>
                        </a:lnTo>
                        <a:lnTo>
                          <a:pt x="304" y="59"/>
                        </a:lnTo>
                        <a:lnTo>
                          <a:pt x="304" y="87"/>
                        </a:lnTo>
                        <a:lnTo>
                          <a:pt x="290" y="118"/>
                        </a:lnTo>
                        <a:lnTo>
                          <a:pt x="262" y="146"/>
                        </a:lnTo>
                        <a:lnTo>
                          <a:pt x="223" y="181"/>
                        </a:lnTo>
                        <a:lnTo>
                          <a:pt x="201" y="215"/>
                        </a:lnTo>
                        <a:lnTo>
                          <a:pt x="194" y="240"/>
                        </a:lnTo>
                        <a:lnTo>
                          <a:pt x="194" y="260"/>
                        </a:lnTo>
                        <a:lnTo>
                          <a:pt x="205" y="295"/>
                        </a:lnTo>
                        <a:lnTo>
                          <a:pt x="230" y="344"/>
                        </a:lnTo>
                        <a:lnTo>
                          <a:pt x="247" y="399"/>
                        </a:lnTo>
                        <a:lnTo>
                          <a:pt x="251" y="438"/>
                        </a:lnTo>
                        <a:lnTo>
                          <a:pt x="244" y="479"/>
                        </a:lnTo>
                        <a:lnTo>
                          <a:pt x="233" y="510"/>
                        </a:lnTo>
                        <a:lnTo>
                          <a:pt x="201" y="545"/>
                        </a:lnTo>
                        <a:lnTo>
                          <a:pt x="173" y="559"/>
                        </a:lnTo>
                        <a:lnTo>
                          <a:pt x="141" y="566"/>
                        </a:lnTo>
                        <a:lnTo>
                          <a:pt x="113" y="563"/>
                        </a:lnTo>
                        <a:lnTo>
                          <a:pt x="92" y="549"/>
                        </a:lnTo>
                        <a:lnTo>
                          <a:pt x="67" y="521"/>
                        </a:lnTo>
                        <a:lnTo>
                          <a:pt x="42" y="472"/>
                        </a:lnTo>
                        <a:lnTo>
                          <a:pt x="14" y="392"/>
                        </a:lnTo>
                        <a:lnTo>
                          <a:pt x="4" y="333"/>
                        </a:lnTo>
                        <a:lnTo>
                          <a:pt x="0" y="257"/>
                        </a:lnTo>
                        <a:lnTo>
                          <a:pt x="0" y="222"/>
                        </a:lnTo>
                        <a:lnTo>
                          <a:pt x="7" y="174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53066" name="Freeform 10"/>
                  <p:cNvSpPr>
                    <a:spLocks/>
                  </p:cNvSpPr>
                  <p:nvPr/>
                </p:nvSpPr>
                <p:spPr bwMode="auto">
                  <a:xfrm flipH="1">
                    <a:off x="1151" y="1619"/>
                    <a:ext cx="249" cy="572"/>
                  </a:xfrm>
                  <a:custGeom>
                    <a:avLst/>
                    <a:gdLst>
                      <a:gd name="T0" fmla="*/ 25 w 249"/>
                      <a:gd name="T1" fmla="*/ 65 h 572"/>
                      <a:gd name="T2" fmla="*/ 7 w 249"/>
                      <a:gd name="T3" fmla="*/ 44 h 572"/>
                      <a:gd name="T4" fmla="*/ 0 w 249"/>
                      <a:gd name="T5" fmla="*/ 27 h 572"/>
                      <a:gd name="T6" fmla="*/ 11 w 249"/>
                      <a:gd name="T7" fmla="*/ 7 h 572"/>
                      <a:gd name="T8" fmla="*/ 28 w 249"/>
                      <a:gd name="T9" fmla="*/ 0 h 572"/>
                      <a:gd name="T10" fmla="*/ 60 w 249"/>
                      <a:gd name="T11" fmla="*/ 0 h 572"/>
                      <a:gd name="T12" fmla="*/ 96 w 249"/>
                      <a:gd name="T13" fmla="*/ 24 h 572"/>
                      <a:gd name="T14" fmla="*/ 132 w 249"/>
                      <a:gd name="T15" fmla="*/ 61 h 572"/>
                      <a:gd name="T16" fmla="*/ 192 w 249"/>
                      <a:gd name="T17" fmla="*/ 140 h 572"/>
                      <a:gd name="T18" fmla="*/ 231 w 249"/>
                      <a:gd name="T19" fmla="*/ 204 h 572"/>
                      <a:gd name="T20" fmla="*/ 249 w 249"/>
                      <a:gd name="T21" fmla="*/ 255 h 572"/>
                      <a:gd name="T22" fmla="*/ 245 w 249"/>
                      <a:gd name="T23" fmla="*/ 283 h 572"/>
                      <a:gd name="T24" fmla="*/ 224 w 249"/>
                      <a:gd name="T25" fmla="*/ 320 h 572"/>
                      <a:gd name="T26" fmla="*/ 181 w 249"/>
                      <a:gd name="T27" fmla="*/ 347 h 572"/>
                      <a:gd name="T28" fmla="*/ 110 w 249"/>
                      <a:gd name="T29" fmla="*/ 371 h 572"/>
                      <a:gd name="T30" fmla="*/ 75 w 249"/>
                      <a:gd name="T31" fmla="*/ 395 h 572"/>
                      <a:gd name="T32" fmla="*/ 60 w 249"/>
                      <a:gd name="T33" fmla="*/ 415 h 572"/>
                      <a:gd name="T34" fmla="*/ 68 w 249"/>
                      <a:gd name="T35" fmla="*/ 436 h 572"/>
                      <a:gd name="T36" fmla="*/ 107 w 249"/>
                      <a:gd name="T37" fmla="*/ 456 h 572"/>
                      <a:gd name="T38" fmla="*/ 139 w 249"/>
                      <a:gd name="T39" fmla="*/ 497 h 572"/>
                      <a:gd name="T40" fmla="*/ 153 w 249"/>
                      <a:gd name="T41" fmla="*/ 538 h 572"/>
                      <a:gd name="T42" fmla="*/ 149 w 249"/>
                      <a:gd name="T43" fmla="*/ 558 h 572"/>
                      <a:gd name="T44" fmla="*/ 117 w 249"/>
                      <a:gd name="T45" fmla="*/ 572 h 572"/>
                      <a:gd name="T46" fmla="*/ 107 w 249"/>
                      <a:gd name="T47" fmla="*/ 572 h 572"/>
                      <a:gd name="T48" fmla="*/ 92 w 249"/>
                      <a:gd name="T49" fmla="*/ 535 h 572"/>
                      <a:gd name="T50" fmla="*/ 85 w 249"/>
                      <a:gd name="T51" fmla="*/ 494 h 572"/>
                      <a:gd name="T52" fmla="*/ 64 w 249"/>
                      <a:gd name="T53" fmla="*/ 463 h 572"/>
                      <a:gd name="T54" fmla="*/ 32 w 249"/>
                      <a:gd name="T55" fmla="*/ 446 h 572"/>
                      <a:gd name="T56" fmla="*/ 21 w 249"/>
                      <a:gd name="T57" fmla="*/ 426 h 572"/>
                      <a:gd name="T58" fmla="*/ 25 w 249"/>
                      <a:gd name="T59" fmla="*/ 405 h 572"/>
                      <a:gd name="T60" fmla="*/ 53 w 249"/>
                      <a:gd name="T61" fmla="*/ 371 h 572"/>
                      <a:gd name="T62" fmla="*/ 107 w 249"/>
                      <a:gd name="T63" fmla="*/ 351 h 572"/>
                      <a:gd name="T64" fmla="*/ 157 w 249"/>
                      <a:gd name="T65" fmla="*/ 320 h 572"/>
                      <a:gd name="T66" fmla="*/ 196 w 249"/>
                      <a:gd name="T67" fmla="*/ 286 h 572"/>
                      <a:gd name="T68" fmla="*/ 210 w 249"/>
                      <a:gd name="T69" fmla="*/ 252 h 572"/>
                      <a:gd name="T70" fmla="*/ 206 w 249"/>
                      <a:gd name="T71" fmla="*/ 238 h 572"/>
                      <a:gd name="T72" fmla="*/ 189 w 249"/>
                      <a:gd name="T73" fmla="*/ 208 h 572"/>
                      <a:gd name="T74" fmla="*/ 157 w 249"/>
                      <a:gd name="T75" fmla="*/ 163 h 572"/>
                      <a:gd name="T76" fmla="*/ 121 w 249"/>
                      <a:gd name="T77" fmla="*/ 136 h 572"/>
                      <a:gd name="T78" fmla="*/ 82 w 249"/>
                      <a:gd name="T79" fmla="*/ 106 h 572"/>
                      <a:gd name="T80" fmla="*/ 53 w 249"/>
                      <a:gd name="T81" fmla="*/ 89 h 572"/>
                      <a:gd name="T82" fmla="*/ 25 w 249"/>
                      <a:gd name="T83" fmla="*/ 65 h 5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49" h="572">
                        <a:moveTo>
                          <a:pt x="25" y="65"/>
                        </a:moveTo>
                        <a:lnTo>
                          <a:pt x="7" y="44"/>
                        </a:lnTo>
                        <a:lnTo>
                          <a:pt x="0" y="27"/>
                        </a:lnTo>
                        <a:lnTo>
                          <a:pt x="11" y="7"/>
                        </a:lnTo>
                        <a:lnTo>
                          <a:pt x="28" y="0"/>
                        </a:lnTo>
                        <a:lnTo>
                          <a:pt x="60" y="0"/>
                        </a:lnTo>
                        <a:lnTo>
                          <a:pt x="96" y="24"/>
                        </a:lnTo>
                        <a:lnTo>
                          <a:pt x="132" y="61"/>
                        </a:lnTo>
                        <a:lnTo>
                          <a:pt x="192" y="140"/>
                        </a:lnTo>
                        <a:lnTo>
                          <a:pt x="231" y="204"/>
                        </a:lnTo>
                        <a:lnTo>
                          <a:pt x="249" y="255"/>
                        </a:lnTo>
                        <a:lnTo>
                          <a:pt x="245" y="283"/>
                        </a:lnTo>
                        <a:lnTo>
                          <a:pt x="224" y="320"/>
                        </a:lnTo>
                        <a:lnTo>
                          <a:pt x="181" y="347"/>
                        </a:lnTo>
                        <a:lnTo>
                          <a:pt x="110" y="371"/>
                        </a:lnTo>
                        <a:lnTo>
                          <a:pt x="75" y="395"/>
                        </a:lnTo>
                        <a:lnTo>
                          <a:pt x="60" y="415"/>
                        </a:lnTo>
                        <a:lnTo>
                          <a:pt x="68" y="436"/>
                        </a:lnTo>
                        <a:lnTo>
                          <a:pt x="107" y="456"/>
                        </a:lnTo>
                        <a:lnTo>
                          <a:pt x="139" y="497"/>
                        </a:lnTo>
                        <a:lnTo>
                          <a:pt x="153" y="538"/>
                        </a:lnTo>
                        <a:lnTo>
                          <a:pt x="149" y="558"/>
                        </a:lnTo>
                        <a:lnTo>
                          <a:pt x="117" y="572"/>
                        </a:lnTo>
                        <a:lnTo>
                          <a:pt x="107" y="572"/>
                        </a:lnTo>
                        <a:lnTo>
                          <a:pt x="92" y="535"/>
                        </a:lnTo>
                        <a:lnTo>
                          <a:pt x="85" y="494"/>
                        </a:lnTo>
                        <a:lnTo>
                          <a:pt x="64" y="463"/>
                        </a:lnTo>
                        <a:lnTo>
                          <a:pt x="32" y="446"/>
                        </a:lnTo>
                        <a:lnTo>
                          <a:pt x="21" y="426"/>
                        </a:lnTo>
                        <a:lnTo>
                          <a:pt x="25" y="405"/>
                        </a:lnTo>
                        <a:lnTo>
                          <a:pt x="53" y="371"/>
                        </a:lnTo>
                        <a:lnTo>
                          <a:pt x="107" y="351"/>
                        </a:lnTo>
                        <a:lnTo>
                          <a:pt x="157" y="320"/>
                        </a:lnTo>
                        <a:lnTo>
                          <a:pt x="196" y="286"/>
                        </a:lnTo>
                        <a:lnTo>
                          <a:pt x="210" y="252"/>
                        </a:lnTo>
                        <a:lnTo>
                          <a:pt x="206" y="238"/>
                        </a:lnTo>
                        <a:lnTo>
                          <a:pt x="189" y="208"/>
                        </a:lnTo>
                        <a:lnTo>
                          <a:pt x="157" y="163"/>
                        </a:lnTo>
                        <a:lnTo>
                          <a:pt x="121" y="136"/>
                        </a:lnTo>
                        <a:lnTo>
                          <a:pt x="82" y="106"/>
                        </a:lnTo>
                        <a:lnTo>
                          <a:pt x="53" y="89"/>
                        </a:lnTo>
                        <a:lnTo>
                          <a:pt x="25" y="6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53067" name="Freeform 11"/>
                  <p:cNvSpPr>
                    <a:spLocks/>
                  </p:cNvSpPr>
                  <p:nvPr/>
                </p:nvSpPr>
                <p:spPr bwMode="auto">
                  <a:xfrm flipH="1">
                    <a:off x="1447" y="1581"/>
                    <a:ext cx="362" cy="499"/>
                  </a:xfrm>
                  <a:custGeom>
                    <a:avLst/>
                    <a:gdLst>
                      <a:gd name="T0" fmla="*/ 151 w 362"/>
                      <a:gd name="T1" fmla="*/ 35 h 499"/>
                      <a:gd name="T2" fmla="*/ 221 w 362"/>
                      <a:gd name="T3" fmla="*/ 0 h 499"/>
                      <a:gd name="T4" fmla="*/ 281 w 362"/>
                      <a:gd name="T5" fmla="*/ 0 h 499"/>
                      <a:gd name="T6" fmla="*/ 344 w 362"/>
                      <a:gd name="T7" fmla="*/ 14 h 499"/>
                      <a:gd name="T8" fmla="*/ 362 w 362"/>
                      <a:gd name="T9" fmla="*/ 35 h 499"/>
                      <a:gd name="T10" fmla="*/ 351 w 362"/>
                      <a:gd name="T11" fmla="*/ 59 h 499"/>
                      <a:gd name="T12" fmla="*/ 334 w 362"/>
                      <a:gd name="T13" fmla="*/ 91 h 499"/>
                      <a:gd name="T14" fmla="*/ 302 w 362"/>
                      <a:gd name="T15" fmla="*/ 87 h 499"/>
                      <a:gd name="T16" fmla="*/ 274 w 362"/>
                      <a:gd name="T17" fmla="*/ 77 h 499"/>
                      <a:gd name="T18" fmla="*/ 253 w 362"/>
                      <a:gd name="T19" fmla="*/ 63 h 499"/>
                      <a:gd name="T20" fmla="*/ 232 w 362"/>
                      <a:gd name="T21" fmla="*/ 59 h 499"/>
                      <a:gd name="T22" fmla="*/ 193 w 362"/>
                      <a:gd name="T23" fmla="*/ 70 h 499"/>
                      <a:gd name="T24" fmla="*/ 137 w 362"/>
                      <a:gd name="T25" fmla="*/ 94 h 499"/>
                      <a:gd name="T26" fmla="*/ 91 w 362"/>
                      <a:gd name="T27" fmla="*/ 136 h 499"/>
                      <a:gd name="T28" fmla="*/ 70 w 362"/>
                      <a:gd name="T29" fmla="*/ 164 h 499"/>
                      <a:gd name="T30" fmla="*/ 60 w 362"/>
                      <a:gd name="T31" fmla="*/ 185 h 499"/>
                      <a:gd name="T32" fmla="*/ 60 w 362"/>
                      <a:gd name="T33" fmla="*/ 202 h 499"/>
                      <a:gd name="T34" fmla="*/ 74 w 362"/>
                      <a:gd name="T35" fmla="*/ 220 h 499"/>
                      <a:gd name="T36" fmla="*/ 116 w 362"/>
                      <a:gd name="T37" fmla="*/ 248 h 499"/>
                      <a:gd name="T38" fmla="*/ 155 w 362"/>
                      <a:gd name="T39" fmla="*/ 286 h 499"/>
                      <a:gd name="T40" fmla="*/ 179 w 362"/>
                      <a:gd name="T41" fmla="*/ 325 h 499"/>
                      <a:gd name="T42" fmla="*/ 193 w 362"/>
                      <a:gd name="T43" fmla="*/ 352 h 499"/>
                      <a:gd name="T44" fmla="*/ 186 w 362"/>
                      <a:gd name="T45" fmla="*/ 370 h 499"/>
                      <a:gd name="T46" fmla="*/ 169 w 362"/>
                      <a:gd name="T47" fmla="*/ 387 h 499"/>
                      <a:gd name="T48" fmla="*/ 134 w 362"/>
                      <a:gd name="T49" fmla="*/ 398 h 499"/>
                      <a:gd name="T50" fmla="*/ 95 w 362"/>
                      <a:gd name="T51" fmla="*/ 412 h 499"/>
                      <a:gd name="T52" fmla="*/ 77 w 362"/>
                      <a:gd name="T53" fmla="*/ 433 h 499"/>
                      <a:gd name="T54" fmla="*/ 81 w 362"/>
                      <a:gd name="T55" fmla="*/ 468 h 499"/>
                      <a:gd name="T56" fmla="*/ 53 w 362"/>
                      <a:gd name="T57" fmla="*/ 499 h 499"/>
                      <a:gd name="T58" fmla="*/ 39 w 362"/>
                      <a:gd name="T59" fmla="*/ 489 h 499"/>
                      <a:gd name="T60" fmla="*/ 42 w 362"/>
                      <a:gd name="T61" fmla="*/ 429 h 499"/>
                      <a:gd name="T62" fmla="*/ 67 w 362"/>
                      <a:gd name="T63" fmla="*/ 398 h 499"/>
                      <a:gd name="T64" fmla="*/ 102 w 362"/>
                      <a:gd name="T65" fmla="*/ 373 h 499"/>
                      <a:gd name="T66" fmla="*/ 137 w 362"/>
                      <a:gd name="T67" fmla="*/ 359 h 499"/>
                      <a:gd name="T68" fmla="*/ 155 w 362"/>
                      <a:gd name="T69" fmla="*/ 352 h 499"/>
                      <a:gd name="T70" fmla="*/ 158 w 362"/>
                      <a:gd name="T71" fmla="*/ 342 h 499"/>
                      <a:gd name="T72" fmla="*/ 148 w 362"/>
                      <a:gd name="T73" fmla="*/ 325 h 499"/>
                      <a:gd name="T74" fmla="*/ 112 w 362"/>
                      <a:gd name="T75" fmla="*/ 290 h 499"/>
                      <a:gd name="T76" fmla="*/ 70 w 362"/>
                      <a:gd name="T77" fmla="*/ 262 h 499"/>
                      <a:gd name="T78" fmla="*/ 35 w 362"/>
                      <a:gd name="T79" fmla="*/ 241 h 499"/>
                      <a:gd name="T80" fmla="*/ 7 w 362"/>
                      <a:gd name="T81" fmla="*/ 220 h 499"/>
                      <a:gd name="T82" fmla="*/ 0 w 362"/>
                      <a:gd name="T83" fmla="*/ 195 h 499"/>
                      <a:gd name="T84" fmla="*/ 18 w 362"/>
                      <a:gd name="T85" fmla="*/ 157 h 499"/>
                      <a:gd name="T86" fmla="*/ 56 w 362"/>
                      <a:gd name="T87" fmla="*/ 108 h 499"/>
                      <a:gd name="T88" fmla="*/ 95 w 362"/>
                      <a:gd name="T89" fmla="*/ 70 h 499"/>
                      <a:gd name="T90" fmla="*/ 123 w 362"/>
                      <a:gd name="T91" fmla="*/ 52 h 499"/>
                      <a:gd name="T92" fmla="*/ 151 w 362"/>
                      <a:gd name="T93" fmla="*/ 35 h 4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362" h="499">
                        <a:moveTo>
                          <a:pt x="151" y="35"/>
                        </a:moveTo>
                        <a:lnTo>
                          <a:pt x="221" y="0"/>
                        </a:lnTo>
                        <a:lnTo>
                          <a:pt x="281" y="0"/>
                        </a:lnTo>
                        <a:lnTo>
                          <a:pt x="344" y="14"/>
                        </a:lnTo>
                        <a:lnTo>
                          <a:pt x="362" y="35"/>
                        </a:lnTo>
                        <a:lnTo>
                          <a:pt x="351" y="59"/>
                        </a:lnTo>
                        <a:lnTo>
                          <a:pt x="334" y="91"/>
                        </a:lnTo>
                        <a:lnTo>
                          <a:pt x="302" y="87"/>
                        </a:lnTo>
                        <a:lnTo>
                          <a:pt x="274" y="77"/>
                        </a:lnTo>
                        <a:lnTo>
                          <a:pt x="253" y="63"/>
                        </a:lnTo>
                        <a:lnTo>
                          <a:pt x="232" y="59"/>
                        </a:lnTo>
                        <a:lnTo>
                          <a:pt x="193" y="70"/>
                        </a:lnTo>
                        <a:lnTo>
                          <a:pt x="137" y="94"/>
                        </a:lnTo>
                        <a:lnTo>
                          <a:pt x="91" y="136"/>
                        </a:lnTo>
                        <a:lnTo>
                          <a:pt x="70" y="164"/>
                        </a:lnTo>
                        <a:lnTo>
                          <a:pt x="60" y="185"/>
                        </a:lnTo>
                        <a:lnTo>
                          <a:pt x="60" y="202"/>
                        </a:lnTo>
                        <a:lnTo>
                          <a:pt x="74" y="220"/>
                        </a:lnTo>
                        <a:lnTo>
                          <a:pt x="116" y="248"/>
                        </a:lnTo>
                        <a:lnTo>
                          <a:pt x="155" y="286"/>
                        </a:lnTo>
                        <a:lnTo>
                          <a:pt x="179" y="325"/>
                        </a:lnTo>
                        <a:lnTo>
                          <a:pt x="193" y="352"/>
                        </a:lnTo>
                        <a:lnTo>
                          <a:pt x="186" y="370"/>
                        </a:lnTo>
                        <a:lnTo>
                          <a:pt x="169" y="387"/>
                        </a:lnTo>
                        <a:lnTo>
                          <a:pt x="134" y="398"/>
                        </a:lnTo>
                        <a:lnTo>
                          <a:pt x="95" y="412"/>
                        </a:lnTo>
                        <a:lnTo>
                          <a:pt x="77" y="433"/>
                        </a:lnTo>
                        <a:lnTo>
                          <a:pt x="81" y="468"/>
                        </a:lnTo>
                        <a:lnTo>
                          <a:pt x="53" y="499"/>
                        </a:lnTo>
                        <a:lnTo>
                          <a:pt x="39" y="489"/>
                        </a:lnTo>
                        <a:lnTo>
                          <a:pt x="42" y="429"/>
                        </a:lnTo>
                        <a:lnTo>
                          <a:pt x="67" y="398"/>
                        </a:lnTo>
                        <a:lnTo>
                          <a:pt x="102" y="373"/>
                        </a:lnTo>
                        <a:lnTo>
                          <a:pt x="137" y="359"/>
                        </a:lnTo>
                        <a:lnTo>
                          <a:pt x="155" y="352"/>
                        </a:lnTo>
                        <a:lnTo>
                          <a:pt x="158" y="342"/>
                        </a:lnTo>
                        <a:lnTo>
                          <a:pt x="148" y="325"/>
                        </a:lnTo>
                        <a:lnTo>
                          <a:pt x="112" y="290"/>
                        </a:lnTo>
                        <a:lnTo>
                          <a:pt x="70" y="262"/>
                        </a:lnTo>
                        <a:lnTo>
                          <a:pt x="35" y="241"/>
                        </a:lnTo>
                        <a:lnTo>
                          <a:pt x="7" y="220"/>
                        </a:lnTo>
                        <a:lnTo>
                          <a:pt x="0" y="195"/>
                        </a:lnTo>
                        <a:lnTo>
                          <a:pt x="18" y="157"/>
                        </a:lnTo>
                        <a:lnTo>
                          <a:pt x="56" y="108"/>
                        </a:lnTo>
                        <a:lnTo>
                          <a:pt x="95" y="70"/>
                        </a:lnTo>
                        <a:lnTo>
                          <a:pt x="123" y="52"/>
                        </a:lnTo>
                        <a:lnTo>
                          <a:pt x="151" y="3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53068" name="Freeform 12"/>
                  <p:cNvSpPr>
                    <a:spLocks/>
                  </p:cNvSpPr>
                  <p:nvPr/>
                </p:nvSpPr>
                <p:spPr bwMode="auto">
                  <a:xfrm flipH="1">
                    <a:off x="1376" y="2005"/>
                    <a:ext cx="229" cy="840"/>
                  </a:xfrm>
                  <a:custGeom>
                    <a:avLst/>
                    <a:gdLst>
                      <a:gd name="T0" fmla="*/ 132 w 229"/>
                      <a:gd name="T1" fmla="*/ 69 h 840"/>
                      <a:gd name="T2" fmla="*/ 136 w 229"/>
                      <a:gd name="T3" fmla="*/ 21 h 840"/>
                      <a:gd name="T4" fmla="*/ 168 w 229"/>
                      <a:gd name="T5" fmla="*/ 0 h 840"/>
                      <a:gd name="T6" fmla="*/ 204 w 229"/>
                      <a:gd name="T7" fmla="*/ 3 h 840"/>
                      <a:gd name="T8" fmla="*/ 225 w 229"/>
                      <a:gd name="T9" fmla="*/ 21 h 840"/>
                      <a:gd name="T10" fmla="*/ 229 w 229"/>
                      <a:gd name="T11" fmla="*/ 90 h 840"/>
                      <a:gd name="T12" fmla="*/ 218 w 229"/>
                      <a:gd name="T13" fmla="*/ 266 h 840"/>
                      <a:gd name="T14" fmla="*/ 204 w 229"/>
                      <a:gd name="T15" fmla="*/ 373 h 840"/>
                      <a:gd name="T16" fmla="*/ 222 w 229"/>
                      <a:gd name="T17" fmla="*/ 460 h 840"/>
                      <a:gd name="T18" fmla="*/ 225 w 229"/>
                      <a:gd name="T19" fmla="*/ 546 h 840"/>
                      <a:gd name="T20" fmla="*/ 215 w 229"/>
                      <a:gd name="T21" fmla="*/ 633 h 840"/>
                      <a:gd name="T22" fmla="*/ 197 w 229"/>
                      <a:gd name="T23" fmla="*/ 743 h 840"/>
                      <a:gd name="T24" fmla="*/ 204 w 229"/>
                      <a:gd name="T25" fmla="*/ 802 h 840"/>
                      <a:gd name="T26" fmla="*/ 186 w 229"/>
                      <a:gd name="T27" fmla="*/ 812 h 840"/>
                      <a:gd name="T28" fmla="*/ 72 w 229"/>
                      <a:gd name="T29" fmla="*/ 833 h 840"/>
                      <a:gd name="T30" fmla="*/ 43 w 229"/>
                      <a:gd name="T31" fmla="*/ 840 h 840"/>
                      <a:gd name="T32" fmla="*/ 0 w 229"/>
                      <a:gd name="T33" fmla="*/ 816 h 840"/>
                      <a:gd name="T34" fmla="*/ 0 w 229"/>
                      <a:gd name="T35" fmla="*/ 802 h 840"/>
                      <a:gd name="T36" fmla="*/ 125 w 229"/>
                      <a:gd name="T37" fmla="*/ 795 h 840"/>
                      <a:gd name="T38" fmla="*/ 168 w 229"/>
                      <a:gd name="T39" fmla="*/ 778 h 840"/>
                      <a:gd name="T40" fmla="*/ 172 w 229"/>
                      <a:gd name="T41" fmla="*/ 740 h 840"/>
                      <a:gd name="T42" fmla="*/ 175 w 229"/>
                      <a:gd name="T43" fmla="*/ 622 h 840"/>
                      <a:gd name="T44" fmla="*/ 165 w 229"/>
                      <a:gd name="T45" fmla="*/ 525 h 840"/>
                      <a:gd name="T46" fmla="*/ 154 w 229"/>
                      <a:gd name="T47" fmla="*/ 408 h 840"/>
                      <a:gd name="T48" fmla="*/ 157 w 229"/>
                      <a:gd name="T49" fmla="*/ 335 h 840"/>
                      <a:gd name="T50" fmla="*/ 165 w 229"/>
                      <a:gd name="T51" fmla="*/ 242 h 840"/>
                      <a:gd name="T52" fmla="*/ 147 w 229"/>
                      <a:gd name="T53" fmla="*/ 152 h 840"/>
                      <a:gd name="T54" fmla="*/ 132 w 229"/>
                      <a:gd name="T55" fmla="*/ 69 h 8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229" h="840">
                        <a:moveTo>
                          <a:pt x="132" y="69"/>
                        </a:moveTo>
                        <a:lnTo>
                          <a:pt x="136" y="21"/>
                        </a:lnTo>
                        <a:lnTo>
                          <a:pt x="168" y="0"/>
                        </a:lnTo>
                        <a:lnTo>
                          <a:pt x="204" y="3"/>
                        </a:lnTo>
                        <a:lnTo>
                          <a:pt x="225" y="21"/>
                        </a:lnTo>
                        <a:lnTo>
                          <a:pt x="229" y="90"/>
                        </a:lnTo>
                        <a:lnTo>
                          <a:pt x="218" y="266"/>
                        </a:lnTo>
                        <a:lnTo>
                          <a:pt x="204" y="373"/>
                        </a:lnTo>
                        <a:lnTo>
                          <a:pt x="222" y="460"/>
                        </a:lnTo>
                        <a:lnTo>
                          <a:pt x="225" y="546"/>
                        </a:lnTo>
                        <a:lnTo>
                          <a:pt x="215" y="633"/>
                        </a:lnTo>
                        <a:lnTo>
                          <a:pt x="197" y="743"/>
                        </a:lnTo>
                        <a:lnTo>
                          <a:pt x="204" y="802"/>
                        </a:lnTo>
                        <a:lnTo>
                          <a:pt x="186" y="812"/>
                        </a:lnTo>
                        <a:lnTo>
                          <a:pt x="72" y="833"/>
                        </a:lnTo>
                        <a:lnTo>
                          <a:pt x="43" y="840"/>
                        </a:lnTo>
                        <a:lnTo>
                          <a:pt x="0" y="816"/>
                        </a:lnTo>
                        <a:lnTo>
                          <a:pt x="0" y="802"/>
                        </a:lnTo>
                        <a:lnTo>
                          <a:pt x="125" y="795"/>
                        </a:lnTo>
                        <a:lnTo>
                          <a:pt x="168" y="778"/>
                        </a:lnTo>
                        <a:lnTo>
                          <a:pt x="172" y="740"/>
                        </a:lnTo>
                        <a:lnTo>
                          <a:pt x="175" y="622"/>
                        </a:lnTo>
                        <a:lnTo>
                          <a:pt x="165" y="525"/>
                        </a:lnTo>
                        <a:lnTo>
                          <a:pt x="154" y="408"/>
                        </a:lnTo>
                        <a:lnTo>
                          <a:pt x="157" y="335"/>
                        </a:lnTo>
                        <a:lnTo>
                          <a:pt x="165" y="242"/>
                        </a:lnTo>
                        <a:lnTo>
                          <a:pt x="147" y="152"/>
                        </a:lnTo>
                        <a:lnTo>
                          <a:pt x="132" y="6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53069" name="Freeform 13"/>
                  <p:cNvSpPr>
                    <a:spLocks/>
                  </p:cNvSpPr>
                  <p:nvPr/>
                </p:nvSpPr>
                <p:spPr bwMode="auto">
                  <a:xfrm flipH="1">
                    <a:off x="1390" y="2033"/>
                    <a:ext cx="447" cy="658"/>
                  </a:xfrm>
                  <a:custGeom>
                    <a:avLst/>
                    <a:gdLst>
                      <a:gd name="T0" fmla="*/ 212 w 447"/>
                      <a:gd name="T1" fmla="*/ 268 h 658"/>
                      <a:gd name="T2" fmla="*/ 212 w 447"/>
                      <a:gd name="T3" fmla="*/ 233 h 658"/>
                      <a:gd name="T4" fmla="*/ 230 w 447"/>
                      <a:gd name="T5" fmla="*/ 174 h 658"/>
                      <a:gd name="T6" fmla="*/ 284 w 447"/>
                      <a:gd name="T7" fmla="*/ 80 h 658"/>
                      <a:gd name="T8" fmla="*/ 370 w 447"/>
                      <a:gd name="T9" fmla="*/ 0 h 658"/>
                      <a:gd name="T10" fmla="*/ 424 w 447"/>
                      <a:gd name="T11" fmla="*/ 0 h 658"/>
                      <a:gd name="T12" fmla="*/ 447 w 447"/>
                      <a:gd name="T13" fmla="*/ 38 h 658"/>
                      <a:gd name="T14" fmla="*/ 415 w 447"/>
                      <a:gd name="T15" fmla="*/ 91 h 658"/>
                      <a:gd name="T16" fmla="*/ 348 w 447"/>
                      <a:gd name="T17" fmla="*/ 129 h 658"/>
                      <a:gd name="T18" fmla="*/ 307 w 447"/>
                      <a:gd name="T19" fmla="*/ 167 h 658"/>
                      <a:gd name="T20" fmla="*/ 266 w 447"/>
                      <a:gd name="T21" fmla="*/ 223 h 658"/>
                      <a:gd name="T22" fmla="*/ 257 w 447"/>
                      <a:gd name="T23" fmla="*/ 261 h 658"/>
                      <a:gd name="T24" fmla="*/ 262 w 447"/>
                      <a:gd name="T25" fmla="*/ 303 h 658"/>
                      <a:gd name="T26" fmla="*/ 284 w 447"/>
                      <a:gd name="T27" fmla="*/ 373 h 658"/>
                      <a:gd name="T28" fmla="*/ 289 w 447"/>
                      <a:gd name="T29" fmla="*/ 449 h 658"/>
                      <a:gd name="T30" fmla="*/ 280 w 447"/>
                      <a:gd name="T31" fmla="*/ 547 h 658"/>
                      <a:gd name="T32" fmla="*/ 257 w 447"/>
                      <a:gd name="T33" fmla="*/ 616 h 658"/>
                      <a:gd name="T34" fmla="*/ 217 w 447"/>
                      <a:gd name="T35" fmla="*/ 658 h 658"/>
                      <a:gd name="T36" fmla="*/ 190 w 447"/>
                      <a:gd name="T37" fmla="*/ 658 h 658"/>
                      <a:gd name="T38" fmla="*/ 104 w 447"/>
                      <a:gd name="T39" fmla="*/ 637 h 658"/>
                      <a:gd name="T40" fmla="*/ 27 w 447"/>
                      <a:gd name="T41" fmla="*/ 634 h 658"/>
                      <a:gd name="T42" fmla="*/ 0 w 447"/>
                      <a:gd name="T43" fmla="*/ 620 h 658"/>
                      <a:gd name="T44" fmla="*/ 50 w 447"/>
                      <a:gd name="T45" fmla="*/ 606 h 658"/>
                      <a:gd name="T46" fmla="*/ 131 w 447"/>
                      <a:gd name="T47" fmla="*/ 609 h 658"/>
                      <a:gd name="T48" fmla="*/ 181 w 447"/>
                      <a:gd name="T49" fmla="*/ 623 h 658"/>
                      <a:gd name="T50" fmla="*/ 212 w 447"/>
                      <a:gd name="T51" fmla="*/ 613 h 658"/>
                      <a:gd name="T52" fmla="*/ 244 w 447"/>
                      <a:gd name="T53" fmla="*/ 557 h 658"/>
                      <a:gd name="T54" fmla="*/ 248 w 447"/>
                      <a:gd name="T55" fmla="*/ 477 h 658"/>
                      <a:gd name="T56" fmla="*/ 239 w 447"/>
                      <a:gd name="T57" fmla="*/ 404 h 658"/>
                      <a:gd name="T58" fmla="*/ 212 w 447"/>
                      <a:gd name="T59" fmla="*/ 317 h 658"/>
                      <a:gd name="T60" fmla="*/ 212 w 447"/>
                      <a:gd name="T61" fmla="*/ 268 h 6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447" h="658">
                        <a:moveTo>
                          <a:pt x="212" y="268"/>
                        </a:moveTo>
                        <a:lnTo>
                          <a:pt x="212" y="233"/>
                        </a:lnTo>
                        <a:lnTo>
                          <a:pt x="230" y="174"/>
                        </a:lnTo>
                        <a:lnTo>
                          <a:pt x="284" y="80"/>
                        </a:lnTo>
                        <a:lnTo>
                          <a:pt x="370" y="0"/>
                        </a:lnTo>
                        <a:lnTo>
                          <a:pt x="424" y="0"/>
                        </a:lnTo>
                        <a:lnTo>
                          <a:pt x="447" y="38"/>
                        </a:lnTo>
                        <a:lnTo>
                          <a:pt x="415" y="91"/>
                        </a:lnTo>
                        <a:lnTo>
                          <a:pt x="348" y="129"/>
                        </a:lnTo>
                        <a:lnTo>
                          <a:pt x="307" y="167"/>
                        </a:lnTo>
                        <a:lnTo>
                          <a:pt x="266" y="223"/>
                        </a:lnTo>
                        <a:lnTo>
                          <a:pt x="257" y="261"/>
                        </a:lnTo>
                        <a:lnTo>
                          <a:pt x="262" y="303"/>
                        </a:lnTo>
                        <a:lnTo>
                          <a:pt x="284" y="373"/>
                        </a:lnTo>
                        <a:lnTo>
                          <a:pt x="289" y="449"/>
                        </a:lnTo>
                        <a:lnTo>
                          <a:pt x="280" y="547"/>
                        </a:lnTo>
                        <a:lnTo>
                          <a:pt x="257" y="616"/>
                        </a:lnTo>
                        <a:lnTo>
                          <a:pt x="217" y="658"/>
                        </a:lnTo>
                        <a:lnTo>
                          <a:pt x="190" y="658"/>
                        </a:lnTo>
                        <a:lnTo>
                          <a:pt x="104" y="637"/>
                        </a:lnTo>
                        <a:lnTo>
                          <a:pt x="27" y="634"/>
                        </a:lnTo>
                        <a:lnTo>
                          <a:pt x="0" y="620"/>
                        </a:lnTo>
                        <a:lnTo>
                          <a:pt x="50" y="606"/>
                        </a:lnTo>
                        <a:lnTo>
                          <a:pt x="131" y="609"/>
                        </a:lnTo>
                        <a:lnTo>
                          <a:pt x="181" y="623"/>
                        </a:lnTo>
                        <a:lnTo>
                          <a:pt x="212" y="613"/>
                        </a:lnTo>
                        <a:lnTo>
                          <a:pt x="244" y="557"/>
                        </a:lnTo>
                        <a:lnTo>
                          <a:pt x="248" y="477"/>
                        </a:lnTo>
                        <a:lnTo>
                          <a:pt x="239" y="404"/>
                        </a:lnTo>
                        <a:lnTo>
                          <a:pt x="212" y="317"/>
                        </a:lnTo>
                        <a:lnTo>
                          <a:pt x="212" y="26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53070" name="Freeform 14"/>
                  <p:cNvSpPr>
                    <a:spLocks/>
                  </p:cNvSpPr>
                  <p:nvPr/>
                </p:nvSpPr>
                <p:spPr bwMode="auto">
                  <a:xfrm flipH="1">
                    <a:off x="1353" y="1223"/>
                    <a:ext cx="282" cy="326"/>
                  </a:xfrm>
                  <a:custGeom>
                    <a:avLst/>
                    <a:gdLst>
                      <a:gd name="T0" fmla="*/ 81 w 282"/>
                      <a:gd name="T1" fmla="*/ 137 h 326"/>
                      <a:gd name="T2" fmla="*/ 78 w 282"/>
                      <a:gd name="T3" fmla="*/ 84 h 326"/>
                      <a:gd name="T4" fmla="*/ 88 w 282"/>
                      <a:gd name="T5" fmla="*/ 35 h 326"/>
                      <a:gd name="T6" fmla="*/ 127 w 282"/>
                      <a:gd name="T7" fmla="*/ 7 h 326"/>
                      <a:gd name="T8" fmla="*/ 173 w 282"/>
                      <a:gd name="T9" fmla="*/ 0 h 326"/>
                      <a:gd name="T10" fmla="*/ 208 w 282"/>
                      <a:gd name="T11" fmla="*/ 4 h 326"/>
                      <a:gd name="T12" fmla="*/ 240 w 282"/>
                      <a:gd name="T13" fmla="*/ 25 h 326"/>
                      <a:gd name="T14" fmla="*/ 257 w 282"/>
                      <a:gd name="T15" fmla="*/ 60 h 326"/>
                      <a:gd name="T16" fmla="*/ 278 w 282"/>
                      <a:gd name="T17" fmla="*/ 130 h 326"/>
                      <a:gd name="T18" fmla="*/ 282 w 282"/>
                      <a:gd name="T19" fmla="*/ 207 h 326"/>
                      <a:gd name="T20" fmla="*/ 271 w 282"/>
                      <a:gd name="T21" fmla="*/ 263 h 326"/>
                      <a:gd name="T22" fmla="*/ 250 w 282"/>
                      <a:gd name="T23" fmla="*/ 298 h 326"/>
                      <a:gd name="T24" fmla="*/ 215 w 282"/>
                      <a:gd name="T25" fmla="*/ 319 h 326"/>
                      <a:gd name="T26" fmla="*/ 187 w 282"/>
                      <a:gd name="T27" fmla="*/ 326 h 326"/>
                      <a:gd name="T28" fmla="*/ 145 w 282"/>
                      <a:gd name="T29" fmla="*/ 315 h 326"/>
                      <a:gd name="T30" fmla="*/ 123 w 282"/>
                      <a:gd name="T31" fmla="*/ 284 h 326"/>
                      <a:gd name="T32" fmla="*/ 102 w 282"/>
                      <a:gd name="T33" fmla="*/ 238 h 326"/>
                      <a:gd name="T34" fmla="*/ 85 w 282"/>
                      <a:gd name="T35" fmla="*/ 186 h 326"/>
                      <a:gd name="T36" fmla="*/ 53 w 282"/>
                      <a:gd name="T37" fmla="*/ 207 h 326"/>
                      <a:gd name="T38" fmla="*/ 18 w 282"/>
                      <a:gd name="T39" fmla="*/ 221 h 326"/>
                      <a:gd name="T40" fmla="*/ 4 w 282"/>
                      <a:gd name="T41" fmla="*/ 221 h 326"/>
                      <a:gd name="T42" fmla="*/ 0 w 282"/>
                      <a:gd name="T43" fmla="*/ 207 h 326"/>
                      <a:gd name="T44" fmla="*/ 7 w 282"/>
                      <a:gd name="T45" fmla="*/ 189 h 326"/>
                      <a:gd name="T46" fmla="*/ 60 w 282"/>
                      <a:gd name="T47" fmla="*/ 168 h 326"/>
                      <a:gd name="T48" fmla="*/ 81 w 282"/>
                      <a:gd name="T49" fmla="*/ 137 h 3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282" h="326">
                        <a:moveTo>
                          <a:pt x="81" y="137"/>
                        </a:moveTo>
                        <a:lnTo>
                          <a:pt x="78" y="84"/>
                        </a:lnTo>
                        <a:lnTo>
                          <a:pt x="88" y="35"/>
                        </a:lnTo>
                        <a:lnTo>
                          <a:pt x="127" y="7"/>
                        </a:lnTo>
                        <a:lnTo>
                          <a:pt x="173" y="0"/>
                        </a:lnTo>
                        <a:lnTo>
                          <a:pt x="208" y="4"/>
                        </a:lnTo>
                        <a:lnTo>
                          <a:pt x="240" y="25"/>
                        </a:lnTo>
                        <a:lnTo>
                          <a:pt x="257" y="60"/>
                        </a:lnTo>
                        <a:lnTo>
                          <a:pt x="278" y="130"/>
                        </a:lnTo>
                        <a:lnTo>
                          <a:pt x="282" y="207"/>
                        </a:lnTo>
                        <a:lnTo>
                          <a:pt x="271" y="263"/>
                        </a:lnTo>
                        <a:lnTo>
                          <a:pt x="250" y="298"/>
                        </a:lnTo>
                        <a:lnTo>
                          <a:pt x="215" y="319"/>
                        </a:lnTo>
                        <a:lnTo>
                          <a:pt x="187" y="326"/>
                        </a:lnTo>
                        <a:lnTo>
                          <a:pt x="145" y="315"/>
                        </a:lnTo>
                        <a:lnTo>
                          <a:pt x="123" y="284"/>
                        </a:lnTo>
                        <a:lnTo>
                          <a:pt x="102" y="238"/>
                        </a:lnTo>
                        <a:lnTo>
                          <a:pt x="85" y="186"/>
                        </a:lnTo>
                        <a:lnTo>
                          <a:pt x="53" y="207"/>
                        </a:lnTo>
                        <a:lnTo>
                          <a:pt x="18" y="221"/>
                        </a:lnTo>
                        <a:lnTo>
                          <a:pt x="4" y="221"/>
                        </a:lnTo>
                        <a:lnTo>
                          <a:pt x="0" y="207"/>
                        </a:lnTo>
                        <a:lnTo>
                          <a:pt x="7" y="189"/>
                        </a:lnTo>
                        <a:lnTo>
                          <a:pt x="60" y="168"/>
                        </a:lnTo>
                        <a:lnTo>
                          <a:pt x="81" y="137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453071" name="Group 15"/>
                  <p:cNvGrpSpPr>
                    <a:grpSpLocks/>
                  </p:cNvGrpSpPr>
                  <p:nvPr/>
                </p:nvGrpSpPr>
                <p:grpSpPr bwMode="auto">
                  <a:xfrm flipH="1">
                    <a:off x="1212" y="1104"/>
                    <a:ext cx="277" cy="235"/>
                    <a:chOff x="1590" y="1104"/>
                    <a:chExt cx="277" cy="235"/>
                  </a:xfrm>
                </p:grpSpPr>
                <p:sp>
                  <p:nvSpPr>
                    <p:cNvPr id="1453072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1683" y="1257"/>
                      <a:ext cx="184" cy="82"/>
                    </a:xfrm>
                    <a:custGeom>
                      <a:avLst/>
                      <a:gdLst>
                        <a:gd name="T0" fmla="*/ 13 w 184"/>
                        <a:gd name="T1" fmla="*/ 82 h 82"/>
                        <a:gd name="T2" fmla="*/ 0 w 184"/>
                        <a:gd name="T3" fmla="*/ 71 h 82"/>
                        <a:gd name="T4" fmla="*/ 0 w 184"/>
                        <a:gd name="T5" fmla="*/ 45 h 82"/>
                        <a:gd name="T6" fmla="*/ 16 w 184"/>
                        <a:gd name="T7" fmla="*/ 17 h 82"/>
                        <a:gd name="T8" fmla="*/ 36 w 184"/>
                        <a:gd name="T9" fmla="*/ 9 h 82"/>
                        <a:gd name="T10" fmla="*/ 61 w 184"/>
                        <a:gd name="T11" fmla="*/ 22 h 82"/>
                        <a:gd name="T12" fmla="*/ 86 w 184"/>
                        <a:gd name="T13" fmla="*/ 19 h 82"/>
                        <a:gd name="T14" fmla="*/ 102 w 184"/>
                        <a:gd name="T15" fmla="*/ 0 h 82"/>
                        <a:gd name="T16" fmla="*/ 123 w 184"/>
                        <a:gd name="T17" fmla="*/ 2 h 82"/>
                        <a:gd name="T18" fmla="*/ 155 w 184"/>
                        <a:gd name="T19" fmla="*/ 15 h 82"/>
                        <a:gd name="T20" fmla="*/ 182 w 184"/>
                        <a:gd name="T21" fmla="*/ 13 h 82"/>
                        <a:gd name="T22" fmla="*/ 184 w 184"/>
                        <a:gd name="T23" fmla="*/ 32 h 82"/>
                        <a:gd name="T24" fmla="*/ 175 w 184"/>
                        <a:gd name="T25" fmla="*/ 45 h 82"/>
                        <a:gd name="T26" fmla="*/ 141 w 184"/>
                        <a:gd name="T27" fmla="*/ 43 h 82"/>
                        <a:gd name="T28" fmla="*/ 118 w 184"/>
                        <a:gd name="T29" fmla="*/ 39 h 82"/>
                        <a:gd name="T30" fmla="*/ 105 w 184"/>
                        <a:gd name="T31" fmla="*/ 48 h 82"/>
                        <a:gd name="T32" fmla="*/ 91 w 184"/>
                        <a:gd name="T33" fmla="*/ 67 h 82"/>
                        <a:gd name="T34" fmla="*/ 66 w 184"/>
                        <a:gd name="T35" fmla="*/ 62 h 82"/>
                        <a:gd name="T36" fmla="*/ 54 w 184"/>
                        <a:gd name="T37" fmla="*/ 56 h 82"/>
                        <a:gd name="T38" fmla="*/ 45 w 184"/>
                        <a:gd name="T39" fmla="*/ 63 h 82"/>
                        <a:gd name="T40" fmla="*/ 32 w 184"/>
                        <a:gd name="T41" fmla="*/ 76 h 82"/>
                        <a:gd name="T42" fmla="*/ 13 w 184"/>
                        <a:gd name="T43" fmla="*/ 82 h 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184" h="82">
                          <a:moveTo>
                            <a:pt x="13" y="82"/>
                          </a:moveTo>
                          <a:lnTo>
                            <a:pt x="0" y="71"/>
                          </a:lnTo>
                          <a:lnTo>
                            <a:pt x="0" y="45"/>
                          </a:lnTo>
                          <a:lnTo>
                            <a:pt x="16" y="17"/>
                          </a:lnTo>
                          <a:lnTo>
                            <a:pt x="36" y="9"/>
                          </a:lnTo>
                          <a:lnTo>
                            <a:pt x="61" y="22"/>
                          </a:lnTo>
                          <a:lnTo>
                            <a:pt x="86" y="19"/>
                          </a:lnTo>
                          <a:lnTo>
                            <a:pt x="102" y="0"/>
                          </a:lnTo>
                          <a:lnTo>
                            <a:pt x="123" y="2"/>
                          </a:lnTo>
                          <a:lnTo>
                            <a:pt x="155" y="15"/>
                          </a:lnTo>
                          <a:lnTo>
                            <a:pt x="182" y="13"/>
                          </a:lnTo>
                          <a:lnTo>
                            <a:pt x="184" y="32"/>
                          </a:lnTo>
                          <a:lnTo>
                            <a:pt x="175" y="45"/>
                          </a:lnTo>
                          <a:lnTo>
                            <a:pt x="141" y="43"/>
                          </a:lnTo>
                          <a:lnTo>
                            <a:pt x="118" y="39"/>
                          </a:lnTo>
                          <a:lnTo>
                            <a:pt x="105" y="48"/>
                          </a:lnTo>
                          <a:lnTo>
                            <a:pt x="91" y="67"/>
                          </a:lnTo>
                          <a:lnTo>
                            <a:pt x="66" y="62"/>
                          </a:lnTo>
                          <a:lnTo>
                            <a:pt x="54" y="56"/>
                          </a:lnTo>
                          <a:lnTo>
                            <a:pt x="45" y="63"/>
                          </a:lnTo>
                          <a:lnTo>
                            <a:pt x="32" y="76"/>
                          </a:lnTo>
                          <a:lnTo>
                            <a:pt x="13" y="82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3073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1654" y="1193"/>
                      <a:ext cx="178" cy="114"/>
                    </a:xfrm>
                    <a:custGeom>
                      <a:avLst/>
                      <a:gdLst>
                        <a:gd name="T0" fmla="*/ 23 w 178"/>
                        <a:gd name="T1" fmla="*/ 114 h 114"/>
                        <a:gd name="T2" fmla="*/ 11 w 178"/>
                        <a:gd name="T3" fmla="*/ 108 h 114"/>
                        <a:gd name="T4" fmla="*/ 0 w 178"/>
                        <a:gd name="T5" fmla="*/ 79 h 114"/>
                        <a:gd name="T6" fmla="*/ 11 w 178"/>
                        <a:gd name="T7" fmla="*/ 51 h 114"/>
                        <a:gd name="T8" fmla="*/ 27 w 178"/>
                        <a:gd name="T9" fmla="*/ 39 h 114"/>
                        <a:gd name="T10" fmla="*/ 56 w 178"/>
                        <a:gd name="T11" fmla="*/ 42 h 114"/>
                        <a:gd name="T12" fmla="*/ 76 w 178"/>
                        <a:gd name="T13" fmla="*/ 35 h 114"/>
                        <a:gd name="T14" fmla="*/ 90 w 178"/>
                        <a:gd name="T15" fmla="*/ 13 h 114"/>
                        <a:gd name="T16" fmla="*/ 111 w 178"/>
                        <a:gd name="T17" fmla="*/ 4 h 114"/>
                        <a:gd name="T18" fmla="*/ 146 w 178"/>
                        <a:gd name="T19" fmla="*/ 9 h 114"/>
                        <a:gd name="T20" fmla="*/ 171 w 178"/>
                        <a:gd name="T21" fmla="*/ 0 h 114"/>
                        <a:gd name="T22" fmla="*/ 178 w 178"/>
                        <a:gd name="T23" fmla="*/ 17 h 114"/>
                        <a:gd name="T24" fmla="*/ 171 w 178"/>
                        <a:gd name="T25" fmla="*/ 33 h 114"/>
                        <a:gd name="T26" fmla="*/ 140 w 178"/>
                        <a:gd name="T27" fmla="*/ 42 h 114"/>
                        <a:gd name="T28" fmla="*/ 120 w 178"/>
                        <a:gd name="T29" fmla="*/ 40 h 114"/>
                        <a:gd name="T30" fmla="*/ 108 w 178"/>
                        <a:gd name="T31" fmla="*/ 57 h 114"/>
                        <a:gd name="T32" fmla="*/ 97 w 178"/>
                        <a:gd name="T33" fmla="*/ 79 h 114"/>
                        <a:gd name="T34" fmla="*/ 72 w 178"/>
                        <a:gd name="T35" fmla="*/ 81 h 114"/>
                        <a:gd name="T36" fmla="*/ 59 w 178"/>
                        <a:gd name="T37" fmla="*/ 79 h 114"/>
                        <a:gd name="T38" fmla="*/ 47 w 178"/>
                        <a:gd name="T39" fmla="*/ 88 h 114"/>
                        <a:gd name="T40" fmla="*/ 41 w 178"/>
                        <a:gd name="T41" fmla="*/ 99 h 114"/>
                        <a:gd name="T42" fmla="*/ 23 w 178"/>
                        <a:gd name="T43" fmla="*/ 114 h 1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178" h="114">
                          <a:moveTo>
                            <a:pt x="23" y="114"/>
                          </a:moveTo>
                          <a:lnTo>
                            <a:pt x="11" y="108"/>
                          </a:lnTo>
                          <a:lnTo>
                            <a:pt x="0" y="79"/>
                          </a:lnTo>
                          <a:lnTo>
                            <a:pt x="11" y="51"/>
                          </a:lnTo>
                          <a:lnTo>
                            <a:pt x="27" y="39"/>
                          </a:lnTo>
                          <a:lnTo>
                            <a:pt x="56" y="42"/>
                          </a:lnTo>
                          <a:lnTo>
                            <a:pt x="76" y="35"/>
                          </a:lnTo>
                          <a:lnTo>
                            <a:pt x="90" y="13"/>
                          </a:lnTo>
                          <a:lnTo>
                            <a:pt x="111" y="4"/>
                          </a:lnTo>
                          <a:lnTo>
                            <a:pt x="146" y="9"/>
                          </a:lnTo>
                          <a:lnTo>
                            <a:pt x="171" y="0"/>
                          </a:lnTo>
                          <a:lnTo>
                            <a:pt x="178" y="17"/>
                          </a:lnTo>
                          <a:lnTo>
                            <a:pt x="171" y="33"/>
                          </a:lnTo>
                          <a:lnTo>
                            <a:pt x="140" y="42"/>
                          </a:lnTo>
                          <a:lnTo>
                            <a:pt x="120" y="40"/>
                          </a:lnTo>
                          <a:lnTo>
                            <a:pt x="108" y="57"/>
                          </a:lnTo>
                          <a:lnTo>
                            <a:pt x="97" y="79"/>
                          </a:lnTo>
                          <a:lnTo>
                            <a:pt x="72" y="81"/>
                          </a:lnTo>
                          <a:lnTo>
                            <a:pt x="59" y="79"/>
                          </a:lnTo>
                          <a:lnTo>
                            <a:pt x="47" y="88"/>
                          </a:lnTo>
                          <a:lnTo>
                            <a:pt x="41" y="99"/>
                          </a:lnTo>
                          <a:lnTo>
                            <a:pt x="23" y="114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3074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1630" y="1154"/>
                      <a:ext cx="161" cy="138"/>
                    </a:xfrm>
                    <a:custGeom>
                      <a:avLst/>
                      <a:gdLst>
                        <a:gd name="T0" fmla="*/ 31 w 161"/>
                        <a:gd name="T1" fmla="*/ 138 h 138"/>
                        <a:gd name="T2" fmla="*/ 16 w 161"/>
                        <a:gd name="T3" fmla="*/ 133 h 138"/>
                        <a:gd name="T4" fmla="*/ 0 w 161"/>
                        <a:gd name="T5" fmla="*/ 109 h 138"/>
                        <a:gd name="T6" fmla="*/ 5 w 161"/>
                        <a:gd name="T7" fmla="*/ 78 h 138"/>
                        <a:gd name="T8" fmla="*/ 16 w 161"/>
                        <a:gd name="T9" fmla="*/ 65 h 138"/>
                        <a:gd name="T10" fmla="*/ 43 w 161"/>
                        <a:gd name="T11" fmla="*/ 62 h 138"/>
                        <a:gd name="T12" fmla="*/ 65 w 161"/>
                        <a:gd name="T13" fmla="*/ 51 h 138"/>
                        <a:gd name="T14" fmla="*/ 72 w 161"/>
                        <a:gd name="T15" fmla="*/ 25 h 138"/>
                        <a:gd name="T16" fmla="*/ 92 w 161"/>
                        <a:gd name="T17" fmla="*/ 15 h 138"/>
                        <a:gd name="T18" fmla="*/ 127 w 161"/>
                        <a:gd name="T19" fmla="*/ 13 h 138"/>
                        <a:gd name="T20" fmla="*/ 148 w 161"/>
                        <a:gd name="T21" fmla="*/ 0 h 138"/>
                        <a:gd name="T22" fmla="*/ 161 w 161"/>
                        <a:gd name="T23" fmla="*/ 13 h 138"/>
                        <a:gd name="T24" fmla="*/ 156 w 161"/>
                        <a:gd name="T25" fmla="*/ 25 h 138"/>
                        <a:gd name="T26" fmla="*/ 128 w 161"/>
                        <a:gd name="T27" fmla="*/ 44 h 138"/>
                        <a:gd name="T28" fmla="*/ 107 w 161"/>
                        <a:gd name="T29" fmla="*/ 49 h 138"/>
                        <a:gd name="T30" fmla="*/ 99 w 161"/>
                        <a:gd name="T31" fmla="*/ 65 h 138"/>
                        <a:gd name="T32" fmla="*/ 94 w 161"/>
                        <a:gd name="T33" fmla="*/ 91 h 138"/>
                        <a:gd name="T34" fmla="*/ 69 w 161"/>
                        <a:gd name="T35" fmla="*/ 98 h 138"/>
                        <a:gd name="T36" fmla="*/ 54 w 161"/>
                        <a:gd name="T37" fmla="*/ 94 h 138"/>
                        <a:gd name="T38" fmla="*/ 45 w 161"/>
                        <a:gd name="T39" fmla="*/ 105 h 138"/>
                        <a:gd name="T40" fmla="*/ 40 w 161"/>
                        <a:gd name="T41" fmla="*/ 123 h 138"/>
                        <a:gd name="T42" fmla="*/ 31 w 161"/>
                        <a:gd name="T43" fmla="*/ 138 h 1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161" h="138">
                          <a:moveTo>
                            <a:pt x="31" y="138"/>
                          </a:moveTo>
                          <a:lnTo>
                            <a:pt x="16" y="133"/>
                          </a:lnTo>
                          <a:lnTo>
                            <a:pt x="0" y="109"/>
                          </a:lnTo>
                          <a:lnTo>
                            <a:pt x="5" y="78"/>
                          </a:lnTo>
                          <a:lnTo>
                            <a:pt x="16" y="65"/>
                          </a:lnTo>
                          <a:lnTo>
                            <a:pt x="43" y="62"/>
                          </a:lnTo>
                          <a:lnTo>
                            <a:pt x="65" y="51"/>
                          </a:lnTo>
                          <a:lnTo>
                            <a:pt x="72" y="25"/>
                          </a:lnTo>
                          <a:lnTo>
                            <a:pt x="92" y="15"/>
                          </a:lnTo>
                          <a:lnTo>
                            <a:pt x="127" y="13"/>
                          </a:lnTo>
                          <a:lnTo>
                            <a:pt x="148" y="0"/>
                          </a:lnTo>
                          <a:lnTo>
                            <a:pt x="161" y="13"/>
                          </a:lnTo>
                          <a:lnTo>
                            <a:pt x="156" y="25"/>
                          </a:lnTo>
                          <a:lnTo>
                            <a:pt x="128" y="44"/>
                          </a:lnTo>
                          <a:lnTo>
                            <a:pt x="107" y="49"/>
                          </a:lnTo>
                          <a:lnTo>
                            <a:pt x="99" y="65"/>
                          </a:lnTo>
                          <a:lnTo>
                            <a:pt x="94" y="91"/>
                          </a:lnTo>
                          <a:lnTo>
                            <a:pt x="69" y="98"/>
                          </a:lnTo>
                          <a:lnTo>
                            <a:pt x="54" y="94"/>
                          </a:lnTo>
                          <a:lnTo>
                            <a:pt x="45" y="105"/>
                          </a:lnTo>
                          <a:lnTo>
                            <a:pt x="40" y="123"/>
                          </a:lnTo>
                          <a:lnTo>
                            <a:pt x="31" y="138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3075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1590" y="1104"/>
                      <a:ext cx="123" cy="174"/>
                    </a:xfrm>
                    <a:custGeom>
                      <a:avLst/>
                      <a:gdLst>
                        <a:gd name="T0" fmla="*/ 48 w 123"/>
                        <a:gd name="T1" fmla="*/ 172 h 174"/>
                        <a:gd name="T2" fmla="*/ 31 w 123"/>
                        <a:gd name="T3" fmla="*/ 174 h 174"/>
                        <a:gd name="T4" fmla="*/ 9 w 123"/>
                        <a:gd name="T5" fmla="*/ 158 h 174"/>
                        <a:gd name="T6" fmla="*/ 0 w 123"/>
                        <a:gd name="T7" fmla="*/ 131 h 174"/>
                        <a:gd name="T8" fmla="*/ 4 w 123"/>
                        <a:gd name="T9" fmla="*/ 113 h 174"/>
                        <a:gd name="T10" fmla="*/ 29 w 123"/>
                        <a:gd name="T11" fmla="*/ 97 h 174"/>
                        <a:gd name="T12" fmla="*/ 46 w 123"/>
                        <a:gd name="T13" fmla="*/ 79 h 174"/>
                        <a:gd name="T14" fmla="*/ 46 w 123"/>
                        <a:gd name="T15" fmla="*/ 52 h 174"/>
                        <a:gd name="T16" fmla="*/ 59 w 123"/>
                        <a:gd name="T17" fmla="*/ 39 h 174"/>
                        <a:gd name="T18" fmla="*/ 90 w 123"/>
                        <a:gd name="T19" fmla="*/ 22 h 174"/>
                        <a:gd name="T20" fmla="*/ 106 w 123"/>
                        <a:gd name="T21" fmla="*/ 0 h 174"/>
                        <a:gd name="T22" fmla="*/ 121 w 123"/>
                        <a:gd name="T23" fmla="*/ 7 h 174"/>
                        <a:gd name="T24" fmla="*/ 123 w 123"/>
                        <a:gd name="T25" fmla="*/ 22 h 174"/>
                        <a:gd name="T26" fmla="*/ 105 w 123"/>
                        <a:gd name="T27" fmla="*/ 47 h 174"/>
                        <a:gd name="T28" fmla="*/ 84 w 123"/>
                        <a:gd name="T29" fmla="*/ 61 h 174"/>
                        <a:gd name="T30" fmla="*/ 86 w 123"/>
                        <a:gd name="T31" fmla="*/ 81 h 174"/>
                        <a:gd name="T32" fmla="*/ 90 w 123"/>
                        <a:gd name="T33" fmla="*/ 104 h 174"/>
                        <a:gd name="T34" fmla="*/ 68 w 123"/>
                        <a:gd name="T35" fmla="*/ 118 h 174"/>
                        <a:gd name="T36" fmla="*/ 59 w 123"/>
                        <a:gd name="T37" fmla="*/ 124 h 174"/>
                        <a:gd name="T38" fmla="*/ 51 w 123"/>
                        <a:gd name="T39" fmla="*/ 138 h 174"/>
                        <a:gd name="T40" fmla="*/ 50 w 123"/>
                        <a:gd name="T41" fmla="*/ 152 h 174"/>
                        <a:gd name="T42" fmla="*/ 48 w 123"/>
                        <a:gd name="T43" fmla="*/ 172 h 1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123" h="174">
                          <a:moveTo>
                            <a:pt x="48" y="172"/>
                          </a:moveTo>
                          <a:lnTo>
                            <a:pt x="31" y="174"/>
                          </a:lnTo>
                          <a:lnTo>
                            <a:pt x="9" y="158"/>
                          </a:lnTo>
                          <a:lnTo>
                            <a:pt x="0" y="131"/>
                          </a:lnTo>
                          <a:lnTo>
                            <a:pt x="4" y="113"/>
                          </a:lnTo>
                          <a:lnTo>
                            <a:pt x="29" y="97"/>
                          </a:lnTo>
                          <a:lnTo>
                            <a:pt x="46" y="79"/>
                          </a:lnTo>
                          <a:lnTo>
                            <a:pt x="46" y="52"/>
                          </a:lnTo>
                          <a:lnTo>
                            <a:pt x="59" y="39"/>
                          </a:lnTo>
                          <a:lnTo>
                            <a:pt x="90" y="22"/>
                          </a:lnTo>
                          <a:lnTo>
                            <a:pt x="106" y="0"/>
                          </a:lnTo>
                          <a:lnTo>
                            <a:pt x="121" y="7"/>
                          </a:lnTo>
                          <a:lnTo>
                            <a:pt x="123" y="22"/>
                          </a:lnTo>
                          <a:lnTo>
                            <a:pt x="105" y="47"/>
                          </a:lnTo>
                          <a:lnTo>
                            <a:pt x="84" y="61"/>
                          </a:lnTo>
                          <a:lnTo>
                            <a:pt x="86" y="81"/>
                          </a:lnTo>
                          <a:lnTo>
                            <a:pt x="90" y="104"/>
                          </a:lnTo>
                          <a:lnTo>
                            <a:pt x="68" y="118"/>
                          </a:lnTo>
                          <a:lnTo>
                            <a:pt x="59" y="124"/>
                          </a:lnTo>
                          <a:lnTo>
                            <a:pt x="51" y="138"/>
                          </a:lnTo>
                          <a:lnTo>
                            <a:pt x="50" y="152"/>
                          </a:lnTo>
                          <a:lnTo>
                            <a:pt x="48" y="172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453076" name="Group 20"/>
                <p:cNvGrpSpPr>
                  <a:grpSpLocks/>
                </p:cNvGrpSpPr>
                <p:nvPr/>
              </p:nvGrpSpPr>
              <p:grpSpPr bwMode="auto">
                <a:xfrm rot="4286940" flipH="1">
                  <a:off x="1038" y="766"/>
                  <a:ext cx="141" cy="50"/>
                  <a:chOff x="4032" y="2817"/>
                  <a:chExt cx="417" cy="635"/>
                </a:xfrm>
              </p:grpSpPr>
              <p:sp>
                <p:nvSpPr>
                  <p:cNvPr id="1453077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817"/>
                    <a:ext cx="417" cy="635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274320" rIns="2743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53078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928"/>
                    <a:ext cx="240" cy="240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12700" cap="sq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274320" rIns="2743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53079" name="Group 23"/>
                <p:cNvGrpSpPr>
                  <a:grpSpLocks/>
                </p:cNvGrpSpPr>
                <p:nvPr/>
              </p:nvGrpSpPr>
              <p:grpSpPr bwMode="auto">
                <a:xfrm rot="4286940" flipH="1">
                  <a:off x="962" y="766"/>
                  <a:ext cx="141" cy="50"/>
                  <a:chOff x="4032" y="2817"/>
                  <a:chExt cx="417" cy="635"/>
                </a:xfrm>
              </p:grpSpPr>
              <p:sp>
                <p:nvSpPr>
                  <p:cNvPr id="1453080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817"/>
                    <a:ext cx="417" cy="635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274320" rIns="2743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53081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928"/>
                    <a:ext cx="240" cy="240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12700" cap="sq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274320" rIns="2743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453082" name="Oval 26"/>
              <p:cNvSpPr>
                <a:spLocks noChangeArrowheads="1"/>
              </p:cNvSpPr>
              <p:nvPr/>
            </p:nvSpPr>
            <p:spPr bwMode="auto">
              <a:xfrm>
                <a:off x="1098" y="1008"/>
                <a:ext cx="198" cy="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274320" rIns="274320" anchor="ctr"/>
              <a:lstStyle/>
              <a:p>
                <a:endParaRPr lang="en-US" sz="2400"/>
              </a:p>
            </p:txBody>
          </p:sp>
        </p:grpSp>
        <p:sp>
          <p:nvSpPr>
            <p:cNvPr id="1453083" name="Freeform 27"/>
            <p:cNvSpPr>
              <a:spLocks noChangeAspect="1"/>
            </p:cNvSpPr>
            <p:nvPr/>
          </p:nvSpPr>
          <p:spPr bwMode="auto">
            <a:xfrm>
              <a:off x="1153" y="2448"/>
              <a:ext cx="446" cy="375"/>
            </a:xfrm>
            <a:custGeom>
              <a:avLst/>
              <a:gdLst>
                <a:gd name="T0" fmla="*/ 194 w 446"/>
                <a:gd name="T1" fmla="*/ 93 h 375"/>
                <a:gd name="T2" fmla="*/ 183 w 446"/>
                <a:gd name="T3" fmla="*/ 57 h 375"/>
                <a:gd name="T4" fmla="*/ 164 w 446"/>
                <a:gd name="T5" fmla="*/ 22 h 375"/>
                <a:gd name="T6" fmla="*/ 131 w 446"/>
                <a:gd name="T7" fmla="*/ 0 h 375"/>
                <a:gd name="T8" fmla="*/ 93 w 446"/>
                <a:gd name="T9" fmla="*/ 0 h 375"/>
                <a:gd name="T10" fmla="*/ 54 w 446"/>
                <a:gd name="T11" fmla="*/ 13 h 375"/>
                <a:gd name="T12" fmla="*/ 2 w 446"/>
                <a:gd name="T13" fmla="*/ 57 h 375"/>
                <a:gd name="T14" fmla="*/ 0 w 446"/>
                <a:gd name="T15" fmla="*/ 79 h 375"/>
                <a:gd name="T16" fmla="*/ 16 w 446"/>
                <a:gd name="T17" fmla="*/ 115 h 375"/>
                <a:gd name="T18" fmla="*/ 68 w 446"/>
                <a:gd name="T19" fmla="*/ 159 h 375"/>
                <a:gd name="T20" fmla="*/ 68 w 446"/>
                <a:gd name="T21" fmla="*/ 177 h 375"/>
                <a:gd name="T22" fmla="*/ 46 w 446"/>
                <a:gd name="T23" fmla="*/ 203 h 375"/>
                <a:gd name="T24" fmla="*/ 49 w 446"/>
                <a:gd name="T25" fmla="*/ 225 h 375"/>
                <a:gd name="T26" fmla="*/ 63 w 446"/>
                <a:gd name="T27" fmla="*/ 234 h 375"/>
                <a:gd name="T28" fmla="*/ 80 w 446"/>
                <a:gd name="T29" fmla="*/ 243 h 375"/>
                <a:gd name="T30" fmla="*/ 80 w 446"/>
                <a:gd name="T31" fmla="*/ 265 h 375"/>
                <a:gd name="T32" fmla="*/ 52 w 446"/>
                <a:gd name="T33" fmla="*/ 305 h 375"/>
                <a:gd name="T34" fmla="*/ 54 w 446"/>
                <a:gd name="T35" fmla="*/ 322 h 375"/>
                <a:gd name="T36" fmla="*/ 82 w 446"/>
                <a:gd name="T37" fmla="*/ 344 h 375"/>
                <a:gd name="T38" fmla="*/ 123 w 446"/>
                <a:gd name="T39" fmla="*/ 327 h 375"/>
                <a:gd name="T40" fmla="*/ 142 w 446"/>
                <a:gd name="T41" fmla="*/ 331 h 375"/>
                <a:gd name="T42" fmla="*/ 189 w 446"/>
                <a:gd name="T43" fmla="*/ 340 h 375"/>
                <a:gd name="T44" fmla="*/ 232 w 446"/>
                <a:gd name="T45" fmla="*/ 366 h 375"/>
                <a:gd name="T46" fmla="*/ 259 w 446"/>
                <a:gd name="T47" fmla="*/ 375 h 375"/>
                <a:gd name="T48" fmla="*/ 355 w 446"/>
                <a:gd name="T49" fmla="*/ 356 h 375"/>
                <a:gd name="T50" fmla="*/ 446 w 446"/>
                <a:gd name="T51" fmla="*/ 273 h 375"/>
                <a:gd name="T52" fmla="*/ 408 w 446"/>
                <a:gd name="T53" fmla="*/ 349 h 375"/>
                <a:gd name="T54" fmla="*/ 325 w 446"/>
                <a:gd name="T55" fmla="*/ 364 h 375"/>
                <a:gd name="T56" fmla="*/ 431 w 446"/>
                <a:gd name="T57" fmla="*/ 303 h 375"/>
                <a:gd name="T58" fmla="*/ 393 w 446"/>
                <a:gd name="T59" fmla="*/ 273 h 375"/>
                <a:gd name="T60" fmla="*/ 281 w 446"/>
                <a:gd name="T61" fmla="*/ 260 h 375"/>
                <a:gd name="T62" fmla="*/ 197 w 446"/>
                <a:gd name="T63" fmla="*/ 247 h 375"/>
                <a:gd name="T64" fmla="*/ 153 w 446"/>
                <a:gd name="T65" fmla="*/ 238 h 375"/>
                <a:gd name="T66" fmla="*/ 161 w 446"/>
                <a:gd name="T67" fmla="*/ 221 h 375"/>
                <a:gd name="T68" fmla="*/ 186 w 446"/>
                <a:gd name="T69" fmla="*/ 199 h 375"/>
                <a:gd name="T70" fmla="*/ 180 w 446"/>
                <a:gd name="T71" fmla="*/ 172 h 375"/>
                <a:gd name="T72" fmla="*/ 156 w 446"/>
                <a:gd name="T73" fmla="*/ 146 h 375"/>
                <a:gd name="T74" fmla="*/ 156 w 446"/>
                <a:gd name="T75" fmla="*/ 124 h 375"/>
                <a:gd name="T76" fmla="*/ 169 w 446"/>
                <a:gd name="T77" fmla="*/ 75 h 375"/>
                <a:gd name="T78" fmla="*/ 147 w 446"/>
                <a:gd name="T79" fmla="*/ 167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6" h="375">
                  <a:moveTo>
                    <a:pt x="194" y="93"/>
                  </a:moveTo>
                  <a:lnTo>
                    <a:pt x="183" y="57"/>
                  </a:lnTo>
                  <a:lnTo>
                    <a:pt x="164" y="22"/>
                  </a:lnTo>
                  <a:lnTo>
                    <a:pt x="131" y="0"/>
                  </a:lnTo>
                  <a:lnTo>
                    <a:pt x="93" y="0"/>
                  </a:lnTo>
                  <a:lnTo>
                    <a:pt x="54" y="13"/>
                  </a:lnTo>
                  <a:lnTo>
                    <a:pt x="2" y="57"/>
                  </a:lnTo>
                  <a:lnTo>
                    <a:pt x="0" y="79"/>
                  </a:lnTo>
                  <a:lnTo>
                    <a:pt x="16" y="115"/>
                  </a:lnTo>
                  <a:lnTo>
                    <a:pt x="68" y="159"/>
                  </a:lnTo>
                  <a:lnTo>
                    <a:pt x="68" y="177"/>
                  </a:lnTo>
                  <a:lnTo>
                    <a:pt x="46" y="203"/>
                  </a:lnTo>
                  <a:lnTo>
                    <a:pt x="49" y="225"/>
                  </a:lnTo>
                  <a:lnTo>
                    <a:pt x="63" y="234"/>
                  </a:lnTo>
                  <a:lnTo>
                    <a:pt x="80" y="243"/>
                  </a:lnTo>
                  <a:lnTo>
                    <a:pt x="80" y="265"/>
                  </a:lnTo>
                  <a:lnTo>
                    <a:pt x="52" y="305"/>
                  </a:lnTo>
                  <a:lnTo>
                    <a:pt x="54" y="322"/>
                  </a:lnTo>
                  <a:lnTo>
                    <a:pt x="82" y="344"/>
                  </a:lnTo>
                  <a:lnTo>
                    <a:pt x="123" y="327"/>
                  </a:lnTo>
                  <a:lnTo>
                    <a:pt x="142" y="331"/>
                  </a:lnTo>
                  <a:lnTo>
                    <a:pt x="189" y="340"/>
                  </a:lnTo>
                  <a:lnTo>
                    <a:pt x="232" y="366"/>
                  </a:lnTo>
                  <a:lnTo>
                    <a:pt x="259" y="375"/>
                  </a:lnTo>
                  <a:lnTo>
                    <a:pt x="355" y="356"/>
                  </a:lnTo>
                  <a:lnTo>
                    <a:pt x="446" y="273"/>
                  </a:lnTo>
                  <a:lnTo>
                    <a:pt x="408" y="349"/>
                  </a:lnTo>
                  <a:lnTo>
                    <a:pt x="325" y="364"/>
                  </a:lnTo>
                  <a:lnTo>
                    <a:pt x="431" y="303"/>
                  </a:lnTo>
                  <a:lnTo>
                    <a:pt x="393" y="273"/>
                  </a:lnTo>
                  <a:lnTo>
                    <a:pt x="281" y="260"/>
                  </a:lnTo>
                  <a:lnTo>
                    <a:pt x="197" y="247"/>
                  </a:lnTo>
                  <a:lnTo>
                    <a:pt x="153" y="238"/>
                  </a:lnTo>
                  <a:lnTo>
                    <a:pt x="161" y="221"/>
                  </a:lnTo>
                  <a:lnTo>
                    <a:pt x="186" y="199"/>
                  </a:lnTo>
                  <a:lnTo>
                    <a:pt x="180" y="172"/>
                  </a:lnTo>
                  <a:lnTo>
                    <a:pt x="156" y="146"/>
                  </a:lnTo>
                  <a:lnTo>
                    <a:pt x="156" y="124"/>
                  </a:lnTo>
                  <a:lnTo>
                    <a:pt x="169" y="75"/>
                  </a:lnTo>
                  <a:lnTo>
                    <a:pt x="147" y="16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3084" name="Freeform 28"/>
            <p:cNvSpPr>
              <a:spLocks/>
            </p:cNvSpPr>
            <p:nvPr/>
          </p:nvSpPr>
          <p:spPr bwMode="auto">
            <a:xfrm>
              <a:off x="1440" y="2304"/>
              <a:ext cx="470" cy="320"/>
            </a:xfrm>
            <a:custGeom>
              <a:avLst/>
              <a:gdLst>
                <a:gd name="T0" fmla="*/ 88 w 470"/>
                <a:gd name="T1" fmla="*/ 0 h 320"/>
                <a:gd name="T2" fmla="*/ 48 w 470"/>
                <a:gd name="T3" fmla="*/ 9 h 320"/>
                <a:gd name="T4" fmla="*/ 13 w 470"/>
                <a:gd name="T5" fmla="*/ 77 h 320"/>
                <a:gd name="T6" fmla="*/ 0 w 470"/>
                <a:gd name="T7" fmla="*/ 133 h 320"/>
                <a:gd name="T8" fmla="*/ 8 w 470"/>
                <a:gd name="T9" fmla="*/ 133 h 320"/>
                <a:gd name="T10" fmla="*/ 19 w 470"/>
                <a:gd name="T11" fmla="*/ 124 h 320"/>
                <a:gd name="T12" fmla="*/ 31 w 470"/>
                <a:gd name="T13" fmla="*/ 133 h 320"/>
                <a:gd name="T14" fmla="*/ 25 w 470"/>
                <a:gd name="T15" fmla="*/ 152 h 320"/>
                <a:gd name="T16" fmla="*/ 17 w 470"/>
                <a:gd name="T17" fmla="*/ 181 h 320"/>
                <a:gd name="T18" fmla="*/ 23 w 470"/>
                <a:gd name="T19" fmla="*/ 206 h 320"/>
                <a:gd name="T20" fmla="*/ 35 w 470"/>
                <a:gd name="T21" fmla="*/ 200 h 320"/>
                <a:gd name="T22" fmla="*/ 40 w 470"/>
                <a:gd name="T23" fmla="*/ 220 h 320"/>
                <a:gd name="T24" fmla="*/ 35 w 470"/>
                <a:gd name="T25" fmla="*/ 253 h 320"/>
                <a:gd name="T26" fmla="*/ 40 w 470"/>
                <a:gd name="T27" fmla="*/ 301 h 320"/>
                <a:gd name="T28" fmla="*/ 48 w 470"/>
                <a:gd name="T29" fmla="*/ 320 h 320"/>
                <a:gd name="T30" fmla="*/ 65 w 470"/>
                <a:gd name="T31" fmla="*/ 320 h 320"/>
                <a:gd name="T32" fmla="*/ 88 w 470"/>
                <a:gd name="T33" fmla="*/ 306 h 320"/>
                <a:gd name="T34" fmla="*/ 103 w 470"/>
                <a:gd name="T35" fmla="*/ 301 h 320"/>
                <a:gd name="T36" fmla="*/ 111 w 470"/>
                <a:gd name="T37" fmla="*/ 291 h 320"/>
                <a:gd name="T38" fmla="*/ 132 w 470"/>
                <a:gd name="T39" fmla="*/ 282 h 320"/>
                <a:gd name="T40" fmla="*/ 178 w 470"/>
                <a:gd name="T41" fmla="*/ 291 h 320"/>
                <a:gd name="T42" fmla="*/ 195 w 470"/>
                <a:gd name="T43" fmla="*/ 301 h 320"/>
                <a:gd name="T44" fmla="*/ 204 w 470"/>
                <a:gd name="T45" fmla="*/ 277 h 320"/>
                <a:gd name="T46" fmla="*/ 394 w 470"/>
                <a:gd name="T47" fmla="*/ 264 h 320"/>
                <a:gd name="T48" fmla="*/ 470 w 470"/>
                <a:gd name="T49" fmla="*/ 219 h 320"/>
                <a:gd name="T50" fmla="*/ 341 w 470"/>
                <a:gd name="T51" fmla="*/ 205 h 320"/>
                <a:gd name="T52" fmla="*/ 265 w 470"/>
                <a:gd name="T53" fmla="*/ 205 h 320"/>
                <a:gd name="T54" fmla="*/ 197 w 470"/>
                <a:gd name="T55" fmla="*/ 205 h 320"/>
                <a:gd name="T56" fmla="*/ 181 w 470"/>
                <a:gd name="T57" fmla="*/ 177 h 320"/>
                <a:gd name="T58" fmla="*/ 135 w 470"/>
                <a:gd name="T59" fmla="*/ 177 h 320"/>
                <a:gd name="T60" fmla="*/ 120 w 470"/>
                <a:gd name="T61" fmla="*/ 172 h 320"/>
                <a:gd name="T62" fmla="*/ 101 w 470"/>
                <a:gd name="T63" fmla="*/ 162 h 320"/>
                <a:gd name="T64" fmla="*/ 94 w 470"/>
                <a:gd name="T65" fmla="*/ 143 h 320"/>
                <a:gd name="T66" fmla="*/ 97 w 470"/>
                <a:gd name="T67" fmla="*/ 124 h 320"/>
                <a:gd name="T68" fmla="*/ 93 w 470"/>
                <a:gd name="T69" fmla="*/ 106 h 320"/>
                <a:gd name="T70" fmla="*/ 84 w 470"/>
                <a:gd name="T71" fmla="*/ 91 h 320"/>
                <a:gd name="T72" fmla="*/ 90 w 470"/>
                <a:gd name="T73" fmla="*/ 67 h 320"/>
                <a:gd name="T74" fmla="*/ 107 w 470"/>
                <a:gd name="T75" fmla="*/ 52 h 320"/>
                <a:gd name="T76" fmla="*/ 105 w 470"/>
                <a:gd name="T77" fmla="*/ 29 h 320"/>
                <a:gd name="T78" fmla="*/ 88 w 470"/>
                <a:gd name="T7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70" h="320">
                  <a:moveTo>
                    <a:pt x="88" y="0"/>
                  </a:moveTo>
                  <a:lnTo>
                    <a:pt x="48" y="9"/>
                  </a:lnTo>
                  <a:lnTo>
                    <a:pt x="13" y="77"/>
                  </a:lnTo>
                  <a:lnTo>
                    <a:pt x="0" y="133"/>
                  </a:lnTo>
                  <a:lnTo>
                    <a:pt x="8" y="133"/>
                  </a:lnTo>
                  <a:lnTo>
                    <a:pt x="19" y="124"/>
                  </a:lnTo>
                  <a:lnTo>
                    <a:pt x="31" y="133"/>
                  </a:lnTo>
                  <a:lnTo>
                    <a:pt x="25" y="152"/>
                  </a:lnTo>
                  <a:lnTo>
                    <a:pt x="17" y="181"/>
                  </a:lnTo>
                  <a:lnTo>
                    <a:pt x="23" y="206"/>
                  </a:lnTo>
                  <a:lnTo>
                    <a:pt x="35" y="200"/>
                  </a:lnTo>
                  <a:lnTo>
                    <a:pt x="40" y="220"/>
                  </a:lnTo>
                  <a:lnTo>
                    <a:pt x="35" y="253"/>
                  </a:lnTo>
                  <a:lnTo>
                    <a:pt x="40" y="301"/>
                  </a:lnTo>
                  <a:lnTo>
                    <a:pt x="48" y="320"/>
                  </a:lnTo>
                  <a:lnTo>
                    <a:pt x="65" y="320"/>
                  </a:lnTo>
                  <a:lnTo>
                    <a:pt x="88" y="306"/>
                  </a:lnTo>
                  <a:lnTo>
                    <a:pt x="103" y="301"/>
                  </a:lnTo>
                  <a:lnTo>
                    <a:pt x="111" y="291"/>
                  </a:lnTo>
                  <a:lnTo>
                    <a:pt x="132" y="282"/>
                  </a:lnTo>
                  <a:lnTo>
                    <a:pt x="178" y="291"/>
                  </a:lnTo>
                  <a:lnTo>
                    <a:pt x="195" y="301"/>
                  </a:lnTo>
                  <a:lnTo>
                    <a:pt x="204" y="277"/>
                  </a:lnTo>
                  <a:lnTo>
                    <a:pt x="394" y="264"/>
                  </a:lnTo>
                  <a:lnTo>
                    <a:pt x="470" y="219"/>
                  </a:lnTo>
                  <a:lnTo>
                    <a:pt x="341" y="205"/>
                  </a:lnTo>
                  <a:lnTo>
                    <a:pt x="265" y="205"/>
                  </a:lnTo>
                  <a:lnTo>
                    <a:pt x="197" y="205"/>
                  </a:lnTo>
                  <a:lnTo>
                    <a:pt x="181" y="177"/>
                  </a:lnTo>
                  <a:lnTo>
                    <a:pt x="135" y="177"/>
                  </a:lnTo>
                  <a:lnTo>
                    <a:pt x="120" y="172"/>
                  </a:lnTo>
                  <a:lnTo>
                    <a:pt x="101" y="162"/>
                  </a:lnTo>
                  <a:lnTo>
                    <a:pt x="94" y="143"/>
                  </a:lnTo>
                  <a:lnTo>
                    <a:pt x="97" y="124"/>
                  </a:lnTo>
                  <a:lnTo>
                    <a:pt x="93" y="106"/>
                  </a:lnTo>
                  <a:lnTo>
                    <a:pt x="84" y="91"/>
                  </a:lnTo>
                  <a:lnTo>
                    <a:pt x="90" y="67"/>
                  </a:lnTo>
                  <a:lnTo>
                    <a:pt x="107" y="52"/>
                  </a:lnTo>
                  <a:lnTo>
                    <a:pt x="105" y="2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3086" name="Group 30"/>
          <p:cNvGrpSpPr>
            <a:grpSpLocks/>
          </p:cNvGrpSpPr>
          <p:nvPr/>
        </p:nvGrpSpPr>
        <p:grpSpPr bwMode="auto">
          <a:xfrm flipH="1">
            <a:off x="147638" y="3830638"/>
            <a:ext cx="1265237" cy="2392362"/>
            <a:chOff x="2308" y="1513"/>
            <a:chExt cx="1162" cy="2570"/>
          </a:xfrm>
        </p:grpSpPr>
        <p:grpSp>
          <p:nvGrpSpPr>
            <p:cNvPr id="1453087" name="Group 31"/>
            <p:cNvGrpSpPr>
              <a:grpSpLocks/>
            </p:cNvGrpSpPr>
            <p:nvPr/>
          </p:nvGrpSpPr>
          <p:grpSpPr bwMode="auto">
            <a:xfrm>
              <a:off x="2308" y="1740"/>
              <a:ext cx="957" cy="2343"/>
              <a:chOff x="2308" y="1740"/>
              <a:chExt cx="957" cy="2343"/>
            </a:xfrm>
          </p:grpSpPr>
          <p:sp>
            <p:nvSpPr>
              <p:cNvPr id="1453088" name="Freeform 32"/>
              <p:cNvSpPr>
                <a:spLocks/>
              </p:cNvSpPr>
              <p:nvPr/>
            </p:nvSpPr>
            <p:spPr bwMode="invGray">
              <a:xfrm>
                <a:off x="2673" y="1740"/>
                <a:ext cx="432" cy="485"/>
              </a:xfrm>
              <a:custGeom>
                <a:avLst/>
                <a:gdLst>
                  <a:gd name="T0" fmla="*/ 123 w 432"/>
                  <a:gd name="T1" fmla="*/ 206 h 485"/>
                  <a:gd name="T2" fmla="*/ 159 w 432"/>
                  <a:gd name="T3" fmla="*/ 53 h 485"/>
                  <a:gd name="T4" fmla="*/ 248 w 432"/>
                  <a:gd name="T5" fmla="*/ 0 h 485"/>
                  <a:gd name="T6" fmla="*/ 335 w 432"/>
                  <a:gd name="T7" fmla="*/ 0 h 485"/>
                  <a:gd name="T8" fmla="*/ 388 w 432"/>
                  <a:gd name="T9" fmla="*/ 53 h 485"/>
                  <a:gd name="T10" fmla="*/ 432 w 432"/>
                  <a:gd name="T11" fmla="*/ 215 h 485"/>
                  <a:gd name="T12" fmla="*/ 415 w 432"/>
                  <a:gd name="T13" fmla="*/ 349 h 485"/>
                  <a:gd name="T14" fmla="*/ 379 w 432"/>
                  <a:gd name="T15" fmla="*/ 458 h 485"/>
                  <a:gd name="T16" fmla="*/ 309 w 432"/>
                  <a:gd name="T17" fmla="*/ 485 h 485"/>
                  <a:gd name="T18" fmla="*/ 221 w 432"/>
                  <a:gd name="T19" fmla="*/ 475 h 485"/>
                  <a:gd name="T20" fmla="*/ 132 w 432"/>
                  <a:gd name="T21" fmla="*/ 368 h 485"/>
                  <a:gd name="T22" fmla="*/ 123 w 432"/>
                  <a:gd name="T23" fmla="*/ 288 h 485"/>
                  <a:gd name="T24" fmla="*/ 0 w 432"/>
                  <a:gd name="T25" fmla="*/ 242 h 485"/>
                  <a:gd name="T26" fmla="*/ 0 w 432"/>
                  <a:gd name="T27" fmla="*/ 189 h 485"/>
                  <a:gd name="T28" fmla="*/ 123 w 432"/>
                  <a:gd name="T29" fmla="*/ 206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32" h="485">
                    <a:moveTo>
                      <a:pt x="123" y="206"/>
                    </a:moveTo>
                    <a:lnTo>
                      <a:pt x="159" y="53"/>
                    </a:lnTo>
                    <a:lnTo>
                      <a:pt x="248" y="0"/>
                    </a:lnTo>
                    <a:lnTo>
                      <a:pt x="335" y="0"/>
                    </a:lnTo>
                    <a:lnTo>
                      <a:pt x="388" y="53"/>
                    </a:lnTo>
                    <a:lnTo>
                      <a:pt x="432" y="215"/>
                    </a:lnTo>
                    <a:lnTo>
                      <a:pt x="415" y="349"/>
                    </a:lnTo>
                    <a:lnTo>
                      <a:pt x="379" y="458"/>
                    </a:lnTo>
                    <a:lnTo>
                      <a:pt x="309" y="485"/>
                    </a:lnTo>
                    <a:lnTo>
                      <a:pt x="221" y="475"/>
                    </a:lnTo>
                    <a:lnTo>
                      <a:pt x="132" y="368"/>
                    </a:lnTo>
                    <a:lnTo>
                      <a:pt x="123" y="288"/>
                    </a:lnTo>
                    <a:lnTo>
                      <a:pt x="0" y="242"/>
                    </a:lnTo>
                    <a:lnTo>
                      <a:pt x="0" y="189"/>
                    </a:lnTo>
                    <a:lnTo>
                      <a:pt x="123" y="20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3089" name="Freeform 33"/>
              <p:cNvSpPr>
                <a:spLocks/>
              </p:cNvSpPr>
              <p:nvPr/>
            </p:nvSpPr>
            <p:spPr bwMode="invGray">
              <a:xfrm>
                <a:off x="2573" y="2253"/>
                <a:ext cx="500" cy="828"/>
              </a:xfrm>
              <a:custGeom>
                <a:avLst/>
                <a:gdLst>
                  <a:gd name="T0" fmla="*/ 41 w 500"/>
                  <a:gd name="T1" fmla="*/ 173 h 828"/>
                  <a:gd name="T2" fmla="*/ 163 w 500"/>
                  <a:gd name="T3" fmla="*/ 35 h 828"/>
                  <a:gd name="T4" fmla="*/ 232 w 500"/>
                  <a:gd name="T5" fmla="*/ 0 h 828"/>
                  <a:gd name="T6" fmla="*/ 366 w 500"/>
                  <a:gd name="T7" fmla="*/ 5 h 828"/>
                  <a:gd name="T8" fmla="*/ 488 w 500"/>
                  <a:gd name="T9" fmla="*/ 57 h 828"/>
                  <a:gd name="T10" fmla="*/ 500 w 500"/>
                  <a:gd name="T11" fmla="*/ 126 h 828"/>
                  <a:gd name="T12" fmla="*/ 483 w 500"/>
                  <a:gd name="T13" fmla="*/ 207 h 828"/>
                  <a:gd name="T14" fmla="*/ 396 w 500"/>
                  <a:gd name="T15" fmla="*/ 281 h 828"/>
                  <a:gd name="T16" fmla="*/ 349 w 500"/>
                  <a:gd name="T17" fmla="*/ 414 h 828"/>
                  <a:gd name="T18" fmla="*/ 349 w 500"/>
                  <a:gd name="T19" fmla="*/ 552 h 828"/>
                  <a:gd name="T20" fmla="*/ 384 w 500"/>
                  <a:gd name="T21" fmla="*/ 637 h 828"/>
                  <a:gd name="T22" fmla="*/ 448 w 500"/>
                  <a:gd name="T23" fmla="*/ 695 h 828"/>
                  <a:gd name="T24" fmla="*/ 448 w 500"/>
                  <a:gd name="T25" fmla="*/ 765 h 828"/>
                  <a:gd name="T26" fmla="*/ 419 w 500"/>
                  <a:gd name="T27" fmla="*/ 800 h 828"/>
                  <a:gd name="T28" fmla="*/ 384 w 500"/>
                  <a:gd name="T29" fmla="*/ 816 h 828"/>
                  <a:gd name="T30" fmla="*/ 268 w 500"/>
                  <a:gd name="T31" fmla="*/ 828 h 828"/>
                  <a:gd name="T32" fmla="*/ 163 w 500"/>
                  <a:gd name="T33" fmla="*/ 747 h 828"/>
                  <a:gd name="T34" fmla="*/ 53 w 500"/>
                  <a:gd name="T35" fmla="*/ 574 h 828"/>
                  <a:gd name="T36" fmla="*/ 0 w 500"/>
                  <a:gd name="T37" fmla="*/ 368 h 828"/>
                  <a:gd name="T38" fmla="*/ 140 w 500"/>
                  <a:gd name="T39" fmla="*/ 436 h 828"/>
                  <a:gd name="T40" fmla="*/ 192 w 500"/>
                  <a:gd name="T41" fmla="*/ 436 h 828"/>
                  <a:gd name="T42" fmla="*/ 227 w 500"/>
                  <a:gd name="T43" fmla="*/ 396 h 828"/>
                  <a:gd name="T44" fmla="*/ 251 w 500"/>
                  <a:gd name="T45" fmla="*/ 316 h 828"/>
                  <a:gd name="T46" fmla="*/ 209 w 500"/>
                  <a:gd name="T47" fmla="*/ 293 h 828"/>
                  <a:gd name="T48" fmla="*/ 53 w 500"/>
                  <a:gd name="T49" fmla="*/ 293 h 828"/>
                  <a:gd name="T50" fmla="*/ 18 w 500"/>
                  <a:gd name="T51" fmla="*/ 293 h 828"/>
                  <a:gd name="T52" fmla="*/ 41 w 500"/>
                  <a:gd name="T53" fmla="*/ 173 h 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00" h="828">
                    <a:moveTo>
                      <a:pt x="41" y="173"/>
                    </a:moveTo>
                    <a:lnTo>
                      <a:pt x="163" y="35"/>
                    </a:lnTo>
                    <a:lnTo>
                      <a:pt x="232" y="0"/>
                    </a:lnTo>
                    <a:lnTo>
                      <a:pt x="366" y="5"/>
                    </a:lnTo>
                    <a:lnTo>
                      <a:pt x="488" y="57"/>
                    </a:lnTo>
                    <a:lnTo>
                      <a:pt x="500" y="126"/>
                    </a:lnTo>
                    <a:lnTo>
                      <a:pt x="483" y="207"/>
                    </a:lnTo>
                    <a:lnTo>
                      <a:pt x="396" y="281"/>
                    </a:lnTo>
                    <a:lnTo>
                      <a:pt x="349" y="414"/>
                    </a:lnTo>
                    <a:lnTo>
                      <a:pt x="349" y="552"/>
                    </a:lnTo>
                    <a:lnTo>
                      <a:pt x="384" y="637"/>
                    </a:lnTo>
                    <a:lnTo>
                      <a:pt x="448" y="695"/>
                    </a:lnTo>
                    <a:lnTo>
                      <a:pt x="448" y="765"/>
                    </a:lnTo>
                    <a:lnTo>
                      <a:pt x="419" y="800"/>
                    </a:lnTo>
                    <a:lnTo>
                      <a:pt x="384" y="816"/>
                    </a:lnTo>
                    <a:lnTo>
                      <a:pt x="268" y="828"/>
                    </a:lnTo>
                    <a:lnTo>
                      <a:pt x="163" y="747"/>
                    </a:lnTo>
                    <a:lnTo>
                      <a:pt x="53" y="574"/>
                    </a:lnTo>
                    <a:lnTo>
                      <a:pt x="0" y="368"/>
                    </a:lnTo>
                    <a:lnTo>
                      <a:pt x="140" y="436"/>
                    </a:lnTo>
                    <a:lnTo>
                      <a:pt x="192" y="436"/>
                    </a:lnTo>
                    <a:lnTo>
                      <a:pt x="227" y="396"/>
                    </a:lnTo>
                    <a:lnTo>
                      <a:pt x="251" y="316"/>
                    </a:lnTo>
                    <a:lnTo>
                      <a:pt x="209" y="293"/>
                    </a:lnTo>
                    <a:lnTo>
                      <a:pt x="53" y="293"/>
                    </a:lnTo>
                    <a:lnTo>
                      <a:pt x="18" y="293"/>
                    </a:lnTo>
                    <a:lnTo>
                      <a:pt x="41" y="17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3090" name="Freeform 34"/>
              <p:cNvSpPr>
                <a:spLocks/>
              </p:cNvSpPr>
              <p:nvPr/>
            </p:nvSpPr>
            <p:spPr bwMode="invGray">
              <a:xfrm>
                <a:off x="2950" y="2289"/>
                <a:ext cx="265" cy="895"/>
              </a:xfrm>
              <a:custGeom>
                <a:avLst/>
                <a:gdLst>
                  <a:gd name="T0" fmla="*/ 0 w 265"/>
                  <a:gd name="T1" fmla="*/ 75 h 895"/>
                  <a:gd name="T2" fmla="*/ 29 w 265"/>
                  <a:gd name="T3" fmla="*/ 23 h 895"/>
                  <a:gd name="T4" fmla="*/ 83 w 265"/>
                  <a:gd name="T5" fmla="*/ 0 h 895"/>
                  <a:gd name="T6" fmla="*/ 135 w 265"/>
                  <a:gd name="T7" fmla="*/ 5 h 895"/>
                  <a:gd name="T8" fmla="*/ 206 w 265"/>
                  <a:gd name="T9" fmla="*/ 108 h 895"/>
                  <a:gd name="T10" fmla="*/ 265 w 265"/>
                  <a:gd name="T11" fmla="*/ 264 h 895"/>
                  <a:gd name="T12" fmla="*/ 265 w 265"/>
                  <a:gd name="T13" fmla="*/ 384 h 895"/>
                  <a:gd name="T14" fmla="*/ 241 w 265"/>
                  <a:gd name="T15" fmla="*/ 447 h 895"/>
                  <a:gd name="T16" fmla="*/ 118 w 265"/>
                  <a:gd name="T17" fmla="*/ 522 h 895"/>
                  <a:gd name="T18" fmla="*/ 83 w 265"/>
                  <a:gd name="T19" fmla="*/ 573 h 895"/>
                  <a:gd name="T20" fmla="*/ 83 w 265"/>
                  <a:gd name="T21" fmla="*/ 608 h 895"/>
                  <a:gd name="T22" fmla="*/ 123 w 265"/>
                  <a:gd name="T23" fmla="*/ 654 h 895"/>
                  <a:gd name="T24" fmla="*/ 189 w 265"/>
                  <a:gd name="T25" fmla="*/ 723 h 895"/>
                  <a:gd name="T26" fmla="*/ 224 w 265"/>
                  <a:gd name="T27" fmla="*/ 814 h 895"/>
                  <a:gd name="T28" fmla="*/ 212 w 265"/>
                  <a:gd name="T29" fmla="*/ 895 h 895"/>
                  <a:gd name="T30" fmla="*/ 177 w 265"/>
                  <a:gd name="T31" fmla="*/ 877 h 895"/>
                  <a:gd name="T32" fmla="*/ 159 w 265"/>
                  <a:gd name="T33" fmla="*/ 764 h 895"/>
                  <a:gd name="T34" fmla="*/ 101 w 265"/>
                  <a:gd name="T35" fmla="*/ 694 h 895"/>
                  <a:gd name="T36" fmla="*/ 54 w 265"/>
                  <a:gd name="T37" fmla="*/ 676 h 895"/>
                  <a:gd name="T38" fmla="*/ 29 w 265"/>
                  <a:gd name="T39" fmla="*/ 643 h 895"/>
                  <a:gd name="T40" fmla="*/ 29 w 265"/>
                  <a:gd name="T41" fmla="*/ 568 h 895"/>
                  <a:gd name="T42" fmla="*/ 64 w 265"/>
                  <a:gd name="T43" fmla="*/ 505 h 895"/>
                  <a:gd name="T44" fmla="*/ 123 w 265"/>
                  <a:gd name="T45" fmla="*/ 465 h 895"/>
                  <a:gd name="T46" fmla="*/ 212 w 265"/>
                  <a:gd name="T47" fmla="*/ 402 h 895"/>
                  <a:gd name="T48" fmla="*/ 224 w 265"/>
                  <a:gd name="T49" fmla="*/ 327 h 895"/>
                  <a:gd name="T50" fmla="*/ 177 w 265"/>
                  <a:gd name="T51" fmla="*/ 224 h 895"/>
                  <a:gd name="T52" fmla="*/ 101 w 265"/>
                  <a:gd name="T53" fmla="*/ 143 h 895"/>
                  <a:gd name="T54" fmla="*/ 0 w 265"/>
                  <a:gd name="T55" fmla="*/ 75 h 8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5" h="895">
                    <a:moveTo>
                      <a:pt x="0" y="75"/>
                    </a:moveTo>
                    <a:lnTo>
                      <a:pt x="29" y="23"/>
                    </a:lnTo>
                    <a:lnTo>
                      <a:pt x="83" y="0"/>
                    </a:lnTo>
                    <a:lnTo>
                      <a:pt x="135" y="5"/>
                    </a:lnTo>
                    <a:lnTo>
                      <a:pt x="206" y="108"/>
                    </a:lnTo>
                    <a:lnTo>
                      <a:pt x="265" y="264"/>
                    </a:lnTo>
                    <a:lnTo>
                      <a:pt x="265" y="384"/>
                    </a:lnTo>
                    <a:lnTo>
                      <a:pt x="241" y="447"/>
                    </a:lnTo>
                    <a:lnTo>
                      <a:pt x="118" y="522"/>
                    </a:lnTo>
                    <a:lnTo>
                      <a:pt x="83" y="573"/>
                    </a:lnTo>
                    <a:lnTo>
                      <a:pt x="83" y="608"/>
                    </a:lnTo>
                    <a:lnTo>
                      <a:pt x="123" y="654"/>
                    </a:lnTo>
                    <a:lnTo>
                      <a:pt x="189" y="723"/>
                    </a:lnTo>
                    <a:lnTo>
                      <a:pt x="224" y="814"/>
                    </a:lnTo>
                    <a:lnTo>
                      <a:pt x="212" y="895"/>
                    </a:lnTo>
                    <a:lnTo>
                      <a:pt x="177" y="877"/>
                    </a:lnTo>
                    <a:lnTo>
                      <a:pt x="159" y="764"/>
                    </a:lnTo>
                    <a:lnTo>
                      <a:pt x="101" y="694"/>
                    </a:lnTo>
                    <a:lnTo>
                      <a:pt x="54" y="676"/>
                    </a:lnTo>
                    <a:lnTo>
                      <a:pt x="29" y="643"/>
                    </a:lnTo>
                    <a:lnTo>
                      <a:pt x="29" y="568"/>
                    </a:lnTo>
                    <a:lnTo>
                      <a:pt x="64" y="505"/>
                    </a:lnTo>
                    <a:lnTo>
                      <a:pt x="123" y="465"/>
                    </a:lnTo>
                    <a:lnTo>
                      <a:pt x="212" y="402"/>
                    </a:lnTo>
                    <a:lnTo>
                      <a:pt x="224" y="327"/>
                    </a:lnTo>
                    <a:lnTo>
                      <a:pt x="177" y="224"/>
                    </a:lnTo>
                    <a:lnTo>
                      <a:pt x="101" y="143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3091" name="Freeform 35"/>
              <p:cNvSpPr>
                <a:spLocks/>
              </p:cNvSpPr>
              <p:nvPr/>
            </p:nvSpPr>
            <p:spPr bwMode="invGray">
              <a:xfrm>
                <a:off x="2308" y="2238"/>
                <a:ext cx="520" cy="435"/>
              </a:xfrm>
              <a:custGeom>
                <a:avLst/>
                <a:gdLst>
                  <a:gd name="T0" fmla="*/ 398 w 520"/>
                  <a:gd name="T1" fmla="*/ 5 h 435"/>
                  <a:gd name="T2" fmla="*/ 485 w 520"/>
                  <a:gd name="T3" fmla="*/ 0 h 435"/>
                  <a:gd name="T4" fmla="*/ 520 w 520"/>
                  <a:gd name="T5" fmla="*/ 35 h 435"/>
                  <a:gd name="T6" fmla="*/ 497 w 520"/>
                  <a:gd name="T7" fmla="*/ 87 h 435"/>
                  <a:gd name="T8" fmla="*/ 428 w 520"/>
                  <a:gd name="T9" fmla="*/ 110 h 435"/>
                  <a:gd name="T10" fmla="*/ 365 w 520"/>
                  <a:gd name="T11" fmla="*/ 110 h 435"/>
                  <a:gd name="T12" fmla="*/ 272 w 520"/>
                  <a:gd name="T13" fmla="*/ 127 h 435"/>
                  <a:gd name="T14" fmla="*/ 168 w 520"/>
                  <a:gd name="T15" fmla="*/ 145 h 435"/>
                  <a:gd name="T16" fmla="*/ 87 w 520"/>
                  <a:gd name="T17" fmla="*/ 180 h 435"/>
                  <a:gd name="T18" fmla="*/ 63 w 520"/>
                  <a:gd name="T19" fmla="*/ 214 h 435"/>
                  <a:gd name="T20" fmla="*/ 70 w 520"/>
                  <a:gd name="T21" fmla="*/ 249 h 435"/>
                  <a:gd name="T22" fmla="*/ 115 w 520"/>
                  <a:gd name="T23" fmla="*/ 296 h 435"/>
                  <a:gd name="T24" fmla="*/ 202 w 520"/>
                  <a:gd name="T25" fmla="*/ 331 h 435"/>
                  <a:gd name="T26" fmla="*/ 306 w 520"/>
                  <a:gd name="T27" fmla="*/ 331 h 435"/>
                  <a:gd name="T28" fmla="*/ 382 w 520"/>
                  <a:gd name="T29" fmla="*/ 331 h 435"/>
                  <a:gd name="T30" fmla="*/ 468 w 520"/>
                  <a:gd name="T31" fmla="*/ 348 h 435"/>
                  <a:gd name="T32" fmla="*/ 450 w 520"/>
                  <a:gd name="T33" fmla="*/ 435 h 435"/>
                  <a:gd name="T34" fmla="*/ 330 w 520"/>
                  <a:gd name="T35" fmla="*/ 401 h 435"/>
                  <a:gd name="T36" fmla="*/ 290 w 520"/>
                  <a:gd name="T37" fmla="*/ 371 h 435"/>
                  <a:gd name="T38" fmla="*/ 208 w 520"/>
                  <a:gd name="T39" fmla="*/ 371 h 435"/>
                  <a:gd name="T40" fmla="*/ 70 w 520"/>
                  <a:gd name="T41" fmla="*/ 336 h 435"/>
                  <a:gd name="T42" fmla="*/ 12 w 520"/>
                  <a:gd name="T43" fmla="*/ 284 h 435"/>
                  <a:gd name="T44" fmla="*/ 0 w 520"/>
                  <a:gd name="T45" fmla="*/ 214 h 435"/>
                  <a:gd name="T46" fmla="*/ 46 w 520"/>
                  <a:gd name="T47" fmla="*/ 145 h 435"/>
                  <a:gd name="T48" fmla="*/ 202 w 520"/>
                  <a:gd name="T49" fmla="*/ 75 h 435"/>
                  <a:gd name="T50" fmla="*/ 340 w 520"/>
                  <a:gd name="T51" fmla="*/ 40 h 435"/>
                  <a:gd name="T52" fmla="*/ 398 w 520"/>
                  <a:gd name="T53" fmla="*/ 5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20" h="435">
                    <a:moveTo>
                      <a:pt x="398" y="5"/>
                    </a:moveTo>
                    <a:lnTo>
                      <a:pt x="485" y="0"/>
                    </a:lnTo>
                    <a:lnTo>
                      <a:pt x="520" y="35"/>
                    </a:lnTo>
                    <a:lnTo>
                      <a:pt x="497" y="87"/>
                    </a:lnTo>
                    <a:lnTo>
                      <a:pt x="428" y="110"/>
                    </a:lnTo>
                    <a:lnTo>
                      <a:pt x="365" y="110"/>
                    </a:lnTo>
                    <a:lnTo>
                      <a:pt x="272" y="127"/>
                    </a:lnTo>
                    <a:lnTo>
                      <a:pt x="168" y="145"/>
                    </a:lnTo>
                    <a:lnTo>
                      <a:pt x="87" y="180"/>
                    </a:lnTo>
                    <a:lnTo>
                      <a:pt x="63" y="214"/>
                    </a:lnTo>
                    <a:lnTo>
                      <a:pt x="70" y="249"/>
                    </a:lnTo>
                    <a:lnTo>
                      <a:pt x="115" y="296"/>
                    </a:lnTo>
                    <a:lnTo>
                      <a:pt x="202" y="331"/>
                    </a:lnTo>
                    <a:lnTo>
                      <a:pt x="306" y="331"/>
                    </a:lnTo>
                    <a:lnTo>
                      <a:pt x="382" y="331"/>
                    </a:lnTo>
                    <a:lnTo>
                      <a:pt x="468" y="348"/>
                    </a:lnTo>
                    <a:lnTo>
                      <a:pt x="450" y="435"/>
                    </a:lnTo>
                    <a:lnTo>
                      <a:pt x="330" y="401"/>
                    </a:lnTo>
                    <a:lnTo>
                      <a:pt x="290" y="371"/>
                    </a:lnTo>
                    <a:lnTo>
                      <a:pt x="208" y="371"/>
                    </a:lnTo>
                    <a:lnTo>
                      <a:pt x="70" y="336"/>
                    </a:lnTo>
                    <a:lnTo>
                      <a:pt x="12" y="284"/>
                    </a:lnTo>
                    <a:lnTo>
                      <a:pt x="0" y="214"/>
                    </a:lnTo>
                    <a:lnTo>
                      <a:pt x="46" y="145"/>
                    </a:lnTo>
                    <a:lnTo>
                      <a:pt x="202" y="75"/>
                    </a:lnTo>
                    <a:lnTo>
                      <a:pt x="340" y="40"/>
                    </a:lnTo>
                    <a:lnTo>
                      <a:pt x="398" y="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3092" name="Freeform 36"/>
              <p:cNvSpPr>
                <a:spLocks/>
              </p:cNvSpPr>
              <p:nvPr/>
            </p:nvSpPr>
            <p:spPr bwMode="invGray">
              <a:xfrm>
                <a:off x="2882" y="2923"/>
                <a:ext cx="383" cy="1160"/>
              </a:xfrm>
              <a:custGeom>
                <a:avLst/>
                <a:gdLst>
                  <a:gd name="T0" fmla="*/ 0 w 383"/>
                  <a:gd name="T1" fmla="*/ 0 h 1160"/>
                  <a:gd name="T2" fmla="*/ 99 w 383"/>
                  <a:gd name="T3" fmla="*/ 17 h 1160"/>
                  <a:gd name="T4" fmla="*/ 151 w 383"/>
                  <a:gd name="T5" fmla="*/ 103 h 1160"/>
                  <a:gd name="T6" fmla="*/ 203 w 383"/>
                  <a:gd name="T7" fmla="*/ 257 h 1160"/>
                  <a:gd name="T8" fmla="*/ 226 w 383"/>
                  <a:gd name="T9" fmla="*/ 451 h 1160"/>
                  <a:gd name="T10" fmla="*/ 226 w 383"/>
                  <a:gd name="T11" fmla="*/ 560 h 1160"/>
                  <a:gd name="T12" fmla="*/ 191 w 383"/>
                  <a:gd name="T13" fmla="*/ 696 h 1160"/>
                  <a:gd name="T14" fmla="*/ 134 w 383"/>
                  <a:gd name="T15" fmla="*/ 885 h 1160"/>
                  <a:gd name="T16" fmla="*/ 122 w 383"/>
                  <a:gd name="T17" fmla="*/ 937 h 1160"/>
                  <a:gd name="T18" fmla="*/ 139 w 383"/>
                  <a:gd name="T19" fmla="*/ 965 h 1160"/>
                  <a:gd name="T20" fmla="*/ 261 w 383"/>
                  <a:gd name="T21" fmla="*/ 1006 h 1160"/>
                  <a:gd name="T22" fmla="*/ 383 w 383"/>
                  <a:gd name="T23" fmla="*/ 1086 h 1160"/>
                  <a:gd name="T24" fmla="*/ 378 w 383"/>
                  <a:gd name="T25" fmla="*/ 1119 h 1160"/>
                  <a:gd name="T26" fmla="*/ 290 w 383"/>
                  <a:gd name="T27" fmla="*/ 1160 h 1160"/>
                  <a:gd name="T28" fmla="*/ 256 w 383"/>
                  <a:gd name="T29" fmla="*/ 1142 h 1160"/>
                  <a:gd name="T30" fmla="*/ 191 w 383"/>
                  <a:gd name="T31" fmla="*/ 1057 h 1160"/>
                  <a:gd name="T32" fmla="*/ 116 w 383"/>
                  <a:gd name="T33" fmla="*/ 1016 h 1160"/>
                  <a:gd name="T34" fmla="*/ 34 w 383"/>
                  <a:gd name="T35" fmla="*/ 988 h 1160"/>
                  <a:gd name="T36" fmla="*/ 29 w 383"/>
                  <a:gd name="T37" fmla="*/ 948 h 1160"/>
                  <a:gd name="T38" fmla="*/ 52 w 383"/>
                  <a:gd name="T39" fmla="*/ 868 h 1160"/>
                  <a:gd name="T40" fmla="*/ 116 w 383"/>
                  <a:gd name="T41" fmla="*/ 743 h 1160"/>
                  <a:gd name="T42" fmla="*/ 156 w 383"/>
                  <a:gd name="T43" fmla="*/ 594 h 1160"/>
                  <a:gd name="T44" fmla="*/ 156 w 383"/>
                  <a:gd name="T45" fmla="*/ 423 h 1160"/>
                  <a:gd name="T46" fmla="*/ 122 w 383"/>
                  <a:gd name="T47" fmla="*/ 274 h 1160"/>
                  <a:gd name="T48" fmla="*/ 47 w 383"/>
                  <a:gd name="T49" fmla="*/ 136 h 1160"/>
                  <a:gd name="T50" fmla="*/ 12 w 383"/>
                  <a:gd name="T51" fmla="*/ 63 h 1160"/>
                  <a:gd name="T52" fmla="*/ 0 w 383"/>
                  <a:gd name="T53" fmla="*/ 0 h 1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83" h="1160">
                    <a:moveTo>
                      <a:pt x="0" y="0"/>
                    </a:moveTo>
                    <a:lnTo>
                      <a:pt x="99" y="17"/>
                    </a:lnTo>
                    <a:lnTo>
                      <a:pt x="151" y="103"/>
                    </a:lnTo>
                    <a:lnTo>
                      <a:pt x="203" y="257"/>
                    </a:lnTo>
                    <a:lnTo>
                      <a:pt x="226" y="451"/>
                    </a:lnTo>
                    <a:lnTo>
                      <a:pt x="226" y="560"/>
                    </a:lnTo>
                    <a:lnTo>
                      <a:pt x="191" y="696"/>
                    </a:lnTo>
                    <a:lnTo>
                      <a:pt x="134" y="885"/>
                    </a:lnTo>
                    <a:lnTo>
                      <a:pt x="122" y="937"/>
                    </a:lnTo>
                    <a:lnTo>
                      <a:pt x="139" y="965"/>
                    </a:lnTo>
                    <a:lnTo>
                      <a:pt x="261" y="1006"/>
                    </a:lnTo>
                    <a:lnTo>
                      <a:pt x="383" y="1086"/>
                    </a:lnTo>
                    <a:lnTo>
                      <a:pt x="378" y="1119"/>
                    </a:lnTo>
                    <a:lnTo>
                      <a:pt x="290" y="1160"/>
                    </a:lnTo>
                    <a:lnTo>
                      <a:pt x="256" y="1142"/>
                    </a:lnTo>
                    <a:lnTo>
                      <a:pt x="191" y="1057"/>
                    </a:lnTo>
                    <a:lnTo>
                      <a:pt x="116" y="1016"/>
                    </a:lnTo>
                    <a:lnTo>
                      <a:pt x="34" y="988"/>
                    </a:lnTo>
                    <a:lnTo>
                      <a:pt x="29" y="948"/>
                    </a:lnTo>
                    <a:lnTo>
                      <a:pt x="52" y="868"/>
                    </a:lnTo>
                    <a:lnTo>
                      <a:pt x="116" y="743"/>
                    </a:lnTo>
                    <a:lnTo>
                      <a:pt x="156" y="594"/>
                    </a:lnTo>
                    <a:lnTo>
                      <a:pt x="156" y="423"/>
                    </a:lnTo>
                    <a:lnTo>
                      <a:pt x="122" y="274"/>
                    </a:lnTo>
                    <a:lnTo>
                      <a:pt x="47" y="136"/>
                    </a:lnTo>
                    <a:lnTo>
                      <a:pt x="12" y="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3093" name="Freeform 37"/>
              <p:cNvSpPr>
                <a:spLocks/>
              </p:cNvSpPr>
              <p:nvPr/>
            </p:nvSpPr>
            <p:spPr bwMode="invGray">
              <a:xfrm>
                <a:off x="2443" y="2919"/>
                <a:ext cx="461" cy="1027"/>
              </a:xfrm>
              <a:custGeom>
                <a:avLst/>
                <a:gdLst>
                  <a:gd name="T0" fmla="*/ 421 w 461"/>
                  <a:gd name="T1" fmla="*/ 0 h 1027"/>
                  <a:gd name="T2" fmla="*/ 449 w 461"/>
                  <a:gd name="T3" fmla="*/ 22 h 1027"/>
                  <a:gd name="T4" fmla="*/ 461 w 461"/>
                  <a:gd name="T5" fmla="*/ 91 h 1027"/>
                  <a:gd name="T6" fmla="*/ 439 w 461"/>
                  <a:gd name="T7" fmla="*/ 159 h 1027"/>
                  <a:gd name="T8" fmla="*/ 380 w 461"/>
                  <a:gd name="T9" fmla="*/ 245 h 1027"/>
                  <a:gd name="T10" fmla="*/ 315 w 461"/>
                  <a:gd name="T11" fmla="*/ 348 h 1027"/>
                  <a:gd name="T12" fmla="*/ 293 w 461"/>
                  <a:gd name="T13" fmla="*/ 462 h 1027"/>
                  <a:gd name="T14" fmla="*/ 310 w 461"/>
                  <a:gd name="T15" fmla="*/ 645 h 1027"/>
                  <a:gd name="T16" fmla="*/ 350 w 461"/>
                  <a:gd name="T17" fmla="*/ 868 h 1027"/>
                  <a:gd name="T18" fmla="*/ 380 w 461"/>
                  <a:gd name="T19" fmla="*/ 959 h 1027"/>
                  <a:gd name="T20" fmla="*/ 368 w 461"/>
                  <a:gd name="T21" fmla="*/ 987 h 1027"/>
                  <a:gd name="T22" fmla="*/ 298 w 461"/>
                  <a:gd name="T23" fmla="*/ 992 h 1027"/>
                  <a:gd name="T24" fmla="*/ 211 w 461"/>
                  <a:gd name="T25" fmla="*/ 969 h 1027"/>
                  <a:gd name="T26" fmla="*/ 134 w 461"/>
                  <a:gd name="T27" fmla="*/ 1004 h 1027"/>
                  <a:gd name="T28" fmla="*/ 87 w 461"/>
                  <a:gd name="T29" fmla="*/ 1027 h 1027"/>
                  <a:gd name="T30" fmla="*/ 53 w 461"/>
                  <a:gd name="T31" fmla="*/ 1022 h 1027"/>
                  <a:gd name="T32" fmla="*/ 0 w 461"/>
                  <a:gd name="T33" fmla="*/ 959 h 1027"/>
                  <a:gd name="T34" fmla="*/ 53 w 461"/>
                  <a:gd name="T35" fmla="*/ 936 h 1027"/>
                  <a:gd name="T36" fmla="*/ 187 w 461"/>
                  <a:gd name="T37" fmla="*/ 908 h 1027"/>
                  <a:gd name="T38" fmla="*/ 263 w 461"/>
                  <a:gd name="T39" fmla="*/ 936 h 1027"/>
                  <a:gd name="T40" fmla="*/ 315 w 461"/>
                  <a:gd name="T41" fmla="*/ 936 h 1027"/>
                  <a:gd name="T42" fmla="*/ 310 w 461"/>
                  <a:gd name="T43" fmla="*/ 890 h 1027"/>
                  <a:gd name="T44" fmla="*/ 258 w 461"/>
                  <a:gd name="T45" fmla="*/ 616 h 1027"/>
                  <a:gd name="T46" fmla="*/ 222 w 461"/>
                  <a:gd name="T47" fmla="*/ 456 h 1027"/>
                  <a:gd name="T48" fmla="*/ 228 w 461"/>
                  <a:gd name="T49" fmla="*/ 376 h 1027"/>
                  <a:gd name="T50" fmla="*/ 280 w 461"/>
                  <a:gd name="T51" fmla="*/ 227 h 1027"/>
                  <a:gd name="T52" fmla="*/ 333 w 461"/>
                  <a:gd name="T53" fmla="*/ 91 h 1027"/>
                  <a:gd name="T54" fmla="*/ 421 w 461"/>
                  <a:gd name="T55" fmla="*/ 0 h 1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61" h="1027">
                    <a:moveTo>
                      <a:pt x="421" y="0"/>
                    </a:moveTo>
                    <a:lnTo>
                      <a:pt x="449" y="22"/>
                    </a:lnTo>
                    <a:lnTo>
                      <a:pt x="461" y="91"/>
                    </a:lnTo>
                    <a:lnTo>
                      <a:pt x="439" y="159"/>
                    </a:lnTo>
                    <a:lnTo>
                      <a:pt x="380" y="245"/>
                    </a:lnTo>
                    <a:lnTo>
                      <a:pt x="315" y="348"/>
                    </a:lnTo>
                    <a:lnTo>
                      <a:pt x="293" y="462"/>
                    </a:lnTo>
                    <a:lnTo>
                      <a:pt x="310" y="645"/>
                    </a:lnTo>
                    <a:lnTo>
                      <a:pt x="350" y="868"/>
                    </a:lnTo>
                    <a:lnTo>
                      <a:pt x="380" y="959"/>
                    </a:lnTo>
                    <a:lnTo>
                      <a:pt x="368" y="987"/>
                    </a:lnTo>
                    <a:lnTo>
                      <a:pt x="298" y="992"/>
                    </a:lnTo>
                    <a:lnTo>
                      <a:pt x="211" y="969"/>
                    </a:lnTo>
                    <a:lnTo>
                      <a:pt x="134" y="1004"/>
                    </a:lnTo>
                    <a:lnTo>
                      <a:pt x="87" y="1027"/>
                    </a:lnTo>
                    <a:lnTo>
                      <a:pt x="53" y="1022"/>
                    </a:lnTo>
                    <a:lnTo>
                      <a:pt x="0" y="959"/>
                    </a:lnTo>
                    <a:lnTo>
                      <a:pt x="53" y="936"/>
                    </a:lnTo>
                    <a:lnTo>
                      <a:pt x="187" y="908"/>
                    </a:lnTo>
                    <a:lnTo>
                      <a:pt x="263" y="936"/>
                    </a:lnTo>
                    <a:lnTo>
                      <a:pt x="315" y="936"/>
                    </a:lnTo>
                    <a:lnTo>
                      <a:pt x="310" y="890"/>
                    </a:lnTo>
                    <a:lnTo>
                      <a:pt x="258" y="616"/>
                    </a:lnTo>
                    <a:lnTo>
                      <a:pt x="222" y="456"/>
                    </a:lnTo>
                    <a:lnTo>
                      <a:pt x="228" y="376"/>
                    </a:lnTo>
                    <a:lnTo>
                      <a:pt x="280" y="227"/>
                    </a:lnTo>
                    <a:lnTo>
                      <a:pt x="333" y="91"/>
                    </a:lnTo>
                    <a:lnTo>
                      <a:pt x="4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53094" name="Freeform 38"/>
            <p:cNvSpPr>
              <a:spLocks/>
            </p:cNvSpPr>
            <p:nvPr/>
          </p:nvSpPr>
          <p:spPr bwMode="invGray">
            <a:xfrm>
              <a:off x="2626" y="1540"/>
              <a:ext cx="827" cy="563"/>
            </a:xfrm>
            <a:custGeom>
              <a:avLst/>
              <a:gdLst>
                <a:gd name="T0" fmla="*/ 0 w 827"/>
                <a:gd name="T1" fmla="*/ 139 h 563"/>
                <a:gd name="T2" fmla="*/ 108 w 827"/>
                <a:gd name="T3" fmla="*/ 18 h 563"/>
                <a:gd name="T4" fmla="*/ 160 w 827"/>
                <a:gd name="T5" fmla="*/ 75 h 563"/>
                <a:gd name="T6" fmla="*/ 213 w 827"/>
                <a:gd name="T7" fmla="*/ 110 h 563"/>
                <a:gd name="T8" fmla="*/ 269 w 827"/>
                <a:gd name="T9" fmla="*/ 110 h 563"/>
                <a:gd name="T10" fmla="*/ 327 w 827"/>
                <a:gd name="T11" fmla="*/ 52 h 563"/>
                <a:gd name="T12" fmla="*/ 396 w 827"/>
                <a:gd name="T13" fmla="*/ 5 h 563"/>
                <a:gd name="T14" fmla="*/ 477 w 827"/>
                <a:gd name="T15" fmla="*/ 0 h 563"/>
                <a:gd name="T16" fmla="*/ 563 w 827"/>
                <a:gd name="T17" fmla="*/ 35 h 563"/>
                <a:gd name="T18" fmla="*/ 620 w 827"/>
                <a:gd name="T19" fmla="*/ 87 h 563"/>
                <a:gd name="T20" fmla="*/ 648 w 827"/>
                <a:gd name="T21" fmla="*/ 157 h 563"/>
                <a:gd name="T22" fmla="*/ 654 w 827"/>
                <a:gd name="T23" fmla="*/ 249 h 563"/>
                <a:gd name="T24" fmla="*/ 671 w 827"/>
                <a:gd name="T25" fmla="*/ 331 h 563"/>
                <a:gd name="T26" fmla="*/ 718 w 827"/>
                <a:gd name="T27" fmla="*/ 371 h 563"/>
                <a:gd name="T28" fmla="*/ 774 w 827"/>
                <a:gd name="T29" fmla="*/ 389 h 563"/>
                <a:gd name="T30" fmla="*/ 827 w 827"/>
                <a:gd name="T31" fmla="*/ 401 h 563"/>
                <a:gd name="T32" fmla="*/ 786 w 827"/>
                <a:gd name="T33" fmla="*/ 563 h 563"/>
                <a:gd name="T34" fmla="*/ 654 w 827"/>
                <a:gd name="T35" fmla="*/ 540 h 563"/>
                <a:gd name="T36" fmla="*/ 517 w 827"/>
                <a:gd name="T37" fmla="*/ 493 h 563"/>
                <a:gd name="T38" fmla="*/ 407 w 827"/>
                <a:gd name="T39" fmla="*/ 441 h 563"/>
                <a:gd name="T40" fmla="*/ 286 w 827"/>
                <a:gd name="T41" fmla="*/ 389 h 563"/>
                <a:gd name="T42" fmla="*/ 160 w 827"/>
                <a:gd name="T43" fmla="*/ 331 h 563"/>
                <a:gd name="T44" fmla="*/ 57 w 827"/>
                <a:gd name="T45" fmla="*/ 209 h 563"/>
                <a:gd name="T46" fmla="*/ 0 w 827"/>
                <a:gd name="T47" fmla="*/ 139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7" h="563">
                  <a:moveTo>
                    <a:pt x="0" y="139"/>
                  </a:moveTo>
                  <a:lnTo>
                    <a:pt x="108" y="18"/>
                  </a:lnTo>
                  <a:lnTo>
                    <a:pt x="160" y="75"/>
                  </a:lnTo>
                  <a:lnTo>
                    <a:pt x="213" y="110"/>
                  </a:lnTo>
                  <a:lnTo>
                    <a:pt x="269" y="110"/>
                  </a:lnTo>
                  <a:lnTo>
                    <a:pt x="327" y="52"/>
                  </a:lnTo>
                  <a:lnTo>
                    <a:pt x="396" y="5"/>
                  </a:lnTo>
                  <a:lnTo>
                    <a:pt x="477" y="0"/>
                  </a:lnTo>
                  <a:lnTo>
                    <a:pt x="563" y="35"/>
                  </a:lnTo>
                  <a:lnTo>
                    <a:pt x="620" y="87"/>
                  </a:lnTo>
                  <a:lnTo>
                    <a:pt x="648" y="157"/>
                  </a:lnTo>
                  <a:lnTo>
                    <a:pt x="654" y="249"/>
                  </a:lnTo>
                  <a:lnTo>
                    <a:pt x="671" y="331"/>
                  </a:lnTo>
                  <a:lnTo>
                    <a:pt x="718" y="371"/>
                  </a:lnTo>
                  <a:lnTo>
                    <a:pt x="774" y="389"/>
                  </a:lnTo>
                  <a:lnTo>
                    <a:pt x="827" y="401"/>
                  </a:lnTo>
                  <a:lnTo>
                    <a:pt x="786" y="563"/>
                  </a:lnTo>
                  <a:lnTo>
                    <a:pt x="654" y="540"/>
                  </a:lnTo>
                  <a:lnTo>
                    <a:pt x="517" y="493"/>
                  </a:lnTo>
                  <a:lnTo>
                    <a:pt x="407" y="441"/>
                  </a:lnTo>
                  <a:lnTo>
                    <a:pt x="286" y="389"/>
                  </a:lnTo>
                  <a:lnTo>
                    <a:pt x="160" y="331"/>
                  </a:lnTo>
                  <a:lnTo>
                    <a:pt x="57" y="209"/>
                  </a:lnTo>
                  <a:lnTo>
                    <a:pt x="0" y="139"/>
                  </a:lnTo>
                  <a:close/>
                </a:path>
              </a:pathLst>
            </a:cu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3095" name="Freeform 39"/>
            <p:cNvSpPr>
              <a:spLocks/>
            </p:cNvSpPr>
            <p:nvPr/>
          </p:nvSpPr>
          <p:spPr bwMode="invGray">
            <a:xfrm>
              <a:off x="2614" y="1513"/>
              <a:ext cx="856" cy="606"/>
            </a:xfrm>
            <a:custGeom>
              <a:avLst/>
              <a:gdLst>
                <a:gd name="T0" fmla="*/ 75 w 856"/>
                <a:gd name="T1" fmla="*/ 266 h 606"/>
                <a:gd name="T2" fmla="*/ 172 w 856"/>
                <a:gd name="T3" fmla="*/ 363 h 606"/>
                <a:gd name="T4" fmla="*/ 304 w 856"/>
                <a:gd name="T5" fmla="*/ 428 h 606"/>
                <a:gd name="T6" fmla="*/ 489 w 856"/>
                <a:gd name="T7" fmla="*/ 513 h 606"/>
                <a:gd name="T8" fmla="*/ 615 w 856"/>
                <a:gd name="T9" fmla="*/ 566 h 606"/>
                <a:gd name="T10" fmla="*/ 816 w 856"/>
                <a:gd name="T11" fmla="*/ 606 h 606"/>
                <a:gd name="T12" fmla="*/ 856 w 856"/>
                <a:gd name="T13" fmla="*/ 393 h 606"/>
                <a:gd name="T14" fmla="*/ 804 w 856"/>
                <a:gd name="T15" fmla="*/ 393 h 606"/>
                <a:gd name="T16" fmla="*/ 753 w 856"/>
                <a:gd name="T17" fmla="*/ 363 h 606"/>
                <a:gd name="T18" fmla="*/ 695 w 856"/>
                <a:gd name="T19" fmla="*/ 323 h 606"/>
                <a:gd name="T20" fmla="*/ 695 w 856"/>
                <a:gd name="T21" fmla="*/ 243 h 606"/>
                <a:gd name="T22" fmla="*/ 660 w 856"/>
                <a:gd name="T23" fmla="*/ 116 h 606"/>
                <a:gd name="T24" fmla="*/ 597 w 856"/>
                <a:gd name="T25" fmla="*/ 46 h 606"/>
                <a:gd name="T26" fmla="*/ 505 w 856"/>
                <a:gd name="T27" fmla="*/ 0 h 606"/>
                <a:gd name="T28" fmla="*/ 391 w 856"/>
                <a:gd name="T29" fmla="*/ 12 h 606"/>
                <a:gd name="T30" fmla="*/ 321 w 856"/>
                <a:gd name="T31" fmla="*/ 53 h 606"/>
                <a:gd name="T32" fmla="*/ 286 w 856"/>
                <a:gd name="T33" fmla="*/ 98 h 606"/>
                <a:gd name="T34" fmla="*/ 253 w 856"/>
                <a:gd name="T35" fmla="*/ 121 h 606"/>
                <a:gd name="T36" fmla="*/ 218 w 856"/>
                <a:gd name="T37" fmla="*/ 116 h 606"/>
                <a:gd name="T38" fmla="*/ 166 w 856"/>
                <a:gd name="T39" fmla="*/ 63 h 606"/>
                <a:gd name="T40" fmla="*/ 132 w 856"/>
                <a:gd name="T41" fmla="*/ 0 h 606"/>
                <a:gd name="T42" fmla="*/ 103 w 856"/>
                <a:gd name="T43" fmla="*/ 30 h 606"/>
                <a:gd name="T44" fmla="*/ 0 w 856"/>
                <a:gd name="T45" fmla="*/ 150 h 606"/>
                <a:gd name="T46" fmla="*/ 5 w 856"/>
                <a:gd name="T47" fmla="*/ 178 h 606"/>
                <a:gd name="T48" fmla="*/ 17 w 856"/>
                <a:gd name="T49" fmla="*/ 191 h 606"/>
                <a:gd name="T50" fmla="*/ 120 w 856"/>
                <a:gd name="T51" fmla="*/ 81 h 606"/>
                <a:gd name="T52" fmla="*/ 172 w 856"/>
                <a:gd name="T53" fmla="*/ 133 h 606"/>
                <a:gd name="T54" fmla="*/ 206 w 856"/>
                <a:gd name="T55" fmla="*/ 168 h 606"/>
                <a:gd name="T56" fmla="*/ 253 w 856"/>
                <a:gd name="T57" fmla="*/ 168 h 606"/>
                <a:gd name="T58" fmla="*/ 286 w 856"/>
                <a:gd name="T59" fmla="*/ 156 h 606"/>
                <a:gd name="T60" fmla="*/ 339 w 856"/>
                <a:gd name="T61" fmla="*/ 116 h 606"/>
                <a:gd name="T62" fmla="*/ 367 w 856"/>
                <a:gd name="T63" fmla="*/ 70 h 606"/>
                <a:gd name="T64" fmla="*/ 442 w 856"/>
                <a:gd name="T65" fmla="*/ 46 h 606"/>
                <a:gd name="T66" fmla="*/ 505 w 856"/>
                <a:gd name="T67" fmla="*/ 53 h 606"/>
                <a:gd name="T68" fmla="*/ 562 w 856"/>
                <a:gd name="T69" fmla="*/ 87 h 606"/>
                <a:gd name="T70" fmla="*/ 615 w 856"/>
                <a:gd name="T71" fmla="*/ 138 h 606"/>
                <a:gd name="T72" fmla="*/ 643 w 856"/>
                <a:gd name="T73" fmla="*/ 203 h 606"/>
                <a:gd name="T74" fmla="*/ 643 w 856"/>
                <a:gd name="T75" fmla="*/ 260 h 606"/>
                <a:gd name="T76" fmla="*/ 643 w 856"/>
                <a:gd name="T77" fmla="*/ 323 h 606"/>
                <a:gd name="T78" fmla="*/ 666 w 856"/>
                <a:gd name="T79" fmla="*/ 375 h 606"/>
                <a:gd name="T80" fmla="*/ 730 w 856"/>
                <a:gd name="T81" fmla="*/ 410 h 606"/>
                <a:gd name="T82" fmla="*/ 804 w 856"/>
                <a:gd name="T83" fmla="*/ 444 h 606"/>
                <a:gd name="T84" fmla="*/ 770 w 856"/>
                <a:gd name="T85" fmla="*/ 554 h 606"/>
                <a:gd name="T86" fmla="*/ 580 w 856"/>
                <a:gd name="T87" fmla="*/ 503 h 606"/>
                <a:gd name="T88" fmla="*/ 454 w 856"/>
                <a:gd name="T89" fmla="*/ 450 h 606"/>
                <a:gd name="T90" fmla="*/ 339 w 856"/>
                <a:gd name="T91" fmla="*/ 416 h 606"/>
                <a:gd name="T92" fmla="*/ 241 w 856"/>
                <a:gd name="T93" fmla="*/ 363 h 606"/>
                <a:gd name="T94" fmla="*/ 120 w 856"/>
                <a:gd name="T95" fmla="*/ 266 h 606"/>
                <a:gd name="T96" fmla="*/ 34 w 856"/>
                <a:gd name="T97" fmla="*/ 173 h 606"/>
                <a:gd name="T98" fmla="*/ 22 w 856"/>
                <a:gd name="T99" fmla="*/ 185 h 606"/>
                <a:gd name="T100" fmla="*/ 75 w 856"/>
                <a:gd name="T101" fmla="*/ 26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56" h="606">
                  <a:moveTo>
                    <a:pt x="75" y="266"/>
                  </a:moveTo>
                  <a:lnTo>
                    <a:pt x="172" y="363"/>
                  </a:lnTo>
                  <a:lnTo>
                    <a:pt x="304" y="428"/>
                  </a:lnTo>
                  <a:lnTo>
                    <a:pt x="489" y="513"/>
                  </a:lnTo>
                  <a:lnTo>
                    <a:pt x="615" y="566"/>
                  </a:lnTo>
                  <a:lnTo>
                    <a:pt x="816" y="606"/>
                  </a:lnTo>
                  <a:lnTo>
                    <a:pt x="856" y="393"/>
                  </a:lnTo>
                  <a:lnTo>
                    <a:pt x="804" y="393"/>
                  </a:lnTo>
                  <a:lnTo>
                    <a:pt x="753" y="363"/>
                  </a:lnTo>
                  <a:lnTo>
                    <a:pt x="695" y="323"/>
                  </a:lnTo>
                  <a:lnTo>
                    <a:pt x="695" y="243"/>
                  </a:lnTo>
                  <a:lnTo>
                    <a:pt x="660" y="116"/>
                  </a:lnTo>
                  <a:lnTo>
                    <a:pt x="597" y="46"/>
                  </a:lnTo>
                  <a:lnTo>
                    <a:pt x="505" y="0"/>
                  </a:lnTo>
                  <a:lnTo>
                    <a:pt x="391" y="12"/>
                  </a:lnTo>
                  <a:lnTo>
                    <a:pt x="321" y="53"/>
                  </a:lnTo>
                  <a:lnTo>
                    <a:pt x="286" y="98"/>
                  </a:lnTo>
                  <a:lnTo>
                    <a:pt x="253" y="121"/>
                  </a:lnTo>
                  <a:lnTo>
                    <a:pt x="218" y="116"/>
                  </a:lnTo>
                  <a:lnTo>
                    <a:pt x="166" y="63"/>
                  </a:lnTo>
                  <a:lnTo>
                    <a:pt x="132" y="0"/>
                  </a:lnTo>
                  <a:lnTo>
                    <a:pt x="103" y="30"/>
                  </a:lnTo>
                  <a:lnTo>
                    <a:pt x="0" y="150"/>
                  </a:lnTo>
                  <a:lnTo>
                    <a:pt x="5" y="178"/>
                  </a:lnTo>
                  <a:lnTo>
                    <a:pt x="17" y="191"/>
                  </a:lnTo>
                  <a:lnTo>
                    <a:pt x="120" y="81"/>
                  </a:lnTo>
                  <a:lnTo>
                    <a:pt x="172" y="133"/>
                  </a:lnTo>
                  <a:lnTo>
                    <a:pt x="206" y="168"/>
                  </a:lnTo>
                  <a:lnTo>
                    <a:pt x="253" y="168"/>
                  </a:lnTo>
                  <a:lnTo>
                    <a:pt x="286" y="156"/>
                  </a:lnTo>
                  <a:lnTo>
                    <a:pt x="339" y="116"/>
                  </a:lnTo>
                  <a:lnTo>
                    <a:pt x="367" y="70"/>
                  </a:lnTo>
                  <a:lnTo>
                    <a:pt x="442" y="46"/>
                  </a:lnTo>
                  <a:lnTo>
                    <a:pt x="505" y="53"/>
                  </a:lnTo>
                  <a:lnTo>
                    <a:pt x="562" y="87"/>
                  </a:lnTo>
                  <a:lnTo>
                    <a:pt x="615" y="138"/>
                  </a:lnTo>
                  <a:lnTo>
                    <a:pt x="643" y="203"/>
                  </a:lnTo>
                  <a:lnTo>
                    <a:pt x="643" y="260"/>
                  </a:lnTo>
                  <a:lnTo>
                    <a:pt x="643" y="323"/>
                  </a:lnTo>
                  <a:lnTo>
                    <a:pt x="666" y="375"/>
                  </a:lnTo>
                  <a:lnTo>
                    <a:pt x="730" y="410"/>
                  </a:lnTo>
                  <a:lnTo>
                    <a:pt x="804" y="444"/>
                  </a:lnTo>
                  <a:lnTo>
                    <a:pt x="770" y="554"/>
                  </a:lnTo>
                  <a:lnTo>
                    <a:pt x="580" y="503"/>
                  </a:lnTo>
                  <a:lnTo>
                    <a:pt x="454" y="450"/>
                  </a:lnTo>
                  <a:lnTo>
                    <a:pt x="339" y="416"/>
                  </a:lnTo>
                  <a:lnTo>
                    <a:pt x="241" y="363"/>
                  </a:lnTo>
                  <a:lnTo>
                    <a:pt x="120" y="266"/>
                  </a:lnTo>
                  <a:lnTo>
                    <a:pt x="34" y="173"/>
                  </a:lnTo>
                  <a:lnTo>
                    <a:pt x="22" y="185"/>
                  </a:lnTo>
                  <a:lnTo>
                    <a:pt x="75" y="2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3096" name="Oval 40"/>
            <p:cNvSpPr>
              <a:spLocks noChangeArrowheads="1"/>
            </p:cNvSpPr>
            <p:nvPr/>
          </p:nvSpPr>
          <p:spPr bwMode="invGray">
            <a:xfrm rot="-4286940">
              <a:off x="2791" y="1887"/>
              <a:ext cx="141" cy="50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274320" rIns="274320" anchor="ctr">
              <a:spAutoFit/>
            </a:bodyPr>
            <a:lstStyle/>
            <a:p>
              <a:endParaRPr lang="en-US"/>
            </a:p>
          </p:txBody>
        </p:sp>
        <p:sp>
          <p:nvSpPr>
            <p:cNvPr id="1453097" name="Oval 41"/>
            <p:cNvSpPr>
              <a:spLocks noChangeArrowheads="1"/>
            </p:cNvSpPr>
            <p:nvPr/>
          </p:nvSpPr>
          <p:spPr bwMode="invGray">
            <a:xfrm rot="-4286940">
              <a:off x="2810" y="1913"/>
              <a:ext cx="81" cy="1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274320" rIns="274320" anchor="ctr">
              <a:spAutoFit/>
            </a:bodyPr>
            <a:lstStyle/>
            <a:p>
              <a:endParaRPr lang="en-US"/>
            </a:p>
          </p:txBody>
        </p:sp>
        <p:sp>
          <p:nvSpPr>
            <p:cNvPr id="1453098" name="Oval 42"/>
            <p:cNvSpPr>
              <a:spLocks noChangeArrowheads="1"/>
            </p:cNvSpPr>
            <p:nvPr/>
          </p:nvSpPr>
          <p:spPr bwMode="invGray">
            <a:xfrm rot="-4286940">
              <a:off x="2741" y="1887"/>
              <a:ext cx="141" cy="50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274320" rIns="274320" anchor="ctr">
              <a:spAutoFit/>
            </a:bodyPr>
            <a:lstStyle/>
            <a:p>
              <a:endParaRPr lang="en-US"/>
            </a:p>
          </p:txBody>
        </p:sp>
        <p:sp>
          <p:nvSpPr>
            <p:cNvPr id="1453099" name="Oval 43"/>
            <p:cNvSpPr>
              <a:spLocks noChangeArrowheads="1"/>
            </p:cNvSpPr>
            <p:nvPr/>
          </p:nvSpPr>
          <p:spPr bwMode="invGray">
            <a:xfrm rot="-4286940">
              <a:off x="2760" y="1913"/>
              <a:ext cx="81" cy="1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274320" rIns="274320" anchor="ctr">
              <a:spAutoFit/>
            </a:bodyPr>
            <a:lstStyle/>
            <a:p>
              <a:endParaRPr lang="en-US"/>
            </a:p>
          </p:txBody>
        </p:sp>
        <p:sp>
          <p:nvSpPr>
            <p:cNvPr id="1453100" name="Oval 44"/>
            <p:cNvSpPr>
              <a:spLocks noChangeArrowheads="1"/>
            </p:cNvSpPr>
            <p:nvPr/>
          </p:nvSpPr>
          <p:spPr bwMode="invGray">
            <a:xfrm>
              <a:off x="2687" y="2089"/>
              <a:ext cx="198" cy="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274320" rIns="274320" anchor="ctr"/>
            <a:lstStyle/>
            <a:p>
              <a:endParaRPr lang="en-US" sz="2400"/>
            </a:p>
          </p:txBody>
        </p:sp>
      </p:grpSp>
      <p:sp>
        <p:nvSpPr>
          <p:cNvPr id="1453104" name="Text Box 48"/>
          <p:cNvSpPr txBox="1">
            <a:spLocks noChangeArrowheads="1"/>
          </p:cNvSpPr>
          <p:nvPr/>
        </p:nvSpPr>
        <p:spPr bwMode="invGray">
          <a:xfrm>
            <a:off x="1717675" y="481013"/>
            <a:ext cx="5084763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If I randomly put 100 letters into 100 addressed envelopes, on average how many letters will end up in their correct envelopes?</a:t>
            </a:r>
          </a:p>
        </p:txBody>
      </p:sp>
      <p:sp>
        <p:nvSpPr>
          <p:cNvPr id="1453105" name="Text Box 49"/>
          <p:cNvSpPr txBox="1">
            <a:spLocks noChangeArrowheads="1"/>
          </p:cNvSpPr>
          <p:nvPr/>
        </p:nvSpPr>
        <p:spPr bwMode="invGray">
          <a:xfrm>
            <a:off x="2787650" y="5597525"/>
            <a:ext cx="3468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= </a:t>
            </a:r>
            <a:r>
              <a:rPr lang="en-US">
                <a:latin typeface="Symbol" charset="0"/>
              </a:rPr>
              <a:t>å</a:t>
            </a:r>
            <a:r>
              <a:rPr lang="en-US" baseline="-25000"/>
              <a:t>k</a:t>
            </a:r>
            <a:r>
              <a:rPr lang="en-US"/>
              <a:t> k (…aargh!!…)</a:t>
            </a:r>
          </a:p>
        </p:txBody>
      </p:sp>
      <p:sp>
        <p:nvSpPr>
          <p:cNvPr id="1453106" name="Text Box 50"/>
          <p:cNvSpPr txBox="1">
            <a:spLocks noChangeArrowheads="1"/>
          </p:cNvSpPr>
          <p:nvPr/>
        </p:nvSpPr>
        <p:spPr bwMode="invGray">
          <a:xfrm>
            <a:off x="3757613" y="3719513"/>
            <a:ext cx="1527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Hmm… </a:t>
            </a:r>
          </a:p>
        </p:txBody>
      </p:sp>
      <p:sp>
        <p:nvSpPr>
          <p:cNvPr id="1453107" name="Text Box 51"/>
          <p:cNvSpPr txBox="1">
            <a:spLocks noChangeArrowheads="1"/>
          </p:cNvSpPr>
          <p:nvPr/>
        </p:nvSpPr>
        <p:spPr bwMode="invGray">
          <a:xfrm>
            <a:off x="2247900" y="4416425"/>
            <a:ext cx="4546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Symbol" charset="0"/>
              </a:rPr>
              <a:t>å</a:t>
            </a:r>
            <a:r>
              <a:rPr lang="en-US" baseline="-25000"/>
              <a:t>k</a:t>
            </a:r>
            <a:r>
              <a:rPr lang="en-US"/>
              <a:t> k Pr(k letters end up in</a:t>
            </a:r>
            <a:br>
              <a:rPr lang="en-US"/>
            </a:br>
            <a:r>
              <a:rPr lang="en-US"/>
              <a:t>correct envelopes)</a:t>
            </a:r>
          </a:p>
        </p:txBody>
      </p:sp>
    </p:spTree>
    <p:extLst>
      <p:ext uri="{BB962C8B-B14F-4D97-AF65-F5344CB8AC3E}">
        <p14:creationId xmlns:p14="http://schemas.microsoft.com/office/powerpoint/2010/main" val="134471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5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5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3105" grpId="0"/>
      <p:bldP spid="1453106" grpId="0"/>
      <p:bldP spid="145310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352425"/>
            <a:ext cx="8194675" cy="882650"/>
          </a:xfrm>
        </p:spPr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0000FF"/>
                </a:solidFill>
              </a:rPr>
              <a:t>Week 4 Agenda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52400" y="1447800"/>
            <a:ext cx="8610600" cy="5791200"/>
          </a:xfrm>
        </p:spPr>
        <p:txBody>
          <a:bodyPr lIns="90488" tIns="44450" rIns="90488" bIns="44450">
            <a:normAutofit/>
          </a:bodyPr>
          <a:lstStyle/>
          <a:p>
            <a:r>
              <a:rPr lang="en-US" altLang="en-US" b="1" dirty="0">
                <a:solidFill>
                  <a:srgbClr val="95B3D7"/>
                </a:solidFill>
              </a:rPr>
              <a:t>A Puzzle</a:t>
            </a:r>
          </a:p>
          <a:p>
            <a:r>
              <a:rPr lang="en-US" altLang="en-US" b="1" dirty="0">
                <a:solidFill>
                  <a:srgbClr val="95B3D7"/>
                </a:solidFill>
              </a:rPr>
              <a:t>El Quiz</a:t>
            </a:r>
          </a:p>
          <a:p>
            <a:r>
              <a:rPr lang="en-US" altLang="en-US" b="1" dirty="0">
                <a:solidFill>
                  <a:srgbClr val="95B3D7"/>
                </a:solidFill>
              </a:rPr>
              <a:t>Probability</a:t>
            </a:r>
          </a:p>
          <a:p>
            <a:r>
              <a:rPr lang="en-US" altLang="en-US" b="1" dirty="0">
                <a:solidFill>
                  <a:srgbClr val="95B3D7"/>
                </a:solidFill>
              </a:rPr>
              <a:t>Indicator Random Variables</a:t>
            </a:r>
          </a:p>
          <a:p>
            <a:r>
              <a:rPr lang="en-US" altLang="en-US" b="1" dirty="0">
                <a:solidFill>
                  <a:srgbClr val="95B3D7"/>
                </a:solidFill>
              </a:rPr>
              <a:t>Radix Sort</a:t>
            </a:r>
          </a:p>
          <a:p>
            <a:r>
              <a:rPr lang="en-US" altLang="en-US" b="1" dirty="0">
                <a:solidFill>
                  <a:srgbClr val="95B3D7"/>
                </a:solidFill>
              </a:rPr>
              <a:t>Homework</a:t>
            </a:r>
          </a:p>
          <a:p>
            <a:r>
              <a:rPr lang="en-US" altLang="en-US" b="1" dirty="0">
                <a:solidFill>
                  <a:srgbClr val="95B3D7"/>
                </a:solidFill>
              </a:rPr>
              <a:t>Wrap-up and review</a:t>
            </a:r>
            <a:endParaRPr lang="en-US" altLang="en-US" sz="3600" b="1" dirty="0">
              <a:solidFill>
                <a:srgbClr val="95B3D7"/>
              </a:solidFill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EAC4D86B-78F6-4DFF-81CC-4506F020FC0E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2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</p:spTree>
    <p:extLst>
      <p:ext uri="{BB962C8B-B14F-4D97-AF65-F5344CB8AC3E}">
        <p14:creationId xmlns:p14="http://schemas.microsoft.com/office/powerpoint/2010/main" val="689332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131" name="AutoShape 3"/>
          <p:cNvSpPr>
            <a:spLocks noChangeArrowheads="1"/>
          </p:cNvSpPr>
          <p:nvPr/>
        </p:nvSpPr>
        <p:spPr bwMode="auto">
          <a:xfrm>
            <a:off x="1447800" y="292100"/>
            <a:ext cx="5349875" cy="2390775"/>
          </a:xfrm>
          <a:prstGeom prst="wedgeRoundRectCallout">
            <a:avLst>
              <a:gd name="adj1" fmla="val 72463"/>
              <a:gd name="adj2" fmla="val 39310"/>
              <a:gd name="adj3" fmla="val 16667"/>
            </a:avLst>
          </a:prstGeom>
          <a:solidFill>
            <a:schemeClr val="bg2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56175" name="Group 47"/>
          <p:cNvGrpSpPr>
            <a:grpSpLocks/>
          </p:cNvGrpSpPr>
          <p:nvPr/>
        </p:nvGrpSpPr>
        <p:grpSpPr bwMode="auto">
          <a:xfrm flipH="1">
            <a:off x="7518400" y="1600200"/>
            <a:ext cx="1660525" cy="3743325"/>
            <a:chOff x="864" y="465"/>
            <a:chExt cx="1046" cy="2358"/>
          </a:xfrm>
        </p:grpSpPr>
        <p:grpSp>
          <p:nvGrpSpPr>
            <p:cNvPr id="1456176" name="Group 48"/>
            <p:cNvGrpSpPr>
              <a:grpSpLocks/>
            </p:cNvGrpSpPr>
            <p:nvPr/>
          </p:nvGrpSpPr>
          <p:grpSpPr bwMode="auto">
            <a:xfrm>
              <a:off x="864" y="465"/>
              <a:ext cx="1008" cy="2319"/>
              <a:chOff x="587" y="528"/>
              <a:chExt cx="1008" cy="2319"/>
            </a:xfrm>
          </p:grpSpPr>
          <p:grpSp>
            <p:nvGrpSpPr>
              <p:cNvPr id="1456177" name="Group 49"/>
              <p:cNvGrpSpPr>
                <a:grpSpLocks/>
              </p:cNvGrpSpPr>
              <p:nvPr/>
            </p:nvGrpSpPr>
            <p:grpSpPr bwMode="auto">
              <a:xfrm>
                <a:off x="587" y="528"/>
                <a:ext cx="1008" cy="2319"/>
                <a:chOff x="587" y="528"/>
                <a:chExt cx="1008" cy="2319"/>
              </a:xfrm>
            </p:grpSpPr>
            <p:grpSp>
              <p:nvGrpSpPr>
                <p:cNvPr id="1456178" name="Group 50"/>
                <p:cNvGrpSpPr>
                  <a:grpSpLocks/>
                </p:cNvGrpSpPr>
                <p:nvPr/>
              </p:nvGrpSpPr>
              <p:grpSpPr bwMode="auto">
                <a:xfrm>
                  <a:off x="587" y="528"/>
                  <a:ext cx="1008" cy="2319"/>
                  <a:chOff x="1151" y="1104"/>
                  <a:chExt cx="686" cy="1741"/>
                </a:xfrm>
              </p:grpSpPr>
              <p:sp>
                <p:nvSpPr>
                  <p:cNvPr id="1456179" name="Freeform 51"/>
                  <p:cNvSpPr>
                    <a:spLocks/>
                  </p:cNvSpPr>
                  <p:nvPr/>
                </p:nvSpPr>
                <p:spPr bwMode="auto">
                  <a:xfrm flipH="1">
                    <a:off x="1321" y="1581"/>
                    <a:ext cx="304" cy="566"/>
                  </a:xfrm>
                  <a:custGeom>
                    <a:avLst/>
                    <a:gdLst>
                      <a:gd name="T0" fmla="*/ 7 w 304"/>
                      <a:gd name="T1" fmla="*/ 174 h 566"/>
                      <a:gd name="T2" fmla="*/ 18 w 304"/>
                      <a:gd name="T3" fmla="*/ 122 h 566"/>
                      <a:gd name="T4" fmla="*/ 42 w 304"/>
                      <a:gd name="T5" fmla="*/ 83 h 566"/>
                      <a:gd name="T6" fmla="*/ 81 w 304"/>
                      <a:gd name="T7" fmla="*/ 45 h 566"/>
                      <a:gd name="T8" fmla="*/ 148 w 304"/>
                      <a:gd name="T9" fmla="*/ 7 h 566"/>
                      <a:gd name="T10" fmla="*/ 205 w 304"/>
                      <a:gd name="T11" fmla="*/ 0 h 566"/>
                      <a:gd name="T12" fmla="*/ 255 w 304"/>
                      <a:gd name="T13" fmla="*/ 10 h 566"/>
                      <a:gd name="T14" fmla="*/ 290 w 304"/>
                      <a:gd name="T15" fmla="*/ 31 h 566"/>
                      <a:gd name="T16" fmla="*/ 304 w 304"/>
                      <a:gd name="T17" fmla="*/ 59 h 566"/>
                      <a:gd name="T18" fmla="*/ 304 w 304"/>
                      <a:gd name="T19" fmla="*/ 87 h 566"/>
                      <a:gd name="T20" fmla="*/ 290 w 304"/>
                      <a:gd name="T21" fmla="*/ 118 h 566"/>
                      <a:gd name="T22" fmla="*/ 262 w 304"/>
                      <a:gd name="T23" fmla="*/ 146 h 566"/>
                      <a:gd name="T24" fmla="*/ 223 w 304"/>
                      <a:gd name="T25" fmla="*/ 181 h 566"/>
                      <a:gd name="T26" fmla="*/ 201 w 304"/>
                      <a:gd name="T27" fmla="*/ 215 h 566"/>
                      <a:gd name="T28" fmla="*/ 194 w 304"/>
                      <a:gd name="T29" fmla="*/ 240 h 566"/>
                      <a:gd name="T30" fmla="*/ 194 w 304"/>
                      <a:gd name="T31" fmla="*/ 260 h 566"/>
                      <a:gd name="T32" fmla="*/ 205 w 304"/>
                      <a:gd name="T33" fmla="*/ 295 h 566"/>
                      <a:gd name="T34" fmla="*/ 230 w 304"/>
                      <a:gd name="T35" fmla="*/ 344 h 566"/>
                      <a:gd name="T36" fmla="*/ 247 w 304"/>
                      <a:gd name="T37" fmla="*/ 399 h 566"/>
                      <a:gd name="T38" fmla="*/ 251 w 304"/>
                      <a:gd name="T39" fmla="*/ 438 h 566"/>
                      <a:gd name="T40" fmla="*/ 244 w 304"/>
                      <a:gd name="T41" fmla="*/ 479 h 566"/>
                      <a:gd name="T42" fmla="*/ 233 w 304"/>
                      <a:gd name="T43" fmla="*/ 510 h 566"/>
                      <a:gd name="T44" fmla="*/ 201 w 304"/>
                      <a:gd name="T45" fmla="*/ 545 h 566"/>
                      <a:gd name="T46" fmla="*/ 173 w 304"/>
                      <a:gd name="T47" fmla="*/ 559 h 566"/>
                      <a:gd name="T48" fmla="*/ 141 w 304"/>
                      <a:gd name="T49" fmla="*/ 566 h 566"/>
                      <a:gd name="T50" fmla="*/ 113 w 304"/>
                      <a:gd name="T51" fmla="*/ 563 h 566"/>
                      <a:gd name="T52" fmla="*/ 92 w 304"/>
                      <a:gd name="T53" fmla="*/ 549 h 566"/>
                      <a:gd name="T54" fmla="*/ 67 w 304"/>
                      <a:gd name="T55" fmla="*/ 521 h 566"/>
                      <a:gd name="T56" fmla="*/ 42 w 304"/>
                      <a:gd name="T57" fmla="*/ 472 h 566"/>
                      <a:gd name="T58" fmla="*/ 14 w 304"/>
                      <a:gd name="T59" fmla="*/ 392 h 566"/>
                      <a:gd name="T60" fmla="*/ 4 w 304"/>
                      <a:gd name="T61" fmla="*/ 333 h 566"/>
                      <a:gd name="T62" fmla="*/ 0 w 304"/>
                      <a:gd name="T63" fmla="*/ 257 h 566"/>
                      <a:gd name="T64" fmla="*/ 0 w 304"/>
                      <a:gd name="T65" fmla="*/ 222 h 566"/>
                      <a:gd name="T66" fmla="*/ 7 w 304"/>
                      <a:gd name="T67" fmla="*/ 174 h 5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304" h="566">
                        <a:moveTo>
                          <a:pt x="7" y="174"/>
                        </a:moveTo>
                        <a:lnTo>
                          <a:pt x="18" y="122"/>
                        </a:lnTo>
                        <a:lnTo>
                          <a:pt x="42" y="83"/>
                        </a:lnTo>
                        <a:lnTo>
                          <a:pt x="81" y="45"/>
                        </a:lnTo>
                        <a:lnTo>
                          <a:pt x="148" y="7"/>
                        </a:lnTo>
                        <a:lnTo>
                          <a:pt x="205" y="0"/>
                        </a:lnTo>
                        <a:lnTo>
                          <a:pt x="255" y="10"/>
                        </a:lnTo>
                        <a:lnTo>
                          <a:pt x="290" y="31"/>
                        </a:lnTo>
                        <a:lnTo>
                          <a:pt x="304" y="59"/>
                        </a:lnTo>
                        <a:lnTo>
                          <a:pt x="304" y="87"/>
                        </a:lnTo>
                        <a:lnTo>
                          <a:pt x="290" y="118"/>
                        </a:lnTo>
                        <a:lnTo>
                          <a:pt x="262" y="146"/>
                        </a:lnTo>
                        <a:lnTo>
                          <a:pt x="223" y="181"/>
                        </a:lnTo>
                        <a:lnTo>
                          <a:pt x="201" y="215"/>
                        </a:lnTo>
                        <a:lnTo>
                          <a:pt x="194" y="240"/>
                        </a:lnTo>
                        <a:lnTo>
                          <a:pt x="194" y="260"/>
                        </a:lnTo>
                        <a:lnTo>
                          <a:pt x="205" y="295"/>
                        </a:lnTo>
                        <a:lnTo>
                          <a:pt x="230" y="344"/>
                        </a:lnTo>
                        <a:lnTo>
                          <a:pt x="247" y="399"/>
                        </a:lnTo>
                        <a:lnTo>
                          <a:pt x="251" y="438"/>
                        </a:lnTo>
                        <a:lnTo>
                          <a:pt x="244" y="479"/>
                        </a:lnTo>
                        <a:lnTo>
                          <a:pt x="233" y="510"/>
                        </a:lnTo>
                        <a:lnTo>
                          <a:pt x="201" y="545"/>
                        </a:lnTo>
                        <a:lnTo>
                          <a:pt x="173" y="559"/>
                        </a:lnTo>
                        <a:lnTo>
                          <a:pt x="141" y="566"/>
                        </a:lnTo>
                        <a:lnTo>
                          <a:pt x="113" y="563"/>
                        </a:lnTo>
                        <a:lnTo>
                          <a:pt x="92" y="549"/>
                        </a:lnTo>
                        <a:lnTo>
                          <a:pt x="67" y="521"/>
                        </a:lnTo>
                        <a:lnTo>
                          <a:pt x="42" y="472"/>
                        </a:lnTo>
                        <a:lnTo>
                          <a:pt x="14" y="392"/>
                        </a:lnTo>
                        <a:lnTo>
                          <a:pt x="4" y="333"/>
                        </a:lnTo>
                        <a:lnTo>
                          <a:pt x="0" y="257"/>
                        </a:lnTo>
                        <a:lnTo>
                          <a:pt x="0" y="222"/>
                        </a:lnTo>
                        <a:lnTo>
                          <a:pt x="7" y="174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56180" name="Freeform 52"/>
                  <p:cNvSpPr>
                    <a:spLocks/>
                  </p:cNvSpPr>
                  <p:nvPr/>
                </p:nvSpPr>
                <p:spPr bwMode="auto">
                  <a:xfrm flipH="1">
                    <a:off x="1151" y="1619"/>
                    <a:ext cx="249" cy="572"/>
                  </a:xfrm>
                  <a:custGeom>
                    <a:avLst/>
                    <a:gdLst>
                      <a:gd name="T0" fmla="*/ 25 w 249"/>
                      <a:gd name="T1" fmla="*/ 65 h 572"/>
                      <a:gd name="T2" fmla="*/ 7 w 249"/>
                      <a:gd name="T3" fmla="*/ 44 h 572"/>
                      <a:gd name="T4" fmla="*/ 0 w 249"/>
                      <a:gd name="T5" fmla="*/ 27 h 572"/>
                      <a:gd name="T6" fmla="*/ 11 w 249"/>
                      <a:gd name="T7" fmla="*/ 7 h 572"/>
                      <a:gd name="T8" fmla="*/ 28 w 249"/>
                      <a:gd name="T9" fmla="*/ 0 h 572"/>
                      <a:gd name="T10" fmla="*/ 60 w 249"/>
                      <a:gd name="T11" fmla="*/ 0 h 572"/>
                      <a:gd name="T12" fmla="*/ 96 w 249"/>
                      <a:gd name="T13" fmla="*/ 24 h 572"/>
                      <a:gd name="T14" fmla="*/ 132 w 249"/>
                      <a:gd name="T15" fmla="*/ 61 h 572"/>
                      <a:gd name="T16" fmla="*/ 192 w 249"/>
                      <a:gd name="T17" fmla="*/ 140 h 572"/>
                      <a:gd name="T18" fmla="*/ 231 w 249"/>
                      <a:gd name="T19" fmla="*/ 204 h 572"/>
                      <a:gd name="T20" fmla="*/ 249 w 249"/>
                      <a:gd name="T21" fmla="*/ 255 h 572"/>
                      <a:gd name="T22" fmla="*/ 245 w 249"/>
                      <a:gd name="T23" fmla="*/ 283 h 572"/>
                      <a:gd name="T24" fmla="*/ 224 w 249"/>
                      <a:gd name="T25" fmla="*/ 320 h 572"/>
                      <a:gd name="T26" fmla="*/ 181 w 249"/>
                      <a:gd name="T27" fmla="*/ 347 h 572"/>
                      <a:gd name="T28" fmla="*/ 110 w 249"/>
                      <a:gd name="T29" fmla="*/ 371 h 572"/>
                      <a:gd name="T30" fmla="*/ 75 w 249"/>
                      <a:gd name="T31" fmla="*/ 395 h 572"/>
                      <a:gd name="T32" fmla="*/ 60 w 249"/>
                      <a:gd name="T33" fmla="*/ 415 h 572"/>
                      <a:gd name="T34" fmla="*/ 68 w 249"/>
                      <a:gd name="T35" fmla="*/ 436 h 572"/>
                      <a:gd name="T36" fmla="*/ 107 w 249"/>
                      <a:gd name="T37" fmla="*/ 456 h 572"/>
                      <a:gd name="T38" fmla="*/ 139 w 249"/>
                      <a:gd name="T39" fmla="*/ 497 h 572"/>
                      <a:gd name="T40" fmla="*/ 153 w 249"/>
                      <a:gd name="T41" fmla="*/ 538 h 572"/>
                      <a:gd name="T42" fmla="*/ 149 w 249"/>
                      <a:gd name="T43" fmla="*/ 558 h 572"/>
                      <a:gd name="T44" fmla="*/ 117 w 249"/>
                      <a:gd name="T45" fmla="*/ 572 h 572"/>
                      <a:gd name="T46" fmla="*/ 107 w 249"/>
                      <a:gd name="T47" fmla="*/ 572 h 572"/>
                      <a:gd name="T48" fmla="*/ 92 w 249"/>
                      <a:gd name="T49" fmla="*/ 535 h 572"/>
                      <a:gd name="T50" fmla="*/ 85 w 249"/>
                      <a:gd name="T51" fmla="*/ 494 h 572"/>
                      <a:gd name="T52" fmla="*/ 64 w 249"/>
                      <a:gd name="T53" fmla="*/ 463 h 572"/>
                      <a:gd name="T54" fmla="*/ 32 w 249"/>
                      <a:gd name="T55" fmla="*/ 446 h 572"/>
                      <a:gd name="T56" fmla="*/ 21 w 249"/>
                      <a:gd name="T57" fmla="*/ 426 h 572"/>
                      <a:gd name="T58" fmla="*/ 25 w 249"/>
                      <a:gd name="T59" fmla="*/ 405 h 572"/>
                      <a:gd name="T60" fmla="*/ 53 w 249"/>
                      <a:gd name="T61" fmla="*/ 371 h 572"/>
                      <a:gd name="T62" fmla="*/ 107 w 249"/>
                      <a:gd name="T63" fmla="*/ 351 h 572"/>
                      <a:gd name="T64" fmla="*/ 157 w 249"/>
                      <a:gd name="T65" fmla="*/ 320 h 572"/>
                      <a:gd name="T66" fmla="*/ 196 w 249"/>
                      <a:gd name="T67" fmla="*/ 286 h 572"/>
                      <a:gd name="T68" fmla="*/ 210 w 249"/>
                      <a:gd name="T69" fmla="*/ 252 h 572"/>
                      <a:gd name="T70" fmla="*/ 206 w 249"/>
                      <a:gd name="T71" fmla="*/ 238 h 572"/>
                      <a:gd name="T72" fmla="*/ 189 w 249"/>
                      <a:gd name="T73" fmla="*/ 208 h 572"/>
                      <a:gd name="T74" fmla="*/ 157 w 249"/>
                      <a:gd name="T75" fmla="*/ 163 h 572"/>
                      <a:gd name="T76" fmla="*/ 121 w 249"/>
                      <a:gd name="T77" fmla="*/ 136 h 572"/>
                      <a:gd name="T78" fmla="*/ 82 w 249"/>
                      <a:gd name="T79" fmla="*/ 106 h 572"/>
                      <a:gd name="T80" fmla="*/ 53 w 249"/>
                      <a:gd name="T81" fmla="*/ 89 h 572"/>
                      <a:gd name="T82" fmla="*/ 25 w 249"/>
                      <a:gd name="T83" fmla="*/ 65 h 5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49" h="572">
                        <a:moveTo>
                          <a:pt x="25" y="65"/>
                        </a:moveTo>
                        <a:lnTo>
                          <a:pt x="7" y="44"/>
                        </a:lnTo>
                        <a:lnTo>
                          <a:pt x="0" y="27"/>
                        </a:lnTo>
                        <a:lnTo>
                          <a:pt x="11" y="7"/>
                        </a:lnTo>
                        <a:lnTo>
                          <a:pt x="28" y="0"/>
                        </a:lnTo>
                        <a:lnTo>
                          <a:pt x="60" y="0"/>
                        </a:lnTo>
                        <a:lnTo>
                          <a:pt x="96" y="24"/>
                        </a:lnTo>
                        <a:lnTo>
                          <a:pt x="132" y="61"/>
                        </a:lnTo>
                        <a:lnTo>
                          <a:pt x="192" y="140"/>
                        </a:lnTo>
                        <a:lnTo>
                          <a:pt x="231" y="204"/>
                        </a:lnTo>
                        <a:lnTo>
                          <a:pt x="249" y="255"/>
                        </a:lnTo>
                        <a:lnTo>
                          <a:pt x="245" y="283"/>
                        </a:lnTo>
                        <a:lnTo>
                          <a:pt x="224" y="320"/>
                        </a:lnTo>
                        <a:lnTo>
                          <a:pt x="181" y="347"/>
                        </a:lnTo>
                        <a:lnTo>
                          <a:pt x="110" y="371"/>
                        </a:lnTo>
                        <a:lnTo>
                          <a:pt x="75" y="395"/>
                        </a:lnTo>
                        <a:lnTo>
                          <a:pt x="60" y="415"/>
                        </a:lnTo>
                        <a:lnTo>
                          <a:pt x="68" y="436"/>
                        </a:lnTo>
                        <a:lnTo>
                          <a:pt x="107" y="456"/>
                        </a:lnTo>
                        <a:lnTo>
                          <a:pt x="139" y="497"/>
                        </a:lnTo>
                        <a:lnTo>
                          <a:pt x="153" y="538"/>
                        </a:lnTo>
                        <a:lnTo>
                          <a:pt x="149" y="558"/>
                        </a:lnTo>
                        <a:lnTo>
                          <a:pt x="117" y="572"/>
                        </a:lnTo>
                        <a:lnTo>
                          <a:pt x="107" y="572"/>
                        </a:lnTo>
                        <a:lnTo>
                          <a:pt x="92" y="535"/>
                        </a:lnTo>
                        <a:lnTo>
                          <a:pt x="85" y="494"/>
                        </a:lnTo>
                        <a:lnTo>
                          <a:pt x="64" y="463"/>
                        </a:lnTo>
                        <a:lnTo>
                          <a:pt x="32" y="446"/>
                        </a:lnTo>
                        <a:lnTo>
                          <a:pt x="21" y="426"/>
                        </a:lnTo>
                        <a:lnTo>
                          <a:pt x="25" y="405"/>
                        </a:lnTo>
                        <a:lnTo>
                          <a:pt x="53" y="371"/>
                        </a:lnTo>
                        <a:lnTo>
                          <a:pt x="107" y="351"/>
                        </a:lnTo>
                        <a:lnTo>
                          <a:pt x="157" y="320"/>
                        </a:lnTo>
                        <a:lnTo>
                          <a:pt x="196" y="286"/>
                        </a:lnTo>
                        <a:lnTo>
                          <a:pt x="210" y="252"/>
                        </a:lnTo>
                        <a:lnTo>
                          <a:pt x="206" y="238"/>
                        </a:lnTo>
                        <a:lnTo>
                          <a:pt x="189" y="208"/>
                        </a:lnTo>
                        <a:lnTo>
                          <a:pt x="157" y="163"/>
                        </a:lnTo>
                        <a:lnTo>
                          <a:pt x="121" y="136"/>
                        </a:lnTo>
                        <a:lnTo>
                          <a:pt x="82" y="106"/>
                        </a:lnTo>
                        <a:lnTo>
                          <a:pt x="53" y="89"/>
                        </a:lnTo>
                        <a:lnTo>
                          <a:pt x="25" y="6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56181" name="Freeform 53"/>
                  <p:cNvSpPr>
                    <a:spLocks/>
                  </p:cNvSpPr>
                  <p:nvPr/>
                </p:nvSpPr>
                <p:spPr bwMode="auto">
                  <a:xfrm flipH="1">
                    <a:off x="1447" y="1581"/>
                    <a:ext cx="362" cy="499"/>
                  </a:xfrm>
                  <a:custGeom>
                    <a:avLst/>
                    <a:gdLst>
                      <a:gd name="T0" fmla="*/ 151 w 362"/>
                      <a:gd name="T1" fmla="*/ 35 h 499"/>
                      <a:gd name="T2" fmla="*/ 221 w 362"/>
                      <a:gd name="T3" fmla="*/ 0 h 499"/>
                      <a:gd name="T4" fmla="*/ 281 w 362"/>
                      <a:gd name="T5" fmla="*/ 0 h 499"/>
                      <a:gd name="T6" fmla="*/ 344 w 362"/>
                      <a:gd name="T7" fmla="*/ 14 h 499"/>
                      <a:gd name="T8" fmla="*/ 362 w 362"/>
                      <a:gd name="T9" fmla="*/ 35 h 499"/>
                      <a:gd name="T10" fmla="*/ 351 w 362"/>
                      <a:gd name="T11" fmla="*/ 59 h 499"/>
                      <a:gd name="T12" fmla="*/ 334 w 362"/>
                      <a:gd name="T13" fmla="*/ 91 h 499"/>
                      <a:gd name="T14" fmla="*/ 302 w 362"/>
                      <a:gd name="T15" fmla="*/ 87 h 499"/>
                      <a:gd name="T16" fmla="*/ 274 w 362"/>
                      <a:gd name="T17" fmla="*/ 77 h 499"/>
                      <a:gd name="T18" fmla="*/ 253 w 362"/>
                      <a:gd name="T19" fmla="*/ 63 h 499"/>
                      <a:gd name="T20" fmla="*/ 232 w 362"/>
                      <a:gd name="T21" fmla="*/ 59 h 499"/>
                      <a:gd name="T22" fmla="*/ 193 w 362"/>
                      <a:gd name="T23" fmla="*/ 70 h 499"/>
                      <a:gd name="T24" fmla="*/ 137 w 362"/>
                      <a:gd name="T25" fmla="*/ 94 h 499"/>
                      <a:gd name="T26" fmla="*/ 91 w 362"/>
                      <a:gd name="T27" fmla="*/ 136 h 499"/>
                      <a:gd name="T28" fmla="*/ 70 w 362"/>
                      <a:gd name="T29" fmla="*/ 164 h 499"/>
                      <a:gd name="T30" fmla="*/ 60 w 362"/>
                      <a:gd name="T31" fmla="*/ 185 h 499"/>
                      <a:gd name="T32" fmla="*/ 60 w 362"/>
                      <a:gd name="T33" fmla="*/ 202 h 499"/>
                      <a:gd name="T34" fmla="*/ 74 w 362"/>
                      <a:gd name="T35" fmla="*/ 220 h 499"/>
                      <a:gd name="T36" fmla="*/ 116 w 362"/>
                      <a:gd name="T37" fmla="*/ 248 h 499"/>
                      <a:gd name="T38" fmla="*/ 155 w 362"/>
                      <a:gd name="T39" fmla="*/ 286 h 499"/>
                      <a:gd name="T40" fmla="*/ 179 w 362"/>
                      <a:gd name="T41" fmla="*/ 325 h 499"/>
                      <a:gd name="T42" fmla="*/ 193 w 362"/>
                      <a:gd name="T43" fmla="*/ 352 h 499"/>
                      <a:gd name="T44" fmla="*/ 186 w 362"/>
                      <a:gd name="T45" fmla="*/ 370 h 499"/>
                      <a:gd name="T46" fmla="*/ 169 w 362"/>
                      <a:gd name="T47" fmla="*/ 387 h 499"/>
                      <a:gd name="T48" fmla="*/ 134 w 362"/>
                      <a:gd name="T49" fmla="*/ 398 h 499"/>
                      <a:gd name="T50" fmla="*/ 95 w 362"/>
                      <a:gd name="T51" fmla="*/ 412 h 499"/>
                      <a:gd name="T52" fmla="*/ 77 w 362"/>
                      <a:gd name="T53" fmla="*/ 433 h 499"/>
                      <a:gd name="T54" fmla="*/ 81 w 362"/>
                      <a:gd name="T55" fmla="*/ 468 h 499"/>
                      <a:gd name="T56" fmla="*/ 53 w 362"/>
                      <a:gd name="T57" fmla="*/ 499 h 499"/>
                      <a:gd name="T58" fmla="*/ 39 w 362"/>
                      <a:gd name="T59" fmla="*/ 489 h 499"/>
                      <a:gd name="T60" fmla="*/ 42 w 362"/>
                      <a:gd name="T61" fmla="*/ 429 h 499"/>
                      <a:gd name="T62" fmla="*/ 67 w 362"/>
                      <a:gd name="T63" fmla="*/ 398 h 499"/>
                      <a:gd name="T64" fmla="*/ 102 w 362"/>
                      <a:gd name="T65" fmla="*/ 373 h 499"/>
                      <a:gd name="T66" fmla="*/ 137 w 362"/>
                      <a:gd name="T67" fmla="*/ 359 h 499"/>
                      <a:gd name="T68" fmla="*/ 155 w 362"/>
                      <a:gd name="T69" fmla="*/ 352 h 499"/>
                      <a:gd name="T70" fmla="*/ 158 w 362"/>
                      <a:gd name="T71" fmla="*/ 342 h 499"/>
                      <a:gd name="T72" fmla="*/ 148 w 362"/>
                      <a:gd name="T73" fmla="*/ 325 h 499"/>
                      <a:gd name="T74" fmla="*/ 112 w 362"/>
                      <a:gd name="T75" fmla="*/ 290 h 499"/>
                      <a:gd name="T76" fmla="*/ 70 w 362"/>
                      <a:gd name="T77" fmla="*/ 262 h 499"/>
                      <a:gd name="T78" fmla="*/ 35 w 362"/>
                      <a:gd name="T79" fmla="*/ 241 h 499"/>
                      <a:gd name="T80" fmla="*/ 7 w 362"/>
                      <a:gd name="T81" fmla="*/ 220 h 499"/>
                      <a:gd name="T82" fmla="*/ 0 w 362"/>
                      <a:gd name="T83" fmla="*/ 195 h 499"/>
                      <a:gd name="T84" fmla="*/ 18 w 362"/>
                      <a:gd name="T85" fmla="*/ 157 h 499"/>
                      <a:gd name="T86" fmla="*/ 56 w 362"/>
                      <a:gd name="T87" fmla="*/ 108 h 499"/>
                      <a:gd name="T88" fmla="*/ 95 w 362"/>
                      <a:gd name="T89" fmla="*/ 70 h 499"/>
                      <a:gd name="T90" fmla="*/ 123 w 362"/>
                      <a:gd name="T91" fmla="*/ 52 h 499"/>
                      <a:gd name="T92" fmla="*/ 151 w 362"/>
                      <a:gd name="T93" fmla="*/ 35 h 4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362" h="499">
                        <a:moveTo>
                          <a:pt x="151" y="35"/>
                        </a:moveTo>
                        <a:lnTo>
                          <a:pt x="221" y="0"/>
                        </a:lnTo>
                        <a:lnTo>
                          <a:pt x="281" y="0"/>
                        </a:lnTo>
                        <a:lnTo>
                          <a:pt x="344" y="14"/>
                        </a:lnTo>
                        <a:lnTo>
                          <a:pt x="362" y="35"/>
                        </a:lnTo>
                        <a:lnTo>
                          <a:pt x="351" y="59"/>
                        </a:lnTo>
                        <a:lnTo>
                          <a:pt x="334" y="91"/>
                        </a:lnTo>
                        <a:lnTo>
                          <a:pt x="302" y="87"/>
                        </a:lnTo>
                        <a:lnTo>
                          <a:pt x="274" y="77"/>
                        </a:lnTo>
                        <a:lnTo>
                          <a:pt x="253" y="63"/>
                        </a:lnTo>
                        <a:lnTo>
                          <a:pt x="232" y="59"/>
                        </a:lnTo>
                        <a:lnTo>
                          <a:pt x="193" y="70"/>
                        </a:lnTo>
                        <a:lnTo>
                          <a:pt x="137" y="94"/>
                        </a:lnTo>
                        <a:lnTo>
                          <a:pt x="91" y="136"/>
                        </a:lnTo>
                        <a:lnTo>
                          <a:pt x="70" y="164"/>
                        </a:lnTo>
                        <a:lnTo>
                          <a:pt x="60" y="185"/>
                        </a:lnTo>
                        <a:lnTo>
                          <a:pt x="60" y="202"/>
                        </a:lnTo>
                        <a:lnTo>
                          <a:pt x="74" y="220"/>
                        </a:lnTo>
                        <a:lnTo>
                          <a:pt x="116" y="248"/>
                        </a:lnTo>
                        <a:lnTo>
                          <a:pt x="155" y="286"/>
                        </a:lnTo>
                        <a:lnTo>
                          <a:pt x="179" y="325"/>
                        </a:lnTo>
                        <a:lnTo>
                          <a:pt x="193" y="352"/>
                        </a:lnTo>
                        <a:lnTo>
                          <a:pt x="186" y="370"/>
                        </a:lnTo>
                        <a:lnTo>
                          <a:pt x="169" y="387"/>
                        </a:lnTo>
                        <a:lnTo>
                          <a:pt x="134" y="398"/>
                        </a:lnTo>
                        <a:lnTo>
                          <a:pt x="95" y="412"/>
                        </a:lnTo>
                        <a:lnTo>
                          <a:pt x="77" y="433"/>
                        </a:lnTo>
                        <a:lnTo>
                          <a:pt x="81" y="468"/>
                        </a:lnTo>
                        <a:lnTo>
                          <a:pt x="53" y="499"/>
                        </a:lnTo>
                        <a:lnTo>
                          <a:pt x="39" y="489"/>
                        </a:lnTo>
                        <a:lnTo>
                          <a:pt x="42" y="429"/>
                        </a:lnTo>
                        <a:lnTo>
                          <a:pt x="67" y="398"/>
                        </a:lnTo>
                        <a:lnTo>
                          <a:pt x="102" y="373"/>
                        </a:lnTo>
                        <a:lnTo>
                          <a:pt x="137" y="359"/>
                        </a:lnTo>
                        <a:lnTo>
                          <a:pt x="155" y="352"/>
                        </a:lnTo>
                        <a:lnTo>
                          <a:pt x="158" y="342"/>
                        </a:lnTo>
                        <a:lnTo>
                          <a:pt x="148" y="325"/>
                        </a:lnTo>
                        <a:lnTo>
                          <a:pt x="112" y="290"/>
                        </a:lnTo>
                        <a:lnTo>
                          <a:pt x="70" y="262"/>
                        </a:lnTo>
                        <a:lnTo>
                          <a:pt x="35" y="241"/>
                        </a:lnTo>
                        <a:lnTo>
                          <a:pt x="7" y="220"/>
                        </a:lnTo>
                        <a:lnTo>
                          <a:pt x="0" y="195"/>
                        </a:lnTo>
                        <a:lnTo>
                          <a:pt x="18" y="157"/>
                        </a:lnTo>
                        <a:lnTo>
                          <a:pt x="56" y="108"/>
                        </a:lnTo>
                        <a:lnTo>
                          <a:pt x="95" y="70"/>
                        </a:lnTo>
                        <a:lnTo>
                          <a:pt x="123" y="52"/>
                        </a:lnTo>
                        <a:lnTo>
                          <a:pt x="151" y="3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56182" name="Freeform 54"/>
                  <p:cNvSpPr>
                    <a:spLocks/>
                  </p:cNvSpPr>
                  <p:nvPr/>
                </p:nvSpPr>
                <p:spPr bwMode="auto">
                  <a:xfrm flipH="1">
                    <a:off x="1376" y="2005"/>
                    <a:ext cx="229" cy="840"/>
                  </a:xfrm>
                  <a:custGeom>
                    <a:avLst/>
                    <a:gdLst>
                      <a:gd name="T0" fmla="*/ 132 w 229"/>
                      <a:gd name="T1" fmla="*/ 69 h 840"/>
                      <a:gd name="T2" fmla="*/ 136 w 229"/>
                      <a:gd name="T3" fmla="*/ 21 h 840"/>
                      <a:gd name="T4" fmla="*/ 168 w 229"/>
                      <a:gd name="T5" fmla="*/ 0 h 840"/>
                      <a:gd name="T6" fmla="*/ 204 w 229"/>
                      <a:gd name="T7" fmla="*/ 3 h 840"/>
                      <a:gd name="T8" fmla="*/ 225 w 229"/>
                      <a:gd name="T9" fmla="*/ 21 h 840"/>
                      <a:gd name="T10" fmla="*/ 229 w 229"/>
                      <a:gd name="T11" fmla="*/ 90 h 840"/>
                      <a:gd name="T12" fmla="*/ 218 w 229"/>
                      <a:gd name="T13" fmla="*/ 266 h 840"/>
                      <a:gd name="T14" fmla="*/ 204 w 229"/>
                      <a:gd name="T15" fmla="*/ 373 h 840"/>
                      <a:gd name="T16" fmla="*/ 222 w 229"/>
                      <a:gd name="T17" fmla="*/ 460 h 840"/>
                      <a:gd name="T18" fmla="*/ 225 w 229"/>
                      <a:gd name="T19" fmla="*/ 546 h 840"/>
                      <a:gd name="T20" fmla="*/ 215 w 229"/>
                      <a:gd name="T21" fmla="*/ 633 h 840"/>
                      <a:gd name="T22" fmla="*/ 197 w 229"/>
                      <a:gd name="T23" fmla="*/ 743 h 840"/>
                      <a:gd name="T24" fmla="*/ 204 w 229"/>
                      <a:gd name="T25" fmla="*/ 802 h 840"/>
                      <a:gd name="T26" fmla="*/ 186 w 229"/>
                      <a:gd name="T27" fmla="*/ 812 h 840"/>
                      <a:gd name="T28" fmla="*/ 72 w 229"/>
                      <a:gd name="T29" fmla="*/ 833 h 840"/>
                      <a:gd name="T30" fmla="*/ 43 w 229"/>
                      <a:gd name="T31" fmla="*/ 840 h 840"/>
                      <a:gd name="T32" fmla="*/ 0 w 229"/>
                      <a:gd name="T33" fmla="*/ 816 h 840"/>
                      <a:gd name="T34" fmla="*/ 0 w 229"/>
                      <a:gd name="T35" fmla="*/ 802 h 840"/>
                      <a:gd name="T36" fmla="*/ 125 w 229"/>
                      <a:gd name="T37" fmla="*/ 795 h 840"/>
                      <a:gd name="T38" fmla="*/ 168 w 229"/>
                      <a:gd name="T39" fmla="*/ 778 h 840"/>
                      <a:gd name="T40" fmla="*/ 172 w 229"/>
                      <a:gd name="T41" fmla="*/ 740 h 840"/>
                      <a:gd name="T42" fmla="*/ 175 w 229"/>
                      <a:gd name="T43" fmla="*/ 622 h 840"/>
                      <a:gd name="T44" fmla="*/ 165 w 229"/>
                      <a:gd name="T45" fmla="*/ 525 h 840"/>
                      <a:gd name="T46" fmla="*/ 154 w 229"/>
                      <a:gd name="T47" fmla="*/ 408 h 840"/>
                      <a:gd name="T48" fmla="*/ 157 w 229"/>
                      <a:gd name="T49" fmla="*/ 335 h 840"/>
                      <a:gd name="T50" fmla="*/ 165 w 229"/>
                      <a:gd name="T51" fmla="*/ 242 h 840"/>
                      <a:gd name="T52" fmla="*/ 147 w 229"/>
                      <a:gd name="T53" fmla="*/ 152 h 840"/>
                      <a:gd name="T54" fmla="*/ 132 w 229"/>
                      <a:gd name="T55" fmla="*/ 69 h 8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229" h="840">
                        <a:moveTo>
                          <a:pt x="132" y="69"/>
                        </a:moveTo>
                        <a:lnTo>
                          <a:pt x="136" y="21"/>
                        </a:lnTo>
                        <a:lnTo>
                          <a:pt x="168" y="0"/>
                        </a:lnTo>
                        <a:lnTo>
                          <a:pt x="204" y="3"/>
                        </a:lnTo>
                        <a:lnTo>
                          <a:pt x="225" y="21"/>
                        </a:lnTo>
                        <a:lnTo>
                          <a:pt x="229" y="90"/>
                        </a:lnTo>
                        <a:lnTo>
                          <a:pt x="218" y="266"/>
                        </a:lnTo>
                        <a:lnTo>
                          <a:pt x="204" y="373"/>
                        </a:lnTo>
                        <a:lnTo>
                          <a:pt x="222" y="460"/>
                        </a:lnTo>
                        <a:lnTo>
                          <a:pt x="225" y="546"/>
                        </a:lnTo>
                        <a:lnTo>
                          <a:pt x="215" y="633"/>
                        </a:lnTo>
                        <a:lnTo>
                          <a:pt x="197" y="743"/>
                        </a:lnTo>
                        <a:lnTo>
                          <a:pt x="204" y="802"/>
                        </a:lnTo>
                        <a:lnTo>
                          <a:pt x="186" y="812"/>
                        </a:lnTo>
                        <a:lnTo>
                          <a:pt x="72" y="833"/>
                        </a:lnTo>
                        <a:lnTo>
                          <a:pt x="43" y="840"/>
                        </a:lnTo>
                        <a:lnTo>
                          <a:pt x="0" y="816"/>
                        </a:lnTo>
                        <a:lnTo>
                          <a:pt x="0" y="802"/>
                        </a:lnTo>
                        <a:lnTo>
                          <a:pt x="125" y="795"/>
                        </a:lnTo>
                        <a:lnTo>
                          <a:pt x="168" y="778"/>
                        </a:lnTo>
                        <a:lnTo>
                          <a:pt x="172" y="740"/>
                        </a:lnTo>
                        <a:lnTo>
                          <a:pt x="175" y="622"/>
                        </a:lnTo>
                        <a:lnTo>
                          <a:pt x="165" y="525"/>
                        </a:lnTo>
                        <a:lnTo>
                          <a:pt x="154" y="408"/>
                        </a:lnTo>
                        <a:lnTo>
                          <a:pt x="157" y="335"/>
                        </a:lnTo>
                        <a:lnTo>
                          <a:pt x="165" y="242"/>
                        </a:lnTo>
                        <a:lnTo>
                          <a:pt x="147" y="152"/>
                        </a:lnTo>
                        <a:lnTo>
                          <a:pt x="132" y="6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56183" name="Freeform 55"/>
                  <p:cNvSpPr>
                    <a:spLocks/>
                  </p:cNvSpPr>
                  <p:nvPr/>
                </p:nvSpPr>
                <p:spPr bwMode="auto">
                  <a:xfrm flipH="1">
                    <a:off x="1390" y="2033"/>
                    <a:ext cx="447" cy="658"/>
                  </a:xfrm>
                  <a:custGeom>
                    <a:avLst/>
                    <a:gdLst>
                      <a:gd name="T0" fmla="*/ 212 w 447"/>
                      <a:gd name="T1" fmla="*/ 268 h 658"/>
                      <a:gd name="T2" fmla="*/ 212 w 447"/>
                      <a:gd name="T3" fmla="*/ 233 h 658"/>
                      <a:gd name="T4" fmla="*/ 230 w 447"/>
                      <a:gd name="T5" fmla="*/ 174 h 658"/>
                      <a:gd name="T6" fmla="*/ 284 w 447"/>
                      <a:gd name="T7" fmla="*/ 80 h 658"/>
                      <a:gd name="T8" fmla="*/ 370 w 447"/>
                      <a:gd name="T9" fmla="*/ 0 h 658"/>
                      <a:gd name="T10" fmla="*/ 424 w 447"/>
                      <a:gd name="T11" fmla="*/ 0 h 658"/>
                      <a:gd name="T12" fmla="*/ 447 w 447"/>
                      <a:gd name="T13" fmla="*/ 38 h 658"/>
                      <a:gd name="T14" fmla="*/ 415 w 447"/>
                      <a:gd name="T15" fmla="*/ 91 h 658"/>
                      <a:gd name="T16" fmla="*/ 348 w 447"/>
                      <a:gd name="T17" fmla="*/ 129 h 658"/>
                      <a:gd name="T18" fmla="*/ 307 w 447"/>
                      <a:gd name="T19" fmla="*/ 167 h 658"/>
                      <a:gd name="T20" fmla="*/ 266 w 447"/>
                      <a:gd name="T21" fmla="*/ 223 h 658"/>
                      <a:gd name="T22" fmla="*/ 257 w 447"/>
                      <a:gd name="T23" fmla="*/ 261 h 658"/>
                      <a:gd name="T24" fmla="*/ 262 w 447"/>
                      <a:gd name="T25" fmla="*/ 303 h 658"/>
                      <a:gd name="T26" fmla="*/ 284 w 447"/>
                      <a:gd name="T27" fmla="*/ 373 h 658"/>
                      <a:gd name="T28" fmla="*/ 289 w 447"/>
                      <a:gd name="T29" fmla="*/ 449 h 658"/>
                      <a:gd name="T30" fmla="*/ 280 w 447"/>
                      <a:gd name="T31" fmla="*/ 547 h 658"/>
                      <a:gd name="T32" fmla="*/ 257 w 447"/>
                      <a:gd name="T33" fmla="*/ 616 h 658"/>
                      <a:gd name="T34" fmla="*/ 217 w 447"/>
                      <a:gd name="T35" fmla="*/ 658 h 658"/>
                      <a:gd name="T36" fmla="*/ 190 w 447"/>
                      <a:gd name="T37" fmla="*/ 658 h 658"/>
                      <a:gd name="T38" fmla="*/ 104 w 447"/>
                      <a:gd name="T39" fmla="*/ 637 h 658"/>
                      <a:gd name="T40" fmla="*/ 27 w 447"/>
                      <a:gd name="T41" fmla="*/ 634 h 658"/>
                      <a:gd name="T42" fmla="*/ 0 w 447"/>
                      <a:gd name="T43" fmla="*/ 620 h 658"/>
                      <a:gd name="T44" fmla="*/ 50 w 447"/>
                      <a:gd name="T45" fmla="*/ 606 h 658"/>
                      <a:gd name="T46" fmla="*/ 131 w 447"/>
                      <a:gd name="T47" fmla="*/ 609 h 658"/>
                      <a:gd name="T48" fmla="*/ 181 w 447"/>
                      <a:gd name="T49" fmla="*/ 623 h 658"/>
                      <a:gd name="T50" fmla="*/ 212 w 447"/>
                      <a:gd name="T51" fmla="*/ 613 h 658"/>
                      <a:gd name="T52" fmla="*/ 244 w 447"/>
                      <a:gd name="T53" fmla="*/ 557 h 658"/>
                      <a:gd name="T54" fmla="*/ 248 w 447"/>
                      <a:gd name="T55" fmla="*/ 477 h 658"/>
                      <a:gd name="T56" fmla="*/ 239 w 447"/>
                      <a:gd name="T57" fmla="*/ 404 h 658"/>
                      <a:gd name="T58" fmla="*/ 212 w 447"/>
                      <a:gd name="T59" fmla="*/ 317 h 658"/>
                      <a:gd name="T60" fmla="*/ 212 w 447"/>
                      <a:gd name="T61" fmla="*/ 268 h 6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447" h="658">
                        <a:moveTo>
                          <a:pt x="212" y="268"/>
                        </a:moveTo>
                        <a:lnTo>
                          <a:pt x="212" y="233"/>
                        </a:lnTo>
                        <a:lnTo>
                          <a:pt x="230" y="174"/>
                        </a:lnTo>
                        <a:lnTo>
                          <a:pt x="284" y="80"/>
                        </a:lnTo>
                        <a:lnTo>
                          <a:pt x="370" y="0"/>
                        </a:lnTo>
                        <a:lnTo>
                          <a:pt x="424" y="0"/>
                        </a:lnTo>
                        <a:lnTo>
                          <a:pt x="447" y="38"/>
                        </a:lnTo>
                        <a:lnTo>
                          <a:pt x="415" y="91"/>
                        </a:lnTo>
                        <a:lnTo>
                          <a:pt x="348" y="129"/>
                        </a:lnTo>
                        <a:lnTo>
                          <a:pt x="307" y="167"/>
                        </a:lnTo>
                        <a:lnTo>
                          <a:pt x="266" y="223"/>
                        </a:lnTo>
                        <a:lnTo>
                          <a:pt x="257" y="261"/>
                        </a:lnTo>
                        <a:lnTo>
                          <a:pt x="262" y="303"/>
                        </a:lnTo>
                        <a:lnTo>
                          <a:pt x="284" y="373"/>
                        </a:lnTo>
                        <a:lnTo>
                          <a:pt x="289" y="449"/>
                        </a:lnTo>
                        <a:lnTo>
                          <a:pt x="280" y="547"/>
                        </a:lnTo>
                        <a:lnTo>
                          <a:pt x="257" y="616"/>
                        </a:lnTo>
                        <a:lnTo>
                          <a:pt x="217" y="658"/>
                        </a:lnTo>
                        <a:lnTo>
                          <a:pt x="190" y="658"/>
                        </a:lnTo>
                        <a:lnTo>
                          <a:pt x="104" y="637"/>
                        </a:lnTo>
                        <a:lnTo>
                          <a:pt x="27" y="634"/>
                        </a:lnTo>
                        <a:lnTo>
                          <a:pt x="0" y="620"/>
                        </a:lnTo>
                        <a:lnTo>
                          <a:pt x="50" y="606"/>
                        </a:lnTo>
                        <a:lnTo>
                          <a:pt x="131" y="609"/>
                        </a:lnTo>
                        <a:lnTo>
                          <a:pt x="181" y="623"/>
                        </a:lnTo>
                        <a:lnTo>
                          <a:pt x="212" y="613"/>
                        </a:lnTo>
                        <a:lnTo>
                          <a:pt x="244" y="557"/>
                        </a:lnTo>
                        <a:lnTo>
                          <a:pt x="248" y="477"/>
                        </a:lnTo>
                        <a:lnTo>
                          <a:pt x="239" y="404"/>
                        </a:lnTo>
                        <a:lnTo>
                          <a:pt x="212" y="317"/>
                        </a:lnTo>
                        <a:lnTo>
                          <a:pt x="212" y="26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56184" name="Freeform 56"/>
                  <p:cNvSpPr>
                    <a:spLocks/>
                  </p:cNvSpPr>
                  <p:nvPr/>
                </p:nvSpPr>
                <p:spPr bwMode="auto">
                  <a:xfrm flipH="1">
                    <a:off x="1353" y="1223"/>
                    <a:ext cx="282" cy="326"/>
                  </a:xfrm>
                  <a:custGeom>
                    <a:avLst/>
                    <a:gdLst>
                      <a:gd name="T0" fmla="*/ 81 w 282"/>
                      <a:gd name="T1" fmla="*/ 137 h 326"/>
                      <a:gd name="T2" fmla="*/ 78 w 282"/>
                      <a:gd name="T3" fmla="*/ 84 h 326"/>
                      <a:gd name="T4" fmla="*/ 88 w 282"/>
                      <a:gd name="T5" fmla="*/ 35 h 326"/>
                      <a:gd name="T6" fmla="*/ 127 w 282"/>
                      <a:gd name="T7" fmla="*/ 7 h 326"/>
                      <a:gd name="T8" fmla="*/ 173 w 282"/>
                      <a:gd name="T9" fmla="*/ 0 h 326"/>
                      <a:gd name="T10" fmla="*/ 208 w 282"/>
                      <a:gd name="T11" fmla="*/ 4 h 326"/>
                      <a:gd name="T12" fmla="*/ 240 w 282"/>
                      <a:gd name="T13" fmla="*/ 25 h 326"/>
                      <a:gd name="T14" fmla="*/ 257 w 282"/>
                      <a:gd name="T15" fmla="*/ 60 h 326"/>
                      <a:gd name="T16" fmla="*/ 278 w 282"/>
                      <a:gd name="T17" fmla="*/ 130 h 326"/>
                      <a:gd name="T18" fmla="*/ 282 w 282"/>
                      <a:gd name="T19" fmla="*/ 207 h 326"/>
                      <a:gd name="T20" fmla="*/ 271 w 282"/>
                      <a:gd name="T21" fmla="*/ 263 h 326"/>
                      <a:gd name="T22" fmla="*/ 250 w 282"/>
                      <a:gd name="T23" fmla="*/ 298 h 326"/>
                      <a:gd name="T24" fmla="*/ 215 w 282"/>
                      <a:gd name="T25" fmla="*/ 319 h 326"/>
                      <a:gd name="T26" fmla="*/ 187 w 282"/>
                      <a:gd name="T27" fmla="*/ 326 h 326"/>
                      <a:gd name="T28" fmla="*/ 145 w 282"/>
                      <a:gd name="T29" fmla="*/ 315 h 326"/>
                      <a:gd name="T30" fmla="*/ 123 w 282"/>
                      <a:gd name="T31" fmla="*/ 284 h 326"/>
                      <a:gd name="T32" fmla="*/ 102 w 282"/>
                      <a:gd name="T33" fmla="*/ 238 h 326"/>
                      <a:gd name="T34" fmla="*/ 85 w 282"/>
                      <a:gd name="T35" fmla="*/ 186 h 326"/>
                      <a:gd name="T36" fmla="*/ 53 w 282"/>
                      <a:gd name="T37" fmla="*/ 207 h 326"/>
                      <a:gd name="T38" fmla="*/ 18 w 282"/>
                      <a:gd name="T39" fmla="*/ 221 h 326"/>
                      <a:gd name="T40" fmla="*/ 4 w 282"/>
                      <a:gd name="T41" fmla="*/ 221 h 326"/>
                      <a:gd name="T42" fmla="*/ 0 w 282"/>
                      <a:gd name="T43" fmla="*/ 207 h 326"/>
                      <a:gd name="T44" fmla="*/ 7 w 282"/>
                      <a:gd name="T45" fmla="*/ 189 h 326"/>
                      <a:gd name="T46" fmla="*/ 60 w 282"/>
                      <a:gd name="T47" fmla="*/ 168 h 326"/>
                      <a:gd name="T48" fmla="*/ 81 w 282"/>
                      <a:gd name="T49" fmla="*/ 137 h 3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282" h="326">
                        <a:moveTo>
                          <a:pt x="81" y="137"/>
                        </a:moveTo>
                        <a:lnTo>
                          <a:pt x="78" y="84"/>
                        </a:lnTo>
                        <a:lnTo>
                          <a:pt x="88" y="35"/>
                        </a:lnTo>
                        <a:lnTo>
                          <a:pt x="127" y="7"/>
                        </a:lnTo>
                        <a:lnTo>
                          <a:pt x="173" y="0"/>
                        </a:lnTo>
                        <a:lnTo>
                          <a:pt x="208" y="4"/>
                        </a:lnTo>
                        <a:lnTo>
                          <a:pt x="240" y="25"/>
                        </a:lnTo>
                        <a:lnTo>
                          <a:pt x="257" y="60"/>
                        </a:lnTo>
                        <a:lnTo>
                          <a:pt x="278" y="130"/>
                        </a:lnTo>
                        <a:lnTo>
                          <a:pt x="282" y="207"/>
                        </a:lnTo>
                        <a:lnTo>
                          <a:pt x="271" y="263"/>
                        </a:lnTo>
                        <a:lnTo>
                          <a:pt x="250" y="298"/>
                        </a:lnTo>
                        <a:lnTo>
                          <a:pt x="215" y="319"/>
                        </a:lnTo>
                        <a:lnTo>
                          <a:pt x="187" y="326"/>
                        </a:lnTo>
                        <a:lnTo>
                          <a:pt x="145" y="315"/>
                        </a:lnTo>
                        <a:lnTo>
                          <a:pt x="123" y="284"/>
                        </a:lnTo>
                        <a:lnTo>
                          <a:pt x="102" y="238"/>
                        </a:lnTo>
                        <a:lnTo>
                          <a:pt x="85" y="186"/>
                        </a:lnTo>
                        <a:lnTo>
                          <a:pt x="53" y="207"/>
                        </a:lnTo>
                        <a:lnTo>
                          <a:pt x="18" y="221"/>
                        </a:lnTo>
                        <a:lnTo>
                          <a:pt x="4" y="221"/>
                        </a:lnTo>
                        <a:lnTo>
                          <a:pt x="0" y="207"/>
                        </a:lnTo>
                        <a:lnTo>
                          <a:pt x="7" y="189"/>
                        </a:lnTo>
                        <a:lnTo>
                          <a:pt x="60" y="168"/>
                        </a:lnTo>
                        <a:lnTo>
                          <a:pt x="81" y="137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456185" name="Group 57"/>
                  <p:cNvGrpSpPr>
                    <a:grpSpLocks/>
                  </p:cNvGrpSpPr>
                  <p:nvPr/>
                </p:nvGrpSpPr>
                <p:grpSpPr bwMode="auto">
                  <a:xfrm flipH="1">
                    <a:off x="1212" y="1104"/>
                    <a:ext cx="277" cy="235"/>
                    <a:chOff x="1590" y="1104"/>
                    <a:chExt cx="277" cy="235"/>
                  </a:xfrm>
                </p:grpSpPr>
                <p:sp>
                  <p:nvSpPr>
                    <p:cNvPr id="1456186" name="Freeform 58"/>
                    <p:cNvSpPr>
                      <a:spLocks/>
                    </p:cNvSpPr>
                    <p:nvPr/>
                  </p:nvSpPr>
                  <p:spPr bwMode="auto">
                    <a:xfrm>
                      <a:off x="1683" y="1257"/>
                      <a:ext cx="184" cy="82"/>
                    </a:xfrm>
                    <a:custGeom>
                      <a:avLst/>
                      <a:gdLst>
                        <a:gd name="T0" fmla="*/ 13 w 184"/>
                        <a:gd name="T1" fmla="*/ 82 h 82"/>
                        <a:gd name="T2" fmla="*/ 0 w 184"/>
                        <a:gd name="T3" fmla="*/ 71 h 82"/>
                        <a:gd name="T4" fmla="*/ 0 w 184"/>
                        <a:gd name="T5" fmla="*/ 45 h 82"/>
                        <a:gd name="T6" fmla="*/ 16 w 184"/>
                        <a:gd name="T7" fmla="*/ 17 h 82"/>
                        <a:gd name="T8" fmla="*/ 36 w 184"/>
                        <a:gd name="T9" fmla="*/ 9 h 82"/>
                        <a:gd name="T10" fmla="*/ 61 w 184"/>
                        <a:gd name="T11" fmla="*/ 22 h 82"/>
                        <a:gd name="T12" fmla="*/ 86 w 184"/>
                        <a:gd name="T13" fmla="*/ 19 h 82"/>
                        <a:gd name="T14" fmla="*/ 102 w 184"/>
                        <a:gd name="T15" fmla="*/ 0 h 82"/>
                        <a:gd name="T16" fmla="*/ 123 w 184"/>
                        <a:gd name="T17" fmla="*/ 2 h 82"/>
                        <a:gd name="T18" fmla="*/ 155 w 184"/>
                        <a:gd name="T19" fmla="*/ 15 h 82"/>
                        <a:gd name="T20" fmla="*/ 182 w 184"/>
                        <a:gd name="T21" fmla="*/ 13 h 82"/>
                        <a:gd name="T22" fmla="*/ 184 w 184"/>
                        <a:gd name="T23" fmla="*/ 32 h 82"/>
                        <a:gd name="T24" fmla="*/ 175 w 184"/>
                        <a:gd name="T25" fmla="*/ 45 h 82"/>
                        <a:gd name="T26" fmla="*/ 141 w 184"/>
                        <a:gd name="T27" fmla="*/ 43 h 82"/>
                        <a:gd name="T28" fmla="*/ 118 w 184"/>
                        <a:gd name="T29" fmla="*/ 39 h 82"/>
                        <a:gd name="T30" fmla="*/ 105 w 184"/>
                        <a:gd name="T31" fmla="*/ 48 h 82"/>
                        <a:gd name="T32" fmla="*/ 91 w 184"/>
                        <a:gd name="T33" fmla="*/ 67 h 82"/>
                        <a:gd name="T34" fmla="*/ 66 w 184"/>
                        <a:gd name="T35" fmla="*/ 62 h 82"/>
                        <a:gd name="T36" fmla="*/ 54 w 184"/>
                        <a:gd name="T37" fmla="*/ 56 h 82"/>
                        <a:gd name="T38" fmla="*/ 45 w 184"/>
                        <a:gd name="T39" fmla="*/ 63 h 82"/>
                        <a:gd name="T40" fmla="*/ 32 w 184"/>
                        <a:gd name="T41" fmla="*/ 76 h 82"/>
                        <a:gd name="T42" fmla="*/ 13 w 184"/>
                        <a:gd name="T43" fmla="*/ 82 h 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184" h="82">
                          <a:moveTo>
                            <a:pt x="13" y="82"/>
                          </a:moveTo>
                          <a:lnTo>
                            <a:pt x="0" y="71"/>
                          </a:lnTo>
                          <a:lnTo>
                            <a:pt x="0" y="45"/>
                          </a:lnTo>
                          <a:lnTo>
                            <a:pt x="16" y="17"/>
                          </a:lnTo>
                          <a:lnTo>
                            <a:pt x="36" y="9"/>
                          </a:lnTo>
                          <a:lnTo>
                            <a:pt x="61" y="22"/>
                          </a:lnTo>
                          <a:lnTo>
                            <a:pt x="86" y="19"/>
                          </a:lnTo>
                          <a:lnTo>
                            <a:pt x="102" y="0"/>
                          </a:lnTo>
                          <a:lnTo>
                            <a:pt x="123" y="2"/>
                          </a:lnTo>
                          <a:lnTo>
                            <a:pt x="155" y="15"/>
                          </a:lnTo>
                          <a:lnTo>
                            <a:pt x="182" y="13"/>
                          </a:lnTo>
                          <a:lnTo>
                            <a:pt x="184" y="32"/>
                          </a:lnTo>
                          <a:lnTo>
                            <a:pt x="175" y="45"/>
                          </a:lnTo>
                          <a:lnTo>
                            <a:pt x="141" y="43"/>
                          </a:lnTo>
                          <a:lnTo>
                            <a:pt x="118" y="39"/>
                          </a:lnTo>
                          <a:lnTo>
                            <a:pt x="105" y="48"/>
                          </a:lnTo>
                          <a:lnTo>
                            <a:pt x="91" y="67"/>
                          </a:lnTo>
                          <a:lnTo>
                            <a:pt x="66" y="62"/>
                          </a:lnTo>
                          <a:lnTo>
                            <a:pt x="54" y="56"/>
                          </a:lnTo>
                          <a:lnTo>
                            <a:pt x="45" y="63"/>
                          </a:lnTo>
                          <a:lnTo>
                            <a:pt x="32" y="76"/>
                          </a:lnTo>
                          <a:lnTo>
                            <a:pt x="13" y="82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6187" name="Freeform 59"/>
                    <p:cNvSpPr>
                      <a:spLocks/>
                    </p:cNvSpPr>
                    <p:nvPr/>
                  </p:nvSpPr>
                  <p:spPr bwMode="auto">
                    <a:xfrm>
                      <a:off x="1654" y="1193"/>
                      <a:ext cx="178" cy="114"/>
                    </a:xfrm>
                    <a:custGeom>
                      <a:avLst/>
                      <a:gdLst>
                        <a:gd name="T0" fmla="*/ 23 w 178"/>
                        <a:gd name="T1" fmla="*/ 114 h 114"/>
                        <a:gd name="T2" fmla="*/ 11 w 178"/>
                        <a:gd name="T3" fmla="*/ 108 h 114"/>
                        <a:gd name="T4" fmla="*/ 0 w 178"/>
                        <a:gd name="T5" fmla="*/ 79 h 114"/>
                        <a:gd name="T6" fmla="*/ 11 w 178"/>
                        <a:gd name="T7" fmla="*/ 51 h 114"/>
                        <a:gd name="T8" fmla="*/ 27 w 178"/>
                        <a:gd name="T9" fmla="*/ 39 h 114"/>
                        <a:gd name="T10" fmla="*/ 56 w 178"/>
                        <a:gd name="T11" fmla="*/ 42 h 114"/>
                        <a:gd name="T12" fmla="*/ 76 w 178"/>
                        <a:gd name="T13" fmla="*/ 35 h 114"/>
                        <a:gd name="T14" fmla="*/ 90 w 178"/>
                        <a:gd name="T15" fmla="*/ 13 h 114"/>
                        <a:gd name="T16" fmla="*/ 111 w 178"/>
                        <a:gd name="T17" fmla="*/ 4 h 114"/>
                        <a:gd name="T18" fmla="*/ 146 w 178"/>
                        <a:gd name="T19" fmla="*/ 9 h 114"/>
                        <a:gd name="T20" fmla="*/ 171 w 178"/>
                        <a:gd name="T21" fmla="*/ 0 h 114"/>
                        <a:gd name="T22" fmla="*/ 178 w 178"/>
                        <a:gd name="T23" fmla="*/ 17 h 114"/>
                        <a:gd name="T24" fmla="*/ 171 w 178"/>
                        <a:gd name="T25" fmla="*/ 33 h 114"/>
                        <a:gd name="T26" fmla="*/ 140 w 178"/>
                        <a:gd name="T27" fmla="*/ 42 h 114"/>
                        <a:gd name="T28" fmla="*/ 120 w 178"/>
                        <a:gd name="T29" fmla="*/ 40 h 114"/>
                        <a:gd name="T30" fmla="*/ 108 w 178"/>
                        <a:gd name="T31" fmla="*/ 57 h 114"/>
                        <a:gd name="T32" fmla="*/ 97 w 178"/>
                        <a:gd name="T33" fmla="*/ 79 h 114"/>
                        <a:gd name="T34" fmla="*/ 72 w 178"/>
                        <a:gd name="T35" fmla="*/ 81 h 114"/>
                        <a:gd name="T36" fmla="*/ 59 w 178"/>
                        <a:gd name="T37" fmla="*/ 79 h 114"/>
                        <a:gd name="T38" fmla="*/ 47 w 178"/>
                        <a:gd name="T39" fmla="*/ 88 h 114"/>
                        <a:gd name="T40" fmla="*/ 41 w 178"/>
                        <a:gd name="T41" fmla="*/ 99 h 114"/>
                        <a:gd name="T42" fmla="*/ 23 w 178"/>
                        <a:gd name="T43" fmla="*/ 114 h 1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178" h="114">
                          <a:moveTo>
                            <a:pt x="23" y="114"/>
                          </a:moveTo>
                          <a:lnTo>
                            <a:pt x="11" y="108"/>
                          </a:lnTo>
                          <a:lnTo>
                            <a:pt x="0" y="79"/>
                          </a:lnTo>
                          <a:lnTo>
                            <a:pt x="11" y="51"/>
                          </a:lnTo>
                          <a:lnTo>
                            <a:pt x="27" y="39"/>
                          </a:lnTo>
                          <a:lnTo>
                            <a:pt x="56" y="42"/>
                          </a:lnTo>
                          <a:lnTo>
                            <a:pt x="76" y="35"/>
                          </a:lnTo>
                          <a:lnTo>
                            <a:pt x="90" y="13"/>
                          </a:lnTo>
                          <a:lnTo>
                            <a:pt x="111" y="4"/>
                          </a:lnTo>
                          <a:lnTo>
                            <a:pt x="146" y="9"/>
                          </a:lnTo>
                          <a:lnTo>
                            <a:pt x="171" y="0"/>
                          </a:lnTo>
                          <a:lnTo>
                            <a:pt x="178" y="17"/>
                          </a:lnTo>
                          <a:lnTo>
                            <a:pt x="171" y="33"/>
                          </a:lnTo>
                          <a:lnTo>
                            <a:pt x="140" y="42"/>
                          </a:lnTo>
                          <a:lnTo>
                            <a:pt x="120" y="40"/>
                          </a:lnTo>
                          <a:lnTo>
                            <a:pt x="108" y="57"/>
                          </a:lnTo>
                          <a:lnTo>
                            <a:pt x="97" y="79"/>
                          </a:lnTo>
                          <a:lnTo>
                            <a:pt x="72" y="81"/>
                          </a:lnTo>
                          <a:lnTo>
                            <a:pt x="59" y="79"/>
                          </a:lnTo>
                          <a:lnTo>
                            <a:pt x="47" y="88"/>
                          </a:lnTo>
                          <a:lnTo>
                            <a:pt x="41" y="99"/>
                          </a:lnTo>
                          <a:lnTo>
                            <a:pt x="23" y="114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6188" name="Freeform 60"/>
                    <p:cNvSpPr>
                      <a:spLocks/>
                    </p:cNvSpPr>
                    <p:nvPr/>
                  </p:nvSpPr>
                  <p:spPr bwMode="auto">
                    <a:xfrm>
                      <a:off x="1630" y="1154"/>
                      <a:ext cx="161" cy="138"/>
                    </a:xfrm>
                    <a:custGeom>
                      <a:avLst/>
                      <a:gdLst>
                        <a:gd name="T0" fmla="*/ 31 w 161"/>
                        <a:gd name="T1" fmla="*/ 138 h 138"/>
                        <a:gd name="T2" fmla="*/ 16 w 161"/>
                        <a:gd name="T3" fmla="*/ 133 h 138"/>
                        <a:gd name="T4" fmla="*/ 0 w 161"/>
                        <a:gd name="T5" fmla="*/ 109 h 138"/>
                        <a:gd name="T6" fmla="*/ 5 w 161"/>
                        <a:gd name="T7" fmla="*/ 78 h 138"/>
                        <a:gd name="T8" fmla="*/ 16 w 161"/>
                        <a:gd name="T9" fmla="*/ 65 h 138"/>
                        <a:gd name="T10" fmla="*/ 43 w 161"/>
                        <a:gd name="T11" fmla="*/ 62 h 138"/>
                        <a:gd name="T12" fmla="*/ 65 w 161"/>
                        <a:gd name="T13" fmla="*/ 51 h 138"/>
                        <a:gd name="T14" fmla="*/ 72 w 161"/>
                        <a:gd name="T15" fmla="*/ 25 h 138"/>
                        <a:gd name="T16" fmla="*/ 92 w 161"/>
                        <a:gd name="T17" fmla="*/ 15 h 138"/>
                        <a:gd name="T18" fmla="*/ 127 w 161"/>
                        <a:gd name="T19" fmla="*/ 13 h 138"/>
                        <a:gd name="T20" fmla="*/ 148 w 161"/>
                        <a:gd name="T21" fmla="*/ 0 h 138"/>
                        <a:gd name="T22" fmla="*/ 161 w 161"/>
                        <a:gd name="T23" fmla="*/ 13 h 138"/>
                        <a:gd name="T24" fmla="*/ 156 w 161"/>
                        <a:gd name="T25" fmla="*/ 25 h 138"/>
                        <a:gd name="T26" fmla="*/ 128 w 161"/>
                        <a:gd name="T27" fmla="*/ 44 h 138"/>
                        <a:gd name="T28" fmla="*/ 107 w 161"/>
                        <a:gd name="T29" fmla="*/ 49 h 138"/>
                        <a:gd name="T30" fmla="*/ 99 w 161"/>
                        <a:gd name="T31" fmla="*/ 65 h 138"/>
                        <a:gd name="T32" fmla="*/ 94 w 161"/>
                        <a:gd name="T33" fmla="*/ 91 h 138"/>
                        <a:gd name="T34" fmla="*/ 69 w 161"/>
                        <a:gd name="T35" fmla="*/ 98 h 138"/>
                        <a:gd name="T36" fmla="*/ 54 w 161"/>
                        <a:gd name="T37" fmla="*/ 94 h 138"/>
                        <a:gd name="T38" fmla="*/ 45 w 161"/>
                        <a:gd name="T39" fmla="*/ 105 h 138"/>
                        <a:gd name="T40" fmla="*/ 40 w 161"/>
                        <a:gd name="T41" fmla="*/ 123 h 138"/>
                        <a:gd name="T42" fmla="*/ 31 w 161"/>
                        <a:gd name="T43" fmla="*/ 138 h 1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161" h="138">
                          <a:moveTo>
                            <a:pt x="31" y="138"/>
                          </a:moveTo>
                          <a:lnTo>
                            <a:pt x="16" y="133"/>
                          </a:lnTo>
                          <a:lnTo>
                            <a:pt x="0" y="109"/>
                          </a:lnTo>
                          <a:lnTo>
                            <a:pt x="5" y="78"/>
                          </a:lnTo>
                          <a:lnTo>
                            <a:pt x="16" y="65"/>
                          </a:lnTo>
                          <a:lnTo>
                            <a:pt x="43" y="62"/>
                          </a:lnTo>
                          <a:lnTo>
                            <a:pt x="65" y="51"/>
                          </a:lnTo>
                          <a:lnTo>
                            <a:pt x="72" y="25"/>
                          </a:lnTo>
                          <a:lnTo>
                            <a:pt x="92" y="15"/>
                          </a:lnTo>
                          <a:lnTo>
                            <a:pt x="127" y="13"/>
                          </a:lnTo>
                          <a:lnTo>
                            <a:pt x="148" y="0"/>
                          </a:lnTo>
                          <a:lnTo>
                            <a:pt x="161" y="13"/>
                          </a:lnTo>
                          <a:lnTo>
                            <a:pt x="156" y="25"/>
                          </a:lnTo>
                          <a:lnTo>
                            <a:pt x="128" y="44"/>
                          </a:lnTo>
                          <a:lnTo>
                            <a:pt x="107" y="49"/>
                          </a:lnTo>
                          <a:lnTo>
                            <a:pt x="99" y="65"/>
                          </a:lnTo>
                          <a:lnTo>
                            <a:pt x="94" y="91"/>
                          </a:lnTo>
                          <a:lnTo>
                            <a:pt x="69" y="98"/>
                          </a:lnTo>
                          <a:lnTo>
                            <a:pt x="54" y="94"/>
                          </a:lnTo>
                          <a:lnTo>
                            <a:pt x="45" y="105"/>
                          </a:lnTo>
                          <a:lnTo>
                            <a:pt x="40" y="123"/>
                          </a:lnTo>
                          <a:lnTo>
                            <a:pt x="31" y="138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6189" name="Freeform 61"/>
                    <p:cNvSpPr>
                      <a:spLocks/>
                    </p:cNvSpPr>
                    <p:nvPr/>
                  </p:nvSpPr>
                  <p:spPr bwMode="auto">
                    <a:xfrm>
                      <a:off x="1590" y="1104"/>
                      <a:ext cx="123" cy="174"/>
                    </a:xfrm>
                    <a:custGeom>
                      <a:avLst/>
                      <a:gdLst>
                        <a:gd name="T0" fmla="*/ 48 w 123"/>
                        <a:gd name="T1" fmla="*/ 172 h 174"/>
                        <a:gd name="T2" fmla="*/ 31 w 123"/>
                        <a:gd name="T3" fmla="*/ 174 h 174"/>
                        <a:gd name="T4" fmla="*/ 9 w 123"/>
                        <a:gd name="T5" fmla="*/ 158 h 174"/>
                        <a:gd name="T6" fmla="*/ 0 w 123"/>
                        <a:gd name="T7" fmla="*/ 131 h 174"/>
                        <a:gd name="T8" fmla="*/ 4 w 123"/>
                        <a:gd name="T9" fmla="*/ 113 h 174"/>
                        <a:gd name="T10" fmla="*/ 29 w 123"/>
                        <a:gd name="T11" fmla="*/ 97 h 174"/>
                        <a:gd name="T12" fmla="*/ 46 w 123"/>
                        <a:gd name="T13" fmla="*/ 79 h 174"/>
                        <a:gd name="T14" fmla="*/ 46 w 123"/>
                        <a:gd name="T15" fmla="*/ 52 h 174"/>
                        <a:gd name="T16" fmla="*/ 59 w 123"/>
                        <a:gd name="T17" fmla="*/ 39 h 174"/>
                        <a:gd name="T18" fmla="*/ 90 w 123"/>
                        <a:gd name="T19" fmla="*/ 22 h 174"/>
                        <a:gd name="T20" fmla="*/ 106 w 123"/>
                        <a:gd name="T21" fmla="*/ 0 h 174"/>
                        <a:gd name="T22" fmla="*/ 121 w 123"/>
                        <a:gd name="T23" fmla="*/ 7 h 174"/>
                        <a:gd name="T24" fmla="*/ 123 w 123"/>
                        <a:gd name="T25" fmla="*/ 22 h 174"/>
                        <a:gd name="T26" fmla="*/ 105 w 123"/>
                        <a:gd name="T27" fmla="*/ 47 h 174"/>
                        <a:gd name="T28" fmla="*/ 84 w 123"/>
                        <a:gd name="T29" fmla="*/ 61 h 174"/>
                        <a:gd name="T30" fmla="*/ 86 w 123"/>
                        <a:gd name="T31" fmla="*/ 81 h 174"/>
                        <a:gd name="T32" fmla="*/ 90 w 123"/>
                        <a:gd name="T33" fmla="*/ 104 h 174"/>
                        <a:gd name="T34" fmla="*/ 68 w 123"/>
                        <a:gd name="T35" fmla="*/ 118 h 174"/>
                        <a:gd name="T36" fmla="*/ 59 w 123"/>
                        <a:gd name="T37" fmla="*/ 124 h 174"/>
                        <a:gd name="T38" fmla="*/ 51 w 123"/>
                        <a:gd name="T39" fmla="*/ 138 h 174"/>
                        <a:gd name="T40" fmla="*/ 50 w 123"/>
                        <a:gd name="T41" fmla="*/ 152 h 174"/>
                        <a:gd name="T42" fmla="*/ 48 w 123"/>
                        <a:gd name="T43" fmla="*/ 172 h 1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123" h="174">
                          <a:moveTo>
                            <a:pt x="48" y="172"/>
                          </a:moveTo>
                          <a:lnTo>
                            <a:pt x="31" y="174"/>
                          </a:lnTo>
                          <a:lnTo>
                            <a:pt x="9" y="158"/>
                          </a:lnTo>
                          <a:lnTo>
                            <a:pt x="0" y="131"/>
                          </a:lnTo>
                          <a:lnTo>
                            <a:pt x="4" y="113"/>
                          </a:lnTo>
                          <a:lnTo>
                            <a:pt x="29" y="97"/>
                          </a:lnTo>
                          <a:lnTo>
                            <a:pt x="46" y="79"/>
                          </a:lnTo>
                          <a:lnTo>
                            <a:pt x="46" y="52"/>
                          </a:lnTo>
                          <a:lnTo>
                            <a:pt x="59" y="39"/>
                          </a:lnTo>
                          <a:lnTo>
                            <a:pt x="90" y="22"/>
                          </a:lnTo>
                          <a:lnTo>
                            <a:pt x="106" y="0"/>
                          </a:lnTo>
                          <a:lnTo>
                            <a:pt x="121" y="7"/>
                          </a:lnTo>
                          <a:lnTo>
                            <a:pt x="123" y="22"/>
                          </a:lnTo>
                          <a:lnTo>
                            <a:pt x="105" y="47"/>
                          </a:lnTo>
                          <a:lnTo>
                            <a:pt x="84" y="61"/>
                          </a:lnTo>
                          <a:lnTo>
                            <a:pt x="86" y="81"/>
                          </a:lnTo>
                          <a:lnTo>
                            <a:pt x="90" y="104"/>
                          </a:lnTo>
                          <a:lnTo>
                            <a:pt x="68" y="118"/>
                          </a:lnTo>
                          <a:lnTo>
                            <a:pt x="59" y="124"/>
                          </a:lnTo>
                          <a:lnTo>
                            <a:pt x="51" y="138"/>
                          </a:lnTo>
                          <a:lnTo>
                            <a:pt x="50" y="152"/>
                          </a:lnTo>
                          <a:lnTo>
                            <a:pt x="48" y="172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456190" name="Group 62"/>
                <p:cNvGrpSpPr>
                  <a:grpSpLocks/>
                </p:cNvGrpSpPr>
                <p:nvPr/>
              </p:nvGrpSpPr>
              <p:grpSpPr bwMode="auto">
                <a:xfrm rot="4286940" flipH="1">
                  <a:off x="1038" y="766"/>
                  <a:ext cx="141" cy="50"/>
                  <a:chOff x="4032" y="2817"/>
                  <a:chExt cx="417" cy="635"/>
                </a:xfrm>
              </p:grpSpPr>
              <p:sp>
                <p:nvSpPr>
                  <p:cNvPr id="1456191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817"/>
                    <a:ext cx="417" cy="635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274320" rIns="2743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56192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928"/>
                    <a:ext cx="240" cy="240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12700" cap="sq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274320" rIns="2743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56193" name="Group 65"/>
                <p:cNvGrpSpPr>
                  <a:grpSpLocks/>
                </p:cNvGrpSpPr>
                <p:nvPr/>
              </p:nvGrpSpPr>
              <p:grpSpPr bwMode="auto">
                <a:xfrm rot="4286940" flipH="1">
                  <a:off x="962" y="766"/>
                  <a:ext cx="141" cy="50"/>
                  <a:chOff x="4032" y="2817"/>
                  <a:chExt cx="417" cy="635"/>
                </a:xfrm>
              </p:grpSpPr>
              <p:sp>
                <p:nvSpPr>
                  <p:cNvPr id="1456194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817"/>
                    <a:ext cx="417" cy="635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274320" rIns="2743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56195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928"/>
                    <a:ext cx="240" cy="240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12700" cap="sq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274320" rIns="2743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456196" name="Oval 68"/>
              <p:cNvSpPr>
                <a:spLocks noChangeArrowheads="1"/>
              </p:cNvSpPr>
              <p:nvPr/>
            </p:nvSpPr>
            <p:spPr bwMode="auto">
              <a:xfrm>
                <a:off x="1098" y="1008"/>
                <a:ext cx="198" cy="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274320" rIns="274320" anchor="ctr"/>
              <a:lstStyle/>
              <a:p>
                <a:endParaRPr lang="en-US" sz="2400"/>
              </a:p>
            </p:txBody>
          </p:sp>
        </p:grpSp>
        <p:sp>
          <p:nvSpPr>
            <p:cNvPr id="1456197" name="Freeform 69"/>
            <p:cNvSpPr>
              <a:spLocks noChangeAspect="1"/>
            </p:cNvSpPr>
            <p:nvPr/>
          </p:nvSpPr>
          <p:spPr bwMode="auto">
            <a:xfrm>
              <a:off x="1153" y="2448"/>
              <a:ext cx="446" cy="375"/>
            </a:xfrm>
            <a:custGeom>
              <a:avLst/>
              <a:gdLst>
                <a:gd name="T0" fmla="*/ 194 w 446"/>
                <a:gd name="T1" fmla="*/ 93 h 375"/>
                <a:gd name="T2" fmla="*/ 183 w 446"/>
                <a:gd name="T3" fmla="*/ 57 h 375"/>
                <a:gd name="T4" fmla="*/ 164 w 446"/>
                <a:gd name="T5" fmla="*/ 22 h 375"/>
                <a:gd name="T6" fmla="*/ 131 w 446"/>
                <a:gd name="T7" fmla="*/ 0 h 375"/>
                <a:gd name="T8" fmla="*/ 93 w 446"/>
                <a:gd name="T9" fmla="*/ 0 h 375"/>
                <a:gd name="T10" fmla="*/ 54 w 446"/>
                <a:gd name="T11" fmla="*/ 13 h 375"/>
                <a:gd name="T12" fmla="*/ 2 w 446"/>
                <a:gd name="T13" fmla="*/ 57 h 375"/>
                <a:gd name="T14" fmla="*/ 0 w 446"/>
                <a:gd name="T15" fmla="*/ 79 h 375"/>
                <a:gd name="T16" fmla="*/ 16 w 446"/>
                <a:gd name="T17" fmla="*/ 115 h 375"/>
                <a:gd name="T18" fmla="*/ 68 w 446"/>
                <a:gd name="T19" fmla="*/ 159 h 375"/>
                <a:gd name="T20" fmla="*/ 68 w 446"/>
                <a:gd name="T21" fmla="*/ 177 h 375"/>
                <a:gd name="T22" fmla="*/ 46 w 446"/>
                <a:gd name="T23" fmla="*/ 203 h 375"/>
                <a:gd name="T24" fmla="*/ 49 w 446"/>
                <a:gd name="T25" fmla="*/ 225 h 375"/>
                <a:gd name="T26" fmla="*/ 63 w 446"/>
                <a:gd name="T27" fmla="*/ 234 h 375"/>
                <a:gd name="T28" fmla="*/ 80 w 446"/>
                <a:gd name="T29" fmla="*/ 243 h 375"/>
                <a:gd name="T30" fmla="*/ 80 w 446"/>
                <a:gd name="T31" fmla="*/ 265 h 375"/>
                <a:gd name="T32" fmla="*/ 52 w 446"/>
                <a:gd name="T33" fmla="*/ 305 h 375"/>
                <a:gd name="T34" fmla="*/ 54 w 446"/>
                <a:gd name="T35" fmla="*/ 322 h 375"/>
                <a:gd name="T36" fmla="*/ 82 w 446"/>
                <a:gd name="T37" fmla="*/ 344 h 375"/>
                <a:gd name="T38" fmla="*/ 123 w 446"/>
                <a:gd name="T39" fmla="*/ 327 h 375"/>
                <a:gd name="T40" fmla="*/ 142 w 446"/>
                <a:gd name="T41" fmla="*/ 331 h 375"/>
                <a:gd name="T42" fmla="*/ 189 w 446"/>
                <a:gd name="T43" fmla="*/ 340 h 375"/>
                <a:gd name="T44" fmla="*/ 232 w 446"/>
                <a:gd name="T45" fmla="*/ 366 h 375"/>
                <a:gd name="T46" fmla="*/ 259 w 446"/>
                <a:gd name="T47" fmla="*/ 375 h 375"/>
                <a:gd name="T48" fmla="*/ 355 w 446"/>
                <a:gd name="T49" fmla="*/ 356 h 375"/>
                <a:gd name="T50" fmla="*/ 446 w 446"/>
                <a:gd name="T51" fmla="*/ 273 h 375"/>
                <a:gd name="T52" fmla="*/ 408 w 446"/>
                <a:gd name="T53" fmla="*/ 349 h 375"/>
                <a:gd name="T54" fmla="*/ 325 w 446"/>
                <a:gd name="T55" fmla="*/ 364 h 375"/>
                <a:gd name="T56" fmla="*/ 431 w 446"/>
                <a:gd name="T57" fmla="*/ 303 h 375"/>
                <a:gd name="T58" fmla="*/ 393 w 446"/>
                <a:gd name="T59" fmla="*/ 273 h 375"/>
                <a:gd name="T60" fmla="*/ 281 w 446"/>
                <a:gd name="T61" fmla="*/ 260 h 375"/>
                <a:gd name="T62" fmla="*/ 197 w 446"/>
                <a:gd name="T63" fmla="*/ 247 h 375"/>
                <a:gd name="T64" fmla="*/ 153 w 446"/>
                <a:gd name="T65" fmla="*/ 238 h 375"/>
                <a:gd name="T66" fmla="*/ 161 w 446"/>
                <a:gd name="T67" fmla="*/ 221 h 375"/>
                <a:gd name="T68" fmla="*/ 186 w 446"/>
                <a:gd name="T69" fmla="*/ 199 h 375"/>
                <a:gd name="T70" fmla="*/ 180 w 446"/>
                <a:gd name="T71" fmla="*/ 172 h 375"/>
                <a:gd name="T72" fmla="*/ 156 w 446"/>
                <a:gd name="T73" fmla="*/ 146 h 375"/>
                <a:gd name="T74" fmla="*/ 156 w 446"/>
                <a:gd name="T75" fmla="*/ 124 h 375"/>
                <a:gd name="T76" fmla="*/ 169 w 446"/>
                <a:gd name="T77" fmla="*/ 75 h 375"/>
                <a:gd name="T78" fmla="*/ 147 w 446"/>
                <a:gd name="T79" fmla="*/ 167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6" h="375">
                  <a:moveTo>
                    <a:pt x="194" y="93"/>
                  </a:moveTo>
                  <a:lnTo>
                    <a:pt x="183" y="57"/>
                  </a:lnTo>
                  <a:lnTo>
                    <a:pt x="164" y="22"/>
                  </a:lnTo>
                  <a:lnTo>
                    <a:pt x="131" y="0"/>
                  </a:lnTo>
                  <a:lnTo>
                    <a:pt x="93" y="0"/>
                  </a:lnTo>
                  <a:lnTo>
                    <a:pt x="54" y="13"/>
                  </a:lnTo>
                  <a:lnTo>
                    <a:pt x="2" y="57"/>
                  </a:lnTo>
                  <a:lnTo>
                    <a:pt x="0" y="79"/>
                  </a:lnTo>
                  <a:lnTo>
                    <a:pt x="16" y="115"/>
                  </a:lnTo>
                  <a:lnTo>
                    <a:pt x="68" y="159"/>
                  </a:lnTo>
                  <a:lnTo>
                    <a:pt x="68" y="177"/>
                  </a:lnTo>
                  <a:lnTo>
                    <a:pt x="46" y="203"/>
                  </a:lnTo>
                  <a:lnTo>
                    <a:pt x="49" y="225"/>
                  </a:lnTo>
                  <a:lnTo>
                    <a:pt x="63" y="234"/>
                  </a:lnTo>
                  <a:lnTo>
                    <a:pt x="80" y="243"/>
                  </a:lnTo>
                  <a:lnTo>
                    <a:pt x="80" y="265"/>
                  </a:lnTo>
                  <a:lnTo>
                    <a:pt x="52" y="305"/>
                  </a:lnTo>
                  <a:lnTo>
                    <a:pt x="54" y="322"/>
                  </a:lnTo>
                  <a:lnTo>
                    <a:pt x="82" y="344"/>
                  </a:lnTo>
                  <a:lnTo>
                    <a:pt x="123" y="327"/>
                  </a:lnTo>
                  <a:lnTo>
                    <a:pt x="142" y="331"/>
                  </a:lnTo>
                  <a:lnTo>
                    <a:pt x="189" y="340"/>
                  </a:lnTo>
                  <a:lnTo>
                    <a:pt x="232" y="366"/>
                  </a:lnTo>
                  <a:lnTo>
                    <a:pt x="259" y="375"/>
                  </a:lnTo>
                  <a:lnTo>
                    <a:pt x="355" y="356"/>
                  </a:lnTo>
                  <a:lnTo>
                    <a:pt x="446" y="273"/>
                  </a:lnTo>
                  <a:lnTo>
                    <a:pt x="408" y="349"/>
                  </a:lnTo>
                  <a:lnTo>
                    <a:pt x="325" y="364"/>
                  </a:lnTo>
                  <a:lnTo>
                    <a:pt x="431" y="303"/>
                  </a:lnTo>
                  <a:lnTo>
                    <a:pt x="393" y="273"/>
                  </a:lnTo>
                  <a:lnTo>
                    <a:pt x="281" y="260"/>
                  </a:lnTo>
                  <a:lnTo>
                    <a:pt x="197" y="247"/>
                  </a:lnTo>
                  <a:lnTo>
                    <a:pt x="153" y="238"/>
                  </a:lnTo>
                  <a:lnTo>
                    <a:pt x="161" y="221"/>
                  </a:lnTo>
                  <a:lnTo>
                    <a:pt x="186" y="199"/>
                  </a:lnTo>
                  <a:lnTo>
                    <a:pt x="180" y="172"/>
                  </a:lnTo>
                  <a:lnTo>
                    <a:pt x="156" y="146"/>
                  </a:lnTo>
                  <a:lnTo>
                    <a:pt x="156" y="124"/>
                  </a:lnTo>
                  <a:lnTo>
                    <a:pt x="169" y="75"/>
                  </a:lnTo>
                  <a:lnTo>
                    <a:pt x="147" y="16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6198" name="Freeform 70"/>
            <p:cNvSpPr>
              <a:spLocks/>
            </p:cNvSpPr>
            <p:nvPr/>
          </p:nvSpPr>
          <p:spPr bwMode="auto">
            <a:xfrm>
              <a:off x="1440" y="2304"/>
              <a:ext cx="470" cy="320"/>
            </a:xfrm>
            <a:custGeom>
              <a:avLst/>
              <a:gdLst>
                <a:gd name="T0" fmla="*/ 88 w 470"/>
                <a:gd name="T1" fmla="*/ 0 h 320"/>
                <a:gd name="T2" fmla="*/ 48 w 470"/>
                <a:gd name="T3" fmla="*/ 9 h 320"/>
                <a:gd name="T4" fmla="*/ 13 w 470"/>
                <a:gd name="T5" fmla="*/ 77 h 320"/>
                <a:gd name="T6" fmla="*/ 0 w 470"/>
                <a:gd name="T7" fmla="*/ 133 h 320"/>
                <a:gd name="T8" fmla="*/ 8 w 470"/>
                <a:gd name="T9" fmla="*/ 133 h 320"/>
                <a:gd name="T10" fmla="*/ 19 w 470"/>
                <a:gd name="T11" fmla="*/ 124 h 320"/>
                <a:gd name="T12" fmla="*/ 31 w 470"/>
                <a:gd name="T13" fmla="*/ 133 h 320"/>
                <a:gd name="T14" fmla="*/ 25 w 470"/>
                <a:gd name="T15" fmla="*/ 152 h 320"/>
                <a:gd name="T16" fmla="*/ 17 w 470"/>
                <a:gd name="T17" fmla="*/ 181 h 320"/>
                <a:gd name="T18" fmla="*/ 23 w 470"/>
                <a:gd name="T19" fmla="*/ 206 h 320"/>
                <a:gd name="T20" fmla="*/ 35 w 470"/>
                <a:gd name="T21" fmla="*/ 200 h 320"/>
                <a:gd name="T22" fmla="*/ 40 w 470"/>
                <a:gd name="T23" fmla="*/ 220 h 320"/>
                <a:gd name="T24" fmla="*/ 35 w 470"/>
                <a:gd name="T25" fmla="*/ 253 h 320"/>
                <a:gd name="T26" fmla="*/ 40 w 470"/>
                <a:gd name="T27" fmla="*/ 301 h 320"/>
                <a:gd name="T28" fmla="*/ 48 w 470"/>
                <a:gd name="T29" fmla="*/ 320 h 320"/>
                <a:gd name="T30" fmla="*/ 65 w 470"/>
                <a:gd name="T31" fmla="*/ 320 h 320"/>
                <a:gd name="T32" fmla="*/ 88 w 470"/>
                <a:gd name="T33" fmla="*/ 306 h 320"/>
                <a:gd name="T34" fmla="*/ 103 w 470"/>
                <a:gd name="T35" fmla="*/ 301 h 320"/>
                <a:gd name="T36" fmla="*/ 111 w 470"/>
                <a:gd name="T37" fmla="*/ 291 h 320"/>
                <a:gd name="T38" fmla="*/ 132 w 470"/>
                <a:gd name="T39" fmla="*/ 282 h 320"/>
                <a:gd name="T40" fmla="*/ 178 w 470"/>
                <a:gd name="T41" fmla="*/ 291 h 320"/>
                <a:gd name="T42" fmla="*/ 195 w 470"/>
                <a:gd name="T43" fmla="*/ 301 h 320"/>
                <a:gd name="T44" fmla="*/ 204 w 470"/>
                <a:gd name="T45" fmla="*/ 277 h 320"/>
                <a:gd name="T46" fmla="*/ 394 w 470"/>
                <a:gd name="T47" fmla="*/ 264 h 320"/>
                <a:gd name="T48" fmla="*/ 470 w 470"/>
                <a:gd name="T49" fmla="*/ 219 h 320"/>
                <a:gd name="T50" fmla="*/ 341 w 470"/>
                <a:gd name="T51" fmla="*/ 205 h 320"/>
                <a:gd name="T52" fmla="*/ 265 w 470"/>
                <a:gd name="T53" fmla="*/ 205 h 320"/>
                <a:gd name="T54" fmla="*/ 197 w 470"/>
                <a:gd name="T55" fmla="*/ 205 h 320"/>
                <a:gd name="T56" fmla="*/ 181 w 470"/>
                <a:gd name="T57" fmla="*/ 177 h 320"/>
                <a:gd name="T58" fmla="*/ 135 w 470"/>
                <a:gd name="T59" fmla="*/ 177 h 320"/>
                <a:gd name="T60" fmla="*/ 120 w 470"/>
                <a:gd name="T61" fmla="*/ 172 h 320"/>
                <a:gd name="T62" fmla="*/ 101 w 470"/>
                <a:gd name="T63" fmla="*/ 162 h 320"/>
                <a:gd name="T64" fmla="*/ 94 w 470"/>
                <a:gd name="T65" fmla="*/ 143 h 320"/>
                <a:gd name="T66" fmla="*/ 97 w 470"/>
                <a:gd name="T67" fmla="*/ 124 h 320"/>
                <a:gd name="T68" fmla="*/ 93 w 470"/>
                <a:gd name="T69" fmla="*/ 106 h 320"/>
                <a:gd name="T70" fmla="*/ 84 w 470"/>
                <a:gd name="T71" fmla="*/ 91 h 320"/>
                <a:gd name="T72" fmla="*/ 90 w 470"/>
                <a:gd name="T73" fmla="*/ 67 h 320"/>
                <a:gd name="T74" fmla="*/ 107 w 470"/>
                <a:gd name="T75" fmla="*/ 52 h 320"/>
                <a:gd name="T76" fmla="*/ 105 w 470"/>
                <a:gd name="T77" fmla="*/ 29 h 320"/>
                <a:gd name="T78" fmla="*/ 88 w 470"/>
                <a:gd name="T7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70" h="320">
                  <a:moveTo>
                    <a:pt x="88" y="0"/>
                  </a:moveTo>
                  <a:lnTo>
                    <a:pt x="48" y="9"/>
                  </a:lnTo>
                  <a:lnTo>
                    <a:pt x="13" y="77"/>
                  </a:lnTo>
                  <a:lnTo>
                    <a:pt x="0" y="133"/>
                  </a:lnTo>
                  <a:lnTo>
                    <a:pt x="8" y="133"/>
                  </a:lnTo>
                  <a:lnTo>
                    <a:pt x="19" y="124"/>
                  </a:lnTo>
                  <a:lnTo>
                    <a:pt x="31" y="133"/>
                  </a:lnTo>
                  <a:lnTo>
                    <a:pt x="25" y="152"/>
                  </a:lnTo>
                  <a:lnTo>
                    <a:pt x="17" y="181"/>
                  </a:lnTo>
                  <a:lnTo>
                    <a:pt x="23" y="206"/>
                  </a:lnTo>
                  <a:lnTo>
                    <a:pt x="35" y="200"/>
                  </a:lnTo>
                  <a:lnTo>
                    <a:pt x="40" y="220"/>
                  </a:lnTo>
                  <a:lnTo>
                    <a:pt x="35" y="253"/>
                  </a:lnTo>
                  <a:lnTo>
                    <a:pt x="40" y="301"/>
                  </a:lnTo>
                  <a:lnTo>
                    <a:pt x="48" y="320"/>
                  </a:lnTo>
                  <a:lnTo>
                    <a:pt x="65" y="320"/>
                  </a:lnTo>
                  <a:lnTo>
                    <a:pt x="88" y="306"/>
                  </a:lnTo>
                  <a:lnTo>
                    <a:pt x="103" y="301"/>
                  </a:lnTo>
                  <a:lnTo>
                    <a:pt x="111" y="291"/>
                  </a:lnTo>
                  <a:lnTo>
                    <a:pt x="132" y="282"/>
                  </a:lnTo>
                  <a:lnTo>
                    <a:pt x="178" y="291"/>
                  </a:lnTo>
                  <a:lnTo>
                    <a:pt x="195" y="301"/>
                  </a:lnTo>
                  <a:lnTo>
                    <a:pt x="204" y="277"/>
                  </a:lnTo>
                  <a:lnTo>
                    <a:pt x="394" y="264"/>
                  </a:lnTo>
                  <a:lnTo>
                    <a:pt x="470" y="219"/>
                  </a:lnTo>
                  <a:lnTo>
                    <a:pt x="341" y="205"/>
                  </a:lnTo>
                  <a:lnTo>
                    <a:pt x="265" y="205"/>
                  </a:lnTo>
                  <a:lnTo>
                    <a:pt x="197" y="205"/>
                  </a:lnTo>
                  <a:lnTo>
                    <a:pt x="181" y="177"/>
                  </a:lnTo>
                  <a:lnTo>
                    <a:pt x="135" y="177"/>
                  </a:lnTo>
                  <a:lnTo>
                    <a:pt x="120" y="172"/>
                  </a:lnTo>
                  <a:lnTo>
                    <a:pt x="101" y="162"/>
                  </a:lnTo>
                  <a:lnTo>
                    <a:pt x="94" y="143"/>
                  </a:lnTo>
                  <a:lnTo>
                    <a:pt x="97" y="124"/>
                  </a:lnTo>
                  <a:lnTo>
                    <a:pt x="93" y="106"/>
                  </a:lnTo>
                  <a:lnTo>
                    <a:pt x="84" y="91"/>
                  </a:lnTo>
                  <a:lnTo>
                    <a:pt x="90" y="67"/>
                  </a:lnTo>
                  <a:lnTo>
                    <a:pt x="107" y="52"/>
                  </a:lnTo>
                  <a:lnTo>
                    <a:pt x="105" y="2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6199" name="Group 71"/>
          <p:cNvGrpSpPr>
            <a:grpSpLocks/>
          </p:cNvGrpSpPr>
          <p:nvPr/>
        </p:nvGrpSpPr>
        <p:grpSpPr bwMode="auto">
          <a:xfrm flipH="1">
            <a:off x="147638" y="3830638"/>
            <a:ext cx="1265237" cy="2392362"/>
            <a:chOff x="2308" y="1513"/>
            <a:chExt cx="1162" cy="2570"/>
          </a:xfrm>
        </p:grpSpPr>
        <p:grpSp>
          <p:nvGrpSpPr>
            <p:cNvPr id="1456200" name="Group 72"/>
            <p:cNvGrpSpPr>
              <a:grpSpLocks/>
            </p:cNvGrpSpPr>
            <p:nvPr/>
          </p:nvGrpSpPr>
          <p:grpSpPr bwMode="auto">
            <a:xfrm>
              <a:off x="2308" y="1740"/>
              <a:ext cx="957" cy="2343"/>
              <a:chOff x="2308" y="1740"/>
              <a:chExt cx="957" cy="2343"/>
            </a:xfrm>
          </p:grpSpPr>
          <p:sp>
            <p:nvSpPr>
              <p:cNvPr id="1456201" name="Freeform 73"/>
              <p:cNvSpPr>
                <a:spLocks/>
              </p:cNvSpPr>
              <p:nvPr/>
            </p:nvSpPr>
            <p:spPr bwMode="invGray">
              <a:xfrm>
                <a:off x="2673" y="1740"/>
                <a:ext cx="432" cy="485"/>
              </a:xfrm>
              <a:custGeom>
                <a:avLst/>
                <a:gdLst>
                  <a:gd name="T0" fmla="*/ 123 w 432"/>
                  <a:gd name="T1" fmla="*/ 206 h 485"/>
                  <a:gd name="T2" fmla="*/ 159 w 432"/>
                  <a:gd name="T3" fmla="*/ 53 h 485"/>
                  <a:gd name="T4" fmla="*/ 248 w 432"/>
                  <a:gd name="T5" fmla="*/ 0 h 485"/>
                  <a:gd name="T6" fmla="*/ 335 w 432"/>
                  <a:gd name="T7" fmla="*/ 0 h 485"/>
                  <a:gd name="T8" fmla="*/ 388 w 432"/>
                  <a:gd name="T9" fmla="*/ 53 h 485"/>
                  <a:gd name="T10" fmla="*/ 432 w 432"/>
                  <a:gd name="T11" fmla="*/ 215 h 485"/>
                  <a:gd name="T12" fmla="*/ 415 w 432"/>
                  <a:gd name="T13" fmla="*/ 349 h 485"/>
                  <a:gd name="T14" fmla="*/ 379 w 432"/>
                  <a:gd name="T15" fmla="*/ 458 h 485"/>
                  <a:gd name="T16" fmla="*/ 309 w 432"/>
                  <a:gd name="T17" fmla="*/ 485 h 485"/>
                  <a:gd name="T18" fmla="*/ 221 w 432"/>
                  <a:gd name="T19" fmla="*/ 475 h 485"/>
                  <a:gd name="T20" fmla="*/ 132 w 432"/>
                  <a:gd name="T21" fmla="*/ 368 h 485"/>
                  <a:gd name="T22" fmla="*/ 123 w 432"/>
                  <a:gd name="T23" fmla="*/ 288 h 485"/>
                  <a:gd name="T24" fmla="*/ 0 w 432"/>
                  <a:gd name="T25" fmla="*/ 242 h 485"/>
                  <a:gd name="T26" fmla="*/ 0 w 432"/>
                  <a:gd name="T27" fmla="*/ 189 h 485"/>
                  <a:gd name="T28" fmla="*/ 123 w 432"/>
                  <a:gd name="T29" fmla="*/ 206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32" h="485">
                    <a:moveTo>
                      <a:pt x="123" y="206"/>
                    </a:moveTo>
                    <a:lnTo>
                      <a:pt x="159" y="53"/>
                    </a:lnTo>
                    <a:lnTo>
                      <a:pt x="248" y="0"/>
                    </a:lnTo>
                    <a:lnTo>
                      <a:pt x="335" y="0"/>
                    </a:lnTo>
                    <a:lnTo>
                      <a:pt x="388" y="53"/>
                    </a:lnTo>
                    <a:lnTo>
                      <a:pt x="432" y="215"/>
                    </a:lnTo>
                    <a:lnTo>
                      <a:pt x="415" y="349"/>
                    </a:lnTo>
                    <a:lnTo>
                      <a:pt x="379" y="458"/>
                    </a:lnTo>
                    <a:lnTo>
                      <a:pt x="309" y="485"/>
                    </a:lnTo>
                    <a:lnTo>
                      <a:pt x="221" y="475"/>
                    </a:lnTo>
                    <a:lnTo>
                      <a:pt x="132" y="368"/>
                    </a:lnTo>
                    <a:lnTo>
                      <a:pt x="123" y="288"/>
                    </a:lnTo>
                    <a:lnTo>
                      <a:pt x="0" y="242"/>
                    </a:lnTo>
                    <a:lnTo>
                      <a:pt x="0" y="189"/>
                    </a:lnTo>
                    <a:lnTo>
                      <a:pt x="123" y="20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6202" name="Freeform 74"/>
              <p:cNvSpPr>
                <a:spLocks/>
              </p:cNvSpPr>
              <p:nvPr/>
            </p:nvSpPr>
            <p:spPr bwMode="invGray">
              <a:xfrm>
                <a:off x="2573" y="2253"/>
                <a:ext cx="500" cy="828"/>
              </a:xfrm>
              <a:custGeom>
                <a:avLst/>
                <a:gdLst>
                  <a:gd name="T0" fmla="*/ 41 w 500"/>
                  <a:gd name="T1" fmla="*/ 173 h 828"/>
                  <a:gd name="T2" fmla="*/ 163 w 500"/>
                  <a:gd name="T3" fmla="*/ 35 h 828"/>
                  <a:gd name="T4" fmla="*/ 232 w 500"/>
                  <a:gd name="T5" fmla="*/ 0 h 828"/>
                  <a:gd name="T6" fmla="*/ 366 w 500"/>
                  <a:gd name="T7" fmla="*/ 5 h 828"/>
                  <a:gd name="T8" fmla="*/ 488 w 500"/>
                  <a:gd name="T9" fmla="*/ 57 h 828"/>
                  <a:gd name="T10" fmla="*/ 500 w 500"/>
                  <a:gd name="T11" fmla="*/ 126 h 828"/>
                  <a:gd name="T12" fmla="*/ 483 w 500"/>
                  <a:gd name="T13" fmla="*/ 207 h 828"/>
                  <a:gd name="T14" fmla="*/ 396 w 500"/>
                  <a:gd name="T15" fmla="*/ 281 h 828"/>
                  <a:gd name="T16" fmla="*/ 349 w 500"/>
                  <a:gd name="T17" fmla="*/ 414 h 828"/>
                  <a:gd name="T18" fmla="*/ 349 w 500"/>
                  <a:gd name="T19" fmla="*/ 552 h 828"/>
                  <a:gd name="T20" fmla="*/ 384 w 500"/>
                  <a:gd name="T21" fmla="*/ 637 h 828"/>
                  <a:gd name="T22" fmla="*/ 448 w 500"/>
                  <a:gd name="T23" fmla="*/ 695 h 828"/>
                  <a:gd name="T24" fmla="*/ 448 w 500"/>
                  <a:gd name="T25" fmla="*/ 765 h 828"/>
                  <a:gd name="T26" fmla="*/ 419 w 500"/>
                  <a:gd name="T27" fmla="*/ 800 h 828"/>
                  <a:gd name="T28" fmla="*/ 384 w 500"/>
                  <a:gd name="T29" fmla="*/ 816 h 828"/>
                  <a:gd name="T30" fmla="*/ 268 w 500"/>
                  <a:gd name="T31" fmla="*/ 828 h 828"/>
                  <a:gd name="T32" fmla="*/ 163 w 500"/>
                  <a:gd name="T33" fmla="*/ 747 h 828"/>
                  <a:gd name="T34" fmla="*/ 53 w 500"/>
                  <a:gd name="T35" fmla="*/ 574 h 828"/>
                  <a:gd name="T36" fmla="*/ 0 w 500"/>
                  <a:gd name="T37" fmla="*/ 368 h 828"/>
                  <a:gd name="T38" fmla="*/ 140 w 500"/>
                  <a:gd name="T39" fmla="*/ 436 h 828"/>
                  <a:gd name="T40" fmla="*/ 192 w 500"/>
                  <a:gd name="T41" fmla="*/ 436 h 828"/>
                  <a:gd name="T42" fmla="*/ 227 w 500"/>
                  <a:gd name="T43" fmla="*/ 396 h 828"/>
                  <a:gd name="T44" fmla="*/ 251 w 500"/>
                  <a:gd name="T45" fmla="*/ 316 h 828"/>
                  <a:gd name="T46" fmla="*/ 209 w 500"/>
                  <a:gd name="T47" fmla="*/ 293 h 828"/>
                  <a:gd name="T48" fmla="*/ 53 w 500"/>
                  <a:gd name="T49" fmla="*/ 293 h 828"/>
                  <a:gd name="T50" fmla="*/ 18 w 500"/>
                  <a:gd name="T51" fmla="*/ 293 h 828"/>
                  <a:gd name="T52" fmla="*/ 41 w 500"/>
                  <a:gd name="T53" fmla="*/ 173 h 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00" h="828">
                    <a:moveTo>
                      <a:pt x="41" y="173"/>
                    </a:moveTo>
                    <a:lnTo>
                      <a:pt x="163" y="35"/>
                    </a:lnTo>
                    <a:lnTo>
                      <a:pt x="232" y="0"/>
                    </a:lnTo>
                    <a:lnTo>
                      <a:pt x="366" y="5"/>
                    </a:lnTo>
                    <a:lnTo>
                      <a:pt x="488" y="57"/>
                    </a:lnTo>
                    <a:lnTo>
                      <a:pt x="500" y="126"/>
                    </a:lnTo>
                    <a:lnTo>
                      <a:pt x="483" y="207"/>
                    </a:lnTo>
                    <a:lnTo>
                      <a:pt x="396" y="281"/>
                    </a:lnTo>
                    <a:lnTo>
                      <a:pt x="349" y="414"/>
                    </a:lnTo>
                    <a:lnTo>
                      <a:pt x="349" y="552"/>
                    </a:lnTo>
                    <a:lnTo>
                      <a:pt x="384" y="637"/>
                    </a:lnTo>
                    <a:lnTo>
                      <a:pt x="448" y="695"/>
                    </a:lnTo>
                    <a:lnTo>
                      <a:pt x="448" y="765"/>
                    </a:lnTo>
                    <a:lnTo>
                      <a:pt x="419" y="800"/>
                    </a:lnTo>
                    <a:lnTo>
                      <a:pt x="384" y="816"/>
                    </a:lnTo>
                    <a:lnTo>
                      <a:pt x="268" y="828"/>
                    </a:lnTo>
                    <a:lnTo>
                      <a:pt x="163" y="747"/>
                    </a:lnTo>
                    <a:lnTo>
                      <a:pt x="53" y="574"/>
                    </a:lnTo>
                    <a:lnTo>
                      <a:pt x="0" y="368"/>
                    </a:lnTo>
                    <a:lnTo>
                      <a:pt x="140" y="436"/>
                    </a:lnTo>
                    <a:lnTo>
                      <a:pt x="192" y="436"/>
                    </a:lnTo>
                    <a:lnTo>
                      <a:pt x="227" y="396"/>
                    </a:lnTo>
                    <a:lnTo>
                      <a:pt x="251" y="316"/>
                    </a:lnTo>
                    <a:lnTo>
                      <a:pt x="209" y="293"/>
                    </a:lnTo>
                    <a:lnTo>
                      <a:pt x="53" y="293"/>
                    </a:lnTo>
                    <a:lnTo>
                      <a:pt x="18" y="293"/>
                    </a:lnTo>
                    <a:lnTo>
                      <a:pt x="41" y="17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6203" name="Freeform 75"/>
              <p:cNvSpPr>
                <a:spLocks/>
              </p:cNvSpPr>
              <p:nvPr/>
            </p:nvSpPr>
            <p:spPr bwMode="invGray">
              <a:xfrm>
                <a:off x="2950" y="2289"/>
                <a:ext cx="265" cy="895"/>
              </a:xfrm>
              <a:custGeom>
                <a:avLst/>
                <a:gdLst>
                  <a:gd name="T0" fmla="*/ 0 w 265"/>
                  <a:gd name="T1" fmla="*/ 75 h 895"/>
                  <a:gd name="T2" fmla="*/ 29 w 265"/>
                  <a:gd name="T3" fmla="*/ 23 h 895"/>
                  <a:gd name="T4" fmla="*/ 83 w 265"/>
                  <a:gd name="T5" fmla="*/ 0 h 895"/>
                  <a:gd name="T6" fmla="*/ 135 w 265"/>
                  <a:gd name="T7" fmla="*/ 5 h 895"/>
                  <a:gd name="T8" fmla="*/ 206 w 265"/>
                  <a:gd name="T9" fmla="*/ 108 h 895"/>
                  <a:gd name="T10" fmla="*/ 265 w 265"/>
                  <a:gd name="T11" fmla="*/ 264 h 895"/>
                  <a:gd name="T12" fmla="*/ 265 w 265"/>
                  <a:gd name="T13" fmla="*/ 384 h 895"/>
                  <a:gd name="T14" fmla="*/ 241 w 265"/>
                  <a:gd name="T15" fmla="*/ 447 h 895"/>
                  <a:gd name="T16" fmla="*/ 118 w 265"/>
                  <a:gd name="T17" fmla="*/ 522 h 895"/>
                  <a:gd name="T18" fmla="*/ 83 w 265"/>
                  <a:gd name="T19" fmla="*/ 573 h 895"/>
                  <a:gd name="T20" fmla="*/ 83 w 265"/>
                  <a:gd name="T21" fmla="*/ 608 h 895"/>
                  <a:gd name="T22" fmla="*/ 123 w 265"/>
                  <a:gd name="T23" fmla="*/ 654 h 895"/>
                  <a:gd name="T24" fmla="*/ 189 w 265"/>
                  <a:gd name="T25" fmla="*/ 723 h 895"/>
                  <a:gd name="T26" fmla="*/ 224 w 265"/>
                  <a:gd name="T27" fmla="*/ 814 h 895"/>
                  <a:gd name="T28" fmla="*/ 212 w 265"/>
                  <a:gd name="T29" fmla="*/ 895 h 895"/>
                  <a:gd name="T30" fmla="*/ 177 w 265"/>
                  <a:gd name="T31" fmla="*/ 877 h 895"/>
                  <a:gd name="T32" fmla="*/ 159 w 265"/>
                  <a:gd name="T33" fmla="*/ 764 h 895"/>
                  <a:gd name="T34" fmla="*/ 101 w 265"/>
                  <a:gd name="T35" fmla="*/ 694 h 895"/>
                  <a:gd name="T36" fmla="*/ 54 w 265"/>
                  <a:gd name="T37" fmla="*/ 676 h 895"/>
                  <a:gd name="T38" fmla="*/ 29 w 265"/>
                  <a:gd name="T39" fmla="*/ 643 h 895"/>
                  <a:gd name="T40" fmla="*/ 29 w 265"/>
                  <a:gd name="T41" fmla="*/ 568 h 895"/>
                  <a:gd name="T42" fmla="*/ 64 w 265"/>
                  <a:gd name="T43" fmla="*/ 505 h 895"/>
                  <a:gd name="T44" fmla="*/ 123 w 265"/>
                  <a:gd name="T45" fmla="*/ 465 h 895"/>
                  <a:gd name="T46" fmla="*/ 212 w 265"/>
                  <a:gd name="T47" fmla="*/ 402 h 895"/>
                  <a:gd name="T48" fmla="*/ 224 w 265"/>
                  <a:gd name="T49" fmla="*/ 327 h 895"/>
                  <a:gd name="T50" fmla="*/ 177 w 265"/>
                  <a:gd name="T51" fmla="*/ 224 h 895"/>
                  <a:gd name="T52" fmla="*/ 101 w 265"/>
                  <a:gd name="T53" fmla="*/ 143 h 895"/>
                  <a:gd name="T54" fmla="*/ 0 w 265"/>
                  <a:gd name="T55" fmla="*/ 75 h 8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5" h="895">
                    <a:moveTo>
                      <a:pt x="0" y="75"/>
                    </a:moveTo>
                    <a:lnTo>
                      <a:pt x="29" y="23"/>
                    </a:lnTo>
                    <a:lnTo>
                      <a:pt x="83" y="0"/>
                    </a:lnTo>
                    <a:lnTo>
                      <a:pt x="135" y="5"/>
                    </a:lnTo>
                    <a:lnTo>
                      <a:pt x="206" y="108"/>
                    </a:lnTo>
                    <a:lnTo>
                      <a:pt x="265" y="264"/>
                    </a:lnTo>
                    <a:lnTo>
                      <a:pt x="265" y="384"/>
                    </a:lnTo>
                    <a:lnTo>
                      <a:pt x="241" y="447"/>
                    </a:lnTo>
                    <a:lnTo>
                      <a:pt x="118" y="522"/>
                    </a:lnTo>
                    <a:lnTo>
                      <a:pt x="83" y="573"/>
                    </a:lnTo>
                    <a:lnTo>
                      <a:pt x="83" y="608"/>
                    </a:lnTo>
                    <a:lnTo>
                      <a:pt x="123" y="654"/>
                    </a:lnTo>
                    <a:lnTo>
                      <a:pt x="189" y="723"/>
                    </a:lnTo>
                    <a:lnTo>
                      <a:pt x="224" y="814"/>
                    </a:lnTo>
                    <a:lnTo>
                      <a:pt x="212" y="895"/>
                    </a:lnTo>
                    <a:lnTo>
                      <a:pt x="177" y="877"/>
                    </a:lnTo>
                    <a:lnTo>
                      <a:pt x="159" y="764"/>
                    </a:lnTo>
                    <a:lnTo>
                      <a:pt x="101" y="694"/>
                    </a:lnTo>
                    <a:lnTo>
                      <a:pt x="54" y="676"/>
                    </a:lnTo>
                    <a:lnTo>
                      <a:pt x="29" y="643"/>
                    </a:lnTo>
                    <a:lnTo>
                      <a:pt x="29" y="568"/>
                    </a:lnTo>
                    <a:lnTo>
                      <a:pt x="64" y="505"/>
                    </a:lnTo>
                    <a:lnTo>
                      <a:pt x="123" y="465"/>
                    </a:lnTo>
                    <a:lnTo>
                      <a:pt x="212" y="402"/>
                    </a:lnTo>
                    <a:lnTo>
                      <a:pt x="224" y="327"/>
                    </a:lnTo>
                    <a:lnTo>
                      <a:pt x="177" y="224"/>
                    </a:lnTo>
                    <a:lnTo>
                      <a:pt x="101" y="143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6204" name="Freeform 76"/>
              <p:cNvSpPr>
                <a:spLocks/>
              </p:cNvSpPr>
              <p:nvPr/>
            </p:nvSpPr>
            <p:spPr bwMode="invGray">
              <a:xfrm>
                <a:off x="2308" y="2238"/>
                <a:ext cx="520" cy="435"/>
              </a:xfrm>
              <a:custGeom>
                <a:avLst/>
                <a:gdLst>
                  <a:gd name="T0" fmla="*/ 398 w 520"/>
                  <a:gd name="T1" fmla="*/ 5 h 435"/>
                  <a:gd name="T2" fmla="*/ 485 w 520"/>
                  <a:gd name="T3" fmla="*/ 0 h 435"/>
                  <a:gd name="T4" fmla="*/ 520 w 520"/>
                  <a:gd name="T5" fmla="*/ 35 h 435"/>
                  <a:gd name="T6" fmla="*/ 497 w 520"/>
                  <a:gd name="T7" fmla="*/ 87 h 435"/>
                  <a:gd name="T8" fmla="*/ 428 w 520"/>
                  <a:gd name="T9" fmla="*/ 110 h 435"/>
                  <a:gd name="T10" fmla="*/ 365 w 520"/>
                  <a:gd name="T11" fmla="*/ 110 h 435"/>
                  <a:gd name="T12" fmla="*/ 272 w 520"/>
                  <a:gd name="T13" fmla="*/ 127 h 435"/>
                  <a:gd name="T14" fmla="*/ 168 w 520"/>
                  <a:gd name="T15" fmla="*/ 145 h 435"/>
                  <a:gd name="T16" fmla="*/ 87 w 520"/>
                  <a:gd name="T17" fmla="*/ 180 h 435"/>
                  <a:gd name="T18" fmla="*/ 63 w 520"/>
                  <a:gd name="T19" fmla="*/ 214 h 435"/>
                  <a:gd name="T20" fmla="*/ 70 w 520"/>
                  <a:gd name="T21" fmla="*/ 249 h 435"/>
                  <a:gd name="T22" fmla="*/ 115 w 520"/>
                  <a:gd name="T23" fmla="*/ 296 h 435"/>
                  <a:gd name="T24" fmla="*/ 202 w 520"/>
                  <a:gd name="T25" fmla="*/ 331 h 435"/>
                  <a:gd name="T26" fmla="*/ 306 w 520"/>
                  <a:gd name="T27" fmla="*/ 331 h 435"/>
                  <a:gd name="T28" fmla="*/ 382 w 520"/>
                  <a:gd name="T29" fmla="*/ 331 h 435"/>
                  <a:gd name="T30" fmla="*/ 468 w 520"/>
                  <a:gd name="T31" fmla="*/ 348 h 435"/>
                  <a:gd name="T32" fmla="*/ 450 w 520"/>
                  <a:gd name="T33" fmla="*/ 435 h 435"/>
                  <a:gd name="T34" fmla="*/ 330 w 520"/>
                  <a:gd name="T35" fmla="*/ 401 h 435"/>
                  <a:gd name="T36" fmla="*/ 290 w 520"/>
                  <a:gd name="T37" fmla="*/ 371 h 435"/>
                  <a:gd name="T38" fmla="*/ 208 w 520"/>
                  <a:gd name="T39" fmla="*/ 371 h 435"/>
                  <a:gd name="T40" fmla="*/ 70 w 520"/>
                  <a:gd name="T41" fmla="*/ 336 h 435"/>
                  <a:gd name="T42" fmla="*/ 12 w 520"/>
                  <a:gd name="T43" fmla="*/ 284 h 435"/>
                  <a:gd name="T44" fmla="*/ 0 w 520"/>
                  <a:gd name="T45" fmla="*/ 214 h 435"/>
                  <a:gd name="T46" fmla="*/ 46 w 520"/>
                  <a:gd name="T47" fmla="*/ 145 h 435"/>
                  <a:gd name="T48" fmla="*/ 202 w 520"/>
                  <a:gd name="T49" fmla="*/ 75 h 435"/>
                  <a:gd name="T50" fmla="*/ 340 w 520"/>
                  <a:gd name="T51" fmla="*/ 40 h 435"/>
                  <a:gd name="T52" fmla="*/ 398 w 520"/>
                  <a:gd name="T53" fmla="*/ 5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20" h="435">
                    <a:moveTo>
                      <a:pt x="398" y="5"/>
                    </a:moveTo>
                    <a:lnTo>
                      <a:pt x="485" y="0"/>
                    </a:lnTo>
                    <a:lnTo>
                      <a:pt x="520" y="35"/>
                    </a:lnTo>
                    <a:lnTo>
                      <a:pt x="497" y="87"/>
                    </a:lnTo>
                    <a:lnTo>
                      <a:pt x="428" y="110"/>
                    </a:lnTo>
                    <a:lnTo>
                      <a:pt x="365" y="110"/>
                    </a:lnTo>
                    <a:lnTo>
                      <a:pt x="272" y="127"/>
                    </a:lnTo>
                    <a:lnTo>
                      <a:pt x="168" y="145"/>
                    </a:lnTo>
                    <a:lnTo>
                      <a:pt x="87" y="180"/>
                    </a:lnTo>
                    <a:lnTo>
                      <a:pt x="63" y="214"/>
                    </a:lnTo>
                    <a:lnTo>
                      <a:pt x="70" y="249"/>
                    </a:lnTo>
                    <a:lnTo>
                      <a:pt x="115" y="296"/>
                    </a:lnTo>
                    <a:lnTo>
                      <a:pt x="202" y="331"/>
                    </a:lnTo>
                    <a:lnTo>
                      <a:pt x="306" y="331"/>
                    </a:lnTo>
                    <a:lnTo>
                      <a:pt x="382" y="331"/>
                    </a:lnTo>
                    <a:lnTo>
                      <a:pt x="468" y="348"/>
                    </a:lnTo>
                    <a:lnTo>
                      <a:pt x="450" y="435"/>
                    </a:lnTo>
                    <a:lnTo>
                      <a:pt x="330" y="401"/>
                    </a:lnTo>
                    <a:lnTo>
                      <a:pt x="290" y="371"/>
                    </a:lnTo>
                    <a:lnTo>
                      <a:pt x="208" y="371"/>
                    </a:lnTo>
                    <a:lnTo>
                      <a:pt x="70" y="336"/>
                    </a:lnTo>
                    <a:lnTo>
                      <a:pt x="12" y="284"/>
                    </a:lnTo>
                    <a:lnTo>
                      <a:pt x="0" y="214"/>
                    </a:lnTo>
                    <a:lnTo>
                      <a:pt x="46" y="145"/>
                    </a:lnTo>
                    <a:lnTo>
                      <a:pt x="202" y="75"/>
                    </a:lnTo>
                    <a:lnTo>
                      <a:pt x="340" y="40"/>
                    </a:lnTo>
                    <a:lnTo>
                      <a:pt x="398" y="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6205" name="Freeform 77"/>
              <p:cNvSpPr>
                <a:spLocks/>
              </p:cNvSpPr>
              <p:nvPr/>
            </p:nvSpPr>
            <p:spPr bwMode="invGray">
              <a:xfrm>
                <a:off x="2882" y="2923"/>
                <a:ext cx="383" cy="1160"/>
              </a:xfrm>
              <a:custGeom>
                <a:avLst/>
                <a:gdLst>
                  <a:gd name="T0" fmla="*/ 0 w 383"/>
                  <a:gd name="T1" fmla="*/ 0 h 1160"/>
                  <a:gd name="T2" fmla="*/ 99 w 383"/>
                  <a:gd name="T3" fmla="*/ 17 h 1160"/>
                  <a:gd name="T4" fmla="*/ 151 w 383"/>
                  <a:gd name="T5" fmla="*/ 103 h 1160"/>
                  <a:gd name="T6" fmla="*/ 203 w 383"/>
                  <a:gd name="T7" fmla="*/ 257 h 1160"/>
                  <a:gd name="T8" fmla="*/ 226 w 383"/>
                  <a:gd name="T9" fmla="*/ 451 h 1160"/>
                  <a:gd name="T10" fmla="*/ 226 w 383"/>
                  <a:gd name="T11" fmla="*/ 560 h 1160"/>
                  <a:gd name="T12" fmla="*/ 191 w 383"/>
                  <a:gd name="T13" fmla="*/ 696 h 1160"/>
                  <a:gd name="T14" fmla="*/ 134 w 383"/>
                  <a:gd name="T15" fmla="*/ 885 h 1160"/>
                  <a:gd name="T16" fmla="*/ 122 w 383"/>
                  <a:gd name="T17" fmla="*/ 937 h 1160"/>
                  <a:gd name="T18" fmla="*/ 139 w 383"/>
                  <a:gd name="T19" fmla="*/ 965 h 1160"/>
                  <a:gd name="T20" fmla="*/ 261 w 383"/>
                  <a:gd name="T21" fmla="*/ 1006 h 1160"/>
                  <a:gd name="T22" fmla="*/ 383 w 383"/>
                  <a:gd name="T23" fmla="*/ 1086 h 1160"/>
                  <a:gd name="T24" fmla="*/ 378 w 383"/>
                  <a:gd name="T25" fmla="*/ 1119 h 1160"/>
                  <a:gd name="T26" fmla="*/ 290 w 383"/>
                  <a:gd name="T27" fmla="*/ 1160 h 1160"/>
                  <a:gd name="T28" fmla="*/ 256 w 383"/>
                  <a:gd name="T29" fmla="*/ 1142 h 1160"/>
                  <a:gd name="T30" fmla="*/ 191 w 383"/>
                  <a:gd name="T31" fmla="*/ 1057 h 1160"/>
                  <a:gd name="T32" fmla="*/ 116 w 383"/>
                  <a:gd name="T33" fmla="*/ 1016 h 1160"/>
                  <a:gd name="T34" fmla="*/ 34 w 383"/>
                  <a:gd name="T35" fmla="*/ 988 h 1160"/>
                  <a:gd name="T36" fmla="*/ 29 w 383"/>
                  <a:gd name="T37" fmla="*/ 948 h 1160"/>
                  <a:gd name="T38" fmla="*/ 52 w 383"/>
                  <a:gd name="T39" fmla="*/ 868 h 1160"/>
                  <a:gd name="T40" fmla="*/ 116 w 383"/>
                  <a:gd name="T41" fmla="*/ 743 h 1160"/>
                  <a:gd name="T42" fmla="*/ 156 w 383"/>
                  <a:gd name="T43" fmla="*/ 594 h 1160"/>
                  <a:gd name="T44" fmla="*/ 156 w 383"/>
                  <a:gd name="T45" fmla="*/ 423 h 1160"/>
                  <a:gd name="T46" fmla="*/ 122 w 383"/>
                  <a:gd name="T47" fmla="*/ 274 h 1160"/>
                  <a:gd name="T48" fmla="*/ 47 w 383"/>
                  <a:gd name="T49" fmla="*/ 136 h 1160"/>
                  <a:gd name="T50" fmla="*/ 12 w 383"/>
                  <a:gd name="T51" fmla="*/ 63 h 1160"/>
                  <a:gd name="T52" fmla="*/ 0 w 383"/>
                  <a:gd name="T53" fmla="*/ 0 h 1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83" h="1160">
                    <a:moveTo>
                      <a:pt x="0" y="0"/>
                    </a:moveTo>
                    <a:lnTo>
                      <a:pt x="99" y="17"/>
                    </a:lnTo>
                    <a:lnTo>
                      <a:pt x="151" y="103"/>
                    </a:lnTo>
                    <a:lnTo>
                      <a:pt x="203" y="257"/>
                    </a:lnTo>
                    <a:lnTo>
                      <a:pt x="226" y="451"/>
                    </a:lnTo>
                    <a:lnTo>
                      <a:pt x="226" y="560"/>
                    </a:lnTo>
                    <a:lnTo>
                      <a:pt x="191" y="696"/>
                    </a:lnTo>
                    <a:lnTo>
                      <a:pt x="134" y="885"/>
                    </a:lnTo>
                    <a:lnTo>
                      <a:pt x="122" y="937"/>
                    </a:lnTo>
                    <a:lnTo>
                      <a:pt x="139" y="965"/>
                    </a:lnTo>
                    <a:lnTo>
                      <a:pt x="261" y="1006"/>
                    </a:lnTo>
                    <a:lnTo>
                      <a:pt x="383" y="1086"/>
                    </a:lnTo>
                    <a:lnTo>
                      <a:pt x="378" y="1119"/>
                    </a:lnTo>
                    <a:lnTo>
                      <a:pt x="290" y="1160"/>
                    </a:lnTo>
                    <a:lnTo>
                      <a:pt x="256" y="1142"/>
                    </a:lnTo>
                    <a:lnTo>
                      <a:pt x="191" y="1057"/>
                    </a:lnTo>
                    <a:lnTo>
                      <a:pt x="116" y="1016"/>
                    </a:lnTo>
                    <a:lnTo>
                      <a:pt x="34" y="988"/>
                    </a:lnTo>
                    <a:lnTo>
                      <a:pt x="29" y="948"/>
                    </a:lnTo>
                    <a:lnTo>
                      <a:pt x="52" y="868"/>
                    </a:lnTo>
                    <a:lnTo>
                      <a:pt x="116" y="743"/>
                    </a:lnTo>
                    <a:lnTo>
                      <a:pt x="156" y="594"/>
                    </a:lnTo>
                    <a:lnTo>
                      <a:pt x="156" y="423"/>
                    </a:lnTo>
                    <a:lnTo>
                      <a:pt x="122" y="274"/>
                    </a:lnTo>
                    <a:lnTo>
                      <a:pt x="47" y="136"/>
                    </a:lnTo>
                    <a:lnTo>
                      <a:pt x="12" y="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6206" name="Freeform 78"/>
              <p:cNvSpPr>
                <a:spLocks/>
              </p:cNvSpPr>
              <p:nvPr/>
            </p:nvSpPr>
            <p:spPr bwMode="invGray">
              <a:xfrm>
                <a:off x="2443" y="2919"/>
                <a:ext cx="461" cy="1027"/>
              </a:xfrm>
              <a:custGeom>
                <a:avLst/>
                <a:gdLst>
                  <a:gd name="T0" fmla="*/ 421 w 461"/>
                  <a:gd name="T1" fmla="*/ 0 h 1027"/>
                  <a:gd name="T2" fmla="*/ 449 w 461"/>
                  <a:gd name="T3" fmla="*/ 22 h 1027"/>
                  <a:gd name="T4" fmla="*/ 461 w 461"/>
                  <a:gd name="T5" fmla="*/ 91 h 1027"/>
                  <a:gd name="T6" fmla="*/ 439 w 461"/>
                  <a:gd name="T7" fmla="*/ 159 h 1027"/>
                  <a:gd name="T8" fmla="*/ 380 w 461"/>
                  <a:gd name="T9" fmla="*/ 245 h 1027"/>
                  <a:gd name="T10" fmla="*/ 315 w 461"/>
                  <a:gd name="T11" fmla="*/ 348 h 1027"/>
                  <a:gd name="T12" fmla="*/ 293 w 461"/>
                  <a:gd name="T13" fmla="*/ 462 h 1027"/>
                  <a:gd name="T14" fmla="*/ 310 w 461"/>
                  <a:gd name="T15" fmla="*/ 645 h 1027"/>
                  <a:gd name="T16" fmla="*/ 350 w 461"/>
                  <a:gd name="T17" fmla="*/ 868 h 1027"/>
                  <a:gd name="T18" fmla="*/ 380 w 461"/>
                  <a:gd name="T19" fmla="*/ 959 h 1027"/>
                  <a:gd name="T20" fmla="*/ 368 w 461"/>
                  <a:gd name="T21" fmla="*/ 987 h 1027"/>
                  <a:gd name="T22" fmla="*/ 298 w 461"/>
                  <a:gd name="T23" fmla="*/ 992 h 1027"/>
                  <a:gd name="T24" fmla="*/ 211 w 461"/>
                  <a:gd name="T25" fmla="*/ 969 h 1027"/>
                  <a:gd name="T26" fmla="*/ 134 w 461"/>
                  <a:gd name="T27" fmla="*/ 1004 h 1027"/>
                  <a:gd name="T28" fmla="*/ 87 w 461"/>
                  <a:gd name="T29" fmla="*/ 1027 h 1027"/>
                  <a:gd name="T30" fmla="*/ 53 w 461"/>
                  <a:gd name="T31" fmla="*/ 1022 h 1027"/>
                  <a:gd name="T32" fmla="*/ 0 w 461"/>
                  <a:gd name="T33" fmla="*/ 959 h 1027"/>
                  <a:gd name="T34" fmla="*/ 53 w 461"/>
                  <a:gd name="T35" fmla="*/ 936 h 1027"/>
                  <a:gd name="T36" fmla="*/ 187 w 461"/>
                  <a:gd name="T37" fmla="*/ 908 h 1027"/>
                  <a:gd name="T38" fmla="*/ 263 w 461"/>
                  <a:gd name="T39" fmla="*/ 936 h 1027"/>
                  <a:gd name="T40" fmla="*/ 315 w 461"/>
                  <a:gd name="T41" fmla="*/ 936 h 1027"/>
                  <a:gd name="T42" fmla="*/ 310 w 461"/>
                  <a:gd name="T43" fmla="*/ 890 h 1027"/>
                  <a:gd name="T44" fmla="*/ 258 w 461"/>
                  <a:gd name="T45" fmla="*/ 616 h 1027"/>
                  <a:gd name="T46" fmla="*/ 222 w 461"/>
                  <a:gd name="T47" fmla="*/ 456 h 1027"/>
                  <a:gd name="T48" fmla="*/ 228 w 461"/>
                  <a:gd name="T49" fmla="*/ 376 h 1027"/>
                  <a:gd name="T50" fmla="*/ 280 w 461"/>
                  <a:gd name="T51" fmla="*/ 227 h 1027"/>
                  <a:gd name="T52" fmla="*/ 333 w 461"/>
                  <a:gd name="T53" fmla="*/ 91 h 1027"/>
                  <a:gd name="T54" fmla="*/ 421 w 461"/>
                  <a:gd name="T55" fmla="*/ 0 h 1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61" h="1027">
                    <a:moveTo>
                      <a:pt x="421" y="0"/>
                    </a:moveTo>
                    <a:lnTo>
                      <a:pt x="449" y="22"/>
                    </a:lnTo>
                    <a:lnTo>
                      <a:pt x="461" y="91"/>
                    </a:lnTo>
                    <a:lnTo>
                      <a:pt x="439" y="159"/>
                    </a:lnTo>
                    <a:lnTo>
                      <a:pt x="380" y="245"/>
                    </a:lnTo>
                    <a:lnTo>
                      <a:pt x="315" y="348"/>
                    </a:lnTo>
                    <a:lnTo>
                      <a:pt x="293" y="462"/>
                    </a:lnTo>
                    <a:lnTo>
                      <a:pt x="310" y="645"/>
                    </a:lnTo>
                    <a:lnTo>
                      <a:pt x="350" y="868"/>
                    </a:lnTo>
                    <a:lnTo>
                      <a:pt x="380" y="959"/>
                    </a:lnTo>
                    <a:lnTo>
                      <a:pt x="368" y="987"/>
                    </a:lnTo>
                    <a:lnTo>
                      <a:pt x="298" y="992"/>
                    </a:lnTo>
                    <a:lnTo>
                      <a:pt x="211" y="969"/>
                    </a:lnTo>
                    <a:lnTo>
                      <a:pt x="134" y="1004"/>
                    </a:lnTo>
                    <a:lnTo>
                      <a:pt x="87" y="1027"/>
                    </a:lnTo>
                    <a:lnTo>
                      <a:pt x="53" y="1022"/>
                    </a:lnTo>
                    <a:lnTo>
                      <a:pt x="0" y="959"/>
                    </a:lnTo>
                    <a:lnTo>
                      <a:pt x="53" y="936"/>
                    </a:lnTo>
                    <a:lnTo>
                      <a:pt x="187" y="908"/>
                    </a:lnTo>
                    <a:lnTo>
                      <a:pt x="263" y="936"/>
                    </a:lnTo>
                    <a:lnTo>
                      <a:pt x="315" y="936"/>
                    </a:lnTo>
                    <a:lnTo>
                      <a:pt x="310" y="890"/>
                    </a:lnTo>
                    <a:lnTo>
                      <a:pt x="258" y="616"/>
                    </a:lnTo>
                    <a:lnTo>
                      <a:pt x="222" y="456"/>
                    </a:lnTo>
                    <a:lnTo>
                      <a:pt x="228" y="376"/>
                    </a:lnTo>
                    <a:lnTo>
                      <a:pt x="280" y="227"/>
                    </a:lnTo>
                    <a:lnTo>
                      <a:pt x="333" y="91"/>
                    </a:lnTo>
                    <a:lnTo>
                      <a:pt x="4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56207" name="Freeform 79"/>
            <p:cNvSpPr>
              <a:spLocks/>
            </p:cNvSpPr>
            <p:nvPr/>
          </p:nvSpPr>
          <p:spPr bwMode="invGray">
            <a:xfrm>
              <a:off x="2626" y="1540"/>
              <a:ext cx="827" cy="563"/>
            </a:xfrm>
            <a:custGeom>
              <a:avLst/>
              <a:gdLst>
                <a:gd name="T0" fmla="*/ 0 w 827"/>
                <a:gd name="T1" fmla="*/ 139 h 563"/>
                <a:gd name="T2" fmla="*/ 108 w 827"/>
                <a:gd name="T3" fmla="*/ 18 h 563"/>
                <a:gd name="T4" fmla="*/ 160 w 827"/>
                <a:gd name="T5" fmla="*/ 75 h 563"/>
                <a:gd name="T6" fmla="*/ 213 w 827"/>
                <a:gd name="T7" fmla="*/ 110 h 563"/>
                <a:gd name="T8" fmla="*/ 269 w 827"/>
                <a:gd name="T9" fmla="*/ 110 h 563"/>
                <a:gd name="T10" fmla="*/ 327 w 827"/>
                <a:gd name="T11" fmla="*/ 52 h 563"/>
                <a:gd name="T12" fmla="*/ 396 w 827"/>
                <a:gd name="T13" fmla="*/ 5 h 563"/>
                <a:gd name="T14" fmla="*/ 477 w 827"/>
                <a:gd name="T15" fmla="*/ 0 h 563"/>
                <a:gd name="T16" fmla="*/ 563 w 827"/>
                <a:gd name="T17" fmla="*/ 35 h 563"/>
                <a:gd name="T18" fmla="*/ 620 w 827"/>
                <a:gd name="T19" fmla="*/ 87 h 563"/>
                <a:gd name="T20" fmla="*/ 648 w 827"/>
                <a:gd name="T21" fmla="*/ 157 h 563"/>
                <a:gd name="T22" fmla="*/ 654 w 827"/>
                <a:gd name="T23" fmla="*/ 249 h 563"/>
                <a:gd name="T24" fmla="*/ 671 w 827"/>
                <a:gd name="T25" fmla="*/ 331 h 563"/>
                <a:gd name="T26" fmla="*/ 718 w 827"/>
                <a:gd name="T27" fmla="*/ 371 h 563"/>
                <a:gd name="T28" fmla="*/ 774 w 827"/>
                <a:gd name="T29" fmla="*/ 389 h 563"/>
                <a:gd name="T30" fmla="*/ 827 w 827"/>
                <a:gd name="T31" fmla="*/ 401 h 563"/>
                <a:gd name="T32" fmla="*/ 786 w 827"/>
                <a:gd name="T33" fmla="*/ 563 h 563"/>
                <a:gd name="T34" fmla="*/ 654 w 827"/>
                <a:gd name="T35" fmla="*/ 540 h 563"/>
                <a:gd name="T36" fmla="*/ 517 w 827"/>
                <a:gd name="T37" fmla="*/ 493 h 563"/>
                <a:gd name="T38" fmla="*/ 407 w 827"/>
                <a:gd name="T39" fmla="*/ 441 h 563"/>
                <a:gd name="T40" fmla="*/ 286 w 827"/>
                <a:gd name="T41" fmla="*/ 389 h 563"/>
                <a:gd name="T42" fmla="*/ 160 w 827"/>
                <a:gd name="T43" fmla="*/ 331 h 563"/>
                <a:gd name="T44" fmla="*/ 57 w 827"/>
                <a:gd name="T45" fmla="*/ 209 h 563"/>
                <a:gd name="T46" fmla="*/ 0 w 827"/>
                <a:gd name="T47" fmla="*/ 139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7" h="563">
                  <a:moveTo>
                    <a:pt x="0" y="139"/>
                  </a:moveTo>
                  <a:lnTo>
                    <a:pt x="108" y="18"/>
                  </a:lnTo>
                  <a:lnTo>
                    <a:pt x="160" y="75"/>
                  </a:lnTo>
                  <a:lnTo>
                    <a:pt x="213" y="110"/>
                  </a:lnTo>
                  <a:lnTo>
                    <a:pt x="269" y="110"/>
                  </a:lnTo>
                  <a:lnTo>
                    <a:pt x="327" y="52"/>
                  </a:lnTo>
                  <a:lnTo>
                    <a:pt x="396" y="5"/>
                  </a:lnTo>
                  <a:lnTo>
                    <a:pt x="477" y="0"/>
                  </a:lnTo>
                  <a:lnTo>
                    <a:pt x="563" y="35"/>
                  </a:lnTo>
                  <a:lnTo>
                    <a:pt x="620" y="87"/>
                  </a:lnTo>
                  <a:lnTo>
                    <a:pt x="648" y="157"/>
                  </a:lnTo>
                  <a:lnTo>
                    <a:pt x="654" y="249"/>
                  </a:lnTo>
                  <a:lnTo>
                    <a:pt x="671" y="331"/>
                  </a:lnTo>
                  <a:lnTo>
                    <a:pt x="718" y="371"/>
                  </a:lnTo>
                  <a:lnTo>
                    <a:pt x="774" y="389"/>
                  </a:lnTo>
                  <a:lnTo>
                    <a:pt x="827" y="401"/>
                  </a:lnTo>
                  <a:lnTo>
                    <a:pt x="786" y="563"/>
                  </a:lnTo>
                  <a:lnTo>
                    <a:pt x="654" y="540"/>
                  </a:lnTo>
                  <a:lnTo>
                    <a:pt x="517" y="493"/>
                  </a:lnTo>
                  <a:lnTo>
                    <a:pt x="407" y="441"/>
                  </a:lnTo>
                  <a:lnTo>
                    <a:pt x="286" y="389"/>
                  </a:lnTo>
                  <a:lnTo>
                    <a:pt x="160" y="331"/>
                  </a:lnTo>
                  <a:lnTo>
                    <a:pt x="57" y="209"/>
                  </a:lnTo>
                  <a:lnTo>
                    <a:pt x="0" y="139"/>
                  </a:lnTo>
                  <a:close/>
                </a:path>
              </a:pathLst>
            </a:cu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6208" name="Freeform 80"/>
            <p:cNvSpPr>
              <a:spLocks/>
            </p:cNvSpPr>
            <p:nvPr/>
          </p:nvSpPr>
          <p:spPr bwMode="invGray">
            <a:xfrm>
              <a:off x="2614" y="1513"/>
              <a:ext cx="856" cy="606"/>
            </a:xfrm>
            <a:custGeom>
              <a:avLst/>
              <a:gdLst>
                <a:gd name="T0" fmla="*/ 75 w 856"/>
                <a:gd name="T1" fmla="*/ 266 h 606"/>
                <a:gd name="T2" fmla="*/ 172 w 856"/>
                <a:gd name="T3" fmla="*/ 363 h 606"/>
                <a:gd name="T4" fmla="*/ 304 w 856"/>
                <a:gd name="T5" fmla="*/ 428 h 606"/>
                <a:gd name="T6" fmla="*/ 489 w 856"/>
                <a:gd name="T7" fmla="*/ 513 h 606"/>
                <a:gd name="T8" fmla="*/ 615 w 856"/>
                <a:gd name="T9" fmla="*/ 566 h 606"/>
                <a:gd name="T10" fmla="*/ 816 w 856"/>
                <a:gd name="T11" fmla="*/ 606 h 606"/>
                <a:gd name="T12" fmla="*/ 856 w 856"/>
                <a:gd name="T13" fmla="*/ 393 h 606"/>
                <a:gd name="T14" fmla="*/ 804 w 856"/>
                <a:gd name="T15" fmla="*/ 393 h 606"/>
                <a:gd name="T16" fmla="*/ 753 w 856"/>
                <a:gd name="T17" fmla="*/ 363 h 606"/>
                <a:gd name="T18" fmla="*/ 695 w 856"/>
                <a:gd name="T19" fmla="*/ 323 h 606"/>
                <a:gd name="T20" fmla="*/ 695 w 856"/>
                <a:gd name="T21" fmla="*/ 243 h 606"/>
                <a:gd name="T22" fmla="*/ 660 w 856"/>
                <a:gd name="T23" fmla="*/ 116 h 606"/>
                <a:gd name="T24" fmla="*/ 597 w 856"/>
                <a:gd name="T25" fmla="*/ 46 h 606"/>
                <a:gd name="T26" fmla="*/ 505 w 856"/>
                <a:gd name="T27" fmla="*/ 0 h 606"/>
                <a:gd name="T28" fmla="*/ 391 w 856"/>
                <a:gd name="T29" fmla="*/ 12 h 606"/>
                <a:gd name="T30" fmla="*/ 321 w 856"/>
                <a:gd name="T31" fmla="*/ 53 h 606"/>
                <a:gd name="T32" fmla="*/ 286 w 856"/>
                <a:gd name="T33" fmla="*/ 98 h 606"/>
                <a:gd name="T34" fmla="*/ 253 w 856"/>
                <a:gd name="T35" fmla="*/ 121 h 606"/>
                <a:gd name="T36" fmla="*/ 218 w 856"/>
                <a:gd name="T37" fmla="*/ 116 h 606"/>
                <a:gd name="T38" fmla="*/ 166 w 856"/>
                <a:gd name="T39" fmla="*/ 63 h 606"/>
                <a:gd name="T40" fmla="*/ 132 w 856"/>
                <a:gd name="T41" fmla="*/ 0 h 606"/>
                <a:gd name="T42" fmla="*/ 103 w 856"/>
                <a:gd name="T43" fmla="*/ 30 h 606"/>
                <a:gd name="T44" fmla="*/ 0 w 856"/>
                <a:gd name="T45" fmla="*/ 150 h 606"/>
                <a:gd name="T46" fmla="*/ 5 w 856"/>
                <a:gd name="T47" fmla="*/ 178 h 606"/>
                <a:gd name="T48" fmla="*/ 17 w 856"/>
                <a:gd name="T49" fmla="*/ 191 h 606"/>
                <a:gd name="T50" fmla="*/ 120 w 856"/>
                <a:gd name="T51" fmla="*/ 81 h 606"/>
                <a:gd name="T52" fmla="*/ 172 w 856"/>
                <a:gd name="T53" fmla="*/ 133 h 606"/>
                <a:gd name="T54" fmla="*/ 206 w 856"/>
                <a:gd name="T55" fmla="*/ 168 h 606"/>
                <a:gd name="T56" fmla="*/ 253 w 856"/>
                <a:gd name="T57" fmla="*/ 168 h 606"/>
                <a:gd name="T58" fmla="*/ 286 w 856"/>
                <a:gd name="T59" fmla="*/ 156 h 606"/>
                <a:gd name="T60" fmla="*/ 339 w 856"/>
                <a:gd name="T61" fmla="*/ 116 h 606"/>
                <a:gd name="T62" fmla="*/ 367 w 856"/>
                <a:gd name="T63" fmla="*/ 70 h 606"/>
                <a:gd name="T64" fmla="*/ 442 w 856"/>
                <a:gd name="T65" fmla="*/ 46 h 606"/>
                <a:gd name="T66" fmla="*/ 505 w 856"/>
                <a:gd name="T67" fmla="*/ 53 h 606"/>
                <a:gd name="T68" fmla="*/ 562 w 856"/>
                <a:gd name="T69" fmla="*/ 87 h 606"/>
                <a:gd name="T70" fmla="*/ 615 w 856"/>
                <a:gd name="T71" fmla="*/ 138 h 606"/>
                <a:gd name="T72" fmla="*/ 643 w 856"/>
                <a:gd name="T73" fmla="*/ 203 h 606"/>
                <a:gd name="T74" fmla="*/ 643 w 856"/>
                <a:gd name="T75" fmla="*/ 260 h 606"/>
                <a:gd name="T76" fmla="*/ 643 w 856"/>
                <a:gd name="T77" fmla="*/ 323 h 606"/>
                <a:gd name="T78" fmla="*/ 666 w 856"/>
                <a:gd name="T79" fmla="*/ 375 h 606"/>
                <a:gd name="T80" fmla="*/ 730 w 856"/>
                <a:gd name="T81" fmla="*/ 410 h 606"/>
                <a:gd name="T82" fmla="*/ 804 w 856"/>
                <a:gd name="T83" fmla="*/ 444 h 606"/>
                <a:gd name="T84" fmla="*/ 770 w 856"/>
                <a:gd name="T85" fmla="*/ 554 h 606"/>
                <a:gd name="T86" fmla="*/ 580 w 856"/>
                <a:gd name="T87" fmla="*/ 503 h 606"/>
                <a:gd name="T88" fmla="*/ 454 w 856"/>
                <a:gd name="T89" fmla="*/ 450 h 606"/>
                <a:gd name="T90" fmla="*/ 339 w 856"/>
                <a:gd name="T91" fmla="*/ 416 h 606"/>
                <a:gd name="T92" fmla="*/ 241 w 856"/>
                <a:gd name="T93" fmla="*/ 363 h 606"/>
                <a:gd name="T94" fmla="*/ 120 w 856"/>
                <a:gd name="T95" fmla="*/ 266 h 606"/>
                <a:gd name="T96" fmla="*/ 34 w 856"/>
                <a:gd name="T97" fmla="*/ 173 h 606"/>
                <a:gd name="T98" fmla="*/ 22 w 856"/>
                <a:gd name="T99" fmla="*/ 185 h 606"/>
                <a:gd name="T100" fmla="*/ 75 w 856"/>
                <a:gd name="T101" fmla="*/ 26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56" h="606">
                  <a:moveTo>
                    <a:pt x="75" y="266"/>
                  </a:moveTo>
                  <a:lnTo>
                    <a:pt x="172" y="363"/>
                  </a:lnTo>
                  <a:lnTo>
                    <a:pt x="304" y="428"/>
                  </a:lnTo>
                  <a:lnTo>
                    <a:pt x="489" y="513"/>
                  </a:lnTo>
                  <a:lnTo>
                    <a:pt x="615" y="566"/>
                  </a:lnTo>
                  <a:lnTo>
                    <a:pt x="816" y="606"/>
                  </a:lnTo>
                  <a:lnTo>
                    <a:pt x="856" y="393"/>
                  </a:lnTo>
                  <a:lnTo>
                    <a:pt x="804" y="393"/>
                  </a:lnTo>
                  <a:lnTo>
                    <a:pt x="753" y="363"/>
                  </a:lnTo>
                  <a:lnTo>
                    <a:pt x="695" y="323"/>
                  </a:lnTo>
                  <a:lnTo>
                    <a:pt x="695" y="243"/>
                  </a:lnTo>
                  <a:lnTo>
                    <a:pt x="660" y="116"/>
                  </a:lnTo>
                  <a:lnTo>
                    <a:pt x="597" y="46"/>
                  </a:lnTo>
                  <a:lnTo>
                    <a:pt x="505" y="0"/>
                  </a:lnTo>
                  <a:lnTo>
                    <a:pt x="391" y="12"/>
                  </a:lnTo>
                  <a:lnTo>
                    <a:pt x="321" y="53"/>
                  </a:lnTo>
                  <a:lnTo>
                    <a:pt x="286" y="98"/>
                  </a:lnTo>
                  <a:lnTo>
                    <a:pt x="253" y="121"/>
                  </a:lnTo>
                  <a:lnTo>
                    <a:pt x="218" y="116"/>
                  </a:lnTo>
                  <a:lnTo>
                    <a:pt x="166" y="63"/>
                  </a:lnTo>
                  <a:lnTo>
                    <a:pt x="132" y="0"/>
                  </a:lnTo>
                  <a:lnTo>
                    <a:pt x="103" y="30"/>
                  </a:lnTo>
                  <a:lnTo>
                    <a:pt x="0" y="150"/>
                  </a:lnTo>
                  <a:lnTo>
                    <a:pt x="5" y="178"/>
                  </a:lnTo>
                  <a:lnTo>
                    <a:pt x="17" y="191"/>
                  </a:lnTo>
                  <a:lnTo>
                    <a:pt x="120" y="81"/>
                  </a:lnTo>
                  <a:lnTo>
                    <a:pt x="172" y="133"/>
                  </a:lnTo>
                  <a:lnTo>
                    <a:pt x="206" y="168"/>
                  </a:lnTo>
                  <a:lnTo>
                    <a:pt x="253" y="168"/>
                  </a:lnTo>
                  <a:lnTo>
                    <a:pt x="286" y="156"/>
                  </a:lnTo>
                  <a:lnTo>
                    <a:pt x="339" y="116"/>
                  </a:lnTo>
                  <a:lnTo>
                    <a:pt x="367" y="70"/>
                  </a:lnTo>
                  <a:lnTo>
                    <a:pt x="442" y="46"/>
                  </a:lnTo>
                  <a:lnTo>
                    <a:pt x="505" y="53"/>
                  </a:lnTo>
                  <a:lnTo>
                    <a:pt x="562" y="87"/>
                  </a:lnTo>
                  <a:lnTo>
                    <a:pt x="615" y="138"/>
                  </a:lnTo>
                  <a:lnTo>
                    <a:pt x="643" y="203"/>
                  </a:lnTo>
                  <a:lnTo>
                    <a:pt x="643" y="260"/>
                  </a:lnTo>
                  <a:lnTo>
                    <a:pt x="643" y="323"/>
                  </a:lnTo>
                  <a:lnTo>
                    <a:pt x="666" y="375"/>
                  </a:lnTo>
                  <a:lnTo>
                    <a:pt x="730" y="410"/>
                  </a:lnTo>
                  <a:lnTo>
                    <a:pt x="804" y="444"/>
                  </a:lnTo>
                  <a:lnTo>
                    <a:pt x="770" y="554"/>
                  </a:lnTo>
                  <a:lnTo>
                    <a:pt x="580" y="503"/>
                  </a:lnTo>
                  <a:lnTo>
                    <a:pt x="454" y="450"/>
                  </a:lnTo>
                  <a:lnTo>
                    <a:pt x="339" y="416"/>
                  </a:lnTo>
                  <a:lnTo>
                    <a:pt x="241" y="363"/>
                  </a:lnTo>
                  <a:lnTo>
                    <a:pt x="120" y="266"/>
                  </a:lnTo>
                  <a:lnTo>
                    <a:pt x="34" y="173"/>
                  </a:lnTo>
                  <a:lnTo>
                    <a:pt x="22" y="185"/>
                  </a:lnTo>
                  <a:lnTo>
                    <a:pt x="75" y="2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6209" name="Oval 81"/>
            <p:cNvSpPr>
              <a:spLocks noChangeArrowheads="1"/>
            </p:cNvSpPr>
            <p:nvPr/>
          </p:nvSpPr>
          <p:spPr bwMode="invGray">
            <a:xfrm rot="-4286940">
              <a:off x="2791" y="1887"/>
              <a:ext cx="141" cy="50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274320" rIns="274320" anchor="ctr">
              <a:spAutoFit/>
            </a:bodyPr>
            <a:lstStyle/>
            <a:p>
              <a:endParaRPr lang="en-US"/>
            </a:p>
          </p:txBody>
        </p:sp>
        <p:sp>
          <p:nvSpPr>
            <p:cNvPr id="1456210" name="Oval 82"/>
            <p:cNvSpPr>
              <a:spLocks noChangeArrowheads="1"/>
            </p:cNvSpPr>
            <p:nvPr/>
          </p:nvSpPr>
          <p:spPr bwMode="invGray">
            <a:xfrm rot="-4286940">
              <a:off x="2810" y="1913"/>
              <a:ext cx="81" cy="1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274320" rIns="274320" anchor="ctr">
              <a:spAutoFit/>
            </a:bodyPr>
            <a:lstStyle/>
            <a:p>
              <a:endParaRPr lang="en-US"/>
            </a:p>
          </p:txBody>
        </p:sp>
        <p:sp>
          <p:nvSpPr>
            <p:cNvPr id="1456211" name="Oval 83"/>
            <p:cNvSpPr>
              <a:spLocks noChangeArrowheads="1"/>
            </p:cNvSpPr>
            <p:nvPr/>
          </p:nvSpPr>
          <p:spPr bwMode="invGray">
            <a:xfrm rot="-4286940">
              <a:off x="2741" y="1887"/>
              <a:ext cx="141" cy="50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274320" rIns="274320" anchor="ctr">
              <a:spAutoFit/>
            </a:bodyPr>
            <a:lstStyle/>
            <a:p>
              <a:endParaRPr lang="en-US"/>
            </a:p>
          </p:txBody>
        </p:sp>
        <p:sp>
          <p:nvSpPr>
            <p:cNvPr id="1456212" name="Oval 84"/>
            <p:cNvSpPr>
              <a:spLocks noChangeArrowheads="1"/>
            </p:cNvSpPr>
            <p:nvPr/>
          </p:nvSpPr>
          <p:spPr bwMode="invGray">
            <a:xfrm rot="-4286940">
              <a:off x="2760" y="1913"/>
              <a:ext cx="81" cy="1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274320" rIns="274320" anchor="ctr">
              <a:spAutoFit/>
            </a:bodyPr>
            <a:lstStyle/>
            <a:p>
              <a:endParaRPr lang="en-US"/>
            </a:p>
          </p:txBody>
        </p:sp>
        <p:sp>
          <p:nvSpPr>
            <p:cNvPr id="1456213" name="Oval 85"/>
            <p:cNvSpPr>
              <a:spLocks noChangeArrowheads="1"/>
            </p:cNvSpPr>
            <p:nvPr/>
          </p:nvSpPr>
          <p:spPr bwMode="invGray">
            <a:xfrm>
              <a:off x="2687" y="2089"/>
              <a:ext cx="198" cy="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274320" rIns="274320" anchor="ctr"/>
            <a:lstStyle/>
            <a:p>
              <a:endParaRPr lang="en-US" sz="2400"/>
            </a:p>
          </p:txBody>
        </p:sp>
      </p:grpSp>
      <p:sp>
        <p:nvSpPr>
          <p:cNvPr id="1456214" name="Text Box 86"/>
          <p:cNvSpPr txBox="1">
            <a:spLocks noChangeArrowheads="1"/>
          </p:cNvSpPr>
          <p:nvPr/>
        </p:nvSpPr>
        <p:spPr bwMode="invGray">
          <a:xfrm>
            <a:off x="1766888" y="557213"/>
            <a:ext cx="47466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On average, in class of size m, how many pairs of people will have the same birthday?</a:t>
            </a:r>
          </a:p>
        </p:txBody>
      </p:sp>
      <p:sp>
        <p:nvSpPr>
          <p:cNvPr id="1456215" name="Text Box 87"/>
          <p:cNvSpPr txBox="1">
            <a:spLocks noChangeArrowheads="1"/>
          </p:cNvSpPr>
          <p:nvPr/>
        </p:nvSpPr>
        <p:spPr bwMode="invGray">
          <a:xfrm>
            <a:off x="2114550" y="3667125"/>
            <a:ext cx="484028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Symbol" charset="0"/>
              </a:rPr>
              <a:t>å</a:t>
            </a:r>
            <a:r>
              <a:rPr lang="en-US" baseline="-25000"/>
              <a:t>k</a:t>
            </a:r>
            <a:r>
              <a:rPr lang="en-US"/>
              <a:t> k Pr(exactly k collisions)</a:t>
            </a:r>
          </a:p>
          <a:p>
            <a:endParaRPr lang="en-US"/>
          </a:p>
          <a:p>
            <a:r>
              <a:rPr lang="en-US"/>
              <a:t>= </a:t>
            </a:r>
            <a:r>
              <a:rPr lang="en-US">
                <a:latin typeface="Symbol" charset="0"/>
              </a:rPr>
              <a:t>å</a:t>
            </a:r>
            <a:r>
              <a:rPr lang="en-US" baseline="-25000"/>
              <a:t>k</a:t>
            </a:r>
            <a:r>
              <a:rPr lang="en-US"/>
              <a:t> k (…aargh!!!!…)</a:t>
            </a:r>
            <a:endParaRPr lang="en-US" baseline="300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6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62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103" name="Text Box 7"/>
          <p:cNvSpPr txBox="1">
            <a:spLocks noChangeArrowheads="1"/>
          </p:cNvSpPr>
          <p:nvPr/>
        </p:nvSpPr>
        <p:spPr bwMode="invGray">
          <a:xfrm>
            <a:off x="1990725" y="53975"/>
            <a:ext cx="52768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800"/>
              <a:t>Random Variable</a:t>
            </a:r>
          </a:p>
        </p:txBody>
      </p:sp>
      <p:sp>
        <p:nvSpPr>
          <p:cNvPr id="1540104" name="Text Box 8"/>
          <p:cNvSpPr txBox="1">
            <a:spLocks noChangeArrowheads="1"/>
          </p:cNvSpPr>
          <p:nvPr/>
        </p:nvSpPr>
        <p:spPr bwMode="invGray">
          <a:xfrm>
            <a:off x="200025" y="1624013"/>
            <a:ext cx="8548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/>
              <a:t>A Random Variable is a real-valued function on S</a:t>
            </a:r>
          </a:p>
        </p:txBody>
      </p:sp>
      <p:sp>
        <p:nvSpPr>
          <p:cNvPr id="1540114" name="Text Box 18"/>
          <p:cNvSpPr txBox="1">
            <a:spLocks noChangeArrowheads="1"/>
          </p:cNvSpPr>
          <p:nvPr/>
        </p:nvSpPr>
        <p:spPr bwMode="invGray">
          <a:xfrm>
            <a:off x="200025" y="1052513"/>
            <a:ext cx="8766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Let S be sample space in a probability distribution</a:t>
            </a:r>
          </a:p>
        </p:txBody>
      </p:sp>
      <p:sp>
        <p:nvSpPr>
          <p:cNvPr id="1524743" name="Text Box 7"/>
          <p:cNvSpPr txBox="1">
            <a:spLocks noChangeArrowheads="1"/>
          </p:cNvSpPr>
          <p:nvPr/>
        </p:nvSpPr>
        <p:spPr bwMode="auto">
          <a:xfrm>
            <a:off x="4314825" y="2960688"/>
            <a:ext cx="7858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4320" rIns="274320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latin typeface="Arial Rounded MT Bold" charset="0"/>
              </a:rPr>
              <a:t>S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000125" y="2994025"/>
            <a:ext cx="3759200" cy="1892300"/>
            <a:chOff x="582" y="1374"/>
            <a:chExt cx="2368" cy="1192"/>
          </a:xfrm>
        </p:grpSpPr>
        <p:sp>
          <p:nvSpPr>
            <p:cNvPr id="1540117" name="Freeform 6"/>
            <p:cNvSpPr>
              <a:spLocks/>
            </p:cNvSpPr>
            <p:nvPr/>
          </p:nvSpPr>
          <p:spPr bwMode="auto">
            <a:xfrm>
              <a:off x="582" y="1374"/>
              <a:ext cx="2368" cy="1192"/>
            </a:xfrm>
            <a:custGeom>
              <a:avLst/>
              <a:gdLst>
                <a:gd name="T0" fmla="*/ 1088 w 2368"/>
                <a:gd name="T1" fmla="*/ 8 h 1192"/>
                <a:gd name="T2" fmla="*/ 128 w 2368"/>
                <a:gd name="T3" fmla="*/ 296 h 1192"/>
                <a:gd name="T4" fmla="*/ 320 w 2368"/>
                <a:gd name="T5" fmla="*/ 1064 h 1192"/>
                <a:gd name="T6" fmla="*/ 1568 w 2368"/>
                <a:gd name="T7" fmla="*/ 1064 h 1192"/>
                <a:gd name="T8" fmla="*/ 2288 w 2368"/>
                <a:gd name="T9" fmla="*/ 344 h 1192"/>
                <a:gd name="T10" fmla="*/ 1088 w 2368"/>
                <a:gd name="T11" fmla="*/ 8 h 11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68"/>
                <a:gd name="T19" fmla="*/ 0 h 1192"/>
                <a:gd name="T20" fmla="*/ 2368 w 2368"/>
                <a:gd name="T21" fmla="*/ 1192 h 11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68" h="1192">
                  <a:moveTo>
                    <a:pt x="1088" y="8"/>
                  </a:moveTo>
                  <a:cubicBezTo>
                    <a:pt x="728" y="0"/>
                    <a:pt x="256" y="120"/>
                    <a:pt x="128" y="296"/>
                  </a:cubicBezTo>
                  <a:cubicBezTo>
                    <a:pt x="0" y="472"/>
                    <a:pt x="80" y="936"/>
                    <a:pt x="320" y="1064"/>
                  </a:cubicBezTo>
                  <a:cubicBezTo>
                    <a:pt x="560" y="1192"/>
                    <a:pt x="1240" y="1184"/>
                    <a:pt x="1568" y="1064"/>
                  </a:cubicBezTo>
                  <a:cubicBezTo>
                    <a:pt x="1896" y="944"/>
                    <a:pt x="2368" y="520"/>
                    <a:pt x="2288" y="344"/>
                  </a:cubicBezTo>
                  <a:cubicBezTo>
                    <a:pt x="2208" y="168"/>
                    <a:pt x="1448" y="16"/>
                    <a:pt x="1088" y="8"/>
                  </a:cubicBezTo>
                  <a:close/>
                </a:path>
              </a:pathLst>
            </a:custGeom>
            <a:noFill/>
            <a:ln w="57150" cap="sq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274320" rIns="274320" anchor="ctr"/>
            <a:lstStyle/>
            <a:p>
              <a:pPr algn="l"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1540118" name="Oval 8"/>
            <p:cNvSpPr>
              <a:spLocks noChangeArrowheads="1"/>
            </p:cNvSpPr>
            <p:nvPr/>
          </p:nvSpPr>
          <p:spPr bwMode="auto">
            <a:xfrm>
              <a:off x="998" y="1653"/>
              <a:ext cx="86" cy="8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274320" rIns="274320" anchor="ctr"/>
            <a:lstStyle/>
            <a:p>
              <a:pPr algn="l"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1540119" name="Oval 9"/>
            <p:cNvSpPr>
              <a:spLocks noChangeArrowheads="1"/>
            </p:cNvSpPr>
            <p:nvPr/>
          </p:nvSpPr>
          <p:spPr bwMode="auto">
            <a:xfrm>
              <a:off x="1094" y="1920"/>
              <a:ext cx="86" cy="8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274320" rIns="274320" anchor="ctr"/>
            <a:lstStyle/>
            <a:p>
              <a:pPr algn="l"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1540120" name="Oval 10"/>
            <p:cNvSpPr>
              <a:spLocks noChangeArrowheads="1"/>
            </p:cNvSpPr>
            <p:nvPr/>
          </p:nvSpPr>
          <p:spPr bwMode="auto">
            <a:xfrm>
              <a:off x="1094" y="2208"/>
              <a:ext cx="86" cy="8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274320" rIns="274320" anchor="ctr"/>
            <a:lstStyle/>
            <a:p>
              <a:pPr algn="l"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1540121" name="Oval 11"/>
            <p:cNvSpPr>
              <a:spLocks noChangeArrowheads="1"/>
            </p:cNvSpPr>
            <p:nvPr/>
          </p:nvSpPr>
          <p:spPr bwMode="auto">
            <a:xfrm>
              <a:off x="1488" y="2054"/>
              <a:ext cx="86" cy="8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274320" rIns="274320" anchor="ctr"/>
            <a:lstStyle/>
            <a:p>
              <a:pPr algn="l"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1540122" name="Oval 12"/>
            <p:cNvSpPr>
              <a:spLocks noChangeArrowheads="1"/>
            </p:cNvSpPr>
            <p:nvPr/>
          </p:nvSpPr>
          <p:spPr bwMode="auto">
            <a:xfrm>
              <a:off x="1430" y="1718"/>
              <a:ext cx="86" cy="8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274320" rIns="274320" anchor="ctr"/>
            <a:lstStyle/>
            <a:p>
              <a:pPr algn="l"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1540123" name="Oval 13"/>
            <p:cNvSpPr>
              <a:spLocks noChangeArrowheads="1"/>
            </p:cNvSpPr>
            <p:nvPr/>
          </p:nvSpPr>
          <p:spPr bwMode="auto">
            <a:xfrm>
              <a:off x="1776" y="1824"/>
              <a:ext cx="86" cy="8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274320" rIns="274320" anchor="ctr"/>
            <a:lstStyle/>
            <a:p>
              <a:pPr algn="l"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1540124" name="Oval 14"/>
            <p:cNvSpPr>
              <a:spLocks noChangeArrowheads="1"/>
            </p:cNvSpPr>
            <p:nvPr/>
          </p:nvSpPr>
          <p:spPr bwMode="auto">
            <a:xfrm>
              <a:off x="2016" y="2064"/>
              <a:ext cx="86" cy="8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274320" rIns="274320" anchor="ctr"/>
            <a:lstStyle/>
            <a:p>
              <a:pPr algn="l"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1540125" name="Oval 15"/>
            <p:cNvSpPr>
              <a:spLocks noChangeArrowheads="1"/>
            </p:cNvSpPr>
            <p:nvPr/>
          </p:nvSpPr>
          <p:spPr bwMode="auto">
            <a:xfrm>
              <a:off x="2112" y="1670"/>
              <a:ext cx="86" cy="8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274320" rIns="274320" anchor="ctr"/>
            <a:lstStyle/>
            <a:p>
              <a:pPr algn="l">
                <a:spcBef>
                  <a:spcPct val="20000"/>
                </a:spcBef>
              </a:pPr>
              <a:endParaRPr lang="en-US"/>
            </a:p>
          </p:txBody>
        </p:sp>
        <p:sp>
          <p:nvSpPr>
            <p:cNvPr id="1540126" name="Oval 16"/>
            <p:cNvSpPr>
              <a:spLocks noChangeArrowheads="1"/>
            </p:cNvSpPr>
            <p:nvPr/>
          </p:nvSpPr>
          <p:spPr bwMode="auto">
            <a:xfrm>
              <a:off x="2304" y="1920"/>
              <a:ext cx="86" cy="8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274320" rIns="274320" anchor="ctr"/>
            <a:lstStyle/>
            <a:p>
              <a:pPr algn="l"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1524753" name="Text Box 17"/>
          <p:cNvSpPr txBox="1">
            <a:spLocks noChangeArrowheads="1"/>
          </p:cNvSpPr>
          <p:nvPr/>
        </p:nvSpPr>
        <p:spPr bwMode="auto">
          <a:xfrm>
            <a:off x="1047750" y="4968875"/>
            <a:ext cx="2978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74320" rIns="274320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800">
                <a:latin typeface="Arial Rounded MT Bold" charset="0"/>
              </a:rPr>
              <a:t>Sample space</a:t>
            </a:r>
          </a:p>
        </p:txBody>
      </p:sp>
      <p:sp>
        <p:nvSpPr>
          <p:cNvPr id="1540137" name="Line 41"/>
          <p:cNvSpPr>
            <a:spLocks noChangeShapeType="1"/>
          </p:cNvSpPr>
          <p:nvPr/>
        </p:nvSpPr>
        <p:spPr bwMode="invGray">
          <a:xfrm>
            <a:off x="1651000" y="6134100"/>
            <a:ext cx="6896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138" name="Line 42"/>
          <p:cNvSpPr>
            <a:spLocks noChangeShapeType="1"/>
          </p:cNvSpPr>
          <p:nvPr/>
        </p:nvSpPr>
        <p:spPr bwMode="invGray">
          <a:xfrm>
            <a:off x="4838700" y="6134100"/>
            <a:ext cx="0" cy="139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140" name="Rectangle 44"/>
          <p:cNvSpPr>
            <a:spLocks noChangeArrowheads="1"/>
          </p:cNvSpPr>
          <p:nvPr/>
        </p:nvSpPr>
        <p:spPr bwMode="invGray">
          <a:xfrm>
            <a:off x="8027988" y="6180138"/>
            <a:ext cx="530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  <a:r>
              <a:rPr lang="en-US">
                <a:sym typeface="Euclid Math Two" charset="0"/>
              </a:rPr>
              <a:t></a:t>
            </a:r>
          </a:p>
        </p:txBody>
      </p:sp>
    </p:spTree>
    <p:extLst>
      <p:ext uri="{BB962C8B-B14F-4D97-AF65-F5344CB8AC3E}">
        <p14:creationId xmlns:p14="http://schemas.microsoft.com/office/powerpoint/2010/main" val="290921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2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4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2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0104" grpId="0"/>
      <p:bldP spid="1540114" grpId="0"/>
      <p:bldP spid="1524743" grpId="0"/>
      <p:bldP spid="15247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124" name="Text Box 4"/>
          <p:cNvSpPr txBox="1">
            <a:spLocks noChangeArrowheads="1"/>
          </p:cNvSpPr>
          <p:nvPr/>
        </p:nvSpPr>
        <p:spPr bwMode="invGray">
          <a:xfrm>
            <a:off x="438150" y="307975"/>
            <a:ext cx="82931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800"/>
              <a:t>Tossing a Fair Coin n Times</a:t>
            </a:r>
          </a:p>
        </p:txBody>
      </p:sp>
      <p:sp>
        <p:nvSpPr>
          <p:cNvPr id="1541125" name="Text Box 5"/>
          <p:cNvSpPr txBox="1">
            <a:spLocks noChangeArrowheads="1"/>
          </p:cNvSpPr>
          <p:nvPr/>
        </p:nvSpPr>
        <p:spPr bwMode="invGray">
          <a:xfrm>
            <a:off x="747713" y="1433513"/>
            <a:ext cx="4802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>
                <a:solidFill>
                  <a:schemeClr val="tx2"/>
                </a:solidFill>
              </a:rPr>
              <a:t>S</a:t>
            </a:r>
            <a:r>
              <a:rPr lang="en-US"/>
              <a:t> = all sequences of {H, T}</a:t>
            </a:r>
            <a:r>
              <a:rPr lang="en-US" baseline="30000"/>
              <a:t>n</a:t>
            </a:r>
            <a:endParaRPr lang="en-US"/>
          </a:p>
        </p:txBody>
      </p:sp>
      <p:sp>
        <p:nvSpPr>
          <p:cNvPr id="1541126" name="Text Box 6"/>
          <p:cNvSpPr txBox="1">
            <a:spLocks noChangeArrowheads="1"/>
          </p:cNvSpPr>
          <p:nvPr/>
        </p:nvSpPr>
        <p:spPr bwMode="invGray">
          <a:xfrm>
            <a:off x="747713" y="2054225"/>
            <a:ext cx="5710237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>
                <a:solidFill>
                  <a:schemeClr val="tx2"/>
                </a:solidFill>
              </a:rPr>
              <a:t>D</a:t>
            </a:r>
            <a:r>
              <a:rPr lang="en-US"/>
              <a:t> = uniform distribution on S </a:t>
            </a:r>
          </a:p>
          <a:p>
            <a:pPr algn="l">
              <a:spcBef>
                <a:spcPct val="20000"/>
              </a:spcBef>
            </a:pPr>
            <a:r>
              <a:rPr lang="en-US"/>
              <a:t>	</a:t>
            </a:r>
            <a:r>
              <a:rPr lang="en-US">
                <a:sym typeface="Symbol" charset="0"/>
              </a:rPr>
              <a:t> </a:t>
            </a:r>
            <a:r>
              <a:rPr lang="en-US">
                <a:solidFill>
                  <a:schemeClr val="tx2"/>
                </a:solidFill>
                <a:sym typeface="Symbol" charset="0"/>
              </a:rPr>
              <a:t>D(x) = (½)</a:t>
            </a:r>
            <a:r>
              <a:rPr lang="en-US" baseline="30000">
                <a:solidFill>
                  <a:schemeClr val="tx2"/>
                </a:solidFill>
                <a:sym typeface="Symbol" charset="0"/>
              </a:rPr>
              <a:t>n</a:t>
            </a:r>
            <a:r>
              <a:rPr lang="en-US">
                <a:sym typeface="Symbol" charset="0"/>
              </a:rPr>
              <a:t>    for all   x </a:t>
            </a:r>
            <a:r>
              <a:rPr lang="en-US">
                <a:latin typeface="cmsy10" charset="0"/>
                <a:sym typeface="Symbol" charset="0"/>
              </a:rPr>
              <a:t>2</a:t>
            </a:r>
            <a:r>
              <a:rPr lang="en-US">
                <a:sym typeface="Symbol" charset="0"/>
              </a:rPr>
              <a:t> S</a:t>
            </a:r>
            <a:endParaRPr lang="en-US"/>
          </a:p>
        </p:txBody>
      </p:sp>
      <p:sp>
        <p:nvSpPr>
          <p:cNvPr id="1541127" name="Text Box 7"/>
          <p:cNvSpPr txBox="1">
            <a:spLocks noChangeArrowheads="1"/>
          </p:cNvSpPr>
          <p:nvPr/>
        </p:nvSpPr>
        <p:spPr bwMode="invGray">
          <a:xfrm>
            <a:off x="747713" y="3189288"/>
            <a:ext cx="5392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/>
              <a:t>Random Variables (say n = 10)</a:t>
            </a:r>
          </a:p>
        </p:txBody>
      </p:sp>
      <p:sp>
        <p:nvSpPr>
          <p:cNvPr id="1541128" name="Text Box 8"/>
          <p:cNvSpPr txBox="1">
            <a:spLocks noChangeArrowheads="1"/>
          </p:cNvSpPr>
          <p:nvPr/>
        </p:nvSpPr>
        <p:spPr bwMode="invGray">
          <a:xfrm>
            <a:off x="1154113" y="3810000"/>
            <a:ext cx="254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>
                <a:solidFill>
                  <a:schemeClr val="tx2"/>
                </a:solidFill>
              </a:rPr>
              <a:t>X = # of heads</a:t>
            </a:r>
            <a:endParaRPr lang="en-US"/>
          </a:p>
        </p:txBody>
      </p:sp>
      <p:sp>
        <p:nvSpPr>
          <p:cNvPr id="1541129" name="Text Box 9"/>
          <p:cNvSpPr txBox="1">
            <a:spLocks noChangeArrowheads="1"/>
          </p:cNvSpPr>
          <p:nvPr/>
        </p:nvSpPr>
        <p:spPr bwMode="invGray">
          <a:xfrm>
            <a:off x="1458913" y="4432300"/>
            <a:ext cx="3706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/>
              <a:t>X(HHHTTHTHTT) = 5</a:t>
            </a:r>
          </a:p>
        </p:txBody>
      </p:sp>
      <p:sp>
        <p:nvSpPr>
          <p:cNvPr id="1541130" name="Text Box 10"/>
          <p:cNvSpPr txBox="1">
            <a:spLocks noChangeArrowheads="1"/>
          </p:cNvSpPr>
          <p:nvPr/>
        </p:nvSpPr>
        <p:spPr bwMode="invGray">
          <a:xfrm>
            <a:off x="1154113" y="5053013"/>
            <a:ext cx="6410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Y = (1 if #heads = #tails, 0 otherwise)</a:t>
            </a:r>
          </a:p>
        </p:txBody>
      </p:sp>
      <p:sp>
        <p:nvSpPr>
          <p:cNvPr id="1541132" name="Text Box 12"/>
          <p:cNvSpPr txBox="1">
            <a:spLocks noChangeArrowheads="1"/>
          </p:cNvSpPr>
          <p:nvPr/>
        </p:nvSpPr>
        <p:spPr bwMode="invGray">
          <a:xfrm>
            <a:off x="1458913" y="5675313"/>
            <a:ext cx="739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/>
              <a:t>Y(HHHTTHTHTT) = 1, Y(THHHHTTTTT) = 0</a:t>
            </a:r>
          </a:p>
        </p:txBody>
      </p:sp>
    </p:spTree>
    <p:extLst>
      <p:ext uri="{BB962C8B-B14F-4D97-AF65-F5344CB8AC3E}">
        <p14:creationId xmlns:p14="http://schemas.microsoft.com/office/powerpoint/2010/main" val="402087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4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4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4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4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4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4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1125" grpId="0"/>
      <p:bldP spid="1541126" grpId="0"/>
      <p:bldP spid="1541127" grpId="0"/>
      <p:bldP spid="1541128" grpId="0"/>
      <p:bldP spid="1541129" grpId="0"/>
      <p:bldP spid="1541130" grpId="0"/>
      <p:bldP spid="15411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148" name="Text Box 4"/>
          <p:cNvSpPr txBox="1">
            <a:spLocks noChangeArrowheads="1"/>
          </p:cNvSpPr>
          <p:nvPr/>
        </p:nvSpPr>
        <p:spPr bwMode="invGray">
          <a:xfrm>
            <a:off x="1041400" y="1298575"/>
            <a:ext cx="7086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800"/>
              <a:t>Notational Conventions</a:t>
            </a:r>
          </a:p>
        </p:txBody>
      </p:sp>
      <p:sp>
        <p:nvSpPr>
          <p:cNvPr id="1542149" name="Text Box 5"/>
          <p:cNvSpPr txBox="1">
            <a:spLocks noChangeArrowheads="1"/>
          </p:cNvSpPr>
          <p:nvPr/>
        </p:nvSpPr>
        <p:spPr bwMode="invGray">
          <a:xfrm>
            <a:off x="1574800" y="2347913"/>
            <a:ext cx="5810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/>
              <a:t>Use letters like </a:t>
            </a:r>
            <a:r>
              <a:rPr lang="en-US">
                <a:solidFill>
                  <a:schemeClr val="tx2"/>
                </a:solidFill>
              </a:rPr>
              <a:t>A, B, E</a:t>
            </a:r>
            <a:r>
              <a:rPr lang="en-US"/>
              <a:t> for events</a:t>
            </a:r>
          </a:p>
        </p:txBody>
      </p:sp>
      <p:sp>
        <p:nvSpPr>
          <p:cNvPr id="1542150" name="Text Box 6"/>
          <p:cNvSpPr txBox="1">
            <a:spLocks noChangeArrowheads="1"/>
          </p:cNvSpPr>
          <p:nvPr/>
        </p:nvSpPr>
        <p:spPr bwMode="invGray">
          <a:xfrm>
            <a:off x="1574800" y="3040063"/>
            <a:ext cx="5919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/>
              <a:t>Use letters like </a:t>
            </a:r>
            <a:r>
              <a:rPr lang="en-US">
                <a:solidFill>
                  <a:schemeClr val="tx2"/>
                </a:solidFill>
              </a:rPr>
              <a:t>X, Y, f, g</a:t>
            </a:r>
            <a:r>
              <a:rPr lang="en-US"/>
              <a:t> for R.V.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</a:t>
            </a:r>
          </a:p>
        </p:txBody>
      </p:sp>
      <p:sp>
        <p:nvSpPr>
          <p:cNvPr id="1542152" name="Text Box 8"/>
          <p:cNvSpPr txBox="1">
            <a:spLocks noChangeArrowheads="1"/>
          </p:cNvSpPr>
          <p:nvPr/>
        </p:nvSpPr>
        <p:spPr bwMode="invGray">
          <a:xfrm>
            <a:off x="1574800" y="3732213"/>
            <a:ext cx="4110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/>
              <a:t>R.V. = random variable</a:t>
            </a:r>
          </a:p>
        </p:txBody>
      </p:sp>
    </p:spTree>
    <p:extLst>
      <p:ext uri="{BB962C8B-B14F-4D97-AF65-F5344CB8AC3E}">
        <p14:creationId xmlns:p14="http://schemas.microsoft.com/office/powerpoint/2010/main" val="209316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4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4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2149" grpId="0"/>
      <p:bldP spid="1542150" grpId="0"/>
      <p:bldP spid="15421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480" name="Text Box 24"/>
          <p:cNvSpPr txBox="1">
            <a:spLocks noChangeArrowheads="1"/>
          </p:cNvSpPr>
          <p:nvPr/>
        </p:nvSpPr>
        <p:spPr bwMode="invGray">
          <a:xfrm>
            <a:off x="981075" y="292100"/>
            <a:ext cx="72850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Two Views of Random Variables</a:t>
            </a:r>
          </a:p>
        </p:txBody>
      </p:sp>
      <p:sp>
        <p:nvSpPr>
          <p:cNvPr id="1555481" name="Text Box 25"/>
          <p:cNvSpPr txBox="1">
            <a:spLocks noChangeArrowheads="1"/>
          </p:cNvSpPr>
          <p:nvPr/>
        </p:nvSpPr>
        <p:spPr bwMode="invGray">
          <a:xfrm>
            <a:off x="5681663" y="1192213"/>
            <a:ext cx="2922587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Input to the function is random</a:t>
            </a:r>
          </a:p>
        </p:txBody>
      </p:sp>
      <p:sp>
        <p:nvSpPr>
          <p:cNvPr id="1555482" name="Line 26"/>
          <p:cNvSpPr>
            <a:spLocks noChangeShapeType="1"/>
          </p:cNvSpPr>
          <p:nvPr/>
        </p:nvSpPr>
        <p:spPr bwMode="invGray">
          <a:xfrm flipH="1">
            <a:off x="5067300" y="1955800"/>
            <a:ext cx="1028700" cy="482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5483" name="Text Box 27"/>
          <p:cNvSpPr txBox="1">
            <a:spLocks noChangeArrowheads="1"/>
          </p:cNvSpPr>
          <p:nvPr/>
        </p:nvSpPr>
        <p:spPr bwMode="invGray">
          <a:xfrm>
            <a:off x="2655888" y="4735513"/>
            <a:ext cx="52292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Randomness is </a:t>
            </a:r>
            <a:r>
              <a:rPr lang="ja-JP" altLang="en-US">
                <a:solidFill>
                  <a:schemeClr val="tx2"/>
                </a:solidFill>
                <a:latin typeface="Arial"/>
              </a:rPr>
              <a:t>“</a:t>
            </a:r>
            <a:r>
              <a:rPr lang="en-US">
                <a:solidFill>
                  <a:schemeClr val="tx2"/>
                </a:solidFill>
              </a:rPr>
              <a:t>pushed</a:t>
            </a:r>
            <a:r>
              <a:rPr lang="ja-JP" altLang="en-US">
                <a:solidFill>
                  <a:schemeClr val="tx2"/>
                </a:solidFill>
                <a:latin typeface="Arial"/>
              </a:rPr>
              <a:t>”</a:t>
            </a:r>
            <a:r>
              <a:rPr lang="en-US">
                <a:solidFill>
                  <a:schemeClr val="tx2"/>
                </a:solidFill>
              </a:rPr>
              <a:t> to the values of the function</a:t>
            </a:r>
          </a:p>
        </p:txBody>
      </p:sp>
      <p:sp>
        <p:nvSpPr>
          <p:cNvPr id="1555484" name="Line 28"/>
          <p:cNvSpPr>
            <a:spLocks noChangeShapeType="1"/>
          </p:cNvSpPr>
          <p:nvPr/>
        </p:nvSpPr>
        <p:spPr bwMode="invGray">
          <a:xfrm flipH="1" flipV="1">
            <a:off x="4216400" y="4000500"/>
            <a:ext cx="673100" cy="7493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5485" name="Text Box 29"/>
          <p:cNvSpPr txBox="1">
            <a:spLocks noChangeArrowheads="1"/>
          </p:cNvSpPr>
          <p:nvPr/>
        </p:nvSpPr>
        <p:spPr bwMode="invGray">
          <a:xfrm>
            <a:off x="496888" y="1751013"/>
            <a:ext cx="3249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/>
              <a:t>Think of a R.V. as </a:t>
            </a:r>
          </a:p>
        </p:txBody>
      </p:sp>
      <p:sp>
        <p:nvSpPr>
          <p:cNvPr id="1555486" name="Text Box 30"/>
          <p:cNvSpPr txBox="1">
            <a:spLocks noChangeArrowheads="1"/>
          </p:cNvSpPr>
          <p:nvPr/>
        </p:nvSpPr>
        <p:spPr bwMode="invGray">
          <a:xfrm>
            <a:off x="1208088" y="2601913"/>
            <a:ext cx="32553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/>
              <a:t>A function </a:t>
            </a:r>
            <a:r>
              <a:rPr lang="en-US" dirty="0">
                <a:hlinkClick r:id="rId3" action="ppaction://hlinksldjump"/>
              </a:rPr>
              <a:t>from S</a:t>
            </a:r>
            <a:r>
              <a:rPr lang="en-US" dirty="0"/>
              <a:t> to the </a:t>
            </a:r>
            <a:r>
              <a:rPr lang="en-US" dirty="0" err="1"/>
              <a:t>reals</a:t>
            </a:r>
            <a:r>
              <a:rPr lang="en-US" dirty="0"/>
              <a:t> </a:t>
            </a:r>
            <a:r>
              <a:rPr lang="en-US" dirty="0">
                <a:sym typeface="Euclid Math Two" charset="0"/>
              </a:rPr>
              <a:t></a:t>
            </a:r>
            <a:endParaRPr lang="en-US" dirty="0"/>
          </a:p>
        </p:txBody>
      </p:sp>
      <p:sp>
        <p:nvSpPr>
          <p:cNvPr id="1555488" name="Text Box 32"/>
          <p:cNvSpPr txBox="1">
            <a:spLocks noChangeArrowheads="1"/>
          </p:cNvSpPr>
          <p:nvPr/>
        </p:nvSpPr>
        <p:spPr bwMode="invGray">
          <a:xfrm>
            <a:off x="1208088" y="3454400"/>
            <a:ext cx="703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>
                <a:sym typeface="Euclid Math Two" charset="0"/>
              </a:rPr>
              <a:t>Or think of the induced distribution on 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8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5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5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5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5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5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5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5481" grpId="0"/>
      <p:bldP spid="1555482" grpId="0" animBg="1"/>
      <p:bldP spid="1555483" grpId="0"/>
      <p:bldP spid="1555484" grpId="0" animBg="1"/>
      <p:bldP spid="1555485" grpId="0"/>
      <p:bldP spid="1555486" grpId="0"/>
      <p:bldP spid="155548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3210" name="Group 42"/>
          <p:cNvGrpSpPr>
            <a:grpSpLocks/>
          </p:cNvGrpSpPr>
          <p:nvPr/>
        </p:nvGrpSpPr>
        <p:grpSpPr bwMode="auto">
          <a:xfrm>
            <a:off x="5740400" y="2425700"/>
            <a:ext cx="1838325" cy="3581400"/>
            <a:chOff x="3504" y="1824"/>
            <a:chExt cx="1158" cy="2256"/>
          </a:xfrm>
        </p:grpSpPr>
        <p:sp>
          <p:nvSpPr>
            <p:cNvPr id="1543192" name="Freeform 24"/>
            <p:cNvSpPr>
              <a:spLocks/>
            </p:cNvSpPr>
            <p:nvPr/>
          </p:nvSpPr>
          <p:spPr bwMode="auto">
            <a:xfrm rot="-5400000">
              <a:off x="2955" y="2373"/>
              <a:ext cx="2256" cy="1158"/>
            </a:xfrm>
            <a:custGeom>
              <a:avLst/>
              <a:gdLst>
                <a:gd name="T0" fmla="*/ 1088 w 2368"/>
                <a:gd name="T1" fmla="*/ 8 h 1192"/>
                <a:gd name="T2" fmla="*/ 128 w 2368"/>
                <a:gd name="T3" fmla="*/ 296 h 1192"/>
                <a:gd name="T4" fmla="*/ 320 w 2368"/>
                <a:gd name="T5" fmla="*/ 1064 h 1192"/>
                <a:gd name="T6" fmla="*/ 1568 w 2368"/>
                <a:gd name="T7" fmla="*/ 1064 h 1192"/>
                <a:gd name="T8" fmla="*/ 2288 w 2368"/>
                <a:gd name="T9" fmla="*/ 344 h 1192"/>
                <a:gd name="T10" fmla="*/ 1088 w 2368"/>
                <a:gd name="T11" fmla="*/ 8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8" h="1192">
                  <a:moveTo>
                    <a:pt x="1088" y="8"/>
                  </a:moveTo>
                  <a:cubicBezTo>
                    <a:pt x="728" y="0"/>
                    <a:pt x="256" y="120"/>
                    <a:pt x="128" y="296"/>
                  </a:cubicBezTo>
                  <a:cubicBezTo>
                    <a:pt x="0" y="472"/>
                    <a:pt x="80" y="936"/>
                    <a:pt x="320" y="1064"/>
                  </a:cubicBezTo>
                  <a:cubicBezTo>
                    <a:pt x="560" y="1192"/>
                    <a:pt x="1240" y="1184"/>
                    <a:pt x="1568" y="1064"/>
                  </a:cubicBezTo>
                  <a:cubicBezTo>
                    <a:pt x="1896" y="944"/>
                    <a:pt x="2368" y="520"/>
                    <a:pt x="2288" y="344"/>
                  </a:cubicBezTo>
                  <a:cubicBezTo>
                    <a:pt x="2208" y="168"/>
                    <a:pt x="1448" y="16"/>
                    <a:pt x="1088" y="8"/>
                  </a:cubicBezTo>
                  <a:close/>
                </a:path>
              </a:pathLst>
            </a:custGeom>
            <a:noFill/>
            <a:ln w="57150" cap="sq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0099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0" rIns="274320" anchor="ctr"/>
            <a:lstStyle/>
            <a:p>
              <a:endParaRPr lang="en-US"/>
            </a:p>
          </p:txBody>
        </p:sp>
        <p:sp>
          <p:nvSpPr>
            <p:cNvPr id="1543193" name="Oval 25"/>
            <p:cNvSpPr>
              <a:spLocks noChangeArrowheads="1"/>
            </p:cNvSpPr>
            <p:nvPr/>
          </p:nvSpPr>
          <p:spPr bwMode="auto">
            <a:xfrm>
              <a:off x="4006" y="2418"/>
              <a:ext cx="86" cy="8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274320" rIns="274320" anchor="ctr"/>
            <a:lstStyle/>
            <a:p>
              <a:endParaRPr lang="en-US"/>
            </a:p>
          </p:txBody>
        </p:sp>
        <p:sp>
          <p:nvSpPr>
            <p:cNvPr id="1543194" name="Oval 26"/>
            <p:cNvSpPr>
              <a:spLocks noChangeArrowheads="1"/>
            </p:cNvSpPr>
            <p:nvPr/>
          </p:nvSpPr>
          <p:spPr bwMode="auto">
            <a:xfrm>
              <a:off x="4036" y="3359"/>
              <a:ext cx="86" cy="8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274320" rIns="274320" anchor="ctr"/>
            <a:lstStyle/>
            <a:p>
              <a:endParaRPr lang="en-US"/>
            </a:p>
          </p:txBody>
        </p:sp>
        <p:sp>
          <p:nvSpPr>
            <p:cNvPr id="1543196" name="Oval 28"/>
            <p:cNvSpPr>
              <a:spLocks noChangeArrowheads="1"/>
            </p:cNvSpPr>
            <p:nvPr/>
          </p:nvSpPr>
          <p:spPr bwMode="auto">
            <a:xfrm>
              <a:off x="3994" y="2870"/>
              <a:ext cx="86" cy="8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274320" rIns="274320" anchor="ctr"/>
            <a:lstStyle/>
            <a:p>
              <a:endParaRPr lang="en-US"/>
            </a:p>
          </p:txBody>
        </p:sp>
        <p:sp>
          <p:nvSpPr>
            <p:cNvPr id="1543197" name="Text Box 29"/>
            <p:cNvSpPr txBox="1">
              <a:spLocks noChangeArrowheads="1"/>
            </p:cNvSpPr>
            <p:nvPr/>
          </p:nvSpPr>
          <p:spPr bwMode="invGray">
            <a:xfrm>
              <a:off x="4092" y="2769"/>
              <a:ext cx="2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0</a:t>
              </a:r>
            </a:p>
          </p:txBody>
        </p:sp>
        <p:sp>
          <p:nvSpPr>
            <p:cNvPr id="1543199" name="Text Box 31"/>
            <p:cNvSpPr txBox="1">
              <a:spLocks noChangeArrowheads="1"/>
            </p:cNvSpPr>
            <p:nvPr/>
          </p:nvSpPr>
          <p:spPr bwMode="invGray">
            <a:xfrm>
              <a:off x="4114" y="3268"/>
              <a:ext cx="2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1543200" name="Text Box 32"/>
            <p:cNvSpPr txBox="1">
              <a:spLocks noChangeArrowheads="1"/>
            </p:cNvSpPr>
            <p:nvPr/>
          </p:nvSpPr>
          <p:spPr bwMode="invGray">
            <a:xfrm>
              <a:off x="4081" y="2251"/>
              <a:ext cx="2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</p:grpSp>
      <p:grpSp>
        <p:nvGrpSpPr>
          <p:cNvPr id="1543209" name="Group 41"/>
          <p:cNvGrpSpPr>
            <a:grpSpLocks/>
          </p:cNvGrpSpPr>
          <p:nvPr/>
        </p:nvGrpSpPr>
        <p:grpSpPr bwMode="auto">
          <a:xfrm>
            <a:off x="1244600" y="2586038"/>
            <a:ext cx="2252663" cy="3581400"/>
            <a:chOff x="672" y="1941"/>
            <a:chExt cx="1419" cy="2256"/>
          </a:xfrm>
        </p:grpSpPr>
        <p:sp>
          <p:nvSpPr>
            <p:cNvPr id="1543172" name="Freeform 4"/>
            <p:cNvSpPr>
              <a:spLocks/>
            </p:cNvSpPr>
            <p:nvPr/>
          </p:nvSpPr>
          <p:spPr bwMode="auto">
            <a:xfrm rot="-5400000">
              <a:off x="384" y="2490"/>
              <a:ext cx="2256" cy="1158"/>
            </a:xfrm>
            <a:custGeom>
              <a:avLst/>
              <a:gdLst>
                <a:gd name="T0" fmla="*/ 1088 w 2368"/>
                <a:gd name="T1" fmla="*/ 8 h 1192"/>
                <a:gd name="T2" fmla="*/ 128 w 2368"/>
                <a:gd name="T3" fmla="*/ 296 h 1192"/>
                <a:gd name="T4" fmla="*/ 320 w 2368"/>
                <a:gd name="T5" fmla="*/ 1064 h 1192"/>
                <a:gd name="T6" fmla="*/ 1568 w 2368"/>
                <a:gd name="T7" fmla="*/ 1064 h 1192"/>
                <a:gd name="T8" fmla="*/ 2288 w 2368"/>
                <a:gd name="T9" fmla="*/ 344 h 1192"/>
                <a:gd name="T10" fmla="*/ 1088 w 2368"/>
                <a:gd name="T11" fmla="*/ 8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8" h="1192">
                  <a:moveTo>
                    <a:pt x="1088" y="8"/>
                  </a:moveTo>
                  <a:cubicBezTo>
                    <a:pt x="728" y="0"/>
                    <a:pt x="256" y="120"/>
                    <a:pt x="128" y="296"/>
                  </a:cubicBezTo>
                  <a:cubicBezTo>
                    <a:pt x="0" y="472"/>
                    <a:pt x="80" y="936"/>
                    <a:pt x="320" y="1064"/>
                  </a:cubicBezTo>
                  <a:cubicBezTo>
                    <a:pt x="560" y="1192"/>
                    <a:pt x="1240" y="1184"/>
                    <a:pt x="1568" y="1064"/>
                  </a:cubicBezTo>
                  <a:cubicBezTo>
                    <a:pt x="1896" y="944"/>
                    <a:pt x="2368" y="520"/>
                    <a:pt x="2288" y="344"/>
                  </a:cubicBezTo>
                  <a:cubicBezTo>
                    <a:pt x="2208" y="168"/>
                    <a:pt x="1448" y="16"/>
                    <a:pt x="1088" y="8"/>
                  </a:cubicBezTo>
                  <a:close/>
                </a:path>
              </a:pathLst>
            </a:custGeom>
            <a:noFill/>
            <a:ln w="57150" cap="sq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0099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0" rIns="274320" anchor="ctr"/>
            <a:lstStyle/>
            <a:p>
              <a:endParaRPr lang="en-US"/>
            </a:p>
          </p:txBody>
        </p:sp>
        <p:sp>
          <p:nvSpPr>
            <p:cNvPr id="1543173" name="Oval 5"/>
            <p:cNvSpPr>
              <a:spLocks noChangeArrowheads="1"/>
            </p:cNvSpPr>
            <p:nvPr/>
          </p:nvSpPr>
          <p:spPr bwMode="auto">
            <a:xfrm>
              <a:off x="1318" y="2370"/>
              <a:ext cx="86" cy="8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274320" rIns="274320" anchor="ctr"/>
            <a:lstStyle/>
            <a:p>
              <a:endParaRPr lang="en-US"/>
            </a:p>
          </p:txBody>
        </p:sp>
        <p:sp>
          <p:nvSpPr>
            <p:cNvPr id="1543174" name="Oval 6"/>
            <p:cNvSpPr>
              <a:spLocks noChangeArrowheads="1"/>
            </p:cNvSpPr>
            <p:nvPr/>
          </p:nvSpPr>
          <p:spPr bwMode="auto">
            <a:xfrm>
              <a:off x="1370" y="3110"/>
              <a:ext cx="86" cy="8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274320" rIns="274320" anchor="ctr"/>
            <a:lstStyle/>
            <a:p>
              <a:endParaRPr lang="en-US"/>
            </a:p>
          </p:txBody>
        </p:sp>
        <p:sp>
          <p:nvSpPr>
            <p:cNvPr id="1543175" name="Oval 7"/>
            <p:cNvSpPr>
              <a:spLocks noChangeArrowheads="1"/>
            </p:cNvSpPr>
            <p:nvPr/>
          </p:nvSpPr>
          <p:spPr bwMode="auto">
            <a:xfrm>
              <a:off x="1392" y="3580"/>
              <a:ext cx="86" cy="8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274320" rIns="274320" anchor="ctr"/>
            <a:lstStyle/>
            <a:p>
              <a:endParaRPr lang="en-US"/>
            </a:p>
          </p:txBody>
        </p:sp>
        <p:sp>
          <p:nvSpPr>
            <p:cNvPr id="1543176" name="Oval 8"/>
            <p:cNvSpPr>
              <a:spLocks noChangeArrowheads="1"/>
            </p:cNvSpPr>
            <p:nvPr/>
          </p:nvSpPr>
          <p:spPr bwMode="auto">
            <a:xfrm>
              <a:off x="1354" y="2736"/>
              <a:ext cx="86" cy="86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274320" rIns="274320" anchor="ctr"/>
            <a:lstStyle/>
            <a:p>
              <a:endParaRPr lang="en-US"/>
            </a:p>
          </p:txBody>
        </p:sp>
        <p:sp>
          <p:nvSpPr>
            <p:cNvPr id="1543177" name="Text Box 9"/>
            <p:cNvSpPr txBox="1">
              <a:spLocks noChangeArrowheads="1"/>
            </p:cNvSpPr>
            <p:nvPr/>
          </p:nvSpPr>
          <p:spPr bwMode="invGray">
            <a:xfrm>
              <a:off x="1401" y="2635"/>
              <a:ext cx="3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TT</a:t>
              </a:r>
            </a:p>
          </p:txBody>
        </p:sp>
        <p:sp>
          <p:nvSpPr>
            <p:cNvPr id="1543180" name="Text Box 12"/>
            <p:cNvSpPr txBox="1">
              <a:spLocks noChangeArrowheads="1"/>
            </p:cNvSpPr>
            <p:nvPr/>
          </p:nvSpPr>
          <p:spPr bwMode="invGray">
            <a:xfrm>
              <a:off x="1433" y="3450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HT</a:t>
              </a:r>
            </a:p>
          </p:txBody>
        </p:sp>
        <p:sp>
          <p:nvSpPr>
            <p:cNvPr id="1543181" name="Text Box 13"/>
            <p:cNvSpPr txBox="1">
              <a:spLocks noChangeArrowheads="1"/>
            </p:cNvSpPr>
            <p:nvPr/>
          </p:nvSpPr>
          <p:spPr bwMode="invGray">
            <a:xfrm>
              <a:off x="1385" y="3019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TH</a:t>
              </a:r>
            </a:p>
          </p:txBody>
        </p:sp>
        <p:sp>
          <p:nvSpPr>
            <p:cNvPr id="1543182" name="Text Box 14"/>
            <p:cNvSpPr txBox="1">
              <a:spLocks noChangeArrowheads="1"/>
            </p:cNvSpPr>
            <p:nvPr/>
          </p:nvSpPr>
          <p:spPr bwMode="invGray">
            <a:xfrm>
              <a:off x="1367" y="2203"/>
              <a:ext cx="3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HH</a:t>
              </a:r>
            </a:p>
          </p:txBody>
        </p:sp>
        <p:sp>
          <p:nvSpPr>
            <p:cNvPr id="1543183" name="Text Box 15"/>
            <p:cNvSpPr txBox="1">
              <a:spLocks noChangeArrowheads="1"/>
            </p:cNvSpPr>
            <p:nvPr/>
          </p:nvSpPr>
          <p:spPr bwMode="invGray">
            <a:xfrm>
              <a:off x="1184" y="2731"/>
              <a:ext cx="2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</a:rPr>
                <a:t>¼</a:t>
              </a:r>
            </a:p>
          </p:txBody>
        </p:sp>
        <p:sp>
          <p:nvSpPr>
            <p:cNvPr id="1543184" name="Text Box 16"/>
            <p:cNvSpPr txBox="1">
              <a:spLocks noChangeArrowheads="1"/>
            </p:cNvSpPr>
            <p:nvPr/>
          </p:nvSpPr>
          <p:spPr bwMode="invGray">
            <a:xfrm>
              <a:off x="1184" y="3585"/>
              <a:ext cx="2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</a:rPr>
                <a:t>¼</a:t>
              </a:r>
            </a:p>
          </p:txBody>
        </p:sp>
        <p:sp>
          <p:nvSpPr>
            <p:cNvPr id="1543185" name="Text Box 17"/>
            <p:cNvSpPr txBox="1">
              <a:spLocks noChangeArrowheads="1"/>
            </p:cNvSpPr>
            <p:nvPr/>
          </p:nvSpPr>
          <p:spPr bwMode="invGray">
            <a:xfrm>
              <a:off x="1206" y="3144"/>
              <a:ext cx="2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</a:rPr>
                <a:t>¼</a:t>
              </a:r>
            </a:p>
          </p:txBody>
        </p:sp>
        <p:sp>
          <p:nvSpPr>
            <p:cNvPr id="1543186" name="Text Box 18"/>
            <p:cNvSpPr txBox="1">
              <a:spLocks noChangeArrowheads="1"/>
            </p:cNvSpPr>
            <p:nvPr/>
          </p:nvSpPr>
          <p:spPr bwMode="invGray">
            <a:xfrm>
              <a:off x="1130" y="2394"/>
              <a:ext cx="2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tx2"/>
                  </a:solidFill>
                </a:rPr>
                <a:t>¼</a:t>
              </a:r>
            </a:p>
          </p:txBody>
        </p:sp>
        <p:sp>
          <p:nvSpPr>
            <p:cNvPr id="1543207" name="Text Box 39"/>
            <p:cNvSpPr txBox="1">
              <a:spLocks noChangeArrowheads="1"/>
            </p:cNvSpPr>
            <p:nvPr/>
          </p:nvSpPr>
          <p:spPr bwMode="invGray">
            <a:xfrm>
              <a:off x="672" y="2119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/>
                <a:t>S</a:t>
              </a:r>
            </a:p>
          </p:txBody>
        </p:sp>
      </p:grpSp>
      <p:sp>
        <p:nvSpPr>
          <p:cNvPr id="1543211" name="Text Box 43"/>
          <p:cNvSpPr txBox="1">
            <a:spLocks noChangeArrowheads="1"/>
          </p:cNvSpPr>
          <p:nvPr/>
        </p:nvSpPr>
        <p:spPr bwMode="invGray">
          <a:xfrm>
            <a:off x="1700213" y="206375"/>
            <a:ext cx="55689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800"/>
              <a:t>Two Coins Tossed</a:t>
            </a:r>
          </a:p>
        </p:txBody>
      </p:sp>
      <p:sp>
        <p:nvSpPr>
          <p:cNvPr id="1543212" name="Text Box 44"/>
          <p:cNvSpPr txBox="1">
            <a:spLocks noChangeArrowheads="1"/>
          </p:cNvSpPr>
          <p:nvPr/>
        </p:nvSpPr>
        <p:spPr bwMode="invGray">
          <a:xfrm>
            <a:off x="938213" y="1243013"/>
            <a:ext cx="71024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/>
              <a:t>X: {TT, TH, HT, HH} → {0, 1, 2} counts the number of heads</a:t>
            </a:r>
          </a:p>
        </p:txBody>
      </p:sp>
      <p:sp>
        <p:nvSpPr>
          <p:cNvPr id="1543213" name="Text Box 45"/>
          <p:cNvSpPr txBox="1">
            <a:spLocks noChangeArrowheads="1"/>
          </p:cNvSpPr>
          <p:nvPr/>
        </p:nvSpPr>
        <p:spPr bwMode="invGray">
          <a:xfrm>
            <a:off x="6324600" y="4179888"/>
            <a:ext cx="401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¼</a:t>
            </a:r>
          </a:p>
        </p:txBody>
      </p:sp>
      <p:sp>
        <p:nvSpPr>
          <p:cNvPr id="1543214" name="Text Box 46"/>
          <p:cNvSpPr txBox="1">
            <a:spLocks noChangeArrowheads="1"/>
          </p:cNvSpPr>
          <p:nvPr/>
        </p:nvSpPr>
        <p:spPr bwMode="invGray">
          <a:xfrm>
            <a:off x="6400800" y="5018088"/>
            <a:ext cx="401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½</a:t>
            </a:r>
          </a:p>
        </p:txBody>
      </p:sp>
      <p:sp>
        <p:nvSpPr>
          <p:cNvPr id="1543215" name="Text Box 47"/>
          <p:cNvSpPr txBox="1">
            <a:spLocks noChangeArrowheads="1"/>
          </p:cNvSpPr>
          <p:nvPr/>
        </p:nvSpPr>
        <p:spPr bwMode="invGray">
          <a:xfrm>
            <a:off x="6315075" y="3508375"/>
            <a:ext cx="401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¼</a:t>
            </a:r>
          </a:p>
        </p:txBody>
      </p:sp>
      <p:sp>
        <p:nvSpPr>
          <p:cNvPr id="1543216" name="Text Box 48"/>
          <p:cNvSpPr txBox="1">
            <a:spLocks noChangeArrowheads="1"/>
          </p:cNvSpPr>
          <p:nvPr/>
        </p:nvSpPr>
        <p:spPr bwMode="invGray">
          <a:xfrm>
            <a:off x="6853238" y="2147888"/>
            <a:ext cx="220186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Distribution</a:t>
            </a:r>
            <a:br>
              <a:rPr lang="en-US"/>
            </a:br>
            <a:r>
              <a:rPr lang="en-US"/>
              <a:t> on the</a:t>
            </a:r>
          </a:p>
          <a:p>
            <a:r>
              <a:rPr lang="en-US"/>
              <a:t>reals</a:t>
            </a:r>
          </a:p>
        </p:txBody>
      </p:sp>
      <p:grpSp>
        <p:nvGrpSpPr>
          <p:cNvPr id="1543205" name="Group 37"/>
          <p:cNvGrpSpPr>
            <a:grpSpLocks/>
          </p:cNvGrpSpPr>
          <p:nvPr/>
        </p:nvGrpSpPr>
        <p:grpSpPr bwMode="auto">
          <a:xfrm>
            <a:off x="2768600" y="3429000"/>
            <a:ext cx="3657600" cy="1982788"/>
            <a:chOff x="1632" y="2456"/>
            <a:chExt cx="2304" cy="1249"/>
          </a:xfrm>
        </p:grpSpPr>
        <p:sp>
          <p:nvSpPr>
            <p:cNvPr id="1543188" name="Line 20"/>
            <p:cNvSpPr>
              <a:spLocks noChangeShapeType="1"/>
            </p:cNvSpPr>
            <p:nvPr/>
          </p:nvSpPr>
          <p:spPr bwMode="invGray">
            <a:xfrm>
              <a:off x="1632" y="2456"/>
              <a:ext cx="2256" cy="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3189" name="Line 21"/>
            <p:cNvSpPr>
              <a:spLocks noChangeShapeType="1"/>
            </p:cNvSpPr>
            <p:nvPr/>
          </p:nvSpPr>
          <p:spPr bwMode="invGray">
            <a:xfrm>
              <a:off x="1632" y="2880"/>
              <a:ext cx="2256" cy="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3190" name="Line 22"/>
            <p:cNvSpPr>
              <a:spLocks noChangeShapeType="1"/>
            </p:cNvSpPr>
            <p:nvPr/>
          </p:nvSpPr>
          <p:spPr bwMode="invGray">
            <a:xfrm>
              <a:off x="1680" y="3216"/>
              <a:ext cx="2256" cy="18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3191" name="Line 23"/>
            <p:cNvSpPr>
              <a:spLocks noChangeShapeType="1"/>
            </p:cNvSpPr>
            <p:nvPr/>
          </p:nvSpPr>
          <p:spPr bwMode="invGray">
            <a:xfrm flipV="1">
              <a:off x="1632" y="3399"/>
              <a:ext cx="2304" cy="30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080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4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4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4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4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43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4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4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212" grpId="0"/>
      <p:bldP spid="1543213" grpId="0"/>
      <p:bldP spid="1543214" grpId="0"/>
      <p:bldP spid="1543215" grpId="0"/>
      <p:bldP spid="15432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63" name="AutoShape 3"/>
          <p:cNvSpPr>
            <a:spLocks noChangeArrowheads="1"/>
          </p:cNvSpPr>
          <p:nvPr/>
        </p:nvSpPr>
        <p:spPr bwMode="auto">
          <a:xfrm>
            <a:off x="2670175" y="3028950"/>
            <a:ext cx="4789488" cy="1797050"/>
          </a:xfrm>
          <a:prstGeom prst="wedgeRoundRectCallout">
            <a:avLst>
              <a:gd name="adj1" fmla="val 63657"/>
              <a:gd name="adj2" fmla="val -70319"/>
              <a:gd name="adj3" fmla="val 16667"/>
            </a:avLst>
          </a:prstGeom>
          <a:solidFill>
            <a:schemeClr val="bg2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74564" name="Group 4"/>
          <p:cNvGrpSpPr>
            <a:grpSpLocks/>
          </p:cNvGrpSpPr>
          <p:nvPr/>
        </p:nvGrpSpPr>
        <p:grpSpPr bwMode="auto">
          <a:xfrm flipH="1">
            <a:off x="7399338" y="1852613"/>
            <a:ext cx="1660525" cy="3743325"/>
            <a:chOff x="864" y="465"/>
            <a:chExt cx="1046" cy="2358"/>
          </a:xfrm>
        </p:grpSpPr>
        <p:grpSp>
          <p:nvGrpSpPr>
            <p:cNvPr id="1474565" name="Group 5"/>
            <p:cNvGrpSpPr>
              <a:grpSpLocks/>
            </p:cNvGrpSpPr>
            <p:nvPr/>
          </p:nvGrpSpPr>
          <p:grpSpPr bwMode="auto">
            <a:xfrm>
              <a:off x="864" y="465"/>
              <a:ext cx="1008" cy="2319"/>
              <a:chOff x="587" y="528"/>
              <a:chExt cx="1008" cy="2319"/>
            </a:xfrm>
          </p:grpSpPr>
          <p:grpSp>
            <p:nvGrpSpPr>
              <p:cNvPr id="1474566" name="Group 6"/>
              <p:cNvGrpSpPr>
                <a:grpSpLocks/>
              </p:cNvGrpSpPr>
              <p:nvPr/>
            </p:nvGrpSpPr>
            <p:grpSpPr bwMode="auto">
              <a:xfrm>
                <a:off x="587" y="528"/>
                <a:ext cx="1008" cy="2319"/>
                <a:chOff x="587" y="528"/>
                <a:chExt cx="1008" cy="2319"/>
              </a:xfrm>
            </p:grpSpPr>
            <p:grpSp>
              <p:nvGrpSpPr>
                <p:cNvPr id="1474567" name="Group 7"/>
                <p:cNvGrpSpPr>
                  <a:grpSpLocks/>
                </p:cNvGrpSpPr>
                <p:nvPr/>
              </p:nvGrpSpPr>
              <p:grpSpPr bwMode="auto">
                <a:xfrm>
                  <a:off x="587" y="528"/>
                  <a:ext cx="1008" cy="2319"/>
                  <a:chOff x="1151" y="1104"/>
                  <a:chExt cx="686" cy="1741"/>
                </a:xfrm>
              </p:grpSpPr>
              <p:sp>
                <p:nvSpPr>
                  <p:cNvPr id="1474568" name="Freeform 8"/>
                  <p:cNvSpPr>
                    <a:spLocks/>
                  </p:cNvSpPr>
                  <p:nvPr/>
                </p:nvSpPr>
                <p:spPr bwMode="auto">
                  <a:xfrm flipH="1">
                    <a:off x="1321" y="1581"/>
                    <a:ext cx="304" cy="566"/>
                  </a:xfrm>
                  <a:custGeom>
                    <a:avLst/>
                    <a:gdLst>
                      <a:gd name="T0" fmla="*/ 7 w 304"/>
                      <a:gd name="T1" fmla="*/ 174 h 566"/>
                      <a:gd name="T2" fmla="*/ 18 w 304"/>
                      <a:gd name="T3" fmla="*/ 122 h 566"/>
                      <a:gd name="T4" fmla="*/ 42 w 304"/>
                      <a:gd name="T5" fmla="*/ 83 h 566"/>
                      <a:gd name="T6" fmla="*/ 81 w 304"/>
                      <a:gd name="T7" fmla="*/ 45 h 566"/>
                      <a:gd name="T8" fmla="*/ 148 w 304"/>
                      <a:gd name="T9" fmla="*/ 7 h 566"/>
                      <a:gd name="T10" fmla="*/ 205 w 304"/>
                      <a:gd name="T11" fmla="*/ 0 h 566"/>
                      <a:gd name="T12" fmla="*/ 255 w 304"/>
                      <a:gd name="T13" fmla="*/ 10 h 566"/>
                      <a:gd name="T14" fmla="*/ 290 w 304"/>
                      <a:gd name="T15" fmla="*/ 31 h 566"/>
                      <a:gd name="T16" fmla="*/ 304 w 304"/>
                      <a:gd name="T17" fmla="*/ 59 h 566"/>
                      <a:gd name="T18" fmla="*/ 304 w 304"/>
                      <a:gd name="T19" fmla="*/ 87 h 566"/>
                      <a:gd name="T20" fmla="*/ 290 w 304"/>
                      <a:gd name="T21" fmla="*/ 118 h 566"/>
                      <a:gd name="T22" fmla="*/ 262 w 304"/>
                      <a:gd name="T23" fmla="*/ 146 h 566"/>
                      <a:gd name="T24" fmla="*/ 223 w 304"/>
                      <a:gd name="T25" fmla="*/ 181 h 566"/>
                      <a:gd name="T26" fmla="*/ 201 w 304"/>
                      <a:gd name="T27" fmla="*/ 215 h 566"/>
                      <a:gd name="T28" fmla="*/ 194 w 304"/>
                      <a:gd name="T29" fmla="*/ 240 h 566"/>
                      <a:gd name="T30" fmla="*/ 194 w 304"/>
                      <a:gd name="T31" fmla="*/ 260 h 566"/>
                      <a:gd name="T32" fmla="*/ 205 w 304"/>
                      <a:gd name="T33" fmla="*/ 295 h 566"/>
                      <a:gd name="T34" fmla="*/ 230 w 304"/>
                      <a:gd name="T35" fmla="*/ 344 h 566"/>
                      <a:gd name="T36" fmla="*/ 247 w 304"/>
                      <a:gd name="T37" fmla="*/ 399 h 566"/>
                      <a:gd name="T38" fmla="*/ 251 w 304"/>
                      <a:gd name="T39" fmla="*/ 438 h 566"/>
                      <a:gd name="T40" fmla="*/ 244 w 304"/>
                      <a:gd name="T41" fmla="*/ 479 h 566"/>
                      <a:gd name="T42" fmla="*/ 233 w 304"/>
                      <a:gd name="T43" fmla="*/ 510 h 566"/>
                      <a:gd name="T44" fmla="*/ 201 w 304"/>
                      <a:gd name="T45" fmla="*/ 545 h 566"/>
                      <a:gd name="T46" fmla="*/ 173 w 304"/>
                      <a:gd name="T47" fmla="*/ 559 h 566"/>
                      <a:gd name="T48" fmla="*/ 141 w 304"/>
                      <a:gd name="T49" fmla="*/ 566 h 566"/>
                      <a:gd name="T50" fmla="*/ 113 w 304"/>
                      <a:gd name="T51" fmla="*/ 563 h 566"/>
                      <a:gd name="T52" fmla="*/ 92 w 304"/>
                      <a:gd name="T53" fmla="*/ 549 h 566"/>
                      <a:gd name="T54" fmla="*/ 67 w 304"/>
                      <a:gd name="T55" fmla="*/ 521 h 566"/>
                      <a:gd name="T56" fmla="*/ 42 w 304"/>
                      <a:gd name="T57" fmla="*/ 472 h 566"/>
                      <a:gd name="T58" fmla="*/ 14 w 304"/>
                      <a:gd name="T59" fmla="*/ 392 h 566"/>
                      <a:gd name="T60" fmla="*/ 4 w 304"/>
                      <a:gd name="T61" fmla="*/ 333 h 566"/>
                      <a:gd name="T62" fmla="*/ 0 w 304"/>
                      <a:gd name="T63" fmla="*/ 257 h 566"/>
                      <a:gd name="T64" fmla="*/ 0 w 304"/>
                      <a:gd name="T65" fmla="*/ 222 h 566"/>
                      <a:gd name="T66" fmla="*/ 7 w 304"/>
                      <a:gd name="T67" fmla="*/ 174 h 5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304" h="566">
                        <a:moveTo>
                          <a:pt x="7" y="174"/>
                        </a:moveTo>
                        <a:lnTo>
                          <a:pt x="18" y="122"/>
                        </a:lnTo>
                        <a:lnTo>
                          <a:pt x="42" y="83"/>
                        </a:lnTo>
                        <a:lnTo>
                          <a:pt x="81" y="45"/>
                        </a:lnTo>
                        <a:lnTo>
                          <a:pt x="148" y="7"/>
                        </a:lnTo>
                        <a:lnTo>
                          <a:pt x="205" y="0"/>
                        </a:lnTo>
                        <a:lnTo>
                          <a:pt x="255" y="10"/>
                        </a:lnTo>
                        <a:lnTo>
                          <a:pt x="290" y="31"/>
                        </a:lnTo>
                        <a:lnTo>
                          <a:pt x="304" y="59"/>
                        </a:lnTo>
                        <a:lnTo>
                          <a:pt x="304" y="87"/>
                        </a:lnTo>
                        <a:lnTo>
                          <a:pt x="290" y="118"/>
                        </a:lnTo>
                        <a:lnTo>
                          <a:pt x="262" y="146"/>
                        </a:lnTo>
                        <a:lnTo>
                          <a:pt x="223" y="181"/>
                        </a:lnTo>
                        <a:lnTo>
                          <a:pt x="201" y="215"/>
                        </a:lnTo>
                        <a:lnTo>
                          <a:pt x="194" y="240"/>
                        </a:lnTo>
                        <a:lnTo>
                          <a:pt x="194" y="260"/>
                        </a:lnTo>
                        <a:lnTo>
                          <a:pt x="205" y="295"/>
                        </a:lnTo>
                        <a:lnTo>
                          <a:pt x="230" y="344"/>
                        </a:lnTo>
                        <a:lnTo>
                          <a:pt x="247" y="399"/>
                        </a:lnTo>
                        <a:lnTo>
                          <a:pt x="251" y="438"/>
                        </a:lnTo>
                        <a:lnTo>
                          <a:pt x="244" y="479"/>
                        </a:lnTo>
                        <a:lnTo>
                          <a:pt x="233" y="510"/>
                        </a:lnTo>
                        <a:lnTo>
                          <a:pt x="201" y="545"/>
                        </a:lnTo>
                        <a:lnTo>
                          <a:pt x="173" y="559"/>
                        </a:lnTo>
                        <a:lnTo>
                          <a:pt x="141" y="566"/>
                        </a:lnTo>
                        <a:lnTo>
                          <a:pt x="113" y="563"/>
                        </a:lnTo>
                        <a:lnTo>
                          <a:pt x="92" y="549"/>
                        </a:lnTo>
                        <a:lnTo>
                          <a:pt x="67" y="521"/>
                        </a:lnTo>
                        <a:lnTo>
                          <a:pt x="42" y="472"/>
                        </a:lnTo>
                        <a:lnTo>
                          <a:pt x="14" y="392"/>
                        </a:lnTo>
                        <a:lnTo>
                          <a:pt x="4" y="333"/>
                        </a:lnTo>
                        <a:lnTo>
                          <a:pt x="0" y="257"/>
                        </a:lnTo>
                        <a:lnTo>
                          <a:pt x="0" y="222"/>
                        </a:lnTo>
                        <a:lnTo>
                          <a:pt x="7" y="174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74569" name="Freeform 9"/>
                  <p:cNvSpPr>
                    <a:spLocks/>
                  </p:cNvSpPr>
                  <p:nvPr/>
                </p:nvSpPr>
                <p:spPr bwMode="auto">
                  <a:xfrm flipH="1">
                    <a:off x="1151" y="1619"/>
                    <a:ext cx="249" cy="572"/>
                  </a:xfrm>
                  <a:custGeom>
                    <a:avLst/>
                    <a:gdLst>
                      <a:gd name="T0" fmla="*/ 25 w 249"/>
                      <a:gd name="T1" fmla="*/ 65 h 572"/>
                      <a:gd name="T2" fmla="*/ 7 w 249"/>
                      <a:gd name="T3" fmla="*/ 44 h 572"/>
                      <a:gd name="T4" fmla="*/ 0 w 249"/>
                      <a:gd name="T5" fmla="*/ 27 h 572"/>
                      <a:gd name="T6" fmla="*/ 11 w 249"/>
                      <a:gd name="T7" fmla="*/ 7 h 572"/>
                      <a:gd name="T8" fmla="*/ 28 w 249"/>
                      <a:gd name="T9" fmla="*/ 0 h 572"/>
                      <a:gd name="T10" fmla="*/ 60 w 249"/>
                      <a:gd name="T11" fmla="*/ 0 h 572"/>
                      <a:gd name="T12" fmla="*/ 96 w 249"/>
                      <a:gd name="T13" fmla="*/ 24 h 572"/>
                      <a:gd name="T14" fmla="*/ 132 w 249"/>
                      <a:gd name="T15" fmla="*/ 61 h 572"/>
                      <a:gd name="T16" fmla="*/ 192 w 249"/>
                      <a:gd name="T17" fmla="*/ 140 h 572"/>
                      <a:gd name="T18" fmla="*/ 231 w 249"/>
                      <a:gd name="T19" fmla="*/ 204 h 572"/>
                      <a:gd name="T20" fmla="*/ 249 w 249"/>
                      <a:gd name="T21" fmla="*/ 255 h 572"/>
                      <a:gd name="T22" fmla="*/ 245 w 249"/>
                      <a:gd name="T23" fmla="*/ 283 h 572"/>
                      <a:gd name="T24" fmla="*/ 224 w 249"/>
                      <a:gd name="T25" fmla="*/ 320 h 572"/>
                      <a:gd name="T26" fmla="*/ 181 w 249"/>
                      <a:gd name="T27" fmla="*/ 347 h 572"/>
                      <a:gd name="T28" fmla="*/ 110 w 249"/>
                      <a:gd name="T29" fmla="*/ 371 h 572"/>
                      <a:gd name="T30" fmla="*/ 75 w 249"/>
                      <a:gd name="T31" fmla="*/ 395 h 572"/>
                      <a:gd name="T32" fmla="*/ 60 w 249"/>
                      <a:gd name="T33" fmla="*/ 415 h 572"/>
                      <a:gd name="T34" fmla="*/ 68 w 249"/>
                      <a:gd name="T35" fmla="*/ 436 h 572"/>
                      <a:gd name="T36" fmla="*/ 107 w 249"/>
                      <a:gd name="T37" fmla="*/ 456 h 572"/>
                      <a:gd name="T38" fmla="*/ 139 w 249"/>
                      <a:gd name="T39" fmla="*/ 497 h 572"/>
                      <a:gd name="T40" fmla="*/ 153 w 249"/>
                      <a:gd name="T41" fmla="*/ 538 h 572"/>
                      <a:gd name="T42" fmla="*/ 149 w 249"/>
                      <a:gd name="T43" fmla="*/ 558 h 572"/>
                      <a:gd name="T44" fmla="*/ 117 w 249"/>
                      <a:gd name="T45" fmla="*/ 572 h 572"/>
                      <a:gd name="T46" fmla="*/ 107 w 249"/>
                      <a:gd name="T47" fmla="*/ 572 h 572"/>
                      <a:gd name="T48" fmla="*/ 92 w 249"/>
                      <a:gd name="T49" fmla="*/ 535 h 572"/>
                      <a:gd name="T50" fmla="*/ 85 w 249"/>
                      <a:gd name="T51" fmla="*/ 494 h 572"/>
                      <a:gd name="T52" fmla="*/ 64 w 249"/>
                      <a:gd name="T53" fmla="*/ 463 h 572"/>
                      <a:gd name="T54" fmla="*/ 32 w 249"/>
                      <a:gd name="T55" fmla="*/ 446 h 572"/>
                      <a:gd name="T56" fmla="*/ 21 w 249"/>
                      <a:gd name="T57" fmla="*/ 426 h 572"/>
                      <a:gd name="T58" fmla="*/ 25 w 249"/>
                      <a:gd name="T59" fmla="*/ 405 h 572"/>
                      <a:gd name="T60" fmla="*/ 53 w 249"/>
                      <a:gd name="T61" fmla="*/ 371 h 572"/>
                      <a:gd name="T62" fmla="*/ 107 w 249"/>
                      <a:gd name="T63" fmla="*/ 351 h 572"/>
                      <a:gd name="T64" fmla="*/ 157 w 249"/>
                      <a:gd name="T65" fmla="*/ 320 h 572"/>
                      <a:gd name="T66" fmla="*/ 196 w 249"/>
                      <a:gd name="T67" fmla="*/ 286 h 572"/>
                      <a:gd name="T68" fmla="*/ 210 w 249"/>
                      <a:gd name="T69" fmla="*/ 252 h 572"/>
                      <a:gd name="T70" fmla="*/ 206 w 249"/>
                      <a:gd name="T71" fmla="*/ 238 h 572"/>
                      <a:gd name="T72" fmla="*/ 189 w 249"/>
                      <a:gd name="T73" fmla="*/ 208 h 572"/>
                      <a:gd name="T74" fmla="*/ 157 w 249"/>
                      <a:gd name="T75" fmla="*/ 163 h 572"/>
                      <a:gd name="T76" fmla="*/ 121 w 249"/>
                      <a:gd name="T77" fmla="*/ 136 h 572"/>
                      <a:gd name="T78" fmla="*/ 82 w 249"/>
                      <a:gd name="T79" fmla="*/ 106 h 572"/>
                      <a:gd name="T80" fmla="*/ 53 w 249"/>
                      <a:gd name="T81" fmla="*/ 89 h 572"/>
                      <a:gd name="T82" fmla="*/ 25 w 249"/>
                      <a:gd name="T83" fmla="*/ 65 h 5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49" h="572">
                        <a:moveTo>
                          <a:pt x="25" y="65"/>
                        </a:moveTo>
                        <a:lnTo>
                          <a:pt x="7" y="44"/>
                        </a:lnTo>
                        <a:lnTo>
                          <a:pt x="0" y="27"/>
                        </a:lnTo>
                        <a:lnTo>
                          <a:pt x="11" y="7"/>
                        </a:lnTo>
                        <a:lnTo>
                          <a:pt x="28" y="0"/>
                        </a:lnTo>
                        <a:lnTo>
                          <a:pt x="60" y="0"/>
                        </a:lnTo>
                        <a:lnTo>
                          <a:pt x="96" y="24"/>
                        </a:lnTo>
                        <a:lnTo>
                          <a:pt x="132" y="61"/>
                        </a:lnTo>
                        <a:lnTo>
                          <a:pt x="192" y="140"/>
                        </a:lnTo>
                        <a:lnTo>
                          <a:pt x="231" y="204"/>
                        </a:lnTo>
                        <a:lnTo>
                          <a:pt x="249" y="255"/>
                        </a:lnTo>
                        <a:lnTo>
                          <a:pt x="245" y="283"/>
                        </a:lnTo>
                        <a:lnTo>
                          <a:pt x="224" y="320"/>
                        </a:lnTo>
                        <a:lnTo>
                          <a:pt x="181" y="347"/>
                        </a:lnTo>
                        <a:lnTo>
                          <a:pt x="110" y="371"/>
                        </a:lnTo>
                        <a:lnTo>
                          <a:pt x="75" y="395"/>
                        </a:lnTo>
                        <a:lnTo>
                          <a:pt x="60" y="415"/>
                        </a:lnTo>
                        <a:lnTo>
                          <a:pt x="68" y="436"/>
                        </a:lnTo>
                        <a:lnTo>
                          <a:pt x="107" y="456"/>
                        </a:lnTo>
                        <a:lnTo>
                          <a:pt x="139" y="497"/>
                        </a:lnTo>
                        <a:lnTo>
                          <a:pt x="153" y="538"/>
                        </a:lnTo>
                        <a:lnTo>
                          <a:pt x="149" y="558"/>
                        </a:lnTo>
                        <a:lnTo>
                          <a:pt x="117" y="572"/>
                        </a:lnTo>
                        <a:lnTo>
                          <a:pt x="107" y="572"/>
                        </a:lnTo>
                        <a:lnTo>
                          <a:pt x="92" y="535"/>
                        </a:lnTo>
                        <a:lnTo>
                          <a:pt x="85" y="494"/>
                        </a:lnTo>
                        <a:lnTo>
                          <a:pt x="64" y="463"/>
                        </a:lnTo>
                        <a:lnTo>
                          <a:pt x="32" y="446"/>
                        </a:lnTo>
                        <a:lnTo>
                          <a:pt x="21" y="426"/>
                        </a:lnTo>
                        <a:lnTo>
                          <a:pt x="25" y="405"/>
                        </a:lnTo>
                        <a:lnTo>
                          <a:pt x="53" y="371"/>
                        </a:lnTo>
                        <a:lnTo>
                          <a:pt x="107" y="351"/>
                        </a:lnTo>
                        <a:lnTo>
                          <a:pt x="157" y="320"/>
                        </a:lnTo>
                        <a:lnTo>
                          <a:pt x="196" y="286"/>
                        </a:lnTo>
                        <a:lnTo>
                          <a:pt x="210" y="252"/>
                        </a:lnTo>
                        <a:lnTo>
                          <a:pt x="206" y="238"/>
                        </a:lnTo>
                        <a:lnTo>
                          <a:pt x="189" y="208"/>
                        </a:lnTo>
                        <a:lnTo>
                          <a:pt x="157" y="163"/>
                        </a:lnTo>
                        <a:lnTo>
                          <a:pt x="121" y="136"/>
                        </a:lnTo>
                        <a:lnTo>
                          <a:pt x="82" y="106"/>
                        </a:lnTo>
                        <a:lnTo>
                          <a:pt x="53" y="89"/>
                        </a:lnTo>
                        <a:lnTo>
                          <a:pt x="25" y="6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74570" name="Freeform 10"/>
                  <p:cNvSpPr>
                    <a:spLocks/>
                  </p:cNvSpPr>
                  <p:nvPr/>
                </p:nvSpPr>
                <p:spPr bwMode="auto">
                  <a:xfrm flipH="1">
                    <a:off x="1447" y="1581"/>
                    <a:ext cx="362" cy="499"/>
                  </a:xfrm>
                  <a:custGeom>
                    <a:avLst/>
                    <a:gdLst>
                      <a:gd name="T0" fmla="*/ 151 w 362"/>
                      <a:gd name="T1" fmla="*/ 35 h 499"/>
                      <a:gd name="T2" fmla="*/ 221 w 362"/>
                      <a:gd name="T3" fmla="*/ 0 h 499"/>
                      <a:gd name="T4" fmla="*/ 281 w 362"/>
                      <a:gd name="T5" fmla="*/ 0 h 499"/>
                      <a:gd name="T6" fmla="*/ 344 w 362"/>
                      <a:gd name="T7" fmla="*/ 14 h 499"/>
                      <a:gd name="T8" fmla="*/ 362 w 362"/>
                      <a:gd name="T9" fmla="*/ 35 h 499"/>
                      <a:gd name="T10" fmla="*/ 351 w 362"/>
                      <a:gd name="T11" fmla="*/ 59 h 499"/>
                      <a:gd name="T12" fmla="*/ 334 w 362"/>
                      <a:gd name="T13" fmla="*/ 91 h 499"/>
                      <a:gd name="T14" fmla="*/ 302 w 362"/>
                      <a:gd name="T15" fmla="*/ 87 h 499"/>
                      <a:gd name="T16" fmla="*/ 274 w 362"/>
                      <a:gd name="T17" fmla="*/ 77 h 499"/>
                      <a:gd name="T18" fmla="*/ 253 w 362"/>
                      <a:gd name="T19" fmla="*/ 63 h 499"/>
                      <a:gd name="T20" fmla="*/ 232 w 362"/>
                      <a:gd name="T21" fmla="*/ 59 h 499"/>
                      <a:gd name="T22" fmla="*/ 193 w 362"/>
                      <a:gd name="T23" fmla="*/ 70 h 499"/>
                      <a:gd name="T24" fmla="*/ 137 w 362"/>
                      <a:gd name="T25" fmla="*/ 94 h 499"/>
                      <a:gd name="T26" fmla="*/ 91 w 362"/>
                      <a:gd name="T27" fmla="*/ 136 h 499"/>
                      <a:gd name="T28" fmla="*/ 70 w 362"/>
                      <a:gd name="T29" fmla="*/ 164 h 499"/>
                      <a:gd name="T30" fmla="*/ 60 w 362"/>
                      <a:gd name="T31" fmla="*/ 185 h 499"/>
                      <a:gd name="T32" fmla="*/ 60 w 362"/>
                      <a:gd name="T33" fmla="*/ 202 h 499"/>
                      <a:gd name="T34" fmla="*/ 74 w 362"/>
                      <a:gd name="T35" fmla="*/ 220 h 499"/>
                      <a:gd name="T36" fmla="*/ 116 w 362"/>
                      <a:gd name="T37" fmla="*/ 248 h 499"/>
                      <a:gd name="T38" fmla="*/ 155 w 362"/>
                      <a:gd name="T39" fmla="*/ 286 h 499"/>
                      <a:gd name="T40" fmla="*/ 179 w 362"/>
                      <a:gd name="T41" fmla="*/ 325 h 499"/>
                      <a:gd name="T42" fmla="*/ 193 w 362"/>
                      <a:gd name="T43" fmla="*/ 352 h 499"/>
                      <a:gd name="T44" fmla="*/ 186 w 362"/>
                      <a:gd name="T45" fmla="*/ 370 h 499"/>
                      <a:gd name="T46" fmla="*/ 169 w 362"/>
                      <a:gd name="T47" fmla="*/ 387 h 499"/>
                      <a:gd name="T48" fmla="*/ 134 w 362"/>
                      <a:gd name="T49" fmla="*/ 398 h 499"/>
                      <a:gd name="T50" fmla="*/ 95 w 362"/>
                      <a:gd name="T51" fmla="*/ 412 h 499"/>
                      <a:gd name="T52" fmla="*/ 77 w 362"/>
                      <a:gd name="T53" fmla="*/ 433 h 499"/>
                      <a:gd name="T54" fmla="*/ 81 w 362"/>
                      <a:gd name="T55" fmla="*/ 468 h 499"/>
                      <a:gd name="T56" fmla="*/ 53 w 362"/>
                      <a:gd name="T57" fmla="*/ 499 h 499"/>
                      <a:gd name="T58" fmla="*/ 39 w 362"/>
                      <a:gd name="T59" fmla="*/ 489 h 499"/>
                      <a:gd name="T60" fmla="*/ 42 w 362"/>
                      <a:gd name="T61" fmla="*/ 429 h 499"/>
                      <a:gd name="T62" fmla="*/ 67 w 362"/>
                      <a:gd name="T63" fmla="*/ 398 h 499"/>
                      <a:gd name="T64" fmla="*/ 102 w 362"/>
                      <a:gd name="T65" fmla="*/ 373 h 499"/>
                      <a:gd name="T66" fmla="*/ 137 w 362"/>
                      <a:gd name="T67" fmla="*/ 359 h 499"/>
                      <a:gd name="T68" fmla="*/ 155 w 362"/>
                      <a:gd name="T69" fmla="*/ 352 h 499"/>
                      <a:gd name="T70" fmla="*/ 158 w 362"/>
                      <a:gd name="T71" fmla="*/ 342 h 499"/>
                      <a:gd name="T72" fmla="*/ 148 w 362"/>
                      <a:gd name="T73" fmla="*/ 325 h 499"/>
                      <a:gd name="T74" fmla="*/ 112 w 362"/>
                      <a:gd name="T75" fmla="*/ 290 h 499"/>
                      <a:gd name="T76" fmla="*/ 70 w 362"/>
                      <a:gd name="T77" fmla="*/ 262 h 499"/>
                      <a:gd name="T78" fmla="*/ 35 w 362"/>
                      <a:gd name="T79" fmla="*/ 241 h 499"/>
                      <a:gd name="T80" fmla="*/ 7 w 362"/>
                      <a:gd name="T81" fmla="*/ 220 h 499"/>
                      <a:gd name="T82" fmla="*/ 0 w 362"/>
                      <a:gd name="T83" fmla="*/ 195 h 499"/>
                      <a:gd name="T84" fmla="*/ 18 w 362"/>
                      <a:gd name="T85" fmla="*/ 157 h 499"/>
                      <a:gd name="T86" fmla="*/ 56 w 362"/>
                      <a:gd name="T87" fmla="*/ 108 h 499"/>
                      <a:gd name="T88" fmla="*/ 95 w 362"/>
                      <a:gd name="T89" fmla="*/ 70 h 499"/>
                      <a:gd name="T90" fmla="*/ 123 w 362"/>
                      <a:gd name="T91" fmla="*/ 52 h 499"/>
                      <a:gd name="T92" fmla="*/ 151 w 362"/>
                      <a:gd name="T93" fmla="*/ 35 h 4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362" h="499">
                        <a:moveTo>
                          <a:pt x="151" y="35"/>
                        </a:moveTo>
                        <a:lnTo>
                          <a:pt x="221" y="0"/>
                        </a:lnTo>
                        <a:lnTo>
                          <a:pt x="281" y="0"/>
                        </a:lnTo>
                        <a:lnTo>
                          <a:pt x="344" y="14"/>
                        </a:lnTo>
                        <a:lnTo>
                          <a:pt x="362" y="35"/>
                        </a:lnTo>
                        <a:lnTo>
                          <a:pt x="351" y="59"/>
                        </a:lnTo>
                        <a:lnTo>
                          <a:pt x="334" y="91"/>
                        </a:lnTo>
                        <a:lnTo>
                          <a:pt x="302" y="87"/>
                        </a:lnTo>
                        <a:lnTo>
                          <a:pt x="274" y="77"/>
                        </a:lnTo>
                        <a:lnTo>
                          <a:pt x="253" y="63"/>
                        </a:lnTo>
                        <a:lnTo>
                          <a:pt x="232" y="59"/>
                        </a:lnTo>
                        <a:lnTo>
                          <a:pt x="193" y="70"/>
                        </a:lnTo>
                        <a:lnTo>
                          <a:pt x="137" y="94"/>
                        </a:lnTo>
                        <a:lnTo>
                          <a:pt x="91" y="136"/>
                        </a:lnTo>
                        <a:lnTo>
                          <a:pt x="70" y="164"/>
                        </a:lnTo>
                        <a:lnTo>
                          <a:pt x="60" y="185"/>
                        </a:lnTo>
                        <a:lnTo>
                          <a:pt x="60" y="202"/>
                        </a:lnTo>
                        <a:lnTo>
                          <a:pt x="74" y="220"/>
                        </a:lnTo>
                        <a:lnTo>
                          <a:pt x="116" y="248"/>
                        </a:lnTo>
                        <a:lnTo>
                          <a:pt x="155" y="286"/>
                        </a:lnTo>
                        <a:lnTo>
                          <a:pt x="179" y="325"/>
                        </a:lnTo>
                        <a:lnTo>
                          <a:pt x="193" y="352"/>
                        </a:lnTo>
                        <a:lnTo>
                          <a:pt x="186" y="370"/>
                        </a:lnTo>
                        <a:lnTo>
                          <a:pt x="169" y="387"/>
                        </a:lnTo>
                        <a:lnTo>
                          <a:pt x="134" y="398"/>
                        </a:lnTo>
                        <a:lnTo>
                          <a:pt x="95" y="412"/>
                        </a:lnTo>
                        <a:lnTo>
                          <a:pt x="77" y="433"/>
                        </a:lnTo>
                        <a:lnTo>
                          <a:pt x="81" y="468"/>
                        </a:lnTo>
                        <a:lnTo>
                          <a:pt x="53" y="499"/>
                        </a:lnTo>
                        <a:lnTo>
                          <a:pt x="39" y="489"/>
                        </a:lnTo>
                        <a:lnTo>
                          <a:pt x="42" y="429"/>
                        </a:lnTo>
                        <a:lnTo>
                          <a:pt x="67" y="398"/>
                        </a:lnTo>
                        <a:lnTo>
                          <a:pt x="102" y="373"/>
                        </a:lnTo>
                        <a:lnTo>
                          <a:pt x="137" y="359"/>
                        </a:lnTo>
                        <a:lnTo>
                          <a:pt x="155" y="352"/>
                        </a:lnTo>
                        <a:lnTo>
                          <a:pt x="158" y="342"/>
                        </a:lnTo>
                        <a:lnTo>
                          <a:pt x="148" y="325"/>
                        </a:lnTo>
                        <a:lnTo>
                          <a:pt x="112" y="290"/>
                        </a:lnTo>
                        <a:lnTo>
                          <a:pt x="70" y="262"/>
                        </a:lnTo>
                        <a:lnTo>
                          <a:pt x="35" y="241"/>
                        </a:lnTo>
                        <a:lnTo>
                          <a:pt x="7" y="220"/>
                        </a:lnTo>
                        <a:lnTo>
                          <a:pt x="0" y="195"/>
                        </a:lnTo>
                        <a:lnTo>
                          <a:pt x="18" y="157"/>
                        </a:lnTo>
                        <a:lnTo>
                          <a:pt x="56" y="108"/>
                        </a:lnTo>
                        <a:lnTo>
                          <a:pt x="95" y="70"/>
                        </a:lnTo>
                        <a:lnTo>
                          <a:pt x="123" y="52"/>
                        </a:lnTo>
                        <a:lnTo>
                          <a:pt x="151" y="3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74571" name="Freeform 11"/>
                  <p:cNvSpPr>
                    <a:spLocks/>
                  </p:cNvSpPr>
                  <p:nvPr/>
                </p:nvSpPr>
                <p:spPr bwMode="auto">
                  <a:xfrm flipH="1">
                    <a:off x="1376" y="2005"/>
                    <a:ext cx="229" cy="840"/>
                  </a:xfrm>
                  <a:custGeom>
                    <a:avLst/>
                    <a:gdLst>
                      <a:gd name="T0" fmla="*/ 132 w 229"/>
                      <a:gd name="T1" fmla="*/ 69 h 840"/>
                      <a:gd name="T2" fmla="*/ 136 w 229"/>
                      <a:gd name="T3" fmla="*/ 21 h 840"/>
                      <a:gd name="T4" fmla="*/ 168 w 229"/>
                      <a:gd name="T5" fmla="*/ 0 h 840"/>
                      <a:gd name="T6" fmla="*/ 204 w 229"/>
                      <a:gd name="T7" fmla="*/ 3 h 840"/>
                      <a:gd name="T8" fmla="*/ 225 w 229"/>
                      <a:gd name="T9" fmla="*/ 21 h 840"/>
                      <a:gd name="T10" fmla="*/ 229 w 229"/>
                      <a:gd name="T11" fmla="*/ 90 h 840"/>
                      <a:gd name="T12" fmla="*/ 218 w 229"/>
                      <a:gd name="T13" fmla="*/ 266 h 840"/>
                      <a:gd name="T14" fmla="*/ 204 w 229"/>
                      <a:gd name="T15" fmla="*/ 373 h 840"/>
                      <a:gd name="T16" fmla="*/ 222 w 229"/>
                      <a:gd name="T17" fmla="*/ 460 h 840"/>
                      <a:gd name="T18" fmla="*/ 225 w 229"/>
                      <a:gd name="T19" fmla="*/ 546 h 840"/>
                      <a:gd name="T20" fmla="*/ 215 w 229"/>
                      <a:gd name="T21" fmla="*/ 633 h 840"/>
                      <a:gd name="T22" fmla="*/ 197 w 229"/>
                      <a:gd name="T23" fmla="*/ 743 h 840"/>
                      <a:gd name="T24" fmla="*/ 204 w 229"/>
                      <a:gd name="T25" fmla="*/ 802 h 840"/>
                      <a:gd name="T26" fmla="*/ 186 w 229"/>
                      <a:gd name="T27" fmla="*/ 812 h 840"/>
                      <a:gd name="T28" fmla="*/ 72 w 229"/>
                      <a:gd name="T29" fmla="*/ 833 h 840"/>
                      <a:gd name="T30" fmla="*/ 43 w 229"/>
                      <a:gd name="T31" fmla="*/ 840 h 840"/>
                      <a:gd name="T32" fmla="*/ 0 w 229"/>
                      <a:gd name="T33" fmla="*/ 816 h 840"/>
                      <a:gd name="T34" fmla="*/ 0 w 229"/>
                      <a:gd name="T35" fmla="*/ 802 h 840"/>
                      <a:gd name="T36" fmla="*/ 125 w 229"/>
                      <a:gd name="T37" fmla="*/ 795 h 840"/>
                      <a:gd name="T38" fmla="*/ 168 w 229"/>
                      <a:gd name="T39" fmla="*/ 778 h 840"/>
                      <a:gd name="T40" fmla="*/ 172 w 229"/>
                      <a:gd name="T41" fmla="*/ 740 h 840"/>
                      <a:gd name="T42" fmla="*/ 175 w 229"/>
                      <a:gd name="T43" fmla="*/ 622 h 840"/>
                      <a:gd name="T44" fmla="*/ 165 w 229"/>
                      <a:gd name="T45" fmla="*/ 525 h 840"/>
                      <a:gd name="T46" fmla="*/ 154 w 229"/>
                      <a:gd name="T47" fmla="*/ 408 h 840"/>
                      <a:gd name="T48" fmla="*/ 157 w 229"/>
                      <a:gd name="T49" fmla="*/ 335 h 840"/>
                      <a:gd name="T50" fmla="*/ 165 w 229"/>
                      <a:gd name="T51" fmla="*/ 242 h 840"/>
                      <a:gd name="T52" fmla="*/ 147 w 229"/>
                      <a:gd name="T53" fmla="*/ 152 h 840"/>
                      <a:gd name="T54" fmla="*/ 132 w 229"/>
                      <a:gd name="T55" fmla="*/ 69 h 8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229" h="840">
                        <a:moveTo>
                          <a:pt x="132" y="69"/>
                        </a:moveTo>
                        <a:lnTo>
                          <a:pt x="136" y="21"/>
                        </a:lnTo>
                        <a:lnTo>
                          <a:pt x="168" y="0"/>
                        </a:lnTo>
                        <a:lnTo>
                          <a:pt x="204" y="3"/>
                        </a:lnTo>
                        <a:lnTo>
                          <a:pt x="225" y="21"/>
                        </a:lnTo>
                        <a:lnTo>
                          <a:pt x="229" y="90"/>
                        </a:lnTo>
                        <a:lnTo>
                          <a:pt x="218" y="266"/>
                        </a:lnTo>
                        <a:lnTo>
                          <a:pt x="204" y="373"/>
                        </a:lnTo>
                        <a:lnTo>
                          <a:pt x="222" y="460"/>
                        </a:lnTo>
                        <a:lnTo>
                          <a:pt x="225" y="546"/>
                        </a:lnTo>
                        <a:lnTo>
                          <a:pt x="215" y="633"/>
                        </a:lnTo>
                        <a:lnTo>
                          <a:pt x="197" y="743"/>
                        </a:lnTo>
                        <a:lnTo>
                          <a:pt x="204" y="802"/>
                        </a:lnTo>
                        <a:lnTo>
                          <a:pt x="186" y="812"/>
                        </a:lnTo>
                        <a:lnTo>
                          <a:pt x="72" y="833"/>
                        </a:lnTo>
                        <a:lnTo>
                          <a:pt x="43" y="840"/>
                        </a:lnTo>
                        <a:lnTo>
                          <a:pt x="0" y="816"/>
                        </a:lnTo>
                        <a:lnTo>
                          <a:pt x="0" y="802"/>
                        </a:lnTo>
                        <a:lnTo>
                          <a:pt x="125" y="795"/>
                        </a:lnTo>
                        <a:lnTo>
                          <a:pt x="168" y="778"/>
                        </a:lnTo>
                        <a:lnTo>
                          <a:pt x="172" y="740"/>
                        </a:lnTo>
                        <a:lnTo>
                          <a:pt x="175" y="622"/>
                        </a:lnTo>
                        <a:lnTo>
                          <a:pt x="165" y="525"/>
                        </a:lnTo>
                        <a:lnTo>
                          <a:pt x="154" y="408"/>
                        </a:lnTo>
                        <a:lnTo>
                          <a:pt x="157" y="335"/>
                        </a:lnTo>
                        <a:lnTo>
                          <a:pt x="165" y="242"/>
                        </a:lnTo>
                        <a:lnTo>
                          <a:pt x="147" y="152"/>
                        </a:lnTo>
                        <a:lnTo>
                          <a:pt x="132" y="6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74572" name="Freeform 12"/>
                  <p:cNvSpPr>
                    <a:spLocks/>
                  </p:cNvSpPr>
                  <p:nvPr/>
                </p:nvSpPr>
                <p:spPr bwMode="auto">
                  <a:xfrm flipH="1">
                    <a:off x="1390" y="2033"/>
                    <a:ext cx="447" cy="658"/>
                  </a:xfrm>
                  <a:custGeom>
                    <a:avLst/>
                    <a:gdLst>
                      <a:gd name="T0" fmla="*/ 212 w 447"/>
                      <a:gd name="T1" fmla="*/ 268 h 658"/>
                      <a:gd name="T2" fmla="*/ 212 w 447"/>
                      <a:gd name="T3" fmla="*/ 233 h 658"/>
                      <a:gd name="T4" fmla="*/ 230 w 447"/>
                      <a:gd name="T5" fmla="*/ 174 h 658"/>
                      <a:gd name="T6" fmla="*/ 284 w 447"/>
                      <a:gd name="T7" fmla="*/ 80 h 658"/>
                      <a:gd name="T8" fmla="*/ 370 w 447"/>
                      <a:gd name="T9" fmla="*/ 0 h 658"/>
                      <a:gd name="T10" fmla="*/ 424 w 447"/>
                      <a:gd name="T11" fmla="*/ 0 h 658"/>
                      <a:gd name="T12" fmla="*/ 447 w 447"/>
                      <a:gd name="T13" fmla="*/ 38 h 658"/>
                      <a:gd name="T14" fmla="*/ 415 w 447"/>
                      <a:gd name="T15" fmla="*/ 91 h 658"/>
                      <a:gd name="T16" fmla="*/ 348 w 447"/>
                      <a:gd name="T17" fmla="*/ 129 h 658"/>
                      <a:gd name="T18" fmla="*/ 307 w 447"/>
                      <a:gd name="T19" fmla="*/ 167 h 658"/>
                      <a:gd name="T20" fmla="*/ 266 w 447"/>
                      <a:gd name="T21" fmla="*/ 223 h 658"/>
                      <a:gd name="T22" fmla="*/ 257 w 447"/>
                      <a:gd name="T23" fmla="*/ 261 h 658"/>
                      <a:gd name="T24" fmla="*/ 262 w 447"/>
                      <a:gd name="T25" fmla="*/ 303 h 658"/>
                      <a:gd name="T26" fmla="*/ 284 w 447"/>
                      <a:gd name="T27" fmla="*/ 373 h 658"/>
                      <a:gd name="T28" fmla="*/ 289 w 447"/>
                      <a:gd name="T29" fmla="*/ 449 h 658"/>
                      <a:gd name="T30" fmla="*/ 280 w 447"/>
                      <a:gd name="T31" fmla="*/ 547 h 658"/>
                      <a:gd name="T32" fmla="*/ 257 w 447"/>
                      <a:gd name="T33" fmla="*/ 616 h 658"/>
                      <a:gd name="T34" fmla="*/ 217 w 447"/>
                      <a:gd name="T35" fmla="*/ 658 h 658"/>
                      <a:gd name="T36" fmla="*/ 190 w 447"/>
                      <a:gd name="T37" fmla="*/ 658 h 658"/>
                      <a:gd name="T38" fmla="*/ 104 w 447"/>
                      <a:gd name="T39" fmla="*/ 637 h 658"/>
                      <a:gd name="T40" fmla="*/ 27 w 447"/>
                      <a:gd name="T41" fmla="*/ 634 h 658"/>
                      <a:gd name="T42" fmla="*/ 0 w 447"/>
                      <a:gd name="T43" fmla="*/ 620 h 658"/>
                      <a:gd name="T44" fmla="*/ 50 w 447"/>
                      <a:gd name="T45" fmla="*/ 606 h 658"/>
                      <a:gd name="T46" fmla="*/ 131 w 447"/>
                      <a:gd name="T47" fmla="*/ 609 h 658"/>
                      <a:gd name="T48" fmla="*/ 181 w 447"/>
                      <a:gd name="T49" fmla="*/ 623 h 658"/>
                      <a:gd name="T50" fmla="*/ 212 w 447"/>
                      <a:gd name="T51" fmla="*/ 613 h 658"/>
                      <a:gd name="T52" fmla="*/ 244 w 447"/>
                      <a:gd name="T53" fmla="*/ 557 h 658"/>
                      <a:gd name="T54" fmla="*/ 248 w 447"/>
                      <a:gd name="T55" fmla="*/ 477 h 658"/>
                      <a:gd name="T56" fmla="*/ 239 w 447"/>
                      <a:gd name="T57" fmla="*/ 404 h 658"/>
                      <a:gd name="T58" fmla="*/ 212 w 447"/>
                      <a:gd name="T59" fmla="*/ 317 h 658"/>
                      <a:gd name="T60" fmla="*/ 212 w 447"/>
                      <a:gd name="T61" fmla="*/ 268 h 6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447" h="658">
                        <a:moveTo>
                          <a:pt x="212" y="268"/>
                        </a:moveTo>
                        <a:lnTo>
                          <a:pt x="212" y="233"/>
                        </a:lnTo>
                        <a:lnTo>
                          <a:pt x="230" y="174"/>
                        </a:lnTo>
                        <a:lnTo>
                          <a:pt x="284" y="80"/>
                        </a:lnTo>
                        <a:lnTo>
                          <a:pt x="370" y="0"/>
                        </a:lnTo>
                        <a:lnTo>
                          <a:pt x="424" y="0"/>
                        </a:lnTo>
                        <a:lnTo>
                          <a:pt x="447" y="38"/>
                        </a:lnTo>
                        <a:lnTo>
                          <a:pt x="415" y="91"/>
                        </a:lnTo>
                        <a:lnTo>
                          <a:pt x="348" y="129"/>
                        </a:lnTo>
                        <a:lnTo>
                          <a:pt x="307" y="167"/>
                        </a:lnTo>
                        <a:lnTo>
                          <a:pt x="266" y="223"/>
                        </a:lnTo>
                        <a:lnTo>
                          <a:pt x="257" y="261"/>
                        </a:lnTo>
                        <a:lnTo>
                          <a:pt x="262" y="303"/>
                        </a:lnTo>
                        <a:lnTo>
                          <a:pt x="284" y="373"/>
                        </a:lnTo>
                        <a:lnTo>
                          <a:pt x="289" y="449"/>
                        </a:lnTo>
                        <a:lnTo>
                          <a:pt x="280" y="547"/>
                        </a:lnTo>
                        <a:lnTo>
                          <a:pt x="257" y="616"/>
                        </a:lnTo>
                        <a:lnTo>
                          <a:pt x="217" y="658"/>
                        </a:lnTo>
                        <a:lnTo>
                          <a:pt x="190" y="658"/>
                        </a:lnTo>
                        <a:lnTo>
                          <a:pt x="104" y="637"/>
                        </a:lnTo>
                        <a:lnTo>
                          <a:pt x="27" y="634"/>
                        </a:lnTo>
                        <a:lnTo>
                          <a:pt x="0" y="620"/>
                        </a:lnTo>
                        <a:lnTo>
                          <a:pt x="50" y="606"/>
                        </a:lnTo>
                        <a:lnTo>
                          <a:pt x="131" y="609"/>
                        </a:lnTo>
                        <a:lnTo>
                          <a:pt x="181" y="623"/>
                        </a:lnTo>
                        <a:lnTo>
                          <a:pt x="212" y="613"/>
                        </a:lnTo>
                        <a:lnTo>
                          <a:pt x="244" y="557"/>
                        </a:lnTo>
                        <a:lnTo>
                          <a:pt x="248" y="477"/>
                        </a:lnTo>
                        <a:lnTo>
                          <a:pt x="239" y="404"/>
                        </a:lnTo>
                        <a:lnTo>
                          <a:pt x="212" y="317"/>
                        </a:lnTo>
                        <a:lnTo>
                          <a:pt x="212" y="26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74573" name="Freeform 13"/>
                  <p:cNvSpPr>
                    <a:spLocks/>
                  </p:cNvSpPr>
                  <p:nvPr/>
                </p:nvSpPr>
                <p:spPr bwMode="auto">
                  <a:xfrm flipH="1">
                    <a:off x="1353" y="1223"/>
                    <a:ext cx="282" cy="326"/>
                  </a:xfrm>
                  <a:custGeom>
                    <a:avLst/>
                    <a:gdLst>
                      <a:gd name="T0" fmla="*/ 81 w 282"/>
                      <a:gd name="T1" fmla="*/ 137 h 326"/>
                      <a:gd name="T2" fmla="*/ 78 w 282"/>
                      <a:gd name="T3" fmla="*/ 84 h 326"/>
                      <a:gd name="T4" fmla="*/ 88 w 282"/>
                      <a:gd name="T5" fmla="*/ 35 h 326"/>
                      <a:gd name="T6" fmla="*/ 127 w 282"/>
                      <a:gd name="T7" fmla="*/ 7 h 326"/>
                      <a:gd name="T8" fmla="*/ 173 w 282"/>
                      <a:gd name="T9" fmla="*/ 0 h 326"/>
                      <a:gd name="T10" fmla="*/ 208 w 282"/>
                      <a:gd name="T11" fmla="*/ 4 h 326"/>
                      <a:gd name="T12" fmla="*/ 240 w 282"/>
                      <a:gd name="T13" fmla="*/ 25 h 326"/>
                      <a:gd name="T14" fmla="*/ 257 w 282"/>
                      <a:gd name="T15" fmla="*/ 60 h 326"/>
                      <a:gd name="T16" fmla="*/ 278 w 282"/>
                      <a:gd name="T17" fmla="*/ 130 h 326"/>
                      <a:gd name="T18" fmla="*/ 282 w 282"/>
                      <a:gd name="T19" fmla="*/ 207 h 326"/>
                      <a:gd name="T20" fmla="*/ 271 w 282"/>
                      <a:gd name="T21" fmla="*/ 263 h 326"/>
                      <a:gd name="T22" fmla="*/ 250 w 282"/>
                      <a:gd name="T23" fmla="*/ 298 h 326"/>
                      <a:gd name="T24" fmla="*/ 215 w 282"/>
                      <a:gd name="T25" fmla="*/ 319 h 326"/>
                      <a:gd name="T26" fmla="*/ 187 w 282"/>
                      <a:gd name="T27" fmla="*/ 326 h 326"/>
                      <a:gd name="T28" fmla="*/ 145 w 282"/>
                      <a:gd name="T29" fmla="*/ 315 h 326"/>
                      <a:gd name="T30" fmla="*/ 123 w 282"/>
                      <a:gd name="T31" fmla="*/ 284 h 326"/>
                      <a:gd name="T32" fmla="*/ 102 w 282"/>
                      <a:gd name="T33" fmla="*/ 238 h 326"/>
                      <a:gd name="T34" fmla="*/ 85 w 282"/>
                      <a:gd name="T35" fmla="*/ 186 h 326"/>
                      <a:gd name="T36" fmla="*/ 53 w 282"/>
                      <a:gd name="T37" fmla="*/ 207 h 326"/>
                      <a:gd name="T38" fmla="*/ 18 w 282"/>
                      <a:gd name="T39" fmla="*/ 221 h 326"/>
                      <a:gd name="T40" fmla="*/ 4 w 282"/>
                      <a:gd name="T41" fmla="*/ 221 h 326"/>
                      <a:gd name="T42" fmla="*/ 0 w 282"/>
                      <a:gd name="T43" fmla="*/ 207 h 326"/>
                      <a:gd name="T44" fmla="*/ 7 w 282"/>
                      <a:gd name="T45" fmla="*/ 189 h 326"/>
                      <a:gd name="T46" fmla="*/ 60 w 282"/>
                      <a:gd name="T47" fmla="*/ 168 h 326"/>
                      <a:gd name="T48" fmla="*/ 81 w 282"/>
                      <a:gd name="T49" fmla="*/ 137 h 3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282" h="326">
                        <a:moveTo>
                          <a:pt x="81" y="137"/>
                        </a:moveTo>
                        <a:lnTo>
                          <a:pt x="78" y="84"/>
                        </a:lnTo>
                        <a:lnTo>
                          <a:pt x="88" y="35"/>
                        </a:lnTo>
                        <a:lnTo>
                          <a:pt x="127" y="7"/>
                        </a:lnTo>
                        <a:lnTo>
                          <a:pt x="173" y="0"/>
                        </a:lnTo>
                        <a:lnTo>
                          <a:pt x="208" y="4"/>
                        </a:lnTo>
                        <a:lnTo>
                          <a:pt x="240" y="25"/>
                        </a:lnTo>
                        <a:lnTo>
                          <a:pt x="257" y="60"/>
                        </a:lnTo>
                        <a:lnTo>
                          <a:pt x="278" y="130"/>
                        </a:lnTo>
                        <a:lnTo>
                          <a:pt x="282" y="207"/>
                        </a:lnTo>
                        <a:lnTo>
                          <a:pt x="271" y="263"/>
                        </a:lnTo>
                        <a:lnTo>
                          <a:pt x="250" y="298"/>
                        </a:lnTo>
                        <a:lnTo>
                          <a:pt x="215" y="319"/>
                        </a:lnTo>
                        <a:lnTo>
                          <a:pt x="187" y="326"/>
                        </a:lnTo>
                        <a:lnTo>
                          <a:pt x="145" y="315"/>
                        </a:lnTo>
                        <a:lnTo>
                          <a:pt x="123" y="284"/>
                        </a:lnTo>
                        <a:lnTo>
                          <a:pt x="102" y="238"/>
                        </a:lnTo>
                        <a:lnTo>
                          <a:pt x="85" y="186"/>
                        </a:lnTo>
                        <a:lnTo>
                          <a:pt x="53" y="207"/>
                        </a:lnTo>
                        <a:lnTo>
                          <a:pt x="18" y="221"/>
                        </a:lnTo>
                        <a:lnTo>
                          <a:pt x="4" y="221"/>
                        </a:lnTo>
                        <a:lnTo>
                          <a:pt x="0" y="207"/>
                        </a:lnTo>
                        <a:lnTo>
                          <a:pt x="7" y="189"/>
                        </a:lnTo>
                        <a:lnTo>
                          <a:pt x="60" y="168"/>
                        </a:lnTo>
                        <a:lnTo>
                          <a:pt x="81" y="137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474574" name="Group 14"/>
                  <p:cNvGrpSpPr>
                    <a:grpSpLocks/>
                  </p:cNvGrpSpPr>
                  <p:nvPr/>
                </p:nvGrpSpPr>
                <p:grpSpPr bwMode="auto">
                  <a:xfrm flipH="1">
                    <a:off x="1212" y="1104"/>
                    <a:ext cx="277" cy="235"/>
                    <a:chOff x="1590" y="1104"/>
                    <a:chExt cx="277" cy="235"/>
                  </a:xfrm>
                </p:grpSpPr>
                <p:sp>
                  <p:nvSpPr>
                    <p:cNvPr id="1474575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1683" y="1257"/>
                      <a:ext cx="184" cy="82"/>
                    </a:xfrm>
                    <a:custGeom>
                      <a:avLst/>
                      <a:gdLst>
                        <a:gd name="T0" fmla="*/ 13 w 184"/>
                        <a:gd name="T1" fmla="*/ 82 h 82"/>
                        <a:gd name="T2" fmla="*/ 0 w 184"/>
                        <a:gd name="T3" fmla="*/ 71 h 82"/>
                        <a:gd name="T4" fmla="*/ 0 w 184"/>
                        <a:gd name="T5" fmla="*/ 45 h 82"/>
                        <a:gd name="T6" fmla="*/ 16 w 184"/>
                        <a:gd name="T7" fmla="*/ 17 h 82"/>
                        <a:gd name="T8" fmla="*/ 36 w 184"/>
                        <a:gd name="T9" fmla="*/ 9 h 82"/>
                        <a:gd name="T10" fmla="*/ 61 w 184"/>
                        <a:gd name="T11" fmla="*/ 22 h 82"/>
                        <a:gd name="T12" fmla="*/ 86 w 184"/>
                        <a:gd name="T13" fmla="*/ 19 h 82"/>
                        <a:gd name="T14" fmla="*/ 102 w 184"/>
                        <a:gd name="T15" fmla="*/ 0 h 82"/>
                        <a:gd name="T16" fmla="*/ 123 w 184"/>
                        <a:gd name="T17" fmla="*/ 2 h 82"/>
                        <a:gd name="T18" fmla="*/ 155 w 184"/>
                        <a:gd name="T19" fmla="*/ 15 h 82"/>
                        <a:gd name="T20" fmla="*/ 182 w 184"/>
                        <a:gd name="T21" fmla="*/ 13 h 82"/>
                        <a:gd name="T22" fmla="*/ 184 w 184"/>
                        <a:gd name="T23" fmla="*/ 32 h 82"/>
                        <a:gd name="T24" fmla="*/ 175 w 184"/>
                        <a:gd name="T25" fmla="*/ 45 h 82"/>
                        <a:gd name="T26" fmla="*/ 141 w 184"/>
                        <a:gd name="T27" fmla="*/ 43 h 82"/>
                        <a:gd name="T28" fmla="*/ 118 w 184"/>
                        <a:gd name="T29" fmla="*/ 39 h 82"/>
                        <a:gd name="T30" fmla="*/ 105 w 184"/>
                        <a:gd name="T31" fmla="*/ 48 h 82"/>
                        <a:gd name="T32" fmla="*/ 91 w 184"/>
                        <a:gd name="T33" fmla="*/ 67 h 82"/>
                        <a:gd name="T34" fmla="*/ 66 w 184"/>
                        <a:gd name="T35" fmla="*/ 62 h 82"/>
                        <a:gd name="T36" fmla="*/ 54 w 184"/>
                        <a:gd name="T37" fmla="*/ 56 h 82"/>
                        <a:gd name="T38" fmla="*/ 45 w 184"/>
                        <a:gd name="T39" fmla="*/ 63 h 82"/>
                        <a:gd name="T40" fmla="*/ 32 w 184"/>
                        <a:gd name="T41" fmla="*/ 76 h 82"/>
                        <a:gd name="T42" fmla="*/ 13 w 184"/>
                        <a:gd name="T43" fmla="*/ 82 h 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184" h="82">
                          <a:moveTo>
                            <a:pt x="13" y="82"/>
                          </a:moveTo>
                          <a:lnTo>
                            <a:pt x="0" y="71"/>
                          </a:lnTo>
                          <a:lnTo>
                            <a:pt x="0" y="45"/>
                          </a:lnTo>
                          <a:lnTo>
                            <a:pt x="16" y="17"/>
                          </a:lnTo>
                          <a:lnTo>
                            <a:pt x="36" y="9"/>
                          </a:lnTo>
                          <a:lnTo>
                            <a:pt x="61" y="22"/>
                          </a:lnTo>
                          <a:lnTo>
                            <a:pt x="86" y="19"/>
                          </a:lnTo>
                          <a:lnTo>
                            <a:pt x="102" y="0"/>
                          </a:lnTo>
                          <a:lnTo>
                            <a:pt x="123" y="2"/>
                          </a:lnTo>
                          <a:lnTo>
                            <a:pt x="155" y="15"/>
                          </a:lnTo>
                          <a:lnTo>
                            <a:pt x="182" y="13"/>
                          </a:lnTo>
                          <a:lnTo>
                            <a:pt x="184" y="32"/>
                          </a:lnTo>
                          <a:lnTo>
                            <a:pt x="175" y="45"/>
                          </a:lnTo>
                          <a:lnTo>
                            <a:pt x="141" y="43"/>
                          </a:lnTo>
                          <a:lnTo>
                            <a:pt x="118" y="39"/>
                          </a:lnTo>
                          <a:lnTo>
                            <a:pt x="105" y="48"/>
                          </a:lnTo>
                          <a:lnTo>
                            <a:pt x="91" y="67"/>
                          </a:lnTo>
                          <a:lnTo>
                            <a:pt x="66" y="62"/>
                          </a:lnTo>
                          <a:lnTo>
                            <a:pt x="54" y="56"/>
                          </a:lnTo>
                          <a:lnTo>
                            <a:pt x="45" y="63"/>
                          </a:lnTo>
                          <a:lnTo>
                            <a:pt x="32" y="76"/>
                          </a:lnTo>
                          <a:lnTo>
                            <a:pt x="13" y="82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74576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1654" y="1193"/>
                      <a:ext cx="178" cy="114"/>
                    </a:xfrm>
                    <a:custGeom>
                      <a:avLst/>
                      <a:gdLst>
                        <a:gd name="T0" fmla="*/ 23 w 178"/>
                        <a:gd name="T1" fmla="*/ 114 h 114"/>
                        <a:gd name="T2" fmla="*/ 11 w 178"/>
                        <a:gd name="T3" fmla="*/ 108 h 114"/>
                        <a:gd name="T4" fmla="*/ 0 w 178"/>
                        <a:gd name="T5" fmla="*/ 79 h 114"/>
                        <a:gd name="T6" fmla="*/ 11 w 178"/>
                        <a:gd name="T7" fmla="*/ 51 h 114"/>
                        <a:gd name="T8" fmla="*/ 27 w 178"/>
                        <a:gd name="T9" fmla="*/ 39 h 114"/>
                        <a:gd name="T10" fmla="*/ 56 w 178"/>
                        <a:gd name="T11" fmla="*/ 42 h 114"/>
                        <a:gd name="T12" fmla="*/ 76 w 178"/>
                        <a:gd name="T13" fmla="*/ 35 h 114"/>
                        <a:gd name="T14" fmla="*/ 90 w 178"/>
                        <a:gd name="T15" fmla="*/ 13 h 114"/>
                        <a:gd name="T16" fmla="*/ 111 w 178"/>
                        <a:gd name="T17" fmla="*/ 4 h 114"/>
                        <a:gd name="T18" fmla="*/ 146 w 178"/>
                        <a:gd name="T19" fmla="*/ 9 h 114"/>
                        <a:gd name="T20" fmla="*/ 171 w 178"/>
                        <a:gd name="T21" fmla="*/ 0 h 114"/>
                        <a:gd name="T22" fmla="*/ 178 w 178"/>
                        <a:gd name="T23" fmla="*/ 17 h 114"/>
                        <a:gd name="T24" fmla="*/ 171 w 178"/>
                        <a:gd name="T25" fmla="*/ 33 h 114"/>
                        <a:gd name="T26" fmla="*/ 140 w 178"/>
                        <a:gd name="T27" fmla="*/ 42 h 114"/>
                        <a:gd name="T28" fmla="*/ 120 w 178"/>
                        <a:gd name="T29" fmla="*/ 40 h 114"/>
                        <a:gd name="T30" fmla="*/ 108 w 178"/>
                        <a:gd name="T31" fmla="*/ 57 h 114"/>
                        <a:gd name="T32" fmla="*/ 97 w 178"/>
                        <a:gd name="T33" fmla="*/ 79 h 114"/>
                        <a:gd name="T34" fmla="*/ 72 w 178"/>
                        <a:gd name="T35" fmla="*/ 81 h 114"/>
                        <a:gd name="T36" fmla="*/ 59 w 178"/>
                        <a:gd name="T37" fmla="*/ 79 h 114"/>
                        <a:gd name="T38" fmla="*/ 47 w 178"/>
                        <a:gd name="T39" fmla="*/ 88 h 114"/>
                        <a:gd name="T40" fmla="*/ 41 w 178"/>
                        <a:gd name="T41" fmla="*/ 99 h 114"/>
                        <a:gd name="T42" fmla="*/ 23 w 178"/>
                        <a:gd name="T43" fmla="*/ 114 h 1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178" h="114">
                          <a:moveTo>
                            <a:pt x="23" y="114"/>
                          </a:moveTo>
                          <a:lnTo>
                            <a:pt x="11" y="108"/>
                          </a:lnTo>
                          <a:lnTo>
                            <a:pt x="0" y="79"/>
                          </a:lnTo>
                          <a:lnTo>
                            <a:pt x="11" y="51"/>
                          </a:lnTo>
                          <a:lnTo>
                            <a:pt x="27" y="39"/>
                          </a:lnTo>
                          <a:lnTo>
                            <a:pt x="56" y="42"/>
                          </a:lnTo>
                          <a:lnTo>
                            <a:pt x="76" y="35"/>
                          </a:lnTo>
                          <a:lnTo>
                            <a:pt x="90" y="13"/>
                          </a:lnTo>
                          <a:lnTo>
                            <a:pt x="111" y="4"/>
                          </a:lnTo>
                          <a:lnTo>
                            <a:pt x="146" y="9"/>
                          </a:lnTo>
                          <a:lnTo>
                            <a:pt x="171" y="0"/>
                          </a:lnTo>
                          <a:lnTo>
                            <a:pt x="178" y="17"/>
                          </a:lnTo>
                          <a:lnTo>
                            <a:pt x="171" y="33"/>
                          </a:lnTo>
                          <a:lnTo>
                            <a:pt x="140" y="42"/>
                          </a:lnTo>
                          <a:lnTo>
                            <a:pt x="120" y="40"/>
                          </a:lnTo>
                          <a:lnTo>
                            <a:pt x="108" y="57"/>
                          </a:lnTo>
                          <a:lnTo>
                            <a:pt x="97" y="79"/>
                          </a:lnTo>
                          <a:lnTo>
                            <a:pt x="72" y="81"/>
                          </a:lnTo>
                          <a:lnTo>
                            <a:pt x="59" y="79"/>
                          </a:lnTo>
                          <a:lnTo>
                            <a:pt x="47" y="88"/>
                          </a:lnTo>
                          <a:lnTo>
                            <a:pt x="41" y="99"/>
                          </a:lnTo>
                          <a:lnTo>
                            <a:pt x="23" y="114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74577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1630" y="1154"/>
                      <a:ext cx="161" cy="138"/>
                    </a:xfrm>
                    <a:custGeom>
                      <a:avLst/>
                      <a:gdLst>
                        <a:gd name="T0" fmla="*/ 31 w 161"/>
                        <a:gd name="T1" fmla="*/ 138 h 138"/>
                        <a:gd name="T2" fmla="*/ 16 w 161"/>
                        <a:gd name="T3" fmla="*/ 133 h 138"/>
                        <a:gd name="T4" fmla="*/ 0 w 161"/>
                        <a:gd name="T5" fmla="*/ 109 h 138"/>
                        <a:gd name="T6" fmla="*/ 5 w 161"/>
                        <a:gd name="T7" fmla="*/ 78 h 138"/>
                        <a:gd name="T8" fmla="*/ 16 w 161"/>
                        <a:gd name="T9" fmla="*/ 65 h 138"/>
                        <a:gd name="T10" fmla="*/ 43 w 161"/>
                        <a:gd name="T11" fmla="*/ 62 h 138"/>
                        <a:gd name="T12" fmla="*/ 65 w 161"/>
                        <a:gd name="T13" fmla="*/ 51 h 138"/>
                        <a:gd name="T14" fmla="*/ 72 w 161"/>
                        <a:gd name="T15" fmla="*/ 25 h 138"/>
                        <a:gd name="T16" fmla="*/ 92 w 161"/>
                        <a:gd name="T17" fmla="*/ 15 h 138"/>
                        <a:gd name="T18" fmla="*/ 127 w 161"/>
                        <a:gd name="T19" fmla="*/ 13 h 138"/>
                        <a:gd name="T20" fmla="*/ 148 w 161"/>
                        <a:gd name="T21" fmla="*/ 0 h 138"/>
                        <a:gd name="T22" fmla="*/ 161 w 161"/>
                        <a:gd name="T23" fmla="*/ 13 h 138"/>
                        <a:gd name="T24" fmla="*/ 156 w 161"/>
                        <a:gd name="T25" fmla="*/ 25 h 138"/>
                        <a:gd name="T26" fmla="*/ 128 w 161"/>
                        <a:gd name="T27" fmla="*/ 44 h 138"/>
                        <a:gd name="T28" fmla="*/ 107 w 161"/>
                        <a:gd name="T29" fmla="*/ 49 h 138"/>
                        <a:gd name="T30" fmla="*/ 99 w 161"/>
                        <a:gd name="T31" fmla="*/ 65 h 138"/>
                        <a:gd name="T32" fmla="*/ 94 w 161"/>
                        <a:gd name="T33" fmla="*/ 91 h 138"/>
                        <a:gd name="T34" fmla="*/ 69 w 161"/>
                        <a:gd name="T35" fmla="*/ 98 h 138"/>
                        <a:gd name="T36" fmla="*/ 54 w 161"/>
                        <a:gd name="T37" fmla="*/ 94 h 138"/>
                        <a:gd name="T38" fmla="*/ 45 w 161"/>
                        <a:gd name="T39" fmla="*/ 105 h 138"/>
                        <a:gd name="T40" fmla="*/ 40 w 161"/>
                        <a:gd name="T41" fmla="*/ 123 h 138"/>
                        <a:gd name="T42" fmla="*/ 31 w 161"/>
                        <a:gd name="T43" fmla="*/ 138 h 1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161" h="138">
                          <a:moveTo>
                            <a:pt x="31" y="138"/>
                          </a:moveTo>
                          <a:lnTo>
                            <a:pt x="16" y="133"/>
                          </a:lnTo>
                          <a:lnTo>
                            <a:pt x="0" y="109"/>
                          </a:lnTo>
                          <a:lnTo>
                            <a:pt x="5" y="78"/>
                          </a:lnTo>
                          <a:lnTo>
                            <a:pt x="16" y="65"/>
                          </a:lnTo>
                          <a:lnTo>
                            <a:pt x="43" y="62"/>
                          </a:lnTo>
                          <a:lnTo>
                            <a:pt x="65" y="51"/>
                          </a:lnTo>
                          <a:lnTo>
                            <a:pt x="72" y="25"/>
                          </a:lnTo>
                          <a:lnTo>
                            <a:pt x="92" y="15"/>
                          </a:lnTo>
                          <a:lnTo>
                            <a:pt x="127" y="13"/>
                          </a:lnTo>
                          <a:lnTo>
                            <a:pt x="148" y="0"/>
                          </a:lnTo>
                          <a:lnTo>
                            <a:pt x="161" y="13"/>
                          </a:lnTo>
                          <a:lnTo>
                            <a:pt x="156" y="25"/>
                          </a:lnTo>
                          <a:lnTo>
                            <a:pt x="128" y="44"/>
                          </a:lnTo>
                          <a:lnTo>
                            <a:pt x="107" y="49"/>
                          </a:lnTo>
                          <a:lnTo>
                            <a:pt x="99" y="65"/>
                          </a:lnTo>
                          <a:lnTo>
                            <a:pt x="94" y="91"/>
                          </a:lnTo>
                          <a:lnTo>
                            <a:pt x="69" y="98"/>
                          </a:lnTo>
                          <a:lnTo>
                            <a:pt x="54" y="94"/>
                          </a:lnTo>
                          <a:lnTo>
                            <a:pt x="45" y="105"/>
                          </a:lnTo>
                          <a:lnTo>
                            <a:pt x="40" y="123"/>
                          </a:lnTo>
                          <a:lnTo>
                            <a:pt x="31" y="138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74578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1590" y="1104"/>
                      <a:ext cx="123" cy="174"/>
                    </a:xfrm>
                    <a:custGeom>
                      <a:avLst/>
                      <a:gdLst>
                        <a:gd name="T0" fmla="*/ 48 w 123"/>
                        <a:gd name="T1" fmla="*/ 172 h 174"/>
                        <a:gd name="T2" fmla="*/ 31 w 123"/>
                        <a:gd name="T3" fmla="*/ 174 h 174"/>
                        <a:gd name="T4" fmla="*/ 9 w 123"/>
                        <a:gd name="T5" fmla="*/ 158 h 174"/>
                        <a:gd name="T6" fmla="*/ 0 w 123"/>
                        <a:gd name="T7" fmla="*/ 131 h 174"/>
                        <a:gd name="T8" fmla="*/ 4 w 123"/>
                        <a:gd name="T9" fmla="*/ 113 h 174"/>
                        <a:gd name="T10" fmla="*/ 29 w 123"/>
                        <a:gd name="T11" fmla="*/ 97 h 174"/>
                        <a:gd name="T12" fmla="*/ 46 w 123"/>
                        <a:gd name="T13" fmla="*/ 79 h 174"/>
                        <a:gd name="T14" fmla="*/ 46 w 123"/>
                        <a:gd name="T15" fmla="*/ 52 h 174"/>
                        <a:gd name="T16" fmla="*/ 59 w 123"/>
                        <a:gd name="T17" fmla="*/ 39 h 174"/>
                        <a:gd name="T18" fmla="*/ 90 w 123"/>
                        <a:gd name="T19" fmla="*/ 22 h 174"/>
                        <a:gd name="T20" fmla="*/ 106 w 123"/>
                        <a:gd name="T21" fmla="*/ 0 h 174"/>
                        <a:gd name="T22" fmla="*/ 121 w 123"/>
                        <a:gd name="T23" fmla="*/ 7 h 174"/>
                        <a:gd name="T24" fmla="*/ 123 w 123"/>
                        <a:gd name="T25" fmla="*/ 22 h 174"/>
                        <a:gd name="T26" fmla="*/ 105 w 123"/>
                        <a:gd name="T27" fmla="*/ 47 h 174"/>
                        <a:gd name="T28" fmla="*/ 84 w 123"/>
                        <a:gd name="T29" fmla="*/ 61 h 174"/>
                        <a:gd name="T30" fmla="*/ 86 w 123"/>
                        <a:gd name="T31" fmla="*/ 81 h 174"/>
                        <a:gd name="T32" fmla="*/ 90 w 123"/>
                        <a:gd name="T33" fmla="*/ 104 h 174"/>
                        <a:gd name="T34" fmla="*/ 68 w 123"/>
                        <a:gd name="T35" fmla="*/ 118 h 174"/>
                        <a:gd name="T36" fmla="*/ 59 w 123"/>
                        <a:gd name="T37" fmla="*/ 124 h 174"/>
                        <a:gd name="T38" fmla="*/ 51 w 123"/>
                        <a:gd name="T39" fmla="*/ 138 h 174"/>
                        <a:gd name="T40" fmla="*/ 50 w 123"/>
                        <a:gd name="T41" fmla="*/ 152 h 174"/>
                        <a:gd name="T42" fmla="*/ 48 w 123"/>
                        <a:gd name="T43" fmla="*/ 172 h 1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123" h="174">
                          <a:moveTo>
                            <a:pt x="48" y="172"/>
                          </a:moveTo>
                          <a:lnTo>
                            <a:pt x="31" y="174"/>
                          </a:lnTo>
                          <a:lnTo>
                            <a:pt x="9" y="158"/>
                          </a:lnTo>
                          <a:lnTo>
                            <a:pt x="0" y="131"/>
                          </a:lnTo>
                          <a:lnTo>
                            <a:pt x="4" y="113"/>
                          </a:lnTo>
                          <a:lnTo>
                            <a:pt x="29" y="97"/>
                          </a:lnTo>
                          <a:lnTo>
                            <a:pt x="46" y="79"/>
                          </a:lnTo>
                          <a:lnTo>
                            <a:pt x="46" y="52"/>
                          </a:lnTo>
                          <a:lnTo>
                            <a:pt x="59" y="39"/>
                          </a:lnTo>
                          <a:lnTo>
                            <a:pt x="90" y="22"/>
                          </a:lnTo>
                          <a:lnTo>
                            <a:pt x="106" y="0"/>
                          </a:lnTo>
                          <a:lnTo>
                            <a:pt x="121" y="7"/>
                          </a:lnTo>
                          <a:lnTo>
                            <a:pt x="123" y="22"/>
                          </a:lnTo>
                          <a:lnTo>
                            <a:pt x="105" y="47"/>
                          </a:lnTo>
                          <a:lnTo>
                            <a:pt x="84" y="61"/>
                          </a:lnTo>
                          <a:lnTo>
                            <a:pt x="86" y="81"/>
                          </a:lnTo>
                          <a:lnTo>
                            <a:pt x="90" y="104"/>
                          </a:lnTo>
                          <a:lnTo>
                            <a:pt x="68" y="118"/>
                          </a:lnTo>
                          <a:lnTo>
                            <a:pt x="59" y="124"/>
                          </a:lnTo>
                          <a:lnTo>
                            <a:pt x="51" y="138"/>
                          </a:lnTo>
                          <a:lnTo>
                            <a:pt x="50" y="152"/>
                          </a:lnTo>
                          <a:lnTo>
                            <a:pt x="48" y="172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474579" name="Group 19"/>
                <p:cNvGrpSpPr>
                  <a:grpSpLocks/>
                </p:cNvGrpSpPr>
                <p:nvPr/>
              </p:nvGrpSpPr>
              <p:grpSpPr bwMode="auto">
                <a:xfrm rot="4286940" flipH="1">
                  <a:off x="1038" y="766"/>
                  <a:ext cx="141" cy="50"/>
                  <a:chOff x="4032" y="2817"/>
                  <a:chExt cx="417" cy="635"/>
                </a:xfrm>
              </p:grpSpPr>
              <p:sp>
                <p:nvSpPr>
                  <p:cNvPr id="1474580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817"/>
                    <a:ext cx="417" cy="635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274320" rIns="2743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74581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928"/>
                    <a:ext cx="240" cy="240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12700" cap="sq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274320" rIns="2743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74582" name="Group 22"/>
                <p:cNvGrpSpPr>
                  <a:grpSpLocks/>
                </p:cNvGrpSpPr>
                <p:nvPr/>
              </p:nvGrpSpPr>
              <p:grpSpPr bwMode="auto">
                <a:xfrm rot="4286940" flipH="1">
                  <a:off x="962" y="766"/>
                  <a:ext cx="141" cy="50"/>
                  <a:chOff x="4032" y="2817"/>
                  <a:chExt cx="417" cy="635"/>
                </a:xfrm>
              </p:grpSpPr>
              <p:sp>
                <p:nvSpPr>
                  <p:cNvPr id="1474583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817"/>
                    <a:ext cx="417" cy="635"/>
                  </a:xfrm>
                  <a:prstGeom prst="ellipse">
                    <a:avLst/>
                  </a:prstGeom>
                  <a:solidFill>
                    <a:schemeClr val="tx2"/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274320" rIns="2743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474584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2928"/>
                    <a:ext cx="240" cy="240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12700" cap="sq">
                        <a:solidFill>
                          <a:schemeClr val="tx1"/>
                        </a:solidFill>
                        <a:round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274320" rIns="2743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474585" name="Oval 25"/>
              <p:cNvSpPr>
                <a:spLocks noChangeArrowheads="1"/>
              </p:cNvSpPr>
              <p:nvPr/>
            </p:nvSpPr>
            <p:spPr bwMode="auto">
              <a:xfrm>
                <a:off x="1098" y="1008"/>
                <a:ext cx="198" cy="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274320" rIns="274320" anchor="ctr"/>
              <a:lstStyle/>
              <a:p>
                <a:endParaRPr lang="en-US" sz="2400"/>
              </a:p>
            </p:txBody>
          </p:sp>
        </p:grpSp>
        <p:sp>
          <p:nvSpPr>
            <p:cNvPr id="1474586" name="Freeform 26"/>
            <p:cNvSpPr>
              <a:spLocks noChangeAspect="1"/>
            </p:cNvSpPr>
            <p:nvPr/>
          </p:nvSpPr>
          <p:spPr bwMode="auto">
            <a:xfrm>
              <a:off x="1153" y="2448"/>
              <a:ext cx="446" cy="375"/>
            </a:xfrm>
            <a:custGeom>
              <a:avLst/>
              <a:gdLst>
                <a:gd name="T0" fmla="*/ 194 w 446"/>
                <a:gd name="T1" fmla="*/ 93 h 375"/>
                <a:gd name="T2" fmla="*/ 183 w 446"/>
                <a:gd name="T3" fmla="*/ 57 h 375"/>
                <a:gd name="T4" fmla="*/ 164 w 446"/>
                <a:gd name="T5" fmla="*/ 22 h 375"/>
                <a:gd name="T6" fmla="*/ 131 w 446"/>
                <a:gd name="T7" fmla="*/ 0 h 375"/>
                <a:gd name="T8" fmla="*/ 93 w 446"/>
                <a:gd name="T9" fmla="*/ 0 h 375"/>
                <a:gd name="T10" fmla="*/ 54 w 446"/>
                <a:gd name="T11" fmla="*/ 13 h 375"/>
                <a:gd name="T12" fmla="*/ 2 w 446"/>
                <a:gd name="T13" fmla="*/ 57 h 375"/>
                <a:gd name="T14" fmla="*/ 0 w 446"/>
                <a:gd name="T15" fmla="*/ 79 h 375"/>
                <a:gd name="T16" fmla="*/ 16 w 446"/>
                <a:gd name="T17" fmla="*/ 115 h 375"/>
                <a:gd name="T18" fmla="*/ 68 w 446"/>
                <a:gd name="T19" fmla="*/ 159 h 375"/>
                <a:gd name="T20" fmla="*/ 68 w 446"/>
                <a:gd name="T21" fmla="*/ 177 h 375"/>
                <a:gd name="T22" fmla="*/ 46 w 446"/>
                <a:gd name="T23" fmla="*/ 203 h 375"/>
                <a:gd name="T24" fmla="*/ 49 w 446"/>
                <a:gd name="T25" fmla="*/ 225 h 375"/>
                <a:gd name="T26" fmla="*/ 63 w 446"/>
                <a:gd name="T27" fmla="*/ 234 h 375"/>
                <a:gd name="T28" fmla="*/ 80 w 446"/>
                <a:gd name="T29" fmla="*/ 243 h 375"/>
                <a:gd name="T30" fmla="*/ 80 w 446"/>
                <a:gd name="T31" fmla="*/ 265 h 375"/>
                <a:gd name="T32" fmla="*/ 52 w 446"/>
                <a:gd name="T33" fmla="*/ 305 h 375"/>
                <a:gd name="T34" fmla="*/ 54 w 446"/>
                <a:gd name="T35" fmla="*/ 322 h 375"/>
                <a:gd name="T36" fmla="*/ 82 w 446"/>
                <a:gd name="T37" fmla="*/ 344 h 375"/>
                <a:gd name="T38" fmla="*/ 123 w 446"/>
                <a:gd name="T39" fmla="*/ 327 h 375"/>
                <a:gd name="T40" fmla="*/ 142 w 446"/>
                <a:gd name="T41" fmla="*/ 331 h 375"/>
                <a:gd name="T42" fmla="*/ 189 w 446"/>
                <a:gd name="T43" fmla="*/ 340 h 375"/>
                <a:gd name="T44" fmla="*/ 232 w 446"/>
                <a:gd name="T45" fmla="*/ 366 h 375"/>
                <a:gd name="T46" fmla="*/ 259 w 446"/>
                <a:gd name="T47" fmla="*/ 375 h 375"/>
                <a:gd name="T48" fmla="*/ 355 w 446"/>
                <a:gd name="T49" fmla="*/ 356 h 375"/>
                <a:gd name="T50" fmla="*/ 446 w 446"/>
                <a:gd name="T51" fmla="*/ 273 h 375"/>
                <a:gd name="T52" fmla="*/ 408 w 446"/>
                <a:gd name="T53" fmla="*/ 349 h 375"/>
                <a:gd name="T54" fmla="*/ 325 w 446"/>
                <a:gd name="T55" fmla="*/ 364 h 375"/>
                <a:gd name="T56" fmla="*/ 431 w 446"/>
                <a:gd name="T57" fmla="*/ 303 h 375"/>
                <a:gd name="T58" fmla="*/ 393 w 446"/>
                <a:gd name="T59" fmla="*/ 273 h 375"/>
                <a:gd name="T60" fmla="*/ 281 w 446"/>
                <a:gd name="T61" fmla="*/ 260 h 375"/>
                <a:gd name="T62" fmla="*/ 197 w 446"/>
                <a:gd name="T63" fmla="*/ 247 h 375"/>
                <a:gd name="T64" fmla="*/ 153 w 446"/>
                <a:gd name="T65" fmla="*/ 238 h 375"/>
                <a:gd name="T66" fmla="*/ 161 w 446"/>
                <a:gd name="T67" fmla="*/ 221 h 375"/>
                <a:gd name="T68" fmla="*/ 186 w 446"/>
                <a:gd name="T69" fmla="*/ 199 h 375"/>
                <a:gd name="T70" fmla="*/ 180 w 446"/>
                <a:gd name="T71" fmla="*/ 172 h 375"/>
                <a:gd name="T72" fmla="*/ 156 w 446"/>
                <a:gd name="T73" fmla="*/ 146 h 375"/>
                <a:gd name="T74" fmla="*/ 156 w 446"/>
                <a:gd name="T75" fmla="*/ 124 h 375"/>
                <a:gd name="T76" fmla="*/ 169 w 446"/>
                <a:gd name="T77" fmla="*/ 75 h 375"/>
                <a:gd name="T78" fmla="*/ 147 w 446"/>
                <a:gd name="T79" fmla="*/ 167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6" h="375">
                  <a:moveTo>
                    <a:pt x="194" y="93"/>
                  </a:moveTo>
                  <a:lnTo>
                    <a:pt x="183" y="57"/>
                  </a:lnTo>
                  <a:lnTo>
                    <a:pt x="164" y="22"/>
                  </a:lnTo>
                  <a:lnTo>
                    <a:pt x="131" y="0"/>
                  </a:lnTo>
                  <a:lnTo>
                    <a:pt x="93" y="0"/>
                  </a:lnTo>
                  <a:lnTo>
                    <a:pt x="54" y="13"/>
                  </a:lnTo>
                  <a:lnTo>
                    <a:pt x="2" y="57"/>
                  </a:lnTo>
                  <a:lnTo>
                    <a:pt x="0" y="79"/>
                  </a:lnTo>
                  <a:lnTo>
                    <a:pt x="16" y="115"/>
                  </a:lnTo>
                  <a:lnTo>
                    <a:pt x="68" y="159"/>
                  </a:lnTo>
                  <a:lnTo>
                    <a:pt x="68" y="177"/>
                  </a:lnTo>
                  <a:lnTo>
                    <a:pt x="46" y="203"/>
                  </a:lnTo>
                  <a:lnTo>
                    <a:pt x="49" y="225"/>
                  </a:lnTo>
                  <a:lnTo>
                    <a:pt x="63" y="234"/>
                  </a:lnTo>
                  <a:lnTo>
                    <a:pt x="80" y="243"/>
                  </a:lnTo>
                  <a:lnTo>
                    <a:pt x="80" y="265"/>
                  </a:lnTo>
                  <a:lnTo>
                    <a:pt x="52" y="305"/>
                  </a:lnTo>
                  <a:lnTo>
                    <a:pt x="54" y="322"/>
                  </a:lnTo>
                  <a:lnTo>
                    <a:pt x="82" y="344"/>
                  </a:lnTo>
                  <a:lnTo>
                    <a:pt x="123" y="327"/>
                  </a:lnTo>
                  <a:lnTo>
                    <a:pt x="142" y="331"/>
                  </a:lnTo>
                  <a:lnTo>
                    <a:pt x="189" y="340"/>
                  </a:lnTo>
                  <a:lnTo>
                    <a:pt x="232" y="366"/>
                  </a:lnTo>
                  <a:lnTo>
                    <a:pt x="259" y="375"/>
                  </a:lnTo>
                  <a:lnTo>
                    <a:pt x="355" y="356"/>
                  </a:lnTo>
                  <a:lnTo>
                    <a:pt x="446" y="273"/>
                  </a:lnTo>
                  <a:lnTo>
                    <a:pt x="408" y="349"/>
                  </a:lnTo>
                  <a:lnTo>
                    <a:pt x="325" y="364"/>
                  </a:lnTo>
                  <a:lnTo>
                    <a:pt x="431" y="303"/>
                  </a:lnTo>
                  <a:lnTo>
                    <a:pt x="393" y="273"/>
                  </a:lnTo>
                  <a:lnTo>
                    <a:pt x="281" y="260"/>
                  </a:lnTo>
                  <a:lnTo>
                    <a:pt x="197" y="247"/>
                  </a:lnTo>
                  <a:lnTo>
                    <a:pt x="153" y="238"/>
                  </a:lnTo>
                  <a:lnTo>
                    <a:pt x="161" y="221"/>
                  </a:lnTo>
                  <a:lnTo>
                    <a:pt x="186" y="199"/>
                  </a:lnTo>
                  <a:lnTo>
                    <a:pt x="180" y="172"/>
                  </a:lnTo>
                  <a:lnTo>
                    <a:pt x="156" y="146"/>
                  </a:lnTo>
                  <a:lnTo>
                    <a:pt x="156" y="124"/>
                  </a:lnTo>
                  <a:lnTo>
                    <a:pt x="169" y="75"/>
                  </a:lnTo>
                  <a:lnTo>
                    <a:pt x="147" y="167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4587" name="Freeform 27"/>
            <p:cNvSpPr>
              <a:spLocks/>
            </p:cNvSpPr>
            <p:nvPr/>
          </p:nvSpPr>
          <p:spPr bwMode="auto">
            <a:xfrm>
              <a:off x="1440" y="2304"/>
              <a:ext cx="470" cy="320"/>
            </a:xfrm>
            <a:custGeom>
              <a:avLst/>
              <a:gdLst>
                <a:gd name="T0" fmla="*/ 88 w 470"/>
                <a:gd name="T1" fmla="*/ 0 h 320"/>
                <a:gd name="T2" fmla="*/ 48 w 470"/>
                <a:gd name="T3" fmla="*/ 9 h 320"/>
                <a:gd name="T4" fmla="*/ 13 w 470"/>
                <a:gd name="T5" fmla="*/ 77 h 320"/>
                <a:gd name="T6" fmla="*/ 0 w 470"/>
                <a:gd name="T7" fmla="*/ 133 h 320"/>
                <a:gd name="T8" fmla="*/ 8 w 470"/>
                <a:gd name="T9" fmla="*/ 133 h 320"/>
                <a:gd name="T10" fmla="*/ 19 w 470"/>
                <a:gd name="T11" fmla="*/ 124 h 320"/>
                <a:gd name="T12" fmla="*/ 31 w 470"/>
                <a:gd name="T13" fmla="*/ 133 h 320"/>
                <a:gd name="T14" fmla="*/ 25 w 470"/>
                <a:gd name="T15" fmla="*/ 152 h 320"/>
                <a:gd name="T16" fmla="*/ 17 w 470"/>
                <a:gd name="T17" fmla="*/ 181 h 320"/>
                <a:gd name="T18" fmla="*/ 23 w 470"/>
                <a:gd name="T19" fmla="*/ 206 h 320"/>
                <a:gd name="T20" fmla="*/ 35 w 470"/>
                <a:gd name="T21" fmla="*/ 200 h 320"/>
                <a:gd name="T22" fmla="*/ 40 w 470"/>
                <a:gd name="T23" fmla="*/ 220 h 320"/>
                <a:gd name="T24" fmla="*/ 35 w 470"/>
                <a:gd name="T25" fmla="*/ 253 h 320"/>
                <a:gd name="T26" fmla="*/ 40 w 470"/>
                <a:gd name="T27" fmla="*/ 301 h 320"/>
                <a:gd name="T28" fmla="*/ 48 w 470"/>
                <a:gd name="T29" fmla="*/ 320 h 320"/>
                <a:gd name="T30" fmla="*/ 65 w 470"/>
                <a:gd name="T31" fmla="*/ 320 h 320"/>
                <a:gd name="T32" fmla="*/ 88 w 470"/>
                <a:gd name="T33" fmla="*/ 306 h 320"/>
                <a:gd name="T34" fmla="*/ 103 w 470"/>
                <a:gd name="T35" fmla="*/ 301 h 320"/>
                <a:gd name="T36" fmla="*/ 111 w 470"/>
                <a:gd name="T37" fmla="*/ 291 h 320"/>
                <a:gd name="T38" fmla="*/ 132 w 470"/>
                <a:gd name="T39" fmla="*/ 282 h 320"/>
                <a:gd name="T40" fmla="*/ 178 w 470"/>
                <a:gd name="T41" fmla="*/ 291 h 320"/>
                <a:gd name="T42" fmla="*/ 195 w 470"/>
                <a:gd name="T43" fmla="*/ 301 h 320"/>
                <a:gd name="T44" fmla="*/ 204 w 470"/>
                <a:gd name="T45" fmla="*/ 277 h 320"/>
                <a:gd name="T46" fmla="*/ 394 w 470"/>
                <a:gd name="T47" fmla="*/ 264 h 320"/>
                <a:gd name="T48" fmla="*/ 470 w 470"/>
                <a:gd name="T49" fmla="*/ 219 h 320"/>
                <a:gd name="T50" fmla="*/ 341 w 470"/>
                <a:gd name="T51" fmla="*/ 205 h 320"/>
                <a:gd name="T52" fmla="*/ 265 w 470"/>
                <a:gd name="T53" fmla="*/ 205 h 320"/>
                <a:gd name="T54" fmla="*/ 197 w 470"/>
                <a:gd name="T55" fmla="*/ 205 h 320"/>
                <a:gd name="T56" fmla="*/ 181 w 470"/>
                <a:gd name="T57" fmla="*/ 177 h 320"/>
                <a:gd name="T58" fmla="*/ 135 w 470"/>
                <a:gd name="T59" fmla="*/ 177 h 320"/>
                <a:gd name="T60" fmla="*/ 120 w 470"/>
                <a:gd name="T61" fmla="*/ 172 h 320"/>
                <a:gd name="T62" fmla="*/ 101 w 470"/>
                <a:gd name="T63" fmla="*/ 162 h 320"/>
                <a:gd name="T64" fmla="*/ 94 w 470"/>
                <a:gd name="T65" fmla="*/ 143 h 320"/>
                <a:gd name="T66" fmla="*/ 97 w 470"/>
                <a:gd name="T67" fmla="*/ 124 h 320"/>
                <a:gd name="T68" fmla="*/ 93 w 470"/>
                <a:gd name="T69" fmla="*/ 106 h 320"/>
                <a:gd name="T70" fmla="*/ 84 w 470"/>
                <a:gd name="T71" fmla="*/ 91 h 320"/>
                <a:gd name="T72" fmla="*/ 90 w 470"/>
                <a:gd name="T73" fmla="*/ 67 h 320"/>
                <a:gd name="T74" fmla="*/ 107 w 470"/>
                <a:gd name="T75" fmla="*/ 52 h 320"/>
                <a:gd name="T76" fmla="*/ 105 w 470"/>
                <a:gd name="T77" fmla="*/ 29 h 320"/>
                <a:gd name="T78" fmla="*/ 88 w 470"/>
                <a:gd name="T79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70" h="320">
                  <a:moveTo>
                    <a:pt x="88" y="0"/>
                  </a:moveTo>
                  <a:lnTo>
                    <a:pt x="48" y="9"/>
                  </a:lnTo>
                  <a:lnTo>
                    <a:pt x="13" y="77"/>
                  </a:lnTo>
                  <a:lnTo>
                    <a:pt x="0" y="133"/>
                  </a:lnTo>
                  <a:lnTo>
                    <a:pt x="8" y="133"/>
                  </a:lnTo>
                  <a:lnTo>
                    <a:pt x="19" y="124"/>
                  </a:lnTo>
                  <a:lnTo>
                    <a:pt x="31" y="133"/>
                  </a:lnTo>
                  <a:lnTo>
                    <a:pt x="25" y="152"/>
                  </a:lnTo>
                  <a:lnTo>
                    <a:pt x="17" y="181"/>
                  </a:lnTo>
                  <a:lnTo>
                    <a:pt x="23" y="206"/>
                  </a:lnTo>
                  <a:lnTo>
                    <a:pt x="35" y="200"/>
                  </a:lnTo>
                  <a:lnTo>
                    <a:pt x="40" y="220"/>
                  </a:lnTo>
                  <a:lnTo>
                    <a:pt x="35" y="253"/>
                  </a:lnTo>
                  <a:lnTo>
                    <a:pt x="40" y="301"/>
                  </a:lnTo>
                  <a:lnTo>
                    <a:pt x="48" y="320"/>
                  </a:lnTo>
                  <a:lnTo>
                    <a:pt x="65" y="320"/>
                  </a:lnTo>
                  <a:lnTo>
                    <a:pt x="88" y="306"/>
                  </a:lnTo>
                  <a:lnTo>
                    <a:pt x="103" y="301"/>
                  </a:lnTo>
                  <a:lnTo>
                    <a:pt x="111" y="291"/>
                  </a:lnTo>
                  <a:lnTo>
                    <a:pt x="132" y="282"/>
                  </a:lnTo>
                  <a:lnTo>
                    <a:pt x="178" y="291"/>
                  </a:lnTo>
                  <a:lnTo>
                    <a:pt x="195" y="301"/>
                  </a:lnTo>
                  <a:lnTo>
                    <a:pt x="204" y="277"/>
                  </a:lnTo>
                  <a:lnTo>
                    <a:pt x="394" y="264"/>
                  </a:lnTo>
                  <a:lnTo>
                    <a:pt x="470" y="219"/>
                  </a:lnTo>
                  <a:lnTo>
                    <a:pt x="341" y="205"/>
                  </a:lnTo>
                  <a:lnTo>
                    <a:pt x="265" y="205"/>
                  </a:lnTo>
                  <a:lnTo>
                    <a:pt x="197" y="205"/>
                  </a:lnTo>
                  <a:lnTo>
                    <a:pt x="181" y="177"/>
                  </a:lnTo>
                  <a:lnTo>
                    <a:pt x="135" y="177"/>
                  </a:lnTo>
                  <a:lnTo>
                    <a:pt x="120" y="172"/>
                  </a:lnTo>
                  <a:lnTo>
                    <a:pt x="101" y="162"/>
                  </a:lnTo>
                  <a:lnTo>
                    <a:pt x="94" y="143"/>
                  </a:lnTo>
                  <a:lnTo>
                    <a:pt x="97" y="124"/>
                  </a:lnTo>
                  <a:lnTo>
                    <a:pt x="93" y="106"/>
                  </a:lnTo>
                  <a:lnTo>
                    <a:pt x="84" y="91"/>
                  </a:lnTo>
                  <a:lnTo>
                    <a:pt x="90" y="67"/>
                  </a:lnTo>
                  <a:lnTo>
                    <a:pt x="107" y="52"/>
                  </a:lnTo>
                  <a:lnTo>
                    <a:pt x="105" y="29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74588" name="AutoShape 28"/>
          <p:cNvSpPr>
            <a:spLocks noChangeArrowheads="1"/>
          </p:cNvSpPr>
          <p:nvPr/>
        </p:nvSpPr>
        <p:spPr bwMode="invGray">
          <a:xfrm>
            <a:off x="1741488" y="1265238"/>
            <a:ext cx="4316412" cy="1411287"/>
          </a:xfrm>
          <a:prstGeom prst="wedgeRoundRectCallout">
            <a:avLst>
              <a:gd name="adj1" fmla="val -67764"/>
              <a:gd name="adj2" fmla="val 9616"/>
              <a:gd name="adj3" fmla="val 16667"/>
            </a:avLst>
          </a:prstGeom>
          <a:solidFill>
            <a:srgbClr val="FF0000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74589" name="Group 29"/>
          <p:cNvGrpSpPr>
            <a:grpSpLocks/>
          </p:cNvGrpSpPr>
          <p:nvPr/>
        </p:nvGrpSpPr>
        <p:grpSpPr bwMode="auto">
          <a:xfrm flipH="1">
            <a:off x="109538" y="1570038"/>
            <a:ext cx="1265237" cy="2392362"/>
            <a:chOff x="2308" y="1513"/>
            <a:chExt cx="1162" cy="2570"/>
          </a:xfrm>
        </p:grpSpPr>
        <p:grpSp>
          <p:nvGrpSpPr>
            <p:cNvPr id="1474590" name="Group 30"/>
            <p:cNvGrpSpPr>
              <a:grpSpLocks/>
            </p:cNvGrpSpPr>
            <p:nvPr/>
          </p:nvGrpSpPr>
          <p:grpSpPr bwMode="auto">
            <a:xfrm>
              <a:off x="2308" y="1740"/>
              <a:ext cx="957" cy="2343"/>
              <a:chOff x="2308" y="1740"/>
              <a:chExt cx="957" cy="2343"/>
            </a:xfrm>
          </p:grpSpPr>
          <p:sp>
            <p:nvSpPr>
              <p:cNvPr id="1474591" name="Freeform 31"/>
              <p:cNvSpPr>
                <a:spLocks/>
              </p:cNvSpPr>
              <p:nvPr/>
            </p:nvSpPr>
            <p:spPr bwMode="invGray">
              <a:xfrm>
                <a:off x="2673" y="1740"/>
                <a:ext cx="432" cy="485"/>
              </a:xfrm>
              <a:custGeom>
                <a:avLst/>
                <a:gdLst>
                  <a:gd name="T0" fmla="*/ 123 w 432"/>
                  <a:gd name="T1" fmla="*/ 206 h 485"/>
                  <a:gd name="T2" fmla="*/ 159 w 432"/>
                  <a:gd name="T3" fmla="*/ 53 h 485"/>
                  <a:gd name="T4" fmla="*/ 248 w 432"/>
                  <a:gd name="T5" fmla="*/ 0 h 485"/>
                  <a:gd name="T6" fmla="*/ 335 w 432"/>
                  <a:gd name="T7" fmla="*/ 0 h 485"/>
                  <a:gd name="T8" fmla="*/ 388 w 432"/>
                  <a:gd name="T9" fmla="*/ 53 h 485"/>
                  <a:gd name="T10" fmla="*/ 432 w 432"/>
                  <a:gd name="T11" fmla="*/ 215 h 485"/>
                  <a:gd name="T12" fmla="*/ 415 w 432"/>
                  <a:gd name="T13" fmla="*/ 349 h 485"/>
                  <a:gd name="T14" fmla="*/ 379 w 432"/>
                  <a:gd name="T15" fmla="*/ 458 h 485"/>
                  <a:gd name="T16" fmla="*/ 309 w 432"/>
                  <a:gd name="T17" fmla="*/ 485 h 485"/>
                  <a:gd name="T18" fmla="*/ 221 w 432"/>
                  <a:gd name="T19" fmla="*/ 475 h 485"/>
                  <a:gd name="T20" fmla="*/ 132 w 432"/>
                  <a:gd name="T21" fmla="*/ 368 h 485"/>
                  <a:gd name="T22" fmla="*/ 123 w 432"/>
                  <a:gd name="T23" fmla="*/ 288 h 485"/>
                  <a:gd name="T24" fmla="*/ 0 w 432"/>
                  <a:gd name="T25" fmla="*/ 242 h 485"/>
                  <a:gd name="T26" fmla="*/ 0 w 432"/>
                  <a:gd name="T27" fmla="*/ 189 h 485"/>
                  <a:gd name="T28" fmla="*/ 123 w 432"/>
                  <a:gd name="T29" fmla="*/ 206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32" h="485">
                    <a:moveTo>
                      <a:pt x="123" y="206"/>
                    </a:moveTo>
                    <a:lnTo>
                      <a:pt x="159" y="53"/>
                    </a:lnTo>
                    <a:lnTo>
                      <a:pt x="248" y="0"/>
                    </a:lnTo>
                    <a:lnTo>
                      <a:pt x="335" y="0"/>
                    </a:lnTo>
                    <a:lnTo>
                      <a:pt x="388" y="53"/>
                    </a:lnTo>
                    <a:lnTo>
                      <a:pt x="432" y="215"/>
                    </a:lnTo>
                    <a:lnTo>
                      <a:pt x="415" y="349"/>
                    </a:lnTo>
                    <a:lnTo>
                      <a:pt x="379" y="458"/>
                    </a:lnTo>
                    <a:lnTo>
                      <a:pt x="309" y="485"/>
                    </a:lnTo>
                    <a:lnTo>
                      <a:pt x="221" y="475"/>
                    </a:lnTo>
                    <a:lnTo>
                      <a:pt x="132" y="368"/>
                    </a:lnTo>
                    <a:lnTo>
                      <a:pt x="123" y="288"/>
                    </a:lnTo>
                    <a:lnTo>
                      <a:pt x="0" y="242"/>
                    </a:lnTo>
                    <a:lnTo>
                      <a:pt x="0" y="189"/>
                    </a:lnTo>
                    <a:lnTo>
                      <a:pt x="123" y="20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592" name="Freeform 32"/>
              <p:cNvSpPr>
                <a:spLocks/>
              </p:cNvSpPr>
              <p:nvPr/>
            </p:nvSpPr>
            <p:spPr bwMode="invGray">
              <a:xfrm>
                <a:off x="2573" y="2253"/>
                <a:ext cx="500" cy="828"/>
              </a:xfrm>
              <a:custGeom>
                <a:avLst/>
                <a:gdLst>
                  <a:gd name="T0" fmla="*/ 41 w 500"/>
                  <a:gd name="T1" fmla="*/ 173 h 828"/>
                  <a:gd name="T2" fmla="*/ 163 w 500"/>
                  <a:gd name="T3" fmla="*/ 35 h 828"/>
                  <a:gd name="T4" fmla="*/ 232 w 500"/>
                  <a:gd name="T5" fmla="*/ 0 h 828"/>
                  <a:gd name="T6" fmla="*/ 366 w 500"/>
                  <a:gd name="T7" fmla="*/ 5 h 828"/>
                  <a:gd name="T8" fmla="*/ 488 w 500"/>
                  <a:gd name="T9" fmla="*/ 57 h 828"/>
                  <a:gd name="T10" fmla="*/ 500 w 500"/>
                  <a:gd name="T11" fmla="*/ 126 h 828"/>
                  <a:gd name="T12" fmla="*/ 483 w 500"/>
                  <a:gd name="T13" fmla="*/ 207 h 828"/>
                  <a:gd name="T14" fmla="*/ 396 w 500"/>
                  <a:gd name="T15" fmla="*/ 281 h 828"/>
                  <a:gd name="T16" fmla="*/ 349 w 500"/>
                  <a:gd name="T17" fmla="*/ 414 h 828"/>
                  <a:gd name="T18" fmla="*/ 349 w 500"/>
                  <a:gd name="T19" fmla="*/ 552 h 828"/>
                  <a:gd name="T20" fmla="*/ 384 w 500"/>
                  <a:gd name="T21" fmla="*/ 637 h 828"/>
                  <a:gd name="T22" fmla="*/ 448 w 500"/>
                  <a:gd name="T23" fmla="*/ 695 h 828"/>
                  <a:gd name="T24" fmla="*/ 448 w 500"/>
                  <a:gd name="T25" fmla="*/ 765 h 828"/>
                  <a:gd name="T26" fmla="*/ 419 w 500"/>
                  <a:gd name="T27" fmla="*/ 800 h 828"/>
                  <a:gd name="T28" fmla="*/ 384 w 500"/>
                  <a:gd name="T29" fmla="*/ 816 h 828"/>
                  <a:gd name="T30" fmla="*/ 268 w 500"/>
                  <a:gd name="T31" fmla="*/ 828 h 828"/>
                  <a:gd name="T32" fmla="*/ 163 w 500"/>
                  <a:gd name="T33" fmla="*/ 747 h 828"/>
                  <a:gd name="T34" fmla="*/ 53 w 500"/>
                  <a:gd name="T35" fmla="*/ 574 h 828"/>
                  <a:gd name="T36" fmla="*/ 0 w 500"/>
                  <a:gd name="T37" fmla="*/ 368 h 828"/>
                  <a:gd name="T38" fmla="*/ 140 w 500"/>
                  <a:gd name="T39" fmla="*/ 436 h 828"/>
                  <a:gd name="T40" fmla="*/ 192 w 500"/>
                  <a:gd name="T41" fmla="*/ 436 h 828"/>
                  <a:gd name="T42" fmla="*/ 227 w 500"/>
                  <a:gd name="T43" fmla="*/ 396 h 828"/>
                  <a:gd name="T44" fmla="*/ 251 w 500"/>
                  <a:gd name="T45" fmla="*/ 316 h 828"/>
                  <a:gd name="T46" fmla="*/ 209 w 500"/>
                  <a:gd name="T47" fmla="*/ 293 h 828"/>
                  <a:gd name="T48" fmla="*/ 53 w 500"/>
                  <a:gd name="T49" fmla="*/ 293 h 828"/>
                  <a:gd name="T50" fmla="*/ 18 w 500"/>
                  <a:gd name="T51" fmla="*/ 293 h 828"/>
                  <a:gd name="T52" fmla="*/ 41 w 500"/>
                  <a:gd name="T53" fmla="*/ 173 h 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00" h="828">
                    <a:moveTo>
                      <a:pt x="41" y="173"/>
                    </a:moveTo>
                    <a:lnTo>
                      <a:pt x="163" y="35"/>
                    </a:lnTo>
                    <a:lnTo>
                      <a:pt x="232" y="0"/>
                    </a:lnTo>
                    <a:lnTo>
                      <a:pt x="366" y="5"/>
                    </a:lnTo>
                    <a:lnTo>
                      <a:pt x="488" y="57"/>
                    </a:lnTo>
                    <a:lnTo>
                      <a:pt x="500" y="126"/>
                    </a:lnTo>
                    <a:lnTo>
                      <a:pt x="483" y="207"/>
                    </a:lnTo>
                    <a:lnTo>
                      <a:pt x="396" y="281"/>
                    </a:lnTo>
                    <a:lnTo>
                      <a:pt x="349" y="414"/>
                    </a:lnTo>
                    <a:lnTo>
                      <a:pt x="349" y="552"/>
                    </a:lnTo>
                    <a:lnTo>
                      <a:pt x="384" y="637"/>
                    </a:lnTo>
                    <a:lnTo>
                      <a:pt x="448" y="695"/>
                    </a:lnTo>
                    <a:lnTo>
                      <a:pt x="448" y="765"/>
                    </a:lnTo>
                    <a:lnTo>
                      <a:pt x="419" y="800"/>
                    </a:lnTo>
                    <a:lnTo>
                      <a:pt x="384" y="816"/>
                    </a:lnTo>
                    <a:lnTo>
                      <a:pt x="268" y="828"/>
                    </a:lnTo>
                    <a:lnTo>
                      <a:pt x="163" y="747"/>
                    </a:lnTo>
                    <a:lnTo>
                      <a:pt x="53" y="574"/>
                    </a:lnTo>
                    <a:lnTo>
                      <a:pt x="0" y="368"/>
                    </a:lnTo>
                    <a:lnTo>
                      <a:pt x="140" y="436"/>
                    </a:lnTo>
                    <a:lnTo>
                      <a:pt x="192" y="436"/>
                    </a:lnTo>
                    <a:lnTo>
                      <a:pt x="227" y="396"/>
                    </a:lnTo>
                    <a:lnTo>
                      <a:pt x="251" y="316"/>
                    </a:lnTo>
                    <a:lnTo>
                      <a:pt x="209" y="293"/>
                    </a:lnTo>
                    <a:lnTo>
                      <a:pt x="53" y="293"/>
                    </a:lnTo>
                    <a:lnTo>
                      <a:pt x="18" y="293"/>
                    </a:lnTo>
                    <a:lnTo>
                      <a:pt x="41" y="17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593" name="Freeform 33"/>
              <p:cNvSpPr>
                <a:spLocks/>
              </p:cNvSpPr>
              <p:nvPr/>
            </p:nvSpPr>
            <p:spPr bwMode="invGray">
              <a:xfrm>
                <a:off x="2950" y="2289"/>
                <a:ext cx="265" cy="895"/>
              </a:xfrm>
              <a:custGeom>
                <a:avLst/>
                <a:gdLst>
                  <a:gd name="T0" fmla="*/ 0 w 265"/>
                  <a:gd name="T1" fmla="*/ 75 h 895"/>
                  <a:gd name="T2" fmla="*/ 29 w 265"/>
                  <a:gd name="T3" fmla="*/ 23 h 895"/>
                  <a:gd name="T4" fmla="*/ 83 w 265"/>
                  <a:gd name="T5" fmla="*/ 0 h 895"/>
                  <a:gd name="T6" fmla="*/ 135 w 265"/>
                  <a:gd name="T7" fmla="*/ 5 h 895"/>
                  <a:gd name="T8" fmla="*/ 206 w 265"/>
                  <a:gd name="T9" fmla="*/ 108 h 895"/>
                  <a:gd name="T10" fmla="*/ 265 w 265"/>
                  <a:gd name="T11" fmla="*/ 264 h 895"/>
                  <a:gd name="T12" fmla="*/ 265 w 265"/>
                  <a:gd name="T13" fmla="*/ 384 h 895"/>
                  <a:gd name="T14" fmla="*/ 241 w 265"/>
                  <a:gd name="T15" fmla="*/ 447 h 895"/>
                  <a:gd name="T16" fmla="*/ 118 w 265"/>
                  <a:gd name="T17" fmla="*/ 522 h 895"/>
                  <a:gd name="T18" fmla="*/ 83 w 265"/>
                  <a:gd name="T19" fmla="*/ 573 h 895"/>
                  <a:gd name="T20" fmla="*/ 83 w 265"/>
                  <a:gd name="T21" fmla="*/ 608 h 895"/>
                  <a:gd name="T22" fmla="*/ 123 w 265"/>
                  <a:gd name="T23" fmla="*/ 654 h 895"/>
                  <a:gd name="T24" fmla="*/ 189 w 265"/>
                  <a:gd name="T25" fmla="*/ 723 h 895"/>
                  <a:gd name="T26" fmla="*/ 224 w 265"/>
                  <a:gd name="T27" fmla="*/ 814 h 895"/>
                  <a:gd name="T28" fmla="*/ 212 w 265"/>
                  <a:gd name="T29" fmla="*/ 895 h 895"/>
                  <a:gd name="T30" fmla="*/ 177 w 265"/>
                  <a:gd name="T31" fmla="*/ 877 h 895"/>
                  <a:gd name="T32" fmla="*/ 159 w 265"/>
                  <a:gd name="T33" fmla="*/ 764 h 895"/>
                  <a:gd name="T34" fmla="*/ 101 w 265"/>
                  <a:gd name="T35" fmla="*/ 694 h 895"/>
                  <a:gd name="T36" fmla="*/ 54 w 265"/>
                  <a:gd name="T37" fmla="*/ 676 h 895"/>
                  <a:gd name="T38" fmla="*/ 29 w 265"/>
                  <a:gd name="T39" fmla="*/ 643 h 895"/>
                  <a:gd name="T40" fmla="*/ 29 w 265"/>
                  <a:gd name="T41" fmla="*/ 568 h 895"/>
                  <a:gd name="T42" fmla="*/ 64 w 265"/>
                  <a:gd name="T43" fmla="*/ 505 h 895"/>
                  <a:gd name="T44" fmla="*/ 123 w 265"/>
                  <a:gd name="T45" fmla="*/ 465 h 895"/>
                  <a:gd name="T46" fmla="*/ 212 w 265"/>
                  <a:gd name="T47" fmla="*/ 402 h 895"/>
                  <a:gd name="T48" fmla="*/ 224 w 265"/>
                  <a:gd name="T49" fmla="*/ 327 h 895"/>
                  <a:gd name="T50" fmla="*/ 177 w 265"/>
                  <a:gd name="T51" fmla="*/ 224 h 895"/>
                  <a:gd name="T52" fmla="*/ 101 w 265"/>
                  <a:gd name="T53" fmla="*/ 143 h 895"/>
                  <a:gd name="T54" fmla="*/ 0 w 265"/>
                  <a:gd name="T55" fmla="*/ 75 h 8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5" h="895">
                    <a:moveTo>
                      <a:pt x="0" y="75"/>
                    </a:moveTo>
                    <a:lnTo>
                      <a:pt x="29" y="23"/>
                    </a:lnTo>
                    <a:lnTo>
                      <a:pt x="83" y="0"/>
                    </a:lnTo>
                    <a:lnTo>
                      <a:pt x="135" y="5"/>
                    </a:lnTo>
                    <a:lnTo>
                      <a:pt x="206" y="108"/>
                    </a:lnTo>
                    <a:lnTo>
                      <a:pt x="265" y="264"/>
                    </a:lnTo>
                    <a:lnTo>
                      <a:pt x="265" y="384"/>
                    </a:lnTo>
                    <a:lnTo>
                      <a:pt x="241" y="447"/>
                    </a:lnTo>
                    <a:lnTo>
                      <a:pt x="118" y="522"/>
                    </a:lnTo>
                    <a:lnTo>
                      <a:pt x="83" y="573"/>
                    </a:lnTo>
                    <a:lnTo>
                      <a:pt x="83" y="608"/>
                    </a:lnTo>
                    <a:lnTo>
                      <a:pt x="123" y="654"/>
                    </a:lnTo>
                    <a:lnTo>
                      <a:pt x="189" y="723"/>
                    </a:lnTo>
                    <a:lnTo>
                      <a:pt x="224" y="814"/>
                    </a:lnTo>
                    <a:lnTo>
                      <a:pt x="212" y="895"/>
                    </a:lnTo>
                    <a:lnTo>
                      <a:pt x="177" y="877"/>
                    </a:lnTo>
                    <a:lnTo>
                      <a:pt x="159" y="764"/>
                    </a:lnTo>
                    <a:lnTo>
                      <a:pt x="101" y="694"/>
                    </a:lnTo>
                    <a:lnTo>
                      <a:pt x="54" y="676"/>
                    </a:lnTo>
                    <a:lnTo>
                      <a:pt x="29" y="643"/>
                    </a:lnTo>
                    <a:lnTo>
                      <a:pt x="29" y="568"/>
                    </a:lnTo>
                    <a:lnTo>
                      <a:pt x="64" y="505"/>
                    </a:lnTo>
                    <a:lnTo>
                      <a:pt x="123" y="465"/>
                    </a:lnTo>
                    <a:lnTo>
                      <a:pt x="212" y="402"/>
                    </a:lnTo>
                    <a:lnTo>
                      <a:pt x="224" y="327"/>
                    </a:lnTo>
                    <a:lnTo>
                      <a:pt x="177" y="224"/>
                    </a:lnTo>
                    <a:lnTo>
                      <a:pt x="101" y="143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594" name="Freeform 34"/>
              <p:cNvSpPr>
                <a:spLocks/>
              </p:cNvSpPr>
              <p:nvPr/>
            </p:nvSpPr>
            <p:spPr bwMode="invGray">
              <a:xfrm>
                <a:off x="2308" y="2238"/>
                <a:ext cx="520" cy="435"/>
              </a:xfrm>
              <a:custGeom>
                <a:avLst/>
                <a:gdLst>
                  <a:gd name="T0" fmla="*/ 398 w 520"/>
                  <a:gd name="T1" fmla="*/ 5 h 435"/>
                  <a:gd name="T2" fmla="*/ 485 w 520"/>
                  <a:gd name="T3" fmla="*/ 0 h 435"/>
                  <a:gd name="T4" fmla="*/ 520 w 520"/>
                  <a:gd name="T5" fmla="*/ 35 h 435"/>
                  <a:gd name="T6" fmla="*/ 497 w 520"/>
                  <a:gd name="T7" fmla="*/ 87 h 435"/>
                  <a:gd name="T8" fmla="*/ 428 w 520"/>
                  <a:gd name="T9" fmla="*/ 110 h 435"/>
                  <a:gd name="T10" fmla="*/ 365 w 520"/>
                  <a:gd name="T11" fmla="*/ 110 h 435"/>
                  <a:gd name="T12" fmla="*/ 272 w 520"/>
                  <a:gd name="T13" fmla="*/ 127 h 435"/>
                  <a:gd name="T14" fmla="*/ 168 w 520"/>
                  <a:gd name="T15" fmla="*/ 145 h 435"/>
                  <a:gd name="T16" fmla="*/ 87 w 520"/>
                  <a:gd name="T17" fmla="*/ 180 h 435"/>
                  <a:gd name="T18" fmla="*/ 63 w 520"/>
                  <a:gd name="T19" fmla="*/ 214 h 435"/>
                  <a:gd name="T20" fmla="*/ 70 w 520"/>
                  <a:gd name="T21" fmla="*/ 249 h 435"/>
                  <a:gd name="T22" fmla="*/ 115 w 520"/>
                  <a:gd name="T23" fmla="*/ 296 h 435"/>
                  <a:gd name="T24" fmla="*/ 202 w 520"/>
                  <a:gd name="T25" fmla="*/ 331 h 435"/>
                  <a:gd name="T26" fmla="*/ 306 w 520"/>
                  <a:gd name="T27" fmla="*/ 331 h 435"/>
                  <a:gd name="T28" fmla="*/ 382 w 520"/>
                  <a:gd name="T29" fmla="*/ 331 h 435"/>
                  <a:gd name="T30" fmla="*/ 468 w 520"/>
                  <a:gd name="T31" fmla="*/ 348 h 435"/>
                  <a:gd name="T32" fmla="*/ 450 w 520"/>
                  <a:gd name="T33" fmla="*/ 435 h 435"/>
                  <a:gd name="T34" fmla="*/ 330 w 520"/>
                  <a:gd name="T35" fmla="*/ 401 h 435"/>
                  <a:gd name="T36" fmla="*/ 290 w 520"/>
                  <a:gd name="T37" fmla="*/ 371 h 435"/>
                  <a:gd name="T38" fmla="*/ 208 w 520"/>
                  <a:gd name="T39" fmla="*/ 371 h 435"/>
                  <a:gd name="T40" fmla="*/ 70 w 520"/>
                  <a:gd name="T41" fmla="*/ 336 h 435"/>
                  <a:gd name="T42" fmla="*/ 12 w 520"/>
                  <a:gd name="T43" fmla="*/ 284 h 435"/>
                  <a:gd name="T44" fmla="*/ 0 w 520"/>
                  <a:gd name="T45" fmla="*/ 214 h 435"/>
                  <a:gd name="T46" fmla="*/ 46 w 520"/>
                  <a:gd name="T47" fmla="*/ 145 h 435"/>
                  <a:gd name="T48" fmla="*/ 202 w 520"/>
                  <a:gd name="T49" fmla="*/ 75 h 435"/>
                  <a:gd name="T50" fmla="*/ 340 w 520"/>
                  <a:gd name="T51" fmla="*/ 40 h 435"/>
                  <a:gd name="T52" fmla="*/ 398 w 520"/>
                  <a:gd name="T53" fmla="*/ 5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20" h="435">
                    <a:moveTo>
                      <a:pt x="398" y="5"/>
                    </a:moveTo>
                    <a:lnTo>
                      <a:pt x="485" y="0"/>
                    </a:lnTo>
                    <a:lnTo>
                      <a:pt x="520" y="35"/>
                    </a:lnTo>
                    <a:lnTo>
                      <a:pt x="497" y="87"/>
                    </a:lnTo>
                    <a:lnTo>
                      <a:pt x="428" y="110"/>
                    </a:lnTo>
                    <a:lnTo>
                      <a:pt x="365" y="110"/>
                    </a:lnTo>
                    <a:lnTo>
                      <a:pt x="272" y="127"/>
                    </a:lnTo>
                    <a:lnTo>
                      <a:pt x="168" y="145"/>
                    </a:lnTo>
                    <a:lnTo>
                      <a:pt x="87" y="180"/>
                    </a:lnTo>
                    <a:lnTo>
                      <a:pt x="63" y="214"/>
                    </a:lnTo>
                    <a:lnTo>
                      <a:pt x="70" y="249"/>
                    </a:lnTo>
                    <a:lnTo>
                      <a:pt x="115" y="296"/>
                    </a:lnTo>
                    <a:lnTo>
                      <a:pt x="202" y="331"/>
                    </a:lnTo>
                    <a:lnTo>
                      <a:pt x="306" y="331"/>
                    </a:lnTo>
                    <a:lnTo>
                      <a:pt x="382" y="331"/>
                    </a:lnTo>
                    <a:lnTo>
                      <a:pt x="468" y="348"/>
                    </a:lnTo>
                    <a:lnTo>
                      <a:pt x="450" y="435"/>
                    </a:lnTo>
                    <a:lnTo>
                      <a:pt x="330" y="401"/>
                    </a:lnTo>
                    <a:lnTo>
                      <a:pt x="290" y="371"/>
                    </a:lnTo>
                    <a:lnTo>
                      <a:pt x="208" y="371"/>
                    </a:lnTo>
                    <a:lnTo>
                      <a:pt x="70" y="336"/>
                    </a:lnTo>
                    <a:lnTo>
                      <a:pt x="12" y="284"/>
                    </a:lnTo>
                    <a:lnTo>
                      <a:pt x="0" y="214"/>
                    </a:lnTo>
                    <a:lnTo>
                      <a:pt x="46" y="145"/>
                    </a:lnTo>
                    <a:lnTo>
                      <a:pt x="202" y="75"/>
                    </a:lnTo>
                    <a:lnTo>
                      <a:pt x="340" y="40"/>
                    </a:lnTo>
                    <a:lnTo>
                      <a:pt x="398" y="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595" name="Freeform 35"/>
              <p:cNvSpPr>
                <a:spLocks/>
              </p:cNvSpPr>
              <p:nvPr/>
            </p:nvSpPr>
            <p:spPr bwMode="invGray">
              <a:xfrm>
                <a:off x="2882" y="2923"/>
                <a:ext cx="383" cy="1160"/>
              </a:xfrm>
              <a:custGeom>
                <a:avLst/>
                <a:gdLst>
                  <a:gd name="T0" fmla="*/ 0 w 383"/>
                  <a:gd name="T1" fmla="*/ 0 h 1160"/>
                  <a:gd name="T2" fmla="*/ 99 w 383"/>
                  <a:gd name="T3" fmla="*/ 17 h 1160"/>
                  <a:gd name="T4" fmla="*/ 151 w 383"/>
                  <a:gd name="T5" fmla="*/ 103 h 1160"/>
                  <a:gd name="T6" fmla="*/ 203 w 383"/>
                  <a:gd name="T7" fmla="*/ 257 h 1160"/>
                  <a:gd name="T8" fmla="*/ 226 w 383"/>
                  <a:gd name="T9" fmla="*/ 451 h 1160"/>
                  <a:gd name="T10" fmla="*/ 226 w 383"/>
                  <a:gd name="T11" fmla="*/ 560 h 1160"/>
                  <a:gd name="T12" fmla="*/ 191 w 383"/>
                  <a:gd name="T13" fmla="*/ 696 h 1160"/>
                  <a:gd name="T14" fmla="*/ 134 w 383"/>
                  <a:gd name="T15" fmla="*/ 885 h 1160"/>
                  <a:gd name="T16" fmla="*/ 122 w 383"/>
                  <a:gd name="T17" fmla="*/ 937 h 1160"/>
                  <a:gd name="T18" fmla="*/ 139 w 383"/>
                  <a:gd name="T19" fmla="*/ 965 h 1160"/>
                  <a:gd name="T20" fmla="*/ 261 w 383"/>
                  <a:gd name="T21" fmla="*/ 1006 h 1160"/>
                  <a:gd name="T22" fmla="*/ 383 w 383"/>
                  <a:gd name="T23" fmla="*/ 1086 h 1160"/>
                  <a:gd name="T24" fmla="*/ 378 w 383"/>
                  <a:gd name="T25" fmla="*/ 1119 h 1160"/>
                  <a:gd name="T26" fmla="*/ 290 w 383"/>
                  <a:gd name="T27" fmla="*/ 1160 h 1160"/>
                  <a:gd name="T28" fmla="*/ 256 w 383"/>
                  <a:gd name="T29" fmla="*/ 1142 h 1160"/>
                  <a:gd name="T30" fmla="*/ 191 w 383"/>
                  <a:gd name="T31" fmla="*/ 1057 h 1160"/>
                  <a:gd name="T32" fmla="*/ 116 w 383"/>
                  <a:gd name="T33" fmla="*/ 1016 h 1160"/>
                  <a:gd name="T34" fmla="*/ 34 w 383"/>
                  <a:gd name="T35" fmla="*/ 988 h 1160"/>
                  <a:gd name="T36" fmla="*/ 29 w 383"/>
                  <a:gd name="T37" fmla="*/ 948 h 1160"/>
                  <a:gd name="T38" fmla="*/ 52 w 383"/>
                  <a:gd name="T39" fmla="*/ 868 h 1160"/>
                  <a:gd name="T40" fmla="*/ 116 w 383"/>
                  <a:gd name="T41" fmla="*/ 743 h 1160"/>
                  <a:gd name="T42" fmla="*/ 156 w 383"/>
                  <a:gd name="T43" fmla="*/ 594 h 1160"/>
                  <a:gd name="T44" fmla="*/ 156 w 383"/>
                  <a:gd name="T45" fmla="*/ 423 h 1160"/>
                  <a:gd name="T46" fmla="*/ 122 w 383"/>
                  <a:gd name="T47" fmla="*/ 274 h 1160"/>
                  <a:gd name="T48" fmla="*/ 47 w 383"/>
                  <a:gd name="T49" fmla="*/ 136 h 1160"/>
                  <a:gd name="T50" fmla="*/ 12 w 383"/>
                  <a:gd name="T51" fmla="*/ 63 h 1160"/>
                  <a:gd name="T52" fmla="*/ 0 w 383"/>
                  <a:gd name="T53" fmla="*/ 0 h 1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83" h="1160">
                    <a:moveTo>
                      <a:pt x="0" y="0"/>
                    </a:moveTo>
                    <a:lnTo>
                      <a:pt x="99" y="17"/>
                    </a:lnTo>
                    <a:lnTo>
                      <a:pt x="151" y="103"/>
                    </a:lnTo>
                    <a:lnTo>
                      <a:pt x="203" y="257"/>
                    </a:lnTo>
                    <a:lnTo>
                      <a:pt x="226" y="451"/>
                    </a:lnTo>
                    <a:lnTo>
                      <a:pt x="226" y="560"/>
                    </a:lnTo>
                    <a:lnTo>
                      <a:pt x="191" y="696"/>
                    </a:lnTo>
                    <a:lnTo>
                      <a:pt x="134" y="885"/>
                    </a:lnTo>
                    <a:lnTo>
                      <a:pt x="122" y="937"/>
                    </a:lnTo>
                    <a:lnTo>
                      <a:pt x="139" y="965"/>
                    </a:lnTo>
                    <a:lnTo>
                      <a:pt x="261" y="1006"/>
                    </a:lnTo>
                    <a:lnTo>
                      <a:pt x="383" y="1086"/>
                    </a:lnTo>
                    <a:lnTo>
                      <a:pt x="378" y="1119"/>
                    </a:lnTo>
                    <a:lnTo>
                      <a:pt x="290" y="1160"/>
                    </a:lnTo>
                    <a:lnTo>
                      <a:pt x="256" y="1142"/>
                    </a:lnTo>
                    <a:lnTo>
                      <a:pt x="191" y="1057"/>
                    </a:lnTo>
                    <a:lnTo>
                      <a:pt x="116" y="1016"/>
                    </a:lnTo>
                    <a:lnTo>
                      <a:pt x="34" y="988"/>
                    </a:lnTo>
                    <a:lnTo>
                      <a:pt x="29" y="948"/>
                    </a:lnTo>
                    <a:lnTo>
                      <a:pt x="52" y="868"/>
                    </a:lnTo>
                    <a:lnTo>
                      <a:pt x="116" y="743"/>
                    </a:lnTo>
                    <a:lnTo>
                      <a:pt x="156" y="594"/>
                    </a:lnTo>
                    <a:lnTo>
                      <a:pt x="156" y="423"/>
                    </a:lnTo>
                    <a:lnTo>
                      <a:pt x="122" y="274"/>
                    </a:lnTo>
                    <a:lnTo>
                      <a:pt x="47" y="136"/>
                    </a:lnTo>
                    <a:lnTo>
                      <a:pt x="12" y="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596" name="Freeform 36"/>
              <p:cNvSpPr>
                <a:spLocks/>
              </p:cNvSpPr>
              <p:nvPr/>
            </p:nvSpPr>
            <p:spPr bwMode="invGray">
              <a:xfrm>
                <a:off x="2443" y="2919"/>
                <a:ext cx="461" cy="1027"/>
              </a:xfrm>
              <a:custGeom>
                <a:avLst/>
                <a:gdLst>
                  <a:gd name="T0" fmla="*/ 421 w 461"/>
                  <a:gd name="T1" fmla="*/ 0 h 1027"/>
                  <a:gd name="T2" fmla="*/ 449 w 461"/>
                  <a:gd name="T3" fmla="*/ 22 h 1027"/>
                  <a:gd name="T4" fmla="*/ 461 w 461"/>
                  <a:gd name="T5" fmla="*/ 91 h 1027"/>
                  <a:gd name="T6" fmla="*/ 439 w 461"/>
                  <a:gd name="T7" fmla="*/ 159 h 1027"/>
                  <a:gd name="T8" fmla="*/ 380 w 461"/>
                  <a:gd name="T9" fmla="*/ 245 h 1027"/>
                  <a:gd name="T10" fmla="*/ 315 w 461"/>
                  <a:gd name="T11" fmla="*/ 348 h 1027"/>
                  <a:gd name="T12" fmla="*/ 293 w 461"/>
                  <a:gd name="T13" fmla="*/ 462 h 1027"/>
                  <a:gd name="T14" fmla="*/ 310 w 461"/>
                  <a:gd name="T15" fmla="*/ 645 h 1027"/>
                  <a:gd name="T16" fmla="*/ 350 w 461"/>
                  <a:gd name="T17" fmla="*/ 868 h 1027"/>
                  <a:gd name="T18" fmla="*/ 380 w 461"/>
                  <a:gd name="T19" fmla="*/ 959 h 1027"/>
                  <a:gd name="T20" fmla="*/ 368 w 461"/>
                  <a:gd name="T21" fmla="*/ 987 h 1027"/>
                  <a:gd name="T22" fmla="*/ 298 w 461"/>
                  <a:gd name="T23" fmla="*/ 992 h 1027"/>
                  <a:gd name="T24" fmla="*/ 211 w 461"/>
                  <a:gd name="T25" fmla="*/ 969 h 1027"/>
                  <a:gd name="T26" fmla="*/ 134 w 461"/>
                  <a:gd name="T27" fmla="*/ 1004 h 1027"/>
                  <a:gd name="T28" fmla="*/ 87 w 461"/>
                  <a:gd name="T29" fmla="*/ 1027 h 1027"/>
                  <a:gd name="T30" fmla="*/ 53 w 461"/>
                  <a:gd name="T31" fmla="*/ 1022 h 1027"/>
                  <a:gd name="T32" fmla="*/ 0 w 461"/>
                  <a:gd name="T33" fmla="*/ 959 h 1027"/>
                  <a:gd name="T34" fmla="*/ 53 w 461"/>
                  <a:gd name="T35" fmla="*/ 936 h 1027"/>
                  <a:gd name="T36" fmla="*/ 187 w 461"/>
                  <a:gd name="T37" fmla="*/ 908 h 1027"/>
                  <a:gd name="T38" fmla="*/ 263 w 461"/>
                  <a:gd name="T39" fmla="*/ 936 h 1027"/>
                  <a:gd name="T40" fmla="*/ 315 w 461"/>
                  <a:gd name="T41" fmla="*/ 936 h 1027"/>
                  <a:gd name="T42" fmla="*/ 310 w 461"/>
                  <a:gd name="T43" fmla="*/ 890 h 1027"/>
                  <a:gd name="T44" fmla="*/ 258 w 461"/>
                  <a:gd name="T45" fmla="*/ 616 h 1027"/>
                  <a:gd name="T46" fmla="*/ 222 w 461"/>
                  <a:gd name="T47" fmla="*/ 456 h 1027"/>
                  <a:gd name="T48" fmla="*/ 228 w 461"/>
                  <a:gd name="T49" fmla="*/ 376 h 1027"/>
                  <a:gd name="T50" fmla="*/ 280 w 461"/>
                  <a:gd name="T51" fmla="*/ 227 h 1027"/>
                  <a:gd name="T52" fmla="*/ 333 w 461"/>
                  <a:gd name="T53" fmla="*/ 91 h 1027"/>
                  <a:gd name="T54" fmla="*/ 421 w 461"/>
                  <a:gd name="T55" fmla="*/ 0 h 10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61" h="1027">
                    <a:moveTo>
                      <a:pt x="421" y="0"/>
                    </a:moveTo>
                    <a:lnTo>
                      <a:pt x="449" y="22"/>
                    </a:lnTo>
                    <a:lnTo>
                      <a:pt x="461" y="91"/>
                    </a:lnTo>
                    <a:lnTo>
                      <a:pt x="439" y="159"/>
                    </a:lnTo>
                    <a:lnTo>
                      <a:pt x="380" y="245"/>
                    </a:lnTo>
                    <a:lnTo>
                      <a:pt x="315" y="348"/>
                    </a:lnTo>
                    <a:lnTo>
                      <a:pt x="293" y="462"/>
                    </a:lnTo>
                    <a:lnTo>
                      <a:pt x="310" y="645"/>
                    </a:lnTo>
                    <a:lnTo>
                      <a:pt x="350" y="868"/>
                    </a:lnTo>
                    <a:lnTo>
                      <a:pt x="380" y="959"/>
                    </a:lnTo>
                    <a:lnTo>
                      <a:pt x="368" y="987"/>
                    </a:lnTo>
                    <a:lnTo>
                      <a:pt x="298" y="992"/>
                    </a:lnTo>
                    <a:lnTo>
                      <a:pt x="211" y="969"/>
                    </a:lnTo>
                    <a:lnTo>
                      <a:pt x="134" y="1004"/>
                    </a:lnTo>
                    <a:lnTo>
                      <a:pt x="87" y="1027"/>
                    </a:lnTo>
                    <a:lnTo>
                      <a:pt x="53" y="1022"/>
                    </a:lnTo>
                    <a:lnTo>
                      <a:pt x="0" y="959"/>
                    </a:lnTo>
                    <a:lnTo>
                      <a:pt x="53" y="936"/>
                    </a:lnTo>
                    <a:lnTo>
                      <a:pt x="187" y="908"/>
                    </a:lnTo>
                    <a:lnTo>
                      <a:pt x="263" y="936"/>
                    </a:lnTo>
                    <a:lnTo>
                      <a:pt x="315" y="936"/>
                    </a:lnTo>
                    <a:lnTo>
                      <a:pt x="310" y="890"/>
                    </a:lnTo>
                    <a:lnTo>
                      <a:pt x="258" y="616"/>
                    </a:lnTo>
                    <a:lnTo>
                      <a:pt x="222" y="456"/>
                    </a:lnTo>
                    <a:lnTo>
                      <a:pt x="228" y="376"/>
                    </a:lnTo>
                    <a:lnTo>
                      <a:pt x="280" y="227"/>
                    </a:lnTo>
                    <a:lnTo>
                      <a:pt x="333" y="91"/>
                    </a:lnTo>
                    <a:lnTo>
                      <a:pt x="4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74597" name="Freeform 37"/>
            <p:cNvSpPr>
              <a:spLocks/>
            </p:cNvSpPr>
            <p:nvPr/>
          </p:nvSpPr>
          <p:spPr bwMode="invGray">
            <a:xfrm>
              <a:off x="2626" y="1540"/>
              <a:ext cx="827" cy="563"/>
            </a:xfrm>
            <a:custGeom>
              <a:avLst/>
              <a:gdLst>
                <a:gd name="T0" fmla="*/ 0 w 827"/>
                <a:gd name="T1" fmla="*/ 139 h 563"/>
                <a:gd name="T2" fmla="*/ 108 w 827"/>
                <a:gd name="T3" fmla="*/ 18 h 563"/>
                <a:gd name="T4" fmla="*/ 160 w 827"/>
                <a:gd name="T5" fmla="*/ 75 h 563"/>
                <a:gd name="T6" fmla="*/ 213 w 827"/>
                <a:gd name="T7" fmla="*/ 110 h 563"/>
                <a:gd name="T8" fmla="*/ 269 w 827"/>
                <a:gd name="T9" fmla="*/ 110 h 563"/>
                <a:gd name="T10" fmla="*/ 327 w 827"/>
                <a:gd name="T11" fmla="*/ 52 h 563"/>
                <a:gd name="T12" fmla="*/ 396 w 827"/>
                <a:gd name="T13" fmla="*/ 5 h 563"/>
                <a:gd name="T14" fmla="*/ 477 w 827"/>
                <a:gd name="T15" fmla="*/ 0 h 563"/>
                <a:gd name="T16" fmla="*/ 563 w 827"/>
                <a:gd name="T17" fmla="*/ 35 h 563"/>
                <a:gd name="T18" fmla="*/ 620 w 827"/>
                <a:gd name="T19" fmla="*/ 87 h 563"/>
                <a:gd name="T20" fmla="*/ 648 w 827"/>
                <a:gd name="T21" fmla="*/ 157 h 563"/>
                <a:gd name="T22" fmla="*/ 654 w 827"/>
                <a:gd name="T23" fmla="*/ 249 h 563"/>
                <a:gd name="T24" fmla="*/ 671 w 827"/>
                <a:gd name="T25" fmla="*/ 331 h 563"/>
                <a:gd name="T26" fmla="*/ 718 w 827"/>
                <a:gd name="T27" fmla="*/ 371 h 563"/>
                <a:gd name="T28" fmla="*/ 774 w 827"/>
                <a:gd name="T29" fmla="*/ 389 h 563"/>
                <a:gd name="T30" fmla="*/ 827 w 827"/>
                <a:gd name="T31" fmla="*/ 401 h 563"/>
                <a:gd name="T32" fmla="*/ 786 w 827"/>
                <a:gd name="T33" fmla="*/ 563 h 563"/>
                <a:gd name="T34" fmla="*/ 654 w 827"/>
                <a:gd name="T35" fmla="*/ 540 h 563"/>
                <a:gd name="T36" fmla="*/ 517 w 827"/>
                <a:gd name="T37" fmla="*/ 493 h 563"/>
                <a:gd name="T38" fmla="*/ 407 w 827"/>
                <a:gd name="T39" fmla="*/ 441 h 563"/>
                <a:gd name="T40" fmla="*/ 286 w 827"/>
                <a:gd name="T41" fmla="*/ 389 h 563"/>
                <a:gd name="T42" fmla="*/ 160 w 827"/>
                <a:gd name="T43" fmla="*/ 331 h 563"/>
                <a:gd name="T44" fmla="*/ 57 w 827"/>
                <a:gd name="T45" fmla="*/ 209 h 563"/>
                <a:gd name="T46" fmla="*/ 0 w 827"/>
                <a:gd name="T47" fmla="*/ 139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7" h="563">
                  <a:moveTo>
                    <a:pt x="0" y="139"/>
                  </a:moveTo>
                  <a:lnTo>
                    <a:pt x="108" y="18"/>
                  </a:lnTo>
                  <a:lnTo>
                    <a:pt x="160" y="75"/>
                  </a:lnTo>
                  <a:lnTo>
                    <a:pt x="213" y="110"/>
                  </a:lnTo>
                  <a:lnTo>
                    <a:pt x="269" y="110"/>
                  </a:lnTo>
                  <a:lnTo>
                    <a:pt x="327" y="52"/>
                  </a:lnTo>
                  <a:lnTo>
                    <a:pt x="396" y="5"/>
                  </a:lnTo>
                  <a:lnTo>
                    <a:pt x="477" y="0"/>
                  </a:lnTo>
                  <a:lnTo>
                    <a:pt x="563" y="35"/>
                  </a:lnTo>
                  <a:lnTo>
                    <a:pt x="620" y="87"/>
                  </a:lnTo>
                  <a:lnTo>
                    <a:pt x="648" y="157"/>
                  </a:lnTo>
                  <a:lnTo>
                    <a:pt x="654" y="249"/>
                  </a:lnTo>
                  <a:lnTo>
                    <a:pt x="671" y="331"/>
                  </a:lnTo>
                  <a:lnTo>
                    <a:pt x="718" y="371"/>
                  </a:lnTo>
                  <a:lnTo>
                    <a:pt x="774" y="389"/>
                  </a:lnTo>
                  <a:lnTo>
                    <a:pt x="827" y="401"/>
                  </a:lnTo>
                  <a:lnTo>
                    <a:pt x="786" y="563"/>
                  </a:lnTo>
                  <a:lnTo>
                    <a:pt x="654" y="540"/>
                  </a:lnTo>
                  <a:lnTo>
                    <a:pt x="517" y="493"/>
                  </a:lnTo>
                  <a:lnTo>
                    <a:pt x="407" y="441"/>
                  </a:lnTo>
                  <a:lnTo>
                    <a:pt x="286" y="389"/>
                  </a:lnTo>
                  <a:lnTo>
                    <a:pt x="160" y="331"/>
                  </a:lnTo>
                  <a:lnTo>
                    <a:pt x="57" y="209"/>
                  </a:lnTo>
                  <a:lnTo>
                    <a:pt x="0" y="139"/>
                  </a:lnTo>
                  <a:close/>
                </a:path>
              </a:pathLst>
            </a:custGeom>
            <a:solidFill>
              <a:srgbClr val="063D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4598" name="Freeform 38"/>
            <p:cNvSpPr>
              <a:spLocks/>
            </p:cNvSpPr>
            <p:nvPr/>
          </p:nvSpPr>
          <p:spPr bwMode="invGray">
            <a:xfrm>
              <a:off x="2614" y="1513"/>
              <a:ext cx="856" cy="606"/>
            </a:xfrm>
            <a:custGeom>
              <a:avLst/>
              <a:gdLst>
                <a:gd name="T0" fmla="*/ 75 w 856"/>
                <a:gd name="T1" fmla="*/ 266 h 606"/>
                <a:gd name="T2" fmla="*/ 172 w 856"/>
                <a:gd name="T3" fmla="*/ 363 h 606"/>
                <a:gd name="T4" fmla="*/ 304 w 856"/>
                <a:gd name="T5" fmla="*/ 428 h 606"/>
                <a:gd name="T6" fmla="*/ 489 w 856"/>
                <a:gd name="T7" fmla="*/ 513 h 606"/>
                <a:gd name="T8" fmla="*/ 615 w 856"/>
                <a:gd name="T9" fmla="*/ 566 h 606"/>
                <a:gd name="T10" fmla="*/ 816 w 856"/>
                <a:gd name="T11" fmla="*/ 606 h 606"/>
                <a:gd name="T12" fmla="*/ 856 w 856"/>
                <a:gd name="T13" fmla="*/ 393 h 606"/>
                <a:gd name="T14" fmla="*/ 804 w 856"/>
                <a:gd name="T15" fmla="*/ 393 h 606"/>
                <a:gd name="T16" fmla="*/ 753 w 856"/>
                <a:gd name="T17" fmla="*/ 363 h 606"/>
                <a:gd name="T18" fmla="*/ 695 w 856"/>
                <a:gd name="T19" fmla="*/ 323 h 606"/>
                <a:gd name="T20" fmla="*/ 695 w 856"/>
                <a:gd name="T21" fmla="*/ 243 h 606"/>
                <a:gd name="T22" fmla="*/ 660 w 856"/>
                <a:gd name="T23" fmla="*/ 116 h 606"/>
                <a:gd name="T24" fmla="*/ 597 w 856"/>
                <a:gd name="T25" fmla="*/ 46 h 606"/>
                <a:gd name="T26" fmla="*/ 505 w 856"/>
                <a:gd name="T27" fmla="*/ 0 h 606"/>
                <a:gd name="T28" fmla="*/ 391 w 856"/>
                <a:gd name="T29" fmla="*/ 12 h 606"/>
                <a:gd name="T30" fmla="*/ 321 w 856"/>
                <a:gd name="T31" fmla="*/ 53 h 606"/>
                <a:gd name="T32" fmla="*/ 286 w 856"/>
                <a:gd name="T33" fmla="*/ 98 h 606"/>
                <a:gd name="T34" fmla="*/ 253 w 856"/>
                <a:gd name="T35" fmla="*/ 121 h 606"/>
                <a:gd name="T36" fmla="*/ 218 w 856"/>
                <a:gd name="T37" fmla="*/ 116 h 606"/>
                <a:gd name="T38" fmla="*/ 166 w 856"/>
                <a:gd name="T39" fmla="*/ 63 h 606"/>
                <a:gd name="T40" fmla="*/ 132 w 856"/>
                <a:gd name="T41" fmla="*/ 0 h 606"/>
                <a:gd name="T42" fmla="*/ 103 w 856"/>
                <a:gd name="T43" fmla="*/ 30 h 606"/>
                <a:gd name="T44" fmla="*/ 0 w 856"/>
                <a:gd name="T45" fmla="*/ 150 h 606"/>
                <a:gd name="T46" fmla="*/ 5 w 856"/>
                <a:gd name="T47" fmla="*/ 178 h 606"/>
                <a:gd name="T48" fmla="*/ 17 w 856"/>
                <a:gd name="T49" fmla="*/ 191 h 606"/>
                <a:gd name="T50" fmla="*/ 120 w 856"/>
                <a:gd name="T51" fmla="*/ 81 h 606"/>
                <a:gd name="T52" fmla="*/ 172 w 856"/>
                <a:gd name="T53" fmla="*/ 133 h 606"/>
                <a:gd name="T54" fmla="*/ 206 w 856"/>
                <a:gd name="T55" fmla="*/ 168 h 606"/>
                <a:gd name="T56" fmla="*/ 253 w 856"/>
                <a:gd name="T57" fmla="*/ 168 h 606"/>
                <a:gd name="T58" fmla="*/ 286 w 856"/>
                <a:gd name="T59" fmla="*/ 156 h 606"/>
                <a:gd name="T60" fmla="*/ 339 w 856"/>
                <a:gd name="T61" fmla="*/ 116 h 606"/>
                <a:gd name="T62" fmla="*/ 367 w 856"/>
                <a:gd name="T63" fmla="*/ 70 h 606"/>
                <a:gd name="T64" fmla="*/ 442 w 856"/>
                <a:gd name="T65" fmla="*/ 46 h 606"/>
                <a:gd name="T66" fmla="*/ 505 w 856"/>
                <a:gd name="T67" fmla="*/ 53 h 606"/>
                <a:gd name="T68" fmla="*/ 562 w 856"/>
                <a:gd name="T69" fmla="*/ 87 h 606"/>
                <a:gd name="T70" fmla="*/ 615 w 856"/>
                <a:gd name="T71" fmla="*/ 138 h 606"/>
                <a:gd name="T72" fmla="*/ 643 w 856"/>
                <a:gd name="T73" fmla="*/ 203 h 606"/>
                <a:gd name="T74" fmla="*/ 643 w 856"/>
                <a:gd name="T75" fmla="*/ 260 h 606"/>
                <a:gd name="T76" fmla="*/ 643 w 856"/>
                <a:gd name="T77" fmla="*/ 323 h 606"/>
                <a:gd name="T78" fmla="*/ 666 w 856"/>
                <a:gd name="T79" fmla="*/ 375 h 606"/>
                <a:gd name="T80" fmla="*/ 730 w 856"/>
                <a:gd name="T81" fmla="*/ 410 h 606"/>
                <a:gd name="T82" fmla="*/ 804 w 856"/>
                <a:gd name="T83" fmla="*/ 444 h 606"/>
                <a:gd name="T84" fmla="*/ 770 w 856"/>
                <a:gd name="T85" fmla="*/ 554 h 606"/>
                <a:gd name="T86" fmla="*/ 580 w 856"/>
                <a:gd name="T87" fmla="*/ 503 h 606"/>
                <a:gd name="T88" fmla="*/ 454 w 856"/>
                <a:gd name="T89" fmla="*/ 450 h 606"/>
                <a:gd name="T90" fmla="*/ 339 w 856"/>
                <a:gd name="T91" fmla="*/ 416 h 606"/>
                <a:gd name="T92" fmla="*/ 241 w 856"/>
                <a:gd name="T93" fmla="*/ 363 h 606"/>
                <a:gd name="T94" fmla="*/ 120 w 856"/>
                <a:gd name="T95" fmla="*/ 266 h 606"/>
                <a:gd name="T96" fmla="*/ 34 w 856"/>
                <a:gd name="T97" fmla="*/ 173 h 606"/>
                <a:gd name="T98" fmla="*/ 22 w 856"/>
                <a:gd name="T99" fmla="*/ 185 h 606"/>
                <a:gd name="T100" fmla="*/ 75 w 856"/>
                <a:gd name="T101" fmla="*/ 26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56" h="606">
                  <a:moveTo>
                    <a:pt x="75" y="266"/>
                  </a:moveTo>
                  <a:lnTo>
                    <a:pt x="172" y="363"/>
                  </a:lnTo>
                  <a:lnTo>
                    <a:pt x="304" y="428"/>
                  </a:lnTo>
                  <a:lnTo>
                    <a:pt x="489" y="513"/>
                  </a:lnTo>
                  <a:lnTo>
                    <a:pt x="615" y="566"/>
                  </a:lnTo>
                  <a:lnTo>
                    <a:pt x="816" y="606"/>
                  </a:lnTo>
                  <a:lnTo>
                    <a:pt x="856" y="393"/>
                  </a:lnTo>
                  <a:lnTo>
                    <a:pt x="804" y="393"/>
                  </a:lnTo>
                  <a:lnTo>
                    <a:pt x="753" y="363"/>
                  </a:lnTo>
                  <a:lnTo>
                    <a:pt x="695" y="323"/>
                  </a:lnTo>
                  <a:lnTo>
                    <a:pt x="695" y="243"/>
                  </a:lnTo>
                  <a:lnTo>
                    <a:pt x="660" y="116"/>
                  </a:lnTo>
                  <a:lnTo>
                    <a:pt x="597" y="46"/>
                  </a:lnTo>
                  <a:lnTo>
                    <a:pt x="505" y="0"/>
                  </a:lnTo>
                  <a:lnTo>
                    <a:pt x="391" y="12"/>
                  </a:lnTo>
                  <a:lnTo>
                    <a:pt x="321" y="53"/>
                  </a:lnTo>
                  <a:lnTo>
                    <a:pt x="286" y="98"/>
                  </a:lnTo>
                  <a:lnTo>
                    <a:pt x="253" y="121"/>
                  </a:lnTo>
                  <a:lnTo>
                    <a:pt x="218" y="116"/>
                  </a:lnTo>
                  <a:lnTo>
                    <a:pt x="166" y="63"/>
                  </a:lnTo>
                  <a:lnTo>
                    <a:pt x="132" y="0"/>
                  </a:lnTo>
                  <a:lnTo>
                    <a:pt x="103" y="30"/>
                  </a:lnTo>
                  <a:lnTo>
                    <a:pt x="0" y="150"/>
                  </a:lnTo>
                  <a:lnTo>
                    <a:pt x="5" y="178"/>
                  </a:lnTo>
                  <a:lnTo>
                    <a:pt x="17" y="191"/>
                  </a:lnTo>
                  <a:lnTo>
                    <a:pt x="120" y="81"/>
                  </a:lnTo>
                  <a:lnTo>
                    <a:pt x="172" y="133"/>
                  </a:lnTo>
                  <a:lnTo>
                    <a:pt x="206" y="168"/>
                  </a:lnTo>
                  <a:lnTo>
                    <a:pt x="253" y="168"/>
                  </a:lnTo>
                  <a:lnTo>
                    <a:pt x="286" y="156"/>
                  </a:lnTo>
                  <a:lnTo>
                    <a:pt x="339" y="116"/>
                  </a:lnTo>
                  <a:lnTo>
                    <a:pt x="367" y="70"/>
                  </a:lnTo>
                  <a:lnTo>
                    <a:pt x="442" y="46"/>
                  </a:lnTo>
                  <a:lnTo>
                    <a:pt x="505" y="53"/>
                  </a:lnTo>
                  <a:lnTo>
                    <a:pt x="562" y="87"/>
                  </a:lnTo>
                  <a:lnTo>
                    <a:pt x="615" y="138"/>
                  </a:lnTo>
                  <a:lnTo>
                    <a:pt x="643" y="203"/>
                  </a:lnTo>
                  <a:lnTo>
                    <a:pt x="643" y="260"/>
                  </a:lnTo>
                  <a:lnTo>
                    <a:pt x="643" y="323"/>
                  </a:lnTo>
                  <a:lnTo>
                    <a:pt x="666" y="375"/>
                  </a:lnTo>
                  <a:lnTo>
                    <a:pt x="730" y="410"/>
                  </a:lnTo>
                  <a:lnTo>
                    <a:pt x="804" y="444"/>
                  </a:lnTo>
                  <a:lnTo>
                    <a:pt x="770" y="554"/>
                  </a:lnTo>
                  <a:lnTo>
                    <a:pt x="580" y="503"/>
                  </a:lnTo>
                  <a:lnTo>
                    <a:pt x="454" y="450"/>
                  </a:lnTo>
                  <a:lnTo>
                    <a:pt x="339" y="416"/>
                  </a:lnTo>
                  <a:lnTo>
                    <a:pt x="241" y="363"/>
                  </a:lnTo>
                  <a:lnTo>
                    <a:pt x="120" y="266"/>
                  </a:lnTo>
                  <a:lnTo>
                    <a:pt x="34" y="173"/>
                  </a:lnTo>
                  <a:lnTo>
                    <a:pt x="22" y="185"/>
                  </a:lnTo>
                  <a:lnTo>
                    <a:pt x="75" y="2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4599" name="Oval 39"/>
            <p:cNvSpPr>
              <a:spLocks noChangeArrowheads="1"/>
            </p:cNvSpPr>
            <p:nvPr/>
          </p:nvSpPr>
          <p:spPr bwMode="invGray">
            <a:xfrm rot="-4286940">
              <a:off x="2791" y="1887"/>
              <a:ext cx="141" cy="50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274320" rIns="274320" anchor="ctr">
              <a:spAutoFit/>
            </a:bodyPr>
            <a:lstStyle/>
            <a:p>
              <a:endParaRPr lang="en-US"/>
            </a:p>
          </p:txBody>
        </p:sp>
        <p:sp>
          <p:nvSpPr>
            <p:cNvPr id="1474600" name="Oval 40"/>
            <p:cNvSpPr>
              <a:spLocks noChangeArrowheads="1"/>
            </p:cNvSpPr>
            <p:nvPr/>
          </p:nvSpPr>
          <p:spPr bwMode="invGray">
            <a:xfrm rot="-4286940">
              <a:off x="2810" y="1913"/>
              <a:ext cx="81" cy="1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274320" rIns="274320" anchor="ctr">
              <a:spAutoFit/>
            </a:bodyPr>
            <a:lstStyle/>
            <a:p>
              <a:endParaRPr lang="en-US"/>
            </a:p>
          </p:txBody>
        </p:sp>
        <p:sp>
          <p:nvSpPr>
            <p:cNvPr id="1474601" name="Oval 41"/>
            <p:cNvSpPr>
              <a:spLocks noChangeArrowheads="1"/>
            </p:cNvSpPr>
            <p:nvPr/>
          </p:nvSpPr>
          <p:spPr bwMode="invGray">
            <a:xfrm rot="-4286940">
              <a:off x="2741" y="1887"/>
              <a:ext cx="141" cy="50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274320" rIns="274320" anchor="ctr">
              <a:spAutoFit/>
            </a:bodyPr>
            <a:lstStyle/>
            <a:p>
              <a:endParaRPr lang="en-US"/>
            </a:p>
          </p:txBody>
        </p:sp>
        <p:sp>
          <p:nvSpPr>
            <p:cNvPr id="1474602" name="Oval 42"/>
            <p:cNvSpPr>
              <a:spLocks noChangeArrowheads="1"/>
            </p:cNvSpPr>
            <p:nvPr/>
          </p:nvSpPr>
          <p:spPr bwMode="invGray">
            <a:xfrm rot="-4286940">
              <a:off x="2760" y="1913"/>
              <a:ext cx="81" cy="1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274320" rIns="274320" anchor="ctr">
              <a:spAutoFit/>
            </a:bodyPr>
            <a:lstStyle/>
            <a:p>
              <a:endParaRPr lang="en-US"/>
            </a:p>
          </p:txBody>
        </p:sp>
        <p:sp>
          <p:nvSpPr>
            <p:cNvPr id="1474603" name="Oval 43"/>
            <p:cNvSpPr>
              <a:spLocks noChangeArrowheads="1"/>
            </p:cNvSpPr>
            <p:nvPr/>
          </p:nvSpPr>
          <p:spPr bwMode="invGray">
            <a:xfrm>
              <a:off x="2687" y="2089"/>
              <a:ext cx="198" cy="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274320" rIns="274320" anchor="ctr"/>
            <a:lstStyle/>
            <a:p>
              <a:endParaRPr lang="en-US" sz="2400"/>
            </a:p>
          </p:txBody>
        </p:sp>
      </p:grpSp>
      <p:sp>
        <p:nvSpPr>
          <p:cNvPr id="1474608" name="AutoShape 48"/>
          <p:cNvSpPr>
            <a:spLocks noChangeArrowheads="1"/>
          </p:cNvSpPr>
          <p:nvPr/>
        </p:nvSpPr>
        <p:spPr bwMode="invGray">
          <a:xfrm>
            <a:off x="1808163" y="5327650"/>
            <a:ext cx="5888037" cy="1233488"/>
          </a:xfrm>
          <a:prstGeom prst="wedgeRectCallout">
            <a:avLst>
              <a:gd name="adj1" fmla="val -62778"/>
              <a:gd name="adj2" fmla="val -55148"/>
            </a:avLst>
          </a:prstGeom>
          <a:solidFill>
            <a:schemeClr val="bg2"/>
          </a:solidFill>
          <a:ln w="76200" cap="sq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274320" rIns="274320" anchor="ctr"/>
          <a:lstStyle/>
          <a:p>
            <a:endParaRPr lang="en-US" sz="3200">
              <a:solidFill>
                <a:schemeClr val="tx2"/>
              </a:solidFill>
            </a:endParaRPr>
          </a:p>
        </p:txBody>
      </p:sp>
      <p:grpSp>
        <p:nvGrpSpPr>
          <p:cNvPr id="1474609" name="Group 49"/>
          <p:cNvGrpSpPr>
            <a:grpSpLocks/>
          </p:cNvGrpSpPr>
          <p:nvPr/>
        </p:nvGrpSpPr>
        <p:grpSpPr bwMode="auto">
          <a:xfrm>
            <a:off x="231775" y="4535488"/>
            <a:ext cx="2438400" cy="2235200"/>
            <a:chOff x="864" y="2796"/>
            <a:chExt cx="1536" cy="1408"/>
          </a:xfrm>
        </p:grpSpPr>
        <p:grpSp>
          <p:nvGrpSpPr>
            <p:cNvPr id="1474610" name="Group 50"/>
            <p:cNvGrpSpPr>
              <a:grpSpLocks/>
            </p:cNvGrpSpPr>
            <p:nvPr/>
          </p:nvGrpSpPr>
          <p:grpSpPr bwMode="auto">
            <a:xfrm>
              <a:off x="960" y="2796"/>
              <a:ext cx="768" cy="1408"/>
              <a:chOff x="752" y="176"/>
              <a:chExt cx="2155" cy="4149"/>
            </a:xfrm>
          </p:grpSpPr>
          <p:grpSp>
            <p:nvGrpSpPr>
              <p:cNvPr id="1474611" name="Group 51"/>
              <p:cNvGrpSpPr>
                <a:grpSpLocks/>
              </p:cNvGrpSpPr>
              <p:nvPr/>
            </p:nvGrpSpPr>
            <p:grpSpPr bwMode="auto">
              <a:xfrm>
                <a:off x="752" y="745"/>
                <a:ext cx="2155" cy="3580"/>
                <a:chOff x="752" y="745"/>
                <a:chExt cx="2155" cy="3580"/>
              </a:xfrm>
            </p:grpSpPr>
            <p:sp>
              <p:nvSpPr>
                <p:cNvPr id="1474612" name="Freeform 52"/>
                <p:cNvSpPr>
                  <a:spLocks/>
                </p:cNvSpPr>
                <p:nvPr/>
              </p:nvSpPr>
              <p:spPr bwMode="invGray">
                <a:xfrm>
                  <a:off x="1069" y="745"/>
                  <a:ext cx="769" cy="838"/>
                </a:xfrm>
                <a:custGeom>
                  <a:avLst/>
                  <a:gdLst>
                    <a:gd name="T0" fmla="*/ 514 w 769"/>
                    <a:gd name="T1" fmla="*/ 428 h 838"/>
                    <a:gd name="T2" fmla="*/ 495 w 769"/>
                    <a:gd name="T3" fmla="*/ 256 h 838"/>
                    <a:gd name="T4" fmla="*/ 427 w 769"/>
                    <a:gd name="T5" fmla="*/ 68 h 838"/>
                    <a:gd name="T6" fmla="*/ 326 w 769"/>
                    <a:gd name="T7" fmla="*/ 0 h 838"/>
                    <a:gd name="T8" fmla="*/ 206 w 769"/>
                    <a:gd name="T9" fmla="*/ 0 h 838"/>
                    <a:gd name="T10" fmla="*/ 67 w 769"/>
                    <a:gd name="T11" fmla="*/ 102 h 838"/>
                    <a:gd name="T12" fmla="*/ 0 w 769"/>
                    <a:gd name="T13" fmla="*/ 308 h 838"/>
                    <a:gd name="T14" fmla="*/ 18 w 769"/>
                    <a:gd name="T15" fmla="*/ 582 h 838"/>
                    <a:gd name="T16" fmla="*/ 86 w 769"/>
                    <a:gd name="T17" fmla="*/ 718 h 838"/>
                    <a:gd name="T18" fmla="*/ 206 w 769"/>
                    <a:gd name="T19" fmla="*/ 838 h 838"/>
                    <a:gd name="T20" fmla="*/ 375 w 769"/>
                    <a:gd name="T21" fmla="*/ 838 h 838"/>
                    <a:gd name="T22" fmla="*/ 495 w 769"/>
                    <a:gd name="T23" fmla="*/ 736 h 838"/>
                    <a:gd name="T24" fmla="*/ 529 w 769"/>
                    <a:gd name="T25" fmla="*/ 598 h 838"/>
                    <a:gd name="T26" fmla="*/ 529 w 769"/>
                    <a:gd name="T27" fmla="*/ 530 h 838"/>
                    <a:gd name="T28" fmla="*/ 751 w 769"/>
                    <a:gd name="T29" fmla="*/ 530 h 838"/>
                    <a:gd name="T30" fmla="*/ 769 w 769"/>
                    <a:gd name="T31" fmla="*/ 394 h 838"/>
                    <a:gd name="T32" fmla="*/ 514 w 769"/>
                    <a:gd name="T33" fmla="*/ 428 h 8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69" h="838">
                      <a:moveTo>
                        <a:pt x="514" y="428"/>
                      </a:moveTo>
                      <a:lnTo>
                        <a:pt x="495" y="256"/>
                      </a:lnTo>
                      <a:lnTo>
                        <a:pt x="427" y="68"/>
                      </a:lnTo>
                      <a:lnTo>
                        <a:pt x="326" y="0"/>
                      </a:lnTo>
                      <a:lnTo>
                        <a:pt x="206" y="0"/>
                      </a:lnTo>
                      <a:lnTo>
                        <a:pt x="67" y="102"/>
                      </a:lnTo>
                      <a:lnTo>
                        <a:pt x="0" y="308"/>
                      </a:lnTo>
                      <a:lnTo>
                        <a:pt x="18" y="582"/>
                      </a:lnTo>
                      <a:lnTo>
                        <a:pt x="86" y="718"/>
                      </a:lnTo>
                      <a:lnTo>
                        <a:pt x="206" y="838"/>
                      </a:lnTo>
                      <a:lnTo>
                        <a:pt x="375" y="838"/>
                      </a:lnTo>
                      <a:lnTo>
                        <a:pt x="495" y="736"/>
                      </a:lnTo>
                      <a:lnTo>
                        <a:pt x="529" y="598"/>
                      </a:lnTo>
                      <a:lnTo>
                        <a:pt x="529" y="530"/>
                      </a:lnTo>
                      <a:lnTo>
                        <a:pt x="751" y="530"/>
                      </a:lnTo>
                      <a:lnTo>
                        <a:pt x="769" y="394"/>
                      </a:lnTo>
                      <a:lnTo>
                        <a:pt x="514" y="42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4613" name="Freeform 53"/>
                <p:cNvSpPr>
                  <a:spLocks/>
                </p:cNvSpPr>
                <p:nvPr/>
              </p:nvSpPr>
              <p:spPr bwMode="invGray">
                <a:xfrm>
                  <a:off x="1168" y="1714"/>
                  <a:ext cx="555" cy="1440"/>
                </a:xfrm>
                <a:custGeom>
                  <a:avLst/>
                  <a:gdLst>
                    <a:gd name="T0" fmla="*/ 0 w 555"/>
                    <a:gd name="T1" fmla="*/ 186 h 1440"/>
                    <a:gd name="T2" fmla="*/ 52 w 555"/>
                    <a:gd name="T3" fmla="*/ 34 h 1440"/>
                    <a:gd name="T4" fmla="*/ 156 w 555"/>
                    <a:gd name="T5" fmla="*/ 0 h 1440"/>
                    <a:gd name="T6" fmla="*/ 295 w 555"/>
                    <a:gd name="T7" fmla="*/ 0 h 1440"/>
                    <a:gd name="T8" fmla="*/ 433 w 555"/>
                    <a:gd name="T9" fmla="*/ 84 h 1440"/>
                    <a:gd name="T10" fmla="*/ 503 w 555"/>
                    <a:gd name="T11" fmla="*/ 288 h 1440"/>
                    <a:gd name="T12" fmla="*/ 503 w 555"/>
                    <a:gd name="T13" fmla="*/ 423 h 1440"/>
                    <a:gd name="T14" fmla="*/ 555 w 555"/>
                    <a:gd name="T15" fmla="*/ 729 h 1440"/>
                    <a:gd name="T16" fmla="*/ 537 w 555"/>
                    <a:gd name="T17" fmla="*/ 1100 h 1440"/>
                    <a:gd name="T18" fmla="*/ 485 w 555"/>
                    <a:gd name="T19" fmla="*/ 1322 h 1440"/>
                    <a:gd name="T20" fmla="*/ 365 w 555"/>
                    <a:gd name="T21" fmla="*/ 1440 h 1440"/>
                    <a:gd name="T22" fmla="*/ 261 w 555"/>
                    <a:gd name="T23" fmla="*/ 1440 h 1440"/>
                    <a:gd name="T24" fmla="*/ 122 w 555"/>
                    <a:gd name="T25" fmla="*/ 1372 h 1440"/>
                    <a:gd name="T26" fmla="*/ 52 w 555"/>
                    <a:gd name="T27" fmla="*/ 1236 h 1440"/>
                    <a:gd name="T28" fmla="*/ 18 w 555"/>
                    <a:gd name="T29" fmla="*/ 1084 h 1440"/>
                    <a:gd name="T30" fmla="*/ 0 w 555"/>
                    <a:gd name="T31" fmla="*/ 915 h 1440"/>
                    <a:gd name="T32" fmla="*/ 0 w 555"/>
                    <a:gd name="T33" fmla="*/ 491 h 1440"/>
                    <a:gd name="T34" fmla="*/ 0 w 555"/>
                    <a:gd name="T35" fmla="*/ 186 h 1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55" h="1440">
                      <a:moveTo>
                        <a:pt x="0" y="186"/>
                      </a:moveTo>
                      <a:lnTo>
                        <a:pt x="52" y="34"/>
                      </a:lnTo>
                      <a:lnTo>
                        <a:pt x="156" y="0"/>
                      </a:lnTo>
                      <a:lnTo>
                        <a:pt x="295" y="0"/>
                      </a:lnTo>
                      <a:lnTo>
                        <a:pt x="433" y="84"/>
                      </a:lnTo>
                      <a:lnTo>
                        <a:pt x="503" y="288"/>
                      </a:lnTo>
                      <a:lnTo>
                        <a:pt x="503" y="423"/>
                      </a:lnTo>
                      <a:lnTo>
                        <a:pt x="555" y="729"/>
                      </a:lnTo>
                      <a:lnTo>
                        <a:pt x="537" y="1100"/>
                      </a:lnTo>
                      <a:lnTo>
                        <a:pt x="485" y="1322"/>
                      </a:lnTo>
                      <a:lnTo>
                        <a:pt x="365" y="1440"/>
                      </a:lnTo>
                      <a:lnTo>
                        <a:pt x="261" y="1440"/>
                      </a:lnTo>
                      <a:lnTo>
                        <a:pt x="122" y="1372"/>
                      </a:lnTo>
                      <a:lnTo>
                        <a:pt x="52" y="1236"/>
                      </a:lnTo>
                      <a:lnTo>
                        <a:pt x="18" y="1084"/>
                      </a:lnTo>
                      <a:lnTo>
                        <a:pt x="0" y="915"/>
                      </a:lnTo>
                      <a:lnTo>
                        <a:pt x="0" y="491"/>
                      </a:lnTo>
                      <a:lnTo>
                        <a:pt x="0" y="18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4614" name="Freeform 54"/>
                <p:cNvSpPr>
                  <a:spLocks/>
                </p:cNvSpPr>
                <p:nvPr/>
              </p:nvSpPr>
              <p:spPr bwMode="invGray">
                <a:xfrm>
                  <a:off x="752" y="1721"/>
                  <a:ext cx="552" cy="1311"/>
                </a:xfrm>
                <a:custGeom>
                  <a:avLst/>
                  <a:gdLst>
                    <a:gd name="T0" fmla="*/ 321 w 552"/>
                    <a:gd name="T1" fmla="*/ 113 h 1311"/>
                    <a:gd name="T2" fmla="*/ 437 w 552"/>
                    <a:gd name="T3" fmla="*/ 11 h 1311"/>
                    <a:gd name="T4" fmla="*/ 529 w 552"/>
                    <a:gd name="T5" fmla="*/ 0 h 1311"/>
                    <a:gd name="T6" fmla="*/ 552 w 552"/>
                    <a:gd name="T7" fmla="*/ 45 h 1311"/>
                    <a:gd name="T8" fmla="*/ 507 w 552"/>
                    <a:gd name="T9" fmla="*/ 170 h 1311"/>
                    <a:gd name="T10" fmla="*/ 425 w 552"/>
                    <a:gd name="T11" fmla="*/ 249 h 1311"/>
                    <a:gd name="T12" fmla="*/ 310 w 552"/>
                    <a:gd name="T13" fmla="*/ 305 h 1311"/>
                    <a:gd name="T14" fmla="*/ 230 w 552"/>
                    <a:gd name="T15" fmla="*/ 419 h 1311"/>
                    <a:gd name="T16" fmla="*/ 138 w 552"/>
                    <a:gd name="T17" fmla="*/ 543 h 1311"/>
                    <a:gd name="T18" fmla="*/ 126 w 552"/>
                    <a:gd name="T19" fmla="*/ 645 h 1311"/>
                    <a:gd name="T20" fmla="*/ 149 w 552"/>
                    <a:gd name="T21" fmla="*/ 699 h 1311"/>
                    <a:gd name="T22" fmla="*/ 242 w 552"/>
                    <a:gd name="T23" fmla="*/ 824 h 1311"/>
                    <a:gd name="T24" fmla="*/ 369 w 552"/>
                    <a:gd name="T25" fmla="*/ 903 h 1311"/>
                    <a:gd name="T26" fmla="*/ 403 w 552"/>
                    <a:gd name="T27" fmla="*/ 937 h 1311"/>
                    <a:gd name="T28" fmla="*/ 414 w 552"/>
                    <a:gd name="T29" fmla="*/ 1016 h 1311"/>
                    <a:gd name="T30" fmla="*/ 357 w 552"/>
                    <a:gd name="T31" fmla="*/ 1107 h 1311"/>
                    <a:gd name="T32" fmla="*/ 264 w 552"/>
                    <a:gd name="T33" fmla="*/ 1175 h 1311"/>
                    <a:gd name="T34" fmla="*/ 264 w 552"/>
                    <a:gd name="T35" fmla="*/ 1311 h 1311"/>
                    <a:gd name="T36" fmla="*/ 219 w 552"/>
                    <a:gd name="T37" fmla="*/ 1311 h 1311"/>
                    <a:gd name="T38" fmla="*/ 194 w 552"/>
                    <a:gd name="T39" fmla="*/ 1209 h 1311"/>
                    <a:gd name="T40" fmla="*/ 194 w 552"/>
                    <a:gd name="T41" fmla="*/ 1118 h 1311"/>
                    <a:gd name="T42" fmla="*/ 253 w 552"/>
                    <a:gd name="T43" fmla="*/ 1016 h 1311"/>
                    <a:gd name="T44" fmla="*/ 287 w 552"/>
                    <a:gd name="T45" fmla="*/ 982 h 1311"/>
                    <a:gd name="T46" fmla="*/ 276 w 552"/>
                    <a:gd name="T47" fmla="*/ 948 h 1311"/>
                    <a:gd name="T48" fmla="*/ 194 w 552"/>
                    <a:gd name="T49" fmla="*/ 881 h 1311"/>
                    <a:gd name="T50" fmla="*/ 92 w 552"/>
                    <a:gd name="T51" fmla="*/ 790 h 1311"/>
                    <a:gd name="T52" fmla="*/ 33 w 552"/>
                    <a:gd name="T53" fmla="*/ 688 h 1311"/>
                    <a:gd name="T54" fmla="*/ 0 w 552"/>
                    <a:gd name="T55" fmla="*/ 554 h 1311"/>
                    <a:gd name="T56" fmla="*/ 33 w 552"/>
                    <a:gd name="T57" fmla="*/ 475 h 1311"/>
                    <a:gd name="T58" fmla="*/ 149 w 552"/>
                    <a:gd name="T59" fmla="*/ 317 h 1311"/>
                    <a:gd name="T60" fmla="*/ 242 w 552"/>
                    <a:gd name="T61" fmla="*/ 192 h 1311"/>
                    <a:gd name="T62" fmla="*/ 321 w 552"/>
                    <a:gd name="T63" fmla="*/ 113 h 1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52" h="1311">
                      <a:moveTo>
                        <a:pt x="321" y="113"/>
                      </a:moveTo>
                      <a:lnTo>
                        <a:pt x="437" y="11"/>
                      </a:lnTo>
                      <a:lnTo>
                        <a:pt x="529" y="0"/>
                      </a:lnTo>
                      <a:lnTo>
                        <a:pt x="552" y="45"/>
                      </a:lnTo>
                      <a:lnTo>
                        <a:pt x="507" y="170"/>
                      </a:lnTo>
                      <a:lnTo>
                        <a:pt x="425" y="249"/>
                      </a:lnTo>
                      <a:lnTo>
                        <a:pt x="310" y="305"/>
                      </a:lnTo>
                      <a:lnTo>
                        <a:pt x="230" y="419"/>
                      </a:lnTo>
                      <a:lnTo>
                        <a:pt x="138" y="543"/>
                      </a:lnTo>
                      <a:lnTo>
                        <a:pt x="126" y="645"/>
                      </a:lnTo>
                      <a:lnTo>
                        <a:pt x="149" y="699"/>
                      </a:lnTo>
                      <a:lnTo>
                        <a:pt x="242" y="824"/>
                      </a:lnTo>
                      <a:lnTo>
                        <a:pt x="369" y="903"/>
                      </a:lnTo>
                      <a:lnTo>
                        <a:pt x="403" y="937"/>
                      </a:lnTo>
                      <a:lnTo>
                        <a:pt x="414" y="1016"/>
                      </a:lnTo>
                      <a:lnTo>
                        <a:pt x="357" y="1107"/>
                      </a:lnTo>
                      <a:lnTo>
                        <a:pt x="264" y="1175"/>
                      </a:lnTo>
                      <a:lnTo>
                        <a:pt x="264" y="1311"/>
                      </a:lnTo>
                      <a:lnTo>
                        <a:pt x="219" y="1311"/>
                      </a:lnTo>
                      <a:lnTo>
                        <a:pt x="194" y="1209"/>
                      </a:lnTo>
                      <a:lnTo>
                        <a:pt x="194" y="1118"/>
                      </a:lnTo>
                      <a:lnTo>
                        <a:pt x="253" y="1016"/>
                      </a:lnTo>
                      <a:lnTo>
                        <a:pt x="287" y="982"/>
                      </a:lnTo>
                      <a:lnTo>
                        <a:pt x="276" y="948"/>
                      </a:lnTo>
                      <a:lnTo>
                        <a:pt x="194" y="881"/>
                      </a:lnTo>
                      <a:lnTo>
                        <a:pt x="92" y="790"/>
                      </a:lnTo>
                      <a:lnTo>
                        <a:pt x="33" y="688"/>
                      </a:lnTo>
                      <a:lnTo>
                        <a:pt x="0" y="554"/>
                      </a:lnTo>
                      <a:lnTo>
                        <a:pt x="33" y="475"/>
                      </a:lnTo>
                      <a:lnTo>
                        <a:pt x="149" y="317"/>
                      </a:lnTo>
                      <a:lnTo>
                        <a:pt x="242" y="192"/>
                      </a:lnTo>
                      <a:lnTo>
                        <a:pt x="321" y="11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4615" name="Freeform 55"/>
                <p:cNvSpPr>
                  <a:spLocks/>
                </p:cNvSpPr>
                <p:nvPr/>
              </p:nvSpPr>
              <p:spPr bwMode="invGray">
                <a:xfrm>
                  <a:off x="1487" y="1743"/>
                  <a:ext cx="1420" cy="646"/>
                </a:xfrm>
                <a:custGeom>
                  <a:avLst/>
                  <a:gdLst>
                    <a:gd name="T0" fmla="*/ 0 w 1420"/>
                    <a:gd name="T1" fmla="*/ 12 h 646"/>
                    <a:gd name="T2" fmla="*/ 80 w 1420"/>
                    <a:gd name="T3" fmla="*/ 0 h 646"/>
                    <a:gd name="T4" fmla="*/ 270 w 1420"/>
                    <a:gd name="T5" fmla="*/ 80 h 646"/>
                    <a:gd name="T6" fmla="*/ 485 w 1420"/>
                    <a:gd name="T7" fmla="*/ 206 h 646"/>
                    <a:gd name="T8" fmla="*/ 610 w 1420"/>
                    <a:gd name="T9" fmla="*/ 308 h 646"/>
                    <a:gd name="T10" fmla="*/ 902 w 1420"/>
                    <a:gd name="T11" fmla="*/ 365 h 646"/>
                    <a:gd name="T12" fmla="*/ 1173 w 1420"/>
                    <a:gd name="T13" fmla="*/ 401 h 646"/>
                    <a:gd name="T14" fmla="*/ 1239 w 1420"/>
                    <a:gd name="T15" fmla="*/ 365 h 646"/>
                    <a:gd name="T16" fmla="*/ 1348 w 1420"/>
                    <a:gd name="T17" fmla="*/ 281 h 646"/>
                    <a:gd name="T18" fmla="*/ 1382 w 1420"/>
                    <a:gd name="T19" fmla="*/ 315 h 646"/>
                    <a:gd name="T20" fmla="*/ 1257 w 1420"/>
                    <a:gd name="T21" fmla="*/ 412 h 646"/>
                    <a:gd name="T22" fmla="*/ 1420 w 1420"/>
                    <a:gd name="T23" fmla="*/ 424 h 646"/>
                    <a:gd name="T24" fmla="*/ 1416 w 1420"/>
                    <a:gd name="T25" fmla="*/ 474 h 646"/>
                    <a:gd name="T26" fmla="*/ 1280 w 1420"/>
                    <a:gd name="T27" fmla="*/ 462 h 646"/>
                    <a:gd name="T28" fmla="*/ 1268 w 1420"/>
                    <a:gd name="T29" fmla="*/ 508 h 646"/>
                    <a:gd name="T30" fmla="*/ 1398 w 1420"/>
                    <a:gd name="T31" fmla="*/ 605 h 646"/>
                    <a:gd name="T32" fmla="*/ 1364 w 1420"/>
                    <a:gd name="T33" fmla="*/ 646 h 646"/>
                    <a:gd name="T34" fmla="*/ 1257 w 1420"/>
                    <a:gd name="T35" fmla="*/ 548 h 646"/>
                    <a:gd name="T36" fmla="*/ 1228 w 1420"/>
                    <a:gd name="T37" fmla="*/ 646 h 646"/>
                    <a:gd name="T38" fmla="*/ 1201 w 1420"/>
                    <a:gd name="T39" fmla="*/ 628 h 646"/>
                    <a:gd name="T40" fmla="*/ 1185 w 1420"/>
                    <a:gd name="T41" fmla="*/ 492 h 646"/>
                    <a:gd name="T42" fmla="*/ 822 w 1420"/>
                    <a:gd name="T43" fmla="*/ 469 h 646"/>
                    <a:gd name="T44" fmla="*/ 610 w 1420"/>
                    <a:gd name="T45" fmla="*/ 435 h 646"/>
                    <a:gd name="T46" fmla="*/ 530 w 1420"/>
                    <a:gd name="T47" fmla="*/ 390 h 646"/>
                    <a:gd name="T48" fmla="*/ 281 w 1420"/>
                    <a:gd name="T49" fmla="*/ 240 h 646"/>
                    <a:gd name="T50" fmla="*/ 102 w 1420"/>
                    <a:gd name="T51" fmla="*/ 184 h 646"/>
                    <a:gd name="T52" fmla="*/ 80 w 1420"/>
                    <a:gd name="T53" fmla="*/ 80 h 646"/>
                    <a:gd name="T54" fmla="*/ 0 w 1420"/>
                    <a:gd name="T55" fmla="*/ 12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420" h="646">
                      <a:moveTo>
                        <a:pt x="0" y="12"/>
                      </a:moveTo>
                      <a:lnTo>
                        <a:pt x="80" y="0"/>
                      </a:lnTo>
                      <a:lnTo>
                        <a:pt x="270" y="80"/>
                      </a:lnTo>
                      <a:lnTo>
                        <a:pt x="485" y="206"/>
                      </a:lnTo>
                      <a:lnTo>
                        <a:pt x="610" y="308"/>
                      </a:lnTo>
                      <a:lnTo>
                        <a:pt x="902" y="365"/>
                      </a:lnTo>
                      <a:lnTo>
                        <a:pt x="1173" y="401"/>
                      </a:lnTo>
                      <a:lnTo>
                        <a:pt x="1239" y="365"/>
                      </a:lnTo>
                      <a:lnTo>
                        <a:pt x="1348" y="281"/>
                      </a:lnTo>
                      <a:lnTo>
                        <a:pt x="1382" y="315"/>
                      </a:lnTo>
                      <a:lnTo>
                        <a:pt x="1257" y="412"/>
                      </a:lnTo>
                      <a:lnTo>
                        <a:pt x="1420" y="424"/>
                      </a:lnTo>
                      <a:lnTo>
                        <a:pt x="1416" y="474"/>
                      </a:lnTo>
                      <a:lnTo>
                        <a:pt x="1280" y="462"/>
                      </a:lnTo>
                      <a:lnTo>
                        <a:pt x="1268" y="508"/>
                      </a:lnTo>
                      <a:lnTo>
                        <a:pt x="1398" y="605"/>
                      </a:lnTo>
                      <a:lnTo>
                        <a:pt x="1364" y="646"/>
                      </a:lnTo>
                      <a:lnTo>
                        <a:pt x="1257" y="548"/>
                      </a:lnTo>
                      <a:lnTo>
                        <a:pt x="1228" y="646"/>
                      </a:lnTo>
                      <a:lnTo>
                        <a:pt x="1201" y="628"/>
                      </a:lnTo>
                      <a:lnTo>
                        <a:pt x="1185" y="492"/>
                      </a:lnTo>
                      <a:lnTo>
                        <a:pt x="822" y="469"/>
                      </a:lnTo>
                      <a:lnTo>
                        <a:pt x="610" y="435"/>
                      </a:lnTo>
                      <a:lnTo>
                        <a:pt x="530" y="390"/>
                      </a:lnTo>
                      <a:lnTo>
                        <a:pt x="281" y="240"/>
                      </a:lnTo>
                      <a:lnTo>
                        <a:pt x="102" y="184"/>
                      </a:lnTo>
                      <a:lnTo>
                        <a:pt x="80" y="8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4616" name="Freeform 56"/>
                <p:cNvSpPr>
                  <a:spLocks/>
                </p:cNvSpPr>
                <p:nvPr/>
              </p:nvSpPr>
              <p:spPr bwMode="invGray">
                <a:xfrm>
                  <a:off x="819" y="2792"/>
                  <a:ext cx="562" cy="1533"/>
                </a:xfrm>
                <a:custGeom>
                  <a:avLst/>
                  <a:gdLst>
                    <a:gd name="T0" fmla="*/ 322 w 562"/>
                    <a:gd name="T1" fmla="*/ 170 h 1533"/>
                    <a:gd name="T2" fmla="*/ 424 w 562"/>
                    <a:gd name="T3" fmla="*/ 0 h 1533"/>
                    <a:gd name="T4" fmla="*/ 562 w 562"/>
                    <a:gd name="T5" fmla="*/ 68 h 1533"/>
                    <a:gd name="T6" fmla="*/ 562 w 562"/>
                    <a:gd name="T7" fmla="*/ 226 h 1533"/>
                    <a:gd name="T8" fmla="*/ 517 w 562"/>
                    <a:gd name="T9" fmla="*/ 269 h 1533"/>
                    <a:gd name="T10" fmla="*/ 413 w 562"/>
                    <a:gd name="T11" fmla="*/ 348 h 1533"/>
                    <a:gd name="T12" fmla="*/ 356 w 562"/>
                    <a:gd name="T13" fmla="*/ 507 h 1533"/>
                    <a:gd name="T14" fmla="*/ 356 w 562"/>
                    <a:gd name="T15" fmla="*/ 654 h 1533"/>
                    <a:gd name="T16" fmla="*/ 424 w 562"/>
                    <a:gd name="T17" fmla="*/ 890 h 1533"/>
                    <a:gd name="T18" fmla="*/ 458 w 562"/>
                    <a:gd name="T19" fmla="*/ 1093 h 1533"/>
                    <a:gd name="T20" fmla="*/ 435 w 562"/>
                    <a:gd name="T21" fmla="*/ 1317 h 1533"/>
                    <a:gd name="T22" fmla="*/ 471 w 562"/>
                    <a:gd name="T23" fmla="*/ 1363 h 1533"/>
                    <a:gd name="T24" fmla="*/ 458 w 562"/>
                    <a:gd name="T25" fmla="*/ 1431 h 1533"/>
                    <a:gd name="T26" fmla="*/ 413 w 562"/>
                    <a:gd name="T27" fmla="*/ 1431 h 1533"/>
                    <a:gd name="T28" fmla="*/ 311 w 562"/>
                    <a:gd name="T29" fmla="*/ 1453 h 1533"/>
                    <a:gd name="T30" fmla="*/ 173 w 562"/>
                    <a:gd name="T31" fmla="*/ 1533 h 1533"/>
                    <a:gd name="T32" fmla="*/ 127 w 562"/>
                    <a:gd name="T33" fmla="*/ 1533 h 1533"/>
                    <a:gd name="T34" fmla="*/ 0 w 562"/>
                    <a:gd name="T35" fmla="*/ 1442 h 1533"/>
                    <a:gd name="T36" fmla="*/ 23 w 562"/>
                    <a:gd name="T37" fmla="*/ 1408 h 1533"/>
                    <a:gd name="T38" fmla="*/ 195 w 562"/>
                    <a:gd name="T39" fmla="*/ 1363 h 1533"/>
                    <a:gd name="T40" fmla="*/ 345 w 562"/>
                    <a:gd name="T41" fmla="*/ 1363 h 1533"/>
                    <a:gd name="T42" fmla="*/ 379 w 562"/>
                    <a:gd name="T43" fmla="*/ 1229 h 1533"/>
                    <a:gd name="T44" fmla="*/ 367 w 562"/>
                    <a:gd name="T45" fmla="*/ 1037 h 1533"/>
                    <a:gd name="T46" fmla="*/ 311 w 562"/>
                    <a:gd name="T47" fmla="*/ 867 h 1533"/>
                    <a:gd name="T48" fmla="*/ 240 w 562"/>
                    <a:gd name="T49" fmla="*/ 654 h 1533"/>
                    <a:gd name="T50" fmla="*/ 207 w 562"/>
                    <a:gd name="T51" fmla="*/ 484 h 1533"/>
                    <a:gd name="T52" fmla="*/ 207 w 562"/>
                    <a:gd name="T53" fmla="*/ 360 h 1533"/>
                    <a:gd name="T54" fmla="*/ 252 w 562"/>
                    <a:gd name="T55" fmla="*/ 249 h 1533"/>
                    <a:gd name="T56" fmla="*/ 322 w 562"/>
                    <a:gd name="T57" fmla="*/ 170 h 15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62" h="1533">
                      <a:moveTo>
                        <a:pt x="322" y="170"/>
                      </a:moveTo>
                      <a:lnTo>
                        <a:pt x="424" y="0"/>
                      </a:lnTo>
                      <a:lnTo>
                        <a:pt x="562" y="68"/>
                      </a:lnTo>
                      <a:lnTo>
                        <a:pt x="562" y="226"/>
                      </a:lnTo>
                      <a:lnTo>
                        <a:pt x="517" y="269"/>
                      </a:lnTo>
                      <a:lnTo>
                        <a:pt x="413" y="348"/>
                      </a:lnTo>
                      <a:lnTo>
                        <a:pt x="356" y="507"/>
                      </a:lnTo>
                      <a:lnTo>
                        <a:pt x="356" y="654"/>
                      </a:lnTo>
                      <a:lnTo>
                        <a:pt x="424" y="890"/>
                      </a:lnTo>
                      <a:lnTo>
                        <a:pt x="458" y="1093"/>
                      </a:lnTo>
                      <a:lnTo>
                        <a:pt x="435" y="1317"/>
                      </a:lnTo>
                      <a:lnTo>
                        <a:pt x="471" y="1363"/>
                      </a:lnTo>
                      <a:lnTo>
                        <a:pt x="458" y="1431"/>
                      </a:lnTo>
                      <a:lnTo>
                        <a:pt x="413" y="1431"/>
                      </a:lnTo>
                      <a:lnTo>
                        <a:pt x="311" y="1453"/>
                      </a:lnTo>
                      <a:lnTo>
                        <a:pt x="173" y="1533"/>
                      </a:lnTo>
                      <a:lnTo>
                        <a:pt x="127" y="1533"/>
                      </a:lnTo>
                      <a:lnTo>
                        <a:pt x="0" y="1442"/>
                      </a:lnTo>
                      <a:lnTo>
                        <a:pt x="23" y="1408"/>
                      </a:lnTo>
                      <a:lnTo>
                        <a:pt x="195" y="1363"/>
                      </a:lnTo>
                      <a:lnTo>
                        <a:pt x="345" y="1363"/>
                      </a:lnTo>
                      <a:lnTo>
                        <a:pt x="379" y="1229"/>
                      </a:lnTo>
                      <a:lnTo>
                        <a:pt x="367" y="1037"/>
                      </a:lnTo>
                      <a:lnTo>
                        <a:pt x="311" y="867"/>
                      </a:lnTo>
                      <a:lnTo>
                        <a:pt x="240" y="654"/>
                      </a:lnTo>
                      <a:lnTo>
                        <a:pt x="207" y="484"/>
                      </a:lnTo>
                      <a:lnTo>
                        <a:pt x="207" y="360"/>
                      </a:lnTo>
                      <a:lnTo>
                        <a:pt x="252" y="249"/>
                      </a:lnTo>
                      <a:lnTo>
                        <a:pt x="322" y="17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4617" name="Freeform 57"/>
                <p:cNvSpPr>
                  <a:spLocks/>
                </p:cNvSpPr>
                <p:nvPr/>
              </p:nvSpPr>
              <p:spPr bwMode="invGray">
                <a:xfrm>
                  <a:off x="1453" y="2869"/>
                  <a:ext cx="542" cy="1376"/>
                </a:xfrm>
                <a:custGeom>
                  <a:avLst/>
                  <a:gdLst>
                    <a:gd name="T0" fmla="*/ 71 w 542"/>
                    <a:gd name="T1" fmla="*/ 0 h 1376"/>
                    <a:gd name="T2" fmla="*/ 195 w 542"/>
                    <a:gd name="T3" fmla="*/ 90 h 1376"/>
                    <a:gd name="T4" fmla="*/ 254 w 542"/>
                    <a:gd name="T5" fmla="*/ 226 h 1376"/>
                    <a:gd name="T6" fmla="*/ 277 w 542"/>
                    <a:gd name="T7" fmla="*/ 348 h 1376"/>
                    <a:gd name="T8" fmla="*/ 288 w 542"/>
                    <a:gd name="T9" fmla="*/ 507 h 1376"/>
                    <a:gd name="T10" fmla="*/ 277 w 542"/>
                    <a:gd name="T11" fmla="*/ 722 h 1376"/>
                    <a:gd name="T12" fmla="*/ 231 w 542"/>
                    <a:gd name="T13" fmla="*/ 892 h 1376"/>
                    <a:gd name="T14" fmla="*/ 195 w 542"/>
                    <a:gd name="T15" fmla="*/ 1059 h 1376"/>
                    <a:gd name="T16" fmla="*/ 161 w 542"/>
                    <a:gd name="T17" fmla="*/ 1161 h 1376"/>
                    <a:gd name="T18" fmla="*/ 161 w 542"/>
                    <a:gd name="T19" fmla="*/ 1206 h 1376"/>
                    <a:gd name="T20" fmla="*/ 220 w 542"/>
                    <a:gd name="T21" fmla="*/ 1229 h 1376"/>
                    <a:gd name="T22" fmla="*/ 381 w 542"/>
                    <a:gd name="T23" fmla="*/ 1229 h 1376"/>
                    <a:gd name="T24" fmla="*/ 542 w 542"/>
                    <a:gd name="T25" fmla="*/ 1274 h 1376"/>
                    <a:gd name="T26" fmla="*/ 542 w 542"/>
                    <a:gd name="T27" fmla="*/ 1308 h 1376"/>
                    <a:gd name="T28" fmla="*/ 415 w 542"/>
                    <a:gd name="T29" fmla="*/ 1376 h 1376"/>
                    <a:gd name="T30" fmla="*/ 358 w 542"/>
                    <a:gd name="T31" fmla="*/ 1365 h 1376"/>
                    <a:gd name="T32" fmla="*/ 243 w 542"/>
                    <a:gd name="T33" fmla="*/ 1308 h 1376"/>
                    <a:gd name="T34" fmla="*/ 127 w 542"/>
                    <a:gd name="T35" fmla="*/ 1286 h 1376"/>
                    <a:gd name="T36" fmla="*/ 34 w 542"/>
                    <a:gd name="T37" fmla="*/ 1286 h 1376"/>
                    <a:gd name="T38" fmla="*/ 12 w 542"/>
                    <a:gd name="T39" fmla="*/ 1229 h 1376"/>
                    <a:gd name="T40" fmla="*/ 34 w 542"/>
                    <a:gd name="T41" fmla="*/ 1161 h 1376"/>
                    <a:gd name="T42" fmla="*/ 127 w 542"/>
                    <a:gd name="T43" fmla="*/ 1037 h 1376"/>
                    <a:gd name="T44" fmla="*/ 173 w 542"/>
                    <a:gd name="T45" fmla="*/ 880 h 1376"/>
                    <a:gd name="T46" fmla="*/ 195 w 542"/>
                    <a:gd name="T47" fmla="*/ 699 h 1376"/>
                    <a:gd name="T48" fmla="*/ 173 w 542"/>
                    <a:gd name="T49" fmla="*/ 428 h 1376"/>
                    <a:gd name="T50" fmla="*/ 127 w 542"/>
                    <a:gd name="T51" fmla="*/ 317 h 1376"/>
                    <a:gd name="T52" fmla="*/ 46 w 542"/>
                    <a:gd name="T53" fmla="*/ 226 h 1376"/>
                    <a:gd name="T54" fmla="*/ 0 w 542"/>
                    <a:gd name="T55" fmla="*/ 90 h 1376"/>
                    <a:gd name="T56" fmla="*/ 71 w 542"/>
                    <a:gd name="T57" fmla="*/ 0 h 1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42" h="1376">
                      <a:moveTo>
                        <a:pt x="71" y="0"/>
                      </a:moveTo>
                      <a:lnTo>
                        <a:pt x="195" y="90"/>
                      </a:lnTo>
                      <a:lnTo>
                        <a:pt x="254" y="226"/>
                      </a:lnTo>
                      <a:lnTo>
                        <a:pt x="277" y="348"/>
                      </a:lnTo>
                      <a:lnTo>
                        <a:pt x="288" y="507"/>
                      </a:lnTo>
                      <a:lnTo>
                        <a:pt x="277" y="722"/>
                      </a:lnTo>
                      <a:lnTo>
                        <a:pt x="231" y="892"/>
                      </a:lnTo>
                      <a:lnTo>
                        <a:pt x="195" y="1059"/>
                      </a:lnTo>
                      <a:lnTo>
                        <a:pt x="161" y="1161"/>
                      </a:lnTo>
                      <a:lnTo>
                        <a:pt x="161" y="1206"/>
                      </a:lnTo>
                      <a:lnTo>
                        <a:pt x="220" y="1229"/>
                      </a:lnTo>
                      <a:lnTo>
                        <a:pt x="381" y="1229"/>
                      </a:lnTo>
                      <a:lnTo>
                        <a:pt x="542" y="1274"/>
                      </a:lnTo>
                      <a:lnTo>
                        <a:pt x="542" y="1308"/>
                      </a:lnTo>
                      <a:lnTo>
                        <a:pt x="415" y="1376"/>
                      </a:lnTo>
                      <a:lnTo>
                        <a:pt x="358" y="1365"/>
                      </a:lnTo>
                      <a:lnTo>
                        <a:pt x="243" y="1308"/>
                      </a:lnTo>
                      <a:lnTo>
                        <a:pt x="127" y="1286"/>
                      </a:lnTo>
                      <a:lnTo>
                        <a:pt x="34" y="1286"/>
                      </a:lnTo>
                      <a:lnTo>
                        <a:pt x="12" y="1229"/>
                      </a:lnTo>
                      <a:lnTo>
                        <a:pt x="34" y="1161"/>
                      </a:lnTo>
                      <a:lnTo>
                        <a:pt x="127" y="1037"/>
                      </a:lnTo>
                      <a:lnTo>
                        <a:pt x="173" y="880"/>
                      </a:lnTo>
                      <a:lnTo>
                        <a:pt x="195" y="699"/>
                      </a:lnTo>
                      <a:lnTo>
                        <a:pt x="173" y="428"/>
                      </a:lnTo>
                      <a:lnTo>
                        <a:pt x="127" y="317"/>
                      </a:lnTo>
                      <a:lnTo>
                        <a:pt x="46" y="226"/>
                      </a:lnTo>
                      <a:lnTo>
                        <a:pt x="0" y="90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74618" name="Group 58"/>
              <p:cNvGrpSpPr>
                <a:grpSpLocks/>
              </p:cNvGrpSpPr>
              <p:nvPr/>
            </p:nvGrpSpPr>
            <p:grpSpPr bwMode="auto">
              <a:xfrm>
                <a:off x="1252" y="1766"/>
                <a:ext cx="788" cy="1198"/>
                <a:chOff x="1252" y="1766"/>
                <a:chExt cx="788" cy="1198"/>
              </a:xfrm>
            </p:grpSpPr>
            <p:sp>
              <p:nvSpPr>
                <p:cNvPr id="1474619" name="Freeform 59"/>
                <p:cNvSpPr>
                  <a:spLocks/>
                </p:cNvSpPr>
                <p:nvPr/>
              </p:nvSpPr>
              <p:spPr bwMode="invGray">
                <a:xfrm>
                  <a:off x="1252" y="1766"/>
                  <a:ext cx="788" cy="1198"/>
                </a:xfrm>
                <a:custGeom>
                  <a:avLst/>
                  <a:gdLst>
                    <a:gd name="T0" fmla="*/ 297 w 788"/>
                    <a:gd name="T1" fmla="*/ 215 h 1198"/>
                    <a:gd name="T2" fmla="*/ 491 w 788"/>
                    <a:gd name="T3" fmla="*/ 453 h 1198"/>
                    <a:gd name="T4" fmla="*/ 697 w 788"/>
                    <a:gd name="T5" fmla="*/ 722 h 1198"/>
                    <a:gd name="T6" fmla="*/ 788 w 788"/>
                    <a:gd name="T7" fmla="*/ 869 h 1198"/>
                    <a:gd name="T8" fmla="*/ 675 w 788"/>
                    <a:gd name="T9" fmla="*/ 1198 h 1198"/>
                    <a:gd name="T10" fmla="*/ 376 w 788"/>
                    <a:gd name="T11" fmla="*/ 1051 h 1198"/>
                    <a:gd name="T12" fmla="*/ 308 w 788"/>
                    <a:gd name="T13" fmla="*/ 654 h 1198"/>
                    <a:gd name="T14" fmla="*/ 251 w 788"/>
                    <a:gd name="T15" fmla="*/ 385 h 1198"/>
                    <a:gd name="T16" fmla="*/ 138 w 788"/>
                    <a:gd name="T17" fmla="*/ 260 h 1198"/>
                    <a:gd name="T18" fmla="*/ 0 w 788"/>
                    <a:gd name="T19" fmla="*/ 159 h 1198"/>
                    <a:gd name="T20" fmla="*/ 68 w 788"/>
                    <a:gd name="T21" fmla="*/ 34 h 1198"/>
                    <a:gd name="T22" fmla="*/ 263 w 788"/>
                    <a:gd name="T23" fmla="*/ 0 h 1198"/>
                    <a:gd name="T24" fmla="*/ 342 w 788"/>
                    <a:gd name="T25" fmla="*/ 57 h 1198"/>
                    <a:gd name="T26" fmla="*/ 297 w 788"/>
                    <a:gd name="T27" fmla="*/ 215 h 1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88" h="1198">
                      <a:moveTo>
                        <a:pt x="297" y="215"/>
                      </a:moveTo>
                      <a:lnTo>
                        <a:pt x="491" y="453"/>
                      </a:lnTo>
                      <a:lnTo>
                        <a:pt x="697" y="722"/>
                      </a:lnTo>
                      <a:lnTo>
                        <a:pt x="788" y="869"/>
                      </a:lnTo>
                      <a:lnTo>
                        <a:pt x="675" y="1198"/>
                      </a:lnTo>
                      <a:lnTo>
                        <a:pt x="376" y="1051"/>
                      </a:lnTo>
                      <a:lnTo>
                        <a:pt x="308" y="654"/>
                      </a:lnTo>
                      <a:lnTo>
                        <a:pt x="251" y="385"/>
                      </a:lnTo>
                      <a:lnTo>
                        <a:pt x="138" y="260"/>
                      </a:lnTo>
                      <a:lnTo>
                        <a:pt x="0" y="159"/>
                      </a:lnTo>
                      <a:lnTo>
                        <a:pt x="68" y="34"/>
                      </a:lnTo>
                      <a:lnTo>
                        <a:pt x="263" y="0"/>
                      </a:lnTo>
                      <a:lnTo>
                        <a:pt x="342" y="57"/>
                      </a:lnTo>
                      <a:lnTo>
                        <a:pt x="297" y="21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4620" name="Freeform 60"/>
                <p:cNvSpPr>
                  <a:spLocks/>
                </p:cNvSpPr>
                <p:nvPr/>
              </p:nvSpPr>
              <p:spPr bwMode="invGray">
                <a:xfrm>
                  <a:off x="1304" y="1798"/>
                  <a:ext cx="267" cy="237"/>
                </a:xfrm>
                <a:custGeom>
                  <a:avLst/>
                  <a:gdLst>
                    <a:gd name="T0" fmla="*/ 143 w 267"/>
                    <a:gd name="T1" fmla="*/ 237 h 237"/>
                    <a:gd name="T2" fmla="*/ 0 w 267"/>
                    <a:gd name="T3" fmla="*/ 129 h 237"/>
                    <a:gd name="T4" fmla="*/ 18 w 267"/>
                    <a:gd name="T5" fmla="*/ 18 h 237"/>
                    <a:gd name="T6" fmla="*/ 213 w 267"/>
                    <a:gd name="T7" fmla="*/ 0 h 237"/>
                    <a:gd name="T8" fmla="*/ 267 w 267"/>
                    <a:gd name="T9" fmla="*/ 54 h 237"/>
                    <a:gd name="T10" fmla="*/ 143 w 267"/>
                    <a:gd name="T11" fmla="*/ 237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7" h="237">
                      <a:moveTo>
                        <a:pt x="143" y="237"/>
                      </a:moveTo>
                      <a:lnTo>
                        <a:pt x="0" y="129"/>
                      </a:lnTo>
                      <a:lnTo>
                        <a:pt x="18" y="18"/>
                      </a:lnTo>
                      <a:lnTo>
                        <a:pt x="213" y="0"/>
                      </a:lnTo>
                      <a:lnTo>
                        <a:pt x="267" y="54"/>
                      </a:lnTo>
                      <a:lnTo>
                        <a:pt x="143" y="2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4621" name="Freeform 61"/>
                <p:cNvSpPr>
                  <a:spLocks/>
                </p:cNvSpPr>
                <p:nvPr/>
              </p:nvSpPr>
              <p:spPr bwMode="invGray">
                <a:xfrm>
                  <a:off x="1469" y="2017"/>
                  <a:ext cx="503" cy="888"/>
                </a:xfrm>
                <a:custGeom>
                  <a:avLst/>
                  <a:gdLst>
                    <a:gd name="T0" fmla="*/ 0 w 503"/>
                    <a:gd name="T1" fmla="*/ 34 h 888"/>
                    <a:gd name="T2" fmla="*/ 71 w 503"/>
                    <a:gd name="T3" fmla="*/ 0 h 888"/>
                    <a:gd name="T4" fmla="*/ 503 w 503"/>
                    <a:gd name="T5" fmla="*/ 598 h 888"/>
                    <a:gd name="T6" fmla="*/ 433 w 503"/>
                    <a:gd name="T7" fmla="*/ 888 h 888"/>
                    <a:gd name="T8" fmla="*/ 209 w 503"/>
                    <a:gd name="T9" fmla="*/ 768 h 888"/>
                    <a:gd name="T10" fmla="*/ 157 w 503"/>
                    <a:gd name="T11" fmla="*/ 496 h 888"/>
                    <a:gd name="T12" fmla="*/ 86 w 503"/>
                    <a:gd name="T13" fmla="*/ 204 h 888"/>
                    <a:gd name="T14" fmla="*/ 0 w 503"/>
                    <a:gd name="T15" fmla="*/ 34 h 8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03" h="888">
                      <a:moveTo>
                        <a:pt x="0" y="34"/>
                      </a:moveTo>
                      <a:lnTo>
                        <a:pt x="71" y="0"/>
                      </a:lnTo>
                      <a:lnTo>
                        <a:pt x="503" y="598"/>
                      </a:lnTo>
                      <a:lnTo>
                        <a:pt x="433" y="888"/>
                      </a:lnTo>
                      <a:lnTo>
                        <a:pt x="209" y="768"/>
                      </a:lnTo>
                      <a:lnTo>
                        <a:pt x="157" y="496"/>
                      </a:lnTo>
                      <a:lnTo>
                        <a:pt x="86" y="20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74622" name="Group 62"/>
              <p:cNvGrpSpPr>
                <a:grpSpLocks/>
              </p:cNvGrpSpPr>
              <p:nvPr/>
            </p:nvGrpSpPr>
            <p:grpSpPr bwMode="auto">
              <a:xfrm flipH="1">
                <a:off x="819" y="176"/>
                <a:ext cx="797" cy="944"/>
                <a:chOff x="4060" y="5"/>
                <a:chExt cx="797" cy="944"/>
              </a:xfrm>
            </p:grpSpPr>
            <p:sp>
              <p:nvSpPr>
                <p:cNvPr id="1474623" name="Freeform 63"/>
                <p:cNvSpPr>
                  <a:spLocks/>
                </p:cNvSpPr>
                <p:nvPr/>
              </p:nvSpPr>
              <p:spPr bwMode="invGray">
                <a:xfrm>
                  <a:off x="4094" y="417"/>
                  <a:ext cx="597" cy="498"/>
                </a:xfrm>
                <a:custGeom>
                  <a:avLst/>
                  <a:gdLst>
                    <a:gd name="T0" fmla="*/ 0 w 597"/>
                    <a:gd name="T1" fmla="*/ 312 h 498"/>
                    <a:gd name="T2" fmla="*/ 0 w 597"/>
                    <a:gd name="T3" fmla="*/ 242 h 498"/>
                    <a:gd name="T4" fmla="*/ 34 w 597"/>
                    <a:gd name="T5" fmla="*/ 138 h 498"/>
                    <a:gd name="T6" fmla="*/ 104 w 597"/>
                    <a:gd name="T7" fmla="*/ 70 h 498"/>
                    <a:gd name="T8" fmla="*/ 206 w 597"/>
                    <a:gd name="T9" fmla="*/ 0 h 498"/>
                    <a:gd name="T10" fmla="*/ 299 w 597"/>
                    <a:gd name="T11" fmla="*/ 0 h 498"/>
                    <a:gd name="T12" fmla="*/ 367 w 597"/>
                    <a:gd name="T13" fmla="*/ 0 h 498"/>
                    <a:gd name="T14" fmla="*/ 448 w 597"/>
                    <a:gd name="T15" fmla="*/ 34 h 498"/>
                    <a:gd name="T16" fmla="*/ 530 w 597"/>
                    <a:gd name="T17" fmla="*/ 138 h 498"/>
                    <a:gd name="T18" fmla="*/ 597 w 597"/>
                    <a:gd name="T19" fmla="*/ 255 h 498"/>
                    <a:gd name="T20" fmla="*/ 597 w 597"/>
                    <a:gd name="T21" fmla="*/ 394 h 498"/>
                    <a:gd name="T22" fmla="*/ 564 w 597"/>
                    <a:gd name="T23" fmla="*/ 498 h 498"/>
                    <a:gd name="T24" fmla="*/ 367 w 597"/>
                    <a:gd name="T25" fmla="*/ 464 h 498"/>
                    <a:gd name="T26" fmla="*/ 265 w 597"/>
                    <a:gd name="T27" fmla="*/ 452 h 498"/>
                    <a:gd name="T28" fmla="*/ 138 w 597"/>
                    <a:gd name="T29" fmla="*/ 394 h 498"/>
                    <a:gd name="T30" fmla="*/ 0 w 597"/>
                    <a:gd name="T31" fmla="*/ 312 h 4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97" h="498">
                      <a:moveTo>
                        <a:pt x="0" y="312"/>
                      </a:moveTo>
                      <a:lnTo>
                        <a:pt x="0" y="242"/>
                      </a:lnTo>
                      <a:lnTo>
                        <a:pt x="34" y="138"/>
                      </a:lnTo>
                      <a:lnTo>
                        <a:pt x="104" y="70"/>
                      </a:lnTo>
                      <a:lnTo>
                        <a:pt x="206" y="0"/>
                      </a:lnTo>
                      <a:lnTo>
                        <a:pt x="299" y="0"/>
                      </a:lnTo>
                      <a:lnTo>
                        <a:pt x="367" y="0"/>
                      </a:lnTo>
                      <a:lnTo>
                        <a:pt x="448" y="34"/>
                      </a:lnTo>
                      <a:lnTo>
                        <a:pt x="530" y="138"/>
                      </a:lnTo>
                      <a:lnTo>
                        <a:pt x="597" y="255"/>
                      </a:lnTo>
                      <a:lnTo>
                        <a:pt x="597" y="394"/>
                      </a:lnTo>
                      <a:lnTo>
                        <a:pt x="564" y="498"/>
                      </a:lnTo>
                      <a:lnTo>
                        <a:pt x="367" y="464"/>
                      </a:lnTo>
                      <a:lnTo>
                        <a:pt x="265" y="452"/>
                      </a:lnTo>
                      <a:lnTo>
                        <a:pt x="138" y="394"/>
                      </a:lnTo>
                      <a:lnTo>
                        <a:pt x="0" y="312"/>
                      </a:lnTo>
                      <a:close/>
                    </a:path>
                  </a:pathLst>
                </a:custGeom>
                <a:solidFill>
                  <a:srgbClr val="CF0E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4624" name="Freeform 64"/>
                <p:cNvSpPr>
                  <a:spLocks/>
                </p:cNvSpPr>
                <p:nvPr/>
              </p:nvSpPr>
              <p:spPr bwMode="invGray">
                <a:xfrm>
                  <a:off x="4284" y="428"/>
                  <a:ext cx="240" cy="453"/>
                </a:xfrm>
                <a:custGeom>
                  <a:avLst/>
                  <a:gdLst>
                    <a:gd name="T0" fmla="*/ 0 w 240"/>
                    <a:gd name="T1" fmla="*/ 383 h 453"/>
                    <a:gd name="T2" fmla="*/ 47 w 240"/>
                    <a:gd name="T3" fmla="*/ 233 h 453"/>
                    <a:gd name="T4" fmla="*/ 167 w 240"/>
                    <a:gd name="T5" fmla="*/ 47 h 453"/>
                    <a:gd name="T6" fmla="*/ 204 w 240"/>
                    <a:gd name="T7" fmla="*/ 0 h 453"/>
                    <a:gd name="T8" fmla="*/ 240 w 240"/>
                    <a:gd name="T9" fmla="*/ 186 h 453"/>
                    <a:gd name="T10" fmla="*/ 192 w 240"/>
                    <a:gd name="T11" fmla="*/ 360 h 453"/>
                    <a:gd name="T12" fmla="*/ 181 w 240"/>
                    <a:gd name="T13" fmla="*/ 453 h 453"/>
                    <a:gd name="T14" fmla="*/ 61 w 240"/>
                    <a:gd name="T15" fmla="*/ 453 h 453"/>
                    <a:gd name="T16" fmla="*/ 0 w 240"/>
                    <a:gd name="T17" fmla="*/ 383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0" h="453">
                      <a:moveTo>
                        <a:pt x="0" y="383"/>
                      </a:moveTo>
                      <a:lnTo>
                        <a:pt x="47" y="233"/>
                      </a:lnTo>
                      <a:lnTo>
                        <a:pt x="167" y="47"/>
                      </a:lnTo>
                      <a:lnTo>
                        <a:pt x="204" y="0"/>
                      </a:lnTo>
                      <a:lnTo>
                        <a:pt x="240" y="186"/>
                      </a:lnTo>
                      <a:lnTo>
                        <a:pt x="192" y="360"/>
                      </a:lnTo>
                      <a:lnTo>
                        <a:pt x="181" y="453"/>
                      </a:lnTo>
                      <a:lnTo>
                        <a:pt x="61" y="453"/>
                      </a:lnTo>
                      <a:lnTo>
                        <a:pt x="0" y="383"/>
                      </a:lnTo>
                      <a:close/>
                    </a:path>
                  </a:pathLst>
                </a:custGeom>
                <a:solidFill>
                  <a:srgbClr val="FA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4625" name="Freeform 65"/>
                <p:cNvSpPr>
                  <a:spLocks/>
                </p:cNvSpPr>
                <p:nvPr/>
              </p:nvSpPr>
              <p:spPr bwMode="invGray">
                <a:xfrm>
                  <a:off x="4193" y="27"/>
                  <a:ext cx="621" cy="408"/>
                </a:xfrm>
                <a:custGeom>
                  <a:avLst/>
                  <a:gdLst>
                    <a:gd name="T0" fmla="*/ 322 w 621"/>
                    <a:gd name="T1" fmla="*/ 211 h 408"/>
                    <a:gd name="T2" fmla="*/ 161 w 621"/>
                    <a:gd name="T3" fmla="*/ 197 h 408"/>
                    <a:gd name="T4" fmla="*/ 46 w 621"/>
                    <a:gd name="T5" fmla="*/ 141 h 408"/>
                    <a:gd name="T6" fmla="*/ 0 w 621"/>
                    <a:gd name="T7" fmla="*/ 93 h 408"/>
                    <a:gd name="T8" fmla="*/ 46 w 621"/>
                    <a:gd name="T9" fmla="*/ 11 h 408"/>
                    <a:gd name="T10" fmla="*/ 127 w 621"/>
                    <a:gd name="T11" fmla="*/ 0 h 408"/>
                    <a:gd name="T12" fmla="*/ 218 w 621"/>
                    <a:gd name="T13" fmla="*/ 0 h 408"/>
                    <a:gd name="T14" fmla="*/ 288 w 621"/>
                    <a:gd name="T15" fmla="*/ 104 h 408"/>
                    <a:gd name="T16" fmla="*/ 403 w 621"/>
                    <a:gd name="T17" fmla="*/ 197 h 408"/>
                    <a:gd name="T18" fmla="*/ 505 w 621"/>
                    <a:gd name="T19" fmla="*/ 211 h 408"/>
                    <a:gd name="T20" fmla="*/ 609 w 621"/>
                    <a:gd name="T21" fmla="*/ 267 h 408"/>
                    <a:gd name="T22" fmla="*/ 621 w 621"/>
                    <a:gd name="T23" fmla="*/ 396 h 408"/>
                    <a:gd name="T24" fmla="*/ 553 w 621"/>
                    <a:gd name="T25" fmla="*/ 408 h 408"/>
                    <a:gd name="T26" fmla="*/ 415 w 621"/>
                    <a:gd name="T27" fmla="*/ 360 h 408"/>
                    <a:gd name="T28" fmla="*/ 322 w 621"/>
                    <a:gd name="T29" fmla="*/ 211 h 4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21" h="408">
                      <a:moveTo>
                        <a:pt x="322" y="211"/>
                      </a:moveTo>
                      <a:lnTo>
                        <a:pt x="161" y="197"/>
                      </a:lnTo>
                      <a:lnTo>
                        <a:pt x="46" y="141"/>
                      </a:lnTo>
                      <a:lnTo>
                        <a:pt x="0" y="93"/>
                      </a:lnTo>
                      <a:lnTo>
                        <a:pt x="46" y="11"/>
                      </a:lnTo>
                      <a:lnTo>
                        <a:pt x="127" y="0"/>
                      </a:lnTo>
                      <a:lnTo>
                        <a:pt x="218" y="0"/>
                      </a:lnTo>
                      <a:lnTo>
                        <a:pt x="288" y="104"/>
                      </a:lnTo>
                      <a:lnTo>
                        <a:pt x="403" y="197"/>
                      </a:lnTo>
                      <a:lnTo>
                        <a:pt x="505" y="211"/>
                      </a:lnTo>
                      <a:lnTo>
                        <a:pt x="609" y="267"/>
                      </a:lnTo>
                      <a:lnTo>
                        <a:pt x="621" y="396"/>
                      </a:lnTo>
                      <a:lnTo>
                        <a:pt x="553" y="408"/>
                      </a:lnTo>
                      <a:lnTo>
                        <a:pt x="415" y="360"/>
                      </a:lnTo>
                      <a:lnTo>
                        <a:pt x="322" y="211"/>
                      </a:lnTo>
                      <a:close/>
                    </a:path>
                  </a:pathLst>
                </a:custGeom>
                <a:solidFill>
                  <a:srgbClr val="FAFD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4626" name="Freeform 66"/>
                <p:cNvSpPr>
                  <a:spLocks/>
                </p:cNvSpPr>
                <p:nvPr/>
              </p:nvSpPr>
              <p:spPr bwMode="invGray">
                <a:xfrm>
                  <a:off x="4060" y="5"/>
                  <a:ext cx="797" cy="944"/>
                </a:xfrm>
                <a:custGeom>
                  <a:avLst/>
                  <a:gdLst>
                    <a:gd name="T0" fmla="*/ 0 w 797"/>
                    <a:gd name="T1" fmla="*/ 636 h 944"/>
                    <a:gd name="T2" fmla="*/ 262 w 797"/>
                    <a:gd name="T3" fmla="*/ 375 h 944"/>
                    <a:gd name="T4" fmla="*/ 432 w 797"/>
                    <a:gd name="T5" fmla="*/ 296 h 944"/>
                    <a:gd name="T6" fmla="*/ 228 w 797"/>
                    <a:gd name="T7" fmla="*/ 226 h 944"/>
                    <a:gd name="T8" fmla="*/ 102 w 797"/>
                    <a:gd name="T9" fmla="*/ 79 h 944"/>
                    <a:gd name="T10" fmla="*/ 308 w 797"/>
                    <a:gd name="T11" fmla="*/ 0 h 944"/>
                    <a:gd name="T12" fmla="*/ 251 w 797"/>
                    <a:gd name="T13" fmla="*/ 45 h 944"/>
                    <a:gd name="T14" fmla="*/ 181 w 797"/>
                    <a:gd name="T15" fmla="*/ 124 h 944"/>
                    <a:gd name="T16" fmla="*/ 376 w 797"/>
                    <a:gd name="T17" fmla="*/ 203 h 944"/>
                    <a:gd name="T18" fmla="*/ 410 w 797"/>
                    <a:gd name="T19" fmla="*/ 135 h 944"/>
                    <a:gd name="T20" fmla="*/ 444 w 797"/>
                    <a:gd name="T21" fmla="*/ 113 h 944"/>
                    <a:gd name="T22" fmla="*/ 627 w 797"/>
                    <a:gd name="T23" fmla="*/ 192 h 944"/>
                    <a:gd name="T24" fmla="*/ 774 w 797"/>
                    <a:gd name="T25" fmla="*/ 319 h 944"/>
                    <a:gd name="T26" fmla="*/ 718 w 797"/>
                    <a:gd name="T27" fmla="*/ 443 h 944"/>
                    <a:gd name="T28" fmla="*/ 718 w 797"/>
                    <a:gd name="T29" fmla="*/ 375 h 944"/>
                    <a:gd name="T30" fmla="*/ 650 w 797"/>
                    <a:gd name="T31" fmla="*/ 262 h 944"/>
                    <a:gd name="T32" fmla="*/ 511 w 797"/>
                    <a:gd name="T33" fmla="*/ 251 h 944"/>
                    <a:gd name="T34" fmla="*/ 638 w 797"/>
                    <a:gd name="T35" fmla="*/ 375 h 944"/>
                    <a:gd name="T36" fmla="*/ 591 w 797"/>
                    <a:gd name="T37" fmla="*/ 398 h 944"/>
                    <a:gd name="T38" fmla="*/ 455 w 797"/>
                    <a:gd name="T39" fmla="*/ 364 h 944"/>
                    <a:gd name="T40" fmla="*/ 511 w 797"/>
                    <a:gd name="T41" fmla="*/ 455 h 944"/>
                    <a:gd name="T42" fmla="*/ 650 w 797"/>
                    <a:gd name="T43" fmla="*/ 624 h 944"/>
                    <a:gd name="T44" fmla="*/ 638 w 797"/>
                    <a:gd name="T45" fmla="*/ 887 h 944"/>
                    <a:gd name="T46" fmla="*/ 262 w 797"/>
                    <a:gd name="T47" fmla="*/ 876 h 944"/>
                    <a:gd name="T48" fmla="*/ 181 w 797"/>
                    <a:gd name="T49" fmla="*/ 763 h 944"/>
                    <a:gd name="T50" fmla="*/ 557 w 797"/>
                    <a:gd name="T51" fmla="*/ 853 h 944"/>
                    <a:gd name="T52" fmla="*/ 604 w 797"/>
                    <a:gd name="T53" fmla="*/ 774 h 944"/>
                    <a:gd name="T54" fmla="*/ 534 w 797"/>
                    <a:gd name="T55" fmla="*/ 568 h 944"/>
                    <a:gd name="T56" fmla="*/ 489 w 797"/>
                    <a:gd name="T57" fmla="*/ 624 h 944"/>
                    <a:gd name="T58" fmla="*/ 421 w 797"/>
                    <a:gd name="T59" fmla="*/ 647 h 944"/>
                    <a:gd name="T60" fmla="*/ 330 w 797"/>
                    <a:gd name="T61" fmla="*/ 613 h 944"/>
                    <a:gd name="T62" fmla="*/ 262 w 797"/>
                    <a:gd name="T63" fmla="*/ 579 h 944"/>
                    <a:gd name="T64" fmla="*/ 296 w 797"/>
                    <a:gd name="T65" fmla="*/ 443 h 944"/>
                    <a:gd name="T66" fmla="*/ 124 w 797"/>
                    <a:gd name="T67" fmla="*/ 534 h 944"/>
                    <a:gd name="T68" fmla="*/ 68 w 797"/>
                    <a:gd name="T69" fmla="*/ 692 h 944"/>
                    <a:gd name="T70" fmla="*/ 11 w 797"/>
                    <a:gd name="T71" fmla="*/ 774 h 9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797" h="944">
                      <a:moveTo>
                        <a:pt x="11" y="774"/>
                      </a:moveTo>
                      <a:lnTo>
                        <a:pt x="0" y="636"/>
                      </a:lnTo>
                      <a:lnTo>
                        <a:pt x="79" y="489"/>
                      </a:lnTo>
                      <a:lnTo>
                        <a:pt x="262" y="375"/>
                      </a:lnTo>
                      <a:lnTo>
                        <a:pt x="387" y="375"/>
                      </a:lnTo>
                      <a:lnTo>
                        <a:pt x="432" y="296"/>
                      </a:lnTo>
                      <a:lnTo>
                        <a:pt x="353" y="262"/>
                      </a:lnTo>
                      <a:lnTo>
                        <a:pt x="228" y="226"/>
                      </a:lnTo>
                      <a:lnTo>
                        <a:pt x="136" y="181"/>
                      </a:lnTo>
                      <a:lnTo>
                        <a:pt x="102" y="79"/>
                      </a:lnTo>
                      <a:lnTo>
                        <a:pt x="181" y="0"/>
                      </a:lnTo>
                      <a:lnTo>
                        <a:pt x="308" y="0"/>
                      </a:lnTo>
                      <a:lnTo>
                        <a:pt x="376" y="56"/>
                      </a:lnTo>
                      <a:lnTo>
                        <a:pt x="251" y="45"/>
                      </a:lnTo>
                      <a:lnTo>
                        <a:pt x="181" y="56"/>
                      </a:lnTo>
                      <a:lnTo>
                        <a:pt x="181" y="124"/>
                      </a:lnTo>
                      <a:lnTo>
                        <a:pt x="262" y="169"/>
                      </a:lnTo>
                      <a:lnTo>
                        <a:pt x="376" y="203"/>
                      </a:lnTo>
                      <a:lnTo>
                        <a:pt x="432" y="203"/>
                      </a:lnTo>
                      <a:lnTo>
                        <a:pt x="410" y="135"/>
                      </a:lnTo>
                      <a:lnTo>
                        <a:pt x="387" y="90"/>
                      </a:lnTo>
                      <a:lnTo>
                        <a:pt x="444" y="113"/>
                      </a:lnTo>
                      <a:lnTo>
                        <a:pt x="511" y="192"/>
                      </a:lnTo>
                      <a:lnTo>
                        <a:pt x="627" y="192"/>
                      </a:lnTo>
                      <a:lnTo>
                        <a:pt x="729" y="215"/>
                      </a:lnTo>
                      <a:lnTo>
                        <a:pt x="774" y="319"/>
                      </a:lnTo>
                      <a:lnTo>
                        <a:pt x="797" y="409"/>
                      </a:lnTo>
                      <a:lnTo>
                        <a:pt x="718" y="443"/>
                      </a:lnTo>
                      <a:lnTo>
                        <a:pt x="661" y="432"/>
                      </a:lnTo>
                      <a:lnTo>
                        <a:pt x="718" y="375"/>
                      </a:lnTo>
                      <a:lnTo>
                        <a:pt x="718" y="307"/>
                      </a:lnTo>
                      <a:lnTo>
                        <a:pt x="650" y="262"/>
                      </a:lnTo>
                      <a:lnTo>
                        <a:pt x="545" y="251"/>
                      </a:lnTo>
                      <a:lnTo>
                        <a:pt x="511" y="251"/>
                      </a:lnTo>
                      <a:lnTo>
                        <a:pt x="545" y="319"/>
                      </a:lnTo>
                      <a:lnTo>
                        <a:pt x="638" y="375"/>
                      </a:lnTo>
                      <a:lnTo>
                        <a:pt x="684" y="375"/>
                      </a:lnTo>
                      <a:lnTo>
                        <a:pt x="591" y="398"/>
                      </a:lnTo>
                      <a:lnTo>
                        <a:pt x="500" y="364"/>
                      </a:lnTo>
                      <a:lnTo>
                        <a:pt x="455" y="364"/>
                      </a:lnTo>
                      <a:lnTo>
                        <a:pt x="444" y="409"/>
                      </a:lnTo>
                      <a:lnTo>
                        <a:pt x="511" y="455"/>
                      </a:lnTo>
                      <a:lnTo>
                        <a:pt x="579" y="500"/>
                      </a:lnTo>
                      <a:lnTo>
                        <a:pt x="650" y="624"/>
                      </a:lnTo>
                      <a:lnTo>
                        <a:pt x="661" y="763"/>
                      </a:lnTo>
                      <a:lnTo>
                        <a:pt x="638" y="887"/>
                      </a:lnTo>
                      <a:lnTo>
                        <a:pt x="616" y="944"/>
                      </a:lnTo>
                      <a:lnTo>
                        <a:pt x="262" y="876"/>
                      </a:lnTo>
                      <a:lnTo>
                        <a:pt x="113" y="774"/>
                      </a:lnTo>
                      <a:lnTo>
                        <a:pt x="181" y="763"/>
                      </a:lnTo>
                      <a:lnTo>
                        <a:pt x="308" y="830"/>
                      </a:lnTo>
                      <a:lnTo>
                        <a:pt x="557" y="853"/>
                      </a:lnTo>
                      <a:lnTo>
                        <a:pt x="579" y="853"/>
                      </a:lnTo>
                      <a:lnTo>
                        <a:pt x="604" y="774"/>
                      </a:lnTo>
                      <a:lnTo>
                        <a:pt x="591" y="670"/>
                      </a:lnTo>
                      <a:lnTo>
                        <a:pt x="534" y="568"/>
                      </a:lnTo>
                      <a:lnTo>
                        <a:pt x="466" y="489"/>
                      </a:lnTo>
                      <a:lnTo>
                        <a:pt x="489" y="624"/>
                      </a:lnTo>
                      <a:lnTo>
                        <a:pt x="410" y="797"/>
                      </a:lnTo>
                      <a:lnTo>
                        <a:pt x="421" y="647"/>
                      </a:lnTo>
                      <a:lnTo>
                        <a:pt x="410" y="477"/>
                      </a:lnTo>
                      <a:lnTo>
                        <a:pt x="330" y="613"/>
                      </a:lnTo>
                      <a:lnTo>
                        <a:pt x="262" y="740"/>
                      </a:lnTo>
                      <a:lnTo>
                        <a:pt x="262" y="579"/>
                      </a:lnTo>
                      <a:lnTo>
                        <a:pt x="364" y="455"/>
                      </a:lnTo>
                      <a:lnTo>
                        <a:pt x="296" y="443"/>
                      </a:lnTo>
                      <a:lnTo>
                        <a:pt x="192" y="477"/>
                      </a:lnTo>
                      <a:lnTo>
                        <a:pt x="124" y="534"/>
                      </a:lnTo>
                      <a:lnTo>
                        <a:pt x="68" y="624"/>
                      </a:lnTo>
                      <a:lnTo>
                        <a:pt x="68" y="692"/>
                      </a:lnTo>
                      <a:lnTo>
                        <a:pt x="102" y="704"/>
                      </a:lnTo>
                      <a:lnTo>
                        <a:pt x="11" y="7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474627" name="Line 67"/>
            <p:cNvSpPr>
              <a:spLocks noChangeShapeType="1"/>
            </p:cNvSpPr>
            <p:nvPr/>
          </p:nvSpPr>
          <p:spPr bwMode="auto">
            <a:xfrm flipV="1">
              <a:off x="1632" y="3216"/>
              <a:ext cx="768" cy="288"/>
            </a:xfrm>
            <a:prstGeom prst="line">
              <a:avLst/>
            </a:prstGeom>
            <a:noFill/>
            <a:ln w="57150" cap="sq">
              <a:pattFill prst="solidDmnd">
                <a:fgClr>
                  <a:srgbClr val="00FFCC"/>
                </a:fgClr>
                <a:bgClr>
                  <a:srgbClr val="FF00FF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274320" rIns="274320">
              <a:spAutoFit/>
            </a:bodyPr>
            <a:lstStyle/>
            <a:p>
              <a:endParaRPr lang="en-US"/>
            </a:p>
          </p:txBody>
        </p:sp>
        <p:sp>
          <p:nvSpPr>
            <p:cNvPr id="1474628" name="Freeform 68"/>
            <p:cNvSpPr>
              <a:spLocks/>
            </p:cNvSpPr>
            <p:nvPr/>
          </p:nvSpPr>
          <p:spPr bwMode="auto">
            <a:xfrm>
              <a:off x="864" y="3250"/>
              <a:ext cx="483" cy="695"/>
            </a:xfrm>
            <a:custGeom>
              <a:avLst/>
              <a:gdLst>
                <a:gd name="T0" fmla="*/ 359 w 483"/>
                <a:gd name="T1" fmla="*/ 23 h 695"/>
                <a:gd name="T2" fmla="*/ 87 w 483"/>
                <a:gd name="T3" fmla="*/ 48 h 695"/>
                <a:gd name="T4" fmla="*/ 43 w 483"/>
                <a:gd name="T5" fmla="*/ 97 h 695"/>
                <a:gd name="T6" fmla="*/ 0 w 483"/>
                <a:gd name="T7" fmla="*/ 233 h 695"/>
                <a:gd name="T8" fmla="*/ 0 w 483"/>
                <a:gd name="T9" fmla="*/ 334 h 695"/>
                <a:gd name="T10" fmla="*/ 0 w 483"/>
                <a:gd name="T11" fmla="*/ 478 h 695"/>
                <a:gd name="T12" fmla="*/ 0 w 483"/>
                <a:gd name="T13" fmla="*/ 526 h 695"/>
                <a:gd name="T14" fmla="*/ 48 w 483"/>
                <a:gd name="T15" fmla="*/ 622 h 695"/>
                <a:gd name="T16" fmla="*/ 50 w 483"/>
                <a:gd name="T17" fmla="*/ 673 h 695"/>
                <a:gd name="T18" fmla="*/ 87 w 483"/>
                <a:gd name="T19" fmla="*/ 685 h 695"/>
                <a:gd name="T20" fmla="*/ 111 w 483"/>
                <a:gd name="T21" fmla="*/ 692 h 695"/>
                <a:gd name="T22" fmla="*/ 217 w 483"/>
                <a:gd name="T23" fmla="*/ 667 h 695"/>
                <a:gd name="T24" fmla="*/ 229 w 483"/>
                <a:gd name="T25" fmla="*/ 630 h 695"/>
                <a:gd name="T26" fmla="*/ 235 w 483"/>
                <a:gd name="T27" fmla="*/ 611 h 695"/>
                <a:gd name="T28" fmla="*/ 260 w 483"/>
                <a:gd name="T29" fmla="*/ 345 h 695"/>
                <a:gd name="T30" fmla="*/ 285 w 483"/>
                <a:gd name="T31" fmla="*/ 295 h 695"/>
                <a:gd name="T32" fmla="*/ 310 w 483"/>
                <a:gd name="T33" fmla="*/ 258 h 695"/>
                <a:gd name="T34" fmla="*/ 365 w 483"/>
                <a:gd name="T35" fmla="*/ 140 h 695"/>
                <a:gd name="T36" fmla="*/ 446 w 483"/>
                <a:gd name="T37" fmla="*/ 134 h 695"/>
                <a:gd name="T38" fmla="*/ 483 w 483"/>
                <a:gd name="T39" fmla="*/ 85 h 695"/>
                <a:gd name="T40" fmla="*/ 409 w 483"/>
                <a:gd name="T41" fmla="*/ 29 h 695"/>
                <a:gd name="T42" fmla="*/ 359 w 483"/>
                <a:gd name="T43" fmla="*/ 23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3" h="695">
                  <a:moveTo>
                    <a:pt x="359" y="23"/>
                  </a:moveTo>
                  <a:cubicBezTo>
                    <a:pt x="276" y="11"/>
                    <a:pt x="167" y="17"/>
                    <a:pt x="87" y="48"/>
                  </a:cubicBezTo>
                  <a:cubicBezTo>
                    <a:pt x="70" y="63"/>
                    <a:pt x="56" y="79"/>
                    <a:pt x="43" y="97"/>
                  </a:cubicBezTo>
                  <a:cubicBezTo>
                    <a:pt x="28" y="143"/>
                    <a:pt x="0" y="182"/>
                    <a:pt x="0" y="233"/>
                  </a:cubicBezTo>
                  <a:lnTo>
                    <a:pt x="0" y="334"/>
                  </a:lnTo>
                  <a:lnTo>
                    <a:pt x="0" y="478"/>
                  </a:lnTo>
                  <a:lnTo>
                    <a:pt x="0" y="526"/>
                  </a:lnTo>
                  <a:lnTo>
                    <a:pt x="48" y="622"/>
                  </a:lnTo>
                  <a:cubicBezTo>
                    <a:pt x="47" y="629"/>
                    <a:pt x="36" y="664"/>
                    <a:pt x="50" y="673"/>
                  </a:cubicBezTo>
                  <a:cubicBezTo>
                    <a:pt x="61" y="680"/>
                    <a:pt x="75" y="681"/>
                    <a:pt x="87" y="685"/>
                  </a:cubicBezTo>
                  <a:cubicBezTo>
                    <a:pt x="95" y="687"/>
                    <a:pt x="111" y="692"/>
                    <a:pt x="111" y="692"/>
                  </a:cubicBezTo>
                  <a:cubicBezTo>
                    <a:pt x="156" y="688"/>
                    <a:pt x="186" y="695"/>
                    <a:pt x="217" y="667"/>
                  </a:cubicBezTo>
                  <a:cubicBezTo>
                    <a:pt x="221" y="655"/>
                    <a:pt x="225" y="642"/>
                    <a:pt x="229" y="630"/>
                  </a:cubicBezTo>
                  <a:cubicBezTo>
                    <a:pt x="231" y="624"/>
                    <a:pt x="235" y="611"/>
                    <a:pt x="235" y="611"/>
                  </a:cubicBezTo>
                  <a:cubicBezTo>
                    <a:pt x="223" y="524"/>
                    <a:pt x="209" y="422"/>
                    <a:pt x="260" y="345"/>
                  </a:cubicBezTo>
                  <a:cubicBezTo>
                    <a:pt x="267" y="324"/>
                    <a:pt x="272" y="312"/>
                    <a:pt x="285" y="295"/>
                  </a:cubicBezTo>
                  <a:cubicBezTo>
                    <a:pt x="294" y="283"/>
                    <a:pt x="310" y="258"/>
                    <a:pt x="310" y="258"/>
                  </a:cubicBezTo>
                  <a:cubicBezTo>
                    <a:pt x="322" y="222"/>
                    <a:pt x="317" y="146"/>
                    <a:pt x="365" y="140"/>
                  </a:cubicBezTo>
                  <a:cubicBezTo>
                    <a:pt x="392" y="136"/>
                    <a:pt x="419" y="136"/>
                    <a:pt x="446" y="134"/>
                  </a:cubicBezTo>
                  <a:cubicBezTo>
                    <a:pt x="464" y="117"/>
                    <a:pt x="475" y="108"/>
                    <a:pt x="483" y="85"/>
                  </a:cubicBezTo>
                  <a:cubicBezTo>
                    <a:pt x="463" y="64"/>
                    <a:pt x="437" y="36"/>
                    <a:pt x="409" y="29"/>
                  </a:cubicBezTo>
                  <a:cubicBezTo>
                    <a:pt x="357" y="15"/>
                    <a:pt x="359" y="0"/>
                    <a:pt x="359" y="23"/>
                  </a:cubicBezTo>
                  <a:close/>
                </a:path>
              </a:pathLst>
            </a:custGeom>
            <a:gradFill rotWithShape="0">
              <a:gsLst>
                <a:gs pos="0">
                  <a:srgbClr val="CC0099">
                    <a:gamma/>
                    <a:shade val="21176"/>
                    <a:invGamma/>
                  </a:srgbClr>
                </a:gs>
                <a:gs pos="100000">
                  <a:srgbClr val="CC009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sq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74320" rIns="274320">
              <a:spAutoFit/>
            </a:bodyPr>
            <a:lstStyle/>
            <a:p>
              <a:endParaRPr lang="en-US"/>
            </a:p>
          </p:txBody>
        </p:sp>
      </p:grpSp>
      <p:sp>
        <p:nvSpPr>
          <p:cNvPr id="1474630" name="Text Box 70"/>
          <p:cNvSpPr txBox="1">
            <a:spLocks noChangeArrowheads="1"/>
          </p:cNvSpPr>
          <p:nvPr/>
        </p:nvSpPr>
        <p:spPr bwMode="invGray">
          <a:xfrm>
            <a:off x="239713" y="292100"/>
            <a:ext cx="87614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/>
              <a:t>It</a:t>
            </a:r>
            <a:r>
              <a:rPr lang="ja-JP" altLang="en-US" sz="3600">
                <a:latin typeface="Arial"/>
              </a:rPr>
              <a:t>’</a:t>
            </a:r>
            <a:r>
              <a:rPr lang="en-US" sz="3600"/>
              <a:t>s a Floor Wax And a Dessert Topping</a:t>
            </a:r>
          </a:p>
        </p:txBody>
      </p:sp>
      <p:sp>
        <p:nvSpPr>
          <p:cNvPr id="1474631" name="Text Box 71"/>
          <p:cNvSpPr txBox="1">
            <a:spLocks noChangeArrowheads="1"/>
          </p:cNvSpPr>
          <p:nvPr/>
        </p:nvSpPr>
        <p:spPr bwMode="invGray">
          <a:xfrm>
            <a:off x="1803400" y="1484313"/>
            <a:ext cx="41417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It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 function on the sample space S</a:t>
            </a:r>
          </a:p>
        </p:txBody>
      </p:sp>
      <p:sp>
        <p:nvSpPr>
          <p:cNvPr id="1474632" name="Text Box 72"/>
          <p:cNvSpPr txBox="1">
            <a:spLocks noChangeArrowheads="1"/>
          </p:cNvSpPr>
          <p:nvPr/>
        </p:nvSpPr>
        <p:spPr bwMode="invGray">
          <a:xfrm>
            <a:off x="2765425" y="3236913"/>
            <a:ext cx="45148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It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 variable with a probability distribution on its values</a:t>
            </a:r>
          </a:p>
        </p:txBody>
      </p:sp>
      <p:sp>
        <p:nvSpPr>
          <p:cNvPr id="1474633" name="Text Box 73"/>
          <p:cNvSpPr txBox="1">
            <a:spLocks noChangeArrowheads="1"/>
          </p:cNvSpPr>
          <p:nvPr/>
        </p:nvSpPr>
        <p:spPr bwMode="invGray">
          <a:xfrm>
            <a:off x="2341563" y="5421313"/>
            <a:ext cx="50323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You should be comfortable with both views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7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7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7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7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7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7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7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7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63" grpId="0" animBg="1"/>
      <p:bldP spid="1474588" grpId="0" animBg="1"/>
      <p:bldP spid="1474608" grpId="0" animBg="1"/>
      <p:bldP spid="1474631" grpId="0"/>
      <p:bldP spid="1474632" grpId="0"/>
      <p:bldP spid="14746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352425"/>
            <a:ext cx="8194675" cy="882650"/>
          </a:xfrm>
        </p:spPr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0000FF"/>
                </a:solidFill>
              </a:rPr>
              <a:t>Indicator Random Variables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52400" y="1447800"/>
            <a:ext cx="8610600" cy="5791200"/>
          </a:xfrm>
        </p:spPr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95B3D7"/>
                </a:solidFill>
                <a:hlinkClick r:id="rId3"/>
              </a:rPr>
              <a:t>Here</a:t>
            </a:r>
            <a:endParaRPr lang="en-US" altLang="en-US" b="1" dirty="0">
              <a:solidFill>
                <a:srgbClr val="95B3D7"/>
              </a:solidFill>
            </a:endParaRPr>
          </a:p>
          <a:p>
            <a:endParaRPr lang="en-US" altLang="en-US" b="1" dirty="0">
              <a:solidFill>
                <a:srgbClr val="95B3D7"/>
              </a:solidFill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EAC4D86B-78F6-4DFF-81CC-4506F020FC0E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27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</p:spTree>
    <p:extLst>
      <p:ext uri="{BB962C8B-B14F-4D97-AF65-F5344CB8AC3E}">
        <p14:creationId xmlns:p14="http://schemas.microsoft.com/office/powerpoint/2010/main" val="2268067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352425"/>
            <a:ext cx="8194675" cy="882650"/>
          </a:xfrm>
        </p:spPr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0000FF"/>
                </a:solidFill>
              </a:rPr>
              <a:t>Quickly Through Quicksort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52400" y="1447800"/>
            <a:ext cx="8610600" cy="5791200"/>
          </a:xfrm>
        </p:spPr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95B3D7"/>
                </a:solidFill>
              </a:rPr>
              <a:t>The </a:t>
            </a:r>
            <a:r>
              <a:rPr lang="en-US" altLang="en-US" b="1" dirty="0">
                <a:solidFill>
                  <a:srgbClr val="95B3D7"/>
                </a:solidFill>
                <a:hlinkClick r:id="rId3"/>
              </a:rPr>
              <a:t>Most Important Sorting Algorithm</a:t>
            </a:r>
            <a:r>
              <a:rPr lang="en-US" altLang="en-US" b="1" dirty="0">
                <a:solidFill>
                  <a:srgbClr val="95B3D7"/>
                </a:solidFill>
              </a:rPr>
              <a:t>?</a:t>
            </a:r>
          </a:p>
          <a:p>
            <a:endParaRPr lang="en-US" altLang="en-US" b="1" dirty="0">
              <a:solidFill>
                <a:srgbClr val="95B3D7"/>
              </a:solidFill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EAC4D86B-78F6-4DFF-81CC-4506F020FC0E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28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</p:spTree>
    <p:extLst>
      <p:ext uri="{BB962C8B-B14F-4D97-AF65-F5344CB8AC3E}">
        <p14:creationId xmlns:p14="http://schemas.microsoft.com/office/powerpoint/2010/main" val="911163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352425"/>
            <a:ext cx="8194675" cy="882650"/>
          </a:xfrm>
        </p:spPr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0000FF"/>
                </a:solidFill>
              </a:rPr>
              <a:t>Google Interview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52400" y="1447800"/>
            <a:ext cx="8610600" cy="5791200"/>
          </a:xfrm>
        </p:spPr>
        <p:txBody>
          <a:bodyPr lIns="90488" tIns="44450" rIns="90488" bIns="44450"/>
          <a:lstStyle/>
          <a:p>
            <a:r>
              <a:rPr lang="en-US" altLang="en-US" sz="3600" b="1" dirty="0">
                <a:solidFill>
                  <a:srgbClr val="95B3D7"/>
                </a:solidFill>
              </a:rPr>
              <a:t>A member of Teams Brandenburg and </a:t>
            </a:r>
            <a:r>
              <a:rPr lang="en-US" altLang="en-US" sz="3600" b="1" dirty="0" err="1">
                <a:solidFill>
                  <a:srgbClr val="95B3D7"/>
                </a:solidFill>
              </a:rPr>
              <a:t>Neuschwanstein</a:t>
            </a:r>
            <a:endParaRPr lang="en-US" altLang="en-US" sz="3600" b="1" dirty="0">
              <a:solidFill>
                <a:srgbClr val="95B3D7"/>
              </a:solidFill>
            </a:endParaRP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EAC4D86B-78F6-4DFF-81CC-4506F020FC0E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29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</p:spTree>
    <p:extLst>
      <p:ext uri="{BB962C8B-B14F-4D97-AF65-F5344CB8AC3E}">
        <p14:creationId xmlns:p14="http://schemas.microsoft.com/office/powerpoint/2010/main" val="417325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524308" name="Rectangle 20"/>
          <p:cNvSpPr>
            <a:spLocks noChangeArrowheads="1"/>
          </p:cNvSpPr>
          <p:nvPr/>
        </p:nvSpPr>
        <p:spPr bwMode="auto">
          <a:xfrm>
            <a:off x="-28575" y="5264150"/>
            <a:ext cx="2840038" cy="159385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4307" name="Text Box 19"/>
          <p:cNvSpPr txBox="1">
            <a:spLocks noChangeArrowheads="1"/>
          </p:cNvSpPr>
          <p:nvPr/>
        </p:nvSpPr>
        <p:spPr bwMode="auto">
          <a:xfrm>
            <a:off x="3738563" y="5513388"/>
            <a:ext cx="955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d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puzzle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far can you reach with a stack of </a:t>
            </a:r>
            <a:r>
              <a:rPr lang="en-US" i="1"/>
              <a:t>n</a:t>
            </a:r>
            <a:r>
              <a:rPr lang="en-US"/>
              <a:t> blocks, each 2 units long?</a:t>
            </a:r>
          </a:p>
        </p:txBody>
      </p:sp>
      <p:sp>
        <p:nvSpPr>
          <p:cNvPr id="524296" name="Rectangle 8"/>
          <p:cNvSpPr>
            <a:spLocks noChangeArrowheads="1"/>
          </p:cNvSpPr>
          <p:nvPr/>
        </p:nvSpPr>
        <p:spPr bwMode="auto">
          <a:xfrm>
            <a:off x="747713" y="4959350"/>
            <a:ext cx="2300287" cy="277813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4297" name="Rectangle 9"/>
          <p:cNvSpPr>
            <a:spLocks noChangeArrowheads="1"/>
          </p:cNvSpPr>
          <p:nvPr/>
        </p:nvSpPr>
        <p:spPr bwMode="auto">
          <a:xfrm>
            <a:off x="1249363" y="4678363"/>
            <a:ext cx="2300287" cy="277812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4298" name="Rectangle 10"/>
          <p:cNvSpPr>
            <a:spLocks noChangeArrowheads="1"/>
          </p:cNvSpPr>
          <p:nvPr/>
        </p:nvSpPr>
        <p:spPr bwMode="auto">
          <a:xfrm>
            <a:off x="1751013" y="4398963"/>
            <a:ext cx="2300287" cy="277812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4299" name="Rectangle 11"/>
          <p:cNvSpPr>
            <a:spLocks noChangeArrowheads="1"/>
          </p:cNvSpPr>
          <p:nvPr/>
        </p:nvSpPr>
        <p:spPr bwMode="auto">
          <a:xfrm>
            <a:off x="2251075" y="4117975"/>
            <a:ext cx="2300288" cy="277813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4300" name="Rectangle 12"/>
          <p:cNvSpPr>
            <a:spLocks noChangeArrowheads="1"/>
          </p:cNvSpPr>
          <p:nvPr/>
        </p:nvSpPr>
        <p:spPr bwMode="auto">
          <a:xfrm>
            <a:off x="2752725" y="3838575"/>
            <a:ext cx="2300288" cy="277813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4301" name="Rectangle 13"/>
          <p:cNvSpPr>
            <a:spLocks noChangeArrowheads="1"/>
          </p:cNvSpPr>
          <p:nvPr/>
        </p:nvSpPr>
        <p:spPr bwMode="auto">
          <a:xfrm>
            <a:off x="3252788" y="3559175"/>
            <a:ext cx="2300287" cy="277813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4303" name="Line 15"/>
          <p:cNvSpPr>
            <a:spLocks noChangeShapeType="1"/>
          </p:cNvSpPr>
          <p:nvPr/>
        </p:nvSpPr>
        <p:spPr bwMode="auto">
          <a:xfrm>
            <a:off x="5568950" y="3956050"/>
            <a:ext cx="0" cy="1552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4306" name="Line 18"/>
          <p:cNvSpPr>
            <a:spLocks noChangeShapeType="1"/>
          </p:cNvSpPr>
          <p:nvPr/>
        </p:nvSpPr>
        <p:spPr bwMode="auto">
          <a:xfrm>
            <a:off x="2936875" y="5480050"/>
            <a:ext cx="2605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76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1265238"/>
          </a:xfrm>
        </p:spPr>
        <p:txBody>
          <a:bodyPr lIns="90488" tIns="44450" rIns="90488" bIns="44450">
            <a:normAutofit/>
          </a:bodyPr>
          <a:lstStyle/>
          <a:p>
            <a:r>
              <a:rPr lang="en-US" altLang="en-US" b="1" dirty="0">
                <a:solidFill>
                  <a:srgbClr val="3366FF"/>
                </a:solidFill>
              </a:rPr>
              <a:t>Exercise 5.4-1: Team Hamburg</a:t>
            </a:r>
          </a:p>
        </p:txBody>
      </p:sp>
      <p:sp>
        <p:nvSpPr>
          <p:cNvPr id="1044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71330C9F-B4E7-469C-B9F0-D4376E7C9F81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30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30243-2938-0442-9CEA-72E8D1DB2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5" y="2514600"/>
            <a:ext cx="9083261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69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1265238"/>
          </a:xfrm>
        </p:spPr>
        <p:txBody>
          <a:bodyPr lIns="90488" tIns="44450" rIns="90488" bIns="44450">
            <a:normAutofit/>
          </a:bodyPr>
          <a:lstStyle/>
          <a:p>
            <a:r>
              <a:rPr lang="en-US" altLang="en-US" b="1" dirty="0">
                <a:solidFill>
                  <a:srgbClr val="3366FF"/>
                </a:solidFill>
              </a:rPr>
              <a:t>Exercise 5.4-2: Team Goethe</a:t>
            </a:r>
          </a:p>
        </p:txBody>
      </p:sp>
      <p:sp>
        <p:nvSpPr>
          <p:cNvPr id="1044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71330C9F-B4E7-469C-B9F0-D4376E7C9F81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31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  <p:pic>
        <p:nvPicPr>
          <p:cNvPr id="2" name="Picture 1" descr="Screen Shot 2015-09-30 at 3.18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5399"/>
            <a:ext cx="6705600" cy="495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00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1265238"/>
          </a:xfrm>
        </p:spPr>
        <p:txBody>
          <a:bodyPr lIns="90488" tIns="44450" rIns="90488" bIns="44450">
            <a:normAutofit/>
          </a:bodyPr>
          <a:lstStyle/>
          <a:p>
            <a:r>
              <a:rPr lang="en-US" altLang="en-US" b="1" dirty="0">
                <a:solidFill>
                  <a:srgbClr val="3366FF"/>
                </a:solidFill>
              </a:rPr>
              <a:t>Exercise 7.42: Team BMW</a:t>
            </a:r>
          </a:p>
        </p:txBody>
      </p:sp>
      <p:sp>
        <p:nvSpPr>
          <p:cNvPr id="1044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71330C9F-B4E7-469C-B9F0-D4376E7C9F81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32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4E9C26-FFA6-7C44-9678-F4FF5B26C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39" y="2667000"/>
            <a:ext cx="8327571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39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3366FF"/>
                </a:solidFill>
              </a:rPr>
              <a:t>Wrap-up and review</a:t>
            </a:r>
          </a:p>
        </p:txBody>
      </p:sp>
      <p:sp>
        <p:nvSpPr>
          <p:cNvPr id="104450" name="Rectangle 2"/>
          <p:cNvSpPr>
            <a:spLocks noGrp="1" noChangeArrowheads="1"/>
          </p:cNvSpPr>
          <p:nvPr>
            <p:ph idx="4294967295"/>
          </p:nvPr>
        </p:nvSpPr>
        <p:spPr/>
        <p:txBody>
          <a:bodyPr lIns="90488" tIns="44450" rIns="90488" bIns="44450"/>
          <a:lstStyle/>
          <a:p>
            <a:r>
              <a:rPr lang="en-US" altLang="en-US" sz="3600" b="1" dirty="0">
                <a:solidFill>
                  <a:srgbClr val="8EB4E3"/>
                </a:solidFill>
              </a:rPr>
              <a:t>Is the homework getting harder, or easier?</a:t>
            </a:r>
          </a:p>
          <a:p>
            <a:r>
              <a:rPr lang="en-US" altLang="en-US" sz="3600" b="1" dirty="0">
                <a:solidFill>
                  <a:srgbClr val="8EB4E3"/>
                </a:solidFill>
              </a:rPr>
              <a:t>How, generally, are you feeling about the course?</a:t>
            </a:r>
          </a:p>
          <a:p>
            <a:r>
              <a:rPr lang="en-US" altLang="en-US" sz="3600" b="1" dirty="0">
                <a:solidFill>
                  <a:srgbClr val="8EB4E3"/>
                </a:solidFill>
              </a:rPr>
              <a:t>Thank you and </a:t>
            </a:r>
            <a:r>
              <a:rPr lang="x-none" altLang="en-US" sz="3600" b="1" dirty="0">
                <a:solidFill>
                  <a:srgbClr val="8EB4E3"/>
                </a:solidFill>
              </a:rPr>
              <a:t>تصبح على خير</a:t>
            </a:r>
            <a:r>
              <a:rPr lang="en-US" altLang="en-US" sz="3600" b="1" dirty="0">
                <a:solidFill>
                  <a:srgbClr val="8EB4E3"/>
                </a:solidFill>
              </a:rPr>
              <a:t> (</a:t>
            </a:r>
            <a:r>
              <a:rPr lang="en-US" altLang="en-US" sz="3600" b="1" dirty="0" err="1">
                <a:solidFill>
                  <a:srgbClr val="8EB4E3"/>
                </a:solidFill>
              </a:rPr>
              <a:t>tusbih</a:t>
            </a:r>
            <a:r>
              <a:rPr lang="en-US" altLang="en-US" sz="3600" b="1" dirty="0">
                <a:solidFill>
                  <a:srgbClr val="8EB4E3"/>
                </a:solidFill>
              </a:rPr>
              <a:t> </a:t>
            </a:r>
            <a:r>
              <a:rPr lang="en-US" altLang="en-US" sz="3600" b="1" dirty="0" err="1">
                <a:solidFill>
                  <a:srgbClr val="8EB4E3"/>
                </a:solidFill>
              </a:rPr>
              <a:t>ealaa</a:t>
            </a:r>
            <a:r>
              <a:rPr lang="en-US" altLang="en-US" sz="3600" b="1" dirty="0">
                <a:solidFill>
                  <a:srgbClr val="8EB4E3"/>
                </a:solidFill>
              </a:rPr>
              <a:t> </a:t>
            </a:r>
            <a:r>
              <a:rPr lang="en-US" altLang="en-US" sz="3600" b="1" dirty="0" err="1">
                <a:solidFill>
                  <a:srgbClr val="8EB4E3"/>
                </a:solidFill>
              </a:rPr>
              <a:t>khayr</a:t>
            </a:r>
            <a:r>
              <a:rPr lang="en-US" altLang="en-US" sz="3600" b="1" dirty="0">
                <a:solidFill>
                  <a:srgbClr val="8EB4E3"/>
                </a:solidFill>
              </a:rPr>
              <a:t>)</a:t>
            </a:r>
          </a:p>
          <a:p>
            <a:endParaRPr lang="en-US" altLang="en-US" sz="3600" b="1" dirty="0"/>
          </a:p>
        </p:txBody>
      </p:sp>
      <p:sp>
        <p:nvSpPr>
          <p:cNvPr id="1044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71330C9F-B4E7-469C-B9F0-D4376E7C9F81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33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</p:spTree>
    <p:extLst>
      <p:ext uri="{BB962C8B-B14F-4D97-AF65-F5344CB8AC3E}">
        <p14:creationId xmlns:p14="http://schemas.microsoft.com/office/powerpoint/2010/main" val="427176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puzzle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far can you reach with a stack of </a:t>
            </a:r>
            <a:r>
              <a:rPr lang="en-US" i="1"/>
              <a:t>n</a:t>
            </a:r>
            <a:r>
              <a:rPr lang="en-US"/>
              <a:t> blocks, each 2 units long?</a:t>
            </a:r>
            <a:br>
              <a:rPr lang="en-US"/>
            </a:br>
            <a:endParaRPr lang="en-US" sz="1600"/>
          </a:p>
          <a:p>
            <a:pPr>
              <a:buFont typeface="Wingdings" charset="0"/>
              <a:buNone/>
            </a:pPr>
            <a:r>
              <a:rPr lang="en-US" i="1"/>
              <a:t>	d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= 1+ 1/2  + 1/3  + 1/4  + 1/5 + 1/6 …</a:t>
            </a:r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690563" y="4959350"/>
            <a:ext cx="2300287" cy="277813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5317" name="Rectangle 5"/>
          <p:cNvSpPr>
            <a:spLocks noChangeArrowheads="1"/>
          </p:cNvSpPr>
          <p:nvPr/>
        </p:nvSpPr>
        <p:spPr bwMode="auto">
          <a:xfrm>
            <a:off x="892175" y="4678363"/>
            <a:ext cx="2300288" cy="277812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5318" name="Rectangle 6"/>
          <p:cNvSpPr>
            <a:spLocks noChangeArrowheads="1"/>
          </p:cNvSpPr>
          <p:nvPr/>
        </p:nvSpPr>
        <p:spPr bwMode="auto">
          <a:xfrm>
            <a:off x="1179513" y="4398963"/>
            <a:ext cx="2300287" cy="277812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5319" name="Rectangle 7"/>
          <p:cNvSpPr>
            <a:spLocks noChangeArrowheads="1"/>
          </p:cNvSpPr>
          <p:nvPr/>
        </p:nvSpPr>
        <p:spPr bwMode="auto">
          <a:xfrm>
            <a:off x="1550988" y="4117975"/>
            <a:ext cx="2300287" cy="277813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5320" name="Rectangle 8"/>
          <p:cNvSpPr>
            <a:spLocks noChangeArrowheads="1"/>
          </p:cNvSpPr>
          <p:nvPr/>
        </p:nvSpPr>
        <p:spPr bwMode="auto">
          <a:xfrm>
            <a:off x="2138363" y="3838575"/>
            <a:ext cx="2300287" cy="277813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5321" name="Rectangle 9"/>
          <p:cNvSpPr>
            <a:spLocks noChangeArrowheads="1"/>
          </p:cNvSpPr>
          <p:nvPr/>
        </p:nvSpPr>
        <p:spPr bwMode="auto">
          <a:xfrm>
            <a:off x="3252788" y="3559175"/>
            <a:ext cx="2300287" cy="277813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5322" name="Line 10"/>
          <p:cNvSpPr>
            <a:spLocks noChangeShapeType="1"/>
          </p:cNvSpPr>
          <p:nvPr/>
        </p:nvSpPr>
        <p:spPr bwMode="auto">
          <a:xfrm>
            <a:off x="2936875" y="5480050"/>
            <a:ext cx="2605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5323" name="Line 11"/>
          <p:cNvSpPr>
            <a:spLocks noChangeShapeType="1"/>
          </p:cNvSpPr>
          <p:nvPr/>
        </p:nvSpPr>
        <p:spPr bwMode="auto">
          <a:xfrm>
            <a:off x="5568950" y="3956050"/>
            <a:ext cx="0" cy="1552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5324" name="Text Box 12"/>
          <p:cNvSpPr txBox="1">
            <a:spLocks noChangeArrowheads="1"/>
          </p:cNvSpPr>
          <p:nvPr/>
        </p:nvSpPr>
        <p:spPr bwMode="auto">
          <a:xfrm>
            <a:off x="3738563" y="5513388"/>
            <a:ext cx="955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d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</a:p>
        </p:txBody>
      </p:sp>
      <p:sp>
        <p:nvSpPr>
          <p:cNvPr id="525325" name="Rectangle 13"/>
          <p:cNvSpPr>
            <a:spLocks noChangeArrowheads="1"/>
          </p:cNvSpPr>
          <p:nvPr/>
        </p:nvSpPr>
        <p:spPr bwMode="auto">
          <a:xfrm>
            <a:off x="-28575" y="5264150"/>
            <a:ext cx="2840038" cy="159385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5332" name="Group 20"/>
          <p:cNvGrpSpPr>
            <a:grpSpLocks/>
          </p:cNvGrpSpPr>
          <p:nvPr/>
        </p:nvGrpSpPr>
        <p:grpSpPr bwMode="auto">
          <a:xfrm>
            <a:off x="2771775" y="3817938"/>
            <a:ext cx="2636838" cy="1752600"/>
            <a:chOff x="1746" y="2405"/>
            <a:chExt cx="1661" cy="1104"/>
          </a:xfrm>
        </p:grpSpPr>
        <p:sp>
          <p:nvSpPr>
            <p:cNvPr id="525326" name="Text Box 14"/>
            <p:cNvSpPr txBox="1">
              <a:spLocks noChangeArrowheads="1"/>
            </p:cNvSpPr>
            <p:nvPr/>
          </p:nvSpPr>
          <p:spPr bwMode="auto">
            <a:xfrm>
              <a:off x="2988" y="2405"/>
              <a:ext cx="4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</a:t>
              </a:r>
            </a:p>
          </p:txBody>
        </p:sp>
        <p:sp>
          <p:nvSpPr>
            <p:cNvPr id="525327" name="Text Box 15"/>
            <p:cNvSpPr txBox="1">
              <a:spLocks noChangeArrowheads="1"/>
            </p:cNvSpPr>
            <p:nvPr/>
          </p:nvSpPr>
          <p:spPr bwMode="auto">
            <a:xfrm>
              <a:off x="2513" y="2571"/>
              <a:ext cx="4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1/2</a:t>
              </a:r>
            </a:p>
          </p:txBody>
        </p:sp>
        <p:sp>
          <p:nvSpPr>
            <p:cNvPr id="525328" name="Text Box 16"/>
            <p:cNvSpPr txBox="1">
              <a:spLocks noChangeArrowheads="1"/>
            </p:cNvSpPr>
            <p:nvPr/>
          </p:nvSpPr>
          <p:spPr bwMode="auto">
            <a:xfrm>
              <a:off x="2225" y="2745"/>
              <a:ext cx="4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1/3</a:t>
              </a:r>
            </a:p>
          </p:txBody>
        </p:sp>
        <p:sp>
          <p:nvSpPr>
            <p:cNvPr id="525329" name="Text Box 17"/>
            <p:cNvSpPr txBox="1">
              <a:spLocks noChangeArrowheads="1"/>
            </p:cNvSpPr>
            <p:nvPr/>
          </p:nvSpPr>
          <p:spPr bwMode="auto">
            <a:xfrm>
              <a:off x="2007" y="2920"/>
              <a:ext cx="4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1/4</a:t>
              </a:r>
            </a:p>
          </p:txBody>
        </p:sp>
        <p:sp>
          <p:nvSpPr>
            <p:cNvPr id="525330" name="Text Box 18"/>
            <p:cNvSpPr txBox="1">
              <a:spLocks noChangeArrowheads="1"/>
            </p:cNvSpPr>
            <p:nvPr/>
          </p:nvSpPr>
          <p:spPr bwMode="auto">
            <a:xfrm>
              <a:off x="1859" y="3095"/>
              <a:ext cx="4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1/5</a:t>
              </a:r>
            </a:p>
          </p:txBody>
        </p:sp>
        <p:sp>
          <p:nvSpPr>
            <p:cNvPr id="525331" name="Text Box 19"/>
            <p:cNvSpPr txBox="1">
              <a:spLocks noChangeArrowheads="1"/>
            </p:cNvSpPr>
            <p:nvPr/>
          </p:nvSpPr>
          <p:spPr bwMode="auto">
            <a:xfrm>
              <a:off x="1746" y="3278"/>
              <a:ext cx="4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1/6</a:t>
              </a:r>
            </a:p>
          </p:txBody>
        </p:sp>
      </p:grpSp>
      <p:sp>
        <p:nvSpPr>
          <p:cNvPr id="525333" name="Text Box 21"/>
          <p:cNvSpPr txBox="1">
            <a:spLocks noChangeArrowheads="1"/>
          </p:cNvSpPr>
          <p:nvPr/>
        </p:nvSpPr>
        <p:spPr bwMode="auto">
          <a:xfrm>
            <a:off x="6138863" y="3903663"/>
            <a:ext cx="3005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n</a:t>
            </a:r>
            <a:r>
              <a:rPr lang="en-US"/>
              <a:t>th</a:t>
            </a:r>
            <a:r>
              <a:rPr lang="en-US" i="1"/>
              <a:t> </a:t>
            </a:r>
            <a:r>
              <a:rPr lang="en-US"/>
              <a:t>harmonic number, </a:t>
            </a:r>
            <a:r>
              <a:rPr lang="en-US" i="1"/>
              <a:t>Hn =</a:t>
            </a:r>
            <a:r>
              <a:rPr lang="en-US"/>
              <a:t> </a:t>
            </a:r>
            <a:r>
              <a:rPr lang="en-US">
                <a:latin typeface="Symbol" charset="0"/>
              </a:rPr>
              <a:t>Q</a:t>
            </a:r>
            <a:r>
              <a:rPr lang="en-US"/>
              <a:t>(lg </a:t>
            </a:r>
            <a:r>
              <a:rPr lang="en-US" i="1"/>
              <a:t>n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842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352425"/>
            <a:ext cx="8194675" cy="882650"/>
          </a:xfrm>
        </p:spPr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0000FF"/>
                </a:solidFill>
              </a:rPr>
              <a:t>Google Interview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52400" y="1447800"/>
            <a:ext cx="8610600" cy="5791200"/>
          </a:xfrm>
        </p:spPr>
        <p:txBody>
          <a:bodyPr lIns="90488" tIns="44450" rIns="90488" bIns="44450"/>
          <a:lstStyle/>
          <a:p>
            <a:r>
              <a:rPr lang="en-US" altLang="en-US" sz="3600" b="1" dirty="0">
                <a:solidFill>
                  <a:srgbClr val="95B3D7"/>
                </a:solidFill>
              </a:rPr>
              <a:t>A member of Teams Hamburg and Goethe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EAC4D86B-78F6-4DFF-81CC-4506F020FC0E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5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</p:spTree>
    <p:extLst>
      <p:ext uri="{BB962C8B-B14F-4D97-AF65-F5344CB8AC3E}">
        <p14:creationId xmlns:p14="http://schemas.microsoft.com/office/powerpoint/2010/main" val="400007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F98F-7018-894A-8451-F9421FC29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83504-27AB-F248-977B-FBFD4A705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E30920-88CA-F142-B411-1229B2B48CC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6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A770-EF8A-6249-8E45-FF21B8004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8A1D8-2A12-974D-9484-72EE21255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81229-49BF-2B49-B5FC-4909D5BABF1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4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68362"/>
          </a:xfrm>
        </p:spPr>
        <p:txBody>
          <a:bodyPr lIns="90488" tIns="44450" rIns="90488" bIns="44450"/>
          <a:lstStyle/>
          <a:p>
            <a:r>
              <a:rPr lang="en-US" altLang="en-US" b="1" dirty="0">
                <a:solidFill>
                  <a:srgbClr val="3366FF"/>
                </a:solidFill>
              </a:rPr>
              <a:t>El Quiz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457200" y="1295400"/>
            <a:ext cx="8229600" cy="4830763"/>
          </a:xfrm>
        </p:spPr>
        <p:txBody>
          <a:bodyPr lIns="90488" tIns="44450" rIns="90488" bIns="44450">
            <a:normAutofit fontScale="85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en-US" b="1" dirty="0">
                <a:solidFill>
                  <a:srgbClr val="95B3D7"/>
                </a:solidFill>
              </a:rPr>
              <a:t>1) Build a heap by inserting the following values:</a:t>
            </a:r>
            <a:br>
              <a:rPr lang="en-US" altLang="en-US" b="1" dirty="0">
                <a:solidFill>
                  <a:srgbClr val="95B3D7"/>
                </a:solidFill>
              </a:rPr>
            </a:br>
            <a:r>
              <a:rPr lang="en-US" altLang="en-US" b="1" dirty="0">
                <a:solidFill>
                  <a:srgbClr val="95B3D7"/>
                </a:solidFill>
              </a:rPr>
              <a:t>22, 37, 31, 41, 33, 27, 8, 5, 22, 31. Show each addition where it goes, and then the resulting heap after re-heap (you do not need to show intermediate steps in re-heaping).</a:t>
            </a:r>
          </a:p>
          <a:p>
            <a:r>
              <a:rPr lang="en-US" altLang="en-US" sz="3200" b="1" dirty="0">
                <a:solidFill>
                  <a:srgbClr val="95B3D7"/>
                </a:solidFill>
              </a:rPr>
              <a:t>2) Answer two of these three</a:t>
            </a:r>
          </a:p>
          <a:p>
            <a:pPr lvl="1"/>
            <a:r>
              <a:rPr lang="en-US" altLang="en-US" sz="2800" b="1" dirty="0">
                <a:solidFill>
                  <a:srgbClr val="95B3D7"/>
                </a:solidFill>
              </a:rPr>
              <a:t>A) What is the probability that you will roll a 7 or an 11 when shooting craps? Combined, that is: what is your chance of winning on the first roll?</a:t>
            </a:r>
            <a:endParaRPr lang="en-US" altLang="en-US" b="1" dirty="0">
              <a:solidFill>
                <a:srgbClr val="95B3D7"/>
              </a:solidFill>
            </a:endParaRPr>
          </a:p>
          <a:p>
            <a:pPr lvl="1"/>
            <a:r>
              <a:rPr lang="en-US" altLang="en-US" b="1" dirty="0">
                <a:solidFill>
                  <a:srgbClr val="95B3D7"/>
                </a:solidFill>
              </a:rPr>
              <a:t>B) What is the actual running time of Radix Sort when sorting 2^20 (about 1MM) numbers in the range 0..2^20? What is the actual running time of Heap Sort for the same input? (you must estimate the number of ops)</a:t>
            </a:r>
          </a:p>
          <a:p>
            <a:pPr lvl="1"/>
            <a:r>
              <a:rPr lang="en-US" altLang="en-US" sz="2800" b="1" dirty="0">
                <a:solidFill>
                  <a:srgbClr val="95B3D7"/>
                </a:solidFill>
              </a:rPr>
              <a:t>Describe the hiring problem. How does randomization assist with a fair solution of it?</a:t>
            </a:r>
            <a:endParaRPr lang="en-US" altLang="en-US" sz="2800" b="1" dirty="0">
              <a:solidFill>
                <a:srgbClr val="7F7F7F"/>
              </a:solidFill>
            </a:endParaRP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77662A8B-A35E-4FE4-8FD9-0FA090212B5C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8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</p:spTree>
    <p:extLst>
      <p:ext uri="{BB962C8B-B14F-4D97-AF65-F5344CB8AC3E}">
        <p14:creationId xmlns:p14="http://schemas.microsoft.com/office/powerpoint/2010/main" val="34080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0488" tIns="44450" rIns="90488" bIns="44450">
            <a:normAutofit fontScale="90000"/>
          </a:bodyPr>
          <a:lstStyle/>
          <a:p>
            <a:r>
              <a:rPr lang="en-US" altLang="en-US" b="1" dirty="0">
                <a:solidFill>
                  <a:srgbClr val="3366FF"/>
                </a:solidFill>
                <a:hlinkClick r:id="rId3"/>
              </a:rPr>
              <a:t>Alternative Master Method Method</a:t>
            </a:r>
            <a:endParaRPr lang="en-US" altLang="en-US" b="1" dirty="0">
              <a:solidFill>
                <a:srgbClr val="3366FF"/>
              </a:solidFill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37" y="1417638"/>
            <a:ext cx="8496259" cy="4938712"/>
          </a:xfrm>
        </p:spPr>
      </p:pic>
      <p:sp>
        <p:nvSpPr>
          <p:cNvPr id="1044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</p:spPr>
        <p:txBody>
          <a:bodyPr anchor="ctr"/>
          <a:lstStyle/>
          <a:p>
            <a:pPr eaLnBrk="0" hangingPunct="0"/>
            <a:fld id="{71330C9F-B4E7-469C-B9F0-D4376E7C9F81}" type="slidenum">
              <a:rPr lang="en-US" sz="1200">
                <a:solidFill>
                  <a:schemeClr val="bg1"/>
                </a:solidFill>
                <a:effectLst/>
                <a:latin typeface="Abril Text"/>
              </a:rPr>
              <a:pPr eaLnBrk="0" hangingPunct="0"/>
              <a:t>9</a:t>
            </a:fld>
            <a:endParaRPr lang="en-US" sz="1200">
              <a:solidFill>
                <a:schemeClr val="bg1"/>
              </a:solidFill>
              <a:effectLst/>
              <a:latin typeface="Abril Text"/>
            </a:endParaRPr>
          </a:p>
        </p:txBody>
      </p:sp>
    </p:spTree>
    <p:extLst>
      <p:ext uri="{BB962C8B-B14F-4D97-AF65-F5344CB8AC3E}">
        <p14:creationId xmlns:p14="http://schemas.microsoft.com/office/powerpoint/2010/main" val="12249763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VERSION" val="12.0"/>
  <p:tag name="DELIMITERS" val="3.1"/>
  <p:tag name="SHOWBARVISIBLE" val="True"/>
  <p:tag name="USESECONDARYMONITOR" val="True"/>
  <p:tag name="SAVECSVWITHSESSION" val="True"/>
  <p:tag name="CSVFORMAT" val="0"/>
  <p:tag name="BULLETTYPE" val="3"/>
  <p:tag name="ANSWERNOWSTYLE" val="-1"/>
  <p:tag name="ANSWERNOWTEXT" val="Answer Now"/>
  <p:tag name="COUNTDOWNSTYLE" val="-1"/>
  <p:tag name="RESPCOUNTERSTYLE" val="-1"/>
  <p:tag name="RESPCOUNTERFORMAT" val="0"/>
  <p:tag name="RESPTABLESTYLE" val="-1"/>
  <p:tag name="COUNTDOWNSECONDS" val="10"/>
  <p:tag name="INPUTSOURCE" val="1"/>
  <p:tag name="NUMRESPONSES" val="1"/>
  <p:tag name="ALLOWDUPLICATES" val="False"/>
  <p:tag name="BACKUPSESSIONS" val="True"/>
  <p:tag name="BACKUPMAINTENANCE" val="7"/>
  <p:tag name="CHARTVALUEFORMAT" val="0%"/>
  <p:tag name="AUTOADVANCE" val="False"/>
  <p:tag name="REVIEWONLY" val="False"/>
  <p:tag name="ROTATIONINTERVAL" val="2"/>
  <p:tag name="AUTOUPDATEALIASES" val="True"/>
  <p:tag name="STDCHART" val="1"/>
  <p:tag name="RACEENDPOINTS" val="100"/>
  <p:tag name="RACERSMAXDISPLAYED" val="5"/>
  <p:tag name="RACEANIMATIONSPEED" val="3"/>
  <p:tag name="SKIPREMAININGRACESLIDES" val="True"/>
  <p:tag name="PARTICIPANTSINLEADERBOARD" val="5"/>
  <p:tag name="TEAMSINLEADERBOARD" val="5"/>
  <p:tag name="MAXRESPONDERS" val="5"/>
  <p:tag name="BUBBLENAMEVISIBLE" val="True"/>
  <p:tag name="BUBBLESIZEVISIBLE" val="True"/>
  <p:tag name="BUBBLEVALUEFORMAT" val="0.0"/>
  <p:tag name="BUBBLEGROUPING" val="3"/>
  <p:tag name="DEFAULTNUMTEAMS" val="5"/>
  <p:tag name="CUSTOMGRIDBACKCOLOR" val="-2830136"/>
  <p:tag name="CUSTOMCELLFORECOLOR" val="-16777216"/>
  <p:tag name="CUSTOMCELLBACKCOLOR1" val="-657956"/>
  <p:tag name="CUSTOMCELLBACKCOLOR2" val="-13395457"/>
  <p:tag name="CUSTOMCELLBACKCOLOR3" val="-268652"/>
  <p:tag name="CUSTOMCELLBACKCOLOR4" val="-8355712"/>
  <p:tag name="USESCHEMECOLORS" val="True"/>
  <p:tag name="DISPLAYNAME" val="True"/>
  <p:tag name="DISPLAYDEVICENUMBER" val="True"/>
  <p:tag name="DISPLAYDEVICEID" val="True"/>
  <p:tag name="GRIDOPACITY" val="90"/>
  <p:tag name="GRIDROTATIONINTERVAL" val="2"/>
  <p:tag name="AUTOSIZEGRID" val="True"/>
  <p:tag name="GRIDSIZE" val="{Width=800, Height=600}"/>
  <p:tag name="GRIDPOSITION" val="1"/>
  <p:tag name="GRIDFONTSIZE" val="12"/>
  <p:tag name="POLLINGCYCLE" val="2"/>
  <p:tag name="CHARTCOLORS" val="1"/>
  <p:tag name="CHARTLABELS" val="0"/>
  <p:tag name="RESETCHARTS" val="True"/>
  <p:tag name="INCLUDENONRESPONDERS" val="False"/>
  <p:tag name="MULTIRESPDIVISOR" val="1"/>
  <p:tag name="INCLUDEPPT" val="True"/>
  <p:tag name="ALLOWUSERFEEDBACK" val="True"/>
  <p:tag name="CORRECTPOINTVALUE" val="100"/>
  <p:tag name="INCORRECTPOINTVALUE" val="0"/>
  <p:tag name="REALTIMEBACKUP" val="False"/>
  <p:tag name="REALTIMEBACKUPPATH" val="(None)"/>
  <p:tag name="ZEROBASED" val="False"/>
  <p:tag name="AUTOADJUSTPARTRANGE" val="True"/>
  <p:tag name="CHARTSCALE" val="True"/>
  <p:tag name="FIBDISPLAYRESULTS" val="True"/>
  <p:tag name="FIBNUMRESULTS" val="5"/>
  <p:tag name="FIBINCLUDEOTHER" val="True"/>
  <p:tag name="FIBDISPLAYKEYWORDS" val="True"/>
  <p:tag name="PRRESPONSE1" val="10"/>
  <p:tag name="PRRESPONSE2" val="9"/>
  <p:tag name="PRRESPONSE3" val="8"/>
  <p:tag name="PRRESPONSE4" val="7"/>
  <p:tag name="PRRESPONSE5" val="6"/>
  <p:tag name="PRRESPONSE6" val="5"/>
  <p:tag name="PRRESPONSE7" val="4"/>
  <p:tag name="PRRESPONSE8" val="3"/>
  <p:tag name="PRRESPONSE9" val="2"/>
  <p:tag name="PRRESPONSE10" val="1"/>
  <p:tag name="SHOWFLASHWARNING" val="True"/>
  <p:tag name="ALWAYSOPENPOLL" val="False"/>
  <p:tag name="ADVANCEDSETTINGSVIEW" val="True"/>
  <p:tag name="POWERPOINTVERSION" val="14.0"/>
  <p:tag name="TASKPANEKEY" val="70f61ca7-19a7-4622-8659-7ae6fb16f2c8"/>
  <p:tag name="EXPANDSHOWBAR" val="True"/>
  <p:tag name="WASPOLLED" val="415FB79CDAB1455296D693E64879D583"/>
  <p:tag name="TPVERSION" val="5"/>
  <p:tag name="TPFULLVERSION" val="5033.3.3.11"/>
  <p:tag name="PPTVERSION" val="14"/>
  <p:tag name="TPOS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12767</TotalTime>
  <Words>1206</Words>
  <Application>Microsoft Macintosh PowerPoint</Application>
  <PresentationFormat>On-screen Show (4:3)</PresentationFormat>
  <Paragraphs>236</Paragraphs>
  <Slides>33</Slides>
  <Notes>33</Notes>
  <HiddenSlides>2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ＭＳ Ｐゴシック</vt:lpstr>
      <vt:lpstr>Abril Text</vt:lpstr>
      <vt:lpstr>Arial</vt:lpstr>
      <vt:lpstr>Arial Rounded MT Bold</vt:lpstr>
      <vt:lpstr>Calibri</vt:lpstr>
      <vt:lpstr>cmsy10</vt:lpstr>
      <vt:lpstr>Euclid Math Two</vt:lpstr>
      <vt:lpstr>Symbol</vt:lpstr>
      <vt:lpstr>Times New Roman</vt:lpstr>
      <vt:lpstr>Wingdings</vt:lpstr>
      <vt:lpstr>Office Theme</vt:lpstr>
      <vt:lpstr>Equation</vt:lpstr>
      <vt:lpstr>CS 242/608Algorithms</vt:lpstr>
      <vt:lpstr>Week 4 Agenda</vt:lpstr>
      <vt:lpstr>Today’s puzzle</vt:lpstr>
      <vt:lpstr>Today’s puzzle</vt:lpstr>
      <vt:lpstr>Google Interview</vt:lpstr>
      <vt:lpstr>PowerPoint Presentation</vt:lpstr>
      <vt:lpstr>PowerPoint Presentation</vt:lpstr>
      <vt:lpstr>El Quiz</vt:lpstr>
      <vt:lpstr>Alternative Master Method Method</vt:lpstr>
      <vt:lpstr>Probability</vt:lpstr>
      <vt:lpstr>PowerPoint Presentation</vt:lpstr>
      <vt:lpstr>PowerPoint Presentation</vt:lpstr>
      <vt:lpstr>PowerPoint Presentation</vt:lpstr>
      <vt:lpstr>PowerPoint Presentation</vt:lpstr>
      <vt:lpstr>Conditional Probability</vt:lpstr>
      <vt:lpstr>Conditional Probability</vt:lpstr>
      <vt:lpstr>Conditional Probability</vt:lpstr>
      <vt:lpstr>Conditional 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Indicator Random Variables</vt:lpstr>
      <vt:lpstr>Quickly Through Quicksort</vt:lpstr>
      <vt:lpstr>Google Interview</vt:lpstr>
      <vt:lpstr>Exercise 5.4-1: Team Hamburg</vt:lpstr>
      <vt:lpstr>Exercise 5.4-2: Team Goethe</vt:lpstr>
      <vt:lpstr>Exercise 7.42: Team BMW</vt:lpstr>
      <vt:lpstr>Wrap-up and review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mtondo</dc:creator>
  <cp:lastModifiedBy>Microsoft Office User</cp:lastModifiedBy>
  <cp:revision>479</cp:revision>
  <dcterms:created xsi:type="dcterms:W3CDTF">2011-11-29T17:33:16Z</dcterms:created>
  <dcterms:modified xsi:type="dcterms:W3CDTF">2018-02-13T04:16:54Z</dcterms:modified>
</cp:coreProperties>
</file>