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9"/>
  </p:notesMasterIdLst>
  <p:handoutMasterIdLst>
    <p:handoutMasterId r:id="rId20"/>
  </p:handoutMasterIdLst>
  <p:sldIdLst>
    <p:sldId id="513" r:id="rId2"/>
    <p:sldId id="514" r:id="rId3"/>
    <p:sldId id="527" r:id="rId4"/>
    <p:sldId id="528" r:id="rId5"/>
    <p:sldId id="516" r:id="rId6"/>
    <p:sldId id="529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482" r:id="rId18"/>
  </p:sldIdLst>
  <p:sldSz cx="9144000" cy="6858000" type="screen4x3"/>
  <p:notesSz cx="7019925" cy="930592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 autoAdjust="0"/>
    <p:restoredTop sz="82585" autoAdjust="0"/>
  </p:normalViewPr>
  <p:slideViewPr>
    <p:cSldViewPr>
      <p:cViewPr varScale="1">
        <p:scale>
          <a:sx n="64" d="100"/>
          <a:sy n="64" d="100"/>
        </p:scale>
        <p:origin x="21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9595-05FE-423A-826E-8E3DD9E1F5FC}" type="datetimeFigureOut">
              <a:rPr lang="en-US" smtClean="0"/>
              <a:pPr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369CF-8D25-4BE6-BAA9-D30F790BD1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E7076BB-EE26-45BD-8B09-B1D6D87E2826}" type="datetimeFigureOut">
              <a:rPr lang="en-US" smtClean="0"/>
              <a:pPr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2B101EE5-5624-47A5-BBA8-A07AB78E5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7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your interviewee?</a:t>
            </a:r>
          </a:p>
          <a:p>
            <a:r>
              <a:rPr lang="en-US"/>
              <a:t>https://www.polleverywhere.com/multiple_choice_polls/2Bcwzs8oRbfzQ4C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2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explanation 1?</a:t>
            </a:r>
          </a:p>
          <a:p>
            <a:r>
              <a:rPr lang="en-US"/>
              <a:t>https://www.polleverywhere.com/multiple_choice_polls/8vmrgZ3VhcBHQvH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1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7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explanatiobn #2</a:t>
            </a:r>
          </a:p>
          <a:p>
            <a:r>
              <a:rPr lang="en-US"/>
              <a:t>https://www.polleverywhere.com/multiple_choice_polls/BL1zpHfb2mm0Ruz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9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HW explanatiobn #3</a:t>
            </a:r>
          </a:p>
          <a:p>
            <a:r>
              <a:rPr lang="en-US"/>
              <a:t>https://www.polleverywhere.com/multiple_choice_polls/Yafw9lfl8l8gPr8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2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8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the interviewer's questioning style?</a:t>
            </a:r>
          </a:p>
          <a:p>
            <a:r>
              <a:rPr lang="en-US"/>
              <a:t>https://www.polleverywhere.com/multiple_choice_polls/gXPkEw1cpnly2ho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7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baseline="0">
                <a:solidFill>
                  <a:srgbClr val="2860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990600"/>
            <a:ext cx="8229600" cy="609599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>
                <a:solidFill>
                  <a:srgbClr val="286017"/>
                </a:solidFill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1341-8B9E-4B49-8399-9D780D3D9F03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C:\Users\mtondo\Desktop\Morgan\Graphics\Waves\OrangeSwoosh_Spring2012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06776"/>
            <a:ext cx="9144000" cy="751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Sorting%20Decks/Decision%20Tree%20Analysis.p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Randomized%20and%20IRV/lecture14-probabilistic_models.ppt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../../../../Desktop/Algorithms%20Source%20Decks/Sorting%20Decks/RandomizingQuickSort.ppt" TargetMode="External"/><Relationship Id="rId4" Type="http://schemas.openxmlformats.org/officeDocument/2006/relationships/hyperlink" Target="../../../../../../../../Desktop/Algorithms%20Source%20Decks/Randomized%20and%20IRV/lecture13-probability.ppt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CS 242/608 Algorithms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1250950" y="3910013"/>
            <a:ext cx="6642100" cy="1712912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>
                <a:solidFill>
                  <a:srgbClr val="8EB4E3"/>
                </a:solidFill>
              </a:rPr>
              <a:t>Week 5</a:t>
            </a:r>
            <a:br>
              <a:rPr lang="en-US" dirty="0">
                <a:solidFill>
                  <a:srgbClr val="8EB4E3"/>
                </a:solidFill>
              </a:rPr>
            </a:br>
            <a:r>
              <a:rPr lang="en-US" dirty="0">
                <a:solidFill>
                  <a:srgbClr val="8EB4E3"/>
                </a:solidFill>
              </a:rPr>
              <a:t>Dr. Tom Schmidt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B6356CD5-44AF-4237-A702-E359E0B93965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889821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A770-EF8A-6249-8E45-FF21B800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A1D8-2A12-974D-9484-72EE21255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1229-49BF-2B49-B5FC-4909D5BABF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8.1-3: Team Brandenburg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2" name="Picture 1" descr="Screen Shot 2016-10-04 at 4.4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" y="2133600"/>
            <a:ext cx="890533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4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B8DE-5481-6D47-9C70-D61BA9AD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32DAE-D63E-6C4A-986B-14FE4788E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9542C-D742-194F-A4E0-EADCC874CF7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3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8.3-1 Team </a:t>
            </a:r>
            <a:r>
              <a:rPr lang="en-US" altLang="en-US" b="1" dirty="0" err="1">
                <a:solidFill>
                  <a:srgbClr val="3366FF"/>
                </a:solidFill>
              </a:rPr>
              <a:t>Neuschwanstein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 descr="Screen Shot 2016-10-04 at 4.50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73412" cy="1371600"/>
          </a:xfrm>
          <a:prstGeom prst="rect">
            <a:avLst/>
          </a:prstGeom>
        </p:spPr>
      </p:pic>
      <p:pic>
        <p:nvPicPr>
          <p:cNvPr id="4" name="Picture 3" descr="Screen Shot 2016-10-04 at 4.5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0400"/>
            <a:ext cx="874042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2166-D884-1243-AF60-9ADE327A8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FD6CE-28BA-0543-BE96-287D3361E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6AFD-A020-CE4E-BBCA-59C996610CA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5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478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8.3-2: Team Hamburg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15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3" name="Picture 2" descr="Screen Shot 2016-10-04 at 4.50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73412" cy="1371600"/>
          </a:xfrm>
          <a:prstGeom prst="rect">
            <a:avLst/>
          </a:prstGeom>
        </p:spPr>
      </p:pic>
      <p:pic>
        <p:nvPicPr>
          <p:cNvPr id="4" name="Picture 3" descr="Screen Shot 2016-10-04 at 4.5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0400"/>
            <a:ext cx="874042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5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5A28-E42F-2B4A-A225-1BA439DDA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53F0-7B84-3742-9DFE-9D73FE84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ABB97-1DF1-A04B-A104-F30326FDEAD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Wrap-up and review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8EB4E3"/>
                </a:solidFill>
              </a:rPr>
              <a:t>Do you prefer having student explanations of homework problems?</a:t>
            </a:r>
          </a:p>
          <a:p>
            <a:r>
              <a:rPr lang="en-US" altLang="en-US" sz="3600" b="1" dirty="0">
                <a:solidFill>
                  <a:srgbClr val="8EB4E3"/>
                </a:solidFill>
              </a:rPr>
              <a:t>What would make student explanations of homework problems more effective?</a:t>
            </a:r>
          </a:p>
          <a:p>
            <a:r>
              <a:rPr lang="en-US" altLang="en-US" sz="3600" b="1" dirty="0">
                <a:solidFill>
                  <a:srgbClr val="8EB4E3"/>
                </a:solidFill>
              </a:rPr>
              <a:t>Thank you and </a:t>
            </a:r>
            <a:r>
              <a:rPr lang="en-US" altLang="en-US" sz="3600" b="1" dirty="0" err="1">
                <a:solidFill>
                  <a:srgbClr val="8EB4E3"/>
                </a:solidFill>
              </a:rPr>
              <a:t>Buona</a:t>
            </a:r>
            <a:r>
              <a:rPr lang="en-US" altLang="en-US" sz="3600" b="1" dirty="0">
                <a:solidFill>
                  <a:srgbClr val="8EB4E3"/>
                </a:solidFill>
              </a:rPr>
              <a:t> </a:t>
            </a:r>
            <a:r>
              <a:rPr lang="en-US" altLang="en-US" sz="3600" b="1" dirty="0" err="1">
                <a:solidFill>
                  <a:srgbClr val="8EB4E3"/>
                </a:solidFill>
              </a:rPr>
              <a:t>Notte</a:t>
            </a:r>
            <a:endParaRPr lang="en-US" altLang="en-US" sz="3600" b="1" dirty="0">
              <a:solidFill>
                <a:srgbClr val="8EB4E3"/>
              </a:solidFill>
            </a:endParaRPr>
          </a:p>
          <a:p>
            <a:endParaRPr lang="en-US" altLang="en-US" sz="3600" b="1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17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76092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Week 5 Agenda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The </a:t>
            </a:r>
            <a:r>
              <a:rPr lang="en-US" altLang="en-US" b="1" dirty="0" err="1">
                <a:solidFill>
                  <a:srgbClr val="95B3D7"/>
                </a:solidFill>
              </a:rPr>
              <a:t>examen</a:t>
            </a:r>
            <a:endParaRPr lang="en-US" altLang="en-US" b="1" dirty="0">
              <a:solidFill>
                <a:srgbClr val="95B3D7"/>
              </a:solidFill>
            </a:endParaRPr>
          </a:p>
          <a:p>
            <a:r>
              <a:rPr lang="en-US" altLang="en-US" b="1" dirty="0">
                <a:solidFill>
                  <a:srgbClr val="95B3D7"/>
                </a:solidFill>
              </a:rPr>
              <a:t>The Sounds of Sorting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Sword fight?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Radix Sort and decision-tree analysis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Some probable possibilities if time permits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Google Interview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Homework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Wrap-up and review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47900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The </a:t>
            </a:r>
            <a:r>
              <a:rPr lang="en-US" altLang="en-US" b="1" dirty="0" err="1">
                <a:solidFill>
                  <a:srgbClr val="3366FF"/>
                </a:solidFill>
              </a:rPr>
              <a:t>examen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95B3D7"/>
                </a:solidFill>
              </a:rPr>
              <a:t>1) There are 20 students in this class who have taken a quiz so far. What is the Big O of the number of possible pairs of students in the course? What is the number of possible pairs of students in a class of 20?</a:t>
            </a:r>
          </a:p>
          <a:p>
            <a:r>
              <a:rPr lang="en-US" altLang="en-US" sz="3200" b="1" dirty="0">
                <a:solidFill>
                  <a:srgbClr val="95B3D7"/>
                </a:solidFill>
              </a:rPr>
              <a:t>2) Answer two of these three</a:t>
            </a:r>
          </a:p>
          <a:p>
            <a:pPr lvl="1"/>
            <a:r>
              <a:rPr lang="en-US" altLang="en-US" sz="2800" b="1" dirty="0">
                <a:solidFill>
                  <a:srgbClr val="95B3D7"/>
                </a:solidFill>
              </a:rPr>
              <a:t>A) Give three uses for probabilistic reasoning in Computer Science; briefly explain each.</a:t>
            </a:r>
            <a:endParaRPr lang="en-US" altLang="en-US" b="1" dirty="0">
              <a:solidFill>
                <a:srgbClr val="95B3D7"/>
              </a:solidFill>
            </a:endParaRPr>
          </a:p>
          <a:p>
            <a:pPr lvl="1"/>
            <a:r>
              <a:rPr lang="en-US" altLang="en-US" b="1" dirty="0">
                <a:solidFill>
                  <a:srgbClr val="95B3D7"/>
                </a:solidFill>
              </a:rPr>
              <a:t>B) There are 10,000,000 possible 7-digit positive integers. Suppose you had an array of 1 million of them. How fast would </a:t>
            </a:r>
            <a:r>
              <a:rPr lang="en-US" altLang="en-US" b="1" dirty="0" err="1">
                <a:solidFill>
                  <a:srgbClr val="95B3D7"/>
                </a:solidFill>
              </a:rPr>
              <a:t>mergesort</a:t>
            </a:r>
            <a:r>
              <a:rPr lang="en-US" altLang="en-US" b="1" dirty="0">
                <a:solidFill>
                  <a:srgbClr val="95B3D7"/>
                </a:solidFill>
              </a:rPr>
              <a:t> sort them? Radix Sort? Give estimates of total operations, not “</a:t>
            </a:r>
            <a:r>
              <a:rPr lang="en-US" altLang="en-US" b="1" dirty="0" err="1">
                <a:solidFill>
                  <a:srgbClr val="95B3D7"/>
                </a:solidFill>
              </a:rPr>
              <a:t>nlgn</a:t>
            </a:r>
            <a:r>
              <a:rPr lang="en-US" altLang="en-US" b="1" dirty="0">
                <a:solidFill>
                  <a:srgbClr val="95B3D7"/>
                </a:solidFill>
              </a:rPr>
              <a:t>”!</a:t>
            </a:r>
          </a:p>
          <a:p>
            <a:pPr lvl="1"/>
            <a:r>
              <a:rPr lang="en-US" altLang="en-US" b="1" dirty="0">
                <a:solidFill>
                  <a:srgbClr val="95B3D7"/>
                </a:solidFill>
              </a:rPr>
              <a:t>C) Explain why a comparison-based sort can run no faster than </a:t>
            </a:r>
            <a:r>
              <a:rPr lang="en-US" altLang="en-US" b="1" dirty="0" err="1">
                <a:solidFill>
                  <a:srgbClr val="95B3D7"/>
                </a:solidFill>
              </a:rPr>
              <a:t>nlgn</a:t>
            </a:r>
            <a:endParaRPr lang="en-US" altLang="en-US" sz="2800" b="1" dirty="0">
              <a:solidFill>
                <a:srgbClr val="7F7F7F"/>
              </a:solidFill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7662A8B-A35E-4FE4-8FD9-0FA090212B5C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16705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Visualizing and </a:t>
            </a:r>
            <a:r>
              <a:rPr lang="en-US" altLang="en-US" b="1" dirty="0" err="1">
                <a:solidFill>
                  <a:srgbClr val="0000FF"/>
                </a:solidFill>
              </a:rPr>
              <a:t>audibilizing</a:t>
            </a:r>
            <a:r>
              <a:rPr lang="en-US" altLang="en-US" b="1" dirty="0">
                <a:solidFill>
                  <a:srgbClr val="0000FF"/>
                </a:solidFill>
              </a:rPr>
              <a:t> sorting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95B3D7"/>
                </a:solidFill>
                <a:hlinkClick r:id="rId3"/>
              </a:rPr>
              <a:t>From here</a:t>
            </a:r>
            <a:endParaRPr lang="en-US" altLang="en-US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4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63132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A joust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95B3D7"/>
                </a:solidFill>
              </a:rPr>
              <a:t>In which the </a:t>
            </a:r>
            <a:r>
              <a:rPr lang="en-US" altLang="en-US" b="1" dirty="0" err="1">
                <a:solidFill>
                  <a:srgbClr val="95B3D7"/>
                </a:solidFill>
              </a:rPr>
              <a:t>Honour</a:t>
            </a:r>
            <a:r>
              <a:rPr lang="en-US" altLang="en-US" b="1" dirty="0">
                <a:solidFill>
                  <a:srgbClr val="95B3D7"/>
                </a:solidFill>
              </a:rPr>
              <a:t> and Probity of </a:t>
            </a:r>
            <a:r>
              <a:rPr lang="en-US" altLang="en-US" b="1" dirty="0" err="1">
                <a:solidFill>
                  <a:srgbClr val="95B3D7"/>
                </a:solidFill>
              </a:rPr>
              <a:t>MergeSort</a:t>
            </a:r>
            <a:r>
              <a:rPr lang="en-US" altLang="en-US" b="1" dirty="0">
                <a:solidFill>
                  <a:srgbClr val="95B3D7"/>
                </a:solidFill>
              </a:rPr>
              <a:t> and of Radix Sort </a:t>
            </a:r>
            <a:r>
              <a:rPr lang="en-US" altLang="en-US" b="1">
                <a:solidFill>
                  <a:srgbClr val="95B3D7"/>
                </a:solidFill>
              </a:rPr>
              <a:t>find champions </a:t>
            </a:r>
            <a:endParaRPr lang="en-US" altLang="en-US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5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50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Radix Sort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95B3D7"/>
                </a:solidFill>
                <a:hlinkClick r:id="rId3"/>
              </a:rPr>
              <a:t>Decision Trees And Radix Sort </a:t>
            </a:r>
            <a:r>
              <a:rPr lang="en-US" altLang="en-US" b="1" dirty="0">
                <a:solidFill>
                  <a:srgbClr val="95B3D7"/>
                </a:solidFill>
              </a:rPr>
              <a:t>and Linear Time Sorting</a:t>
            </a:r>
          </a:p>
          <a:p>
            <a:endParaRPr lang="en-US" altLang="en-US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6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3508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Probabilistic Modeling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95B3D7"/>
                </a:solidFill>
                <a:hlinkClick r:id="rId3"/>
              </a:rPr>
              <a:t>Used in Machine learning</a:t>
            </a:r>
            <a:endParaRPr lang="en-US" altLang="en-US" b="1" dirty="0">
              <a:solidFill>
                <a:srgbClr val="95B3D7"/>
              </a:solidFill>
            </a:endParaRPr>
          </a:p>
          <a:p>
            <a:r>
              <a:rPr lang="en-US" altLang="en-US" b="1" dirty="0">
                <a:solidFill>
                  <a:srgbClr val="95B3D7"/>
                </a:solidFill>
                <a:hlinkClick r:id="rId4"/>
              </a:rPr>
              <a:t>More on Probability?</a:t>
            </a:r>
            <a:endParaRPr lang="en-US" altLang="en-US" b="1" dirty="0">
              <a:solidFill>
                <a:srgbClr val="95B3D7"/>
              </a:solidFill>
            </a:endParaRPr>
          </a:p>
          <a:p>
            <a:r>
              <a:rPr lang="en-US" altLang="en-US" b="1" dirty="0">
                <a:solidFill>
                  <a:srgbClr val="95B3D7"/>
                </a:solidFill>
                <a:hlinkClick r:id="rId5"/>
              </a:rPr>
              <a:t>Randomizing Quicksort?</a:t>
            </a:r>
            <a:endParaRPr lang="en-US" altLang="en-US" b="1" dirty="0">
              <a:solidFill>
                <a:srgbClr val="95B3D7"/>
              </a:solidFill>
            </a:endParaRPr>
          </a:p>
          <a:p>
            <a:endParaRPr lang="en-US" altLang="en-US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7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2418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Google Interview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95B3D7"/>
                </a:solidFill>
              </a:rPr>
              <a:t>A member of Teams Goethe and BMW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8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00835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F98F-7018-894A-8451-F9421FC29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3504-27AB-F248-977B-FBFD4A70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0920-88CA-F142-B411-1229B2B48C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0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VERSION" val="12.0"/>
  <p:tag name="DELIMITERS" val="3.1"/>
  <p:tag name="SHOWBARVISIBLE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2830136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1"/>
  <p:tag name="CHARTLABELS" val="0"/>
  <p:tag name="RESETCHARTS" val="True"/>
  <p:tag name="INCLUDENONRESPONDERS" val="False"/>
  <p:tag name="MULTIRESPDIVISOR" val="1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ADVANCEDSETTINGSVIEW" val="True"/>
  <p:tag name="POWERPOINTVERSION" val="14.0"/>
  <p:tag name="TASKPANEKEY" val="70f61ca7-19a7-4622-8659-7ae6fb16f2c8"/>
  <p:tag name="EXPANDSHOWBAR" val="True"/>
  <p:tag name="WASPOLLED" val="415FB79CDAB1455296D693E64879D583"/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15472</TotalTime>
  <Words>409</Words>
  <Application>Microsoft Macintosh PowerPoint</Application>
  <PresentationFormat>On-screen Show (4:3)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Abril Text</vt:lpstr>
      <vt:lpstr>Arial</vt:lpstr>
      <vt:lpstr>Calibri</vt:lpstr>
      <vt:lpstr>Wingdings</vt:lpstr>
      <vt:lpstr>Office Theme</vt:lpstr>
      <vt:lpstr>CS 242/608 Algorithms</vt:lpstr>
      <vt:lpstr>Week 5 Agenda</vt:lpstr>
      <vt:lpstr>The examen</vt:lpstr>
      <vt:lpstr>Visualizing and audibilizing sorting</vt:lpstr>
      <vt:lpstr>A joust</vt:lpstr>
      <vt:lpstr>Radix Sort</vt:lpstr>
      <vt:lpstr>Probabilistic Modeling</vt:lpstr>
      <vt:lpstr>Google Interview</vt:lpstr>
      <vt:lpstr>PowerPoint Presentation</vt:lpstr>
      <vt:lpstr>PowerPoint Presentation</vt:lpstr>
      <vt:lpstr>Exercise 8.1-3: Team Brandenburg</vt:lpstr>
      <vt:lpstr>PowerPoint Presentation</vt:lpstr>
      <vt:lpstr>Exercise 8.3-1 Team Neuschwanstein</vt:lpstr>
      <vt:lpstr>PowerPoint Presentation</vt:lpstr>
      <vt:lpstr>Exercise 8.3-2: Team Hamburg</vt:lpstr>
      <vt:lpstr>PowerPoint Presentation</vt:lpstr>
      <vt:lpstr>Wrap-up and review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mtondo</dc:creator>
  <cp:lastModifiedBy>Microsoft Office User</cp:lastModifiedBy>
  <cp:revision>493</cp:revision>
  <dcterms:created xsi:type="dcterms:W3CDTF">2011-11-29T17:33:16Z</dcterms:created>
  <dcterms:modified xsi:type="dcterms:W3CDTF">2018-02-20T18:06:33Z</dcterms:modified>
</cp:coreProperties>
</file>