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9" r:id="rId3"/>
    <p:sldId id="389" r:id="rId4"/>
    <p:sldId id="391" r:id="rId5"/>
    <p:sldId id="360" r:id="rId6"/>
    <p:sldId id="361" r:id="rId7"/>
    <p:sldId id="362" r:id="rId8"/>
    <p:sldId id="363" r:id="rId9"/>
    <p:sldId id="364" r:id="rId10"/>
    <p:sldId id="365" r:id="rId11"/>
    <p:sldId id="392" r:id="rId12"/>
    <p:sldId id="393" r:id="rId13"/>
    <p:sldId id="366" r:id="rId14"/>
    <p:sldId id="367" r:id="rId15"/>
    <p:sldId id="394" r:id="rId16"/>
    <p:sldId id="368" r:id="rId17"/>
    <p:sldId id="369" r:id="rId18"/>
    <p:sldId id="436" r:id="rId19"/>
    <p:sldId id="370" r:id="rId20"/>
    <p:sldId id="376" r:id="rId21"/>
    <p:sldId id="377" r:id="rId22"/>
    <p:sldId id="378" r:id="rId23"/>
    <p:sldId id="395" r:id="rId24"/>
    <p:sldId id="396" r:id="rId25"/>
    <p:sldId id="413" r:id="rId26"/>
    <p:sldId id="397" r:id="rId27"/>
    <p:sldId id="398" r:id="rId28"/>
    <p:sldId id="399" r:id="rId29"/>
    <p:sldId id="404" r:id="rId30"/>
    <p:sldId id="405" r:id="rId31"/>
    <p:sldId id="406" r:id="rId32"/>
    <p:sldId id="407" r:id="rId33"/>
    <p:sldId id="408" r:id="rId34"/>
    <p:sldId id="432" r:id="rId35"/>
    <p:sldId id="409" r:id="rId36"/>
    <p:sldId id="410" r:id="rId37"/>
    <p:sldId id="434" r:id="rId38"/>
    <p:sldId id="411" r:id="rId39"/>
    <p:sldId id="412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231"/>
  </p:normalViewPr>
  <p:slideViewPr>
    <p:cSldViewPr snapToObjects="1">
      <p:cViewPr varScale="1">
        <p:scale>
          <a:sx n="74" d="100"/>
          <a:sy n="74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1C461-7B3B-E741-925E-CE7B76E12C21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00B46-C726-C34C-BA48-01F2805D1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oleObject" Target="../embeddings/oleObject4.bin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5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5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to David </a:t>
            </a:r>
            <a:r>
              <a:rPr lang="en-US" dirty="0" err="1"/>
              <a:t>Kauchak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P(ENGPass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>
                <a:solidFill>
                  <a:srgbClr val="775F55"/>
                </a:solidFill>
              </a:rPr>
              <a:t>All</a:t>
            </a:r>
            <a:r>
              <a:rPr lang="en-US" sz="240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did you figure that out?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0.92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65" name="Equation" r:id="rId3" imgW="1066800" imgH="368300" progId="Equation.3">
                  <p:embed/>
                </p:oleObj>
              </mc:Choice>
              <mc:Fallback>
                <p:oleObj name="Equation" r:id="rId3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09151"/>
              </p:ext>
            </p:extLst>
          </p:nvPr>
        </p:nvGraphicFramePr>
        <p:xfrm>
          <a:off x="5820330" y="32004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3114"/>
              </p:ext>
            </p:extLst>
          </p:nvPr>
        </p:nvGraphicFramePr>
        <p:xfrm>
          <a:off x="5820330" y="48006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75F55"/>
                </a:solidFill>
              </a:rPr>
            </a:br>
            <a:r>
              <a:rPr lang="en-US" sz="2400" dirty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>
                <a:solidFill>
                  <a:srgbClr val="775F55"/>
                </a:solidFill>
              </a:rPr>
              <a:t>given</a:t>
            </a:r>
            <a:r>
              <a:rPr lang="en-US" sz="2400" dirty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>
                <a:solidFill>
                  <a:srgbClr val="775F55"/>
                </a:solidFill>
              </a:rPr>
              <a:t>given</a:t>
            </a:r>
            <a:r>
              <a:rPr lang="en-US" sz="2000" dirty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the document is about Chardonnay, given that it contains the word “Pinot”?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What is the probability of the word “noir” given that the sentence also contains the word “pinot”?</a:t>
            </a:r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05" name="Equation" r:id="rId13" imgW="774700" imgH="177800" progId="Equation.3">
                  <p:embed/>
                </p:oleObj>
              </mc:Choice>
              <mc:Fallback>
                <p:oleObj name="Equation" r:id="rId13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terms of </a:t>
            </a:r>
            <a:r>
              <a:rPr lang="en-US" sz="2400" dirty="0" err="1">
                <a:solidFill>
                  <a:srgbClr val="FF0000"/>
                </a:solidFill>
              </a:rPr>
              <a:t>pior</a:t>
            </a:r>
            <a:r>
              <a:rPr lang="en-US" sz="2400" dirty="0">
                <a:solidFill>
                  <a:srgbClr val="FF0000"/>
                </a:solidFill>
              </a:rPr>
              <a:t> and joint distributions, what is the conditional probability distribution?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89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y has happened, in what proportion of those events does x also happen  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</a:rPr>
              <a:t>Given that </a:t>
            </a:r>
            <a:r>
              <a:rPr lang="en-US" sz="2400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 has happened, what proportion of those events does </a:t>
            </a:r>
            <a:r>
              <a:rPr lang="en-US" sz="2400" dirty="0" err="1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 also happen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0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x</a:t>
            </a: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>
                <a:solidFill>
                  <a:schemeClr val="tx2"/>
                </a:solidFill>
                <a:latin typeface="Century Schoolbook" charset="0"/>
              </a:rPr>
              <a:t>y</a:t>
            </a: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What is: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p(</a:t>
            </a:r>
            <a:r>
              <a:rPr lang="en-US" sz="2000" dirty="0" err="1">
                <a:solidFill>
                  <a:srgbClr val="FF0000"/>
                </a:solidFill>
              </a:rPr>
              <a:t>MLPass</a:t>
            </a:r>
            <a:r>
              <a:rPr lang="en-US" sz="2000" dirty="0">
                <a:solidFill>
                  <a:srgbClr val="FF0000"/>
                </a:solidFill>
              </a:rPr>
              <a:t>=true | </a:t>
            </a:r>
            <a:r>
              <a:rPr lang="en-US" sz="2000" dirty="0" err="1">
                <a:solidFill>
                  <a:srgbClr val="FF0000"/>
                </a:solidFill>
              </a:rPr>
              <a:t>EngPass</a:t>
            </a:r>
            <a:r>
              <a:rPr lang="en-US" sz="2000" dirty="0">
                <a:solidFill>
                  <a:srgbClr val="FF0000"/>
                </a:solidFill>
              </a:rPr>
              <a:t>=false)?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3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4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5" name="Equation" r:id="rId7" imgW="1193800" imgH="393700" progId="Equation.3">
                  <p:embed/>
                </p:oleObj>
              </mc:Choice>
              <mc:Fallback>
                <p:oleObj name="Equation" r:id="rId7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>
                <a:solidFill>
                  <a:srgbClr val="0000FF"/>
                </a:solidFill>
              </a:rPr>
              <a:t>MLPass</a:t>
            </a:r>
            <a:r>
              <a:rPr lang="en-US" sz="2400" dirty="0">
                <a:solidFill>
                  <a:srgbClr val="0000FF"/>
                </a:solidFill>
              </a:rPr>
              <a:t>=true) = 0.89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are distributions over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Conditional probability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9" name="Equation" r:id="rId3" imgW="533400" imgH="203200" progId="Equation.3">
                  <p:embed/>
                </p:oleObj>
              </mc:Choice>
              <mc:Fallback>
                <p:oleObj name="Equation" r:id="rId3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Unconditional/prior</a:t>
            </a:r>
          </a:p>
          <a:p>
            <a:r>
              <a:rPr lang="en-US" sz="2400" dirty="0"/>
              <a:t>probability</a:t>
            </a:r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0" name="Equation" r:id="rId5" imgW="355600" imgH="203200" progId="Equation.3">
                  <p:embed/>
                </p:oleObj>
              </mc:Choice>
              <mc:Fallback>
                <p:oleObj name="Equation" r:id="rId5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26566"/>
              </p:ext>
            </p:extLst>
          </p:nvPr>
        </p:nvGraphicFramePr>
        <p:xfrm>
          <a:off x="5486400" y="4153104"/>
          <a:ext cx="3279648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MLPass|EngPass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When talking about a particular random variable value, you should technically write p(X=x), etc.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775F55"/>
                </a:solidFill>
              </a:rPr>
            </a:br>
            <a:r>
              <a:rPr lang="en-US" sz="2800" dirty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>
                <a:solidFill>
                  <a:srgbClr val="775F55"/>
                </a:solidFill>
              </a:rPr>
              <a:t>x</a:t>
            </a:r>
            <a:r>
              <a:rPr lang="en-US" sz="2800" dirty="0">
                <a:solidFill>
                  <a:srgbClr val="775F55"/>
                </a:solidFill>
              </a:rPr>
              <a:t>)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7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8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0.125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577594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die, “look at” another example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machine learning the sample spaces can be </a:t>
            </a:r>
            <a:r>
              <a:rPr lang="en-US" sz="2400" b="1" i="1" dirty="0">
                <a:solidFill>
                  <a:schemeClr val="tx2"/>
                </a:solidFill>
              </a:rPr>
              <a:t>very</a:t>
            </a:r>
            <a:r>
              <a:rPr lang="en-US" sz="2400" dirty="0">
                <a:solidFill>
                  <a:schemeClr val="tx2"/>
                </a:solidFill>
              </a:rPr>
              <a:t> large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?</a:t>
            </a: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probabilities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-128"/>
              </a:rPr>
              <a:t>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 </a:t>
            </a:r>
            <a:r>
              <a:rPr lang="en-US" i="1" dirty="0">
                <a:ea typeface="ＭＳ Ｐゴシック" charset="-128"/>
                <a:sym typeface="Symbol" charset="2"/>
              </a:rPr>
              <a:t>or</a:t>
            </a:r>
            <a:r>
              <a:rPr lang="en-US" dirty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,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 probabilities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>
                <a:solidFill>
                  <a:schemeClr val="tx2"/>
                </a:solidFill>
              </a:rPr>
              <a:t>1</a:t>
            </a:r>
            <a:r>
              <a:rPr lang="en-US" sz="2500" dirty="0">
                <a:solidFill>
                  <a:schemeClr val="tx2"/>
                </a:solidFill>
              </a:rPr>
              <a:t>, e</a:t>
            </a:r>
            <a:r>
              <a:rPr lang="en-US" sz="2500" baseline="-25000" dirty="0">
                <a:solidFill>
                  <a:schemeClr val="tx2"/>
                </a:solidFill>
              </a:rPr>
              <a:t>2</a:t>
            </a:r>
            <a:r>
              <a:rPr lang="en-US" sz="2500" dirty="0">
                <a:solidFill>
                  <a:schemeClr val="tx2"/>
                </a:solidFill>
              </a:rPr>
              <a:t>, …, e</a:t>
            </a:r>
            <a:r>
              <a:rPr lang="en-US" sz="2500" baseline="-25000" dirty="0">
                <a:solidFill>
                  <a:schemeClr val="tx2"/>
                </a:solidFill>
              </a:rPr>
              <a:t>n</a:t>
            </a:r>
            <a:endParaRPr lang="en-US" sz="2500" dirty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P(E1, E2) </a:t>
            </a:r>
            <a:r>
              <a:rPr lang="en-US" sz="2800" dirty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>
                <a:solidFill>
                  <a:schemeClr val="tx2"/>
                </a:solidFill>
              </a:rPr>
              <a:t>P(E1)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7" name="Equation" r:id="rId6" imgW="1270000" imgH="368300" progId="Equation.3">
                  <p:embed/>
                </p:oleObj>
              </mc:Choice>
              <mc:Fallback>
                <p:oleObj name="Equation" r:id="rId6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(aka product rule)</a:t>
            </a:r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83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84" name="Equation" r:id="rId5" imgW="1473200" imgH="177800" progId="Equation.3">
                  <p:embed/>
                </p:oleObj>
              </mc:Choice>
              <mc:Fallback>
                <p:oleObj name="Equation" r:id="rId5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>
                <a:solidFill>
                  <a:srgbClr val="775F55"/>
                </a:solidFill>
              </a:rPr>
              <a:t>AND</a:t>
            </a:r>
            <a:r>
              <a:rPr lang="en-US" sz="2400" dirty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>
                <a:solidFill>
                  <a:srgbClr val="775F55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7" name="Equation" r:id="rId3" imgW="1892300" imgH="177800" progId="Equation.3">
                  <p:embed/>
                </p:oleObj>
              </mc:Choice>
              <mc:Fallback>
                <p:oleObj name="Equation" r:id="rId3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8" name="Equation" r:id="rId5" imgW="1765300" imgH="177800" progId="Equation.3">
                  <p:embed/>
                </p:oleObj>
              </mc:Choice>
              <mc:Fallback>
                <p:oleObj name="Equation" r:id="rId5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9" name="Equation" r:id="rId7" imgW="2247900" imgH="177800" progId="Equation.3">
                  <p:embed/>
                </p:oleObj>
              </mc:Choice>
              <mc:Fallback>
                <p:oleObj name="Equation" r:id="rId7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0" name="Equation" r:id="rId9" imgW="1778000" imgH="177800" progId="Equation.3">
                  <p:embed/>
                </p:oleObj>
              </mc:Choice>
              <mc:Fallback>
                <p:oleObj name="Equation" r:id="rId9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1" name="Equation" r:id="rId11" imgW="1244600" imgH="177800" progId="Equation.3">
                  <p:embed/>
                </p:oleObj>
              </mc:Choice>
              <mc:Fallback>
                <p:oleObj name="Equation" r:id="rId11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the chain rule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>
                <a:solidFill>
                  <a:srgbClr val="775F55"/>
                </a:solidFill>
              </a:rPr>
              <a:t>P(X|Y) </a:t>
            </a: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39" name="Equation" r:id="rId3" imgW="1054100" imgH="368300" progId="Equation.3">
                  <p:embed/>
                </p:oleObj>
              </mc:Choice>
              <mc:Fallback>
                <p:oleObj name="Equation" r:id="rId3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40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019800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This is called “summing over” or “marginalizing out” a variable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’ rule (theorem)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41" name="Equation" r:id="rId3" imgW="1193800" imgH="393700" progId="Equation.3">
                    <p:embed/>
                  </p:oleObj>
                </mc:Choice>
                <mc:Fallback>
                  <p:oleObj name="Equation" r:id="rId3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42" name="Equation" r:id="rId5" imgW="1473200" imgH="177800" progId="Equation.3">
                    <p:embed/>
                  </p:oleObj>
                </mc:Choice>
                <mc:Fallback>
                  <p:oleObj name="Equation" r:id="rId5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43" name="Equation" r:id="rId7" imgW="1193800" imgH="393700" progId="Equation.3">
                    <p:embed/>
                  </p:oleObj>
                </mc:Choice>
                <mc:Fallback>
                  <p:oleObj name="Equation" r:id="rId7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44" name="Equation" r:id="rId9" imgW="1498600" imgH="177800" progId="Equation.3">
                    <p:embed/>
                  </p:oleObj>
                </mc:Choice>
                <mc:Fallback>
                  <p:oleObj name="Equation" r:id="rId9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5" name="Equation" r:id="rId11" imgW="1574800" imgH="393700" progId="Equation.3">
                  <p:embed/>
                </p:oleObj>
              </mc:Choice>
              <mc:Fallback>
                <p:oleObj name="Equation" r:id="rId11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5"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p(disease</a:t>
            </a:r>
            <a:r>
              <a:rPr lang="en-US" sz="2400" dirty="0">
                <a:solidFill>
                  <a:srgbClr val="775F55"/>
                </a:solidFill>
              </a:rPr>
              <a:t> | symptoms)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everyone who had those symptoms, how many had the disease?</a:t>
            </a:r>
          </a:p>
          <a:p>
            <a:pPr lvl="1"/>
            <a:r>
              <a:rPr lang="en-US" sz="2000" dirty="0" err="1">
                <a:solidFill>
                  <a:srgbClr val="775F55"/>
                </a:solidFill>
              </a:rPr>
              <a:t>p(symptoms|disease</a:t>
            </a:r>
            <a:r>
              <a:rPr lang="en-US" sz="2000" dirty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everyone that had the disease, how many had this symptom?</a:t>
            </a:r>
          </a:p>
          <a:p>
            <a:pPr lvl="2"/>
            <a:endParaRPr lang="en-US" sz="1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 label| features 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For all examples that had those features, how many had that label?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>
                <a:solidFill>
                  <a:srgbClr val="775F55"/>
                </a:solidFill>
              </a:rPr>
              <a:t>For all the examples with that label, how many had this feature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r>
              <a:rPr lang="en-US" sz="2400" dirty="0" err="1">
                <a:solidFill>
                  <a:srgbClr val="775F55"/>
                </a:solidFill>
              </a:rPr>
              <a:t>p(cause</a:t>
            </a:r>
            <a:r>
              <a:rPr lang="en-US" sz="2400" dirty="0">
                <a:solidFill>
                  <a:srgbClr val="775F55"/>
                </a:solidFill>
              </a:rPr>
              <a:t> | effect) vs. </a:t>
            </a:r>
            <a:r>
              <a:rPr lang="en-US" sz="2400" dirty="0" err="1">
                <a:solidFill>
                  <a:srgbClr val="775F55"/>
                </a:solidFill>
              </a:rPr>
              <a:t>p(effect</a:t>
            </a:r>
            <a:r>
              <a:rPr lang="en-US" sz="2400" dirty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just won’t put these away.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These, I just won’t put away.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direct object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 just won’t put       away.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2" y="489206"/>
            <a:ext cx="8491537" cy="694549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Basic probability theory: terminology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 particular feature has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An example, i.e. a particular setting of feature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label = Chardonnay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What</a:t>
            </a:r>
            <a:r>
              <a:rPr lang="en-US" sz="3200" dirty="0"/>
              <a:t> did you put       away?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>
                <a:solidFill>
                  <a:srgbClr val="0000FF"/>
                </a:solidFill>
              </a:rPr>
              <a:t>that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/>
              <a:t>put       away.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Whose</a:t>
            </a:r>
            <a:r>
              <a:rPr lang="en-US" sz="3200" dirty="0"/>
              <a:t> socks did you fold      and put       away?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fold       ?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Whose</a:t>
              </a:r>
              <a:r>
                <a:rPr lang="en-US" sz="3200" dirty="0"/>
                <a:t> socks did you put        away?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These</a:t>
            </a:r>
            <a:r>
              <a:rPr lang="en-US" sz="3200" dirty="0"/>
              <a:t> I’ll put       away without folding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These</a:t>
              </a:r>
              <a:r>
                <a:rPr lang="en-US" sz="3200" dirty="0"/>
                <a:t> without folding         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/>
                  <a:t> I’ll put        away.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gap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       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1. Cannot exist by themselves (parasitic)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my pants away without folding        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2. They’re optional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These</a:t>
            </a:r>
            <a:r>
              <a:rPr lang="en-US" sz="2800" dirty="0"/>
              <a:t> I’ll put        away without folding them.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gap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http://literalminded.wordpress.com/2009/02/10/dougs-parasitic-gap/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question do we want to ask?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37" name="Equation" r:id="rId3" imgW="1308100" imgH="393700" progId="Equation.3">
                  <p:embed/>
                </p:oleObj>
              </mc:Choice>
              <mc:Fallback>
                <p:oleObj name="Equation" r:id="rId3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38" name="Equation" r:id="rId5" imgW="1054100" imgH="558800" progId="Equation.3">
                  <p:embed/>
                </p:oleObj>
              </mc:Choice>
              <mc:Fallback>
                <p:oleObj name="Equation" r:id="rId5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39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en-US" dirty="0"/>
              <a:t> of parasitic gaps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93" name="Equation" r:id="rId3" imgW="2159000" imgH="393700" progId="Equation.3">
                  <p:embed/>
                </p:oleObj>
              </mc:Choice>
              <mc:Fallback>
                <p:oleObj name="Equation" r:id="rId3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 = gap</a:t>
            </a:r>
          </a:p>
          <a:p>
            <a:r>
              <a:rPr lang="en-US" sz="2000" dirty="0"/>
              <a:t>T = test positive</a:t>
            </a:r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94" name="Equation" r:id="rId5" imgW="2616200" imgH="368300" progId="Equation.3">
                  <p:embed/>
                </p:oleObj>
              </mc:Choice>
              <mc:Fallback>
                <p:oleObj name="Equation" r:id="rId5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p(label=Chardonnay)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p(parasitic</a:t>
            </a:r>
            <a:r>
              <a:rPr lang="en-US" dirty="0">
                <a:solidFill>
                  <a:schemeClr val="tx2"/>
                </a:solidFill>
              </a:rPr>
              <a:t> gap)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p(“Pinot” occurred)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example: classifying fruit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red, round, leaf, 3oz,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round, no leaf, 4oz,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4oz,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green, curved, no leaf, 5oz,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1432277" cy="1371600"/>
            <a:chOff x="7391400" y="3505200"/>
            <a:chExt cx="143227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999680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434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056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</p:spTree>
    <p:extLst>
      <p:ext uri="{BB962C8B-B14F-4D97-AF65-F5344CB8AC3E}">
        <p14:creationId xmlns:p14="http://schemas.microsoft.com/office/powerpoint/2010/main" val="391485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5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</p:spTree>
    <p:extLst>
      <p:ext uri="{BB962C8B-B14F-4D97-AF65-F5344CB8AC3E}">
        <p14:creationId xmlns:p14="http://schemas.microsoft.com/office/powerpoint/2010/main" val="164626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vs. classifier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5113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Classifier: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4322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banana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probabilistic models?</a:t>
            </a:r>
          </a:p>
        </p:txBody>
      </p:sp>
    </p:spTree>
    <p:extLst>
      <p:ext uri="{BB962C8B-B14F-4D97-AF65-F5344CB8AC3E}">
        <p14:creationId xmlns:p14="http://schemas.microsoft.com/office/powerpoint/2010/main" val="1800809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Probabilities are nice to work with</a:t>
            </a:r>
          </a:p>
          <a:p>
            <a:pPr lvl="1"/>
            <a:r>
              <a:rPr lang="en-US" dirty="0"/>
              <a:t>range between 0 and 1</a:t>
            </a:r>
          </a:p>
          <a:p>
            <a:pPr lvl="1"/>
            <a:r>
              <a:rPr lang="en-US" dirty="0"/>
              <a:t>can combine them in a well understood way</a:t>
            </a:r>
          </a:p>
          <a:p>
            <a:pPr lvl="1"/>
            <a:r>
              <a:rPr lang="en-US" dirty="0"/>
              <a:t>lots of mathematical background/theory</a:t>
            </a:r>
          </a:p>
          <a:p>
            <a:pPr lvl="1"/>
            <a:r>
              <a:rPr lang="en-US" dirty="0"/>
              <a:t>an aside: to get the benefit of probabilistic output you can sometimes </a:t>
            </a:r>
            <a:r>
              <a:rPr lang="en-US" dirty="0">
                <a:solidFill>
                  <a:srgbClr val="FF6600"/>
                </a:solidFill>
              </a:rPr>
              <a:t>calibrate</a:t>
            </a:r>
            <a:r>
              <a:rPr lang="en-US" dirty="0"/>
              <a:t> the confidence output of a non-probabilistic classifier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Provide a strong, well-founded groundwork</a:t>
            </a:r>
          </a:p>
          <a:p>
            <a:pPr marL="822960" lvl="1" indent="-457200"/>
            <a:r>
              <a:rPr lang="en-US" dirty="0"/>
              <a:t>Allow us to make clear decisions about things like regularization</a:t>
            </a:r>
          </a:p>
          <a:p>
            <a:pPr marL="822960" lvl="1" indent="-457200"/>
            <a:r>
              <a:rPr lang="en-US" dirty="0"/>
              <a:t>Tend to be much less “heuristic” than the models we’ve seen</a:t>
            </a:r>
          </a:p>
          <a:p>
            <a:pPr marL="822960" lvl="1" indent="-457200"/>
            <a:r>
              <a:rPr lang="en-US" dirty="0"/>
              <a:t>Different models have very clear meanings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5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models: big questions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32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Same problems we’ve been dealing with so far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ML in general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514600"/>
            <a:ext cx="3461611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Which model do we use (decision tree, linear model, non-parametric)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do train the model?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How do we deal with </a:t>
            </a:r>
            <a:r>
              <a:rPr lang="en-US" sz="2400" dirty="0" err="1"/>
              <a:t>overfitting</a:t>
            </a:r>
            <a:r>
              <a:rPr lang="en-US" sz="2400" dirty="0"/>
              <a:t>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>
                <a:solidFill>
                  <a:schemeClr val="tx2"/>
                </a:solidFill>
              </a:rPr>
              <a:t>X</a:t>
            </a:r>
            <a:r>
              <a:rPr lang="en-US" sz="2400" dirty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Random variables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was the data generating distribution?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87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picking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we’re really trying to do is model the data generating distribution, that is how likely the feature/label combinations are</a:t>
            </a:r>
          </a:p>
        </p:txBody>
      </p:sp>
    </p:spTree>
    <p:extLst>
      <p:ext uri="{BB962C8B-B14F-4D97-AF65-F5344CB8AC3E}">
        <p14:creationId xmlns:p14="http://schemas.microsoft.com/office/powerpoint/2010/main" val="381449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57737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7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06649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8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969425"/>
              </p:ext>
            </p:extLst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9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rule?</a:t>
            </a:r>
          </a:p>
        </p:txBody>
      </p:sp>
    </p:spTree>
    <p:extLst>
      <p:ext uri="{BB962C8B-B14F-4D97-AF65-F5344CB8AC3E}">
        <p14:creationId xmlns:p14="http://schemas.microsoft.com/office/powerpoint/2010/main" val="540491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0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1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2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3" name="Equation" r:id="rId10" imgW="1930400" imgH="215900" progId="Equation.3">
                  <p:embed/>
                </p:oleObj>
              </mc:Choice>
              <mc:Fallback>
                <p:oleObj name="Equation" r:id="rId10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4" name="Equation" r:id="rId12" imgW="1676400" imgH="482600" progId="Equation.3">
                  <p:embed/>
                </p:oleObj>
              </mc:Choice>
              <mc:Fallback>
                <p:oleObj name="Equation" r:id="rId12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5" name="Equation" r:id="rId14" imgW="2768600" imgH="215900" progId="Equation.3">
                  <p:embed/>
                </p:oleObj>
              </mc:Choice>
              <mc:Fallback>
                <p:oleObj name="Equation" r:id="rId14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2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3" name="Equation" r:id="rId5" imgW="1358900" imgH="215900" progId="Equation.3">
                  <p:embed/>
                </p:oleObj>
              </mc:Choice>
              <mc:Fallback>
                <p:oleObj name="Equation" r:id="rId5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We’re interested in the probability of the different values of a random variable</a:t>
            </a:r>
            <a:br>
              <a:rPr lang="en-US" sz="2400" dirty="0">
                <a:solidFill>
                  <a:srgbClr val="775F55"/>
                </a:solidFill>
              </a:rPr>
            </a:b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>
                <a:solidFill>
                  <a:srgbClr val="775F55"/>
                </a:solidFill>
              </a:rPr>
              <a:t>all</a:t>
            </a:r>
            <a:r>
              <a:rPr lang="en-US" sz="2400" dirty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>
                <a:solidFill>
                  <a:srgbClr val="FF6600"/>
                </a:solidFill>
              </a:rPr>
              <a:t>probability distribution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>
                <a:solidFill>
                  <a:schemeClr val="tx2"/>
                </a:solidFill>
              </a:rPr>
              <a:t>all possible values </a:t>
            </a:r>
            <a:r>
              <a:rPr lang="en-US" sz="2000" dirty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P(X=3) 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Unconditional/prior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heads?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wine review containing the word “banana”?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819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can also talk about probability distributions over multiple variables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 probability of X </a:t>
            </a:r>
            <a:r>
              <a:rPr lang="en-US" sz="2000" i="1" dirty="0">
                <a:solidFill>
                  <a:srgbClr val="775F55"/>
                </a:solidFill>
              </a:rPr>
              <a:t>and</a:t>
            </a:r>
            <a:r>
              <a:rPr lang="en-US" sz="2000" dirty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>
                <a:solidFill>
                  <a:srgbClr val="775F55"/>
                </a:solidFill>
              </a:rPr>
              <a:t>a distribution over the cross product of possible values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67563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false,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4813</TotalTime>
  <Words>2850</Words>
  <Application>Microsoft Macintosh PowerPoint</Application>
  <PresentationFormat>On-screen Show (4:3)</PresentationFormat>
  <Paragraphs>584</Paragraphs>
  <Slides>58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ＭＳ Ｐゴシック</vt:lpstr>
      <vt:lpstr>Arial</vt:lpstr>
      <vt:lpstr>Calibri</vt:lpstr>
      <vt:lpstr>Century Schoolbook</vt:lpstr>
      <vt:lpstr>Symbol</vt:lpstr>
      <vt:lpstr>Tahoma</vt:lpstr>
      <vt:lpstr>Tw Cen MT</vt:lpstr>
      <vt:lpstr>Wingdings</vt:lpstr>
      <vt:lpstr>Wingdings 2</vt:lpstr>
      <vt:lpstr>Median</vt:lpstr>
      <vt:lpstr>Equation</vt:lpstr>
      <vt:lpstr>Probability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What was the data generating distribution?</vt:lpstr>
      <vt:lpstr>Step 1: picking a model</vt:lpstr>
      <vt:lpstr>Some maths</vt:lpstr>
      <vt:lpstr>Some maths</vt:lpstr>
      <vt:lpstr>Step  1: pick a model</vt:lpstr>
      <vt:lpstr>Full distribution tables</vt:lpstr>
      <vt:lpstr>27000</vt:lpstr>
    </vt:vector>
  </TitlesOfParts>
  <Company>Pomona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Microsoft Office User</cp:lastModifiedBy>
  <cp:revision>353</cp:revision>
  <cp:lastPrinted>2016-10-11T19:09:46Z</cp:lastPrinted>
  <dcterms:created xsi:type="dcterms:W3CDTF">2011-01-25T19:35:23Z</dcterms:created>
  <dcterms:modified xsi:type="dcterms:W3CDTF">2018-02-20T03:00:09Z</dcterms:modified>
</cp:coreProperties>
</file>