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3"/>
  </p:notesMasterIdLst>
  <p:sldIdLst>
    <p:sldId id="256" r:id="rId2"/>
    <p:sldId id="437" r:id="rId3"/>
    <p:sldId id="442" r:id="rId4"/>
    <p:sldId id="447" r:id="rId5"/>
    <p:sldId id="448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64" r:id="rId19"/>
    <p:sldId id="465" r:id="rId20"/>
    <p:sldId id="466" r:id="rId21"/>
    <p:sldId id="467" r:id="rId22"/>
    <p:sldId id="468" r:id="rId23"/>
    <p:sldId id="469" r:id="rId24"/>
    <p:sldId id="470" r:id="rId25"/>
    <p:sldId id="471" r:id="rId26"/>
    <p:sldId id="472" r:id="rId27"/>
    <p:sldId id="473" r:id="rId28"/>
    <p:sldId id="474" r:id="rId29"/>
    <p:sldId id="478" r:id="rId30"/>
    <p:sldId id="479" r:id="rId31"/>
    <p:sldId id="480" r:id="rId32"/>
    <p:sldId id="477" r:id="rId33"/>
    <p:sldId id="481" r:id="rId34"/>
    <p:sldId id="482" r:id="rId35"/>
    <p:sldId id="483" r:id="rId36"/>
    <p:sldId id="484" r:id="rId37"/>
    <p:sldId id="485" r:id="rId38"/>
    <p:sldId id="486" r:id="rId39"/>
    <p:sldId id="487" r:id="rId40"/>
    <p:sldId id="488" r:id="rId41"/>
    <p:sldId id="489" r:id="rId42"/>
    <p:sldId id="491" r:id="rId43"/>
    <p:sldId id="492" r:id="rId44"/>
    <p:sldId id="493" r:id="rId45"/>
    <p:sldId id="494" r:id="rId46"/>
    <p:sldId id="495" r:id="rId47"/>
    <p:sldId id="496" r:id="rId48"/>
    <p:sldId id="497" r:id="rId49"/>
    <p:sldId id="498" r:id="rId50"/>
    <p:sldId id="499" r:id="rId51"/>
    <p:sldId id="500" r:id="rId52"/>
    <p:sldId id="501" r:id="rId53"/>
    <p:sldId id="502" r:id="rId54"/>
    <p:sldId id="503" r:id="rId55"/>
    <p:sldId id="504" r:id="rId56"/>
    <p:sldId id="505" r:id="rId57"/>
    <p:sldId id="506" r:id="rId58"/>
    <p:sldId id="507" r:id="rId59"/>
    <p:sldId id="508" r:id="rId60"/>
    <p:sldId id="509" r:id="rId61"/>
    <p:sldId id="510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6" autoAdjust="0"/>
    <p:restoredTop sz="94231"/>
  </p:normalViewPr>
  <p:slideViewPr>
    <p:cSldViewPr snapToObjects="1">
      <p:cViewPr varScale="1">
        <p:scale>
          <a:sx n="74" d="100"/>
          <a:sy n="74" d="100"/>
        </p:scale>
        <p:origin x="21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26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numRef>
              <c:f>Sheet1!$A$3:$A$102</c:f>
              <c:numCache>
                <c:formatCode>General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0.90000000000000102</c:v>
                </c:pt>
                <c:pt idx="90">
                  <c:v>0.91000000000000103</c:v>
                </c:pt>
                <c:pt idx="91">
                  <c:v>0.92000000000000104</c:v>
                </c:pt>
                <c:pt idx="92">
                  <c:v>0.93000000000000105</c:v>
                </c:pt>
                <c:pt idx="93">
                  <c:v>0.94000000000000095</c:v>
                </c:pt>
                <c:pt idx="94">
                  <c:v>0.95000000000000095</c:v>
                </c:pt>
                <c:pt idx="95">
                  <c:v>0.96000000000000096</c:v>
                </c:pt>
                <c:pt idx="96">
                  <c:v>0.97000000000000097</c:v>
                </c:pt>
                <c:pt idx="97">
                  <c:v>0.98000000000000098</c:v>
                </c:pt>
                <c:pt idx="98">
                  <c:v>0.99000000000000099</c:v>
                </c:pt>
                <c:pt idx="99">
                  <c:v>1.0000000000000011</c:v>
                </c:pt>
              </c:numCache>
            </c:numRef>
          </c:cat>
          <c:val>
            <c:numRef>
              <c:f>Sheet1!$B$3:$B$102</c:f>
              <c:numCache>
                <c:formatCode>General</c:formatCode>
                <c:ptCount val="100"/>
                <c:pt idx="0">
                  <c:v>6.6897175856968404E-121</c:v>
                </c:pt>
                <c:pt idx="1">
                  <c:v>5.1385758032701196E-103</c:v>
                </c:pt>
                <c:pt idx="2">
                  <c:v>1.25355863790629E-92</c:v>
                </c:pt>
                <c:pt idx="3">
                  <c:v>2.5968615807609101E-85</c:v>
                </c:pt>
                <c:pt idx="4">
                  <c:v>1.1146652747094699E-79</c:v>
                </c:pt>
                <c:pt idx="5">
                  <c:v>4.1132884588333899E-75</c:v>
                </c:pt>
                <c:pt idx="6">
                  <c:v>2.7874067218618801E-71</c:v>
                </c:pt>
                <c:pt idx="7">
                  <c:v>5.4564768042863E-68</c:v>
                </c:pt>
                <c:pt idx="8">
                  <c:v>4.13243716969124E-65</c:v>
                </c:pt>
                <c:pt idx="9">
                  <c:v>1.4780882941434499E-62</c:v>
                </c:pt>
                <c:pt idx="10">
                  <c:v>2.8784677980773702E-60</c:v>
                </c:pt>
                <c:pt idx="11">
                  <c:v>3.3898591140578703E-58</c:v>
                </c:pt>
                <c:pt idx="12">
                  <c:v>2.6143952340823598E-56</c:v>
                </c:pt>
                <c:pt idx="13">
                  <c:v>1.4048184114665801E-54</c:v>
                </c:pt>
                <c:pt idx="14">
                  <c:v>5.5237316510042498E-53</c:v>
                </c:pt>
                <c:pt idx="15">
                  <c:v>1.65337132726718E-51</c:v>
                </c:pt>
                <c:pt idx="16">
                  <c:v>3.8909798140409198E-50</c:v>
                </c:pt>
                <c:pt idx="17">
                  <c:v>7.3944248841993794E-49</c:v>
                </c:pt>
                <c:pt idx="18">
                  <c:v>1.1604242938431801E-47</c:v>
                </c:pt>
                <c:pt idx="19">
                  <c:v>1.5324955408659E-46</c:v>
                </c:pt>
                <c:pt idx="20">
                  <c:v>1.73077787816448E-45</c:v>
                </c:pt>
                <c:pt idx="21">
                  <c:v>1.6949034236499899E-44</c:v>
                </c:pt>
                <c:pt idx="22">
                  <c:v>1.45646203305559E-43</c:v>
                </c:pt>
                <c:pt idx="23">
                  <c:v>1.1097322158869001E-42</c:v>
                </c:pt>
                <c:pt idx="24">
                  <c:v>7.5657337894837004E-42</c:v>
                </c:pt>
                <c:pt idx="25">
                  <c:v>4.65232094671735E-41</c:v>
                </c:pt>
                <c:pt idx="26">
                  <c:v>2.59860490793262E-40</c:v>
                </c:pt>
                <c:pt idx="27">
                  <c:v>1.3267275202522099E-39</c:v>
                </c:pt>
                <c:pt idx="28">
                  <c:v>6.2260674701597602E-39</c:v>
                </c:pt>
                <c:pt idx="29">
                  <c:v>2.6989627071825798E-38</c:v>
                </c:pt>
                <c:pt idx="30">
                  <c:v>1.0855885637323499E-37</c:v>
                </c:pt>
                <c:pt idx="31">
                  <c:v>4.0677589326307501E-37</c:v>
                </c:pt>
                <c:pt idx="32">
                  <c:v>1.42504474411125E-36</c:v>
                </c:pt>
                <c:pt idx="33">
                  <c:v>4.68265804484844E-36</c:v>
                </c:pt>
                <c:pt idx="34">
                  <c:v>1.44749451500989E-35</c:v>
                </c:pt>
                <c:pt idx="35">
                  <c:v>4.2203552110323001E-35</c:v>
                </c:pt>
                <c:pt idx="36">
                  <c:v>1.1633902563432299E-34</c:v>
                </c:pt>
                <c:pt idx="37">
                  <c:v>3.03866887170607E-34</c:v>
                </c:pt>
                <c:pt idx="38">
                  <c:v>7.5347669130611004E-34</c:v>
                </c:pt>
                <c:pt idx="39">
                  <c:v>1.77684479745334E-33</c:v>
                </c:pt>
                <c:pt idx="40">
                  <c:v>3.9912769946503603E-33</c:v>
                </c:pt>
                <c:pt idx="41">
                  <c:v>8.5521865650311294E-33</c:v>
                </c:pt>
                <c:pt idx="42">
                  <c:v>1.750255945821E-32</c:v>
                </c:pt>
                <c:pt idx="43">
                  <c:v>3.4251663555630801E-32</c:v>
                </c:pt>
                <c:pt idx="44">
                  <c:v>6.4159121139397998E-32</c:v>
                </c:pt>
                <c:pt idx="45">
                  <c:v>1.15138427505002E-31</c:v>
                </c:pt>
                <c:pt idx="46">
                  <c:v>1.9810993713902198E-31</c:v>
                </c:pt>
                <c:pt idx="47">
                  <c:v>3.27045357008017E-31</c:v>
                </c:pt>
                <c:pt idx="48">
                  <c:v>5.1828882578462396E-31</c:v>
                </c:pt>
                <c:pt idx="49">
                  <c:v>7.8886090522102004E-31</c:v>
                </c:pt>
                <c:pt idx="50">
                  <c:v>1.1535960677861E-30</c:v>
                </c:pt>
                <c:pt idx="51">
                  <c:v>1.6212504629723298E-30</c:v>
                </c:pt>
                <c:pt idx="52">
                  <c:v>2.19011285079003E-30</c:v>
                </c:pt>
                <c:pt idx="53">
                  <c:v>2.8440606702529698E-30</c:v>
                </c:pt>
                <c:pt idx="54">
                  <c:v>3.5502743982194597E-30</c:v>
                </c:pt>
                <c:pt idx="55">
                  <c:v>4.25979480743168E-30</c:v>
                </c:pt>
                <c:pt idx="56">
                  <c:v>4.9116743352882402E-30</c:v>
                </c:pt>
                <c:pt idx="57">
                  <c:v>5.4406555282905901E-30</c:v>
                </c:pt>
                <c:pt idx="58">
                  <c:v>5.7872862953883103E-30</c:v>
                </c:pt>
                <c:pt idx="59">
                  <c:v>5.9084651210386401E-30</c:v>
                </c:pt>
                <c:pt idx="60">
                  <c:v>5.7859460749790697E-30</c:v>
                </c:pt>
                <c:pt idx="61">
                  <c:v>5.4305677298095298E-30</c:v>
                </c:pt>
                <c:pt idx="62">
                  <c:v>4.8809227020120397E-30</c:v>
                </c:pt>
                <c:pt idx="63">
                  <c:v>4.1966086332480499E-30</c:v>
                </c:pt>
                <c:pt idx="64">
                  <c:v>3.4476500165435597E-30</c:v>
                </c:pt>
                <c:pt idx="65">
                  <c:v>2.7026687134579001E-30</c:v>
                </c:pt>
                <c:pt idx="66">
                  <c:v>2.01857902949278E-30</c:v>
                </c:pt>
                <c:pt idx="67">
                  <c:v>1.43394962645841E-30</c:v>
                </c:pt>
                <c:pt idx="68">
                  <c:v>9.6697043905149606E-31</c:v>
                </c:pt>
                <c:pt idx="69">
                  <c:v>6.1763598287598301E-31</c:v>
                </c:pt>
                <c:pt idx="70">
                  <c:v>3.7275273535665899E-31</c:v>
                </c:pt>
                <c:pt idx="71">
                  <c:v>2.1196835993959202E-31</c:v>
                </c:pt>
                <c:pt idx="72">
                  <c:v>1.13219745307646E-31</c:v>
                </c:pt>
                <c:pt idx="73">
                  <c:v>5.6602694104954598E-32</c:v>
                </c:pt>
                <c:pt idx="74">
                  <c:v>2.63800825592891E-32</c:v>
                </c:pt>
                <c:pt idx="75">
                  <c:v>1.1409463026293601E-32</c:v>
                </c:pt>
                <c:pt idx="76">
                  <c:v>4.5557192351119202E-33</c:v>
                </c:pt>
                <c:pt idx="77">
                  <c:v>1.6694883557804301E-33</c:v>
                </c:pt>
                <c:pt idx="78">
                  <c:v>5.5769566252695498E-34</c:v>
                </c:pt>
                <c:pt idx="79">
                  <c:v>1.68499666669681E-34</c:v>
                </c:pt>
                <c:pt idx="80">
                  <c:v>4.5629443364899498E-35</c:v>
                </c:pt>
                <c:pt idx="81">
                  <c:v>1.0958001288244199E-35</c:v>
                </c:pt>
                <c:pt idx="82">
                  <c:v>2.3048485724034799E-36</c:v>
                </c:pt>
                <c:pt idx="83">
                  <c:v>4.1836608394519802E-37</c:v>
                </c:pt>
                <c:pt idx="84">
                  <c:v>6.4385178651894704E-38</c:v>
                </c:pt>
                <c:pt idx="85">
                  <c:v>8.2229661360336496E-39</c:v>
                </c:pt>
                <c:pt idx="86">
                  <c:v>8.4896395083791701E-40</c:v>
                </c:pt>
                <c:pt idx="87">
                  <c:v>6.8582003944988101E-41</c:v>
                </c:pt>
                <c:pt idx="88">
                  <c:v>4.1601386489980001E-42</c:v>
                </c:pt>
                <c:pt idx="89">
                  <c:v>1.7970102999140798E-43</c:v>
                </c:pt>
                <c:pt idx="90">
                  <c:v>5.1544688196381302E-45</c:v>
                </c:pt>
                <c:pt idx="91">
                  <c:v>8.9303631651071108E-47</c:v>
                </c:pt>
                <c:pt idx="92">
                  <c:v>8.1827355113963297E-49</c:v>
                </c:pt>
                <c:pt idx="93">
                  <c:v>3.2637826643545999E-51</c:v>
                </c:pt>
                <c:pt idx="94">
                  <c:v>4.1900238090357699E-54</c:v>
                </c:pt>
                <c:pt idx="95">
                  <c:v>1.04393542564464E-57</c:v>
                </c:pt>
                <c:pt idx="96">
                  <c:v>1.9550336855480502E-62</c:v>
                </c:pt>
                <c:pt idx="97">
                  <c:v>3.27163140270867E-69</c:v>
                </c:pt>
                <c:pt idx="98">
                  <c:v>5.4715664238934696E-81</c:v>
                </c:pt>
                <c:pt idx="9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A0-0941-96BF-1FF6A1DE40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94759992"/>
        <c:axId val="-1994754552"/>
      </c:lineChart>
      <c:catAx>
        <c:axId val="-19947599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/>
                  <a:t>p(heads)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1994754552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-19947545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Likelihood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1994759992"/>
        <c:crossesAt val="1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4" Type="http://schemas.openxmlformats.org/officeDocument/2006/relationships/image" Target="../media/image31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1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4" Type="http://schemas.openxmlformats.org/officeDocument/2006/relationships/image" Target="../media/image14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4" Type="http://schemas.openxmlformats.org/officeDocument/2006/relationships/image" Target="../media/image53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0213A-4496-8E41-939D-6D779164903A}" type="datetimeFigureOut">
              <a:rPr lang="en-US" smtClean="0"/>
              <a:pPr/>
              <a:t>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E9A50-EED1-FA4E-868B-D30F9FDBA6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9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/>
              <a:t>chain rule!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64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05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6DBFC2-522B-3B49-866F-2B1D985C9663}" type="slidenum">
              <a:rPr lang="en-US"/>
              <a:pPr/>
              <a:t>58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64968" y="150313"/>
            <a:ext cx="2880360" cy="2170134"/>
          </a:xfrm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4444" y="2404997"/>
            <a:ext cx="6434051" cy="673900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1EF8A-198E-B143-A48D-AD19FA951E3A}" type="slidenum">
              <a:rPr lang="en-US"/>
              <a:pPr/>
              <a:t>12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312988" y="1828800"/>
            <a:ext cx="8489951" cy="6367463"/>
          </a:xfrm>
          <a:ln w="12700" cap="flat">
            <a:solidFill>
              <a:schemeClr val="tx1"/>
            </a:solidFill>
          </a:ln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A3B6B5-A1C1-8749-83CE-36D78FAC562E}" type="slidenum">
              <a:rPr lang="en-US"/>
              <a:pPr/>
              <a:t>13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171700" y="1930400"/>
            <a:ext cx="8218488" cy="6164263"/>
          </a:xfrm>
          <a:ln w="12700" cap="flat">
            <a:solidFill>
              <a:schemeClr val="tx1"/>
            </a:solidFill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8DA3A3-C8D9-5843-B441-DA579E35369B}" type="slidenum">
              <a:rPr lang="en-US"/>
              <a:pPr/>
              <a:t>17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171700" y="1930400"/>
            <a:ext cx="8218488" cy="6164263"/>
          </a:xfrm>
          <a:ln w="12700" cap="flat">
            <a:solidFill>
              <a:schemeClr val="tx1"/>
            </a:solidFill>
          </a:ln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1762" y="2417523"/>
            <a:ext cx="2394065" cy="188505"/>
          </a:xfrm>
          <a:noFill/>
          <a:ln/>
        </p:spPr>
        <p:txBody>
          <a:bodyPr lIns="61904" tIns="25396" rIns="61904" bIns="25396">
            <a:spAutoFit/>
          </a:bodyPr>
          <a:lstStyle/>
          <a:p>
            <a:pPr marL="331266" indent="-331266" defTabSz="881293">
              <a:lnSpc>
                <a:spcPct val="87000"/>
              </a:lnSpc>
              <a:spcBef>
                <a:spcPct val="42000"/>
              </a:spcBef>
            </a:pPr>
            <a:endParaRPr lang="en-US" sz="1000" dirty="0">
              <a:solidFill>
                <a:schemeClr val="tx2"/>
              </a:solidFill>
              <a:latin typeface="Times New Roman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for discrete, we could simply do a much</a:t>
            </a:r>
            <a:r>
              <a:rPr lang="en-US" baseline="0" dirty="0"/>
              <a:t> larger table, but often that doesn’t capture everything we want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10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48439-3E75-2C43-8CBA-308B86917F4C}" type="slidenum">
              <a:rPr lang="en-US"/>
              <a:pPr/>
              <a:t>25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20" y="4343400"/>
            <a:ext cx="5028161" cy="4114800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log is a strictly increasing function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it just squishes values but does not change their order, so the max of likelihood is still the max of log-likelihood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29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just involves</a:t>
            </a:r>
            <a:r>
              <a:rPr lang="en-US" baseline="0" dirty="0"/>
              <a:t> iterating over the data and aggregating these counts!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94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although</a:t>
            </a:r>
            <a:r>
              <a:rPr lang="en-US" baseline="0" dirty="0"/>
              <a:t> we don’t generally “generate” a document from a model, it’s often useful to look at the generative story of a model (i.e. how the model says a document was generate) to help us understand why the model assigns certain probabilities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6B112-CED4-9448-B5B6-43255090C75D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B6FE768-D535-DB4F-A86D-18423950C428}" type="datetimeFigureOut">
              <a:rPr lang="en-US" smtClean="0"/>
              <a:pPr/>
              <a:t>2/19/18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B6FE768-D535-DB4F-A86D-18423950C428}" type="datetimeFigureOut">
              <a:rPr lang="en-US" smtClean="0"/>
              <a:pPr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2/19/18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6FE768-D535-DB4F-A86D-18423950C428}" type="datetimeFigureOut">
              <a:rPr lang="en-US" smtClean="0"/>
              <a:pPr/>
              <a:t>2/19/18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6FE768-D535-DB4F-A86D-18423950C428}" type="datetimeFigureOut">
              <a:rPr lang="en-US" smtClean="0"/>
              <a:pPr/>
              <a:t>2/19/18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B6FE768-D535-DB4F-A86D-18423950C428}" type="datetimeFigureOut">
              <a:rPr lang="en-US" smtClean="0"/>
              <a:pPr/>
              <a:t>2/19/18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6FE768-D535-DB4F-A86D-18423950C428}" type="datetimeFigureOut">
              <a:rPr lang="en-US" smtClean="0"/>
              <a:pPr/>
              <a:t>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9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3" Type="http://schemas.openxmlformats.org/officeDocument/2006/relationships/tags" Target="../tags/tag9.xml"/><Relationship Id="rId21" Type="http://schemas.openxmlformats.org/officeDocument/2006/relationships/tags" Target="../tags/tag27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image" Target="../media/image16.png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image" Target="../media/image15.png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notesSlide" Target="../notesSlides/notesSlide6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23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3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26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7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1.e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39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37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38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0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42.emf"/><Relationship Id="rId4" Type="http://schemas.openxmlformats.org/officeDocument/2006/relationships/oleObject" Target="../embeddings/oleObject51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7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17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56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57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46.emf"/><Relationship Id="rId4" Type="http://schemas.openxmlformats.org/officeDocument/2006/relationships/oleObject" Target="../embeddings/oleObject58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14.e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62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53.emf"/><Relationship Id="rId4" Type="http://schemas.openxmlformats.org/officeDocument/2006/relationships/image" Target="../media/image50.emf"/><Relationship Id="rId9" Type="http://schemas.openxmlformats.org/officeDocument/2006/relationships/oleObject" Target="../embeddings/oleObject66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54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7.e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56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58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e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5" Type="http://schemas.openxmlformats.org/officeDocument/2006/relationships/image" Target="../media/image8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emf"/><Relationship Id="rId14" Type="http://schemas.openxmlformats.org/officeDocument/2006/relationships/oleObject" Target="../embeddings/oleObject6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Probabilistic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Thanks to David </a:t>
            </a:r>
            <a:r>
              <a:rPr lang="en-US" dirty="0" err="1"/>
              <a:t>Kauchak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distribution tables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27726"/>
              </p:ext>
            </p:extLst>
          </p:nvPr>
        </p:nvGraphicFramePr>
        <p:xfrm>
          <a:off x="2071008" y="1600200"/>
          <a:ext cx="435428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p(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09780" y="4876800"/>
            <a:ext cx="8156267" cy="1600200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Storing a table of that size is impossible</a:t>
            </a:r>
          </a:p>
          <a:p>
            <a:pPr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How are we supposed to learn/estimate each entry in the table?</a:t>
            </a:r>
          </a:p>
        </p:txBody>
      </p:sp>
    </p:spTree>
    <p:extLst>
      <p:ext uri="{BB962C8B-B14F-4D97-AF65-F5344CB8AC3E}">
        <p14:creationId xmlns:p14="http://schemas.microsoft.com/office/powerpoint/2010/main" val="391638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 1: pick a model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338249"/>
              </p:ext>
            </p:extLst>
          </p:nvPr>
        </p:nvGraphicFramePr>
        <p:xfrm>
          <a:off x="1219200" y="1447800"/>
          <a:ext cx="62420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37" name="Equation" r:id="rId3" imgW="2768600" imgH="482600" progId="Equation.3">
                  <p:embed/>
                </p:oleObj>
              </mc:Choice>
              <mc:Fallback>
                <p:oleObj name="Equation" r:id="rId3" imgW="2768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624205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3174" y="2895600"/>
            <a:ext cx="83022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So, far we have made NO assumptions about the data</a:t>
            </a:r>
          </a:p>
          <a:p>
            <a:endParaRPr lang="en-US" sz="2400" dirty="0"/>
          </a:p>
          <a:p>
            <a:r>
              <a:rPr lang="en-US" sz="2400" dirty="0"/>
              <a:t>Model selection involves making assumptions about the data</a:t>
            </a:r>
          </a:p>
          <a:p>
            <a:endParaRPr lang="en-US" sz="2400" dirty="0"/>
          </a:p>
          <a:p>
            <a:r>
              <a:rPr lang="en-US" sz="2400" dirty="0"/>
              <a:t>We did this before, e.g. assume the data is linearly separable</a:t>
            </a:r>
          </a:p>
          <a:p>
            <a:endParaRPr lang="en-US" sz="2400" dirty="0"/>
          </a:p>
          <a:p>
            <a:r>
              <a:rPr lang="en-US" sz="2400" dirty="0"/>
              <a:t>These assumptions allow us to represent the data more compactly and to estimate the parameters of the model</a:t>
            </a:r>
          </a:p>
        </p:txBody>
      </p:sp>
    </p:spTree>
    <p:extLst>
      <p:ext uri="{BB962C8B-B14F-4D97-AF65-F5344CB8AC3E}">
        <p14:creationId xmlns:p14="http://schemas.microsoft.com/office/powerpoint/2010/main" val="4138547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An aside: independence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30352" y="1676400"/>
            <a:ext cx="8537448" cy="44958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800" dirty="0"/>
              <a:t>Two variables are </a:t>
            </a:r>
            <a:r>
              <a:rPr lang="en-US" sz="2800" dirty="0">
                <a:solidFill>
                  <a:srgbClr val="FF6600"/>
                </a:solidFill>
              </a:rPr>
              <a:t>independent</a:t>
            </a:r>
            <a:r>
              <a:rPr lang="en-US" sz="2800" dirty="0"/>
              <a:t> if one has nothing to do with the other</a:t>
            </a:r>
          </a:p>
          <a:p>
            <a:pPr marL="0" indent="0" eaLnBrk="1" hangingPunct="1">
              <a:buNone/>
            </a:pPr>
            <a:endParaRPr lang="en-US" sz="2800" dirty="0"/>
          </a:p>
          <a:p>
            <a:pPr marL="0" indent="0" eaLnBrk="1" hangingPunct="1">
              <a:buNone/>
            </a:pPr>
            <a:r>
              <a:rPr lang="en-US" sz="2800" dirty="0"/>
              <a:t>For two independent variables, knowing the value of one does not change the probability distribution of the other variable (or the probability of any individual event)</a:t>
            </a:r>
          </a:p>
          <a:p>
            <a:pPr lvl="1" eaLnBrk="1" hangingPunct="1"/>
            <a:r>
              <a:rPr lang="en-US" sz="2400" dirty="0">
                <a:ea typeface="ＭＳ Ｐゴシック" charset="-128"/>
              </a:rPr>
              <a:t>the result of the toss of a coin is independent of a roll of a die</a:t>
            </a:r>
          </a:p>
          <a:p>
            <a:pPr lvl="1" eaLnBrk="1" hangingPunct="1"/>
            <a:r>
              <a:rPr lang="en-US" sz="2400" dirty="0">
                <a:ea typeface="ＭＳ Ｐゴシック" charset="-128"/>
              </a:rPr>
              <a:t>the price of tea in England is independent of the whether or not you pass ML</a:t>
            </a:r>
          </a:p>
          <a:p>
            <a:pPr lvl="1" eaLnBrk="1" hangingPunct="1"/>
            <a:endParaRPr lang="en-US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534616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61963" y="203200"/>
            <a:ext cx="6352701" cy="694549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>
              <a:lnSpc>
                <a:spcPct val="94000"/>
              </a:lnSpc>
            </a:pPr>
            <a:r>
              <a:rPr lang="en-US" dirty="0"/>
              <a:t>independent or dependent?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33400" y="1752600"/>
            <a:ext cx="8229600" cy="3013825"/>
          </a:xfrm>
          <a:noFill/>
        </p:spPr>
        <p:txBody>
          <a:bodyPr wrap="square" lIns="63500" tIns="25400" rIns="63500" bIns="25400">
            <a:spAutoFit/>
          </a:bodyPr>
          <a:lstStyle/>
          <a:p>
            <a:pPr marL="0" indent="0" eaLnBrk="1" hangingPunct="1">
              <a:lnSpc>
                <a:spcPct val="95000"/>
              </a:lnSpc>
              <a:spcBef>
                <a:spcPct val="47000"/>
              </a:spcBef>
              <a:buNone/>
            </a:pPr>
            <a:r>
              <a:rPr lang="en-US" dirty="0"/>
              <a:t>Catching a cold and having a cat-allergy</a:t>
            </a:r>
          </a:p>
          <a:p>
            <a:pPr marL="0" indent="0" eaLnBrk="1" hangingPunct="1">
              <a:lnSpc>
                <a:spcPct val="95000"/>
              </a:lnSpc>
              <a:spcBef>
                <a:spcPct val="47000"/>
              </a:spcBef>
              <a:buNone/>
            </a:pPr>
            <a:endParaRPr lang="en-US" dirty="0"/>
          </a:p>
          <a:p>
            <a:pPr marL="0" indent="0" eaLnBrk="1" hangingPunct="1">
              <a:lnSpc>
                <a:spcPct val="95000"/>
              </a:lnSpc>
              <a:spcBef>
                <a:spcPct val="47000"/>
              </a:spcBef>
              <a:buNone/>
            </a:pPr>
            <a:r>
              <a:rPr lang="en-US" dirty="0"/>
              <a:t>Miles per gallon and driving habits</a:t>
            </a:r>
          </a:p>
          <a:p>
            <a:pPr marL="0" indent="0" eaLnBrk="1" hangingPunct="1">
              <a:lnSpc>
                <a:spcPct val="95000"/>
              </a:lnSpc>
              <a:spcBef>
                <a:spcPct val="47000"/>
              </a:spcBef>
              <a:buNone/>
            </a:pPr>
            <a:endParaRPr lang="en-US" dirty="0"/>
          </a:p>
          <a:p>
            <a:pPr marL="0" indent="0" eaLnBrk="1" hangingPunct="1">
              <a:lnSpc>
                <a:spcPct val="95000"/>
              </a:lnSpc>
              <a:spcBef>
                <a:spcPct val="47000"/>
              </a:spcBef>
              <a:buNone/>
            </a:pPr>
            <a:r>
              <a:rPr lang="en-US" dirty="0"/>
              <a:t>Height and longevity of life</a:t>
            </a:r>
          </a:p>
        </p:txBody>
      </p:sp>
    </p:spTree>
    <p:extLst>
      <p:ext uri="{BB962C8B-B14F-4D97-AF65-F5344CB8AC3E}">
        <p14:creationId xmlns:p14="http://schemas.microsoft.com/office/powerpoint/2010/main" val="183412094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How does independence affect our probability equations/properties?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If A and B are independent (written …)</a:t>
            </a:r>
          </a:p>
          <a:p>
            <a:pPr lvl="1"/>
            <a:r>
              <a:rPr lang="en-US" sz="2400" dirty="0"/>
              <a:t>P(A,B) = 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sz="2400" dirty="0"/>
              <a:t>P(A|B) = 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sz="2400" dirty="0"/>
              <a:t>P(B|A) = 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00200" y="2743200"/>
            <a:ext cx="4114800" cy="1828800"/>
            <a:chOff x="1600200" y="2286000"/>
            <a:chExt cx="4114800" cy="1828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1600200" y="2286000"/>
              <a:ext cx="4114800" cy="18288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905000" y="2590800"/>
              <a:ext cx="1676400" cy="12192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810000" y="2590800"/>
              <a:ext cx="1676400" cy="12192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14600" y="28956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19600" y="28956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9293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How does independence affect our probability equations/properties?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If A and B are independent (written …)</a:t>
            </a:r>
          </a:p>
          <a:p>
            <a:pPr lvl="1"/>
            <a:r>
              <a:rPr lang="en-US" sz="2400" dirty="0"/>
              <a:t>P(A,B) = </a:t>
            </a:r>
            <a:r>
              <a:rPr lang="en-US" sz="2400" dirty="0">
                <a:solidFill>
                  <a:srgbClr val="0000FF"/>
                </a:solidFill>
              </a:rPr>
              <a:t>P(A)P(B)</a:t>
            </a:r>
          </a:p>
          <a:p>
            <a:pPr lvl="1"/>
            <a:r>
              <a:rPr lang="en-US" sz="2400" dirty="0"/>
              <a:t>P(A|B) = </a:t>
            </a:r>
            <a:r>
              <a:rPr lang="en-US" sz="2400" dirty="0">
                <a:solidFill>
                  <a:srgbClr val="0000FF"/>
                </a:solidFill>
              </a:rPr>
              <a:t>P(A)</a:t>
            </a:r>
          </a:p>
          <a:p>
            <a:pPr lvl="1"/>
            <a:r>
              <a:rPr lang="en-US" sz="2400" dirty="0"/>
              <a:t>P(B|A) = </a:t>
            </a:r>
            <a:r>
              <a:rPr lang="en-US" sz="2400" dirty="0">
                <a:solidFill>
                  <a:srgbClr val="0000FF"/>
                </a:solidFill>
              </a:rPr>
              <a:t>P(B)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00200" y="2743200"/>
            <a:ext cx="4114800" cy="1828800"/>
            <a:chOff x="1600200" y="2286000"/>
            <a:chExt cx="4114800" cy="1828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1600200" y="2286000"/>
              <a:ext cx="4114800" cy="18288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905000" y="2590800"/>
              <a:ext cx="1676400" cy="12192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810000" y="2590800"/>
              <a:ext cx="1676400" cy="12192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14600" y="28956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19600" y="28956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419600" y="5791200"/>
            <a:ext cx="4237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does independence help us?</a:t>
            </a:r>
          </a:p>
        </p:txBody>
      </p:sp>
    </p:spTree>
    <p:extLst>
      <p:ext uri="{BB962C8B-B14F-4D97-AF65-F5344CB8AC3E}">
        <p14:creationId xmlns:p14="http://schemas.microsoft.com/office/powerpoint/2010/main" val="68274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If A and B are independent</a:t>
            </a:r>
          </a:p>
          <a:p>
            <a:pPr lvl="1"/>
            <a:r>
              <a:rPr lang="en-US" sz="2400" dirty="0"/>
              <a:t>P(A,B) = P(A)P(B)</a:t>
            </a:r>
          </a:p>
          <a:p>
            <a:pPr lvl="1"/>
            <a:r>
              <a:rPr lang="en-US" sz="2400" dirty="0"/>
              <a:t>P(A|B) = P(A)</a:t>
            </a:r>
          </a:p>
          <a:p>
            <a:pPr lvl="1"/>
            <a:r>
              <a:rPr lang="en-US" sz="2400" dirty="0"/>
              <a:t>P(B|A) = P(B)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4063143"/>
            <a:ext cx="85374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0000FF"/>
                </a:solidFill>
              </a:rPr>
              <a:t>Reduces the storage requirement for the distributions</a:t>
            </a:r>
          </a:p>
          <a:p>
            <a:pPr algn="l"/>
            <a:endParaRPr lang="en-US" sz="2800" dirty="0">
              <a:solidFill>
                <a:srgbClr val="0000FF"/>
              </a:solidFill>
            </a:endParaRPr>
          </a:p>
          <a:p>
            <a:pPr algn="l"/>
            <a:r>
              <a:rPr lang="en-US" sz="2800" dirty="0">
                <a:solidFill>
                  <a:srgbClr val="0000FF"/>
                </a:solidFill>
              </a:rPr>
              <a:t>Reduces the complexity of the distribution</a:t>
            </a:r>
          </a:p>
          <a:p>
            <a:pPr algn="l"/>
            <a:endParaRPr lang="en-US" sz="2800" dirty="0">
              <a:solidFill>
                <a:srgbClr val="0000FF"/>
              </a:solidFill>
            </a:endParaRPr>
          </a:p>
          <a:p>
            <a:pPr algn="l"/>
            <a:r>
              <a:rPr lang="en-US" sz="2800" dirty="0">
                <a:solidFill>
                  <a:srgbClr val="0000FF"/>
                </a:solidFill>
              </a:rPr>
              <a:t>Reduces the number of probabilities we need to estimate</a:t>
            </a:r>
          </a:p>
        </p:txBody>
      </p:sp>
    </p:spTree>
    <p:extLst>
      <p:ext uri="{BB962C8B-B14F-4D97-AF65-F5344CB8AC3E}">
        <p14:creationId xmlns:p14="http://schemas.microsoft.com/office/powerpoint/2010/main" val="3764522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23863" y="165100"/>
            <a:ext cx="5435600" cy="60007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Conditional Independence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28600" y="1679584"/>
            <a:ext cx="8839200" cy="4797416"/>
          </a:xfrm>
          <a:noFill/>
        </p:spPr>
        <p:txBody>
          <a:bodyPr wrap="square" lIns="63500" tIns="25400" rIns="63500" bIns="25400">
            <a:spAutoFit/>
          </a:bodyPr>
          <a:lstStyle/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r>
              <a:rPr lang="en-US" sz="2400" dirty="0"/>
              <a:t>Dependent events can become independent given certain other events</a:t>
            </a:r>
          </a:p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Examples,</a:t>
            </a:r>
          </a:p>
          <a:p>
            <a:pPr marL="800100" lvl="1" indent="-342900" eaLnBrk="1" hangingPunct="1"/>
            <a:r>
              <a:rPr lang="en-US" sz="2000" dirty="0">
                <a:ea typeface="ＭＳ Ｐゴシック" charset="-128"/>
              </a:rPr>
              <a:t>height and length of life</a:t>
            </a:r>
          </a:p>
          <a:p>
            <a:pPr marL="800100" lvl="1" indent="-342900" eaLnBrk="1" hangingPunct="1"/>
            <a:r>
              <a:rPr lang="en-US" sz="2000" dirty="0">
                <a:ea typeface="ＭＳ Ｐゴシック" charset="-128"/>
              </a:rPr>
              <a:t>“correlation” studies</a:t>
            </a:r>
          </a:p>
          <a:p>
            <a:pPr marL="1200150" lvl="2" indent="-342900" eaLnBrk="1" hangingPunct="1"/>
            <a:r>
              <a:rPr lang="en-US" sz="1800" dirty="0">
                <a:ea typeface="ＭＳ Ｐゴシック" charset="-128"/>
              </a:rPr>
              <a:t>size of your lawn and length of life</a:t>
            </a:r>
          </a:p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endParaRPr lang="en-US" sz="2400" dirty="0"/>
          </a:p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r>
              <a:rPr lang="en-US" sz="2400" dirty="0"/>
              <a:t>If A, B are </a:t>
            </a:r>
            <a:r>
              <a:rPr lang="en-US" sz="2400" dirty="0">
                <a:solidFill>
                  <a:srgbClr val="FF6600"/>
                </a:solidFill>
              </a:rPr>
              <a:t>conditionally independent</a:t>
            </a:r>
            <a:r>
              <a:rPr lang="en-US" sz="2400" dirty="0"/>
              <a:t> given C</a:t>
            </a:r>
          </a:p>
          <a:p>
            <a:pPr lvl="1" eaLnBrk="1" hangingPunct="1">
              <a:lnSpc>
                <a:spcPct val="94000"/>
              </a:lnSpc>
              <a:spcBef>
                <a:spcPct val="47000"/>
              </a:spcBef>
            </a:pPr>
            <a:r>
              <a:rPr lang="en-US" sz="2000" dirty="0">
                <a:ea typeface="ＭＳ Ｐゴシック" charset="-128"/>
              </a:rPr>
              <a:t>P(A,B|C) = P(A|C)P(B|C)</a:t>
            </a:r>
          </a:p>
          <a:p>
            <a:pPr lvl="1" eaLnBrk="1" hangingPunct="1">
              <a:lnSpc>
                <a:spcPct val="94000"/>
              </a:lnSpc>
              <a:spcBef>
                <a:spcPct val="47000"/>
              </a:spcBef>
            </a:pPr>
            <a:r>
              <a:rPr lang="en-US" sz="2000" dirty="0">
                <a:ea typeface="ＭＳ Ｐゴシック" charset="-128"/>
              </a:rPr>
              <a:t>P(A|B,C) = P(A|C)</a:t>
            </a:r>
          </a:p>
          <a:p>
            <a:pPr lvl="1" eaLnBrk="1" hangingPunct="1">
              <a:lnSpc>
                <a:spcPct val="94000"/>
              </a:lnSpc>
              <a:spcBef>
                <a:spcPct val="47000"/>
              </a:spcBef>
            </a:pPr>
            <a:r>
              <a:rPr lang="en-US" sz="2000" dirty="0">
                <a:ea typeface="ＭＳ Ｐゴシック" charset="-128"/>
              </a:rPr>
              <a:t>P(B|A,C) = P(B|C)</a:t>
            </a:r>
          </a:p>
          <a:p>
            <a:pPr lvl="1" eaLnBrk="1" hangingPunct="1">
              <a:lnSpc>
                <a:spcPct val="94000"/>
              </a:lnSpc>
              <a:spcBef>
                <a:spcPct val="47000"/>
              </a:spcBef>
            </a:pPr>
            <a:r>
              <a:rPr lang="en-US" sz="2000" dirty="0">
                <a:ea typeface="ＭＳ Ｐゴシック" charset="-128"/>
              </a:rPr>
              <a:t>but P(A,B) ≠ P(A)P(B)</a:t>
            </a:r>
          </a:p>
        </p:txBody>
      </p:sp>
    </p:spTree>
    <p:extLst>
      <p:ext uri="{BB962C8B-B14F-4D97-AF65-F5344CB8AC3E}">
        <p14:creationId xmlns:p14="http://schemas.microsoft.com/office/powerpoint/2010/main" val="298028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assumption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414794"/>
              </p:ext>
            </p:extLst>
          </p:nvPr>
        </p:nvGraphicFramePr>
        <p:xfrm>
          <a:off x="1219200" y="1447800"/>
          <a:ext cx="62420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85" name="Equation" r:id="rId3" imgW="2768600" imgH="482600" progId="Equation.3">
                  <p:embed/>
                </p:oleObj>
              </mc:Choice>
              <mc:Fallback>
                <p:oleObj name="Equation" r:id="rId3" imgW="2768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624205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33400" y="2971800"/>
            <a:ext cx="8232648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79998" y="4459874"/>
            <a:ext cx="3574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does this assume?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255186"/>
              </p:ext>
            </p:extLst>
          </p:nvPr>
        </p:nvGraphicFramePr>
        <p:xfrm>
          <a:off x="2505075" y="3352800"/>
          <a:ext cx="42370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86" name="Equation" r:id="rId5" imgW="1879600" imgH="215900" progId="Equation.3">
                  <p:embed/>
                </p:oleObj>
              </mc:Choice>
              <mc:Fallback>
                <p:oleObj name="Equation" r:id="rId5" imgW="1879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5075" y="3352800"/>
                        <a:ext cx="4237038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951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assumption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07206"/>
              </p:ext>
            </p:extLst>
          </p:nvPr>
        </p:nvGraphicFramePr>
        <p:xfrm>
          <a:off x="1219200" y="1447800"/>
          <a:ext cx="62420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09" name="Equation" r:id="rId3" imgW="2768600" imgH="482600" progId="Equation.3">
                  <p:embed/>
                </p:oleObj>
              </mc:Choice>
              <mc:Fallback>
                <p:oleObj name="Equation" r:id="rId3" imgW="2768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624205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823944"/>
              </p:ext>
            </p:extLst>
          </p:nvPr>
        </p:nvGraphicFramePr>
        <p:xfrm>
          <a:off x="2505075" y="3352800"/>
          <a:ext cx="42370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10" name="Equation" r:id="rId5" imgW="1879600" imgH="215900" progId="Equation.3">
                  <p:embed/>
                </p:oleObj>
              </mc:Choice>
              <mc:Fallback>
                <p:oleObj name="Equation" r:id="rId5" imgW="1879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5075" y="3352800"/>
                        <a:ext cx="4237038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33400" y="2971800"/>
            <a:ext cx="8232648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648" y="4198264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Assumes feature </a:t>
            </a:r>
            <a:r>
              <a:rPr lang="en-US" sz="2800" dirty="0" err="1">
                <a:solidFill>
                  <a:srgbClr val="0000FF"/>
                </a:solidFill>
              </a:rPr>
              <a:t>i</a:t>
            </a:r>
            <a:r>
              <a:rPr lang="en-US" sz="2800" dirty="0">
                <a:solidFill>
                  <a:srgbClr val="0000FF"/>
                </a:solidFill>
              </a:rPr>
              <a:t> is independent of the the other features </a:t>
            </a:r>
            <a:r>
              <a:rPr lang="en-US" sz="2800" i="1" dirty="0">
                <a:solidFill>
                  <a:srgbClr val="0000FF"/>
                </a:solidFill>
              </a:rPr>
              <a:t>given the label </a:t>
            </a:r>
            <a:r>
              <a:rPr lang="en-US" sz="2800" dirty="0">
                <a:solidFill>
                  <a:srgbClr val="0000FF"/>
                </a:solidFill>
              </a:rPr>
              <a:t>(i.e. are conditionally independent given the label)</a:t>
            </a:r>
            <a:endParaRPr 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05075" y="5862830"/>
            <a:ext cx="3347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For the wine problem?</a:t>
            </a:r>
          </a:p>
        </p:txBody>
      </p:sp>
    </p:spTree>
    <p:extLst>
      <p:ext uri="{BB962C8B-B14F-4D97-AF65-F5344CB8AC3E}">
        <p14:creationId xmlns:p14="http://schemas.microsoft.com/office/powerpoint/2010/main" val="87909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133600"/>
            <a:ext cx="1143000" cy="4191000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174863" y="3961270"/>
            <a:ext cx="1522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training data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1862863" y="3612178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9152411">
            <a:off x="1887399" y="3058405"/>
            <a:ext cx="64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43400" y="2438400"/>
            <a:ext cx="46041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the data with a probabilistic model</a:t>
            </a:r>
          </a:p>
          <a:p>
            <a:endParaRPr lang="en-US" sz="2400" dirty="0"/>
          </a:p>
          <a:p>
            <a:r>
              <a:rPr lang="en-US" sz="2400" dirty="0"/>
              <a:t>specifically, learn p(</a:t>
            </a:r>
            <a:r>
              <a:rPr lang="en-US" sz="2400" i="1" dirty="0"/>
              <a:t>features, label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p(</a:t>
            </a:r>
            <a:r>
              <a:rPr lang="en-US" sz="2400" i="1" dirty="0"/>
              <a:t>features, label</a:t>
            </a:r>
            <a:r>
              <a:rPr lang="en-US" sz="2400" dirty="0"/>
              <a:t>) tells us how likely these features and this example are</a:t>
            </a:r>
          </a:p>
        </p:txBody>
      </p:sp>
      <p:grpSp>
        <p:nvGrpSpPr>
          <p:cNvPr id="12" name="Group 37"/>
          <p:cNvGrpSpPr/>
          <p:nvPr/>
        </p:nvGrpSpPr>
        <p:grpSpPr>
          <a:xfrm>
            <a:off x="2586653" y="3276600"/>
            <a:ext cx="1432277" cy="1371600"/>
            <a:chOff x="7391400" y="3505200"/>
            <a:chExt cx="1432277" cy="1371600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4218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assumption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78700"/>
              </p:ext>
            </p:extLst>
          </p:nvPr>
        </p:nvGraphicFramePr>
        <p:xfrm>
          <a:off x="2505075" y="1905000"/>
          <a:ext cx="42370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9" name="Equation" r:id="rId3" imgW="1879600" imgH="215900" progId="Equation.3">
                  <p:embed/>
                </p:oleObj>
              </mc:Choice>
              <mc:Fallback>
                <p:oleObj name="Equation" r:id="rId3" imgW="1879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5075" y="1905000"/>
                        <a:ext cx="4237038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2648" y="25908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Assumes feature </a:t>
            </a:r>
            <a:r>
              <a:rPr lang="en-US" sz="2800" dirty="0" err="1">
                <a:solidFill>
                  <a:srgbClr val="000000"/>
                </a:solidFill>
              </a:rPr>
              <a:t>i</a:t>
            </a:r>
            <a:r>
              <a:rPr lang="en-US" sz="2800" dirty="0">
                <a:solidFill>
                  <a:srgbClr val="000000"/>
                </a:solidFill>
              </a:rPr>
              <a:t> is independent of the the other features </a:t>
            </a:r>
            <a:r>
              <a:rPr lang="en-US" sz="2800" i="1" dirty="0">
                <a:solidFill>
                  <a:srgbClr val="000000"/>
                </a:solidFill>
              </a:rPr>
              <a:t>given the label</a:t>
            </a:r>
            <a:endParaRPr lang="en-US" sz="2800" baseline="-250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648" y="36576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Assumes the probability of a word occurring in a review is independent of the other words </a:t>
            </a:r>
            <a:r>
              <a:rPr lang="en-US" sz="2800" i="1" dirty="0">
                <a:solidFill>
                  <a:srgbClr val="0000FF"/>
                </a:solidFill>
              </a:rPr>
              <a:t>given the label</a:t>
            </a:r>
            <a:endParaRPr 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468" y="4795249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For example, the probability of “pinot” occurring is independent of whether or not “wine” occurs given that the review is about “chardonnay”</a:t>
            </a:r>
            <a:endParaRPr 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31538" y="6195924"/>
            <a:ext cx="292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this assumption true?</a:t>
            </a:r>
          </a:p>
        </p:txBody>
      </p:sp>
    </p:spTree>
    <p:extLst>
      <p:ext uri="{BB962C8B-B14F-4D97-AF65-F5344CB8AC3E}">
        <p14:creationId xmlns:p14="http://schemas.microsoft.com/office/powerpoint/2010/main" val="137650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assumption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134556"/>
              </p:ext>
            </p:extLst>
          </p:nvPr>
        </p:nvGraphicFramePr>
        <p:xfrm>
          <a:off x="2505075" y="1905000"/>
          <a:ext cx="42370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57" name="Equation" r:id="rId3" imgW="1879600" imgH="215900" progId="Equation.3">
                  <p:embed/>
                </p:oleObj>
              </mc:Choice>
              <mc:Fallback>
                <p:oleObj name="Equation" r:id="rId3" imgW="1879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5075" y="1905000"/>
                        <a:ext cx="4237038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12648" y="2590800"/>
            <a:ext cx="8153400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For most applications, this is not true!</a:t>
            </a:r>
          </a:p>
          <a:p>
            <a:endParaRPr lang="en-US" sz="2800" baseline="-250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For example, the fact that “pinot” occurs will probably make it </a:t>
            </a:r>
            <a:r>
              <a:rPr lang="en-US" sz="2800" i="1" dirty="0">
                <a:solidFill>
                  <a:srgbClr val="000000"/>
                </a:solidFill>
              </a:rPr>
              <a:t>more likely</a:t>
            </a:r>
            <a:r>
              <a:rPr lang="en-US" sz="2800" dirty="0">
                <a:solidFill>
                  <a:srgbClr val="000000"/>
                </a:solidFill>
              </a:rPr>
              <a:t> that “noir” occurs (or take a compound phrase like “San Francisco”)</a:t>
            </a:r>
          </a:p>
          <a:p>
            <a:endParaRPr lang="en-US" sz="2800" baseline="-250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However, this is often a reasonable approximation: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809823"/>
              </p:ext>
            </p:extLst>
          </p:nvPr>
        </p:nvGraphicFramePr>
        <p:xfrm>
          <a:off x="2498318" y="5715000"/>
          <a:ext cx="426561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58" name="Equation" r:id="rId5" imgW="1892300" imgH="215900" progId="Equation.3">
                  <p:embed/>
                </p:oleObj>
              </mc:Choice>
              <mc:Fallback>
                <p:oleObj name="Equation" r:id="rId5" imgW="1892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8318" y="5715000"/>
                        <a:ext cx="4265613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3286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566540"/>
              </p:ext>
            </p:extLst>
          </p:nvPr>
        </p:nvGraphicFramePr>
        <p:xfrm>
          <a:off x="612648" y="1828800"/>
          <a:ext cx="62420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81" name="Equation" r:id="rId3" imgW="2768600" imgH="482600" progId="Equation.3">
                  <p:embed/>
                </p:oleObj>
              </mc:Choice>
              <mc:Fallback>
                <p:oleObj name="Equation" r:id="rId3" imgW="2768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2648" y="1828800"/>
                        <a:ext cx="624205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876750"/>
              </p:ext>
            </p:extLst>
          </p:nvPr>
        </p:nvGraphicFramePr>
        <p:xfrm>
          <a:off x="3071813" y="3048000"/>
          <a:ext cx="2490787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82" name="Equation" r:id="rId5" imgW="1104900" imgH="482600" progId="Equation.3">
                  <p:embed/>
                </p:oleObj>
              </mc:Choice>
              <mc:Fallback>
                <p:oleObj name="Equation" r:id="rId5" imgW="11049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71813" y="3048000"/>
                        <a:ext cx="2490787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08804" y="3352800"/>
            <a:ext cx="234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naïve </a:t>
            </a:r>
            <a:r>
              <a:rPr lang="en-US" dirty="0" err="1">
                <a:solidFill>
                  <a:srgbClr val="FF6600"/>
                </a:solidFill>
              </a:rPr>
              <a:t>bayes</a:t>
            </a:r>
            <a:r>
              <a:rPr lang="en-US" dirty="0">
                <a:solidFill>
                  <a:srgbClr val="FF6600"/>
                </a:solidFill>
              </a:rPr>
              <a:t> assumption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600" y="5029200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model this?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for binary features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for discrete features, i.e. counts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for real valued features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222" y="4343400"/>
            <a:ext cx="865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</a:t>
            </a:r>
            <a:r>
              <a:rPr lang="en-US" sz="2400" dirty="0" err="1"/>
              <a:t>x</a:t>
            </a:r>
            <a:r>
              <a:rPr lang="en-US" sz="2400" baseline="-25000" dirty="0" err="1"/>
              <a:t>i</a:t>
            </a:r>
            <a:r>
              <a:rPr lang="en-US" sz="2400" dirty="0" err="1"/>
              <a:t>|y</a:t>
            </a:r>
            <a:r>
              <a:rPr lang="en-US" sz="2400" dirty="0"/>
              <a:t>) is the probability of a particular feature value given the label</a:t>
            </a:r>
          </a:p>
        </p:txBody>
      </p:sp>
    </p:spTree>
    <p:extLst>
      <p:ext uri="{BB962C8B-B14F-4D97-AF65-F5344CB8AC3E}">
        <p14:creationId xmlns:p14="http://schemas.microsoft.com/office/powerpoint/2010/main" val="3994110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p(</a:t>
            </a:r>
            <a:r>
              <a:rPr lang="en-US" dirty="0" err="1"/>
              <a:t>x|y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2892552" cy="58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Binary features: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8616"/>
              </p:ext>
            </p:extLst>
          </p:nvPr>
        </p:nvGraphicFramePr>
        <p:xfrm>
          <a:off x="1774825" y="2185988"/>
          <a:ext cx="4321175" cy="129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81" name="Equation" r:id="rId4" imgW="1917700" imgH="571500" progId="Equation.3">
                  <p:embed/>
                </p:oleObj>
              </mc:Choice>
              <mc:Fallback>
                <p:oleObj name="Equation" r:id="rId4" imgW="1917700" imgH="571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74825" y="2185988"/>
                        <a:ext cx="4321175" cy="1290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10068" y="3810000"/>
            <a:ext cx="2892552" cy="5857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/>
              <a:t>Other features: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9200" y="4458507"/>
            <a:ext cx="73944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Could use a lookup table for each value, but doesn’t generalize well</a:t>
            </a:r>
          </a:p>
          <a:p>
            <a:endParaRPr lang="en-US" sz="2000" dirty="0"/>
          </a:p>
          <a:p>
            <a:r>
              <a:rPr lang="en-US" sz="2000" dirty="0"/>
              <a:t>Better, model as a distribution: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gaussian</a:t>
            </a:r>
            <a:r>
              <a:rPr lang="en-US" sz="2000" dirty="0"/>
              <a:t> (i.e. normal) distribution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poisson</a:t>
            </a:r>
            <a:r>
              <a:rPr lang="en-US" sz="2000" dirty="0"/>
              <a:t> distribution 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multinomial distribution (more on this later)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84728" y="2571690"/>
            <a:ext cx="1840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biased coin toss!</a:t>
            </a:r>
          </a:p>
        </p:txBody>
      </p:sp>
    </p:spTree>
    <p:extLst>
      <p:ext uri="{BB962C8B-B14F-4D97-AF65-F5344CB8AC3E}">
        <p14:creationId xmlns:p14="http://schemas.microsoft.com/office/powerpoint/2010/main" val="479332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steps for probabilistic modeling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281221" y="2514600"/>
            <a:ext cx="3461611" cy="4114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Which model do we use, i.e. how do we calculate p(</a:t>
            </a:r>
            <a:r>
              <a:rPr lang="en-US" i="1" dirty="0"/>
              <a:t>feature, label</a:t>
            </a:r>
            <a:r>
              <a:rPr lang="en-US" dirty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train the model, i.e. how to we we </a:t>
            </a:r>
            <a:r>
              <a:rPr lang="en-US" dirty="0">
                <a:solidFill>
                  <a:srgbClr val="FF6600"/>
                </a:solidFill>
              </a:rPr>
              <a:t>estimate the probabilities</a:t>
            </a:r>
            <a:r>
              <a:rPr lang="en-US" dirty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deal with </a:t>
            </a:r>
            <a:r>
              <a:rPr lang="en-US" dirty="0" err="1"/>
              <a:t>overfitting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13464" y="1738595"/>
            <a:ext cx="301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Probabilistic models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0" y="1738595"/>
            <a:ext cx="0" cy="5119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0387" y="2536521"/>
            <a:ext cx="3933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 pick a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2: figure out how to estimate the probabilities for the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3 (optional): deal with </a:t>
            </a:r>
            <a:r>
              <a:rPr lang="en-US" sz="2400" dirty="0" err="1"/>
              <a:t>overfitting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6200" y="3657600"/>
            <a:ext cx="4343400" cy="1295400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89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Obtaining probabilities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382588" y="3124200"/>
            <a:ext cx="8229600" cy="3001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775F55"/>
                </a:solidFill>
              </a:rPr>
              <a:t>We’ve talked a lot about probabilities, but not where they come from</a:t>
            </a:r>
            <a:endParaRPr lang="en-US" sz="2000" dirty="0">
              <a:solidFill>
                <a:srgbClr val="775F55"/>
              </a:solidFill>
            </a:endParaRPr>
          </a:p>
          <a:p>
            <a:pPr lvl="1"/>
            <a:r>
              <a:rPr lang="en-US" sz="2500" dirty="0">
                <a:solidFill>
                  <a:srgbClr val="775F55"/>
                </a:solidFill>
              </a:rPr>
              <a:t>How do we calculate p(</a:t>
            </a:r>
            <a:r>
              <a:rPr lang="en-US" sz="2500" dirty="0" err="1">
                <a:solidFill>
                  <a:srgbClr val="775F55"/>
                </a:solidFill>
              </a:rPr>
              <a:t>x</a:t>
            </a:r>
            <a:r>
              <a:rPr lang="en-US" sz="2500" baseline="-25000" dirty="0" err="1">
                <a:solidFill>
                  <a:srgbClr val="775F55"/>
                </a:solidFill>
              </a:rPr>
              <a:t>i</a:t>
            </a:r>
            <a:r>
              <a:rPr lang="en-US" sz="2500" dirty="0" err="1">
                <a:solidFill>
                  <a:srgbClr val="775F55"/>
                </a:solidFill>
              </a:rPr>
              <a:t>|y</a:t>
            </a:r>
            <a:r>
              <a:rPr lang="en-US" sz="2500" dirty="0">
                <a:solidFill>
                  <a:srgbClr val="775F55"/>
                </a:solidFill>
              </a:rPr>
              <a:t>) from training data?</a:t>
            </a:r>
          </a:p>
          <a:p>
            <a:pPr lvl="1"/>
            <a:r>
              <a:rPr lang="en-US" sz="2500" dirty="0">
                <a:solidFill>
                  <a:srgbClr val="775F55"/>
                </a:solidFill>
              </a:rPr>
              <a:t>What is the probability of surviving the titanic?</a:t>
            </a:r>
          </a:p>
          <a:p>
            <a:pPr lvl="1"/>
            <a:r>
              <a:rPr lang="en-US" sz="2500" dirty="0">
                <a:solidFill>
                  <a:srgbClr val="775F55"/>
                </a:solidFill>
              </a:rPr>
              <a:t>What is that any review is about Pinot Noir?</a:t>
            </a:r>
          </a:p>
          <a:p>
            <a:pPr lvl="1"/>
            <a:r>
              <a:rPr lang="en-US" sz="2500" dirty="0">
                <a:solidFill>
                  <a:srgbClr val="775F55"/>
                </a:solidFill>
              </a:rPr>
              <a:t>What is the probability that a particular review is about Pinot Noir?</a:t>
            </a:r>
          </a:p>
          <a:p>
            <a:pPr lvl="1"/>
            <a:endParaRPr lang="en-US" sz="2500" dirty="0">
              <a:solidFill>
                <a:srgbClr val="775F55"/>
              </a:solidFill>
            </a:endParaRPr>
          </a:p>
        </p:txBody>
      </p:sp>
      <p:pic>
        <p:nvPicPr>
          <p:cNvPr id="41987" name="Picture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7721600" y="1866900"/>
            <a:ext cx="714375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88" name="Picture 8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5"/>
          <a:srcRect/>
          <a:stretch>
            <a:fillRect/>
          </a:stretch>
        </p:blipFill>
        <p:spPr bwMode="auto">
          <a:xfrm>
            <a:off x="692150" y="1905000"/>
            <a:ext cx="693738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89" name="Picture 10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4610100" y="1866900"/>
            <a:ext cx="714375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0" name="Picture 1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3035300" y="1905000"/>
            <a:ext cx="714375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1" name="Picture 12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2266950" y="1905000"/>
            <a:ext cx="714375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2" name="Picture 13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6953250" y="1866900"/>
            <a:ext cx="714375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3" name="Picture 15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5"/>
          <a:srcRect/>
          <a:stretch>
            <a:fillRect/>
          </a:stretch>
        </p:blipFill>
        <p:spPr bwMode="auto">
          <a:xfrm>
            <a:off x="1460500" y="1944687"/>
            <a:ext cx="693738" cy="728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4" name="Picture 16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5"/>
          <a:srcRect/>
          <a:stretch>
            <a:fillRect/>
          </a:stretch>
        </p:blipFill>
        <p:spPr bwMode="auto">
          <a:xfrm>
            <a:off x="6146800" y="1828800"/>
            <a:ext cx="693738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5" name="Picture 17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5"/>
          <a:srcRect/>
          <a:stretch>
            <a:fillRect/>
          </a:stretch>
        </p:blipFill>
        <p:spPr bwMode="auto">
          <a:xfrm>
            <a:off x="3803650" y="1866900"/>
            <a:ext cx="693738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6" name="Picture 18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5"/>
          <a:srcRect/>
          <a:stretch>
            <a:fillRect/>
          </a:stretch>
        </p:blipFill>
        <p:spPr bwMode="auto">
          <a:xfrm>
            <a:off x="5416550" y="1866900"/>
            <a:ext cx="693738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41997" name="Text Box 19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08038" y="1981200"/>
            <a:ext cx="4413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7C80"/>
                </a:solidFill>
              </a:rPr>
              <a:t>H</a:t>
            </a:r>
          </a:p>
        </p:txBody>
      </p:sp>
      <p:sp>
        <p:nvSpPr>
          <p:cNvPr id="41998" name="Text Box 20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576388" y="1981200"/>
            <a:ext cx="4413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7C80"/>
                </a:solidFill>
              </a:rPr>
              <a:t>H</a:t>
            </a:r>
          </a:p>
        </p:txBody>
      </p:sp>
      <p:sp>
        <p:nvSpPr>
          <p:cNvPr id="41999" name="Text Box 21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919538" y="1943100"/>
            <a:ext cx="4413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7C80"/>
                </a:solidFill>
              </a:rPr>
              <a:t>H</a:t>
            </a:r>
          </a:p>
        </p:txBody>
      </p:sp>
      <p:sp>
        <p:nvSpPr>
          <p:cNvPr id="42000" name="Text Box 2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532438" y="1943100"/>
            <a:ext cx="4413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7C80"/>
                </a:solidFill>
              </a:rPr>
              <a:t>H</a:t>
            </a:r>
          </a:p>
        </p:txBody>
      </p:sp>
      <p:sp>
        <p:nvSpPr>
          <p:cNvPr id="42001" name="Text Box 23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261100" y="1905000"/>
            <a:ext cx="4413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7C80"/>
                </a:solidFill>
              </a:rPr>
              <a:t>H</a:t>
            </a:r>
          </a:p>
        </p:txBody>
      </p:sp>
      <p:sp>
        <p:nvSpPr>
          <p:cNvPr id="42002" name="Text Box 24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401888" y="2020887"/>
            <a:ext cx="401637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42003" name="Text Box 25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189288" y="1981200"/>
            <a:ext cx="401637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42004" name="Text Box 26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725988" y="1943100"/>
            <a:ext cx="401637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42005" name="Text Box 27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107238" y="1943100"/>
            <a:ext cx="401637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42006" name="Text Box 28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913688" y="1905000"/>
            <a:ext cx="401637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653362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probabilities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57200" y="2133600"/>
            <a:ext cx="1143000" cy="4191000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174863" y="3961270"/>
            <a:ext cx="1522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training data</a:t>
            </a:r>
          </a:p>
        </p:txBody>
      </p:sp>
      <p:sp>
        <p:nvSpPr>
          <p:cNvPr id="50" name="Right Arrow 49"/>
          <p:cNvSpPr/>
          <p:nvPr/>
        </p:nvSpPr>
        <p:spPr bwMode="auto">
          <a:xfrm>
            <a:off x="1862863" y="3612178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51" name="Group 37"/>
          <p:cNvGrpSpPr/>
          <p:nvPr/>
        </p:nvGrpSpPr>
        <p:grpSpPr>
          <a:xfrm>
            <a:off x="2497357" y="3259400"/>
            <a:ext cx="1432277" cy="1371600"/>
            <a:chOff x="7380511" y="3505200"/>
            <a:chExt cx="1432277" cy="1371600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380511" y="3827200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 rot="19152411">
            <a:off x="1887399" y="3058405"/>
            <a:ext cx="64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3929634" y="1998400"/>
            <a:ext cx="2623566" cy="1278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879846" y="4684817"/>
            <a:ext cx="2623566" cy="163978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654126"/>
              </p:ext>
            </p:extLst>
          </p:nvPr>
        </p:nvGraphicFramePr>
        <p:xfrm>
          <a:off x="4495800" y="3514125"/>
          <a:ext cx="18907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01" name="Equation" r:id="rId3" imgW="990600" imgH="482600" progId="Equation.3">
                  <p:embed/>
                </p:oleObj>
              </mc:Choice>
              <mc:Fallback>
                <p:oleObj name="Equation" r:id="rId3" imgW="990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514125"/>
                        <a:ext cx="1890712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Straight Connector 58"/>
          <p:cNvCxnSpPr/>
          <p:nvPr/>
        </p:nvCxnSpPr>
        <p:spPr>
          <a:xfrm flipV="1">
            <a:off x="6553200" y="1998400"/>
            <a:ext cx="0" cy="43262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675596"/>
              </p:ext>
            </p:extLst>
          </p:nvPr>
        </p:nvGraphicFramePr>
        <p:xfrm>
          <a:off x="6705600" y="1988535"/>
          <a:ext cx="842772" cy="541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02" name="Equation" r:id="rId5" imgW="317500" imgH="203200" progId="Equation.3">
                  <p:embed/>
                </p:oleObj>
              </mc:Choice>
              <mc:Fallback>
                <p:oleObj name="Equation" r:id="rId5" imgW="317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05600" y="1988535"/>
                        <a:ext cx="842772" cy="541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445703"/>
              </p:ext>
            </p:extLst>
          </p:nvPr>
        </p:nvGraphicFramePr>
        <p:xfrm>
          <a:off x="6704012" y="2759075"/>
          <a:ext cx="1320216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03" name="Equation" r:id="rId7" imgW="520700" imgH="203200" progId="Equation.3">
                  <p:embed/>
                </p:oleObj>
              </mc:Choice>
              <mc:Fallback>
                <p:oleObj name="Equation" r:id="rId7" imgW="520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04012" y="2759075"/>
                        <a:ext cx="1320216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541960"/>
              </p:ext>
            </p:extLst>
          </p:nvPr>
        </p:nvGraphicFramePr>
        <p:xfrm>
          <a:off x="6680200" y="3514125"/>
          <a:ext cx="1405828" cy="538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04" name="Equation" r:id="rId9" imgW="533400" imgH="203200" progId="Equation.3">
                  <p:embed/>
                </p:oleObj>
              </mc:Choice>
              <mc:Fallback>
                <p:oleObj name="Equation" r:id="rId9" imgW="533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80200" y="3514125"/>
                        <a:ext cx="1405828" cy="538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274531"/>
              </p:ext>
            </p:extLst>
          </p:nvPr>
        </p:nvGraphicFramePr>
        <p:xfrm>
          <a:off x="6748138" y="5638800"/>
          <a:ext cx="140526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05" name="Equation" r:id="rId11" imgW="558800" imgH="215900" progId="Equation.3">
                  <p:embed/>
                </p:oleObj>
              </mc:Choice>
              <mc:Fallback>
                <p:oleObj name="Equation" r:id="rId11" imgW="558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48138" y="5638800"/>
                        <a:ext cx="1405262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65"/>
          <p:cNvSpPr txBox="1"/>
          <p:nvPr/>
        </p:nvSpPr>
        <p:spPr>
          <a:xfrm rot="5400000">
            <a:off x="6995132" y="460629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80462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the probability of a pinot noir review?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281940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We don’t know!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7338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We can </a:t>
            </a:r>
            <a:r>
              <a:rPr lang="en-US" sz="2800" b="1" i="1" dirty="0">
                <a:solidFill>
                  <a:srgbClr val="0000FF"/>
                </a:solidFill>
              </a:rPr>
              <a:t>estimate</a:t>
            </a:r>
            <a:r>
              <a:rPr lang="en-US" sz="2800" dirty="0">
                <a:solidFill>
                  <a:srgbClr val="0000FF"/>
                </a:solidFill>
              </a:rPr>
              <a:t> it based on data, though: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2200" y="46482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number of reviews labeled pinot noir</a:t>
            </a:r>
          </a:p>
          <a:p>
            <a:endParaRPr lang="en-US" sz="2000" dirty="0"/>
          </a:p>
          <a:p>
            <a:r>
              <a:rPr lang="en-US" sz="2000" dirty="0"/>
              <a:t>         total number of reviews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438400" y="5181600"/>
            <a:ext cx="3886200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58263" y="6113058"/>
            <a:ext cx="6903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called the </a:t>
            </a:r>
            <a:r>
              <a:rPr lang="en-US" sz="2400" dirty="0">
                <a:solidFill>
                  <a:srgbClr val="FF6600"/>
                </a:solidFill>
              </a:rPr>
              <a:t>maximum likelihood estimation</a:t>
            </a:r>
            <a:r>
              <a:rPr lang="en-US" sz="2400" dirty="0"/>
              <a:t>.  </a:t>
            </a:r>
            <a:r>
              <a:rPr lang="en-US" sz="2400" dirty="0">
                <a:solidFill>
                  <a:srgbClr val="FF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98682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 Likelihood Estimation (MLE)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Maximum likelihood </a:t>
            </a:r>
            <a:r>
              <a:rPr lang="en-US" dirty="0"/>
              <a:t>estimation picks the values for the model parameters that </a:t>
            </a:r>
            <a:r>
              <a:rPr lang="en-US" i="1" dirty="0"/>
              <a:t>maximize the likelihood </a:t>
            </a:r>
            <a:r>
              <a:rPr lang="en-US" dirty="0"/>
              <a:t>of the training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flip a coin 100 times.  60 times you get heads and 40 times you get tails.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the MLE estimate for heads?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5879149"/>
            <a:ext cx="2421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p(head) = 0.60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5879149"/>
            <a:ext cx="891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78142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800" i="1" dirty="0">
                <a:solidFill>
                  <a:srgbClr val="FF6600"/>
                </a:solidFill>
              </a:rPr>
              <a:t>likelihood</a:t>
            </a:r>
            <a:r>
              <a:rPr lang="en-US" sz="2800" dirty="0"/>
              <a:t> of a data set is the probability that a particular model (i.e. a model and estimated probabilities) assigns to the data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172526"/>
              </p:ext>
            </p:extLst>
          </p:nvPr>
        </p:nvGraphicFramePr>
        <p:xfrm>
          <a:off x="2109788" y="3581400"/>
          <a:ext cx="32575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1752600" imgH="457200" progId="Equation.3">
                  <p:embed/>
                </p:oleObj>
              </mc:Choice>
              <mc:Fallback>
                <p:oleObj name="Equation" r:id="rId3" imgW="1752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3581400"/>
                        <a:ext cx="325755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3261" y="5597162"/>
            <a:ext cx="181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3000" y="5601880"/>
            <a:ext cx="344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probable is it under the model</a:t>
            </a:r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2281848" y="4429125"/>
            <a:ext cx="1985352" cy="11680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181600" y="4267200"/>
            <a:ext cx="1371600" cy="13346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9788" y="6162584"/>
            <a:ext cx="470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 parameters (e.g. probability of heads)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267200" y="4114800"/>
            <a:ext cx="533400" cy="204778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58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Probabilistic models define a </a:t>
            </a:r>
            <a:r>
              <a:rPr lang="en-US" i="1" dirty="0">
                <a:solidFill>
                  <a:srgbClr val="FF6600"/>
                </a:solidFill>
              </a:rPr>
              <a:t>probability distribution</a:t>
            </a:r>
            <a:r>
              <a:rPr lang="en-US" dirty="0"/>
              <a:t> over features and labels: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5105400" y="2983805"/>
            <a:ext cx="1432277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14245" y="3230693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>
                <a:solidFill>
                  <a:srgbClr val="008000"/>
                </a:solidFill>
              </a:rPr>
              <a:t>banana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312088" y="3328008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82570" y="3097175"/>
            <a:ext cx="93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0.004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5334000"/>
            <a:ext cx="6941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For each label, ask for the probability under the model</a:t>
            </a:r>
          </a:p>
          <a:p>
            <a:r>
              <a:rPr lang="en-US" sz="2400" dirty="0">
                <a:solidFill>
                  <a:srgbClr val="0000FF"/>
                </a:solidFill>
              </a:rPr>
              <a:t>Pick the label with the highest probability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0556" y="3834621"/>
            <a:ext cx="3848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>
                <a:solidFill>
                  <a:srgbClr val="008000"/>
                </a:solidFill>
              </a:rPr>
              <a:t>apple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68149" y="3657600"/>
            <a:ext cx="127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0.00002</a:t>
            </a:r>
          </a:p>
        </p:txBody>
      </p:sp>
      <p:sp>
        <p:nvSpPr>
          <p:cNvPr id="19" name="Right Arrow 18"/>
          <p:cNvSpPr/>
          <p:nvPr/>
        </p:nvSpPr>
        <p:spPr bwMode="auto">
          <a:xfrm>
            <a:off x="4312088" y="3886200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6780744" y="3230693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6780744" y="3788885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391400" y="3020975"/>
            <a:ext cx="1451904" cy="636625"/>
          </a:xfrm>
          <a:prstGeom prst="ellipse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09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You flip a coin 100 times.  60 times you get heads and 40 times you get tails.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738629"/>
              </p:ext>
            </p:extLst>
          </p:nvPr>
        </p:nvGraphicFramePr>
        <p:xfrm>
          <a:off x="2109788" y="3581400"/>
          <a:ext cx="32575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57" name="Equation" r:id="rId3" imgW="1752600" imgH="457200" progId="Equation.3">
                  <p:embed/>
                </p:oleObj>
              </mc:Choice>
              <mc:Fallback>
                <p:oleObj name="Equation" r:id="rId3" imgW="1752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3581400"/>
                        <a:ext cx="325755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3261" y="5597162"/>
            <a:ext cx="181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3000" y="5601880"/>
            <a:ext cx="344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probable is it under the model</a:t>
            </a:r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2281848" y="4429125"/>
            <a:ext cx="1985352" cy="11680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181600" y="4267200"/>
            <a:ext cx="1371600" cy="13346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9788" y="6162584"/>
            <a:ext cx="470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 parameters (e.g. probability of heads)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267200" y="4114800"/>
            <a:ext cx="533400" cy="204778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3683" y="2895600"/>
            <a:ext cx="746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likelihood of this data with </a:t>
            </a:r>
            <a:r>
              <a:rPr lang="en-US" sz="2400" dirty="0" err="1">
                <a:solidFill>
                  <a:srgbClr val="FF0000"/>
                </a:solidFill>
              </a:rPr>
              <a:t>Θ</a:t>
            </a:r>
            <a:r>
              <a:rPr lang="en-US" sz="2400" dirty="0">
                <a:solidFill>
                  <a:srgbClr val="FF0000"/>
                </a:solidFill>
              </a:rPr>
              <a:t>=p(head) = 0.6 ?</a:t>
            </a:r>
          </a:p>
        </p:txBody>
      </p:sp>
    </p:spTree>
    <p:extLst>
      <p:ext uri="{BB962C8B-B14F-4D97-AF65-F5344CB8AC3E}">
        <p14:creationId xmlns:p14="http://schemas.microsoft.com/office/powerpoint/2010/main" val="2682934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You flip a coin 100 times.  60 times you get heads and 40 times you get tails.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03358"/>
              </p:ext>
            </p:extLst>
          </p:nvPr>
        </p:nvGraphicFramePr>
        <p:xfrm>
          <a:off x="2109788" y="3581400"/>
          <a:ext cx="32575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81" name="Equation" r:id="rId3" imgW="1752600" imgH="457200" progId="Equation.3">
                  <p:embed/>
                </p:oleObj>
              </mc:Choice>
              <mc:Fallback>
                <p:oleObj name="Equation" r:id="rId3" imgW="1752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3581400"/>
                        <a:ext cx="325755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3683" y="2895600"/>
            <a:ext cx="746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likelihood of this data with </a:t>
            </a:r>
            <a:r>
              <a:rPr lang="en-US" sz="2400" dirty="0" err="1">
                <a:solidFill>
                  <a:srgbClr val="FF0000"/>
                </a:solidFill>
              </a:rPr>
              <a:t>Θ</a:t>
            </a:r>
            <a:r>
              <a:rPr lang="en-US" sz="2400" dirty="0">
                <a:solidFill>
                  <a:srgbClr val="FF0000"/>
                </a:solidFill>
              </a:rPr>
              <a:t>=p(head) = 0.6 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49473" y="4948535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0.60</a:t>
            </a:r>
            <a:r>
              <a:rPr lang="en-US" sz="2400" baseline="30000" dirty="0">
                <a:solidFill>
                  <a:srgbClr val="0000FF"/>
                </a:solidFill>
              </a:rPr>
              <a:t>60</a:t>
            </a:r>
            <a:r>
              <a:rPr lang="en-US" sz="2400" dirty="0">
                <a:solidFill>
                  <a:srgbClr val="0000FF"/>
                </a:solidFill>
              </a:rPr>
              <a:t> * 0.40</a:t>
            </a:r>
            <a:r>
              <a:rPr lang="en-US" sz="2400" baseline="30000" dirty="0">
                <a:solidFill>
                  <a:srgbClr val="0000FF"/>
                </a:solidFill>
              </a:rPr>
              <a:t>40 = </a:t>
            </a:r>
            <a:r>
              <a:rPr lang="en-US" sz="2400" dirty="0">
                <a:solidFill>
                  <a:srgbClr val="0000FF"/>
                </a:solidFill>
              </a:rPr>
              <a:t>5.908465121038621e-30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5885205"/>
            <a:ext cx="285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heads with p(head) = 0.6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14800" y="5885205"/>
            <a:ext cx="250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tails with p(tail) = 0.4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295400" y="5410200"/>
            <a:ext cx="990600" cy="47500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</p:cNvCxnSpPr>
          <p:nvPr/>
        </p:nvCxnSpPr>
        <p:spPr>
          <a:xfrm flipH="1" flipV="1">
            <a:off x="3429000" y="5410201"/>
            <a:ext cx="1940680" cy="4750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41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6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do any better?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337446"/>
              </p:ext>
            </p:extLst>
          </p:nvPr>
        </p:nvGraphicFramePr>
        <p:xfrm>
          <a:off x="4953000" y="1744986"/>
          <a:ext cx="32083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54" name="Equation" r:id="rId3" imgW="1727200" imgH="292100" progId="Equation.3">
                  <p:embed/>
                </p:oleObj>
              </mc:Choice>
              <mc:Fallback>
                <p:oleObj name="Equation" r:id="rId3" imgW="1727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744986"/>
                        <a:ext cx="3208337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95991" y="25146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0.60</a:t>
            </a:r>
            <a:r>
              <a:rPr lang="en-US" sz="2400" baseline="30000" dirty="0">
                <a:solidFill>
                  <a:srgbClr val="0000FF"/>
                </a:solidFill>
              </a:rPr>
              <a:t>60</a:t>
            </a:r>
            <a:r>
              <a:rPr lang="en-US" sz="2400" dirty="0">
                <a:solidFill>
                  <a:srgbClr val="0000FF"/>
                </a:solidFill>
              </a:rPr>
              <a:t> * 0.40</a:t>
            </a:r>
            <a:r>
              <a:rPr lang="en-US" sz="2400" baseline="30000" dirty="0">
                <a:solidFill>
                  <a:srgbClr val="0000FF"/>
                </a:solidFill>
              </a:rPr>
              <a:t>40 = </a:t>
            </a:r>
            <a:r>
              <a:rPr lang="en-US" sz="2400" dirty="0">
                <a:solidFill>
                  <a:srgbClr val="0000FF"/>
                </a:solidFill>
              </a:rPr>
              <a:t>5.908465121038621e-30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5118" y="3451270"/>
            <a:ext cx="285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heads with p(head) = 0.6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61318" y="3451270"/>
            <a:ext cx="250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tails with p(tail) = 0.4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41918" y="2976265"/>
            <a:ext cx="990600" cy="47500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3775518" y="2976266"/>
            <a:ext cx="1940680" cy="4750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95991" y="5019020"/>
            <a:ext cx="420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about p(head) = 0.5?</a:t>
            </a:r>
          </a:p>
        </p:txBody>
      </p:sp>
    </p:spTree>
    <p:extLst>
      <p:ext uri="{BB962C8B-B14F-4D97-AF65-F5344CB8AC3E}">
        <p14:creationId xmlns:p14="http://schemas.microsoft.com/office/powerpoint/2010/main" val="1525539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6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do any better?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473090"/>
              </p:ext>
            </p:extLst>
          </p:nvPr>
        </p:nvGraphicFramePr>
        <p:xfrm>
          <a:off x="4953000" y="1744986"/>
          <a:ext cx="32083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04" name="Equation" r:id="rId3" imgW="1727200" imgH="292100" progId="Equation.3">
                  <p:embed/>
                </p:oleObj>
              </mc:Choice>
              <mc:Fallback>
                <p:oleObj name="Equation" r:id="rId3" imgW="1727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744986"/>
                        <a:ext cx="3208337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95991" y="25146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0.60</a:t>
            </a:r>
            <a:r>
              <a:rPr lang="en-US" sz="2400" baseline="30000" dirty="0">
                <a:solidFill>
                  <a:srgbClr val="0000FF"/>
                </a:solidFill>
              </a:rPr>
              <a:t>60</a:t>
            </a:r>
            <a:r>
              <a:rPr lang="en-US" sz="2400" dirty="0">
                <a:solidFill>
                  <a:srgbClr val="0000FF"/>
                </a:solidFill>
              </a:rPr>
              <a:t> * 0.40</a:t>
            </a:r>
            <a:r>
              <a:rPr lang="en-US" sz="2400" baseline="30000" dirty="0">
                <a:solidFill>
                  <a:srgbClr val="0000FF"/>
                </a:solidFill>
              </a:rPr>
              <a:t>40 = </a:t>
            </a:r>
            <a:r>
              <a:rPr lang="en-US" sz="2400" dirty="0">
                <a:solidFill>
                  <a:srgbClr val="0000FF"/>
                </a:solidFill>
              </a:rPr>
              <a:t>5.908465121038621e-30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5118" y="3451270"/>
            <a:ext cx="285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heads with p(head) = 0.6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61318" y="3451270"/>
            <a:ext cx="250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tails with p(tail) = 0.4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41918" y="2976265"/>
            <a:ext cx="990600" cy="47500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3775518" y="2976266"/>
            <a:ext cx="1940680" cy="4750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5118" y="4038600"/>
            <a:ext cx="8035482" cy="0"/>
          </a:xfrm>
          <a:prstGeom prst="line">
            <a:avLst/>
          </a:prstGeom>
          <a:ln>
            <a:solidFill>
              <a:srgbClr val="94B6D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19300" y="48006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0.50</a:t>
            </a:r>
            <a:r>
              <a:rPr lang="en-US" sz="2400" baseline="30000" dirty="0">
                <a:solidFill>
                  <a:srgbClr val="0000FF"/>
                </a:solidFill>
              </a:rPr>
              <a:t>60</a:t>
            </a:r>
            <a:r>
              <a:rPr lang="en-US" sz="2400" dirty="0">
                <a:solidFill>
                  <a:srgbClr val="0000FF"/>
                </a:solidFill>
              </a:rPr>
              <a:t> * 0.50</a:t>
            </a:r>
            <a:r>
              <a:rPr lang="en-US" sz="2400" baseline="30000" dirty="0">
                <a:solidFill>
                  <a:srgbClr val="0000FF"/>
                </a:solidFill>
              </a:rPr>
              <a:t>40 = </a:t>
            </a:r>
            <a:r>
              <a:rPr lang="en-US" sz="2400" dirty="0">
                <a:solidFill>
                  <a:srgbClr val="0000FF"/>
                </a:solidFill>
              </a:rPr>
              <a:t>7.888609052210118e-31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8427" y="5737270"/>
            <a:ext cx="285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heads with p(head) = 0.5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84627" y="5737270"/>
            <a:ext cx="250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tails with p(tail) = 0.5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465227" y="5262265"/>
            <a:ext cx="990600" cy="47500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0"/>
          </p:cNvCxnSpPr>
          <p:nvPr/>
        </p:nvCxnSpPr>
        <p:spPr>
          <a:xfrm flipH="1" flipV="1">
            <a:off x="3598827" y="5262266"/>
            <a:ext cx="1940680" cy="4750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039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6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do any better?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131342"/>
              </p:ext>
            </p:extLst>
          </p:nvPr>
        </p:nvGraphicFramePr>
        <p:xfrm>
          <a:off x="4953000" y="1744986"/>
          <a:ext cx="32083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28" name="Equation" r:id="rId3" imgW="1727200" imgH="292100" progId="Equation.3">
                  <p:embed/>
                </p:oleObj>
              </mc:Choice>
              <mc:Fallback>
                <p:oleObj name="Equation" r:id="rId3" imgW="1727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744986"/>
                        <a:ext cx="3208337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95991" y="25146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0.60</a:t>
            </a:r>
            <a:r>
              <a:rPr lang="en-US" sz="2400" baseline="30000" dirty="0">
                <a:solidFill>
                  <a:srgbClr val="0000FF"/>
                </a:solidFill>
              </a:rPr>
              <a:t>60</a:t>
            </a:r>
            <a:r>
              <a:rPr lang="en-US" sz="2400" dirty="0">
                <a:solidFill>
                  <a:srgbClr val="0000FF"/>
                </a:solidFill>
              </a:rPr>
              <a:t> * 0.40</a:t>
            </a:r>
            <a:r>
              <a:rPr lang="en-US" sz="2400" baseline="30000" dirty="0">
                <a:solidFill>
                  <a:srgbClr val="0000FF"/>
                </a:solidFill>
              </a:rPr>
              <a:t>40 = </a:t>
            </a:r>
            <a:r>
              <a:rPr lang="en-US" sz="2400" dirty="0">
                <a:solidFill>
                  <a:srgbClr val="0000FF"/>
                </a:solidFill>
              </a:rPr>
              <a:t>5.908465121038621e-30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5118" y="3451270"/>
            <a:ext cx="285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heads with p(head) = 0.6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61318" y="3451270"/>
            <a:ext cx="250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tails with p(tail) = 0.4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41918" y="2976265"/>
            <a:ext cx="990600" cy="47500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3775518" y="2976266"/>
            <a:ext cx="1940680" cy="4750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95991" y="5019020"/>
            <a:ext cx="420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about p(head) = 0.7?</a:t>
            </a:r>
          </a:p>
        </p:txBody>
      </p:sp>
    </p:spTree>
    <p:extLst>
      <p:ext uri="{BB962C8B-B14F-4D97-AF65-F5344CB8AC3E}">
        <p14:creationId xmlns:p14="http://schemas.microsoft.com/office/powerpoint/2010/main" val="2228019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6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do any better?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211230"/>
              </p:ext>
            </p:extLst>
          </p:nvPr>
        </p:nvGraphicFramePr>
        <p:xfrm>
          <a:off x="4953000" y="1744986"/>
          <a:ext cx="32083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52" name="Equation" r:id="rId3" imgW="1727200" imgH="292100" progId="Equation.3">
                  <p:embed/>
                </p:oleObj>
              </mc:Choice>
              <mc:Fallback>
                <p:oleObj name="Equation" r:id="rId3" imgW="1727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744986"/>
                        <a:ext cx="3208337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95991" y="25146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0.60</a:t>
            </a:r>
            <a:r>
              <a:rPr lang="en-US" sz="2400" baseline="30000" dirty="0">
                <a:solidFill>
                  <a:srgbClr val="0000FF"/>
                </a:solidFill>
              </a:rPr>
              <a:t>60</a:t>
            </a:r>
            <a:r>
              <a:rPr lang="en-US" sz="2400" dirty="0">
                <a:solidFill>
                  <a:srgbClr val="0000FF"/>
                </a:solidFill>
              </a:rPr>
              <a:t> * 0.40</a:t>
            </a:r>
            <a:r>
              <a:rPr lang="en-US" sz="2400" baseline="30000" dirty="0">
                <a:solidFill>
                  <a:srgbClr val="0000FF"/>
                </a:solidFill>
              </a:rPr>
              <a:t>40 = </a:t>
            </a:r>
            <a:r>
              <a:rPr lang="en-US" sz="2400" dirty="0">
                <a:solidFill>
                  <a:srgbClr val="0000FF"/>
                </a:solidFill>
              </a:rPr>
              <a:t>5.908465121038621e-30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5118" y="3451270"/>
            <a:ext cx="285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heads with p(head) = 0.6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61318" y="3451270"/>
            <a:ext cx="250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tails with p(tail) = 0.4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41918" y="2976265"/>
            <a:ext cx="990600" cy="47500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3775518" y="2976266"/>
            <a:ext cx="1940680" cy="4750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5118" y="4038600"/>
            <a:ext cx="8035482" cy="0"/>
          </a:xfrm>
          <a:prstGeom prst="line">
            <a:avLst/>
          </a:prstGeom>
          <a:ln>
            <a:solidFill>
              <a:srgbClr val="94B6D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19300" y="48006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0.70</a:t>
            </a:r>
            <a:r>
              <a:rPr lang="en-US" sz="2400" baseline="30000" dirty="0">
                <a:solidFill>
                  <a:srgbClr val="0000FF"/>
                </a:solidFill>
              </a:rPr>
              <a:t>60</a:t>
            </a:r>
            <a:r>
              <a:rPr lang="en-US" sz="2400" dirty="0">
                <a:solidFill>
                  <a:srgbClr val="0000FF"/>
                </a:solidFill>
              </a:rPr>
              <a:t> * 0.30</a:t>
            </a:r>
            <a:r>
              <a:rPr lang="en-US" sz="2400" baseline="30000" dirty="0">
                <a:solidFill>
                  <a:srgbClr val="0000FF"/>
                </a:solidFill>
              </a:rPr>
              <a:t>40 = </a:t>
            </a:r>
            <a:r>
              <a:rPr lang="en-US" sz="2400" dirty="0">
                <a:solidFill>
                  <a:srgbClr val="0000FF"/>
                </a:solidFill>
              </a:rPr>
              <a:t>6.176359828759916e-31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8427" y="5737270"/>
            <a:ext cx="285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heads with p(head) = 0.7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84627" y="5737270"/>
            <a:ext cx="250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tails with p(tail) = 0.3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465227" y="5262265"/>
            <a:ext cx="990600" cy="47500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0"/>
          </p:cNvCxnSpPr>
          <p:nvPr/>
        </p:nvCxnSpPr>
        <p:spPr>
          <a:xfrm flipH="1" flipV="1">
            <a:off x="3598827" y="5262266"/>
            <a:ext cx="1940680" cy="4750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691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Example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752697"/>
              </p:ext>
            </p:extLst>
          </p:nvPr>
        </p:nvGraphicFramePr>
        <p:xfrm>
          <a:off x="381000" y="1966174"/>
          <a:ext cx="8001000" cy="4358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575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 Likelihood Estimation (MLE)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2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>
                <a:solidFill>
                  <a:srgbClr val="FF6600"/>
                </a:solidFill>
              </a:rPr>
              <a:t>maximum likelihood</a:t>
            </a:r>
            <a:r>
              <a:rPr lang="en-US" dirty="0"/>
              <a:t> estimate for a model parameter is the one that maximize the likelihood of the training data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50991"/>
              </p:ext>
            </p:extLst>
          </p:nvPr>
        </p:nvGraphicFramePr>
        <p:xfrm>
          <a:off x="2480730" y="3276600"/>
          <a:ext cx="315595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85" name="Equation" r:id="rId4" imgW="1625600" imgH="457200" progId="Equation.3">
                  <p:embed/>
                </p:oleObj>
              </mc:Choice>
              <mc:Fallback>
                <p:oleObj name="Equation" r:id="rId4" imgW="1625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0730" y="3276600"/>
                        <a:ext cx="3155950" cy="8874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762000" y="4466708"/>
            <a:ext cx="5641975" cy="2184917"/>
            <a:chOff x="762000" y="4466708"/>
            <a:chExt cx="5641975" cy="2184917"/>
          </a:xfrm>
        </p:grpSpPr>
        <p:sp>
          <p:nvSpPr>
            <p:cNvPr id="6" name="TextBox 5"/>
            <p:cNvSpPr txBox="1"/>
            <p:nvPr/>
          </p:nvSpPr>
          <p:spPr>
            <a:xfrm>
              <a:off x="762000" y="4466708"/>
              <a:ext cx="42989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Often easier to work with log-likelihood:</a:t>
              </a:r>
            </a:p>
          </p:txBody>
        </p:sp>
        <p:graphicFrame>
          <p:nvGraphicFramePr>
            <p:cNvPr id="7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0402180"/>
                </p:ext>
              </p:extLst>
            </p:nvPr>
          </p:nvGraphicFramePr>
          <p:xfrm>
            <a:off x="2727325" y="4876800"/>
            <a:ext cx="3676650" cy="887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986" name="Equation" r:id="rId6" imgW="1892300" imgH="457200" progId="Equation.3">
                    <p:embed/>
                  </p:oleObj>
                </mc:Choice>
                <mc:Fallback>
                  <p:oleObj name="Equation" r:id="rId6" imgW="18923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7325" y="4876800"/>
                          <a:ext cx="3676650" cy="88741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5055248"/>
                </p:ext>
              </p:extLst>
            </p:nvPr>
          </p:nvGraphicFramePr>
          <p:xfrm>
            <a:off x="3386137" y="5764213"/>
            <a:ext cx="2862263" cy="887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987" name="Equation" r:id="rId8" imgW="1473200" imgH="457200" progId="Equation.3">
                    <p:embed/>
                  </p:oleObj>
                </mc:Choice>
                <mc:Fallback>
                  <p:oleObj name="Equation" r:id="rId8" imgW="14732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6137" y="5764213"/>
                          <a:ext cx="2862263" cy="88741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6858000" y="5424417"/>
            <a:ext cx="1706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Why is this ok?</a:t>
            </a:r>
          </a:p>
        </p:txBody>
      </p:sp>
    </p:spTree>
    <p:extLst>
      <p:ext uri="{BB962C8B-B14F-4D97-AF65-F5344CB8AC3E}">
        <p14:creationId xmlns:p14="http://schemas.microsoft.com/office/powerpoint/2010/main" val="225928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MLE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2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>
                <a:solidFill>
                  <a:srgbClr val="FF6600"/>
                </a:solidFill>
              </a:rPr>
              <a:t>maximum likelihood</a:t>
            </a:r>
            <a:r>
              <a:rPr lang="en-US" dirty="0"/>
              <a:t> estimate for a model parameter is the one that maximize the likelihood of the training data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311503"/>
              </p:ext>
            </p:extLst>
          </p:nvPr>
        </p:nvGraphicFramePr>
        <p:xfrm>
          <a:off x="2514600" y="3352800"/>
          <a:ext cx="3529013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99" name="Equation" r:id="rId3" imgW="1816100" imgH="457200" progId="Equation.3">
                  <p:embed/>
                </p:oleObj>
              </mc:Choice>
              <mc:Fallback>
                <p:oleObj name="Equation" r:id="rId3" imgW="1816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352800"/>
                        <a:ext cx="3529013" cy="8874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8200" y="4724400"/>
            <a:ext cx="7100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Given some training data, how do we calculate the MLE?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11098" y="5410200"/>
            <a:ext cx="8180502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You flip a coin 100 times.  60 times you get heads and 40 times you get tails.</a:t>
            </a:r>
          </a:p>
        </p:txBody>
      </p:sp>
    </p:spTree>
    <p:extLst>
      <p:ext uri="{BB962C8B-B14F-4D97-AF65-F5344CB8AC3E}">
        <p14:creationId xmlns:p14="http://schemas.microsoft.com/office/powerpoint/2010/main" val="4421722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MLE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8136" y="1676400"/>
            <a:ext cx="8180502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You flip a coin 100 times.  60 times you get heads and 40 times you get tails.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995958"/>
              </p:ext>
            </p:extLst>
          </p:nvPr>
        </p:nvGraphicFramePr>
        <p:xfrm>
          <a:off x="762000" y="2235200"/>
          <a:ext cx="36512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38" name="Equation" r:id="rId3" imgW="1879600" imgH="457200" progId="Equation.3">
                  <p:embed/>
                </p:oleObj>
              </mc:Choice>
              <mc:Fallback>
                <p:oleObj name="Equation" r:id="rId3" imgW="1879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35200"/>
                        <a:ext cx="3651250" cy="8874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916472"/>
              </p:ext>
            </p:extLst>
          </p:nvPr>
        </p:nvGraphicFramePr>
        <p:xfrm>
          <a:off x="2599475" y="4191000"/>
          <a:ext cx="30591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39" name="Equation" r:id="rId5" imgW="1574800" imgH="203200" progId="Equation.3">
                  <p:embed/>
                </p:oleObj>
              </mc:Choice>
              <mc:Fallback>
                <p:oleObj name="Equation" r:id="rId5" imgW="1574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9475" y="4191000"/>
                        <a:ext cx="3059112" cy="393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516027"/>
              </p:ext>
            </p:extLst>
          </p:nvPr>
        </p:nvGraphicFramePr>
        <p:xfrm>
          <a:off x="2590800" y="3429000"/>
          <a:ext cx="43418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40" name="Equation" r:id="rId7" imgW="2235200" imgH="203200" progId="Equation.3">
                  <p:embed/>
                </p:oleObj>
              </mc:Choice>
              <mc:Fallback>
                <p:oleObj name="Equation" r:id="rId7" imgW="2235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429000"/>
                        <a:ext cx="4341813" cy="393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793715"/>
              </p:ext>
            </p:extLst>
          </p:nvPr>
        </p:nvGraphicFramePr>
        <p:xfrm>
          <a:off x="1676400" y="5405301"/>
          <a:ext cx="48117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41" name="Equation" r:id="rId9" imgW="2476500" imgH="215900" progId="Equation.3">
                  <p:embed/>
                </p:oleObj>
              </mc:Choice>
              <mc:Fallback>
                <p:oleObj name="Equation" r:id="rId9" imgW="24765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405301"/>
                        <a:ext cx="4811712" cy="4191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762000" y="5035969"/>
            <a:ext cx="73152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01656" y="6180444"/>
            <a:ext cx="3315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find the max?</a:t>
            </a:r>
          </a:p>
        </p:txBody>
      </p:sp>
    </p:spTree>
    <p:extLst>
      <p:ext uri="{BB962C8B-B14F-4D97-AF65-F5344CB8AC3E}">
        <p14:creationId xmlns:p14="http://schemas.microsoft.com/office/powerpoint/2010/main" val="230453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steps for probabilistic modeling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281221" y="2514600"/>
            <a:ext cx="3461611" cy="4114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Which model do we use, i.e. how do we calculate p(</a:t>
            </a:r>
            <a:r>
              <a:rPr lang="en-US" i="1" dirty="0"/>
              <a:t>feature, label</a:t>
            </a:r>
            <a:r>
              <a:rPr lang="en-US" dirty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train the model, i.e. how to we we </a:t>
            </a:r>
            <a:r>
              <a:rPr lang="en-US" dirty="0">
                <a:solidFill>
                  <a:srgbClr val="FF6600"/>
                </a:solidFill>
              </a:rPr>
              <a:t>estimate the probabilities</a:t>
            </a:r>
            <a:r>
              <a:rPr lang="en-US" dirty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deal with </a:t>
            </a:r>
            <a:r>
              <a:rPr lang="en-US" dirty="0" err="1"/>
              <a:t>overfitting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13464" y="1738595"/>
            <a:ext cx="301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Probabilistic models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0" y="1738595"/>
            <a:ext cx="0" cy="5119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0387" y="2536521"/>
            <a:ext cx="3933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 pick a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2: figure out how to estimate the probabilities for the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3: (optional): deal with </a:t>
            </a:r>
            <a:r>
              <a:rPr lang="en-US" sz="2400" dirty="0" err="1"/>
              <a:t>overfitting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02278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MLE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393580"/>
              </p:ext>
            </p:extLst>
          </p:nvPr>
        </p:nvGraphicFramePr>
        <p:xfrm>
          <a:off x="1049973" y="2209800"/>
          <a:ext cx="365283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72" name="Equation" r:id="rId3" imgW="1879600" imgH="393700" progId="Equation.3">
                  <p:embed/>
                </p:oleObj>
              </mc:Choice>
              <mc:Fallback>
                <p:oleObj name="Equation" r:id="rId3" imgW="1879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973" y="2209800"/>
                        <a:ext cx="3652837" cy="765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558136" y="1676400"/>
            <a:ext cx="8180502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You flip a coin 100 times.  60 times you get heads and 40 times you get tails.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406538"/>
              </p:ext>
            </p:extLst>
          </p:nvPr>
        </p:nvGraphicFramePr>
        <p:xfrm>
          <a:off x="3048000" y="2895600"/>
          <a:ext cx="16764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73" name="Equation" r:id="rId5" imgW="863600" imgH="393700" progId="Equation.3">
                  <p:embed/>
                </p:oleObj>
              </mc:Choice>
              <mc:Fallback>
                <p:oleObj name="Equation" r:id="rId5" imgW="863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895600"/>
                        <a:ext cx="1676400" cy="765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628612"/>
              </p:ext>
            </p:extLst>
          </p:nvPr>
        </p:nvGraphicFramePr>
        <p:xfrm>
          <a:off x="3670300" y="3730625"/>
          <a:ext cx="12827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74" name="Equation" r:id="rId7" imgW="660400" imgH="393700" progId="Equation.3">
                  <p:embed/>
                </p:oleObj>
              </mc:Choice>
              <mc:Fallback>
                <p:oleObj name="Equation" r:id="rId7" imgW="660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3730625"/>
                        <a:ext cx="1282700" cy="765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988341"/>
              </p:ext>
            </p:extLst>
          </p:nvPr>
        </p:nvGraphicFramePr>
        <p:xfrm>
          <a:off x="3799681" y="4724400"/>
          <a:ext cx="184943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75" name="Equation" r:id="rId9" imgW="952500" imgH="177800" progId="Equation.3">
                  <p:embed/>
                </p:oleObj>
              </mc:Choice>
              <mc:Fallback>
                <p:oleObj name="Equation" r:id="rId9" imgW="9525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9681" y="4724400"/>
                        <a:ext cx="1849438" cy="3444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838169"/>
              </p:ext>
            </p:extLst>
          </p:nvPr>
        </p:nvGraphicFramePr>
        <p:xfrm>
          <a:off x="3694112" y="5334000"/>
          <a:ext cx="125888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76" name="Equation" r:id="rId11" imgW="647700" imgH="177800" progId="Equation.3">
                  <p:embed/>
                </p:oleObj>
              </mc:Choice>
              <mc:Fallback>
                <p:oleObj name="Equation" r:id="rId11" imgW="6477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112" y="5334000"/>
                        <a:ext cx="1258888" cy="3444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199626"/>
              </p:ext>
            </p:extLst>
          </p:nvPr>
        </p:nvGraphicFramePr>
        <p:xfrm>
          <a:off x="3959225" y="5867400"/>
          <a:ext cx="9874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77" name="Equation" r:id="rId13" imgW="508000" imgH="393700" progId="Equation.3">
                  <p:embed/>
                </p:oleObj>
              </mc:Choice>
              <mc:Fallback>
                <p:oleObj name="Equation" r:id="rId13" imgW="508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5867400"/>
                        <a:ext cx="987425" cy="762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10200" y="6019800"/>
            <a:ext cx="711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Yay!</a:t>
            </a:r>
          </a:p>
        </p:txBody>
      </p:sp>
    </p:spTree>
    <p:extLst>
      <p:ext uri="{BB962C8B-B14F-4D97-AF65-F5344CB8AC3E}">
        <p14:creationId xmlns:p14="http://schemas.microsoft.com/office/powerpoint/2010/main" val="76485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MLE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6034"/>
              </p:ext>
            </p:extLst>
          </p:nvPr>
        </p:nvGraphicFramePr>
        <p:xfrm>
          <a:off x="1196975" y="2209800"/>
          <a:ext cx="335756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76" name="Equation" r:id="rId3" imgW="1727200" imgH="393700" progId="Equation.3">
                  <p:embed/>
                </p:oleObj>
              </mc:Choice>
              <mc:Fallback>
                <p:oleObj name="Equation" r:id="rId3" imgW="1727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2209800"/>
                        <a:ext cx="3357563" cy="765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558136" y="1676400"/>
            <a:ext cx="8180502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You flip a coin n times.  </a:t>
            </a:r>
            <a:r>
              <a:rPr lang="en-US" sz="2000" b="1" dirty="0">
                <a:solidFill>
                  <a:srgbClr val="FF6600"/>
                </a:solidFill>
              </a:rPr>
              <a:t>a</a:t>
            </a:r>
            <a:r>
              <a:rPr lang="en-US" sz="2000" dirty="0"/>
              <a:t> times you get heads and </a:t>
            </a:r>
            <a:r>
              <a:rPr lang="en-US" sz="2000" b="1" dirty="0">
                <a:solidFill>
                  <a:srgbClr val="FF6600"/>
                </a:solidFill>
              </a:rPr>
              <a:t>b</a:t>
            </a:r>
            <a:r>
              <a:rPr lang="en-US" sz="2000" dirty="0"/>
              <a:t> times you get tails.</a:t>
            </a: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654603"/>
              </p:ext>
            </p:extLst>
          </p:nvPr>
        </p:nvGraphicFramePr>
        <p:xfrm>
          <a:off x="3390900" y="4343400"/>
          <a:ext cx="11366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77" name="Equation" r:id="rId5" imgW="584200" imgH="393700" progId="Equation.3">
                  <p:embed/>
                </p:oleObj>
              </mc:Choice>
              <mc:Fallback>
                <p:oleObj name="Equation" r:id="rId5" imgW="584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4343400"/>
                        <a:ext cx="1136650" cy="762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51476" y="33670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363322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estimation for NB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8428"/>
              </p:ext>
            </p:extLst>
          </p:nvPr>
        </p:nvGraphicFramePr>
        <p:xfrm>
          <a:off x="5046285" y="3553578"/>
          <a:ext cx="842772" cy="541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29" name="Equation" r:id="rId3" imgW="317500" imgH="203200" progId="Equation.3">
                  <p:embed/>
                </p:oleObj>
              </mc:Choice>
              <mc:Fallback>
                <p:oleObj name="Equation" r:id="rId3" imgW="317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46285" y="3553578"/>
                        <a:ext cx="842772" cy="541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699613"/>
              </p:ext>
            </p:extLst>
          </p:nvPr>
        </p:nvGraphicFramePr>
        <p:xfrm>
          <a:off x="7133575" y="3581400"/>
          <a:ext cx="1319213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30" name="Equation" r:id="rId5" imgW="520700" imgH="215900" progId="Equation.3">
                  <p:embed/>
                </p:oleObj>
              </mc:Choice>
              <mc:Fallback>
                <p:oleObj name="Equation" r:id="rId5" imgW="520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33575" y="3581400"/>
                        <a:ext cx="1319213" cy="550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57200" y="2133600"/>
            <a:ext cx="1143000" cy="4191000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 bwMode="auto">
          <a:xfrm>
            <a:off x="1862863" y="3612178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8" name="Group 37"/>
          <p:cNvGrpSpPr/>
          <p:nvPr/>
        </p:nvGrpSpPr>
        <p:grpSpPr>
          <a:xfrm>
            <a:off x="2497357" y="3259400"/>
            <a:ext cx="1432277" cy="1371600"/>
            <a:chOff x="7380511" y="3505200"/>
            <a:chExt cx="1432277" cy="1371600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80511" y="3827200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 rot="19152411">
            <a:off x="1887399" y="3058405"/>
            <a:ext cx="64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134075"/>
              </p:ext>
            </p:extLst>
          </p:nvPr>
        </p:nvGraphicFramePr>
        <p:xfrm>
          <a:off x="5872876" y="1738478"/>
          <a:ext cx="18907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31" name="Equation" r:id="rId7" imgW="990600" imgH="482600" progId="Equation.3">
                  <p:embed/>
                </p:oleObj>
              </mc:Choice>
              <mc:Fallback>
                <p:oleObj name="Equation" r:id="rId7" imgW="990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72876" y="1738478"/>
                        <a:ext cx="1890712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267200" y="1738478"/>
            <a:ext cx="0" cy="481472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74863" y="3961270"/>
            <a:ext cx="1522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training data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486400" y="2514600"/>
            <a:ext cx="533400" cy="103897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315200" y="2515618"/>
            <a:ext cx="448388" cy="110570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00600" y="4873518"/>
            <a:ext cx="3734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are the MLE estimates for these?</a:t>
            </a:r>
          </a:p>
        </p:txBody>
      </p:sp>
    </p:spTree>
    <p:extLst>
      <p:ext uri="{BB962C8B-B14F-4D97-AF65-F5344CB8AC3E}">
        <p14:creationId xmlns:p14="http://schemas.microsoft.com/office/powerpoint/2010/main" val="15321607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Maximum likelihood estimates</a:t>
            </a:r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126776"/>
              </p:ext>
            </p:extLst>
          </p:nvPr>
        </p:nvGraphicFramePr>
        <p:xfrm>
          <a:off x="406400" y="3745468"/>
          <a:ext cx="37084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48" name="Equation" r:id="rId4" imgW="1371600" imgH="431800" progId="Equation.3">
                  <p:embed/>
                </p:oleObj>
              </mc:Choice>
              <mc:Fallback>
                <p:oleObj name="Equation" r:id="rId4" imgW="1371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3745468"/>
                        <a:ext cx="3708400" cy="1162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945023"/>
              </p:ext>
            </p:extLst>
          </p:nvPr>
        </p:nvGraphicFramePr>
        <p:xfrm>
          <a:off x="969963" y="1939925"/>
          <a:ext cx="274796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49" name="Equation" r:id="rId6" imgW="1016000" imgH="393700" progId="Equation.3">
                  <p:embed/>
                </p:oleObj>
              </mc:Choice>
              <mc:Fallback>
                <p:oleObj name="Equation" r:id="rId6" imgW="1016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1939925"/>
                        <a:ext cx="2747962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160236" y="1992868"/>
            <a:ext cx="3029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number of examples with label</a:t>
            </a: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5168909" y="2498725"/>
            <a:ext cx="2895600" cy="15875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419668" y="2526268"/>
            <a:ext cx="254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total number of examples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35509" y="3745468"/>
            <a:ext cx="454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number of examples with the label with feature</a:t>
            </a: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4940309" y="4278868"/>
            <a:ext cx="3886200" cy="1588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160236" y="4355068"/>
            <a:ext cx="3029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number of examples with label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42871" y="5685771"/>
            <a:ext cx="5721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does training a NB model then involve?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How difficult is this to calculate?</a:t>
            </a:r>
          </a:p>
        </p:txBody>
      </p:sp>
    </p:spTree>
    <p:extLst>
      <p:ext uri="{BB962C8B-B14F-4D97-AF65-F5344CB8AC3E}">
        <p14:creationId xmlns:p14="http://schemas.microsoft.com/office/powerpoint/2010/main" val="263430231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classification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5124237" y="1705711"/>
            <a:ext cx="1432277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NB Model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33082" y="2193204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>
                <a:solidFill>
                  <a:srgbClr val="008000"/>
                </a:solidFill>
              </a:rPr>
              <a:t>banana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362237" y="203513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6724437" y="203513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10237" y="2183067"/>
            <a:ext cx="93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0.004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6375" y="5962267"/>
            <a:ext cx="819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use a probabilistic model for classification/prediction?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33082" y="4191000"/>
            <a:ext cx="8537448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126" y="5083489"/>
            <a:ext cx="3820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Given an unlabeled example: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0" y="5105400"/>
            <a:ext cx="29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05600" y="5053275"/>
            <a:ext cx="22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 the label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829972"/>
              </p:ext>
            </p:extLst>
          </p:nvPr>
        </p:nvGraphicFramePr>
        <p:xfrm>
          <a:off x="4967288" y="3200400"/>
          <a:ext cx="18907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67" name="Equation" r:id="rId3" imgW="990600" imgH="482600" progId="Equation.3">
                  <p:embed/>
                </p:oleObj>
              </mc:Choice>
              <mc:Fallback>
                <p:oleObj name="Equation" r:id="rId3" imgW="990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67288" y="3200400"/>
                        <a:ext cx="1890712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044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models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5044723" y="1753361"/>
            <a:ext cx="1432277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3568" y="2000249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>
                <a:solidFill>
                  <a:srgbClr val="008000"/>
                </a:solidFill>
              </a:rPr>
              <a:t>banana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251411" y="2097564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9879" y="2604177"/>
            <a:ext cx="3848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>
                <a:solidFill>
                  <a:srgbClr val="008000"/>
                </a:solidFill>
              </a:rPr>
              <a:t>apple</a:t>
            </a:r>
          </a:p>
        </p:txBody>
      </p:sp>
      <p:sp>
        <p:nvSpPr>
          <p:cNvPr id="19" name="Right Arrow 18"/>
          <p:cNvSpPr/>
          <p:nvPr/>
        </p:nvSpPr>
        <p:spPr bwMode="auto">
          <a:xfrm>
            <a:off x="4251411" y="2655756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6720067" y="2000249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6720067" y="2558441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561062"/>
              </p:ext>
            </p:extLst>
          </p:nvPr>
        </p:nvGraphicFramePr>
        <p:xfrm>
          <a:off x="4829355" y="3352800"/>
          <a:ext cx="18907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96" name="Equation" r:id="rId3" imgW="990600" imgH="482600" progId="Equation.3">
                  <p:embed/>
                </p:oleObj>
              </mc:Choice>
              <mc:Fallback>
                <p:oleObj name="Equation" r:id="rId3" imgW="990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29355" y="3352800"/>
                        <a:ext cx="1890712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382115" y="2155849"/>
            <a:ext cx="1609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pick largest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33082" y="4572000"/>
            <a:ext cx="8537448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133600" y="5181600"/>
            <a:ext cx="4649898" cy="922338"/>
            <a:chOff x="1335063" y="5181600"/>
            <a:chExt cx="4649898" cy="922338"/>
          </a:xfrm>
        </p:grpSpPr>
        <p:graphicFrame>
          <p:nvGraphicFramePr>
            <p:cNvPr id="2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5455367"/>
                </p:ext>
              </p:extLst>
            </p:nvPr>
          </p:nvGraphicFramePr>
          <p:xfrm>
            <a:off x="2517861" y="5181600"/>
            <a:ext cx="3467100" cy="922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197" name="Equation" r:id="rId5" imgW="1816100" imgH="482600" progId="Equation.3">
                    <p:embed/>
                  </p:oleObj>
                </mc:Choice>
                <mc:Fallback>
                  <p:oleObj name="Equation" r:id="rId5" imgW="1816100" imgH="482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17861" y="5181600"/>
                          <a:ext cx="3467100" cy="9223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1335063" y="5405735"/>
              <a:ext cx="11033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label =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254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Generative Story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1" y="1600200"/>
            <a:ext cx="8385048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 classify with a model, we’re given an example and we obtain the probability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can also ask how a given model would </a:t>
            </a:r>
            <a:r>
              <a:rPr lang="en-US" sz="2400" i="1" dirty="0">
                <a:solidFill>
                  <a:srgbClr val="FF6600"/>
                </a:solidFill>
              </a:rPr>
              <a:t>generate</a:t>
            </a:r>
            <a:r>
              <a:rPr lang="en-US" sz="2400" dirty="0"/>
              <a:t> a document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is the “generative story” for a model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Looking at the generative story can help understand the model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also can use generative stories to help develop a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-5641"/>
            <a:ext cx="1591346" cy="11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79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 generative story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-5641"/>
            <a:ext cx="1591346" cy="114864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786509"/>
              </p:ext>
            </p:extLst>
          </p:nvPr>
        </p:nvGraphicFramePr>
        <p:xfrm>
          <a:off x="3657600" y="1614518"/>
          <a:ext cx="18907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15" name="Equation" r:id="rId4" imgW="990600" imgH="482600" progId="Equation.3">
                  <p:embed/>
                </p:oleObj>
              </mc:Choice>
              <mc:Fallback>
                <p:oleObj name="Equation" r:id="rId4" imgW="990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57600" y="1614518"/>
                        <a:ext cx="1890712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24000" y="3276600"/>
            <a:ext cx="5959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generative story for the NB model?</a:t>
            </a:r>
          </a:p>
        </p:txBody>
      </p:sp>
    </p:spTree>
    <p:extLst>
      <p:ext uri="{BB962C8B-B14F-4D97-AF65-F5344CB8AC3E}">
        <p14:creationId xmlns:p14="http://schemas.microsoft.com/office/powerpoint/2010/main" val="35317342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 generative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667000"/>
            <a:ext cx="8153400" cy="28956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Pick a label according to p(y)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roll a biased, </a:t>
            </a:r>
            <a:r>
              <a:rPr lang="en-US" dirty="0" err="1"/>
              <a:t>num_labels</a:t>
            </a:r>
            <a:r>
              <a:rPr lang="en-US" dirty="0"/>
              <a:t>-sided die</a:t>
            </a:r>
          </a:p>
          <a:p>
            <a:pPr marL="514350" indent="-514350">
              <a:buAutoNum type="arabicPeriod"/>
            </a:pPr>
            <a:r>
              <a:rPr lang="en-US" dirty="0"/>
              <a:t>For each feature: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Flip a biased coin: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if heads, include the feature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if tails, don’t include the feature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-5641"/>
            <a:ext cx="1591346" cy="114864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347353"/>
              </p:ext>
            </p:extLst>
          </p:nvPr>
        </p:nvGraphicFramePr>
        <p:xfrm>
          <a:off x="3657600" y="1614518"/>
          <a:ext cx="18907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39" name="Equation" r:id="rId4" imgW="990600" imgH="482600" progId="Equation.3">
                  <p:embed/>
                </p:oleObj>
              </mc:Choice>
              <mc:Fallback>
                <p:oleObj name="Equation" r:id="rId4" imgW="990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57600" y="1614518"/>
                        <a:ext cx="1890712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53052" y="5809376"/>
            <a:ext cx="5085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about for modeling wine reviews?</a:t>
            </a:r>
          </a:p>
        </p:txBody>
      </p:sp>
    </p:spTree>
    <p:extLst>
      <p:ext uri="{BB962C8B-B14F-4D97-AF65-F5344CB8AC3E}">
        <p14:creationId xmlns:p14="http://schemas.microsoft.com/office/powerpoint/2010/main" val="118003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 decision boundary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34857" y="1752600"/>
            <a:ext cx="4404068" cy="922338"/>
            <a:chOff x="1664920" y="5181600"/>
            <a:chExt cx="4404068" cy="922338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9360488"/>
                </p:ext>
              </p:extLst>
            </p:nvPr>
          </p:nvGraphicFramePr>
          <p:xfrm>
            <a:off x="2432026" y="5181600"/>
            <a:ext cx="3636962" cy="922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263" name="Equation" r:id="rId4" imgW="1905000" imgH="482600" progId="Equation.3">
                    <p:embed/>
                  </p:oleObj>
                </mc:Choice>
                <mc:Fallback>
                  <p:oleObj name="Equation" r:id="rId4" imgW="1905000" imgH="482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432026" y="5181600"/>
                          <a:ext cx="3636962" cy="9223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1664920" y="5405735"/>
              <a:ext cx="8131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label  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52600" y="3429000"/>
            <a:ext cx="5864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does the decision boundary for NB look like if the features are binary?</a:t>
            </a:r>
          </a:p>
        </p:txBody>
      </p:sp>
    </p:spTree>
    <p:extLst>
      <p:ext uri="{BB962C8B-B14F-4D97-AF65-F5344CB8AC3E}">
        <p14:creationId xmlns:p14="http://schemas.microsoft.com/office/powerpoint/2010/main" val="87979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steps for probabilistic modeling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281221" y="2514600"/>
            <a:ext cx="3461611" cy="4114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Which model do we use, i.e. how do we calculate p(</a:t>
            </a:r>
            <a:r>
              <a:rPr lang="en-US" i="1" dirty="0"/>
              <a:t>feature, label</a:t>
            </a:r>
            <a:r>
              <a:rPr lang="en-US" dirty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train the model, i.e. how to we we </a:t>
            </a:r>
            <a:r>
              <a:rPr lang="en-US" dirty="0">
                <a:solidFill>
                  <a:srgbClr val="FF6600"/>
                </a:solidFill>
              </a:rPr>
              <a:t>estimate the probabilities</a:t>
            </a:r>
            <a:r>
              <a:rPr lang="en-US" dirty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deal with </a:t>
            </a:r>
            <a:r>
              <a:rPr lang="en-US" dirty="0" err="1"/>
              <a:t>overfitting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13464" y="1738595"/>
            <a:ext cx="301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Probabilistic models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0" y="1738595"/>
            <a:ext cx="0" cy="5119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0387" y="2536521"/>
            <a:ext cx="3933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 pick a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2: figure out how to estimate the probabilities for the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3 (optional): deal with </a:t>
            </a:r>
            <a:r>
              <a:rPr lang="en-US" sz="2400" dirty="0" err="1"/>
              <a:t>overfitting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6200" y="2362200"/>
            <a:ext cx="4343400" cy="838200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981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maths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748145"/>
              </p:ext>
            </p:extLst>
          </p:nvPr>
        </p:nvGraphicFramePr>
        <p:xfrm>
          <a:off x="152400" y="1938789"/>
          <a:ext cx="4849813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02" name="Equation" r:id="rId3" imgW="2540000" imgH="482600" progId="Equation.3">
                  <p:embed/>
                </p:oleObj>
              </mc:Choice>
              <mc:Fallback>
                <p:oleObj name="Equation" r:id="rId3" imgW="25400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1938789"/>
                        <a:ext cx="4849813" cy="92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057905"/>
              </p:ext>
            </p:extLst>
          </p:nvPr>
        </p:nvGraphicFramePr>
        <p:xfrm>
          <a:off x="838200" y="3005589"/>
          <a:ext cx="497046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03" name="Equation" r:id="rId5" imgW="2603500" imgH="457200" progId="Equation.3">
                  <p:embed/>
                </p:oleObj>
              </mc:Choice>
              <mc:Fallback>
                <p:oleObj name="Equation" r:id="rId5" imgW="2603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3005589"/>
                        <a:ext cx="4970463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011151"/>
              </p:ext>
            </p:extLst>
          </p:nvPr>
        </p:nvGraphicFramePr>
        <p:xfrm>
          <a:off x="839787" y="4267200"/>
          <a:ext cx="74660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04" name="Equation" r:id="rId7" imgW="3911600" imgH="457200" progId="Equation.3">
                  <p:embed/>
                </p:oleObj>
              </mc:Choice>
              <mc:Fallback>
                <p:oleObj name="Equation" r:id="rId7" imgW="3911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9787" y="4267200"/>
                        <a:ext cx="7466013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943347"/>
              </p:ext>
            </p:extLst>
          </p:nvPr>
        </p:nvGraphicFramePr>
        <p:xfrm>
          <a:off x="4371975" y="5257800"/>
          <a:ext cx="2873375" cy="85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05" name="Equation" r:id="rId9" imgW="1917700" imgH="571500" progId="Equation.3">
                  <p:embed/>
                </p:oleObj>
              </mc:Choice>
              <mc:Fallback>
                <p:oleObj name="Equation" r:id="rId9" imgW="1917700" imgH="571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71975" y="5257800"/>
                        <a:ext cx="2873375" cy="858212"/>
                      </a:xfrm>
                      <a:prstGeom prst="rect">
                        <a:avLst/>
                      </a:prstGeom>
                      <a:ln>
                        <a:solidFill>
                          <a:srgbClr val="FF66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273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</a:t>
            </a:r>
            <a:r>
              <a:rPr lang="en-US" dirty="0" err="1"/>
              <a:t>maths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662806"/>
              </p:ext>
            </p:extLst>
          </p:nvPr>
        </p:nvGraphicFramePr>
        <p:xfrm>
          <a:off x="209550" y="1676400"/>
          <a:ext cx="82169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26" name="Equation" r:id="rId3" imgW="4305300" imgH="457200" progId="Equation.3">
                  <p:embed/>
                </p:oleObj>
              </mc:Choice>
              <mc:Fallback>
                <p:oleObj name="Equation" r:id="rId3" imgW="43053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9550" y="1676400"/>
                        <a:ext cx="8216900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681794"/>
              </p:ext>
            </p:extLst>
          </p:nvPr>
        </p:nvGraphicFramePr>
        <p:xfrm>
          <a:off x="933450" y="4267200"/>
          <a:ext cx="7981950" cy="74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27" name="Equation" r:id="rId5" imgW="4889500" imgH="457200" progId="Equation.3">
                  <p:embed/>
                </p:oleObj>
              </mc:Choice>
              <mc:Fallback>
                <p:oleObj name="Equation" r:id="rId5" imgW="4889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3450" y="4267200"/>
                        <a:ext cx="7981950" cy="74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914400" y="2701925"/>
            <a:ext cx="7999412" cy="1108075"/>
            <a:chOff x="914400" y="2701925"/>
            <a:chExt cx="7999412" cy="1108075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9133981"/>
                </p:ext>
              </p:extLst>
            </p:nvPr>
          </p:nvGraphicFramePr>
          <p:xfrm>
            <a:off x="914400" y="2701925"/>
            <a:ext cx="7999412" cy="873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328" name="Equation" r:id="rId7" imgW="4191000" imgH="457200" progId="Equation.3">
                    <p:embed/>
                  </p:oleObj>
                </mc:Choice>
                <mc:Fallback>
                  <p:oleObj name="Equation" r:id="rId7" imgW="4191000" imgH="457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14400" y="2701925"/>
                          <a:ext cx="7999412" cy="873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4739966" y="3409890"/>
              <a:ext cx="2558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6600"/>
                  </a:solidFill>
                </a:rPr>
                <a:t>(because x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i</a:t>
              </a:r>
              <a:r>
                <a:rPr lang="en-US" sz="2000" dirty="0">
                  <a:solidFill>
                    <a:srgbClr val="FF6600"/>
                  </a:solidFill>
                </a:rPr>
                <a:t> are binary)</a:t>
              </a:r>
            </a:p>
          </p:txBody>
        </p:sp>
      </p:grp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511765"/>
              </p:ext>
            </p:extLst>
          </p:nvPr>
        </p:nvGraphicFramePr>
        <p:xfrm>
          <a:off x="911225" y="5235575"/>
          <a:ext cx="7265988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29" name="Equation" r:id="rId9" imgW="3962400" imgH="482600" progId="Equation.3">
                  <p:embed/>
                </p:oleObj>
              </mc:Choice>
              <mc:Fallback>
                <p:oleObj name="Equation" r:id="rId9" imgW="39624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1225" y="5235575"/>
                        <a:ext cx="7265988" cy="88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903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6055" y="4740604"/>
            <a:ext cx="3234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does this look like?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102965"/>
              </p:ext>
            </p:extLst>
          </p:nvPr>
        </p:nvGraphicFramePr>
        <p:xfrm>
          <a:off x="833438" y="3178175"/>
          <a:ext cx="7685087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40" name="Equation" r:id="rId3" imgW="4191000" imgH="482600" progId="Equation.3">
                  <p:embed/>
                </p:oleObj>
              </mc:Choice>
              <mc:Fallback>
                <p:oleObj name="Equation" r:id="rId3" imgW="41910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3438" y="3178175"/>
                        <a:ext cx="7685087" cy="88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476152"/>
              </p:ext>
            </p:extLst>
          </p:nvPr>
        </p:nvGraphicFramePr>
        <p:xfrm>
          <a:off x="130175" y="1806575"/>
          <a:ext cx="79883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41" name="Equation" r:id="rId5" imgW="4356100" imgH="482600" progId="Equation.3">
                  <p:embed/>
                </p:oleObj>
              </mc:Choice>
              <mc:Fallback>
                <p:oleObj name="Equation" r:id="rId5" imgW="43561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0175" y="1806575"/>
                        <a:ext cx="7988300" cy="88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889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51573"/>
            <a:ext cx="8153400" cy="990600"/>
          </a:xfrm>
        </p:spPr>
        <p:txBody>
          <a:bodyPr/>
          <a:lstStyle/>
          <a:p>
            <a:r>
              <a:rPr lang="en-US" dirty="0"/>
              <a:t>And…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046939"/>
              </p:ext>
            </p:extLst>
          </p:nvPr>
        </p:nvGraphicFramePr>
        <p:xfrm>
          <a:off x="130175" y="1806575"/>
          <a:ext cx="79883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64" name="Equation" r:id="rId3" imgW="4356100" imgH="482600" progId="Equation.3">
                  <p:embed/>
                </p:oleObj>
              </mc:Choice>
              <mc:Fallback>
                <p:oleObj name="Equation" r:id="rId3" imgW="43561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175" y="1806575"/>
                        <a:ext cx="7988300" cy="88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123053"/>
              </p:ext>
            </p:extLst>
          </p:nvPr>
        </p:nvGraphicFramePr>
        <p:xfrm>
          <a:off x="833438" y="3178175"/>
          <a:ext cx="7685087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65" name="Equation" r:id="rId5" imgW="4191000" imgH="482600" progId="Equation.3">
                  <p:embed/>
                </p:oleObj>
              </mc:Choice>
              <mc:Fallback>
                <p:oleObj name="Equation" r:id="rId5" imgW="41910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3438" y="3178175"/>
                        <a:ext cx="7685087" cy="88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00400" y="6019800"/>
            <a:ext cx="2365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Linear model !!!</a:t>
            </a:r>
          </a:p>
        </p:txBody>
      </p:sp>
      <p:sp>
        <p:nvSpPr>
          <p:cNvPr id="7" name="Left Brace 6"/>
          <p:cNvSpPr/>
          <p:nvPr/>
        </p:nvSpPr>
        <p:spPr>
          <a:xfrm rot="16200000">
            <a:off x="4038601" y="2438399"/>
            <a:ext cx="381000" cy="3276601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14800" y="4338935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4338935"/>
            <a:ext cx="960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x</a:t>
            </a:r>
            <a:r>
              <a:rPr lang="en-US" sz="2400" baseline="-25000" dirty="0">
                <a:solidFill>
                  <a:srgbClr val="0000FF"/>
                </a:solidFill>
              </a:rPr>
              <a:t>i</a:t>
            </a:r>
            <a:r>
              <a:rPr lang="en-US" sz="2400" dirty="0">
                <a:solidFill>
                  <a:srgbClr val="0000FF"/>
                </a:solidFill>
              </a:rPr>
              <a:t> * </a:t>
            </a:r>
            <a:r>
              <a:rPr lang="en-US" sz="2400" dirty="0" err="1">
                <a:solidFill>
                  <a:srgbClr val="0000FF"/>
                </a:solidFill>
              </a:rPr>
              <a:t>w</a:t>
            </a:r>
            <a:r>
              <a:rPr lang="en-US" sz="2400" baseline="-25000" dirty="0" err="1">
                <a:solidFill>
                  <a:srgbClr val="0000FF"/>
                </a:solidFill>
              </a:rPr>
              <a:t>i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0200" y="4338935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0" y="5494652"/>
            <a:ext cx="1338502" cy="52322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w x + b</a:t>
            </a:r>
            <a:endParaRPr lang="en-US" sz="2800" baseline="-25000" dirty="0">
              <a:solidFill>
                <a:srgbClr val="FF66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7400" y="5710535"/>
            <a:ext cx="2962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are the weights?</a:t>
            </a:r>
          </a:p>
        </p:txBody>
      </p:sp>
    </p:spTree>
    <p:extLst>
      <p:ext uri="{BB962C8B-B14F-4D97-AF65-F5344CB8AC3E}">
        <p14:creationId xmlns:p14="http://schemas.microsoft.com/office/powerpoint/2010/main" val="34611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 as a linear model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134369"/>
              </p:ext>
            </p:extLst>
          </p:nvPr>
        </p:nvGraphicFramePr>
        <p:xfrm>
          <a:off x="266700" y="3049588"/>
          <a:ext cx="26670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83" name="Equation" r:id="rId3" imgW="1333500" imgH="482600" progId="Equation.3">
                  <p:embed/>
                </p:oleObj>
              </mc:Choice>
              <mc:Fallback>
                <p:oleObj name="Equation" r:id="rId3" imgW="13335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" y="3049588"/>
                        <a:ext cx="2667000" cy="963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819400" y="2590800"/>
            <a:ext cx="2057400" cy="609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53001" y="2209800"/>
            <a:ext cx="3813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likely this feature is to be 1 given the label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438400" y="4040028"/>
            <a:ext cx="2133600" cy="53197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0010" y="4111480"/>
            <a:ext cx="3813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likely this feature is to be 0 given the label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7050" y="5562600"/>
            <a:ext cx="8430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low weights indicate there isn’t much difference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larger weights (positive or negative) indicate feature is important</a:t>
            </a:r>
          </a:p>
        </p:txBody>
      </p:sp>
    </p:spTree>
    <p:extLst>
      <p:ext uri="{BB962C8B-B14F-4D97-AF65-F5344CB8AC3E}">
        <p14:creationId xmlns:p14="http://schemas.microsoft.com/office/powerpoint/2010/main" val="29134541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1534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75F55"/>
                </a:solidFill>
              </a:rPr>
              <a:t>Intuitive</a:t>
            </a:r>
          </a:p>
          <a:p>
            <a:pPr marL="0" indent="0">
              <a:buNone/>
            </a:pPr>
            <a:endParaRPr lang="en-US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75F55"/>
                </a:solidFill>
              </a:rPr>
              <a:t>Sets the probabilities so as to maximize the probability of the training data</a:t>
            </a:r>
          </a:p>
          <a:p>
            <a:endParaRPr lang="en-US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Problems?</a:t>
            </a:r>
            <a:endParaRPr lang="en-US" dirty="0">
              <a:solidFill>
                <a:srgbClr val="775F55"/>
              </a:solidFill>
            </a:endParaRPr>
          </a:p>
          <a:p>
            <a:pPr lvl="1"/>
            <a:r>
              <a:rPr lang="en-US" dirty="0" err="1">
                <a:solidFill>
                  <a:srgbClr val="775F55"/>
                </a:solidFill>
              </a:rPr>
              <a:t>Overfitting</a:t>
            </a:r>
            <a:r>
              <a:rPr lang="en-US" dirty="0">
                <a:solidFill>
                  <a:srgbClr val="775F55"/>
                </a:solidFill>
              </a:rPr>
              <a:t>!</a:t>
            </a:r>
          </a:p>
          <a:p>
            <a:pPr lvl="1"/>
            <a:r>
              <a:rPr lang="en-US" dirty="0">
                <a:solidFill>
                  <a:srgbClr val="775F55"/>
                </a:solidFill>
              </a:rPr>
              <a:t>Amount of data</a:t>
            </a:r>
          </a:p>
          <a:p>
            <a:pPr lvl="2"/>
            <a:r>
              <a:rPr lang="en-US" dirty="0">
                <a:solidFill>
                  <a:srgbClr val="775F55"/>
                </a:solidFill>
              </a:rPr>
              <a:t>particularly problematic for rare events</a:t>
            </a:r>
          </a:p>
          <a:p>
            <a:pPr lvl="1"/>
            <a:r>
              <a:rPr lang="en-US" dirty="0">
                <a:solidFill>
                  <a:srgbClr val="775F55"/>
                </a:solidFill>
              </a:rPr>
              <a:t>Is our training data representative</a:t>
            </a:r>
          </a:p>
          <a:p>
            <a:pPr lvl="1"/>
            <a:endParaRPr lang="en-US" dirty="0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22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steps for probabilistic modeling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281221" y="2514600"/>
            <a:ext cx="3461611" cy="4114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Which model do we use, i.e. how do we calculate p(</a:t>
            </a:r>
            <a:r>
              <a:rPr lang="en-US" i="1" dirty="0"/>
              <a:t>feature, label</a:t>
            </a:r>
            <a:r>
              <a:rPr lang="en-US" dirty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train the model, i.e. how to we we </a:t>
            </a:r>
            <a:r>
              <a:rPr lang="en-US" dirty="0">
                <a:solidFill>
                  <a:srgbClr val="FF6600"/>
                </a:solidFill>
              </a:rPr>
              <a:t>estimate the probabilities</a:t>
            </a:r>
            <a:r>
              <a:rPr lang="en-US" dirty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deal with </a:t>
            </a:r>
            <a:r>
              <a:rPr lang="en-US" dirty="0" err="1"/>
              <a:t>overfitting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13464" y="1738595"/>
            <a:ext cx="301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Probabilistic models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0" y="1738595"/>
            <a:ext cx="0" cy="5119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0387" y="2536521"/>
            <a:ext cx="3933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 pick a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2: figure out how to estimate the probabilities for the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3 (optional): deal with </a:t>
            </a:r>
            <a:r>
              <a:rPr lang="en-US" sz="2400" dirty="0" err="1"/>
              <a:t>overfitting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6200" y="5343845"/>
            <a:ext cx="4343400" cy="1295400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612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55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28650"/>
            <a:ext cx="8763000" cy="5238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92934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parasitic gaps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75F55"/>
                </a:solidFill>
              </a:rPr>
              <a:t>Say the actual probability is 1/100,000</a:t>
            </a:r>
          </a:p>
          <a:p>
            <a:endParaRPr lang="en-US" sz="2400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75F55"/>
                </a:solidFill>
              </a:rPr>
              <a:t>We don’t know this, though, so we’re estimating it from a small data set of 10K sentences</a:t>
            </a:r>
          </a:p>
          <a:p>
            <a:endParaRPr lang="en-US" sz="2400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What is the probability that we have a parasitic gap sentence in our sample?</a:t>
            </a:r>
          </a:p>
        </p:txBody>
      </p:sp>
    </p:spTree>
    <p:extLst>
      <p:ext uri="{BB962C8B-B14F-4D97-AF65-F5344CB8AC3E}">
        <p14:creationId xmlns:p14="http://schemas.microsoft.com/office/powerpoint/2010/main" val="66894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maths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00465"/>
              </p:ext>
            </p:extLst>
          </p:nvPr>
        </p:nvGraphicFramePr>
        <p:xfrm>
          <a:off x="304800" y="2014319"/>
          <a:ext cx="2846624" cy="517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09" name="Equation" r:id="rId4" imgW="1117600" imgH="203200" progId="Equation.3">
                  <p:embed/>
                </p:oleObj>
              </mc:Choice>
              <mc:Fallback>
                <p:oleObj name="Equation" r:id="rId4" imgW="1117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2014319"/>
                        <a:ext cx="2846624" cy="517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989501"/>
              </p:ext>
            </p:extLst>
          </p:nvPr>
        </p:nvGraphicFramePr>
        <p:xfrm>
          <a:off x="3276600" y="2027237"/>
          <a:ext cx="26050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10" name="Equation" r:id="rId6" imgW="1155700" imgH="215900" progId="Equation.3">
                  <p:embed/>
                </p:oleObj>
              </mc:Choice>
              <mc:Fallback>
                <p:oleObj name="Equation" r:id="rId6" imgW="1155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6600" y="2027237"/>
                        <a:ext cx="2605087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429205"/>
              </p:ext>
            </p:extLst>
          </p:nvPr>
        </p:nvGraphicFramePr>
        <p:xfrm>
          <a:off x="2332038" y="2971800"/>
          <a:ext cx="32924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11" name="Equation" r:id="rId8" imgW="1460500" imgH="215900" progId="Equation.3">
                  <p:embed/>
                </p:oleObj>
              </mc:Choice>
              <mc:Fallback>
                <p:oleObj name="Equation" r:id="rId8" imgW="1460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32038" y="2971800"/>
                        <a:ext cx="3292475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301959"/>
              </p:ext>
            </p:extLst>
          </p:nvPr>
        </p:nvGraphicFramePr>
        <p:xfrm>
          <a:off x="2332038" y="3932237"/>
          <a:ext cx="43529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12" name="Equation" r:id="rId10" imgW="1930400" imgH="215900" progId="Equation.3">
                  <p:embed/>
                </p:oleObj>
              </mc:Choice>
              <mc:Fallback>
                <p:oleObj name="Equation" r:id="rId10" imgW="1930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32038" y="3932237"/>
                        <a:ext cx="4352925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103864"/>
              </p:ext>
            </p:extLst>
          </p:nvPr>
        </p:nvGraphicFramePr>
        <p:xfrm>
          <a:off x="2332038" y="5665788"/>
          <a:ext cx="3779837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13" name="Equation" r:id="rId12" imgW="1676400" imgH="482600" progId="Equation.3">
                  <p:embed/>
                </p:oleObj>
              </mc:Choice>
              <mc:Fallback>
                <p:oleObj name="Equation" r:id="rId12" imgW="16764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32038" y="5665788"/>
                        <a:ext cx="3779837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949194"/>
              </p:ext>
            </p:extLst>
          </p:nvPr>
        </p:nvGraphicFramePr>
        <p:xfrm>
          <a:off x="2332038" y="4953000"/>
          <a:ext cx="624363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14" name="Equation" r:id="rId14" imgW="2768600" imgH="215900" progId="Equation.3">
                  <p:embed/>
                </p:oleObj>
              </mc:Choice>
              <mc:Fallback>
                <p:oleObj name="Equation" r:id="rId14" imgW="2768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32038" y="4953000"/>
                        <a:ext cx="6243637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364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parasitic gaps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1447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775F55"/>
                </a:solidFill>
              </a:rPr>
              <a:t>p(not_parasitic</a:t>
            </a:r>
            <a:r>
              <a:rPr lang="en-US" sz="2400" dirty="0">
                <a:solidFill>
                  <a:srgbClr val="775F55"/>
                </a:solidFill>
              </a:rPr>
              <a:t>) = 0.99999</a:t>
            </a:r>
          </a:p>
          <a:p>
            <a:endParaRPr lang="en-US" sz="2400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75F55"/>
                </a:solidFill>
              </a:rPr>
              <a:t>p(not_parasitic)</a:t>
            </a:r>
            <a:r>
              <a:rPr lang="en-US" sz="2400" baseline="30000" dirty="0">
                <a:solidFill>
                  <a:srgbClr val="775F55"/>
                </a:solidFill>
              </a:rPr>
              <a:t>10000</a:t>
            </a:r>
            <a:r>
              <a:rPr lang="en-US" sz="2400" dirty="0">
                <a:solidFill>
                  <a:srgbClr val="775F55"/>
                </a:solidFill>
              </a:rPr>
              <a:t> ≈ 0.905 is the probability of us NOT finding one</a:t>
            </a:r>
          </a:p>
          <a:p>
            <a:endParaRPr lang="en-US" sz="2400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75F55"/>
                </a:solidFill>
              </a:rPr>
              <a:t>Then probability of us finding one is ~10%</a:t>
            </a:r>
          </a:p>
          <a:p>
            <a:r>
              <a:rPr lang="en-US" sz="2400" dirty="0">
                <a:solidFill>
                  <a:srgbClr val="775F55"/>
                </a:solidFill>
              </a:rPr>
              <a:t>90% of the time we won’t find one and won’t know anything (or assume p(parasitic) = 0)</a:t>
            </a:r>
          </a:p>
          <a:p>
            <a:r>
              <a:rPr lang="en-US" sz="2400" dirty="0">
                <a:solidFill>
                  <a:srgbClr val="775F55"/>
                </a:solidFill>
              </a:rPr>
              <a:t>10% of the time we would find one and incorrectly assume the probability is 1/10,000 (10 times too large!)</a:t>
            </a:r>
          </a:p>
          <a:p>
            <a:pPr marL="0" indent="0">
              <a:buNone/>
            </a:pPr>
            <a:endParaRPr lang="en-US" sz="2400" dirty="0">
              <a:solidFill>
                <a:srgbClr val="775F5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0400" y="5744970"/>
            <a:ext cx="1550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Solutions?</a:t>
            </a:r>
          </a:p>
        </p:txBody>
      </p:sp>
    </p:spTree>
    <p:extLst>
      <p:ext uri="{BB962C8B-B14F-4D97-AF65-F5344CB8AC3E}">
        <p14:creationId xmlns:p14="http://schemas.microsoft.com/office/powerpoint/2010/main" val="379315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Coin1 data: 3 Heads and 1 Tail</a:t>
            </a:r>
          </a:p>
          <a:p>
            <a:pPr marL="0" indent="0">
              <a:buNone/>
            </a:pPr>
            <a:r>
              <a:rPr lang="en-US" dirty="0"/>
              <a:t>Coin2 data: 30 Heads and 10 tails</a:t>
            </a:r>
          </a:p>
          <a:p>
            <a:pPr marL="0" indent="0">
              <a:buNone/>
            </a:pPr>
            <a:r>
              <a:rPr lang="en-US" dirty="0"/>
              <a:t>Coin3 data: 2 Tails</a:t>
            </a:r>
          </a:p>
          <a:p>
            <a:pPr marL="0" indent="0">
              <a:buNone/>
            </a:pPr>
            <a:r>
              <a:rPr lang="en-US" dirty="0"/>
              <a:t>Coin4 data:  497 Heads and 503 tails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If someone asked you what the probability of heads was for each of these coins, what would you say?</a:t>
            </a:r>
          </a:p>
        </p:txBody>
      </p:sp>
    </p:spTree>
    <p:extLst>
      <p:ext uri="{BB962C8B-B14F-4D97-AF65-F5344CB8AC3E}">
        <p14:creationId xmlns:p14="http://schemas.microsoft.com/office/powerpoint/2010/main" val="308595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 1: pick a model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093349"/>
              </p:ext>
            </p:extLst>
          </p:nvPr>
        </p:nvGraphicFramePr>
        <p:xfrm>
          <a:off x="1219200" y="1447800"/>
          <a:ext cx="62420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37" name="Equation" r:id="rId3" imgW="2768600" imgH="482600" progId="Equation.3">
                  <p:embed/>
                </p:oleObj>
              </mc:Choice>
              <mc:Fallback>
                <p:oleObj name="Equation" r:id="rId3" imgW="2768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624205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3174" y="2362200"/>
            <a:ext cx="7989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So, far we have made NO assumptions about the data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587767"/>
              </p:ext>
            </p:extLst>
          </p:nvPr>
        </p:nvGraphicFramePr>
        <p:xfrm>
          <a:off x="2821896" y="3048000"/>
          <a:ext cx="30638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38" name="Equation" r:id="rId5" imgW="1358900" imgH="215900" progId="Equation.3">
                  <p:embed/>
                </p:oleObj>
              </mc:Choice>
              <mc:Fallback>
                <p:oleObj name="Equation" r:id="rId5" imgW="1358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21896" y="3048000"/>
                        <a:ext cx="3063875" cy="487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0600" y="3733800"/>
            <a:ext cx="743420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many entries would the probability distribution table have if we tried to represent all possible values (e.g. for the wine data set)?</a:t>
            </a:r>
          </a:p>
        </p:txBody>
      </p:sp>
    </p:spTree>
    <p:extLst>
      <p:ext uri="{BB962C8B-B14F-4D97-AF65-F5344CB8AC3E}">
        <p14:creationId xmlns:p14="http://schemas.microsoft.com/office/powerpoint/2010/main" val="192471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distribution tables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099448"/>
              </p:ext>
            </p:extLst>
          </p:nvPr>
        </p:nvGraphicFramePr>
        <p:xfrm>
          <a:off x="2071008" y="1600200"/>
          <a:ext cx="435428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p(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09780" y="4876800"/>
            <a:ext cx="8156267" cy="1600200"/>
          </a:xfrm>
        </p:spPr>
        <p:txBody>
          <a:bodyPr>
            <a:noAutofit/>
          </a:bodyPr>
          <a:lstStyle/>
          <a:p>
            <a:pPr marL="0" indent="0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>
                <a:solidFill>
                  <a:schemeClr val="tx2"/>
                </a:solidFill>
              </a:rPr>
              <a:t>Wine problem:</a:t>
            </a:r>
          </a:p>
          <a:p>
            <a:pPr lvl="2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</a:rPr>
              <a:t>all possible combination of features</a:t>
            </a:r>
          </a:p>
          <a:p>
            <a:pPr lvl="2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</a:rPr>
              <a:t>~7000 binary features</a:t>
            </a:r>
          </a:p>
          <a:p>
            <a:pPr lvl="2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</a:rPr>
              <a:t>Sample space size: 2</a:t>
            </a:r>
            <a:r>
              <a:rPr lang="en-US" sz="1800" baseline="30000" dirty="0">
                <a:solidFill>
                  <a:schemeClr val="tx2"/>
                </a:solidFill>
              </a:rPr>
              <a:t>7000</a:t>
            </a:r>
            <a:r>
              <a:rPr lang="en-US" sz="1800" dirty="0">
                <a:solidFill>
                  <a:schemeClr val="tx2"/>
                </a:solidFill>
              </a:rPr>
              <a:t> = </a:t>
            </a:r>
            <a:r>
              <a:rPr lang="en-US" sz="1800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662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7000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1621696755662202026466665085478377095191112430363743256235982084151527023162702352987080237879446000465199601909953098453865255789254651320410702211025356465864743158522707659937334084284272242001228187826007293108261704319448426639207778412509999686016943600666001120981757929667878196255237700655294757256678055809293844627218640216108862600816097132874749204352087401101862690842327501724605231129395523505905454421455477250950909650788947809468359293957411256947343861912152968484743444067412041740208875403718694217015502207353983812242992587435375361610415934359455766656170179090417259702533652666268202180849389281269970952857089069637557541434487608824836994199380241519751451012512704382908728091953847630285781185402409995889596419227760125536049115624034999471441609057308424293139621199536793730129447956002483335707389983920299103223465980389530690429801740098017325210691307971242016963397230218353007589784519525848553710885819563173700074380516741118913461750148452176798429678284228737312742212202251759753599483925702987790770635533479024493543538666051259107956729143121629778878481855229281965417660098039899799168140474938421574351580260381151068286406789730483829220346042775765507377656754750702714466226348768570962126107476270520304948890720897859368904706342854853166866565732717466065818560906648495080127617546145721617695557519921175075140677751044967285908225585477714472423349007640263217608921135525612411945387026802990440018385850576719369689759366121356888838680023840932567380777501891470304962150996983853975207154939633923720287592041517294937079097785362510832009283960480723795488706954662168804465211249307629009199071774235503913511744153297374793008995583051888413533479846411368000499940373724560035428811232632821866113106455077289922996946915601858083982074170460683212438815202609958469658816137582638292102954734388883216362712230292122979538486835548353571060340778917741702636365620272695543751778074131345510181000946880940781122057380335371124632958916237089580476224595091825301636909236240671411644331656159828058372078343988856239089202844090255382937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37806" y="6153090"/>
            <a:ext cx="2548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Any problems with this?</a:t>
            </a:r>
          </a:p>
        </p:txBody>
      </p:sp>
    </p:spTree>
    <p:extLst>
      <p:ext uri="{BB962C8B-B14F-4D97-AF65-F5344CB8AC3E}">
        <p14:creationId xmlns:p14="http://schemas.microsoft.com/office/powerpoint/2010/main" val="19087301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4963</TotalTime>
  <Words>2763</Words>
  <Application>Microsoft Macintosh PowerPoint</Application>
  <PresentationFormat>On-screen Show (4:3)</PresentationFormat>
  <Paragraphs>506</Paragraphs>
  <Slides>61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ＭＳ Ｐゴシック</vt:lpstr>
      <vt:lpstr>Arial</vt:lpstr>
      <vt:lpstr>Calibri</vt:lpstr>
      <vt:lpstr>Times New Roman</vt:lpstr>
      <vt:lpstr>Tw Cen MT</vt:lpstr>
      <vt:lpstr>Wingdings</vt:lpstr>
      <vt:lpstr>Wingdings 2</vt:lpstr>
      <vt:lpstr>Median</vt:lpstr>
      <vt:lpstr>Equation</vt:lpstr>
      <vt:lpstr>Probabilistic models</vt:lpstr>
      <vt:lpstr>Probabilistic Modeling</vt:lpstr>
      <vt:lpstr>Probabilistic models</vt:lpstr>
      <vt:lpstr>Basic steps for probabilistic modeling</vt:lpstr>
      <vt:lpstr>Basic steps for probabilistic modeling</vt:lpstr>
      <vt:lpstr>Some maths</vt:lpstr>
      <vt:lpstr>Step  1: pick a model</vt:lpstr>
      <vt:lpstr>Full distribution tables</vt:lpstr>
      <vt:lpstr>27000</vt:lpstr>
      <vt:lpstr>Full distribution tables</vt:lpstr>
      <vt:lpstr>Step  1: pick a model</vt:lpstr>
      <vt:lpstr>An aside: independence</vt:lpstr>
      <vt:lpstr>independent or dependent?</vt:lpstr>
      <vt:lpstr>Independent variables</vt:lpstr>
      <vt:lpstr>Independent variables</vt:lpstr>
      <vt:lpstr>Independent variables</vt:lpstr>
      <vt:lpstr>Conditional Independence</vt:lpstr>
      <vt:lpstr>Naïve Bayes assumption</vt:lpstr>
      <vt:lpstr>Naïve Bayes assumption</vt:lpstr>
      <vt:lpstr>Naïve Bayes assumption</vt:lpstr>
      <vt:lpstr>Naïve Bayes assumption</vt:lpstr>
      <vt:lpstr>Naïve Bayes model</vt:lpstr>
      <vt:lpstr>p(x|y)</vt:lpstr>
      <vt:lpstr>Basic steps for probabilistic modeling</vt:lpstr>
      <vt:lpstr>Obtaining probabilities</vt:lpstr>
      <vt:lpstr>Obtaining probabilities</vt:lpstr>
      <vt:lpstr>Estimating probabilities</vt:lpstr>
      <vt:lpstr>Maximum Likelihood Estimation (MLE)</vt:lpstr>
      <vt:lpstr>Likelihood</vt:lpstr>
      <vt:lpstr>Likelihood</vt:lpstr>
      <vt:lpstr>Likelihood</vt:lpstr>
      <vt:lpstr>MLE example</vt:lpstr>
      <vt:lpstr>MLE example</vt:lpstr>
      <vt:lpstr>MLE example</vt:lpstr>
      <vt:lpstr>MLE example</vt:lpstr>
      <vt:lpstr>MLE Example</vt:lpstr>
      <vt:lpstr>Maximum Likelihood Estimation (MLE)</vt:lpstr>
      <vt:lpstr>Calculating MLE</vt:lpstr>
      <vt:lpstr>Calculating MLE</vt:lpstr>
      <vt:lpstr>Calculating MLE</vt:lpstr>
      <vt:lpstr>Calculating MLE</vt:lpstr>
      <vt:lpstr>MLE estimation for NB</vt:lpstr>
      <vt:lpstr>Maximum likelihood estimates</vt:lpstr>
      <vt:lpstr>Naïve Bayes classification</vt:lpstr>
      <vt:lpstr>Probabilistic models</vt:lpstr>
      <vt:lpstr>Generative Story</vt:lpstr>
      <vt:lpstr>NB generative story</vt:lpstr>
      <vt:lpstr>NB generative story</vt:lpstr>
      <vt:lpstr>NB decision boundary</vt:lpstr>
      <vt:lpstr>Some maths</vt:lpstr>
      <vt:lpstr>Some more maths</vt:lpstr>
      <vt:lpstr>And…</vt:lpstr>
      <vt:lpstr>And…</vt:lpstr>
      <vt:lpstr>NB as a linear model</vt:lpstr>
      <vt:lpstr>Maximum likelihood estimation</vt:lpstr>
      <vt:lpstr>Basic steps for probabilistic modeling</vt:lpstr>
      <vt:lpstr>Coin experiment</vt:lpstr>
      <vt:lpstr>PowerPoint Presentation</vt:lpstr>
      <vt:lpstr>Back to parasitic gaps</vt:lpstr>
      <vt:lpstr>Back to parasitic gaps</vt:lpstr>
      <vt:lpstr>Priors</vt:lpstr>
    </vt:vector>
  </TitlesOfParts>
  <Company>Pomona College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CORpus analysis</dc:title>
  <dc:creator>Dave Kauchak</dc:creator>
  <cp:lastModifiedBy>Microsoft Office User</cp:lastModifiedBy>
  <cp:revision>366</cp:revision>
  <dcterms:created xsi:type="dcterms:W3CDTF">2011-01-25T19:35:23Z</dcterms:created>
  <dcterms:modified xsi:type="dcterms:W3CDTF">2018-02-20T02:57:09Z</dcterms:modified>
</cp:coreProperties>
</file>