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5"/>
  </p:notesMasterIdLst>
  <p:handoutMasterIdLst>
    <p:handoutMasterId r:id="rId26"/>
  </p:handoutMasterIdLst>
  <p:sldIdLst>
    <p:sldId id="513" r:id="rId2"/>
    <p:sldId id="514" r:id="rId3"/>
    <p:sldId id="548" r:id="rId4"/>
    <p:sldId id="530" r:id="rId5"/>
    <p:sldId id="528" r:id="rId6"/>
    <p:sldId id="531" r:id="rId7"/>
    <p:sldId id="532" r:id="rId8"/>
    <p:sldId id="533" r:id="rId9"/>
    <p:sldId id="534" r:id="rId10"/>
    <p:sldId id="535" r:id="rId11"/>
    <p:sldId id="541" r:id="rId12"/>
    <p:sldId id="536" r:id="rId13"/>
    <p:sldId id="537" r:id="rId14"/>
    <p:sldId id="542" r:id="rId15"/>
    <p:sldId id="543" r:id="rId16"/>
    <p:sldId id="544" r:id="rId17"/>
    <p:sldId id="538" r:id="rId18"/>
    <p:sldId id="539" r:id="rId19"/>
    <p:sldId id="545" r:id="rId20"/>
    <p:sldId id="546" r:id="rId21"/>
    <p:sldId id="547" r:id="rId22"/>
    <p:sldId id="540" r:id="rId23"/>
    <p:sldId id="482" r:id="rId24"/>
  </p:sldIdLst>
  <p:sldSz cx="9144000" cy="6858000" type="screen4x3"/>
  <p:notesSz cx="7019925" cy="9305925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2479" autoAdjust="0"/>
  </p:normalViewPr>
  <p:slideViewPr>
    <p:cSldViewPr>
      <p:cViewPr varScale="1">
        <p:scale>
          <a:sx n="64" d="100"/>
          <a:sy n="64" d="100"/>
        </p:scale>
        <p:origin x="24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9595-05FE-423A-826E-8E3DD9E1F5FC}" type="datetimeFigureOut">
              <a:rPr lang="en-US" smtClean="0"/>
              <a:pPr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369CF-8D25-4BE6-BAA9-D30F790BD1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CE7076BB-EE26-45BD-8B09-B1D6D87E2826}" type="datetimeFigureOut">
              <a:rPr lang="en-US" smtClean="0"/>
              <a:pPr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2B101EE5-5624-47A5-BBA8-A07AB78E5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7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1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explanation 1?</a:t>
            </a:r>
          </a:p>
          <a:p>
            <a:r>
              <a:rPr lang="en-US"/>
              <a:t>https://www.polleverywhere.com/multiple_choice_polls/8vmrgZ3VhcBHQvH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73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88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5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8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explanatiobn #2</a:t>
            </a:r>
          </a:p>
          <a:p>
            <a:r>
              <a:rPr lang="en-US"/>
              <a:t>https://www.polleverywhere.com/multiple_choice_polls/BL1zpHfb2mm0Ruz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0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9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88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4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explanatiobn #3</a:t>
            </a:r>
          </a:p>
          <a:p>
            <a:r>
              <a:rPr lang="en-US"/>
              <a:t>https://www.polleverywhere.com/multiple_choice_polls/Yafw9lfl8l8gPr8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5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9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the interviewer's questioning style?</a:t>
            </a:r>
          </a:p>
          <a:p>
            <a:r>
              <a:rPr lang="en-US"/>
              <a:t>https://www.polleverywhere.com/multiple_choice_polls/gXPkEw1cpnly2ho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3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your interviewee?</a:t>
            </a:r>
          </a:p>
          <a:p>
            <a:r>
              <a:rPr lang="en-US"/>
              <a:t>https://www.polleverywhere.com/multiple_choice_polls/2Bcwzs8oRbfzQ4C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7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baseline="0">
                <a:solidFill>
                  <a:srgbClr val="2860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990600"/>
            <a:ext cx="8229600" cy="609599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>
                <a:solidFill>
                  <a:srgbClr val="286017"/>
                </a:solidFill>
              </a:defRPr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1341-8B9E-4B49-8399-9D780D3D9F03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C:\Users\mtondo\Desktop\Morgan\Graphics\Waves\OrangeSwoosh_Spring2012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06776"/>
            <a:ext cx="9144000" cy="751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6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-instruction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Randomized%20and%20IRV/hashtables-%20Kauchak.p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CS 608 Algorithms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4294967295"/>
          </p:nvPr>
        </p:nvSpPr>
        <p:spPr>
          <a:xfrm>
            <a:off x="1250950" y="3910013"/>
            <a:ext cx="6642100" cy="1712912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>
                <a:solidFill>
                  <a:srgbClr val="8EB4E3"/>
                </a:solidFill>
              </a:rPr>
              <a:t>Week 6</a:t>
            </a:r>
            <a:br>
              <a:rPr lang="en-US" dirty="0">
                <a:solidFill>
                  <a:srgbClr val="8EB4E3"/>
                </a:solidFill>
              </a:rPr>
            </a:br>
            <a:r>
              <a:rPr lang="en-US" dirty="0">
                <a:solidFill>
                  <a:srgbClr val="8EB4E3"/>
                </a:solidFill>
              </a:rPr>
              <a:t>Dr. Tom Schmidt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B6356CD5-44AF-4237-A702-E359E0B93965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889821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11.2-1 Team Goethe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10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9365D-D5E5-F44A-B3DF-48121D3F1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5" y="2590800"/>
            <a:ext cx="855457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3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11.2-1 Team Goethe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291041-487D-464B-BC44-9732F7891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63650"/>
            <a:ext cx="8458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9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8DE-5481-6D47-9C70-D61BA9AD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32DAE-D63E-6C4A-986B-14FE4788E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9542C-D742-194F-A4E0-EADCC874CF7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2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11.2-4: Team BMW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13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E7358-FB0E-E144-BD99-45FAA11A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14871"/>
            <a:ext cx="8736660" cy="20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5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11.2-4: Team BMW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14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5CC7E-069F-1C4B-9D8F-7E0C42C9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1168400"/>
            <a:ext cx="8521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0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11.2-4: Team BMW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15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78DA5-FB2B-104A-9121-8D9AC750A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30" y="941633"/>
            <a:ext cx="7937500" cy="57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11.2-4: Team BMW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16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38D95-24EB-EA41-AF2E-A2DBF897D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025650"/>
            <a:ext cx="8775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3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166-D884-1243-AF60-9ADE327A8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D6CE-28BA-0543-BE96-287D3361E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6AFD-A020-CE4E-BBCA-59C996610CA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7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Problem 11.2: Team Brandenburg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18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BF4C9-0FB4-8645-94A3-67514491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077452"/>
            <a:ext cx="8830279" cy="48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Problem 11.2: Team Brandenburg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19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28FA8-4852-F547-ADA9-64562AFCB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1828800"/>
            <a:ext cx="8394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Week 6 Agenda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 err="1">
                <a:solidFill>
                  <a:srgbClr val="95B3D7"/>
                </a:solidFill>
              </a:rPr>
              <a:t>Jaribio</a:t>
            </a:r>
            <a:endParaRPr lang="en-US" altLang="en-US" b="1" dirty="0">
              <a:solidFill>
                <a:srgbClr val="95B3D7"/>
              </a:solidFill>
            </a:endParaRPr>
          </a:p>
          <a:p>
            <a:r>
              <a:rPr lang="en-US" altLang="en-US" b="1" dirty="0">
                <a:solidFill>
                  <a:srgbClr val="95B3D7"/>
                </a:solidFill>
              </a:rPr>
              <a:t>Visualizing Algorithms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Hashing About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Google Interview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Homework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Wrap-up and review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47900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Problem 11.2: Team Brandenburg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20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B1F95-C137-9943-8883-0B8470A4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574800"/>
            <a:ext cx="8610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1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Problem 11.2: Team Brandenburg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1F202-D7EB-0047-8338-17AEB027C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11300"/>
            <a:ext cx="853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5A28-E42F-2B4A-A225-1BA439DDA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253F0-7B84-3742-9DFE-9D73FE84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ABB97-1DF1-A04B-A104-F30326FDEAD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51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3366FF"/>
                </a:solidFill>
              </a:rPr>
              <a:t>Wrap-up and review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rgbClr val="8EB4E3"/>
                </a:solidFill>
              </a:rPr>
              <a:t>How are your other courses this semester going?</a:t>
            </a:r>
          </a:p>
          <a:p>
            <a:r>
              <a:rPr lang="en-US" altLang="en-US" sz="3600" b="1" dirty="0">
                <a:solidFill>
                  <a:srgbClr val="8EB4E3"/>
                </a:solidFill>
              </a:rPr>
              <a:t>How does this course compare to your other courses: harder/easier, better/worse, funnier/sadder, </a:t>
            </a:r>
            <a:r>
              <a:rPr lang="en-US" altLang="en-US" sz="3600" b="1" dirty="0" err="1">
                <a:solidFill>
                  <a:srgbClr val="8EB4E3"/>
                </a:solidFill>
              </a:rPr>
              <a:t>etc</a:t>
            </a:r>
            <a:r>
              <a:rPr lang="en-US" altLang="en-US" sz="3600" b="1" dirty="0">
                <a:solidFill>
                  <a:srgbClr val="8EB4E3"/>
                </a:solidFill>
              </a:rPr>
              <a:t>?</a:t>
            </a:r>
          </a:p>
          <a:p>
            <a:r>
              <a:rPr lang="en-US" altLang="en-US" sz="3600" b="1" dirty="0">
                <a:solidFill>
                  <a:srgbClr val="8EB4E3"/>
                </a:solidFill>
              </a:rPr>
              <a:t>Thank you and </a:t>
            </a:r>
            <a:r>
              <a:rPr lang="en-US" altLang="en-US" sz="3600" b="1" dirty="0" err="1">
                <a:solidFill>
                  <a:srgbClr val="8EB4E3"/>
                </a:solidFill>
              </a:rPr>
              <a:t>Allin</a:t>
            </a:r>
            <a:r>
              <a:rPr lang="en-US" altLang="en-US" sz="3600" b="1" dirty="0">
                <a:solidFill>
                  <a:srgbClr val="8EB4E3"/>
                </a:solidFill>
              </a:rPr>
              <a:t> </a:t>
            </a:r>
            <a:r>
              <a:rPr lang="en-US" altLang="en-US" sz="3600" b="1" dirty="0" err="1">
                <a:solidFill>
                  <a:srgbClr val="8EB4E3"/>
                </a:solidFill>
              </a:rPr>
              <a:t>tuta</a:t>
            </a:r>
            <a:r>
              <a:rPr lang="en-US" altLang="en-US" sz="3600" b="1" dirty="0">
                <a:solidFill>
                  <a:srgbClr val="8EB4E3"/>
                </a:solidFill>
              </a:rPr>
              <a:t> (Quechua?)</a:t>
            </a:r>
          </a:p>
          <a:p>
            <a:pPr marL="0" indent="0">
              <a:buNone/>
            </a:pPr>
            <a:endParaRPr lang="en-US" altLang="en-US" sz="3600" b="1" dirty="0"/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23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76092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Quote of the day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"Always code as if the guy who ends up maintaining your code will be a violent psychopath who knows where you live." (John Wood)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3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98254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 lIns="90488" tIns="44450" rIns="90488" bIns="44450"/>
          <a:lstStyle/>
          <a:p>
            <a:r>
              <a:rPr lang="en-US" altLang="en-US" b="1" dirty="0" err="1">
                <a:solidFill>
                  <a:srgbClr val="3366FF"/>
                </a:solidFill>
              </a:rPr>
              <a:t>Jaribio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95B3D7"/>
                </a:solidFill>
              </a:rPr>
              <a:t>1) Suppose you could eliminate 2^n * 2^n permutations from consideration in sorting. Would this affect your running time or number of comparisons you’d have to make in sorting?</a:t>
            </a:r>
          </a:p>
          <a:p>
            <a:r>
              <a:rPr lang="en-US" altLang="en-US" sz="3200" b="1" dirty="0">
                <a:solidFill>
                  <a:srgbClr val="95B3D7"/>
                </a:solidFill>
              </a:rPr>
              <a:t>2) Answer two of these three</a:t>
            </a:r>
          </a:p>
          <a:p>
            <a:pPr lvl="1"/>
            <a:r>
              <a:rPr lang="en-US" altLang="en-US" sz="2800" b="1" dirty="0">
                <a:solidFill>
                  <a:srgbClr val="95B3D7"/>
                </a:solidFill>
              </a:rPr>
              <a:t>What is the Big O and Big Omega of searching for an item in a </a:t>
            </a:r>
            <a:r>
              <a:rPr lang="en-US" altLang="en-US" sz="2800" b="1" dirty="0" err="1">
                <a:solidFill>
                  <a:srgbClr val="95B3D7"/>
                </a:solidFill>
              </a:rPr>
              <a:t>hashtable</a:t>
            </a:r>
            <a:r>
              <a:rPr lang="en-US" altLang="en-US" sz="2800" b="1" dirty="0">
                <a:solidFill>
                  <a:srgbClr val="95B3D7"/>
                </a:solidFill>
              </a:rPr>
              <a:t>? How does each come about?</a:t>
            </a:r>
            <a:endParaRPr lang="en-US" altLang="en-US" b="1" dirty="0">
              <a:solidFill>
                <a:srgbClr val="95B3D7"/>
              </a:solidFill>
            </a:endParaRPr>
          </a:p>
          <a:p>
            <a:pPr lvl="1"/>
            <a:r>
              <a:rPr lang="en-US" altLang="en-US" b="1" dirty="0">
                <a:solidFill>
                  <a:srgbClr val="95B3D7"/>
                </a:solidFill>
              </a:rPr>
              <a:t>B) Suppose you hashed 1000 items into a table of 100000 locations. How many collisions would you expect?</a:t>
            </a:r>
          </a:p>
          <a:p>
            <a:pPr lvl="1"/>
            <a:r>
              <a:rPr lang="en-US" altLang="en-US" b="1" dirty="0">
                <a:solidFill>
                  <a:srgbClr val="95B3D7"/>
                </a:solidFill>
              </a:rPr>
              <a:t>C) What would be a better modulus for a hash function, 59 </a:t>
            </a:r>
            <a:r>
              <a:rPr lang="en-US" altLang="en-US" b="1">
                <a:solidFill>
                  <a:srgbClr val="95B3D7"/>
                </a:solidFill>
              </a:rPr>
              <a:t>or 97? </a:t>
            </a:r>
            <a:r>
              <a:rPr lang="en-US" altLang="en-US" b="1" dirty="0">
                <a:solidFill>
                  <a:srgbClr val="95B3D7"/>
                </a:solidFill>
              </a:rPr>
              <a:t>Justify your answer.</a:t>
            </a:r>
            <a:endParaRPr lang="en-US" altLang="en-US" sz="2800" b="1" dirty="0">
              <a:solidFill>
                <a:srgbClr val="7F7F7F"/>
              </a:solidFill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7662A8B-A35E-4FE4-8FD9-0FA090212B5C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4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18474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Visualizing Algorithms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95B3D7"/>
                </a:solidFill>
                <a:hlinkClick r:id="rId3"/>
              </a:rPr>
              <a:t>From here</a:t>
            </a:r>
            <a:endParaRPr lang="en-US" altLang="en-US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5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63132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Hashing About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95B3D7"/>
                </a:solidFill>
                <a:hlinkClick r:id="rId3"/>
              </a:rPr>
              <a:t>From here</a:t>
            </a:r>
            <a:endParaRPr lang="en-US" altLang="en-US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6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47988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Google Interview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rgbClr val="95B3D7"/>
                </a:solidFill>
              </a:rPr>
              <a:t>A member of Teams </a:t>
            </a:r>
            <a:r>
              <a:rPr lang="en-US" altLang="en-US" sz="3600" b="1" dirty="0" err="1">
                <a:solidFill>
                  <a:srgbClr val="95B3D7"/>
                </a:solidFill>
              </a:rPr>
              <a:t>Neuschwanstein</a:t>
            </a:r>
            <a:r>
              <a:rPr lang="en-US" altLang="en-US" sz="3600" b="1" dirty="0">
                <a:solidFill>
                  <a:srgbClr val="95B3D7"/>
                </a:solidFill>
              </a:rPr>
              <a:t> and Hamburg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7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2790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F98F-7018-894A-8451-F9421FC29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3504-27AB-F248-977B-FBFD4A70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30920-88CA-F142-B411-1229B2B48CC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A770-EF8A-6249-8E45-FF21B8004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A1D8-2A12-974D-9484-72EE21255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81229-49BF-2B49-B5FC-4909D5BABF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02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VERSION" val="12.0"/>
  <p:tag name="DELIMITERS" val="3.1"/>
  <p:tag name="SHOWBARVISIBLE" val="True"/>
  <p:tag name="USESECONDARYMONITOR" val="Tru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2830136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1"/>
  <p:tag name="CHARTLABELS" val="0"/>
  <p:tag name="RESETCHARTS" val="True"/>
  <p:tag name="INCLUDENONRESPONDERS" val="False"/>
  <p:tag name="MULTIRESPDIVISOR" val="1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  <p:tag name="ADVANCEDSETTINGSVIEW" val="True"/>
  <p:tag name="POWERPOINTVERSION" val="14.0"/>
  <p:tag name="TASKPANEKEY" val="70f61ca7-19a7-4622-8659-7ae6fb16f2c8"/>
  <p:tag name="EXPANDSHOWBAR" val="True"/>
  <p:tag name="WASPOLLED" val="415FB79CDAB1455296D693E64879D583"/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18463</TotalTime>
  <Words>430</Words>
  <Application>Microsoft Macintosh PowerPoint</Application>
  <PresentationFormat>On-screen Show (4:3)</PresentationFormat>
  <Paragraphs>88</Paragraphs>
  <Slides>23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Abril Text</vt:lpstr>
      <vt:lpstr>Arial</vt:lpstr>
      <vt:lpstr>Calibri</vt:lpstr>
      <vt:lpstr>Wingdings</vt:lpstr>
      <vt:lpstr>Office Theme</vt:lpstr>
      <vt:lpstr>CS 608 Algorithms</vt:lpstr>
      <vt:lpstr>Week 6 Agenda</vt:lpstr>
      <vt:lpstr>Quote of the day</vt:lpstr>
      <vt:lpstr>Jaribio</vt:lpstr>
      <vt:lpstr>Visualizing Algorithms</vt:lpstr>
      <vt:lpstr>Hashing About</vt:lpstr>
      <vt:lpstr>Google Interview</vt:lpstr>
      <vt:lpstr>PowerPoint Presentation</vt:lpstr>
      <vt:lpstr>PowerPoint Presentation</vt:lpstr>
      <vt:lpstr>Exercise 11.2-1 Team Goethe</vt:lpstr>
      <vt:lpstr>Exercise 11.2-1 Team Goethe</vt:lpstr>
      <vt:lpstr>PowerPoint Presentation</vt:lpstr>
      <vt:lpstr>Exercise 11.2-4: Team BMW</vt:lpstr>
      <vt:lpstr>Exercise 11.2-4: Team BMW</vt:lpstr>
      <vt:lpstr>Exercise 11.2-4: Team BMW</vt:lpstr>
      <vt:lpstr>Exercise 11.2-4: Team BMW</vt:lpstr>
      <vt:lpstr>PowerPoint Presentation</vt:lpstr>
      <vt:lpstr>Problem 11.2: Team Brandenburg</vt:lpstr>
      <vt:lpstr>Problem 11.2: Team Brandenburg</vt:lpstr>
      <vt:lpstr>Problem 11.2: Team Brandenburg</vt:lpstr>
      <vt:lpstr>Problem 11.2: Team Brandenburg</vt:lpstr>
      <vt:lpstr>PowerPoint Presentation</vt:lpstr>
      <vt:lpstr>Wrap-up and review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mtondo</dc:creator>
  <cp:lastModifiedBy>Microsoft Office User</cp:lastModifiedBy>
  <cp:revision>503</cp:revision>
  <dcterms:created xsi:type="dcterms:W3CDTF">2011-11-29T17:33:16Z</dcterms:created>
  <dcterms:modified xsi:type="dcterms:W3CDTF">2018-02-27T22:29:08Z</dcterms:modified>
</cp:coreProperties>
</file>