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22" r:id="rId3"/>
    <p:sldId id="472" r:id="rId4"/>
    <p:sldId id="473" r:id="rId5"/>
    <p:sldId id="474" r:id="rId6"/>
    <p:sldId id="536" r:id="rId7"/>
    <p:sldId id="537" r:id="rId8"/>
    <p:sldId id="538" r:id="rId9"/>
    <p:sldId id="539" r:id="rId10"/>
    <p:sldId id="520" r:id="rId11"/>
    <p:sldId id="521" r:id="rId12"/>
    <p:sldId id="540" r:id="rId13"/>
    <p:sldId id="522" r:id="rId14"/>
    <p:sldId id="523" r:id="rId15"/>
    <p:sldId id="524" r:id="rId16"/>
    <p:sldId id="525" r:id="rId17"/>
    <p:sldId id="526" r:id="rId18"/>
    <p:sldId id="527" r:id="rId19"/>
    <p:sldId id="541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484" r:id="rId28"/>
    <p:sldId id="501" r:id="rId29"/>
    <p:sldId id="503" r:id="rId30"/>
    <p:sldId id="502" r:id="rId31"/>
    <p:sldId id="504" r:id="rId32"/>
    <p:sldId id="505" r:id="rId33"/>
    <p:sldId id="528" r:id="rId34"/>
    <p:sldId id="542" r:id="rId35"/>
    <p:sldId id="517" r:id="rId36"/>
    <p:sldId id="500" r:id="rId37"/>
    <p:sldId id="507" r:id="rId38"/>
    <p:sldId id="519" r:id="rId39"/>
    <p:sldId id="543" r:id="rId40"/>
    <p:sldId id="515" r:id="rId41"/>
    <p:sldId id="509" r:id="rId42"/>
    <p:sldId id="510" r:id="rId43"/>
    <p:sldId id="511" r:id="rId44"/>
    <p:sldId id="512" r:id="rId45"/>
    <p:sldId id="513" r:id="rId46"/>
    <p:sldId id="514" r:id="rId47"/>
    <p:sldId id="275" r:id="rId4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75726" autoAdjust="0"/>
  </p:normalViewPr>
  <p:slideViewPr>
    <p:cSldViewPr>
      <p:cViewPr varScale="1">
        <p:scale>
          <a:sx n="63" d="100"/>
          <a:sy n="63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043D-E2B2-4421-B7CF-CE7867870D5D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F87CD-68CF-433E-882D-EC4AE0BC6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Introduction to D3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SI649/EECS548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September 26/27, 2016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5486400"/>
            <a:ext cx="7881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in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art on:</a:t>
            </a:r>
          </a:p>
          <a:p>
            <a:r>
              <a:rPr lang="en-US" dirty="0">
                <a:solidFill>
                  <a:schemeClr val="bg1"/>
                </a:solidFill>
              </a:rPr>
              <a:t>http://www.jeromecukier.net/blog/2012/10/15/d3-tutorial-at-visweek-2012</a:t>
            </a:r>
            <a:r>
              <a:rPr lang="en-US" dirty="0" smtClean="0">
                <a:solidFill>
                  <a:schemeClr val="bg1"/>
                </a:solidFill>
              </a:rPr>
              <a:t>/ and </a:t>
            </a:r>
          </a:p>
          <a:p>
            <a:r>
              <a:rPr lang="en-US" dirty="0">
                <a:solidFill>
                  <a:schemeClr val="bg1"/>
                </a:solidFill>
              </a:rPr>
              <a:t>http://alignedleft.com/tutorials/d3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let’s play with some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(“p")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append(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p")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.text("New Paragraph!");</a:t>
            </a:r>
          </a:p>
        </p:txBody>
      </p:sp>
    </p:spTree>
    <p:extLst>
      <p:ext uri="{BB962C8B-B14F-4D97-AF65-F5344CB8AC3E}">
        <p14:creationId xmlns:p14="http://schemas.microsoft.com/office/powerpoint/2010/main" val="21139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476"/>
            <a:ext cx="9144000" cy="2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D3 makes easy #2 – Control of display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.append("p")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.text(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function(d) { return d; }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798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6220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20"/>
          <a:stretch/>
        </p:blipFill>
        <p:spPr>
          <a:xfrm>
            <a:off x="1983102" y="2590800"/>
            <a:ext cx="4493897" cy="36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have 1 or 2 arguments</a:t>
            </a:r>
          </a:p>
          <a:p>
            <a:r>
              <a:rPr lang="en-US" dirty="0" smtClean="0"/>
              <a:t>One argument version (only the value):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.text(function(d) { return d; </a:t>
            </a:r>
            <a:r>
              <a:rPr lang="en-US" sz="2800" dirty="0" smtClean="0">
                <a:latin typeface="Courier New"/>
                <a:cs typeface="Courier New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Two argument </a:t>
            </a:r>
            <a:r>
              <a:rPr lang="en-US" dirty="0"/>
              <a:t>version </a:t>
            </a:r>
            <a:r>
              <a:rPr lang="en-US" dirty="0" smtClean="0"/>
              <a:t>(index &amp; value):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text(function(</a:t>
            </a:r>
            <a:r>
              <a:rPr lang="en-US" sz="2000" dirty="0" err="1" smtClean="0">
                <a:latin typeface="Courier New"/>
                <a:cs typeface="Courier New"/>
              </a:rPr>
              <a:t>d,i</a:t>
            </a:r>
            <a:r>
              <a:rPr lang="en-US" sz="2000" dirty="0" smtClean="0">
                <a:latin typeface="Courier New"/>
                <a:cs typeface="Courier New"/>
              </a:rPr>
              <a:t>) </a:t>
            </a:r>
            <a:r>
              <a:rPr lang="en-US" sz="2000" dirty="0">
                <a:latin typeface="Courier New"/>
                <a:cs typeface="Courier New"/>
              </a:rPr>
              <a:t>{ return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+ 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 " + d</a:t>
            </a:r>
            <a:r>
              <a:rPr lang="en-US" sz="2000" dirty="0">
                <a:latin typeface="Courier New"/>
                <a:cs typeface="Courier New"/>
              </a:rPr>
              <a:t>; 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02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964" y="2207811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.append("p")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.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text(function(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d,i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{ </a:t>
            </a:r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		return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"element "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+ 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in the dataset is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: " +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; </a:t>
            </a:r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	});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733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6220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play with some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54" y="2488162"/>
            <a:ext cx="5466952" cy="38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3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3200" y="0"/>
            <a:ext cx="2590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517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d3.select("body").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("p"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data(dataset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enter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 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append("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p”)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text(function(d)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"I can count up to " + 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style("color", function(d) 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if (d &gt; 15)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"red";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} else {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return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"black";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}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});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57400"/>
            <a:ext cx="2070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D3 makes easy #3 – Drawing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Extremes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298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Expressiveness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724400"/>
            <a:ext cx="196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Efficiency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38200" y="5029200"/>
            <a:ext cx="51054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57600" y="2667000"/>
            <a:ext cx="4419600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3505200"/>
            <a:ext cx="82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Excel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38600"/>
            <a:ext cx="152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 Eyes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971800"/>
            <a:ext cx="194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Google Charts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6600" y="3581400"/>
            <a:ext cx="151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Processing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4114800"/>
            <a:ext cx="120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Protovis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048000"/>
            <a:ext cx="118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OpenGL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3505200"/>
            <a:ext cx="117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Tableau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4191000"/>
            <a:ext cx="10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GGPlot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stuff - SVG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209800"/>
            <a:ext cx="757235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svg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 width=100 height=100&gt; </a:t>
            </a:r>
          </a:p>
          <a:p>
            <a:pPr lvl="2"/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 x=10 y=10 width=50 </a:t>
            </a:r>
            <a:endParaRPr lang="en-US" sz="28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pPr lvl="2"/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height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=50 style="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fill:black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;"</a:t>
            </a:r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8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FCD5B5"/>
                </a:solidFill>
                <a:latin typeface="Courier New"/>
                <a:cs typeface="Courier New"/>
              </a:rPr>
              <a:t>svg</a:t>
            </a:r>
            <a:r>
              <a:rPr lang="en-US" sz="28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8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95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stuff - SVG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676400"/>
            <a:ext cx="12004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CD5B5"/>
                </a:solidFill>
                <a:latin typeface="Courier New"/>
                <a:cs typeface="Courier New"/>
              </a:rPr>
              <a:t>&lt;g&gt; </a:t>
            </a:r>
            <a:endParaRPr lang="en-US" sz="44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2667000"/>
            <a:ext cx="5109889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4000" baseline="30000" dirty="0" err="1">
                <a:solidFill>
                  <a:srgbClr val="FCD5B5"/>
                </a:solidFill>
                <a:latin typeface="Courier New"/>
                <a:cs typeface="Courier New"/>
              </a:rPr>
              <a:t>rect</a:t>
            </a:r>
            <a:r>
              <a:rPr lang="en-US" sz="4000" baseline="30000" dirty="0">
                <a:solidFill>
                  <a:srgbClr val="FCD5B5"/>
                </a:solidFill>
                <a:latin typeface="Courier New"/>
                <a:cs typeface="Courier New"/>
              </a:rPr>
              <a:t>&gt;, &lt;circle&gt;, &lt;line&gt;</a:t>
            </a:r>
            <a:endParaRPr lang="en-US" sz="40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3429000"/>
            <a:ext cx="22163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CD5B5"/>
                </a:solidFill>
                <a:latin typeface="Courier New"/>
                <a:cs typeface="Courier New"/>
              </a:rPr>
              <a:t>&lt;path&gt; </a:t>
            </a:r>
            <a:endParaRPr lang="en-US" sz="4400" dirty="0">
              <a:solidFill>
                <a:srgbClr val="FCD5B5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4419600"/>
            <a:ext cx="166223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&lt;text&gt;</a:t>
            </a:r>
            <a:endParaRPr lang="en-US" sz="48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584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– the dummy 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385" y="2074866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&lt;!DOCTYPE html&gt;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html&gt;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head&gt;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&lt;meta 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http-</a:t>
            </a:r>
            <a:r>
              <a:rPr lang="en-US" sz="2400" baseline="30000" dirty="0" err="1">
                <a:solidFill>
                  <a:schemeClr val="bg1"/>
                </a:solidFill>
                <a:latin typeface="Courier New"/>
                <a:cs typeface="Courier New"/>
              </a:rPr>
              <a:t>equiv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="Content-Type"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2400" baseline="30000" dirty="0" smtClean="0">
                <a:solidFill>
                  <a:schemeClr val="bg1"/>
                </a:solidFill>
                <a:latin typeface="Courier New"/>
                <a:cs typeface="Courier New"/>
              </a:rPr>
              <a:t>content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="text/</a:t>
            </a:r>
            <a:r>
              <a:rPr lang="en-US" sz="2400" baseline="30000" dirty="0" err="1">
                <a:solidFill>
                  <a:schemeClr val="bg1"/>
                </a:solidFill>
                <a:latin typeface="Courier New"/>
                <a:cs typeface="Courier New"/>
              </a:rPr>
              <a:t>html;charset</a:t>
            </a:r>
            <a:r>
              <a:rPr lang="en-US" sz="2400" baseline="30000" dirty="0">
                <a:solidFill>
                  <a:schemeClr val="bg1"/>
                </a:solidFill>
                <a:latin typeface="Courier New"/>
                <a:cs typeface="Courier New"/>
              </a:rPr>
              <a:t>=utf-8"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title&gt;My project&lt;/title&gt;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&lt;script 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type="text/</a:t>
            </a:r>
            <a:r>
              <a:rPr lang="en-US" sz="2400" baseline="30000" dirty="0" err="1">
                <a:solidFill>
                  <a:srgbClr val="FFFFFF"/>
                </a:solidFill>
                <a:latin typeface="Courier New"/>
                <a:cs typeface="Courier New"/>
              </a:rPr>
              <a:t>javascript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lang="en-US" sz="2400" baseline="30000" dirty="0" err="1">
                <a:solidFill>
                  <a:srgbClr val="FFFFFF"/>
                </a:solidFill>
                <a:latin typeface="Courier New"/>
                <a:cs typeface="Courier New"/>
              </a:rPr>
              <a:t>src</a:t>
            </a:r>
            <a:r>
              <a:rPr lang="en-US" sz="2400" baseline="30000" dirty="0" smtClean="0">
                <a:solidFill>
                  <a:srgbClr val="FFFFFF"/>
                </a:solidFill>
                <a:latin typeface="Courier New"/>
                <a:cs typeface="Courier New"/>
              </a:rPr>
              <a:t>="d3.v3.js</a:t>
            </a:r>
            <a:r>
              <a:rPr lang="en-US" sz="2400" baseline="30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/script&gt;</a:t>
            </a:r>
          </a:p>
          <a:p>
            <a:pPr lvl="2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&lt;/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head&gt;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body&gt;</a:t>
            </a:r>
          </a:p>
          <a:p>
            <a:pPr lvl="3"/>
            <a:r>
              <a:rPr lang="en-US" sz="2400" baseline="30000" dirty="0">
                <a:solidFill>
                  <a:srgbClr val="FFFF00"/>
                </a:solidFill>
                <a:latin typeface="Courier New"/>
                <a:cs typeface="Courier New"/>
              </a:rPr>
              <a:t>&lt;div id="chart"&gt;&lt;/div&gt;</a:t>
            </a:r>
          </a:p>
          <a:p>
            <a:pPr lvl="3"/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script&gt;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… your stuff here…</a:t>
            </a:r>
          </a:p>
          <a:p>
            <a:pPr lvl="3"/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/script&gt;</a:t>
            </a: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	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/body&gt; </a:t>
            </a:r>
            <a:endParaRPr lang="en-US" sz="2400" baseline="30000" dirty="0" smtClean="0">
              <a:solidFill>
                <a:srgbClr val="FCD5B5"/>
              </a:solidFill>
              <a:latin typeface="Courier New"/>
              <a:cs typeface="Courier New"/>
            </a:endParaRPr>
          </a:p>
          <a:p>
            <a:r>
              <a:rPr lang="en-US" sz="2400" baseline="30000" dirty="0" smtClean="0">
                <a:solidFill>
                  <a:srgbClr val="FCD5B5"/>
                </a:solidFill>
                <a:latin typeface="Courier New"/>
                <a:cs typeface="Courier New"/>
              </a:rPr>
              <a:t>&lt;</a:t>
            </a:r>
            <a:r>
              <a:rPr lang="en-US" sz="2400" baseline="30000" dirty="0">
                <a:solidFill>
                  <a:srgbClr val="FCD5B5"/>
                </a:solidFill>
                <a:latin typeface="Courier New"/>
                <a:cs typeface="Courier New"/>
              </a:rPr>
              <a:t>/html&gt;</a:t>
            </a:r>
            <a:endParaRPr lang="en-US" sz="2400" dirty="0">
              <a:solidFill>
                <a:srgbClr val="FCD5B5"/>
              </a:solidFill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11793" y="304800"/>
            <a:ext cx="1151206" cy="3493026"/>
            <a:chOff x="7611793" y="304800"/>
            <a:chExt cx="1151206" cy="3493026"/>
          </a:xfrm>
        </p:grpSpPr>
        <p:sp>
          <p:nvSpPr>
            <p:cNvPr id="4" name="Oval 3"/>
            <p:cNvSpPr/>
            <p:nvPr/>
          </p:nvSpPr>
          <p:spPr>
            <a:xfrm>
              <a:off x="7616482" y="304800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11793" y="1558934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16482" y="2765961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chart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6" idx="0"/>
              <a:endCxn id="4" idx="4"/>
            </p:cNvCxnSpPr>
            <p:nvPr/>
          </p:nvCxnSpPr>
          <p:spPr>
            <a:xfrm flipV="1">
              <a:off x="8185052" y="1336665"/>
              <a:ext cx="4689" cy="22226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0"/>
              <a:endCxn id="6" idx="4"/>
            </p:cNvCxnSpPr>
            <p:nvPr/>
          </p:nvCxnSpPr>
          <p:spPr>
            <a:xfrm flipH="1" flipV="1">
              <a:off x="8185052" y="2590799"/>
              <a:ext cx="4689" cy="1751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49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747074">
            <a:off x="5595900" y="2801213"/>
            <a:ext cx="1898018" cy="51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2438400"/>
            <a:ext cx="2117017" cy="10772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616482" y="304800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11793" y="1558934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16482" y="2765961"/>
            <a:ext cx="1146517" cy="103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185052" y="2590799"/>
            <a:ext cx="4689" cy="17516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200291" y="1383772"/>
            <a:ext cx="4689" cy="17516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631722" y="3797826"/>
            <a:ext cx="1146517" cy="1348839"/>
            <a:chOff x="7631722" y="3797826"/>
            <a:chExt cx="1146517" cy="1348839"/>
          </a:xfrm>
        </p:grpSpPr>
        <p:sp>
          <p:nvSpPr>
            <p:cNvPr id="9" name="Oval 8"/>
            <p:cNvSpPr/>
            <p:nvPr/>
          </p:nvSpPr>
          <p:spPr>
            <a:xfrm>
              <a:off x="7631722" y="4114800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svg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V="1">
              <a:off x="8204981" y="3797826"/>
              <a:ext cx="0" cy="31697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631722" y="5146665"/>
            <a:ext cx="1146517" cy="1273783"/>
            <a:chOff x="7631722" y="5146665"/>
            <a:chExt cx="1146517" cy="1273783"/>
          </a:xfrm>
        </p:grpSpPr>
        <p:sp>
          <p:nvSpPr>
            <p:cNvPr id="10" name="Oval 9"/>
            <p:cNvSpPr/>
            <p:nvPr/>
          </p:nvSpPr>
          <p:spPr>
            <a:xfrm>
              <a:off x="7631722" y="5388583"/>
              <a:ext cx="1146517" cy="1031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V="1">
              <a:off x="8204981" y="5146665"/>
              <a:ext cx="5860" cy="24191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025661" y="3956313"/>
            <a:ext cx="1606061" cy="67442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6828691" y="5486400"/>
            <a:ext cx="803031" cy="418116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19050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w=960,h=500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"#chart"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width",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height",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append("text")</a:t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text("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hello world!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("x",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("y",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605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914400"/>
            <a:ext cx="91827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w=960,h=500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=d3.select(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"#chart"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 </a:t>
            </a:r>
          </a:p>
          <a:p>
            <a:pPr lvl="1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width",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height",</a:t>
            </a:r>
            <a:r>
              <a:rPr lang="en-US" sz="2400" dirty="0" err="1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append("text")</a:t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text("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hello world!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("x",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("y",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); 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urier New"/>
                <a:cs typeface="Courier New"/>
              </a:rPr>
              <a:t>svg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.append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rect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</a:t>
            </a:r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({x:50,y:150,height:100,width:100})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.style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fill",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"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darkorange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urier New"/>
              <a:cs typeface="Courier New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43558" y="304801"/>
            <a:ext cx="1672592" cy="4289718"/>
            <a:chOff x="7343558" y="304801"/>
            <a:chExt cx="1672592" cy="428971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703095" y="676716"/>
              <a:ext cx="107404" cy="35458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10499" y="3343715"/>
              <a:ext cx="758347" cy="8788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343558" y="304801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html</a:t>
              </a:r>
              <a:endParaRPr lang="en-US" sz="11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343558" y="1219200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body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343558" y="2146103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chart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343558" y="2971800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svg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43558" y="3850689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text</a:t>
              </a:r>
              <a:endParaRPr lang="en-US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89672" y="3850689"/>
              <a:ext cx="826478" cy="743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rect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1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5" y="423203"/>
            <a:ext cx="9142828" cy="6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2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7086600" y="3691158"/>
            <a:ext cx="992220" cy="49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vis…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endParaRPr lang="en-US" sz="2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6682" y="2454533"/>
            <a:ext cx="410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 the “circle” element (there isn’t any)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34290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every element in the dataset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191000"/>
            <a:ext cx="3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new placeholder element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5037" y="4953000"/>
            <a:ext cx="167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Add an element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31676" y="2009590"/>
            <a:ext cx="47144" cy="179782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65581" y="2435817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body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6868557" y="4083403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376314" y="3843558"/>
            <a:ext cx="702506" cy="85515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867234" y="3798332"/>
            <a:ext cx="206620" cy="12079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78820" y="3843558"/>
            <a:ext cx="413239" cy="11094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78820" y="3843558"/>
            <a:ext cx="792382" cy="6832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65581" y="3350216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svg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7169695" y="4526772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7660615" y="4820327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8664583" y="4326798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8251344" y="4767042"/>
            <a:ext cx="413239" cy="37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7605898" y="1544387"/>
            <a:ext cx="826478" cy="74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529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 animBg="1"/>
      <p:bldP spid="22" grpId="0" animBg="1"/>
      <p:bldP spid="25" grpId="0" animBg="1"/>
      <p:bldP spid="2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8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0" y="4394116"/>
            <a:ext cx="2057400" cy="2057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7501" y="3959705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17501" y="4846710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5048766" y="4988237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4242792" y="5357569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882203" y="5649956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381035" y="5828405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685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-driven</a:t>
            </a:r>
          </a:p>
          <a:p>
            <a:r>
              <a:rPr lang="en-US" dirty="0" smtClean="0"/>
              <a:t>Successor to </a:t>
            </a:r>
            <a:r>
              <a:rPr lang="en-US" dirty="0" err="1" smtClean="0"/>
              <a:t>Protovis</a:t>
            </a:r>
            <a:endParaRPr lang="en-US" dirty="0" smtClean="0"/>
          </a:p>
          <a:p>
            <a:r>
              <a:rPr lang="en-US" dirty="0" smtClean="0"/>
              <a:t>Open source: http://d3js.org</a:t>
            </a:r>
          </a:p>
          <a:p>
            <a:pPr lvl="1"/>
            <a:r>
              <a:rPr lang="en-US" dirty="0" smtClean="0"/>
              <a:t>Note we’ll stick to v3 for the labs (v4 is out)</a:t>
            </a:r>
          </a:p>
          <a:p>
            <a:endParaRPr lang="en-US" dirty="0"/>
          </a:p>
          <a:p>
            <a:r>
              <a:rPr lang="en-US" dirty="0" smtClean="0"/>
              <a:t>Interactive Web pages</a:t>
            </a:r>
          </a:p>
          <a:p>
            <a:r>
              <a:rPr lang="en-US" dirty="0" smtClean="0"/>
              <a:t>D3 transforms HTML data</a:t>
            </a:r>
          </a:p>
          <a:p>
            <a:pPr lvl="1"/>
            <a:r>
              <a:rPr lang="en-US" dirty="0" smtClean="0"/>
              <a:t>Generates other HTML (uses CSS, SVG,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4390599"/>
            <a:ext cx="2057400" cy="2057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2849" y="4724400"/>
            <a:ext cx="466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-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7313" y="4679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2137" y="51741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4164" y="492623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8988" y="554352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066" y="526249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1007" y="398875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501" y="3959705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9478" y="472439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=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480" y="515533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Room for 5 circles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10000" y="4394116"/>
            <a:ext cx="2057400" cy="2057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17501" y="4846710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5048766" y="4988237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242792" y="5357569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882203" y="5649956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4381035" y="5828405"/>
            <a:ext cx="413239" cy="3719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239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447800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5943365" y="4935725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2964911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4526427" y="4964849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7460476" y="4933274"/>
            <a:ext cx="1010994" cy="909894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97317" y="5883258"/>
            <a:ext cx="20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Make me room for: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596" y="615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9503" y="61543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1081" y="6143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1816" y="6119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4716" y="6057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8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explanation of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24442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("circle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FFC000"/>
                </a:solidFill>
                <a:latin typeface="Courier New"/>
                <a:cs typeface="Courier New"/>
              </a:rPr>
              <a:t>.append("circle</a:t>
            </a:r>
            <a:r>
              <a:rPr lang="en-US" sz="2400" dirty="0" smtClean="0">
                <a:solidFill>
                  <a:srgbClr val="FFC000"/>
                </a:solidFill>
                <a:latin typeface="Courier New"/>
                <a:cs typeface="Courier New"/>
              </a:rPr>
              <a:t>");</a:t>
            </a:r>
            <a:endParaRPr lang="en-US" sz="2400" dirty="0">
              <a:solidFill>
                <a:srgbClr val="FFC000"/>
              </a:solidFill>
              <a:latin typeface="Courier New"/>
              <a:cs typeface="Courier Ne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7800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Oval 35"/>
          <p:cNvSpPr/>
          <p:nvPr/>
        </p:nvSpPr>
        <p:spPr>
          <a:xfrm>
            <a:off x="5943365" y="4935725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Oval 36"/>
          <p:cNvSpPr/>
          <p:nvPr/>
        </p:nvSpPr>
        <p:spPr>
          <a:xfrm>
            <a:off x="2964911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Oval 37"/>
          <p:cNvSpPr/>
          <p:nvPr/>
        </p:nvSpPr>
        <p:spPr>
          <a:xfrm>
            <a:off x="4526427" y="4964849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Oval 38"/>
          <p:cNvSpPr/>
          <p:nvPr/>
        </p:nvSpPr>
        <p:spPr>
          <a:xfrm>
            <a:off x="7460476" y="4933274"/>
            <a:ext cx="1010994" cy="9098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0" name="Oval 39"/>
          <p:cNvSpPr/>
          <p:nvPr/>
        </p:nvSpPr>
        <p:spPr>
          <a:xfrm>
            <a:off x="1457150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Oval 40"/>
          <p:cNvSpPr/>
          <p:nvPr/>
        </p:nvSpPr>
        <p:spPr>
          <a:xfrm>
            <a:off x="5952715" y="4951429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2" name="Oval 41"/>
          <p:cNvSpPr/>
          <p:nvPr/>
        </p:nvSpPr>
        <p:spPr>
          <a:xfrm>
            <a:off x="2974261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4535777" y="4980553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7469826" y="4948978"/>
            <a:ext cx="1010994" cy="9098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745596" y="615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9503" y="61543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1081" y="6143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1816" y="6119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4716" y="6057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0156 -0.13542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0052 -0.135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-0.00643 -0.133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625 -0.130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0191 -0.1213 " pathEditMode="relative" rAng="0" ptsTypes="AA">
                                      <p:cBhvr>
                                        <p:cTn id="34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7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have space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45" y="1219200"/>
            <a:ext cx="8229600" cy="4525963"/>
          </a:xfrm>
        </p:spPr>
        <p:txBody>
          <a:bodyPr/>
          <a:lstStyle/>
          <a:p>
            <a:r>
              <a:rPr lang="en-US" dirty="0" smtClean="0"/>
              <a:t>If you already have “space” for your data, you don’t need enter… just </a:t>
            </a:r>
            <a:r>
              <a:rPr lang="en-US" dirty="0" err="1" smtClean="0"/>
              <a:t>selectAll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strike="sngStrike" dirty="0" smtClean="0">
                <a:solidFill>
                  <a:schemeClr val="bg1"/>
                </a:solidFill>
                <a:latin typeface="Courier New"/>
                <a:cs typeface="Courier New"/>
              </a:rPr>
              <a:t>.append("circle")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.style("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fill","blue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…</a:t>
            </a:r>
          </a:p>
          <a:p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5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D3 makes easy #4 – Binding data to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2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piece of data is connected to a mark on the screen</a:t>
            </a:r>
          </a:p>
          <a:p>
            <a:r>
              <a:rPr lang="en-US" dirty="0" smtClean="0"/>
              <a:t>Data can have multiple variables</a:t>
            </a:r>
          </a:p>
          <a:p>
            <a:pPr lvl="1"/>
            <a:r>
              <a:rPr lang="en-US" dirty="0" smtClean="0"/>
              <a:t>Can “bind” data to objects/groups</a:t>
            </a:r>
          </a:p>
          <a:p>
            <a:r>
              <a:rPr lang="en-US" dirty="0" smtClean="0"/>
              <a:t>If you change the data (through interaction, sensor readings change, etc.)</a:t>
            </a:r>
          </a:p>
          <a:p>
            <a:pPr lvl="1"/>
            <a:r>
              <a:rPr lang="en-US" dirty="0" smtClean="0"/>
              <a:t>D3 knows the connection between the data and the mark</a:t>
            </a:r>
          </a:p>
          <a:p>
            <a:pPr lvl="1"/>
            <a:r>
              <a:rPr lang="en-US" dirty="0" smtClean="0"/>
              <a:t>Will recalculate the visual properties of the mark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how selection works: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bost.ocks.org/mike/selection/</a:t>
            </a:r>
          </a:p>
          <a:p>
            <a:pPr lvl="1"/>
            <a:r>
              <a:rPr lang="en-US" dirty="0"/>
              <a:t>http://knowledgestockpile.blogspot.com/2012/01/understanding-selectall-data-enter.html</a:t>
            </a:r>
          </a:p>
        </p:txBody>
      </p:sp>
    </p:spTree>
    <p:extLst>
      <p:ext uri="{BB962C8B-B14F-4D97-AF65-F5344CB8AC3E}">
        <p14:creationId xmlns:p14="http://schemas.microsoft.com/office/powerpoint/2010/main" val="31253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based visuals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186805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var </a:t>
            </a:r>
            <a:r>
              <a:rPr lang="nb-NO" sz="2400" dirty="0" err="1">
                <a:solidFill>
                  <a:schemeClr val="bg1"/>
                </a:solidFill>
                <a:latin typeface="Courier New"/>
                <a:cs typeface="Courier New"/>
              </a:rPr>
              <a:t>dataset</a:t>
            </a:r>
            <a:r>
              <a:rPr lang="nb-NO" sz="2400" dirty="0">
                <a:solidFill>
                  <a:schemeClr val="bg1"/>
                </a:solidFill>
                <a:latin typeface="Courier New"/>
                <a:cs typeface="Courier New"/>
              </a:rPr>
              <a:t> = [ 5, 10, 15, 20, 25 ];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831032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d3.select("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svg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").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selectAll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.data(dataset)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.enter()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.append("circle")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.style("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fill","blue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("cy", 200) 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everything should be 200 pixels down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("r",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radius based on value!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function(d) {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	return d;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   })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.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attr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("cx", </a:t>
            </a:r>
            <a:r>
              <a:rPr lang="en-US" sz="1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// location based by element #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 function (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d,i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) { </a:t>
            </a: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      return 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* 50;});</a:t>
            </a:r>
          </a:p>
          <a:p>
            <a:endParaRPr lang="en-US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    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dataset = [2,3,5,10,5]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D7E4BD"/>
                </a:solidFill>
                <a:latin typeface="Courier New"/>
                <a:cs typeface="Courier New"/>
              </a:rPr>
              <a:t>f</a:t>
            </a:r>
            <a:r>
              <a:rPr lang="en-US" sz="1700" dirty="0" err="1" smtClean="0">
                <a:solidFill>
                  <a:srgbClr val="D7E4BD"/>
                </a:solidFill>
                <a:latin typeface="Courier New"/>
                <a:cs typeface="Courier New"/>
              </a:rPr>
              <a:t>oreach</a:t>
            </a:r>
            <a:r>
              <a:rPr lang="en-US" sz="1700" dirty="0" smtClean="0">
                <a:solidFill>
                  <a:srgbClr val="D7E4BD"/>
                </a:solidFill>
                <a:latin typeface="Courier New"/>
                <a:cs typeface="Courier New"/>
              </a:rPr>
              <a:t> (</a:t>
            </a:r>
            <a:r>
              <a:rPr lang="en-US" sz="1700" dirty="0" err="1" smtClean="0">
                <a:solidFill>
                  <a:srgbClr val="D7E4BD"/>
                </a:solidFill>
                <a:latin typeface="Courier New"/>
                <a:cs typeface="Courier New"/>
              </a:rPr>
              <a:t>idx</a:t>
            </a:r>
            <a:r>
              <a:rPr lang="en-US" sz="1700" dirty="0" smtClean="0">
                <a:solidFill>
                  <a:srgbClr val="D7E4BD"/>
                </a:solidFill>
                <a:latin typeface="Courier New"/>
                <a:cs typeface="Courier New"/>
              </a:rPr>
              <a:t> in dataset)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</a:t>
            </a:r>
            <a:r>
              <a:rPr lang="en-US" sz="1700" dirty="0" err="1" smtClean="0">
                <a:latin typeface="Courier New"/>
                <a:cs typeface="Courier New"/>
              </a:rPr>
              <a:t>canvas.setFill</a:t>
            </a:r>
            <a:r>
              <a:rPr lang="en-US" sz="1700" dirty="0" smtClean="0">
                <a:latin typeface="Courier New"/>
                <a:cs typeface="Courier New"/>
              </a:rPr>
              <a:t>(“blue”)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cy = 200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radius = data[</a:t>
            </a:r>
            <a:r>
              <a:rPr lang="en-US" sz="1700" dirty="0" err="1" smtClean="0">
                <a:latin typeface="Courier New"/>
                <a:cs typeface="Courier New"/>
              </a:rPr>
              <a:t>idx</a:t>
            </a:r>
            <a:r>
              <a:rPr lang="en-US" sz="17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cx </a:t>
            </a:r>
            <a:r>
              <a:rPr lang="en-US" sz="1700" dirty="0">
                <a:latin typeface="Courier New"/>
                <a:cs typeface="Courier New"/>
              </a:rPr>
              <a:t>= </a:t>
            </a:r>
            <a:r>
              <a:rPr lang="en-US" sz="1700" dirty="0" err="1">
                <a:latin typeface="Courier New"/>
                <a:cs typeface="Courier New"/>
              </a:rPr>
              <a:t>idx</a:t>
            </a:r>
            <a:r>
              <a:rPr lang="en-US" sz="1700" dirty="0">
                <a:latin typeface="Courier New"/>
                <a:cs typeface="Courier New"/>
              </a:rPr>
              <a:t> * 50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</a:t>
            </a:r>
            <a:r>
              <a:rPr lang="en-US" sz="1700" dirty="0" err="1" smtClean="0">
                <a:latin typeface="Courier New"/>
                <a:cs typeface="Courier New"/>
              </a:rPr>
              <a:t>canvas.drawCircle</a:t>
            </a:r>
            <a:r>
              <a:rPr lang="en-US" sz="1700" dirty="0" smtClean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c</a:t>
            </a:r>
            <a:r>
              <a:rPr lang="en-US" sz="1700" dirty="0" err="1" smtClean="0">
                <a:latin typeface="Courier New"/>
                <a:cs typeface="Courier New"/>
              </a:rPr>
              <a:t>x,cy</a:t>
            </a:r>
            <a:r>
              <a:rPr lang="en-US" sz="17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      radius)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}</a:t>
            </a:r>
            <a:endParaRPr lang="en-US" sz="1700" dirty="0" smtClean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d3.select("</a:t>
            </a:r>
            <a:r>
              <a:rPr lang="en-US" sz="2000" dirty="0" err="1">
                <a:latin typeface="Courier New"/>
                <a:cs typeface="Courier New"/>
              </a:rPr>
              <a:t>svg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.</a:t>
            </a:r>
            <a:r>
              <a:rPr lang="en-US" sz="2000" dirty="0" err="1">
                <a:latin typeface="Courier New"/>
                <a:cs typeface="Courier New"/>
              </a:rPr>
              <a:t>selectAll</a:t>
            </a:r>
            <a:r>
              <a:rPr lang="en-US" sz="2000" dirty="0">
                <a:latin typeface="Courier New"/>
                <a:cs typeface="Courier New"/>
              </a:rPr>
              <a:t>("circle")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.data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(dataset)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.enter()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.append("circle")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.style("</a:t>
            </a:r>
            <a:r>
              <a:rPr lang="en-US" sz="2000" dirty="0" err="1">
                <a:latin typeface="Courier New"/>
                <a:cs typeface="Courier New"/>
              </a:rPr>
              <a:t>fill","blue</a:t>
            </a:r>
            <a:r>
              <a:rPr lang="en-US" sz="2000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.</a:t>
            </a:r>
            <a:r>
              <a:rPr lang="en-US" sz="2000" dirty="0" err="1">
                <a:latin typeface="Courier New"/>
                <a:cs typeface="Courier New"/>
              </a:rPr>
              <a:t>attr</a:t>
            </a:r>
            <a:r>
              <a:rPr lang="en-US" sz="2000" dirty="0">
                <a:latin typeface="Courier New"/>
                <a:cs typeface="Courier New"/>
              </a:rPr>
              <a:t>("</a:t>
            </a:r>
            <a:r>
              <a:rPr lang="en-US" sz="2000" dirty="0" smtClean="0">
                <a:latin typeface="Courier New"/>
                <a:cs typeface="Courier New"/>
              </a:rPr>
              <a:t>cy”,200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.</a:t>
            </a:r>
            <a:r>
              <a:rPr lang="en-US" sz="2000" dirty="0" err="1">
                <a:latin typeface="Courier New"/>
                <a:cs typeface="Courier New"/>
              </a:rPr>
              <a:t>attr</a:t>
            </a:r>
            <a:r>
              <a:rPr lang="en-US" sz="2000" dirty="0">
                <a:latin typeface="Courier New"/>
                <a:cs typeface="Courier New"/>
              </a:rPr>
              <a:t>("r", </a:t>
            </a: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function(d)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return d;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   })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smtClean="0">
                <a:latin typeface="Courier New"/>
                <a:cs typeface="Courier New"/>
              </a:rPr>
              <a:t> .</a:t>
            </a:r>
            <a:r>
              <a:rPr lang="en-US" sz="2000" dirty="0" err="1">
                <a:latin typeface="Courier New"/>
                <a:cs typeface="Courier New"/>
              </a:rPr>
              <a:t>attr</a:t>
            </a:r>
            <a:r>
              <a:rPr lang="en-US" sz="2000" dirty="0">
                <a:latin typeface="Courier New"/>
                <a:cs typeface="Courier New"/>
              </a:rPr>
              <a:t>("cx",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function 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d,i</a:t>
            </a:r>
            <a:r>
              <a:rPr lang="en-US" sz="2000" dirty="0">
                <a:latin typeface="Courier New"/>
                <a:cs typeface="Courier New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return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* 50;});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0" y="2438400"/>
            <a:ext cx="3429000" cy="2743200"/>
            <a:chOff x="1981200" y="2438400"/>
            <a:chExt cx="3429000" cy="2743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733800" y="2438400"/>
              <a:ext cx="1600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733800" y="2819400"/>
              <a:ext cx="1600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81200" y="3124200"/>
              <a:ext cx="3276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24200" y="3581400"/>
              <a:ext cx="2209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90800" y="3733800"/>
              <a:ext cx="2819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1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8382000" cy="1470025"/>
          </a:xfrm>
        </p:spPr>
        <p:txBody>
          <a:bodyPr/>
          <a:lstStyle/>
          <a:p>
            <a:r>
              <a:rPr lang="en-US" dirty="0" smtClean="0"/>
              <a:t>Things D3 makes easy #5 (sort of) – Layering to build complex 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0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a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ones you need: BODY, DIV, A, P, H1, SPAN</a:t>
            </a:r>
          </a:p>
          <a:p>
            <a:pPr lvl="1"/>
            <a:r>
              <a:rPr lang="en-US" dirty="0" smtClean="0"/>
              <a:t>Lists: UL </a:t>
            </a:r>
            <a:r>
              <a:rPr lang="en-US" dirty="0" smtClean="0">
                <a:sym typeface="Wingdings"/>
              </a:rPr>
              <a:t> LI</a:t>
            </a:r>
          </a:p>
          <a:p>
            <a:pPr lvl="1"/>
            <a:r>
              <a:rPr lang="en-US" dirty="0" smtClean="0">
                <a:sym typeface="Wingdings"/>
              </a:rPr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62794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&lt;div&gt; 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	&lt;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p&gt;p inside a div&lt;/p&gt; 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/div&gt; </a:t>
            </a:r>
          </a:p>
          <a:p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836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more complex </a:t>
            </a:r>
            <a:r>
              <a:rPr lang="en-US" dirty="0" err="1" smtClean="0"/>
              <a:t>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using marks</a:t>
            </a:r>
          </a:p>
          <a:p>
            <a:r>
              <a:rPr lang="en-US" dirty="0" smtClean="0"/>
              <a:t>Groups are based on mark type</a:t>
            </a:r>
          </a:p>
          <a:p>
            <a:pPr lvl="1"/>
            <a:r>
              <a:rPr lang="en-US" dirty="0" smtClean="0"/>
              <a:t>Takes some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572000"/>
            <a:ext cx="80772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572000"/>
            <a:ext cx="80772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363" y="1585546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417298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015" y="3270152"/>
            <a:ext cx="820263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4597205"/>
            <a:ext cx="3592690" cy="2260795"/>
            <a:chOff x="2209800" y="4597205"/>
            <a:chExt cx="3592690" cy="2260795"/>
          </a:xfrm>
        </p:grpSpPr>
        <p:sp>
          <p:nvSpPr>
            <p:cNvPr id="8" name="Oval 7"/>
            <p:cNvSpPr/>
            <p:nvPr/>
          </p:nvSpPr>
          <p:spPr>
            <a:xfrm>
              <a:off x="3424311" y="519044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22813" y="4740868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22813" y="5036290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22813" y="5297128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76707" y="49085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4291" y="4597205"/>
              <a:ext cx="6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24291" y="4914342"/>
              <a:ext cx="678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4291" y="5210964"/>
              <a:ext cx="5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9" idx="2"/>
              <a:endCxn id="12" idx="7"/>
            </p:cNvCxnSpPr>
            <p:nvPr/>
          </p:nvCxnSpPr>
          <p:spPr>
            <a:xfrm flipH="1">
              <a:off x="4701911" y="4824688"/>
              <a:ext cx="220902" cy="13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</p:cNvCxnSpPr>
            <p:nvPr/>
          </p:nvCxnSpPr>
          <p:spPr>
            <a:xfrm flipH="1" flipV="1">
              <a:off x="4757707" y="5099008"/>
              <a:ext cx="165106" cy="2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2"/>
            </p:cNvCxnSpPr>
            <p:nvPr/>
          </p:nvCxnSpPr>
          <p:spPr>
            <a:xfrm flipH="1" flipV="1">
              <a:off x="4757707" y="5120110"/>
              <a:ext cx="165106" cy="260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2"/>
              <a:endCxn id="8" idx="6"/>
            </p:cNvCxnSpPr>
            <p:nvPr/>
          </p:nvCxnSpPr>
          <p:spPr>
            <a:xfrm flipH="1">
              <a:off x="3805311" y="5099008"/>
              <a:ext cx="571396" cy="281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209800" y="5380948"/>
              <a:ext cx="12145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57762" y="5763734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57762" y="6059156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57762" y="6319994"/>
              <a:ext cx="167640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11656" y="593137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9240" y="5620071"/>
              <a:ext cx="6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59240" y="5937208"/>
              <a:ext cx="678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circle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9240" y="6233830"/>
              <a:ext cx="5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1" idx="2"/>
              <a:endCxn id="24" idx="7"/>
            </p:cNvCxnSpPr>
            <p:nvPr/>
          </p:nvCxnSpPr>
          <p:spPr>
            <a:xfrm flipH="1">
              <a:off x="4636860" y="5847554"/>
              <a:ext cx="220902" cy="13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2"/>
            </p:cNvCxnSpPr>
            <p:nvPr/>
          </p:nvCxnSpPr>
          <p:spPr>
            <a:xfrm flipH="1" flipV="1">
              <a:off x="4692656" y="6121874"/>
              <a:ext cx="165106" cy="2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</p:cNvCxnSpPr>
            <p:nvPr/>
          </p:nvCxnSpPr>
          <p:spPr>
            <a:xfrm flipH="1" flipV="1">
              <a:off x="4692656" y="6142976"/>
              <a:ext cx="165106" cy="260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2"/>
            </p:cNvCxnSpPr>
            <p:nvPr/>
          </p:nvCxnSpPr>
          <p:spPr>
            <a:xfrm flipH="1" flipV="1">
              <a:off x="3805311" y="5464768"/>
              <a:ext cx="506345" cy="657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805311" y="5453129"/>
              <a:ext cx="571396" cy="1150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772785" y="5428623"/>
              <a:ext cx="538871" cy="14293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2329" y="5428623"/>
            <a:ext cx="3151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Not how D3 works!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6959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6" y="-1"/>
            <a:ext cx="9153586" cy="70709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57800" y="533400"/>
            <a:ext cx="2971800" cy="5410200"/>
            <a:chOff x="5257800" y="533400"/>
            <a:chExt cx="2971800" cy="5410200"/>
          </a:xfrm>
        </p:grpSpPr>
        <p:sp>
          <p:nvSpPr>
            <p:cNvPr id="3" name="Rectangle 2"/>
            <p:cNvSpPr/>
            <p:nvPr/>
          </p:nvSpPr>
          <p:spPr>
            <a:xfrm>
              <a:off x="7597140" y="533400"/>
              <a:ext cx="762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5486400"/>
              <a:ext cx="2971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68351" y="533400"/>
            <a:ext cx="2971800" cy="5867400"/>
            <a:chOff x="5268351" y="533400"/>
            <a:chExt cx="2971800" cy="5867400"/>
          </a:xfrm>
        </p:grpSpPr>
        <p:sp>
          <p:nvSpPr>
            <p:cNvPr id="4" name="Rectangle 3"/>
            <p:cNvSpPr/>
            <p:nvPr/>
          </p:nvSpPr>
          <p:spPr>
            <a:xfrm>
              <a:off x="7673340" y="533400"/>
              <a:ext cx="32766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8351" y="5943600"/>
              <a:ext cx="2971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1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62"/>
          <a:stretch/>
        </p:blipFill>
        <p:spPr>
          <a:xfrm>
            <a:off x="0" y="609600"/>
            <a:ext cx="9144000" cy="54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219200" y="3352800"/>
            <a:ext cx="1251857" cy="1752603"/>
            <a:chOff x="6934200" y="1828800"/>
            <a:chExt cx="1038824" cy="1676400"/>
          </a:xfrm>
          <a:solidFill>
            <a:schemeClr val="accent6">
              <a:lumMod val="7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7162800" y="3048000"/>
              <a:ext cx="457200" cy="4572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4200" y="1828800"/>
              <a:ext cx="914400" cy="1295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9297138">
              <a:off x="7592024" y="2194245"/>
              <a:ext cx="381000" cy="533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6375465">
              <a:off x="7550363" y="2141997"/>
              <a:ext cx="144984" cy="15091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4648200" y="2667000"/>
            <a:ext cx="2971800" cy="1828800"/>
          </a:xfrm>
          <a:prstGeom prst="wedgeRoundRectCallout">
            <a:avLst>
              <a:gd name="adj1" fmla="val -115094"/>
              <a:gd name="adj2" fmla="val 4583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?</a:t>
            </a:r>
            <a:endParaRPr lang="en-US"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things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1676400"/>
            <a:ext cx="4699454" cy="807502"/>
            <a:chOff x="1295400" y="1676400"/>
            <a:chExt cx="4699454" cy="807502"/>
          </a:xfrm>
        </p:grpSpPr>
        <p:sp>
          <p:nvSpPr>
            <p:cNvPr id="8" name="Rectangle 7"/>
            <p:cNvSpPr/>
            <p:nvPr/>
          </p:nvSpPr>
          <p:spPr>
            <a:xfrm>
              <a:off x="1295400" y="1981200"/>
              <a:ext cx="4699454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img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 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src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="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image.png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"/&gt;</a:t>
              </a:r>
              <a:endParaRPr lang="en-US" sz="4000" dirty="0">
                <a:solidFill>
                  <a:srgbClr val="FCD5B5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1676400"/>
              <a:ext cx="100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attribute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6800" y="2590800"/>
            <a:ext cx="6858000" cy="1704439"/>
            <a:chOff x="1295400" y="2590800"/>
            <a:chExt cx="6858000" cy="1704439"/>
          </a:xfrm>
        </p:grpSpPr>
        <p:sp>
          <p:nvSpPr>
            <p:cNvPr id="7" name="Rectangle 6"/>
            <p:cNvSpPr/>
            <p:nvPr/>
          </p:nvSpPr>
          <p:spPr>
            <a:xfrm>
              <a:off x="1295400" y="2971800"/>
              <a:ext cx="6858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&lt;div style="</a:t>
              </a:r>
              <a:r>
                <a:rPr lang="en-US" sz="4000" baseline="30000" dirty="0" err="1">
                  <a:solidFill>
                    <a:srgbClr val="FCD5B5"/>
                  </a:solidFill>
                  <a:latin typeface="Courier New"/>
                  <a:cs typeface="Courier New"/>
                </a:rPr>
                <a:t>background:black</a:t>
              </a:r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;"&gt;</a:t>
              </a:r>
            </a:p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   some text</a:t>
              </a:r>
            </a:p>
            <a:p>
              <a:r>
                <a:rPr lang="en-US" sz="4000" baseline="30000" dirty="0">
                  <a:solidFill>
                    <a:srgbClr val="FCD5B5"/>
                  </a:solidFill>
                  <a:latin typeface="Courier New"/>
                  <a:cs typeface="Courier New"/>
                </a:rPr>
                <a:t>&lt;/div&gt;</a:t>
              </a:r>
              <a:endParaRPr lang="en-US" sz="4000" dirty="0">
                <a:solidFill>
                  <a:srgbClr val="FCD5B5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590800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style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4572000"/>
            <a:ext cx="7696200" cy="1733807"/>
            <a:chOff x="914400" y="4572000"/>
            <a:chExt cx="7696200" cy="1733807"/>
          </a:xfrm>
        </p:grpSpPr>
        <p:sp>
          <p:nvSpPr>
            <p:cNvPr id="11" name="Rectangle 10"/>
            <p:cNvSpPr/>
            <p:nvPr/>
          </p:nvSpPr>
          <p:spPr>
            <a:xfrm>
              <a:off x="914400" y="4572000"/>
              <a:ext cx="7696200" cy="1733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&lt;form&gt;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  &lt;input type="checkbox" checked&gt;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Check me out</a:t>
              </a:r>
            </a:p>
            <a:p>
              <a:r>
                <a:rPr lang="en-US" sz="4000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urier New"/>
                  <a:cs typeface="Courier New"/>
                </a:rPr>
                <a:t>&lt;/form&gt;</a:t>
              </a:r>
              <a:endPara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4572000"/>
              <a:ext cx="145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Raw property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easily create, select, and modify HTML &amp; SVG objects</a:t>
            </a:r>
          </a:p>
          <a:p>
            <a:r>
              <a:rPr lang="en-US" dirty="0"/>
              <a:t>Quick </a:t>
            </a:r>
            <a:r>
              <a:rPr lang="en-US" dirty="0" smtClean="0"/>
              <a:t>example (the long way)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ody = d3.select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("body")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para.text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para.style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color","red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Notice: all commands modify the object in some way and return something (</a:t>
            </a:r>
            <a:r>
              <a:rPr lang="en-US" sz="2000" b="1" dirty="0" smtClean="0"/>
              <a:t>either a new “child” or the same object!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1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you easily create, select, and modify HTML &amp; SVG objects</a:t>
            </a:r>
          </a:p>
          <a:p>
            <a:r>
              <a:rPr lang="en-US" dirty="0"/>
              <a:t>Quick </a:t>
            </a:r>
            <a:r>
              <a:rPr lang="en-US" dirty="0" smtClean="0"/>
              <a:t>example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= d3.select("body")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para.text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para.style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color","red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Short version: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 = d3.select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("body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").style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color","red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51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Lets you easily create, select, and modify HTML &amp; SVG objects</a:t>
            </a:r>
          </a:p>
          <a:p>
            <a:r>
              <a:rPr lang="en-US" dirty="0"/>
              <a:t>Quick </a:t>
            </a:r>
            <a:r>
              <a:rPr lang="en-US" dirty="0" smtClean="0"/>
              <a:t>example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body = d3.select("body")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para.text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para.style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color","red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(Slightly less) short (but more readable) version: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ody = d3.select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("body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ara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").style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color","red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1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D3 makes easy #1 –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0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1814</Words>
  <Application>Microsoft Macintosh PowerPoint</Application>
  <PresentationFormat>On-screen Show (4:3)</PresentationFormat>
  <Paragraphs>357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 to D3 SI649/EECS548</vt:lpstr>
      <vt:lpstr>The Extremes</vt:lpstr>
      <vt:lpstr>D3</vt:lpstr>
      <vt:lpstr>HTML – a reminder</vt:lpstr>
      <vt:lpstr>A few other things</vt:lpstr>
      <vt:lpstr>D3</vt:lpstr>
      <vt:lpstr>D3</vt:lpstr>
      <vt:lpstr>D3</vt:lpstr>
      <vt:lpstr>Things D3 makes easy #1 – Loops</vt:lpstr>
      <vt:lpstr>Ok, let’s play with some data</vt:lpstr>
      <vt:lpstr>Ok, let’s play with some data</vt:lpstr>
      <vt:lpstr>Things D3 makes easy #2 – Control of display features</vt:lpstr>
      <vt:lpstr>Ok, let’s play with some data</vt:lpstr>
      <vt:lpstr>Ok, let’s play with some data</vt:lpstr>
      <vt:lpstr>A note about functions</vt:lpstr>
      <vt:lpstr>Ok, let’s play with some data</vt:lpstr>
      <vt:lpstr>Ok, let’s play with some data</vt:lpstr>
      <vt:lpstr>PowerPoint Presentation</vt:lpstr>
      <vt:lpstr>Things D3 makes easy #3 – Drawing stuff</vt:lpstr>
      <vt:lpstr>Drawing stuff - SVG</vt:lpstr>
      <vt:lpstr>Drawing stuff - SVG</vt:lpstr>
      <vt:lpstr>D3 – the dummy template</vt:lpstr>
      <vt:lpstr>javascript</vt:lpstr>
      <vt:lpstr>PowerPoint Presentation</vt:lpstr>
      <vt:lpstr>javascript</vt:lpstr>
      <vt:lpstr>PowerPoint Presentation</vt:lpstr>
      <vt:lpstr>Let’s make a vis…</vt:lpstr>
      <vt:lpstr>Binding data</vt:lpstr>
      <vt:lpstr>A different explanation of binding</vt:lpstr>
      <vt:lpstr>A different explanation of binding</vt:lpstr>
      <vt:lpstr>A different explanation of binding</vt:lpstr>
      <vt:lpstr>A different explanation of binding</vt:lpstr>
      <vt:lpstr>If you already have space…</vt:lpstr>
      <vt:lpstr>Things D3 makes easy #4 – Binding data to objects</vt:lpstr>
      <vt:lpstr>Advantage of binding</vt:lpstr>
      <vt:lpstr>More information</vt:lpstr>
      <vt:lpstr>Data based visuals</vt:lpstr>
      <vt:lpstr>Reminder from last week</vt:lpstr>
      <vt:lpstr>Things D3 makes easy #5 (sort of) – Layering to build complex vis</vt:lpstr>
      <vt:lpstr>Building more complex vis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UMSI Computing</cp:lastModifiedBy>
  <cp:revision>289</cp:revision>
  <dcterms:created xsi:type="dcterms:W3CDTF">2010-09-10T00:58:08Z</dcterms:created>
  <dcterms:modified xsi:type="dcterms:W3CDTF">2016-09-26T20:48:16Z</dcterms:modified>
</cp:coreProperties>
</file>