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114" y="-3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ltLang="ko-KR"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ltLang="ko-KR" smtClean="0"/>
              <a:t>Click to edit Master subtitle style</a:t>
            </a:r>
            <a:endParaRPr lang="en-US" dirty="0"/>
          </a:p>
        </p:txBody>
      </p:sp>
      <p:sp>
        <p:nvSpPr>
          <p:cNvPr id="4" name="Date Placeholder 3"/>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120573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44128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419952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idx="1"/>
          </p:nvPr>
        </p:nvSpPr>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221305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ltLang="ko-KR" smtClean="0"/>
              <a:t>Edit Master text styles</a:t>
            </a:r>
          </a:p>
        </p:txBody>
      </p:sp>
      <p:sp>
        <p:nvSpPr>
          <p:cNvPr id="4" name="Date Placeholder 3"/>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28867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Date Placeholder 4"/>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259871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ko-KR"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ko-KR"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7" name="Date Placeholder 6"/>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32226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Date Placeholder 2"/>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327261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30552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ltLang="ko-KR"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ko-KR" smtClean="0"/>
              <a:t>Edit Master text styles</a:t>
            </a:r>
          </a:p>
        </p:txBody>
      </p:sp>
      <p:sp>
        <p:nvSpPr>
          <p:cNvPr id="5" name="Date Placeholder 4"/>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40195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ltLang="ko-KR"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ltLang="ko-KR"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ko-KR" smtClean="0"/>
              <a:t>Edit Master text styles</a:t>
            </a:r>
          </a:p>
        </p:txBody>
      </p:sp>
      <p:sp>
        <p:nvSpPr>
          <p:cNvPr id="5" name="Date Placeholder 4"/>
          <p:cNvSpPr>
            <a:spLocks noGrp="1"/>
          </p:cNvSpPr>
          <p:nvPr>
            <p:ph type="dt" sz="half" idx="10"/>
          </p:nvPr>
        </p:nvSpPr>
        <p:spPr/>
        <p:txBody>
          <a:bodyPr/>
          <a:lstStyle/>
          <a:p>
            <a:fld id="{E8AA958C-165A-4CA6-B5A0-FC735485FC3B}" type="datetimeFigureOut">
              <a:rPr lang="ko-KR" altLang="en-US" smtClean="0"/>
              <a:t>2022-05-09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151120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E8AA958C-165A-4CA6-B5A0-FC735485FC3B}" type="datetimeFigureOut">
              <a:rPr lang="ko-KR" altLang="en-US" smtClean="0"/>
              <a:t>2022-05-09</a:t>
            </a:fld>
            <a:endParaRPr lang="ko-KR"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AEECB8C-0C09-45FE-A4BD-3FFEB304A2A1}" type="slidenum">
              <a:rPr lang="ko-KR" altLang="en-US" smtClean="0"/>
              <a:t>‹#›</a:t>
            </a:fld>
            <a:endParaRPr lang="ko-KR" altLang="en-US"/>
          </a:p>
        </p:txBody>
      </p:sp>
    </p:spTree>
    <p:extLst>
      <p:ext uri="{BB962C8B-B14F-4D97-AF65-F5344CB8AC3E}">
        <p14:creationId xmlns:p14="http://schemas.microsoft.com/office/powerpoint/2010/main" val="41974193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1"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1"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nalyticsindiamag.com/everything-you-should-know-about-dropouts-and-batchnormalization-in-cnn/" TargetMode="External"/><Relationship Id="rId13" Type="http://schemas.openxmlformats.org/officeDocument/2006/relationships/hyperlink" Target="https://towardsdatascience.com/train-test-split-and-cross-validation-in-python-80b61beca4b6" TargetMode="External"/><Relationship Id="rId18" Type="http://schemas.openxmlformats.org/officeDocument/2006/relationships/image" Target="../media/image4.png"/><Relationship Id="rId3" Type="http://schemas.openxmlformats.org/officeDocument/2006/relationships/hyperlink" Target="https://machinelearningmastery.com/when-to-use-mlp-cnn-and-rnn-neural-networks/" TargetMode="External"/><Relationship Id="rId21" Type="http://schemas.openxmlformats.org/officeDocument/2006/relationships/image" Target="../media/image7.png"/><Relationship Id="rId7" Type="http://schemas.openxmlformats.org/officeDocument/2006/relationships/hyperlink" Target="https://stackoverflow.com/questions/66084126/how-to-convert-grayscale-image-to-rgb-rgb-image" TargetMode="External"/><Relationship Id="rId12" Type="http://schemas.openxmlformats.org/officeDocument/2006/relationships/hyperlink" Target="https://keras.io/api/layers/pooling_layers/max_pooling2d/" TargetMode="External"/><Relationship Id="rId17" Type="http://schemas.openxmlformats.org/officeDocument/2006/relationships/image" Target="../media/image3.png"/><Relationship Id="rId2" Type="http://schemas.openxmlformats.org/officeDocument/2006/relationships/hyperlink" Target="https://machinelearningmastery.com/overfitting-and-underfitting-with-machine-learning-algorithms/#:~:text=Overfitting%3A%20Good%20performance%20on%20the,poor%20generalization%20to%20other%20data" TargetMode="Externa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www.tensorflow.org/api_docs/python/tf/image/grayscale_to_rgb" TargetMode="External"/><Relationship Id="rId11" Type="http://schemas.openxmlformats.org/officeDocument/2006/relationships/hyperlink" Target="https://towardsdatascience.com/understanding-and-visualizing-densenets-7f688092391a" TargetMode="External"/><Relationship Id="rId5" Type="http://schemas.openxmlformats.org/officeDocument/2006/relationships/hyperlink" Target="https://www.researchgate.net/publication/353406867_Data_Augmentation_Methods_Applying_Grayscale_Images_for_Convolutional_Neural_Networks_in_Machine_Vision" TargetMode="External"/><Relationship Id="rId15" Type="http://schemas.openxmlformats.org/officeDocument/2006/relationships/image" Target="../media/image1.png"/><Relationship Id="rId10" Type="http://schemas.openxmlformats.org/officeDocument/2006/relationships/hyperlink" Target="https://towardsdatascience.com/l1-and-l2-regularization-methods-ce25e7fc831c" TargetMode="External"/><Relationship Id="rId19" Type="http://schemas.openxmlformats.org/officeDocument/2006/relationships/image" Target="../media/image5.png"/><Relationship Id="rId4" Type="http://schemas.openxmlformats.org/officeDocument/2006/relationships/hyperlink" Target="https://towardsdatascience.com/simple-introduction-to-convolutional-neural-networks-cdf8d3077bac" TargetMode="External"/><Relationship Id="rId9" Type="http://schemas.openxmlformats.org/officeDocument/2006/relationships/hyperlink" Target="https://keras.io/api/layers/regularizers/" TargetMode="External"/><Relationship Id="rId14" Type="http://schemas.openxmlformats.org/officeDocument/2006/relationships/hyperlink" Target="https://machinelearningmastery.com/convolutional-layers-for-deep-learning-neural-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58862" y="3467853"/>
            <a:ext cx="28857030" cy="6463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altLang="ko-KR" sz="3600" b="1" dirty="0"/>
              <a:t>Introduction</a:t>
            </a:r>
            <a:endParaRPr lang="en-GB" altLang="ko-KR" sz="3600" b="1" dirty="0"/>
          </a:p>
        </p:txBody>
      </p:sp>
      <p:sp>
        <p:nvSpPr>
          <p:cNvPr id="16" name="Rectangle 15"/>
          <p:cNvSpPr/>
          <p:nvPr/>
        </p:nvSpPr>
        <p:spPr>
          <a:xfrm>
            <a:off x="651419" y="7196658"/>
            <a:ext cx="13814858" cy="6463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GB" altLang="ko-KR" sz="3600" b="1" dirty="0" smtClean="0">
                <a:solidFill>
                  <a:prstClr val="white"/>
                </a:solidFill>
              </a:rPr>
              <a:t>Problem Analysis</a:t>
            </a:r>
            <a:endParaRPr lang="ko-KR" altLang="en-US" dirty="0"/>
          </a:p>
        </p:txBody>
      </p:sp>
      <p:sp>
        <p:nvSpPr>
          <p:cNvPr id="17" name="TextBox 16"/>
          <p:cNvSpPr txBox="1"/>
          <p:nvPr/>
        </p:nvSpPr>
        <p:spPr>
          <a:xfrm>
            <a:off x="15732368" y="7193666"/>
            <a:ext cx="13776081" cy="6463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GB" altLang="ko-KR" sz="3600" b="1" dirty="0" smtClean="0">
                <a:solidFill>
                  <a:prstClr val="white"/>
                </a:solidFill>
              </a:rPr>
              <a:t>Implementation &amp; Evaluation Method</a:t>
            </a:r>
          </a:p>
        </p:txBody>
      </p:sp>
      <p:sp>
        <p:nvSpPr>
          <p:cNvPr id="19" name="TextBox 18"/>
          <p:cNvSpPr txBox="1"/>
          <p:nvPr/>
        </p:nvSpPr>
        <p:spPr>
          <a:xfrm>
            <a:off x="0" y="42342098"/>
            <a:ext cx="30275213" cy="46166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ko-KR" sz="2400" b="1" dirty="0" err="1">
                <a:solidFill>
                  <a:schemeClr val="bg1"/>
                </a:solidFill>
              </a:rPr>
              <a:t>Seo</a:t>
            </a:r>
            <a:r>
              <a:rPr lang="en-US" altLang="ko-KR" sz="2400" b="1" dirty="0">
                <a:solidFill>
                  <a:schemeClr val="bg1"/>
                </a:solidFill>
              </a:rPr>
              <a:t> </a:t>
            </a:r>
            <a:r>
              <a:rPr lang="en-US" altLang="ko-KR" sz="2400" b="1" dirty="0" err="1">
                <a:solidFill>
                  <a:schemeClr val="bg1"/>
                </a:solidFill>
              </a:rPr>
              <a:t>Eun</a:t>
            </a:r>
            <a:r>
              <a:rPr lang="en-US" altLang="ko-KR" sz="2400" b="1" dirty="0">
                <a:solidFill>
                  <a:schemeClr val="bg1"/>
                </a:solidFill>
              </a:rPr>
              <a:t> Lee (6595203)</a:t>
            </a:r>
            <a:endParaRPr lang="ko-KR" altLang="en-US" sz="2400" b="1" dirty="0">
              <a:solidFill>
                <a:schemeClr val="bg1"/>
              </a:solidFill>
            </a:endParaRPr>
          </a:p>
        </p:txBody>
      </p:sp>
      <p:sp>
        <p:nvSpPr>
          <p:cNvPr id="24" name="TextBox 23"/>
          <p:cNvSpPr txBox="1"/>
          <p:nvPr/>
        </p:nvSpPr>
        <p:spPr>
          <a:xfrm>
            <a:off x="15732367" y="27966890"/>
            <a:ext cx="13997356" cy="64633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ko-KR" sz="3600" b="1" dirty="0">
                <a:solidFill>
                  <a:schemeClr val="bg1"/>
                </a:solidFill>
              </a:rPr>
              <a:t>Reference List</a:t>
            </a:r>
            <a:endParaRPr lang="ko-KR" altLang="en-US" sz="3600" b="1" dirty="0">
              <a:solidFill>
                <a:schemeClr val="bg1"/>
              </a:solidFill>
            </a:endParaRPr>
          </a:p>
        </p:txBody>
      </p:sp>
      <p:sp>
        <p:nvSpPr>
          <p:cNvPr id="11" name="Rectangle 10"/>
          <p:cNvSpPr/>
          <p:nvPr/>
        </p:nvSpPr>
        <p:spPr>
          <a:xfrm>
            <a:off x="0" y="0"/>
            <a:ext cx="30275213" cy="317771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500" b="1" dirty="0" smtClean="0">
                <a:latin typeface="+mj-lt"/>
              </a:rPr>
              <a:t>Kidney Cortex Cells Training Using CNN</a:t>
            </a:r>
            <a:endParaRPr lang="ko-KR" altLang="en-US" sz="8500" b="1" dirty="0">
              <a:latin typeface="+mj-lt"/>
            </a:endParaRPr>
          </a:p>
        </p:txBody>
      </p:sp>
      <p:sp>
        <p:nvSpPr>
          <p:cNvPr id="13" name="TextBox 12"/>
          <p:cNvSpPr txBox="1"/>
          <p:nvPr/>
        </p:nvSpPr>
        <p:spPr>
          <a:xfrm>
            <a:off x="13323685" y="2228343"/>
            <a:ext cx="3512500" cy="954107"/>
          </a:xfrm>
          <a:prstGeom prst="rect">
            <a:avLst/>
          </a:prstGeom>
          <a:noFill/>
        </p:spPr>
        <p:txBody>
          <a:bodyPr wrap="none" rtlCol="0">
            <a:spAutoFit/>
          </a:bodyPr>
          <a:lstStyle/>
          <a:p>
            <a:r>
              <a:rPr lang="en-US" altLang="ko-KR" sz="5600" b="1" dirty="0" err="1" smtClean="0">
                <a:solidFill>
                  <a:schemeClr val="bg1"/>
                </a:solidFill>
                <a:latin typeface="+mj-lt"/>
              </a:rPr>
              <a:t>Seoeun</a:t>
            </a:r>
            <a:r>
              <a:rPr lang="en-US" altLang="ko-KR" sz="5600" b="1" dirty="0" smtClean="0">
                <a:solidFill>
                  <a:schemeClr val="bg1"/>
                </a:solidFill>
                <a:latin typeface="+mj-lt"/>
              </a:rPr>
              <a:t> Lee</a:t>
            </a:r>
            <a:endParaRPr lang="ko-KR" altLang="en-US" sz="5600" b="1" dirty="0">
              <a:solidFill>
                <a:schemeClr val="bg1"/>
              </a:solidFill>
              <a:latin typeface="+mj-lt"/>
            </a:endParaRPr>
          </a:p>
        </p:txBody>
      </p:sp>
      <p:sp>
        <p:nvSpPr>
          <p:cNvPr id="27" name="TextBox 26"/>
          <p:cNvSpPr txBox="1"/>
          <p:nvPr/>
        </p:nvSpPr>
        <p:spPr>
          <a:xfrm>
            <a:off x="651420" y="4163329"/>
            <a:ext cx="28857030" cy="286232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altLang="ko-KR" sz="2400" dirty="0" smtClean="0"/>
              <a:t>This research is about training a dataset about human kidney cortex cell images with 8 different types of categories of cells with gray-scale images of size 28 x 28. The objective of this project is to build a training model  that can give the value accuracy of 65 and higher using 200, 000 different images without overfitting (good performance on the training data, poor generalization to other data [1]) and underfitting (bad Performance on the training data and bad generalization to other data </a:t>
            </a:r>
            <a:r>
              <a:rPr lang="en-US" altLang="ko-KR" sz="2400" dirty="0"/>
              <a:t>[1]</a:t>
            </a:r>
            <a:r>
              <a:rPr lang="en-US" altLang="ko-KR" sz="2400" dirty="0" smtClean="0"/>
              <a:t>) the unseen testing dataset when compared against training dataset. There are 3 types of Neural Networks that are used in training datasets: Multilayer </a:t>
            </a:r>
            <a:r>
              <a:rPr lang="en-US" altLang="ko-KR" sz="2400" dirty="0" err="1" smtClean="0"/>
              <a:t>Perceptrons</a:t>
            </a:r>
            <a:r>
              <a:rPr lang="en-US" altLang="ko-KR" sz="2400" dirty="0" smtClean="0"/>
              <a:t> (MLP), Convolutional Neural Networks (CNN), and  Recurrent Neural Networks (RNN). For this project, CNN architecture has been used to train the given dataset as it’s known to be designed to map image data to an output variable according to Brownlee, Jason (2018) [2], where as MLP and RNN are more suitable for tabular datasets and sequence prediction problems. </a:t>
            </a:r>
          </a:p>
        </p:txBody>
      </p:sp>
      <p:sp>
        <p:nvSpPr>
          <p:cNvPr id="30" name="TextBox 29"/>
          <p:cNvSpPr txBox="1"/>
          <p:nvPr/>
        </p:nvSpPr>
        <p:spPr>
          <a:xfrm>
            <a:off x="651419" y="7899935"/>
            <a:ext cx="13808624" cy="16712267"/>
          </a:xfrm>
          <a:prstGeom prst="rect">
            <a:avLst/>
          </a:prstGeom>
          <a:noFill/>
        </p:spPr>
        <p:txBody>
          <a:bodyPr wrap="square" rtlCol="0">
            <a:spAutoFit/>
          </a:bodyPr>
          <a:lstStyle/>
          <a:p>
            <a:pPr>
              <a:lnSpc>
                <a:spcPct val="150000"/>
              </a:lnSpc>
            </a:pPr>
            <a:r>
              <a:rPr lang="en-US" altLang="ko-KR" sz="2400" dirty="0" smtClean="0"/>
              <a:t>According to Stewart, Matthew (2019) [3], CNN layers learn: filters of increasing complexity, 1</a:t>
            </a:r>
            <a:r>
              <a:rPr lang="en-US" altLang="ko-KR" sz="2400" baseline="30000" dirty="0" smtClean="0"/>
              <a:t>st</a:t>
            </a:r>
            <a:r>
              <a:rPr lang="en-US" altLang="ko-KR" sz="2400" dirty="0" smtClean="0"/>
              <a:t> layers learn basic feature detection filters such as edges, corners, and more, middle layers learn filters that detect parts of objects, and last layers learn to recognize full objects. Furthermore, a project conducted to research about data augmentation in CNN for gray-scale images conducted by Wang, </a:t>
            </a:r>
            <a:r>
              <a:rPr lang="en-US" altLang="ko-KR" sz="2400" dirty="0" err="1" smtClean="0"/>
              <a:t>Jinyeong</a:t>
            </a:r>
            <a:r>
              <a:rPr lang="en-US" altLang="ko-KR" sz="2400" dirty="0" smtClean="0"/>
              <a:t> et al. (2021) [4] suggests to augment one-channel grayscale images with original images, and convert the grayscale image into three-channel </a:t>
            </a:r>
            <a:r>
              <a:rPr lang="en-US" altLang="ko-KR" sz="2400" dirty="0" err="1" smtClean="0"/>
              <a:t>colour</a:t>
            </a:r>
            <a:r>
              <a:rPr lang="en-US" altLang="ko-KR" sz="2400" dirty="0" smtClean="0"/>
              <a:t> (RGB) images. </a:t>
            </a:r>
          </a:p>
          <a:p>
            <a:pPr>
              <a:lnSpc>
                <a:spcPct val="150000"/>
              </a:lnSpc>
            </a:pPr>
            <a:r>
              <a:rPr lang="en-US" altLang="ko-KR" sz="2400" dirty="0" smtClean="0"/>
              <a:t>However, due to the limitation of knowledge and time constraint, the implementation of a function that transforms the grayscale images into RGB was unsuccessful. Despite having a method that transforms grayscale images to RGB named ‘’</a:t>
            </a:r>
            <a:r>
              <a:rPr lang="en-US" altLang="ko-KR" sz="2400" dirty="0" err="1" smtClean="0"/>
              <a:t>tf.image.grayscale_to_rgb</a:t>
            </a:r>
            <a:r>
              <a:rPr lang="en-US" altLang="ko-KR" sz="2400" dirty="0" smtClean="0"/>
              <a:t>” [5] in </a:t>
            </a:r>
            <a:r>
              <a:rPr lang="en-US" altLang="ko-KR" sz="2400" dirty="0" err="1" smtClean="0"/>
              <a:t>tensorflow</a:t>
            </a:r>
            <a:r>
              <a:rPr lang="en-US" altLang="ko-KR" sz="2400" dirty="0" smtClean="0"/>
              <a:t>, the image will remain as grayscale image since the converted 3 channels of </a:t>
            </a:r>
            <a:r>
              <a:rPr lang="en-US" altLang="ko-KR" sz="2400" dirty="0" err="1" smtClean="0"/>
              <a:t>colour</a:t>
            </a:r>
            <a:r>
              <a:rPr lang="en-US" altLang="ko-KR" sz="2400" dirty="0" smtClean="0"/>
              <a:t> will have the same intensity [6]. Therefore, instead of converting grayscale image to RGB on top of using “</a:t>
            </a:r>
            <a:r>
              <a:rPr lang="en-US" altLang="ko-KR" sz="2400" dirty="0" err="1" smtClean="0"/>
              <a:t>RandomFlip</a:t>
            </a:r>
            <a:r>
              <a:rPr lang="en-US" altLang="ko-KR" sz="2400" dirty="0" smtClean="0"/>
              <a:t>” and “</a:t>
            </a:r>
            <a:r>
              <a:rPr lang="en-US" altLang="ko-KR" sz="2400" dirty="0" err="1" smtClean="0"/>
              <a:t>RandomRotation</a:t>
            </a:r>
            <a:r>
              <a:rPr lang="en-US" altLang="ko-KR" sz="2400" dirty="0" smtClean="0"/>
              <a:t>” for</a:t>
            </a:r>
            <a:r>
              <a:rPr lang="en-US" altLang="ko-KR" sz="2400" dirty="0"/>
              <a:t> data </a:t>
            </a:r>
            <a:r>
              <a:rPr lang="en-US" altLang="ko-KR" sz="2400" dirty="0" smtClean="0"/>
              <a:t>augmentation, ‘</a:t>
            </a:r>
            <a:r>
              <a:rPr lang="en-US" altLang="ko-KR" sz="2400" dirty="0" err="1" smtClean="0"/>
              <a:t>adjust_contrast</a:t>
            </a:r>
            <a:r>
              <a:rPr lang="en-US" altLang="ko-KR" sz="2400" dirty="0" smtClean="0"/>
              <a:t>’ has been added for augmentation of grayscale images, to make the kidney cells more obvious from the background. There were two approaches to make the kidney cortex cells standout- using ‘</a:t>
            </a:r>
            <a:r>
              <a:rPr lang="en-US" altLang="ko-KR" sz="2400" dirty="0" err="1" smtClean="0"/>
              <a:t>adjust_contrast</a:t>
            </a:r>
            <a:r>
              <a:rPr lang="en-US" altLang="ko-KR" sz="2400" dirty="0" smtClean="0"/>
              <a:t>’ (Image 1.1) method or ‘</a:t>
            </a:r>
            <a:r>
              <a:rPr lang="en-US" altLang="ko-KR" sz="2400" dirty="0" err="1" smtClean="0"/>
              <a:t>adjust_gamma</a:t>
            </a:r>
            <a:r>
              <a:rPr lang="en-US" altLang="ko-KR" sz="2400" dirty="0" smtClean="0"/>
              <a:t>’ </a:t>
            </a:r>
            <a:r>
              <a:rPr lang="en-US" altLang="ko-KR" sz="2400" dirty="0"/>
              <a:t>(Image </a:t>
            </a:r>
            <a:r>
              <a:rPr lang="en-US" altLang="ko-KR" sz="2400" dirty="0" smtClean="0"/>
              <a:t>2.1</a:t>
            </a:r>
            <a:r>
              <a:rPr lang="en-US" altLang="ko-KR" sz="2400" dirty="0"/>
              <a:t>)</a:t>
            </a:r>
            <a:r>
              <a:rPr lang="en-US" altLang="ko-KR" sz="2400" dirty="0" smtClean="0"/>
              <a:t> method. I trained and ran tests on both methods, and ‘</a:t>
            </a:r>
            <a:r>
              <a:rPr lang="en-US" altLang="ko-KR" sz="2400" dirty="0" err="1" smtClean="0"/>
              <a:t>adjust_contrast</a:t>
            </a:r>
            <a:r>
              <a:rPr lang="en-US" altLang="ko-KR" sz="2400" dirty="0" smtClean="0"/>
              <a:t>’ method gave higher value accuracy </a:t>
            </a:r>
            <a:r>
              <a:rPr lang="en-US" altLang="ko-KR" sz="2400" dirty="0"/>
              <a:t>of </a:t>
            </a:r>
            <a:r>
              <a:rPr lang="en-US" altLang="ko-KR" sz="2400" dirty="0" smtClean="0"/>
              <a:t>0.64230 (Image 1.2) and faster learning rate where as </a:t>
            </a:r>
            <a:r>
              <a:rPr lang="en-US" altLang="ko-KR" sz="2400" dirty="0"/>
              <a:t>‘</a:t>
            </a:r>
            <a:r>
              <a:rPr lang="en-US" altLang="ko-KR" sz="2400" dirty="0" err="1"/>
              <a:t>adjust_gamma</a:t>
            </a:r>
            <a:r>
              <a:rPr lang="en-US" altLang="ko-KR" sz="2400" dirty="0" smtClean="0"/>
              <a:t>’ gave value accuracy of 0.61585 </a:t>
            </a:r>
            <a:r>
              <a:rPr lang="en-US" altLang="ko-KR" sz="2400" dirty="0"/>
              <a:t>(Image </a:t>
            </a:r>
            <a:r>
              <a:rPr lang="en-US" altLang="ko-KR" sz="2400" dirty="0" smtClean="0"/>
              <a:t>2.2) with the same batch and similar epoch size of the same model. Moreover, ‘</a:t>
            </a:r>
            <a:r>
              <a:rPr lang="en-US" altLang="ko-KR" sz="2400" dirty="0" err="1" smtClean="0"/>
              <a:t>adjust_contrast</a:t>
            </a:r>
            <a:r>
              <a:rPr lang="en-US" altLang="ko-KR" sz="2400" dirty="0" smtClean="0"/>
              <a:t>’ could detect the cell feature and the background, and ‘</a:t>
            </a:r>
            <a:r>
              <a:rPr lang="en-US" altLang="ko-KR" sz="2400" dirty="0" err="1" smtClean="0"/>
              <a:t>adjust_gamma</a:t>
            </a:r>
            <a:r>
              <a:rPr lang="en-US" altLang="ko-KR" sz="2400" dirty="0" smtClean="0"/>
              <a:t>’ could detect the cell shapes.</a:t>
            </a:r>
          </a:p>
          <a:p>
            <a:pPr>
              <a:lnSpc>
                <a:spcPct val="150000"/>
              </a:lnSpc>
            </a:pPr>
            <a:r>
              <a:rPr lang="en-US" altLang="ko-KR" sz="2400" dirty="0" smtClean="0"/>
              <a:t>Using the information obtained from the research above, this train </a:t>
            </a:r>
            <a:r>
              <a:rPr lang="en-US" altLang="ko-KR" sz="2400" dirty="0"/>
              <a:t>model </a:t>
            </a:r>
            <a:r>
              <a:rPr lang="en-US" altLang="ko-KR" sz="2400" dirty="0" smtClean="0"/>
              <a:t>was </a:t>
            </a:r>
            <a:r>
              <a:rPr lang="en-US" altLang="ko-KR" sz="2400" dirty="0"/>
              <a:t>built utilizing Convolutional Neural Network (CNN) architecture </a:t>
            </a:r>
            <a:r>
              <a:rPr lang="en-US" altLang="ko-KR" sz="2400" dirty="0" smtClean="0"/>
              <a:t>with: </a:t>
            </a:r>
          </a:p>
          <a:p>
            <a:pPr>
              <a:lnSpc>
                <a:spcPct val="150000"/>
              </a:lnSpc>
            </a:pPr>
            <a:r>
              <a:rPr lang="en-US" altLang="ko-KR" sz="2400" dirty="0" smtClean="0"/>
              <a:t>- Rescaling for the best network performance preventing enhancement of non-optimal paths.</a:t>
            </a:r>
          </a:p>
          <a:p>
            <a:pPr marL="342900" indent="-342900">
              <a:lnSpc>
                <a:spcPct val="150000"/>
              </a:lnSpc>
              <a:buFontTx/>
              <a:buChar char="-"/>
            </a:pPr>
            <a:r>
              <a:rPr lang="en-US" altLang="ko-KR" sz="2400" dirty="0" smtClean="0"/>
              <a:t>2D </a:t>
            </a:r>
            <a:r>
              <a:rPr lang="en-US" altLang="ko-KR" sz="2400" dirty="0"/>
              <a:t>convolution </a:t>
            </a:r>
            <a:r>
              <a:rPr lang="en-US" altLang="ko-KR" sz="2400" dirty="0" smtClean="0"/>
              <a:t>layers </a:t>
            </a:r>
          </a:p>
          <a:p>
            <a:pPr marL="342900" indent="-342900">
              <a:lnSpc>
                <a:spcPct val="150000"/>
              </a:lnSpc>
              <a:buFontTx/>
              <a:buChar char="-"/>
            </a:pPr>
            <a:r>
              <a:rPr lang="en-US" altLang="ko-KR" sz="2400" dirty="0"/>
              <a:t>B</a:t>
            </a:r>
            <a:r>
              <a:rPr lang="en-US" altLang="ko-KR" sz="2400" dirty="0" smtClean="0"/>
              <a:t>atch normalization for independent learning, learning efficiency, and overfitting prevention </a:t>
            </a:r>
            <a:r>
              <a:rPr lang="en-US" altLang="ko-KR" sz="2400" dirty="0"/>
              <a:t>[7]</a:t>
            </a:r>
            <a:endParaRPr lang="en-US" altLang="ko-KR" sz="2400" dirty="0" smtClean="0"/>
          </a:p>
          <a:p>
            <a:pPr marL="342900" indent="-342900">
              <a:lnSpc>
                <a:spcPct val="150000"/>
              </a:lnSpc>
              <a:buFontTx/>
              <a:buChar char="-"/>
            </a:pPr>
            <a:r>
              <a:rPr lang="en-US" altLang="ko-KR" sz="2400" dirty="0"/>
              <a:t>M</a:t>
            </a:r>
            <a:r>
              <a:rPr lang="en-US" altLang="ko-KR" sz="2400" dirty="0" smtClean="0"/>
              <a:t>ax pooling for down sampling input shape dimensions (height and width) [11]</a:t>
            </a:r>
          </a:p>
          <a:p>
            <a:pPr marL="342900" indent="-342900">
              <a:lnSpc>
                <a:spcPct val="150000"/>
              </a:lnSpc>
              <a:buFontTx/>
              <a:buChar char="-"/>
            </a:pPr>
            <a:r>
              <a:rPr lang="en-US" altLang="ko-KR" sz="2400" dirty="0"/>
              <a:t>D</a:t>
            </a:r>
            <a:r>
              <a:rPr lang="en-US" altLang="ko-KR" sz="2400" dirty="0" smtClean="0"/>
              <a:t>ense layer for classification and improving accuracy caused by disappearing gradient in neural networks [10]</a:t>
            </a:r>
          </a:p>
          <a:p>
            <a:pPr marL="342900" indent="-342900">
              <a:lnSpc>
                <a:spcPct val="150000"/>
              </a:lnSpc>
              <a:buFontTx/>
              <a:buChar char="-"/>
            </a:pPr>
            <a:r>
              <a:rPr lang="en-US" altLang="ko-KR" sz="2400" dirty="0" smtClean="0"/>
              <a:t>L2 </a:t>
            </a:r>
            <a:r>
              <a:rPr lang="en-US" altLang="ko-KR" sz="2400" dirty="0"/>
              <a:t>regularization </a:t>
            </a:r>
            <a:r>
              <a:rPr lang="en-US" altLang="ko-KR" sz="2400" dirty="0" smtClean="0"/>
              <a:t>method for regularization to apply “squared magnitude” of coefficient as penalty on the layer’s output [8][9]</a:t>
            </a:r>
          </a:p>
          <a:p>
            <a:pPr marL="342900" indent="-342900">
              <a:lnSpc>
                <a:spcPct val="150000"/>
              </a:lnSpc>
              <a:buFontTx/>
              <a:buChar char="-"/>
            </a:pPr>
            <a:r>
              <a:rPr lang="en-US" altLang="ko-KR" sz="2400" dirty="0" smtClean="0"/>
              <a:t>Dropouts for regularization to prevent overfitting and to enhance learning of the model by switching percentage of neurons in the network. [7]</a:t>
            </a:r>
            <a:endParaRPr lang="ko-KR" altLang="en-US" sz="2400" dirty="0"/>
          </a:p>
        </p:txBody>
      </p:sp>
      <p:sp>
        <p:nvSpPr>
          <p:cNvPr id="31" name="TextBox 30"/>
          <p:cNvSpPr txBox="1"/>
          <p:nvPr/>
        </p:nvSpPr>
        <p:spPr>
          <a:xfrm>
            <a:off x="15732367" y="28649292"/>
            <a:ext cx="13997356" cy="13768454"/>
          </a:xfrm>
          <a:prstGeom prst="rect">
            <a:avLst/>
          </a:prstGeom>
          <a:noFill/>
        </p:spPr>
        <p:txBody>
          <a:bodyPr wrap="square" rtlCol="0">
            <a:spAutoFit/>
          </a:bodyPr>
          <a:lstStyle/>
          <a:p>
            <a:r>
              <a:rPr lang="en-US" altLang="ko-KR" sz="2400" dirty="0" smtClean="0"/>
              <a:t>[1] Brownlee, Jason. 2019. </a:t>
            </a:r>
            <a:r>
              <a:rPr lang="en-US" altLang="ko-KR" sz="2400" i="1" dirty="0" smtClean="0"/>
              <a:t>Overfitting and Underfitting With Machine Learning Algorithms. </a:t>
            </a:r>
            <a:r>
              <a:rPr lang="en-US" altLang="ko-KR" sz="2400" dirty="0" smtClean="0"/>
              <a:t>Online. </a:t>
            </a:r>
            <a:r>
              <a:rPr lang="en-US" altLang="ko-KR" sz="2400" dirty="0"/>
              <a:t>Available </a:t>
            </a:r>
            <a:r>
              <a:rPr lang="en-US" altLang="ko-KR" sz="2400" dirty="0" smtClean="0"/>
              <a:t>from: </a:t>
            </a:r>
            <a:r>
              <a:rPr lang="en-US" altLang="ko-KR" sz="2400" dirty="0" smtClean="0">
                <a:hlinkClick r:id="rId2"/>
              </a:rPr>
              <a:t>https</a:t>
            </a:r>
            <a:r>
              <a:rPr lang="en-US" altLang="ko-KR" sz="2400" dirty="0">
                <a:hlinkClick r:id="rId2"/>
              </a:rPr>
              <a:t>://machinelearningmastery.com/overfitting-and-underfitting-with-machine-learning-algorithms/#:~:</a:t>
            </a:r>
            <a:r>
              <a:rPr lang="en-US" altLang="ko-KR" sz="2400" dirty="0" smtClean="0">
                <a:hlinkClick r:id="rId2"/>
              </a:rPr>
              <a:t>text=Overfitting%3A%20Good%20performance%20on%20the,poor%20generalization%20to%20other%20data</a:t>
            </a:r>
            <a:r>
              <a:rPr lang="en-US" altLang="ko-KR" sz="2400" dirty="0" smtClean="0"/>
              <a:t> [Last accessed: 10/05/22]</a:t>
            </a:r>
          </a:p>
          <a:p>
            <a:r>
              <a:rPr lang="en-US" altLang="ko-KR" sz="2400" dirty="0" smtClean="0"/>
              <a:t>[2] Brownlee, </a:t>
            </a:r>
            <a:r>
              <a:rPr lang="en-US" altLang="ko-KR" sz="2400" dirty="0"/>
              <a:t>Jason. </a:t>
            </a:r>
            <a:r>
              <a:rPr lang="en-US" altLang="ko-KR" sz="2400" dirty="0" smtClean="0"/>
              <a:t>2018. </a:t>
            </a:r>
            <a:r>
              <a:rPr lang="en-US" altLang="ko-KR" sz="2400" i="1" dirty="0" smtClean="0"/>
              <a:t>When to Use MLP, CNN, and RNN Neural Networks. Online. </a:t>
            </a:r>
            <a:r>
              <a:rPr lang="en-US" altLang="ko-KR" sz="2400" dirty="0" smtClean="0"/>
              <a:t>Available from</a:t>
            </a:r>
            <a:r>
              <a:rPr lang="en-US" altLang="ko-KR" sz="2400" dirty="0"/>
              <a:t>: </a:t>
            </a:r>
            <a:r>
              <a:rPr lang="en-US" altLang="ko-KR" sz="2400" dirty="0">
                <a:hlinkClick r:id="rId3"/>
              </a:rPr>
              <a:t>https://machinelearningmastery.com/when-to-use-mlp-cnn-and-rnn-neural-networks</a:t>
            </a:r>
            <a:r>
              <a:rPr lang="en-US" altLang="ko-KR" sz="2400" dirty="0" smtClean="0">
                <a:hlinkClick r:id="rId3"/>
              </a:rPr>
              <a:t>/</a:t>
            </a:r>
            <a:r>
              <a:rPr lang="en-US" altLang="ko-KR" sz="2400" dirty="0" smtClean="0"/>
              <a:t> [Last Accessed: 11/05/22]</a:t>
            </a:r>
            <a:endParaRPr lang="en-US" altLang="ko-KR" sz="2400" dirty="0"/>
          </a:p>
          <a:p>
            <a:r>
              <a:rPr lang="en-US" altLang="ko-KR" sz="2400" dirty="0" smtClean="0"/>
              <a:t>[3] Stewart, Matthew. 2019. </a:t>
            </a:r>
            <a:r>
              <a:rPr lang="en-US" altLang="ko-KR" sz="2400" i="1" dirty="0" smtClean="0"/>
              <a:t>Simple Introduction to Convolutional Neural Networks. </a:t>
            </a:r>
            <a:r>
              <a:rPr lang="en-US" altLang="ko-KR" sz="2400" dirty="0" smtClean="0"/>
              <a:t>Online. </a:t>
            </a:r>
            <a:r>
              <a:rPr lang="en-US" altLang="ko-KR" sz="2400" dirty="0"/>
              <a:t>Available from: </a:t>
            </a:r>
            <a:r>
              <a:rPr lang="en-US" altLang="ko-KR" sz="2400" dirty="0">
                <a:hlinkClick r:id="rId4"/>
              </a:rPr>
              <a:t>https://</a:t>
            </a:r>
            <a:r>
              <a:rPr lang="en-US" altLang="ko-KR" sz="2400" dirty="0" smtClean="0">
                <a:hlinkClick r:id="rId4"/>
              </a:rPr>
              <a:t>towardsdatascience.com/simple-introduction-to-convolutional-neural-networks-cdf8d3077bac</a:t>
            </a:r>
            <a:r>
              <a:rPr lang="en-US" altLang="ko-KR" sz="2400" dirty="0" smtClean="0"/>
              <a:t> [</a:t>
            </a:r>
            <a:r>
              <a:rPr lang="en-US" altLang="ko-KR" sz="2400" dirty="0"/>
              <a:t>Last Accessed: 11/05/22</a:t>
            </a:r>
            <a:r>
              <a:rPr lang="en-US" altLang="ko-KR" sz="2400" dirty="0" smtClean="0"/>
              <a:t>]</a:t>
            </a:r>
            <a:endParaRPr lang="en-US" altLang="ko-KR" sz="2400" dirty="0"/>
          </a:p>
          <a:p>
            <a:r>
              <a:rPr lang="en-US" altLang="ko-KR" sz="2400" dirty="0" smtClean="0"/>
              <a:t>[4] Wang, </a:t>
            </a:r>
            <a:r>
              <a:rPr lang="en-US" altLang="ko-KR" sz="2400" dirty="0" err="1" smtClean="0"/>
              <a:t>Jinyeong</a:t>
            </a:r>
            <a:r>
              <a:rPr lang="en-US" altLang="ko-KR" sz="2400" dirty="0" smtClean="0"/>
              <a:t>, et al. 2021. </a:t>
            </a:r>
            <a:r>
              <a:rPr lang="en-US" altLang="ko-KR" sz="2400" i="1" dirty="0" smtClean="0"/>
              <a:t>Data Augmentation Methods Applying Grayscale Images for Convolutional Neural Networks in Machine Vision. </a:t>
            </a:r>
            <a:r>
              <a:rPr lang="en-US" altLang="ko-KR" sz="2400" dirty="0" smtClean="0"/>
              <a:t>Online. </a:t>
            </a:r>
            <a:r>
              <a:rPr lang="en-US" altLang="ko-KR" sz="2400" dirty="0"/>
              <a:t>Available from: </a:t>
            </a:r>
            <a:r>
              <a:rPr lang="en-US" altLang="ko-KR" sz="2400" dirty="0">
                <a:hlinkClick r:id="rId5"/>
              </a:rPr>
              <a:t>https://</a:t>
            </a:r>
            <a:r>
              <a:rPr lang="en-US" altLang="ko-KR" sz="2400" dirty="0" smtClean="0">
                <a:hlinkClick r:id="rId5"/>
              </a:rPr>
              <a:t>www.researchgate.net/publication/353406867_Data_Augmentation_Methods_Applying_Grayscale_Images_for_Convolutional_Neural_Networks_in_Machine_Vision</a:t>
            </a:r>
            <a:r>
              <a:rPr lang="en-US" altLang="ko-KR" sz="2400" dirty="0" smtClean="0"/>
              <a:t> [</a:t>
            </a:r>
            <a:r>
              <a:rPr lang="en-US" altLang="ko-KR" sz="2400" dirty="0"/>
              <a:t>Last Accessed: 11/05/22</a:t>
            </a:r>
            <a:r>
              <a:rPr lang="en-US" altLang="ko-KR" sz="2400" dirty="0" smtClean="0"/>
              <a:t>]</a:t>
            </a:r>
          </a:p>
          <a:p>
            <a:r>
              <a:rPr lang="en-US" altLang="ko-KR" sz="2400" dirty="0"/>
              <a:t>[5] </a:t>
            </a:r>
            <a:r>
              <a:rPr lang="en-US" altLang="ko-KR" sz="2400" dirty="0" err="1" smtClean="0"/>
              <a:t>TensorFlow</a:t>
            </a:r>
            <a:r>
              <a:rPr lang="en-US" altLang="ko-KR" sz="2400" dirty="0" smtClean="0"/>
              <a:t>. 2022. </a:t>
            </a:r>
            <a:r>
              <a:rPr lang="en-US" altLang="ko-KR" sz="2400" i="1" dirty="0" err="1" smtClean="0"/>
              <a:t>tf.image.grayscale_to_rgb</a:t>
            </a:r>
            <a:r>
              <a:rPr lang="en-US" altLang="ko-KR" sz="2400" i="1" dirty="0" smtClean="0"/>
              <a:t>.</a:t>
            </a:r>
            <a:r>
              <a:rPr lang="en-US" altLang="ko-KR" sz="2400" dirty="0" smtClean="0"/>
              <a:t> Online. Available from: </a:t>
            </a:r>
            <a:r>
              <a:rPr lang="en-US" altLang="ko-KR" sz="2400" dirty="0" smtClean="0">
                <a:hlinkClick r:id="rId6"/>
              </a:rPr>
              <a:t>https</a:t>
            </a:r>
            <a:r>
              <a:rPr lang="en-US" altLang="ko-KR" sz="2400" dirty="0">
                <a:hlinkClick r:id="rId6"/>
              </a:rPr>
              <a:t>://</a:t>
            </a:r>
            <a:r>
              <a:rPr lang="en-US" altLang="ko-KR" sz="2400" dirty="0" smtClean="0">
                <a:hlinkClick r:id="rId6"/>
              </a:rPr>
              <a:t>www.tensorflow.org/api_docs/python/tf/image/grayscale_to_rgb</a:t>
            </a:r>
            <a:r>
              <a:rPr lang="en-US" altLang="ko-KR" sz="2400" dirty="0" smtClean="0"/>
              <a:t> </a:t>
            </a:r>
            <a:r>
              <a:rPr lang="en-US" altLang="ko-KR" sz="2400" dirty="0"/>
              <a:t>[Last Accessed: 11/05/22</a:t>
            </a:r>
            <a:r>
              <a:rPr lang="en-US" altLang="ko-KR" sz="2400" dirty="0" smtClean="0"/>
              <a:t>]</a:t>
            </a:r>
          </a:p>
          <a:p>
            <a:r>
              <a:rPr lang="en-US" altLang="ko-KR" sz="2400" dirty="0" smtClean="0"/>
              <a:t>[6] </a:t>
            </a:r>
            <a:r>
              <a:rPr lang="en-US" altLang="ko-KR" sz="2400" dirty="0" err="1" smtClean="0"/>
              <a:t>edkeveked</a:t>
            </a:r>
            <a:r>
              <a:rPr lang="en-US" altLang="ko-KR" sz="2400" dirty="0" smtClean="0"/>
              <a:t>. 2021. </a:t>
            </a:r>
            <a:r>
              <a:rPr lang="en-US" altLang="ko-KR" sz="2400" i="1" dirty="0" smtClean="0"/>
              <a:t>how to convert grayscale image to </a:t>
            </a:r>
            <a:r>
              <a:rPr lang="en-US" altLang="ko-KR" sz="2400" i="1" dirty="0" err="1" smtClean="0"/>
              <a:t>rgb</a:t>
            </a:r>
            <a:r>
              <a:rPr lang="en-US" altLang="ko-KR" sz="2400" i="1" dirty="0" smtClean="0"/>
              <a:t> RGB image? </a:t>
            </a:r>
            <a:r>
              <a:rPr lang="en-US" altLang="ko-KR" sz="2400" dirty="0" smtClean="0"/>
              <a:t>Online. </a:t>
            </a:r>
            <a:r>
              <a:rPr lang="en-US" altLang="ko-KR" sz="2400" dirty="0"/>
              <a:t>Available from: </a:t>
            </a:r>
            <a:r>
              <a:rPr lang="en-US" altLang="ko-KR" sz="2400" dirty="0">
                <a:hlinkClick r:id="rId7"/>
              </a:rPr>
              <a:t>https://</a:t>
            </a:r>
            <a:r>
              <a:rPr lang="en-US" altLang="ko-KR" sz="2400" dirty="0" smtClean="0">
                <a:hlinkClick r:id="rId7"/>
              </a:rPr>
              <a:t>stackoverflow.com/questions/66084126/how-to-convert-grayscale-image-to-rgb-rgb-image</a:t>
            </a:r>
            <a:r>
              <a:rPr lang="en-US" altLang="ko-KR" sz="2400" dirty="0" smtClean="0"/>
              <a:t> </a:t>
            </a:r>
            <a:r>
              <a:rPr lang="en-US" altLang="ko-KR" sz="2400" dirty="0"/>
              <a:t>[Last Accessed: 11/05/22]</a:t>
            </a:r>
            <a:endParaRPr lang="en-US" altLang="ko-KR" sz="2400" dirty="0" smtClean="0"/>
          </a:p>
          <a:p>
            <a:r>
              <a:rPr lang="en-US" altLang="ko-KR" sz="2400" dirty="0" smtClean="0"/>
              <a:t>[7] </a:t>
            </a:r>
            <a:r>
              <a:rPr lang="en-US" altLang="ko-KR" sz="2400" dirty="0" err="1" smtClean="0"/>
              <a:t>Dwivedi</a:t>
            </a:r>
            <a:r>
              <a:rPr lang="en-US" altLang="ko-KR" sz="2400" dirty="0" smtClean="0"/>
              <a:t>, </a:t>
            </a:r>
            <a:r>
              <a:rPr lang="en-US" altLang="ko-KR" sz="2400" dirty="0" err="1" smtClean="0"/>
              <a:t>Rohit</a:t>
            </a:r>
            <a:r>
              <a:rPr lang="en-US" altLang="ko-KR" sz="2400" dirty="0" smtClean="0"/>
              <a:t>. 2020. </a:t>
            </a:r>
            <a:r>
              <a:rPr lang="en-US" altLang="ko-KR" sz="2400" i="1" dirty="0" smtClean="0"/>
              <a:t>Everything You Should Know About Dropouts And </a:t>
            </a:r>
            <a:r>
              <a:rPr lang="en-US" altLang="ko-KR" sz="2400" i="1" dirty="0" err="1" smtClean="0"/>
              <a:t>BatchNormalization</a:t>
            </a:r>
            <a:r>
              <a:rPr lang="en-US" altLang="ko-KR" sz="2400" i="1" dirty="0" smtClean="0"/>
              <a:t> In CNN. </a:t>
            </a:r>
            <a:r>
              <a:rPr lang="en-US" altLang="ko-KR" sz="2400" dirty="0" smtClean="0"/>
              <a:t>Online. </a:t>
            </a:r>
            <a:r>
              <a:rPr lang="en-US" altLang="ko-KR" sz="2400" dirty="0"/>
              <a:t>Available from: </a:t>
            </a:r>
            <a:r>
              <a:rPr lang="en-US" altLang="ko-KR" sz="2400" dirty="0">
                <a:hlinkClick r:id="rId8"/>
              </a:rPr>
              <a:t>https://analyticsindiamag.com/everything-you-should-know-about-dropouts-and-batchnormalization-in-cnn</a:t>
            </a:r>
            <a:r>
              <a:rPr lang="en-US" altLang="ko-KR" sz="2400" dirty="0" smtClean="0">
                <a:hlinkClick r:id="rId8"/>
              </a:rPr>
              <a:t>/</a:t>
            </a:r>
            <a:r>
              <a:rPr lang="en-US" altLang="ko-KR" sz="2400" dirty="0" smtClean="0"/>
              <a:t> </a:t>
            </a:r>
            <a:r>
              <a:rPr lang="en-US" altLang="ko-KR" sz="2400" dirty="0"/>
              <a:t>[Last Accessed: 11/05/22]</a:t>
            </a:r>
          </a:p>
          <a:p>
            <a:r>
              <a:rPr lang="en-US" altLang="ko-KR" sz="2400" dirty="0" smtClean="0"/>
              <a:t>[8] </a:t>
            </a:r>
            <a:r>
              <a:rPr lang="en-US" altLang="ko-KR" sz="2400" dirty="0" err="1" smtClean="0"/>
              <a:t>Keras</a:t>
            </a:r>
            <a:r>
              <a:rPr lang="en-US" altLang="ko-KR" sz="2400" dirty="0" smtClean="0"/>
              <a:t>. 2022. </a:t>
            </a:r>
            <a:r>
              <a:rPr lang="en-US" altLang="ko-KR" sz="2400" i="1" dirty="0" smtClean="0"/>
              <a:t>Layer weight </a:t>
            </a:r>
            <a:r>
              <a:rPr lang="en-US" altLang="ko-KR" sz="2400" i="1" dirty="0" err="1" smtClean="0"/>
              <a:t>regularizers</a:t>
            </a:r>
            <a:r>
              <a:rPr lang="en-US" altLang="ko-KR" sz="2400" i="1" dirty="0" smtClean="0"/>
              <a:t>. </a:t>
            </a:r>
            <a:r>
              <a:rPr lang="en-US" altLang="ko-KR" sz="2400" dirty="0" smtClean="0"/>
              <a:t>Online. </a:t>
            </a:r>
            <a:r>
              <a:rPr lang="en-US" altLang="ko-KR" sz="2400" dirty="0"/>
              <a:t>Available from: </a:t>
            </a:r>
            <a:r>
              <a:rPr lang="en-US" altLang="ko-KR" sz="2400" dirty="0">
                <a:hlinkClick r:id="rId9"/>
              </a:rPr>
              <a:t>https://keras.io/api/layers/regularizers</a:t>
            </a:r>
            <a:r>
              <a:rPr lang="en-US" altLang="ko-KR" sz="2400" dirty="0" smtClean="0">
                <a:hlinkClick r:id="rId9"/>
              </a:rPr>
              <a:t>/</a:t>
            </a:r>
            <a:r>
              <a:rPr lang="en-US" altLang="ko-KR" sz="2400" dirty="0" smtClean="0"/>
              <a:t> </a:t>
            </a:r>
            <a:r>
              <a:rPr lang="en-US" altLang="ko-KR" sz="2400" dirty="0"/>
              <a:t>[Last Accessed: 11/05/22</a:t>
            </a:r>
            <a:r>
              <a:rPr lang="en-US" altLang="ko-KR" sz="2400" dirty="0" smtClean="0"/>
              <a:t>]</a:t>
            </a:r>
          </a:p>
          <a:p>
            <a:r>
              <a:rPr lang="en-US" altLang="ko-KR" sz="2400" dirty="0" smtClean="0"/>
              <a:t>[9] </a:t>
            </a:r>
            <a:r>
              <a:rPr lang="en-US" altLang="ko-KR" sz="2400" dirty="0" err="1" smtClean="0"/>
              <a:t>Nagpal</a:t>
            </a:r>
            <a:r>
              <a:rPr lang="en-US" altLang="ko-KR" sz="2400" dirty="0" smtClean="0"/>
              <a:t>, </a:t>
            </a:r>
            <a:r>
              <a:rPr lang="en-US" altLang="ko-KR" sz="2400" dirty="0" err="1" smtClean="0"/>
              <a:t>Anuja</a:t>
            </a:r>
            <a:r>
              <a:rPr lang="en-US" altLang="ko-KR" sz="2400" dirty="0" smtClean="0"/>
              <a:t>. 2017. </a:t>
            </a:r>
            <a:r>
              <a:rPr lang="en-US" altLang="ko-KR" sz="2400" i="1" dirty="0" smtClean="0"/>
              <a:t>L1 and L2 Regularization Methods. </a:t>
            </a:r>
            <a:r>
              <a:rPr lang="en-US" altLang="ko-KR" sz="2400" dirty="0" smtClean="0"/>
              <a:t>Online. </a:t>
            </a:r>
            <a:r>
              <a:rPr lang="en-US" altLang="ko-KR" sz="2400" dirty="0"/>
              <a:t>Available from: </a:t>
            </a:r>
            <a:r>
              <a:rPr lang="en-US" altLang="ko-KR" sz="2400" dirty="0">
                <a:hlinkClick r:id="rId10"/>
              </a:rPr>
              <a:t>https://</a:t>
            </a:r>
            <a:r>
              <a:rPr lang="en-US" altLang="ko-KR" sz="2400" dirty="0" smtClean="0">
                <a:hlinkClick r:id="rId10"/>
              </a:rPr>
              <a:t>towardsdatascience.com/l1-and-l2-regularization-methods-ce25e7fc831c</a:t>
            </a:r>
            <a:r>
              <a:rPr lang="en-US" altLang="ko-KR" sz="2400" dirty="0" smtClean="0"/>
              <a:t> </a:t>
            </a:r>
            <a:r>
              <a:rPr lang="en-US" altLang="ko-KR" sz="2400" dirty="0"/>
              <a:t>[Last Accessed: 11/05/22]</a:t>
            </a:r>
          </a:p>
          <a:p>
            <a:r>
              <a:rPr lang="en-US" altLang="ko-KR" sz="2400" dirty="0" smtClean="0"/>
              <a:t>[10] Ruiz, Pablo. 2018. </a:t>
            </a:r>
            <a:r>
              <a:rPr lang="en-US" altLang="ko-KR" sz="2400" i="1" dirty="0" smtClean="0"/>
              <a:t>Understanding and visualizing </a:t>
            </a:r>
            <a:r>
              <a:rPr lang="en-US" altLang="ko-KR" sz="2400" i="1" dirty="0" err="1" smtClean="0"/>
              <a:t>DenseNets</a:t>
            </a:r>
            <a:r>
              <a:rPr lang="en-US" altLang="ko-KR" sz="2400" i="1" dirty="0" smtClean="0"/>
              <a:t>.</a:t>
            </a:r>
            <a:r>
              <a:rPr lang="en-US" altLang="ko-KR" sz="2400" dirty="0" smtClean="0"/>
              <a:t> </a:t>
            </a:r>
            <a:r>
              <a:rPr lang="en-US" altLang="ko-KR" sz="2400" dirty="0"/>
              <a:t>2018. </a:t>
            </a:r>
            <a:r>
              <a:rPr lang="en-US" altLang="ko-KR" sz="2400" dirty="0" smtClean="0"/>
              <a:t>Available from: </a:t>
            </a:r>
            <a:r>
              <a:rPr lang="en-US" altLang="ko-KR" sz="2400" dirty="0" smtClean="0">
                <a:hlinkClick r:id="rId11"/>
              </a:rPr>
              <a:t>https</a:t>
            </a:r>
            <a:r>
              <a:rPr lang="en-US" altLang="ko-KR" sz="2400" dirty="0">
                <a:hlinkClick r:id="rId11"/>
              </a:rPr>
              <a:t>://</a:t>
            </a:r>
            <a:r>
              <a:rPr lang="en-US" altLang="ko-KR" sz="2400" dirty="0" smtClean="0">
                <a:hlinkClick r:id="rId11"/>
              </a:rPr>
              <a:t>towardsdatascience.com/understanding-and-visualizing-densenets-7f688092391a</a:t>
            </a:r>
            <a:r>
              <a:rPr lang="en-US" altLang="ko-KR" sz="2400" dirty="0" smtClean="0"/>
              <a:t> [Last Accessed: 11/05/22]</a:t>
            </a:r>
          </a:p>
          <a:p>
            <a:r>
              <a:rPr lang="en-US" altLang="ko-KR" sz="2400" dirty="0" smtClean="0"/>
              <a:t>[11] </a:t>
            </a:r>
            <a:r>
              <a:rPr lang="en-US" altLang="ko-KR" sz="2400" dirty="0" err="1" smtClean="0"/>
              <a:t>Keras</a:t>
            </a:r>
            <a:r>
              <a:rPr lang="en-US" altLang="ko-KR" sz="2400" dirty="0" smtClean="0"/>
              <a:t>. 2022. </a:t>
            </a:r>
            <a:r>
              <a:rPr lang="en-US" altLang="ko-KR" sz="2400" i="1" dirty="0" smtClean="0"/>
              <a:t>MaxPooling2D layer.</a:t>
            </a:r>
            <a:r>
              <a:rPr lang="en-US" altLang="ko-KR" sz="2400" dirty="0" smtClean="0"/>
              <a:t> Online. </a:t>
            </a:r>
            <a:r>
              <a:rPr lang="en-US" altLang="ko-KR" sz="2400" dirty="0"/>
              <a:t>Available from: </a:t>
            </a:r>
            <a:r>
              <a:rPr lang="en-US" altLang="ko-KR" sz="2400" dirty="0">
                <a:hlinkClick r:id="rId12"/>
              </a:rPr>
              <a:t>https://keras.io/api/layers/pooling_layers/max_pooling2d</a:t>
            </a:r>
            <a:r>
              <a:rPr lang="en-US" altLang="ko-KR" sz="2400" dirty="0" smtClean="0">
                <a:hlinkClick r:id="rId12"/>
              </a:rPr>
              <a:t>/</a:t>
            </a:r>
            <a:r>
              <a:rPr lang="en-US" altLang="ko-KR" sz="2400" dirty="0" smtClean="0"/>
              <a:t> </a:t>
            </a:r>
            <a:r>
              <a:rPr lang="en-US" altLang="ko-KR" sz="2400" dirty="0"/>
              <a:t>[Last Accessed: 11/05/22</a:t>
            </a:r>
            <a:r>
              <a:rPr lang="en-US" altLang="ko-KR" sz="2400" dirty="0" smtClean="0"/>
              <a:t>]</a:t>
            </a:r>
          </a:p>
          <a:p>
            <a:r>
              <a:rPr lang="en-US" altLang="ko-KR" sz="2400" dirty="0" smtClean="0"/>
              <a:t>[12] </a:t>
            </a:r>
            <a:r>
              <a:rPr lang="en-US" altLang="ko-KR" sz="2400" dirty="0" err="1" smtClean="0"/>
              <a:t>Bronshtein</a:t>
            </a:r>
            <a:r>
              <a:rPr lang="en-US" altLang="ko-KR" sz="2400" dirty="0" smtClean="0"/>
              <a:t>, </a:t>
            </a:r>
            <a:r>
              <a:rPr lang="en-US" altLang="ko-KR" sz="2400" dirty="0" err="1" smtClean="0"/>
              <a:t>Adi</a:t>
            </a:r>
            <a:r>
              <a:rPr lang="en-US" altLang="ko-KR" sz="2400" dirty="0" smtClean="0"/>
              <a:t>. 2017. </a:t>
            </a:r>
            <a:r>
              <a:rPr lang="en-US" altLang="ko-KR" sz="2400" i="1" dirty="0" smtClean="0"/>
              <a:t>Train/Test Split and Cross Validation in Python. </a:t>
            </a:r>
            <a:r>
              <a:rPr lang="en-US" altLang="ko-KR" sz="2400" dirty="0" smtClean="0"/>
              <a:t>Online. </a:t>
            </a:r>
            <a:r>
              <a:rPr lang="en-US" altLang="ko-KR" sz="2400" dirty="0"/>
              <a:t>Available from: </a:t>
            </a:r>
            <a:r>
              <a:rPr lang="en-US" altLang="ko-KR" sz="2400" dirty="0">
                <a:hlinkClick r:id="rId13"/>
              </a:rPr>
              <a:t>https://</a:t>
            </a:r>
            <a:r>
              <a:rPr lang="en-US" altLang="ko-KR" sz="2400" dirty="0" smtClean="0">
                <a:hlinkClick r:id="rId13"/>
              </a:rPr>
              <a:t>towardsdatascience.com/train-test-split-and-cross-validation-in-python-80b61beca4b6</a:t>
            </a:r>
            <a:r>
              <a:rPr lang="en-US" altLang="ko-KR" sz="2400" dirty="0" smtClean="0"/>
              <a:t> </a:t>
            </a:r>
            <a:r>
              <a:rPr lang="en-US" altLang="ko-KR" sz="2400" dirty="0"/>
              <a:t>[Last Accessed: 11/05/22]</a:t>
            </a:r>
          </a:p>
          <a:p>
            <a:r>
              <a:rPr lang="en-US" altLang="ko-KR" sz="2400" dirty="0" smtClean="0"/>
              <a:t>[13] </a:t>
            </a:r>
            <a:r>
              <a:rPr lang="en-US" altLang="ko-KR" sz="2400" dirty="0"/>
              <a:t>Brownlee, Jason</a:t>
            </a:r>
            <a:r>
              <a:rPr lang="en-US" altLang="ko-KR" sz="2400" dirty="0" smtClean="0"/>
              <a:t>. 2020. </a:t>
            </a:r>
            <a:r>
              <a:rPr lang="en-US" altLang="ko-KR" sz="2400" i="1" dirty="0" smtClean="0"/>
              <a:t>How Do Convolutional Layers Work in Deep Learning Neural Networks? </a:t>
            </a:r>
            <a:r>
              <a:rPr lang="en-US" altLang="ko-KR" sz="2400" dirty="0" smtClean="0"/>
              <a:t>Online. Available from</a:t>
            </a:r>
            <a:r>
              <a:rPr lang="en-US" altLang="ko-KR" sz="2400" dirty="0"/>
              <a:t>: </a:t>
            </a:r>
            <a:r>
              <a:rPr lang="en-US" altLang="ko-KR" sz="2400" dirty="0">
                <a:hlinkClick r:id="rId14"/>
              </a:rPr>
              <a:t>https://machinelearningmastery.com/convolutional-layers-for-deep-learning-neural-networks</a:t>
            </a:r>
            <a:r>
              <a:rPr lang="en-US" altLang="ko-KR" sz="2400" dirty="0" smtClean="0">
                <a:hlinkClick r:id="rId14"/>
              </a:rPr>
              <a:t>/</a:t>
            </a:r>
            <a:r>
              <a:rPr lang="en-US" altLang="ko-KR" sz="2400" dirty="0" smtClean="0"/>
              <a:t> </a:t>
            </a:r>
            <a:r>
              <a:rPr lang="en-US" altLang="ko-KR" sz="2400" dirty="0"/>
              <a:t>[Last Accessed: 11/05/22]</a:t>
            </a:r>
            <a:endParaRPr lang="ko-KR" altLang="en-US" sz="2400" dirty="0"/>
          </a:p>
        </p:txBody>
      </p:sp>
      <p:sp>
        <p:nvSpPr>
          <p:cNvPr id="32" name="TextBox 31"/>
          <p:cNvSpPr txBox="1"/>
          <p:nvPr/>
        </p:nvSpPr>
        <p:spPr>
          <a:xfrm>
            <a:off x="658862" y="30046116"/>
            <a:ext cx="13808624" cy="830997"/>
          </a:xfrm>
          <a:prstGeom prst="rect">
            <a:avLst/>
          </a:prstGeom>
          <a:noFill/>
        </p:spPr>
        <p:txBody>
          <a:bodyPr wrap="square" rtlCol="0">
            <a:spAutoFit/>
          </a:bodyPr>
          <a:lstStyle/>
          <a:p>
            <a:r>
              <a:rPr lang="en-US" altLang="ko-KR" sz="2400" b="1" dirty="0" smtClean="0"/>
              <a:t>Augmentation with contrast (adjust contrast = 1.5, </a:t>
            </a:r>
            <a:r>
              <a:rPr lang="en-US" altLang="ko-KR" sz="2400" b="1" dirty="0"/>
              <a:t>smooth- train, rough- </a:t>
            </a:r>
            <a:r>
              <a:rPr lang="en-US" altLang="ko-KR" sz="2400" b="1" dirty="0" smtClean="0"/>
              <a:t>validation; ) vs Augmentation with gamma (adjust gamma=1.2, </a:t>
            </a:r>
            <a:r>
              <a:rPr lang="en-US" altLang="ko-KR" sz="2400" b="1" dirty="0"/>
              <a:t>smooth- train, rough- validation; </a:t>
            </a:r>
            <a:r>
              <a:rPr lang="en-US" altLang="ko-KR" sz="2400" b="1" dirty="0" smtClean="0"/>
              <a:t>)</a:t>
            </a:r>
            <a:endParaRPr lang="ko-KR" altLang="en-US" sz="2400" b="1" dirty="0"/>
          </a:p>
        </p:txBody>
      </p:sp>
      <p:pic>
        <p:nvPicPr>
          <p:cNvPr id="38" name="Picture 37"/>
          <p:cNvPicPr>
            <a:picLocks noChangeAspect="1"/>
          </p:cNvPicPr>
          <p:nvPr/>
        </p:nvPicPr>
        <p:blipFill>
          <a:blip r:embed="rId15"/>
          <a:stretch>
            <a:fillRect/>
          </a:stretch>
        </p:blipFill>
        <p:spPr>
          <a:xfrm>
            <a:off x="8542771" y="25357513"/>
            <a:ext cx="2747222" cy="2656853"/>
          </a:xfrm>
          <a:prstGeom prst="rect">
            <a:avLst/>
          </a:prstGeom>
        </p:spPr>
      </p:pic>
      <p:pic>
        <p:nvPicPr>
          <p:cNvPr id="39" name="Picture 38"/>
          <p:cNvPicPr>
            <a:picLocks noChangeAspect="1"/>
          </p:cNvPicPr>
          <p:nvPr/>
        </p:nvPicPr>
        <p:blipFill>
          <a:blip r:embed="rId16"/>
          <a:stretch>
            <a:fillRect/>
          </a:stretch>
        </p:blipFill>
        <p:spPr>
          <a:xfrm>
            <a:off x="974554" y="36465253"/>
            <a:ext cx="6134458" cy="4545792"/>
          </a:xfrm>
          <a:prstGeom prst="rect">
            <a:avLst/>
          </a:prstGeom>
        </p:spPr>
      </p:pic>
      <p:pic>
        <p:nvPicPr>
          <p:cNvPr id="42" name="Picture 41"/>
          <p:cNvPicPr>
            <a:picLocks noChangeAspect="1"/>
          </p:cNvPicPr>
          <p:nvPr/>
        </p:nvPicPr>
        <p:blipFill>
          <a:blip r:embed="rId17"/>
          <a:stretch>
            <a:fillRect/>
          </a:stretch>
        </p:blipFill>
        <p:spPr>
          <a:xfrm>
            <a:off x="658861" y="31724208"/>
            <a:ext cx="6346781" cy="4694278"/>
          </a:xfrm>
          <a:prstGeom prst="rect">
            <a:avLst/>
          </a:prstGeom>
        </p:spPr>
      </p:pic>
      <p:pic>
        <p:nvPicPr>
          <p:cNvPr id="43" name="Picture 42"/>
          <p:cNvPicPr>
            <a:picLocks noChangeAspect="1"/>
          </p:cNvPicPr>
          <p:nvPr/>
        </p:nvPicPr>
        <p:blipFill>
          <a:blip r:embed="rId18"/>
          <a:stretch>
            <a:fillRect/>
          </a:stretch>
        </p:blipFill>
        <p:spPr>
          <a:xfrm>
            <a:off x="24149538" y="22755244"/>
            <a:ext cx="5580185" cy="4704422"/>
          </a:xfrm>
          <a:prstGeom prst="rect">
            <a:avLst/>
          </a:prstGeom>
        </p:spPr>
      </p:pic>
      <p:sp>
        <p:nvSpPr>
          <p:cNvPr id="46" name="Rectangle 4"/>
          <p:cNvSpPr>
            <a:spLocks noChangeArrowheads="1"/>
          </p:cNvSpPr>
          <p:nvPr/>
        </p:nvSpPr>
        <p:spPr bwMode="auto">
          <a:xfrm>
            <a:off x="152400" y="152400"/>
            <a:ext cx="302752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smtClean="0">
                <a:ln>
                  <a:noFill/>
                </a:ln>
                <a:solidFill>
                  <a:schemeClr val="tx1"/>
                </a:solidFill>
                <a:effectLst/>
                <a:latin typeface="Arial" panose="020B0604020202020204" pitchFamily="34" charset="0"/>
                <a:ea typeface="inherit"/>
              </a:rPr>
              <a:t/>
            </a:r>
            <a:br>
              <a:rPr kumimoji="0" lang="ko-KR" altLang="ko-KR" sz="1000" b="0" i="0" u="none" strike="noStrike" cap="none" normalizeH="0" baseline="0" smtClean="0">
                <a:ln>
                  <a:noFill/>
                </a:ln>
                <a:solidFill>
                  <a:schemeClr val="tx1"/>
                </a:solidFill>
                <a:effectLst/>
                <a:latin typeface="Arial" panose="020B0604020202020204" pitchFamily="34" charset="0"/>
                <a:ea typeface="inherit"/>
              </a:rPr>
            </a:br>
            <a:endParaRPr kumimoji="0" lang="ko-KR" altLang="ko-KR" sz="1800" b="0" i="0" u="none" strike="noStrike" cap="none" normalizeH="0" baseline="0" smtClean="0">
              <a:ln>
                <a:noFill/>
              </a:ln>
              <a:solidFill>
                <a:schemeClr val="tx1"/>
              </a:solidFill>
              <a:effectLst/>
              <a:latin typeface="Arial" panose="020B0604020202020204" pitchFamily="34" charset="0"/>
            </a:endParaRPr>
          </a:p>
        </p:txBody>
      </p:sp>
      <p:pic>
        <p:nvPicPr>
          <p:cNvPr id="50" name="Picture 49"/>
          <p:cNvPicPr>
            <a:picLocks noChangeAspect="1"/>
          </p:cNvPicPr>
          <p:nvPr/>
        </p:nvPicPr>
        <p:blipFill>
          <a:blip r:embed="rId19"/>
          <a:stretch>
            <a:fillRect/>
          </a:stretch>
        </p:blipFill>
        <p:spPr>
          <a:xfrm>
            <a:off x="2264962" y="25220187"/>
            <a:ext cx="3134578" cy="2821120"/>
          </a:xfrm>
          <a:prstGeom prst="rect">
            <a:avLst/>
          </a:prstGeom>
        </p:spPr>
      </p:pic>
      <p:sp>
        <p:nvSpPr>
          <p:cNvPr id="51" name="TextBox 50"/>
          <p:cNvSpPr txBox="1"/>
          <p:nvPr/>
        </p:nvSpPr>
        <p:spPr>
          <a:xfrm>
            <a:off x="974554" y="28649292"/>
            <a:ext cx="6435736" cy="461665"/>
          </a:xfrm>
          <a:prstGeom prst="rect">
            <a:avLst/>
          </a:prstGeom>
          <a:noFill/>
        </p:spPr>
        <p:txBody>
          <a:bodyPr wrap="none" rtlCol="0">
            <a:spAutoFit/>
          </a:bodyPr>
          <a:lstStyle/>
          <a:p>
            <a:r>
              <a:rPr lang="en-US" altLang="ko-KR" sz="2400" i="1" dirty="0" smtClean="0"/>
              <a:t>Image 1.1 Kidney Cortex Cell using Adjust Contrast</a:t>
            </a:r>
            <a:endParaRPr lang="ko-KR" altLang="en-US" sz="2400" i="1" dirty="0"/>
          </a:p>
        </p:txBody>
      </p:sp>
      <p:sp>
        <p:nvSpPr>
          <p:cNvPr id="52" name="Rectangle 51"/>
          <p:cNvSpPr/>
          <p:nvPr/>
        </p:nvSpPr>
        <p:spPr>
          <a:xfrm>
            <a:off x="7563174" y="28675978"/>
            <a:ext cx="6435736" cy="461665"/>
          </a:xfrm>
          <a:prstGeom prst="rect">
            <a:avLst/>
          </a:prstGeom>
        </p:spPr>
        <p:txBody>
          <a:bodyPr wrap="none">
            <a:spAutoFit/>
          </a:bodyPr>
          <a:lstStyle/>
          <a:p>
            <a:r>
              <a:rPr lang="en-US" altLang="ko-KR" sz="2400" i="1" dirty="0"/>
              <a:t>Image </a:t>
            </a:r>
            <a:r>
              <a:rPr lang="en-US" altLang="ko-KR" sz="2400" i="1" dirty="0" smtClean="0"/>
              <a:t>2.1 </a:t>
            </a:r>
            <a:r>
              <a:rPr lang="en-US" altLang="ko-KR" sz="2400" i="1" dirty="0"/>
              <a:t>Kidney Cortex Cell using </a:t>
            </a:r>
            <a:r>
              <a:rPr lang="en-US" altLang="ko-KR" sz="2400" i="1" dirty="0" smtClean="0"/>
              <a:t>Adjust </a:t>
            </a:r>
            <a:r>
              <a:rPr lang="en-US" altLang="ko-KR" sz="2400" i="1" dirty="0"/>
              <a:t>Contrast</a:t>
            </a:r>
            <a:endParaRPr lang="ko-KR" altLang="en-US" sz="2400" dirty="0"/>
          </a:p>
        </p:txBody>
      </p:sp>
      <p:sp>
        <p:nvSpPr>
          <p:cNvPr id="53" name="Rectangle 52"/>
          <p:cNvSpPr/>
          <p:nvPr/>
        </p:nvSpPr>
        <p:spPr>
          <a:xfrm>
            <a:off x="7087063" y="35846354"/>
            <a:ext cx="5340116" cy="461665"/>
          </a:xfrm>
          <a:prstGeom prst="rect">
            <a:avLst/>
          </a:prstGeom>
        </p:spPr>
        <p:txBody>
          <a:bodyPr wrap="none">
            <a:spAutoFit/>
          </a:bodyPr>
          <a:lstStyle/>
          <a:p>
            <a:r>
              <a:rPr lang="en-US" altLang="ko-KR" sz="2400" i="1" dirty="0" smtClean="0"/>
              <a:t>Image 1.2 Accuracy using Adjust Contrast</a:t>
            </a:r>
            <a:endParaRPr lang="ko-KR" altLang="en-US" sz="2400" dirty="0"/>
          </a:p>
        </p:txBody>
      </p:sp>
      <p:sp>
        <p:nvSpPr>
          <p:cNvPr id="54" name="Rectangle 53"/>
          <p:cNvSpPr/>
          <p:nvPr/>
        </p:nvSpPr>
        <p:spPr>
          <a:xfrm>
            <a:off x="7246324" y="40417962"/>
            <a:ext cx="5340116" cy="461665"/>
          </a:xfrm>
          <a:prstGeom prst="rect">
            <a:avLst/>
          </a:prstGeom>
        </p:spPr>
        <p:txBody>
          <a:bodyPr wrap="none">
            <a:spAutoFit/>
          </a:bodyPr>
          <a:lstStyle/>
          <a:p>
            <a:r>
              <a:rPr lang="en-US" altLang="ko-KR" sz="2400" i="1" dirty="0"/>
              <a:t>Image </a:t>
            </a:r>
            <a:r>
              <a:rPr lang="en-US" altLang="ko-KR" sz="2400" i="1" dirty="0" smtClean="0"/>
              <a:t>2.2 </a:t>
            </a:r>
            <a:r>
              <a:rPr lang="en-US" altLang="ko-KR" sz="2400" i="1" dirty="0"/>
              <a:t>Accuracy using Adjust Contrast</a:t>
            </a:r>
            <a:endParaRPr lang="ko-KR" altLang="en-US" sz="2400" dirty="0"/>
          </a:p>
        </p:txBody>
      </p:sp>
      <p:pic>
        <p:nvPicPr>
          <p:cNvPr id="55" name="Picture 54"/>
          <p:cNvPicPr>
            <a:picLocks noChangeAspect="1"/>
          </p:cNvPicPr>
          <p:nvPr/>
        </p:nvPicPr>
        <p:blipFill>
          <a:blip r:embed="rId20"/>
          <a:stretch>
            <a:fillRect/>
          </a:stretch>
        </p:blipFill>
        <p:spPr>
          <a:xfrm>
            <a:off x="15732367" y="25040814"/>
            <a:ext cx="8198478" cy="1389339"/>
          </a:xfrm>
          <a:prstGeom prst="rect">
            <a:avLst/>
          </a:prstGeom>
        </p:spPr>
      </p:pic>
      <p:pic>
        <p:nvPicPr>
          <p:cNvPr id="56" name="Picture 55"/>
          <p:cNvPicPr>
            <a:picLocks noChangeAspect="1"/>
          </p:cNvPicPr>
          <p:nvPr/>
        </p:nvPicPr>
        <p:blipFill>
          <a:blip r:embed="rId21"/>
          <a:stretch>
            <a:fillRect/>
          </a:stretch>
        </p:blipFill>
        <p:spPr>
          <a:xfrm>
            <a:off x="15619747" y="10533424"/>
            <a:ext cx="9184708" cy="1496650"/>
          </a:xfrm>
          <a:prstGeom prst="rect">
            <a:avLst/>
          </a:prstGeom>
        </p:spPr>
      </p:pic>
      <p:sp>
        <p:nvSpPr>
          <p:cNvPr id="58" name="TextBox 57"/>
          <p:cNvSpPr txBox="1"/>
          <p:nvPr/>
        </p:nvSpPr>
        <p:spPr>
          <a:xfrm>
            <a:off x="15732368" y="7839997"/>
            <a:ext cx="13783524" cy="2862322"/>
          </a:xfrm>
          <a:prstGeom prst="rect">
            <a:avLst/>
          </a:prstGeom>
          <a:noFill/>
        </p:spPr>
        <p:txBody>
          <a:bodyPr wrap="square" rtlCol="0">
            <a:spAutoFit/>
          </a:bodyPr>
          <a:lstStyle/>
          <a:p>
            <a:pPr>
              <a:lnSpc>
                <a:spcPct val="150000"/>
              </a:lnSpc>
            </a:pPr>
            <a:r>
              <a:rPr lang="en-US" altLang="ko-KR" sz="2400" dirty="0" smtClean="0"/>
              <a:t>The dataset training model with data augmentation using “</a:t>
            </a:r>
            <a:r>
              <a:rPr lang="en-US" altLang="ko-KR" sz="2400" dirty="0" err="1" smtClean="0"/>
              <a:t>adjust_contrast</a:t>
            </a:r>
            <a:r>
              <a:rPr lang="en-US" altLang="ko-KR" sz="2400" dirty="0" smtClean="0"/>
              <a:t>” function, has produced the result of 0.64230 with batch size of 128 and 44 epochs. As recommended in the computer labs in the class and by </a:t>
            </a:r>
            <a:r>
              <a:rPr lang="en-US" altLang="ko-KR" sz="2400" dirty="0" err="1" smtClean="0"/>
              <a:t>Bronshtein</a:t>
            </a:r>
            <a:r>
              <a:rPr lang="en-US" altLang="ko-KR" sz="2400" dirty="0" smtClean="0"/>
              <a:t>, </a:t>
            </a:r>
            <a:r>
              <a:rPr lang="en-US" altLang="ko-KR" sz="2400" dirty="0" err="1" smtClean="0"/>
              <a:t>Adi</a:t>
            </a:r>
            <a:r>
              <a:rPr lang="en-US" altLang="ko-KR" sz="2400" dirty="0" smtClean="0"/>
              <a:t> (2017) </a:t>
            </a:r>
            <a:r>
              <a:rPr lang="en-US" altLang="ko-KR" sz="2400" dirty="0"/>
              <a:t>v</a:t>
            </a:r>
            <a:r>
              <a:rPr lang="en-US" altLang="ko-KR" sz="2400" dirty="0" smtClean="0"/>
              <a:t>alidation split of 0.2 was used in splitting the training and test split. 120 000 images were used for training, 30 000 pictures were used for validation, and the rest  50 000 were used for  testing the model. (Image 3) </a:t>
            </a:r>
            <a:endParaRPr lang="ko-KR" altLang="en-US" sz="2400" dirty="0"/>
          </a:p>
        </p:txBody>
      </p:sp>
      <p:sp>
        <p:nvSpPr>
          <p:cNvPr id="59" name="TextBox 58"/>
          <p:cNvSpPr txBox="1"/>
          <p:nvPr/>
        </p:nvSpPr>
        <p:spPr>
          <a:xfrm>
            <a:off x="15732368" y="11936179"/>
            <a:ext cx="8959466" cy="461665"/>
          </a:xfrm>
          <a:prstGeom prst="rect">
            <a:avLst/>
          </a:prstGeom>
          <a:noFill/>
        </p:spPr>
        <p:txBody>
          <a:bodyPr wrap="square" rtlCol="0">
            <a:spAutoFit/>
          </a:bodyPr>
          <a:lstStyle/>
          <a:p>
            <a:r>
              <a:rPr lang="en-US" altLang="ko-KR" sz="2400" i="1" dirty="0" smtClean="0"/>
              <a:t>Image 3. Number of images for training, validation, and testing</a:t>
            </a:r>
            <a:endParaRPr lang="ko-KR" altLang="en-US" sz="2400" i="1" dirty="0"/>
          </a:p>
        </p:txBody>
      </p:sp>
      <p:sp>
        <p:nvSpPr>
          <p:cNvPr id="61" name="TextBox 60"/>
          <p:cNvSpPr txBox="1"/>
          <p:nvPr/>
        </p:nvSpPr>
        <p:spPr>
          <a:xfrm>
            <a:off x="15732367" y="12379776"/>
            <a:ext cx="13776081" cy="12834283"/>
          </a:xfrm>
          <a:prstGeom prst="rect">
            <a:avLst/>
          </a:prstGeom>
          <a:noFill/>
        </p:spPr>
        <p:txBody>
          <a:bodyPr wrap="square" rtlCol="0">
            <a:spAutoFit/>
          </a:bodyPr>
          <a:lstStyle/>
          <a:p>
            <a:pPr>
              <a:lnSpc>
                <a:spcPct val="150000"/>
              </a:lnSpc>
            </a:pPr>
            <a:r>
              <a:rPr lang="en-US" altLang="ko-KR" sz="2400" dirty="0" smtClean="0"/>
              <a:t>Firstly, prior to building a model, I’ve written out 2 functions for data augmentations. First,</a:t>
            </a:r>
            <a:r>
              <a:rPr lang="en-US" altLang="ko-KR" sz="2400" baseline="30000" dirty="0" smtClean="0"/>
              <a:t> </a:t>
            </a:r>
            <a:r>
              <a:rPr lang="en-US" altLang="ko-KR" sz="2400" dirty="0" smtClean="0"/>
              <a:t> the data augmentation was made using </a:t>
            </a:r>
            <a:r>
              <a:rPr lang="en-US" altLang="ko-KR" sz="2400" dirty="0" err="1" smtClean="0"/>
              <a:t>Keras</a:t>
            </a:r>
            <a:r>
              <a:rPr lang="en-US" altLang="ko-KR" sz="2400" dirty="0"/>
              <a:t> </a:t>
            </a:r>
            <a:r>
              <a:rPr lang="en-US" altLang="ko-KR" sz="2400" dirty="0" err="1" smtClean="0"/>
              <a:t>RandomFlip</a:t>
            </a:r>
            <a:r>
              <a:rPr lang="en-US" altLang="ko-KR" sz="2400" dirty="0" smtClean="0"/>
              <a:t> and Random Rotation. Next, a class was written for adjusting contrast. </a:t>
            </a:r>
          </a:p>
          <a:p>
            <a:pPr>
              <a:lnSpc>
                <a:spcPct val="150000"/>
              </a:lnSpc>
            </a:pPr>
            <a:r>
              <a:rPr lang="en-US" altLang="ko-KR" sz="2400" dirty="0" smtClean="0"/>
              <a:t>After building functions for data augmentation, I built the model. In the beginning, the model rescales the input images to improve the neural network performance and prevents non-optimal routes performing too well. Then, the previously implemented data augmentation functions are added to the model before adding any other layers, so that the images are fed to the model giving the computer time to learn the variations of the images without any confusion. From here, I implemented 4 similar blocks of code with a same structure but different convolutional layer parameters. The block starts with 2 identical convolutional layers with the padding set to ‘same’, as I’ve learned that it produces better accuracy than putting other layers in between doing the lab challenges. Furthermore, Brownlee, Jason (2020) states that stacking of convolutional layers allows a hierarchical feature extraction of the input </a:t>
            </a:r>
            <a:r>
              <a:rPr lang="en-US" altLang="ko-KR" sz="2400" dirty="0"/>
              <a:t>[13</a:t>
            </a:r>
            <a:r>
              <a:rPr lang="en-US" altLang="ko-KR" sz="2400" dirty="0" smtClean="0"/>
              <a:t>]. The two Conv2D layers are then followed by </a:t>
            </a:r>
            <a:r>
              <a:rPr lang="en-US" altLang="ko-KR" sz="2400" dirty="0" err="1" smtClean="0"/>
              <a:t>BatchNormalization</a:t>
            </a:r>
            <a:r>
              <a:rPr lang="en-US" altLang="ko-KR" sz="2400" dirty="0" smtClean="0"/>
              <a:t>, MaxPooling2D, and Dropouts. I’ve implemented the block in this structure as we want to stabilize learning efficiency, train different variations of images in the next block and also assume that not all trained images are necessarily correctly classified in layers with same hyperparameters.  Lastly, the model gets flattened in 1-D array to compare with the </a:t>
            </a:r>
            <a:r>
              <a:rPr lang="en-US" altLang="ko-KR" sz="2400" dirty="0" err="1" smtClean="0"/>
              <a:t>neighbouring</a:t>
            </a:r>
            <a:r>
              <a:rPr lang="en-US" altLang="ko-KR" sz="2400" dirty="0" smtClean="0"/>
              <a:t> classified data, use Dense for diverse number of classes to get more accurate identification along with penalty application on the output layer regarding the accuracy. After this there’s final Dropout function with a rate of 0.5 for a good regularization before testing. Total of 1.3+ millions of parameters were used in my model. (Image 4)</a:t>
            </a:r>
          </a:p>
          <a:p>
            <a:pPr>
              <a:lnSpc>
                <a:spcPct val="150000"/>
              </a:lnSpc>
            </a:pPr>
            <a:r>
              <a:rPr lang="en-US" altLang="ko-KR" sz="2400" dirty="0" smtClean="0"/>
              <a:t>According to predictions, Cell Type 0 and 6 compose a bit more than half </a:t>
            </a:r>
          </a:p>
          <a:p>
            <a:pPr>
              <a:lnSpc>
                <a:spcPct val="150000"/>
              </a:lnSpc>
            </a:pPr>
            <a:r>
              <a:rPr lang="en-US" altLang="ko-KR" sz="2400" dirty="0" smtClean="0"/>
              <a:t>of the dataset. (Image 5) I used checkpoint to save each model and </a:t>
            </a:r>
          </a:p>
          <a:p>
            <a:pPr>
              <a:lnSpc>
                <a:spcPct val="150000"/>
              </a:lnSpc>
            </a:pPr>
            <a:r>
              <a:rPr lang="en-US" altLang="ko-KR" sz="2400" dirty="0" smtClean="0"/>
              <a:t>compare it with other models, and the best checkpoint model </a:t>
            </a:r>
          </a:p>
          <a:p>
            <a:pPr>
              <a:lnSpc>
                <a:spcPct val="150000"/>
              </a:lnSpc>
            </a:pPr>
            <a:r>
              <a:rPr lang="en-US" altLang="ko-KR" sz="2400" dirty="0" smtClean="0"/>
              <a:t>result was 0.64230.</a:t>
            </a:r>
            <a:endParaRPr lang="ko-KR" altLang="en-US" sz="2400" dirty="0"/>
          </a:p>
        </p:txBody>
      </p:sp>
      <p:sp>
        <p:nvSpPr>
          <p:cNvPr id="62" name="TextBox 61"/>
          <p:cNvSpPr txBox="1"/>
          <p:nvPr/>
        </p:nvSpPr>
        <p:spPr>
          <a:xfrm>
            <a:off x="15732367" y="26376923"/>
            <a:ext cx="8198478" cy="830997"/>
          </a:xfrm>
          <a:prstGeom prst="rect">
            <a:avLst/>
          </a:prstGeom>
          <a:noFill/>
        </p:spPr>
        <p:txBody>
          <a:bodyPr wrap="square" rtlCol="0">
            <a:spAutoFit/>
          </a:bodyPr>
          <a:lstStyle/>
          <a:p>
            <a:r>
              <a:rPr lang="en-US" altLang="ko-KR" sz="2400" dirty="0" smtClean="0"/>
              <a:t>Image 4. </a:t>
            </a:r>
            <a:r>
              <a:rPr lang="en-US" altLang="ko-KR" sz="2400" i="1" dirty="0" smtClean="0"/>
              <a:t>Information about number of parameters in model from model summary.</a:t>
            </a:r>
            <a:endParaRPr lang="ko-KR" altLang="en-US" sz="2400" i="1" dirty="0"/>
          </a:p>
        </p:txBody>
      </p:sp>
      <p:sp>
        <p:nvSpPr>
          <p:cNvPr id="63" name="Rectangle 62"/>
          <p:cNvSpPr/>
          <p:nvPr/>
        </p:nvSpPr>
        <p:spPr>
          <a:xfrm>
            <a:off x="25412128" y="27453416"/>
            <a:ext cx="4055406" cy="461665"/>
          </a:xfrm>
          <a:prstGeom prst="rect">
            <a:avLst/>
          </a:prstGeom>
        </p:spPr>
        <p:txBody>
          <a:bodyPr wrap="none">
            <a:spAutoFit/>
          </a:bodyPr>
          <a:lstStyle/>
          <a:p>
            <a:r>
              <a:rPr lang="en-US" altLang="ko-KR" sz="2400" dirty="0"/>
              <a:t>Image </a:t>
            </a:r>
            <a:r>
              <a:rPr lang="en-US" altLang="ko-KR" sz="2400" dirty="0" smtClean="0"/>
              <a:t>5. </a:t>
            </a:r>
            <a:r>
              <a:rPr lang="en-US" altLang="ko-KR" sz="2400" i="1" dirty="0" smtClean="0"/>
              <a:t>Pie chart of Cell Types</a:t>
            </a:r>
            <a:endParaRPr lang="ko-KR" altLang="en-US" sz="2400" i="1" dirty="0"/>
          </a:p>
        </p:txBody>
      </p:sp>
    </p:spTree>
    <p:extLst>
      <p:ext uri="{BB962C8B-B14F-4D97-AF65-F5344CB8AC3E}">
        <p14:creationId xmlns:p14="http://schemas.microsoft.com/office/powerpoint/2010/main" val="1965710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4475</TotalTime>
  <Words>1648</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inherit</vt:lpstr>
      <vt:lpstr>맑은 고딕</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139</cp:revision>
  <dcterms:created xsi:type="dcterms:W3CDTF">2019-04-27T23:29:48Z</dcterms:created>
  <dcterms:modified xsi:type="dcterms:W3CDTF">2022-05-11T13:56:17Z</dcterms:modified>
</cp:coreProperties>
</file>