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2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2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28317"/>
            <a:ext cx="12191999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073755" y="292100"/>
            <a:ext cx="1011824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44CD-E4D6-40D0-A32D-4B0E14289BC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report.com/teams/mai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253666"/>
            <a:ext cx="6291744" cy="211304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9633" y="1433025"/>
            <a:ext cx="5896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2017</a:t>
            </a: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시즌 타자 기록을 통해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분석한 </a:t>
            </a:r>
            <a:r>
              <a:rPr lang="en-US" altLang="ko-KR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LG </a:t>
            </a:r>
            <a:r>
              <a:rPr lang="ko-KR" altLang="en-US" sz="3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트윈스의</a:t>
            </a: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포스트시즌 진출 실패 이유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88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55B16-4F7F-41E8-B6EB-427B7D2B3FB9}"/>
              </a:ext>
            </a:extLst>
          </p:cNvPr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09E2B-0DB5-4886-B9DE-FDDD17D0C622}"/>
              </a:ext>
            </a:extLst>
          </p:cNvPr>
          <p:cNvSpPr txBox="1"/>
          <p:nvPr/>
        </p:nvSpPr>
        <p:spPr>
          <a:xfrm>
            <a:off x="536510" y="69607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4.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C2373-52D0-45F4-9090-252D55E209FF}"/>
              </a:ext>
            </a:extLst>
          </p:cNvPr>
          <p:cNvSpPr txBox="1"/>
          <p:nvPr/>
        </p:nvSpPr>
        <p:spPr>
          <a:xfrm>
            <a:off x="646965" y="1109528"/>
            <a:ext cx="2638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1)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순위 별 득점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실점 비교</a:t>
            </a:r>
          </a:p>
        </p:txBody>
      </p:sp>
      <p:pic>
        <p:nvPicPr>
          <p:cNvPr id="10" name="그림 9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67B911A1-AEA7-4626-85D1-B6A9D9BE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8081"/>
            <a:ext cx="4412610" cy="2857477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0DC5FB34-E1D0-4328-A116-B63132ACA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87" y="1448081"/>
            <a:ext cx="4353257" cy="2857478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943099A-3A67-4593-A96B-9275D44AD5CB}"/>
              </a:ext>
            </a:extLst>
          </p:cNvPr>
          <p:cNvSpPr/>
          <p:nvPr/>
        </p:nvSpPr>
        <p:spPr>
          <a:xfrm>
            <a:off x="5645791" y="4305558"/>
            <a:ext cx="364675" cy="358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F7F30-8891-4516-B154-D11539D8CA43}"/>
              </a:ext>
            </a:extLst>
          </p:cNvPr>
          <p:cNvSpPr txBox="1"/>
          <p:nvPr/>
        </p:nvSpPr>
        <p:spPr>
          <a:xfrm>
            <a:off x="1076202" y="4743358"/>
            <a:ext cx="9561038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의 팀 방어율이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위인 만큼 팀 실점은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10</a:t>
            </a:r>
            <a:r>
              <a:rPr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개팀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중 가장 적었지만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팀 득점의 경우 전체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9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등을 기록할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정도로 팀 득점력이 저조함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71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3D286-51BE-42F7-AC17-748DC9B77910}"/>
              </a:ext>
            </a:extLst>
          </p:cNvPr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C3018-D16C-4788-81A0-4107C3FACD7B}"/>
              </a:ext>
            </a:extLst>
          </p:cNvPr>
          <p:cNvSpPr txBox="1"/>
          <p:nvPr/>
        </p:nvSpPr>
        <p:spPr>
          <a:xfrm>
            <a:off x="536510" y="69607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4.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454B8-040D-4E80-B9D8-02C79D23C571}"/>
              </a:ext>
            </a:extLst>
          </p:cNvPr>
          <p:cNvSpPr txBox="1"/>
          <p:nvPr/>
        </p:nvSpPr>
        <p:spPr>
          <a:xfrm>
            <a:off x="646965" y="1109528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2)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 비교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CF5FFFFA-57C0-4E48-AD6A-7EBA71AC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7" y="1715332"/>
            <a:ext cx="6174696" cy="431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4C85D-0A08-4A0C-817E-9B717EB099CA}"/>
              </a:ext>
            </a:extLst>
          </p:cNvPr>
          <p:cNvSpPr txBox="1"/>
          <p:nvPr/>
        </p:nvSpPr>
        <p:spPr>
          <a:xfrm>
            <a:off x="7443445" y="1955359"/>
            <a:ext cx="438503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6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의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승률은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SK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의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승률보다 높았고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1,2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팀을 제외한 나머지 팀 중에서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상위권이었음에도 불구하고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순위가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높지 않았다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이는 적은 실점을 해도 득점을 하지 못해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지는 경우가 많았다는 뜻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0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4"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-1" y="12535"/>
            <a:ext cx="6095999" cy="6921500"/>
            <a:chOff x="-1" y="12535"/>
            <a:chExt cx="6095999" cy="6921500"/>
          </a:xfrm>
        </p:grpSpPr>
        <p:sp>
          <p:nvSpPr>
            <p:cNvPr id="4" name="직사각형 3"/>
            <p:cNvSpPr/>
            <p:nvPr/>
          </p:nvSpPr>
          <p:spPr>
            <a:xfrm>
              <a:off x="-1" y="12535"/>
              <a:ext cx="6095999" cy="6921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95692" y="1773356"/>
              <a:ext cx="4304614" cy="2038922"/>
              <a:chOff x="699186" y="2052710"/>
              <a:chExt cx="4304614" cy="203892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44941" y="3075969"/>
                <a:ext cx="252505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Q &amp; A</a:t>
                </a:r>
                <a:endParaRPr lang="ko-KR" altLang="en-US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99186" y="2052710"/>
                <a:ext cx="43046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11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5047905"/>
            <a:ext cx="6647689" cy="111067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459" y="4958253"/>
            <a:ext cx="6272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6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69" y="-15735"/>
            <a:ext cx="3874454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400" y="787203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목 차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16756" y="2012349"/>
            <a:ext cx="1516071" cy="369332"/>
            <a:chOff x="576759" y="2296526"/>
            <a:chExt cx="151607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3081" y="229652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분석 배경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16756" y="2706072"/>
            <a:ext cx="1746904" cy="369332"/>
            <a:chOff x="576759" y="3051268"/>
            <a:chExt cx="17469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76759" y="305126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3081" y="305126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데이터 분석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16756" y="3413265"/>
            <a:ext cx="1275621" cy="369332"/>
            <a:chOff x="576759" y="3772504"/>
            <a:chExt cx="127562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76759" y="37725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3081" y="3772504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Q &amp; A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7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5800" y="27049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분석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4C380-D12F-4B92-B932-2AFED7C4BB6E}"/>
              </a:ext>
            </a:extLst>
          </p:cNvPr>
          <p:cNvSpPr txBox="1"/>
          <p:nvPr/>
        </p:nvSpPr>
        <p:spPr>
          <a:xfrm>
            <a:off x="92310" y="901067"/>
            <a:ext cx="605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팀 방어율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팀의 포스트 시즌 진출 실패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19EDAB-3EAE-4B3A-A98D-B6350AFC5806}"/>
              </a:ext>
            </a:extLst>
          </p:cNvPr>
          <p:cNvGrpSpPr/>
          <p:nvPr/>
        </p:nvGrpSpPr>
        <p:grpSpPr>
          <a:xfrm>
            <a:off x="209756" y="1643235"/>
            <a:ext cx="6375602" cy="4051984"/>
            <a:chOff x="92310" y="1408343"/>
            <a:chExt cx="6289042" cy="405198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A947DBB-C3CB-4E20-ACE5-5921D372BFF6}"/>
                </a:ext>
              </a:extLst>
            </p:cNvPr>
            <p:cNvGrpSpPr/>
            <p:nvPr/>
          </p:nvGrpSpPr>
          <p:grpSpPr>
            <a:xfrm>
              <a:off x="92310" y="1408343"/>
              <a:ext cx="6289042" cy="2599022"/>
              <a:chOff x="92310" y="1408343"/>
              <a:chExt cx="6289042" cy="2599022"/>
            </a:xfrm>
          </p:grpSpPr>
          <p:pic>
            <p:nvPicPr>
              <p:cNvPr id="4" name="그림 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BBDD5CD-B685-42C9-A72C-EC04458B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10" y="1408343"/>
                <a:ext cx="6289042" cy="1527804"/>
              </a:xfrm>
              <a:prstGeom prst="rect">
                <a:avLst/>
              </a:prstGeom>
            </p:spPr>
          </p:pic>
          <p:pic>
            <p:nvPicPr>
              <p:cNvPr id="13" name="그림 1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19AE158F-F26A-405A-ABE7-F8872DF8D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10" y="2682855"/>
                <a:ext cx="6289042" cy="1324510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3AAD2F-4FD0-4149-85AA-D0B8B1AD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75" y="3974220"/>
              <a:ext cx="6287377" cy="1486107"/>
            </a:xfrm>
            <a:prstGeom prst="rect">
              <a:avLst/>
            </a:prstGeom>
          </p:spPr>
        </p:pic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7605910-21EC-4404-BD1D-295540B01EA1}"/>
              </a:ext>
            </a:extLst>
          </p:cNvPr>
          <p:cNvSpPr/>
          <p:nvPr/>
        </p:nvSpPr>
        <p:spPr>
          <a:xfrm>
            <a:off x="6686025" y="3303165"/>
            <a:ext cx="1249960" cy="69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0D6F66-0AB7-4C09-9B0E-7577AAA79B69}"/>
              </a:ext>
            </a:extLst>
          </p:cNvPr>
          <p:cNvSpPr txBox="1"/>
          <p:nvPr/>
        </p:nvSpPr>
        <p:spPr>
          <a:xfrm>
            <a:off x="7970618" y="2115274"/>
            <a:ext cx="4009938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방어율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위를 기록했지만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포스트시즌에 가지 못함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결정적 원인이 투수들이 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아닌 타자들에게 있다는 뜻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3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5800" y="27049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분석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10132-5F87-4E53-BC9D-2F67C9FF4AFC}"/>
              </a:ext>
            </a:extLst>
          </p:cNvPr>
          <p:cNvSpPr txBox="1"/>
          <p:nvPr/>
        </p:nvSpPr>
        <p:spPr>
          <a:xfrm>
            <a:off x="685800" y="8255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사용한 데이터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54D7A1-4C8A-47AD-960D-5DDD4035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47700"/>
            <a:ext cx="6806682" cy="2061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E3AD-2AD1-40D1-9DA1-42D00C2569E2}"/>
              </a:ext>
            </a:extLst>
          </p:cNvPr>
          <p:cNvSpPr txBox="1"/>
          <p:nvPr/>
        </p:nvSpPr>
        <p:spPr>
          <a:xfrm>
            <a:off x="685800" y="1194898"/>
            <a:ext cx="634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1) 2017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시즌 타자 기록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출처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batter_stats_2017.csv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파일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311F3-BF49-40B3-B672-4DDD5C842ED7}"/>
              </a:ext>
            </a:extLst>
          </p:cNvPr>
          <p:cNvSpPr txBox="1"/>
          <p:nvPr/>
        </p:nvSpPr>
        <p:spPr>
          <a:xfrm>
            <a:off x="685800" y="3793066"/>
            <a:ext cx="738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2) 2017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시즌 팀 기록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출처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</a:t>
            </a:r>
            <a:r>
              <a:rPr lang="en-US" altLang="ko-KR" dirty="0">
                <a:hlinkClick r:id="rId3"/>
              </a:rPr>
              <a:t>https://www.kbreport.com/teams/main</a:t>
            </a:r>
            <a:r>
              <a:rPr lang="en-US" altLang="ko-KR" dirty="0"/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pic>
        <p:nvPicPr>
          <p:cNvPr id="8" name="그림 7" descr="하얀색, 대형, 컴퓨터, 화면이(가) 표시된 사진&#10;&#10;자동 생성된 설명">
            <a:extLst>
              <a:ext uri="{FF2B5EF4-FFF2-40B4-BE49-F238E27FC236}">
                <a16:creationId xmlns:a16="http://schemas.microsoft.com/office/drawing/2014/main" id="{5750A553-5BFB-4F7F-8797-A9918771C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58973"/>
            <a:ext cx="5410200" cy="1702654"/>
          </a:xfrm>
          <a:prstGeom prst="rect">
            <a:avLst/>
          </a:prstGeom>
        </p:spPr>
      </p:pic>
      <p:pic>
        <p:nvPicPr>
          <p:cNvPr id="11" name="그림 10" descr="대형, 컴퓨터, 하얀색, 테이블이(가) 표시된 사진&#10;&#10;자동 생성된 설명">
            <a:extLst>
              <a:ext uri="{FF2B5EF4-FFF2-40B4-BE49-F238E27FC236}">
                <a16:creationId xmlns:a16="http://schemas.microsoft.com/office/drawing/2014/main" id="{68F67300-9769-4C1E-AD2F-6C4376719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22" y="4358973"/>
            <a:ext cx="5410200" cy="153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BC946-8770-4836-8309-A71A3DF31343}"/>
              </a:ext>
            </a:extLst>
          </p:cNvPr>
          <p:cNvSpPr txBox="1"/>
          <p:nvPr/>
        </p:nvSpPr>
        <p:spPr>
          <a:xfrm>
            <a:off x="536510" y="696070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팀 별 규정타석 달성 타자 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B33AB-CC94-48F6-BD52-EE3C744A6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817924"/>
            <a:ext cx="6287377" cy="434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F9AB2-23EE-4460-8DFE-CC94893BFED3}"/>
              </a:ext>
            </a:extLst>
          </p:cNvPr>
          <p:cNvSpPr txBox="1"/>
          <p:nvPr/>
        </p:nvSpPr>
        <p:spPr>
          <a:xfrm>
            <a:off x="0" y="38052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선수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64437-ED25-43A9-BA6A-92174BE693DF}"/>
              </a:ext>
            </a:extLst>
          </p:cNvPr>
          <p:cNvSpPr txBox="1"/>
          <p:nvPr/>
        </p:nvSpPr>
        <p:spPr>
          <a:xfrm>
            <a:off x="3346933" y="6161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팀명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99C708-934A-46FA-8F97-8B64CB9069BD}"/>
              </a:ext>
            </a:extLst>
          </p:cNvPr>
          <p:cNvSpPr/>
          <p:nvPr/>
        </p:nvSpPr>
        <p:spPr>
          <a:xfrm>
            <a:off x="7566870" y="3338818"/>
            <a:ext cx="738231" cy="651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58E09-CBD2-4823-B4CA-A774DF50CB9F}"/>
              </a:ext>
            </a:extLst>
          </p:cNvPr>
          <p:cNvSpPr txBox="1"/>
          <p:nvPr/>
        </p:nvSpPr>
        <p:spPr>
          <a:xfrm>
            <a:off x="8485464" y="2604932"/>
            <a:ext cx="364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KIA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의 규정타석 달성 타자가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8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명인데 반해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의 규정타석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달성 타자 수가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2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명에 불과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8F4CA-503F-4694-A8BD-73045B5DED20}"/>
              </a:ext>
            </a:extLst>
          </p:cNvPr>
          <p:cNvSpPr txBox="1"/>
          <p:nvPr/>
        </p:nvSpPr>
        <p:spPr>
          <a:xfrm>
            <a:off x="686226" y="1091613"/>
            <a:ext cx="112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규정타석 달성 선수 ↑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타자들의 기록이 나쁘지 않아 라인업 변동이 적다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  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규정타석 달성 선수 ↓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부진한 타자들이 많아 라인업의 변화가 많다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68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A5C4B-4D35-4714-A989-666AAB9C1123}"/>
              </a:ext>
            </a:extLst>
          </p:cNvPr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EDE08-6FE7-47DD-B7B4-861FB76846EC}"/>
              </a:ext>
            </a:extLst>
          </p:cNvPr>
          <p:cNvSpPr txBox="1"/>
          <p:nvPr/>
        </p:nvSpPr>
        <p:spPr>
          <a:xfrm>
            <a:off x="536510" y="696070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2.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LG, SK,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두산 타자들의 기록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B299-6F2B-46AF-BFE6-292F5BF94C99}"/>
              </a:ext>
            </a:extLst>
          </p:cNvPr>
          <p:cNvSpPr txBox="1"/>
          <p:nvPr/>
        </p:nvSpPr>
        <p:spPr>
          <a:xfrm>
            <a:off x="646965" y="11095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1)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안타 수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653B16-E194-4402-ACEC-AF0765D14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67" y="1665568"/>
            <a:ext cx="6173061" cy="431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85D42-FAC8-4804-80F9-063AD13E4044}"/>
              </a:ext>
            </a:extLst>
          </p:cNvPr>
          <p:cNvSpPr txBox="1"/>
          <p:nvPr/>
        </p:nvSpPr>
        <p:spPr>
          <a:xfrm>
            <a:off x="57051" y="35798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안타 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B8887-BA4B-4B78-9AB6-195BCA25D781}"/>
              </a:ext>
            </a:extLst>
          </p:cNvPr>
          <p:cNvSpPr txBox="1"/>
          <p:nvPr/>
        </p:nvSpPr>
        <p:spPr>
          <a:xfrm>
            <a:off x="3636738" y="60124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팀 이름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0300CA-BBA8-4F8E-9F70-A1BA810CB9C9}"/>
              </a:ext>
            </a:extLst>
          </p:cNvPr>
          <p:cNvSpPr/>
          <p:nvPr/>
        </p:nvSpPr>
        <p:spPr>
          <a:xfrm>
            <a:off x="7315200" y="3467744"/>
            <a:ext cx="1006679" cy="5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6B5A-5E61-4905-9EE1-5837AA7743B5}"/>
              </a:ext>
            </a:extLst>
          </p:cNvPr>
          <p:cNvSpPr txBox="1"/>
          <p:nvPr/>
        </p:nvSpPr>
        <p:spPr>
          <a:xfrm>
            <a:off x="8377300" y="1882204"/>
            <a:ext cx="3757649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세 팀 타자들의 안타를 비교해보면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타자들의 평균적인 안타 수는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SK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가 많지만 최다 안타 선수들의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안타 수는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와 두산이 많은 것을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알 수 있다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전체적으로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와 두산은 비슷한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분포의 그래프를 보이고 있다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8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78778-AC02-4914-A796-671751F9FA21}"/>
              </a:ext>
            </a:extLst>
          </p:cNvPr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9004B-A0F8-4638-8B14-275A7B683665}"/>
              </a:ext>
            </a:extLst>
          </p:cNvPr>
          <p:cNvSpPr txBox="1"/>
          <p:nvPr/>
        </p:nvSpPr>
        <p:spPr>
          <a:xfrm>
            <a:off x="536510" y="696070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2.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LG, SK,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두산 타자들의 기록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516E7-F21F-4B91-88F9-C29DAFB3712B}"/>
              </a:ext>
            </a:extLst>
          </p:cNvPr>
          <p:cNvSpPr txBox="1"/>
          <p:nvPr/>
        </p:nvSpPr>
        <p:spPr>
          <a:xfrm>
            <a:off x="646965" y="1109528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2)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홈런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볼넷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득점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3ED75-2018-40BE-A30D-FF9D20C8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0" y="1522986"/>
            <a:ext cx="3567412" cy="2502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0BCBFC-E925-46F6-8CCB-4CC63DB3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25" y="1522986"/>
            <a:ext cx="3586167" cy="2502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5F5B1-A444-4116-8C6F-51F32A69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566" y="1522986"/>
            <a:ext cx="3567412" cy="250431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3B6FDF6-CB99-4512-87F4-5ADFA5A64C14}"/>
              </a:ext>
            </a:extLst>
          </p:cNvPr>
          <p:cNvSpPr/>
          <p:nvPr/>
        </p:nvSpPr>
        <p:spPr>
          <a:xfrm>
            <a:off x="5176007" y="4310700"/>
            <a:ext cx="1283516" cy="343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9ED4C-8206-4DCE-997E-A9541DAFBA28}"/>
              </a:ext>
            </a:extLst>
          </p:cNvPr>
          <p:cNvSpPr txBox="1"/>
          <p:nvPr/>
        </p:nvSpPr>
        <p:spPr>
          <a:xfrm>
            <a:off x="745059" y="4906811"/>
            <a:ext cx="1073107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세 팀의 홈런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볼넷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득점을 비교한 결과 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타자들의 점수 생산성이 가장 떨어지는 것을 알 수 있다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6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AA861-843D-480D-BF73-BC066AF37A6A}"/>
              </a:ext>
            </a:extLst>
          </p:cNvPr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03710-A97E-4FB8-BEBF-AD730049E927}"/>
              </a:ext>
            </a:extLst>
          </p:cNvPr>
          <p:cNvSpPr txBox="1"/>
          <p:nvPr/>
        </p:nvSpPr>
        <p:spPr>
          <a:xfrm>
            <a:off x="536510" y="696070"/>
            <a:ext cx="457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3.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WAR 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대체선수 대비 승리 기여도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37185-1A4F-45FC-9713-03DE60D0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68" y="1412954"/>
            <a:ext cx="6191250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030E6-5EE1-448E-9E63-BE8791DA61D2}"/>
              </a:ext>
            </a:extLst>
          </p:cNvPr>
          <p:cNvSpPr txBox="1"/>
          <p:nvPr/>
        </p:nvSpPr>
        <p:spPr>
          <a:xfrm>
            <a:off x="0" y="3426792"/>
            <a:ext cx="103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WAR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합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F9819-2A6C-4E87-A53A-A4F1ADB4F6BD}"/>
              </a:ext>
            </a:extLst>
          </p:cNvPr>
          <p:cNvSpPr txBox="1"/>
          <p:nvPr/>
        </p:nvSpPr>
        <p:spPr>
          <a:xfrm>
            <a:off x="3363712" y="579259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팀 순위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7AC5A2-4BB6-4429-A868-EEF0A8752A1B}"/>
              </a:ext>
            </a:extLst>
          </p:cNvPr>
          <p:cNvSpPr/>
          <p:nvPr/>
        </p:nvSpPr>
        <p:spPr>
          <a:xfrm>
            <a:off x="7457813" y="3347207"/>
            <a:ext cx="545284" cy="612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B544A-B892-4927-BDD0-F03DC33992A6}"/>
              </a:ext>
            </a:extLst>
          </p:cNvPr>
          <p:cNvSpPr txBox="1"/>
          <p:nvPr/>
        </p:nvSpPr>
        <p:spPr>
          <a:xfrm>
            <a:off x="8076925" y="1969205"/>
            <a:ext cx="3868997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KIA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선수들의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WAR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합이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30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을 넘는데 비해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6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LG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선수들의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WAR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합이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신생팀이었던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10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KT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를 제외하고 최하위를 기록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이는 타자들의 승리 기여도가 다른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팀에 비해 현저히 낮음을 의미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79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A6BE2-986B-49BD-BFA2-A95C55833087}"/>
              </a:ext>
            </a:extLst>
          </p:cNvPr>
          <p:cNvSpPr txBox="1"/>
          <p:nvPr/>
        </p:nvSpPr>
        <p:spPr>
          <a:xfrm>
            <a:off x="536510" y="2518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E6A31-F42F-433C-A396-CD2EBF5D5F90}"/>
              </a:ext>
            </a:extLst>
          </p:cNvPr>
          <p:cNvSpPr txBox="1"/>
          <p:nvPr/>
        </p:nvSpPr>
        <p:spPr>
          <a:xfrm>
            <a:off x="536510" y="69607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4.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C43FC-2ADA-4D9B-AAC0-E9587146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2" y="1580233"/>
            <a:ext cx="5193171" cy="1807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39EE4-216E-4932-B5E3-CCDA9F798D31}"/>
              </a:ext>
            </a:extLst>
          </p:cNvPr>
          <p:cNvSpPr txBox="1"/>
          <p:nvPr/>
        </p:nvSpPr>
        <p:spPr>
          <a:xfrm>
            <a:off x="687512" y="1128487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*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승률이란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A7681-0EB7-412C-9625-5B058252D20A}"/>
              </a:ext>
            </a:extLst>
          </p:cNvPr>
          <p:cNvSpPr txBox="1"/>
          <p:nvPr/>
        </p:nvSpPr>
        <p:spPr>
          <a:xfrm>
            <a:off x="687512" y="3733257"/>
            <a:ext cx="1086066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피타고리안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승률은 위의 식을 통해 팀의 승률을 예측하거나 실제 승률과 비교하여 어느 팀이 득점과 실점에 비해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승리를 잘 챙겼는 지 확인 하는 데 사용된다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2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437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-윤고딕330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m29325</cp:lastModifiedBy>
  <cp:revision>37</cp:revision>
  <dcterms:created xsi:type="dcterms:W3CDTF">2014-03-14T14:20:33Z</dcterms:created>
  <dcterms:modified xsi:type="dcterms:W3CDTF">2020-05-24T07:56:39Z</dcterms:modified>
</cp:coreProperties>
</file>