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-01" initials="M" lastIdx="1" clrIdx="0">
    <p:extLst>
      <p:ext uri="{19B8F6BF-5375-455C-9EA6-DF929625EA0E}">
        <p15:presenceInfo xmlns:p15="http://schemas.microsoft.com/office/powerpoint/2012/main" userId="MC-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3T09:50:08.22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guia/javascript/3437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pt-BR/docs/web/javascript/guide/introduction" TargetMode="External"/><Relationship Id="rId4" Type="http://schemas.openxmlformats.org/officeDocument/2006/relationships/hyperlink" Target="https://developer.mozilla.org/pt-BR/docs/Learn/JavaScript/First_steps/What_is_JavaScrip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03ECF-34C6-49B3-A2F4-9C6E6982D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13266"/>
            <a:ext cx="8001000" cy="2971801"/>
          </a:xfrm>
        </p:spPr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Resumo sobre o HTML e o </a:t>
            </a:r>
            <a:r>
              <a:rPr lang="pt-BR" dirty="0" err="1">
                <a:latin typeface="Arial Rounded MT Bold" panose="020F0704030504030204" pitchFamily="34" charset="0"/>
              </a:rPr>
              <a:t>css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8939F-83BB-4E61-A9E8-90823A628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ML 5 Logo – PNG e Vetor – Download de Logo">
            <a:extLst>
              <a:ext uri="{FF2B5EF4-FFF2-40B4-BE49-F238E27FC236}">
                <a16:creationId xmlns:a16="http://schemas.microsoft.com/office/drawing/2014/main" id="{946D5F26-8A66-4904-8D3A-0468AAD0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79" y="2963333"/>
            <a:ext cx="1313821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3 Logo – PNG e Vetor – Download de Logo">
            <a:extLst>
              <a:ext uri="{FF2B5EF4-FFF2-40B4-BE49-F238E27FC236}">
                <a16:creationId xmlns:a16="http://schemas.microsoft.com/office/drawing/2014/main" id="{711685B5-4402-4E81-8F8B-03D78DBE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67" y="2904066"/>
            <a:ext cx="1355814" cy="191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 - Ajax Logo - CleanPNG / KissPNG">
            <a:extLst>
              <a:ext uri="{FF2B5EF4-FFF2-40B4-BE49-F238E27FC236}">
                <a16:creationId xmlns:a16="http://schemas.microsoft.com/office/drawing/2014/main" id="{1943845D-AA21-4E5E-A394-E0C741DE1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320800"/>
            <a:ext cx="226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6" name="Picture 12" descr="javascript logo png, javascript icon transparent png 27127463 PNG">
            <a:extLst>
              <a:ext uri="{FF2B5EF4-FFF2-40B4-BE49-F238E27FC236}">
                <a16:creationId xmlns:a16="http://schemas.microsoft.com/office/drawing/2014/main" id="{EB37FB31-433B-4BE1-85FF-001651C0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333" y="4910668"/>
            <a:ext cx="2048931" cy="204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40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ML 5 Logo – PNG e Vetor – Download de Logo">
            <a:extLst>
              <a:ext uri="{FF2B5EF4-FFF2-40B4-BE49-F238E27FC236}">
                <a16:creationId xmlns:a16="http://schemas.microsoft.com/office/drawing/2014/main" id="{2052A92E-9C62-44FD-8F32-6D6D2ADA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47" y="279611"/>
            <a:ext cx="1751610" cy="247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532590D-FDE4-413C-9285-DC23D3B1E039}"/>
              </a:ext>
            </a:extLst>
          </p:cNvPr>
          <p:cNvSpPr txBox="1"/>
          <p:nvPr/>
        </p:nvSpPr>
        <p:spPr>
          <a:xfrm>
            <a:off x="4090987" y="474345"/>
            <a:ext cx="65362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Definição e Origem do HTML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b="1" dirty="0"/>
              <a:t>HTML</a:t>
            </a:r>
            <a:r>
              <a:rPr lang="pt-BR" dirty="0"/>
              <a:t> é uma linguagem de marcação usada para estruturar o conteúdo de páginas da web.</a:t>
            </a:r>
          </a:p>
          <a:p>
            <a:pPr lvl="1"/>
            <a:r>
              <a:rPr lang="pt-BR" dirty="0"/>
              <a:t>Foi criado na década de 1990 pelo físico britânico </a:t>
            </a:r>
            <a:r>
              <a:rPr lang="pt-BR" b="1" dirty="0"/>
              <a:t>Tim Berners-Lee</a:t>
            </a:r>
            <a:r>
              <a:rPr lang="pt-BR" dirty="0"/>
              <a:t>, considerado o “pai da web”.</a:t>
            </a:r>
          </a:p>
          <a:p>
            <a:pPr lvl="1"/>
            <a:r>
              <a:rPr lang="pt-BR" dirty="0"/>
              <a:t>O objetivo do HTML é definir a </a:t>
            </a:r>
            <a:r>
              <a:rPr lang="pt-BR" b="1" dirty="0"/>
              <a:t>estrutura</a:t>
            </a:r>
            <a:r>
              <a:rPr lang="pt-BR" dirty="0"/>
              <a:t> e o </a:t>
            </a:r>
            <a:r>
              <a:rPr lang="pt-BR" b="1" dirty="0"/>
              <a:t>significado</a:t>
            </a:r>
            <a:r>
              <a:rPr lang="pt-BR" dirty="0"/>
              <a:t> do conteúdo, não sua aparência visual.</a:t>
            </a:r>
          </a:p>
          <a:p>
            <a:endParaRPr lang="pt-BR" dirty="0"/>
          </a:p>
          <a:p>
            <a:r>
              <a:rPr lang="pt-BR" b="1" dirty="0"/>
              <a:t>      Como Funciona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b="1" dirty="0" err="1"/>
              <a:t>Tags</a:t>
            </a:r>
            <a:r>
              <a:rPr lang="pt-BR" b="1" dirty="0"/>
              <a:t> HTML</a:t>
            </a:r>
            <a:r>
              <a:rPr lang="pt-BR" dirty="0"/>
              <a:t> são usadas para marcar elementos na página, como títulos, parágrafos, imagens e links.</a:t>
            </a:r>
          </a:p>
          <a:p>
            <a:pPr lvl="1"/>
            <a:r>
              <a:rPr lang="pt-BR" dirty="0"/>
              <a:t>Cada </a:t>
            </a:r>
            <a:r>
              <a:rPr lang="pt-BR" dirty="0" err="1"/>
              <a:t>tag</a:t>
            </a:r>
            <a:r>
              <a:rPr lang="pt-BR" dirty="0"/>
              <a:t> tem uma função específica e é interpretada pelos navegadores para </a:t>
            </a:r>
            <a:r>
              <a:rPr lang="pt-BR" dirty="0" err="1"/>
              <a:t>renderizar</a:t>
            </a:r>
            <a:r>
              <a:rPr lang="pt-BR" dirty="0"/>
              <a:t> o conteúdo corretamente.</a:t>
            </a:r>
          </a:p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75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E41ECB-74F1-4E45-811A-367D6C52DB4D}"/>
              </a:ext>
            </a:extLst>
          </p:cNvPr>
          <p:cNvSpPr txBox="1"/>
          <p:nvPr/>
        </p:nvSpPr>
        <p:spPr>
          <a:xfrm>
            <a:off x="1405467" y="846667"/>
            <a:ext cx="64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está um exemplo simples de código HTML: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E81C3A-BBAF-4AC6-815F-CF4BF1D3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1641775"/>
            <a:ext cx="9315577" cy="3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8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B2267F9-37D1-4E12-A979-BC988A98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1F40ECC-1421-46D5-B0A8-6B4DFDC5797F}"/>
              </a:ext>
            </a:extLst>
          </p:cNvPr>
          <p:cNvSpPr/>
          <p:nvPr/>
        </p:nvSpPr>
        <p:spPr>
          <a:xfrm>
            <a:off x="4097866" y="726990"/>
            <a:ext cx="577426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latin typeface="-apple-system"/>
              </a:rPr>
              <a:t>O que é CSS?</a:t>
            </a:r>
            <a:endParaRPr lang="pt-BR" altLang="pt-BR" sz="1600" dirty="0">
              <a:latin typeface="-apple-system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1" dirty="0">
                <a:latin typeface="-apple-system"/>
              </a:rPr>
              <a:t>CSS</a:t>
            </a:r>
            <a:r>
              <a:rPr lang="pt-BR" altLang="pt-BR" sz="1600" dirty="0">
                <a:latin typeface="-apple-system"/>
              </a:rPr>
              <a:t> significa </a:t>
            </a:r>
            <a:r>
              <a:rPr lang="pt-BR" altLang="pt-BR" sz="1600" b="1" dirty="0" err="1">
                <a:latin typeface="-apple-system"/>
              </a:rPr>
              <a:t>Cascading</a:t>
            </a:r>
            <a:r>
              <a:rPr lang="pt-BR" altLang="pt-BR" sz="1600" b="1" dirty="0">
                <a:latin typeface="-apple-system"/>
              </a:rPr>
              <a:t> </a:t>
            </a:r>
            <a:r>
              <a:rPr lang="pt-BR" altLang="pt-BR" sz="1600" b="1" dirty="0" err="1">
                <a:latin typeface="-apple-system"/>
              </a:rPr>
              <a:t>Style</a:t>
            </a:r>
            <a:r>
              <a:rPr lang="pt-BR" altLang="pt-BR" sz="1600" b="1" dirty="0">
                <a:latin typeface="-apple-system"/>
              </a:rPr>
              <a:t> </a:t>
            </a:r>
            <a:r>
              <a:rPr lang="pt-BR" altLang="pt-BR" sz="1600" b="1" dirty="0" err="1">
                <a:latin typeface="-apple-system"/>
              </a:rPr>
              <a:t>Sheets</a:t>
            </a:r>
            <a:r>
              <a:rPr lang="pt-BR" altLang="pt-BR" sz="1600" dirty="0">
                <a:latin typeface="-apple-system"/>
              </a:rPr>
              <a:t> (Folhas de Estilo em Cascata).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dirty="0">
                <a:latin typeface="-apple-system"/>
              </a:rPr>
              <a:t>É uma linguagem de estilo usada para controlar a aparência e o layout de elementos HTML em uma página da web.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b="1" dirty="0"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latin typeface="-apple-system"/>
              </a:rPr>
              <a:t>Como Funciona:</a:t>
            </a:r>
            <a:endParaRPr lang="pt-BR" altLang="pt-BR" sz="1600" dirty="0">
              <a:latin typeface="-apple-system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dirty="0">
                <a:latin typeface="-apple-system"/>
              </a:rPr>
              <a:t>O CSS aplica estilos aos elementos HTML usando </a:t>
            </a:r>
            <a:r>
              <a:rPr lang="pt-BR" altLang="pt-BR" sz="1600" b="1" dirty="0">
                <a:latin typeface="-apple-system"/>
              </a:rPr>
              <a:t>regras</a:t>
            </a:r>
            <a:r>
              <a:rPr lang="pt-BR" altLang="pt-BR" sz="1600" dirty="0">
                <a:latin typeface="-apple-system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dirty="0">
                <a:latin typeface="-apple-system"/>
              </a:rPr>
              <a:t>As regras consistem em um </a:t>
            </a:r>
            <a:r>
              <a:rPr lang="pt-BR" altLang="pt-BR" sz="1600" b="1" dirty="0">
                <a:latin typeface="-apple-system"/>
              </a:rPr>
              <a:t>seletor</a:t>
            </a:r>
            <a:r>
              <a:rPr lang="pt-BR" altLang="pt-BR" sz="1600" dirty="0">
                <a:latin typeface="-apple-system"/>
              </a:rPr>
              <a:t> (que escolhe os elementos) e um </a:t>
            </a:r>
            <a:r>
              <a:rPr lang="pt-BR" altLang="pt-BR" sz="1600" b="1" dirty="0">
                <a:latin typeface="-apple-system"/>
              </a:rPr>
              <a:t>bloco de declarações</a:t>
            </a:r>
            <a:r>
              <a:rPr lang="pt-BR" altLang="pt-BR" sz="1600" dirty="0">
                <a:latin typeface="-apple-system"/>
              </a:rPr>
              <a:t> (que define os estilos).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b="1" dirty="0"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latin typeface="-apple-system"/>
              </a:rPr>
              <a:t>Métodos de Implementação:</a:t>
            </a:r>
            <a:endParaRPr lang="pt-BR" altLang="pt-BR" sz="1600" dirty="0">
              <a:latin typeface="-apple-system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1" dirty="0" err="1">
                <a:latin typeface="-apple-system"/>
              </a:rPr>
              <a:t>Inline</a:t>
            </a:r>
            <a:r>
              <a:rPr lang="pt-BR" altLang="pt-BR" sz="1600" dirty="0">
                <a:latin typeface="-apple-system"/>
              </a:rPr>
              <a:t>: Estilos são aplicados diretamente a um elemento HTML usando o atributo </a:t>
            </a:r>
            <a:r>
              <a:rPr lang="pt-BR" altLang="pt-BR" sz="1600" dirty="0" err="1">
                <a:latin typeface="Arial Unicode MS"/>
              </a:rPr>
              <a:t>style</a:t>
            </a:r>
            <a:r>
              <a:rPr lang="pt-BR" altLang="pt-BR" sz="1600" dirty="0">
                <a:latin typeface="-apple-system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1" dirty="0" err="1">
                <a:latin typeface="-apple-system"/>
              </a:rPr>
              <a:t>Embedded</a:t>
            </a:r>
            <a:r>
              <a:rPr lang="pt-BR" altLang="pt-BR" sz="1600" dirty="0">
                <a:latin typeface="-apple-system"/>
              </a:rPr>
              <a:t>: Estilos são definidos no cabeçalho da página usando a </a:t>
            </a:r>
            <a:r>
              <a:rPr lang="pt-BR" altLang="pt-BR" sz="1600" dirty="0" err="1">
                <a:latin typeface="-apple-system"/>
              </a:rPr>
              <a:t>tag</a:t>
            </a:r>
            <a:r>
              <a:rPr lang="pt-BR" altLang="pt-BR" sz="1600" dirty="0">
                <a:latin typeface="-apple-system"/>
              </a:rPr>
              <a:t> </a:t>
            </a:r>
            <a:r>
              <a:rPr lang="pt-BR" altLang="pt-BR" sz="1600" dirty="0">
                <a:latin typeface="Arial Unicode MS"/>
              </a:rPr>
              <a:t>&lt;</a:t>
            </a:r>
            <a:r>
              <a:rPr lang="pt-BR" altLang="pt-BR" sz="1600" dirty="0" err="1">
                <a:latin typeface="Arial Unicode MS"/>
              </a:rPr>
              <a:t>style</a:t>
            </a:r>
            <a:r>
              <a:rPr lang="pt-BR" altLang="pt-BR" sz="1600" dirty="0">
                <a:latin typeface="Arial Unicode MS"/>
              </a:rPr>
              <a:t>&gt;</a:t>
            </a:r>
            <a:r>
              <a:rPr lang="pt-BR" altLang="pt-BR" sz="1600" dirty="0">
                <a:latin typeface="-apple-system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1" dirty="0">
                <a:latin typeface="-apple-system"/>
              </a:rPr>
              <a:t>Externo</a:t>
            </a:r>
            <a:r>
              <a:rPr lang="pt-BR" altLang="pt-BR" sz="1600" dirty="0">
                <a:latin typeface="-apple-system"/>
              </a:rPr>
              <a:t>: Estilos são armazenados em um arquivo separado (geralmente com extensão </a:t>
            </a:r>
            <a:r>
              <a:rPr lang="pt-BR" altLang="pt-BR" sz="1600" dirty="0">
                <a:latin typeface="Arial Unicode MS"/>
              </a:rPr>
              <a:t>.</a:t>
            </a:r>
            <a:r>
              <a:rPr lang="pt-BR" altLang="pt-BR" sz="1600" dirty="0" err="1">
                <a:latin typeface="Arial Unicode MS"/>
              </a:rPr>
              <a:t>css</a:t>
            </a:r>
            <a:r>
              <a:rPr lang="pt-BR" altLang="pt-BR" sz="1600" dirty="0">
                <a:latin typeface="-apple-system"/>
              </a:rPr>
              <a:t>) e vinculados à página usando a </a:t>
            </a:r>
            <a:r>
              <a:rPr lang="pt-BR" altLang="pt-BR" sz="1600" dirty="0" err="1">
                <a:latin typeface="-apple-system"/>
              </a:rPr>
              <a:t>tag</a:t>
            </a:r>
            <a:r>
              <a:rPr lang="pt-BR" altLang="pt-BR" sz="1600" dirty="0">
                <a:latin typeface="-apple-system"/>
              </a:rPr>
              <a:t> </a:t>
            </a:r>
            <a:r>
              <a:rPr lang="pt-BR" altLang="pt-BR" sz="1600" dirty="0">
                <a:latin typeface="Arial Unicode MS"/>
              </a:rPr>
              <a:t>&lt;link&gt;</a:t>
            </a:r>
            <a:r>
              <a:rPr lang="pt-BR" altLang="pt-BR" sz="1600" dirty="0">
                <a:latin typeface="-apple-system"/>
              </a:rPr>
              <a:t>.</a:t>
            </a:r>
          </a:p>
        </p:txBody>
      </p:sp>
      <p:pic>
        <p:nvPicPr>
          <p:cNvPr id="8" name="Picture 4" descr="CSS3 Logo – PNG e Vetor – Download de Logo">
            <a:extLst>
              <a:ext uri="{FF2B5EF4-FFF2-40B4-BE49-F238E27FC236}">
                <a16:creationId xmlns:a16="http://schemas.microsoft.com/office/drawing/2014/main" id="{7FB598C5-4275-4127-AAE3-031F7B7F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61" y="507999"/>
            <a:ext cx="1695305" cy="239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EC5EB0-EB19-4CF5-A1E7-3D581A759D1D}"/>
              </a:ext>
            </a:extLst>
          </p:cNvPr>
          <p:cNvSpPr/>
          <p:nvPr/>
        </p:nvSpPr>
        <p:spPr>
          <a:xfrm>
            <a:off x="4446944" y="310339"/>
            <a:ext cx="2527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-apple-system"/>
              </a:rPr>
              <a:t>Exemplo de Regra CSS: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D1F5FC-0956-4CE4-BCF6-D07134A9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35" y="841157"/>
            <a:ext cx="5444066" cy="191479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BA0ECFB-FB51-4F91-BEF8-C690D10B93E7}"/>
              </a:ext>
            </a:extLst>
          </p:cNvPr>
          <p:cNvSpPr/>
          <p:nvPr/>
        </p:nvSpPr>
        <p:spPr>
          <a:xfrm>
            <a:off x="967550" y="2917435"/>
            <a:ext cx="54440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latin typeface="-apple-system"/>
              </a:rPr>
              <a:t>Seletores:</a:t>
            </a:r>
            <a:endParaRPr lang="pt-BR" altLang="pt-BR" sz="1600" dirty="0">
              <a:latin typeface="-apple-system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1" dirty="0">
                <a:latin typeface="-apple-system"/>
              </a:rPr>
              <a:t>Classes</a:t>
            </a:r>
            <a:r>
              <a:rPr lang="pt-BR" altLang="pt-BR" sz="1600" dirty="0">
                <a:latin typeface="-apple-system"/>
              </a:rPr>
              <a:t>: Usadas para aplicar estilos a vários elementos com a mesma classe (por exemplo, </a:t>
            </a:r>
            <a:r>
              <a:rPr lang="pt-BR" altLang="pt-BR" sz="1600" dirty="0">
                <a:latin typeface="Arial Unicode MS"/>
              </a:rPr>
              <a:t>.destaque</a:t>
            </a:r>
            <a:r>
              <a:rPr lang="pt-BR" altLang="pt-BR" sz="1600" dirty="0">
                <a:latin typeface="-apple-system"/>
              </a:rPr>
              <a:t>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1" dirty="0" err="1">
                <a:latin typeface="-apple-system"/>
              </a:rPr>
              <a:t>IDs</a:t>
            </a:r>
            <a:r>
              <a:rPr lang="pt-BR" altLang="pt-BR" sz="1600" dirty="0">
                <a:latin typeface="-apple-system"/>
              </a:rPr>
              <a:t>: Aplicam estilos a um único elemento com um ID exclusivo (por exemplo, </a:t>
            </a:r>
            <a:r>
              <a:rPr lang="pt-BR" altLang="pt-BR" sz="1600" dirty="0">
                <a:latin typeface="Arial Unicode MS"/>
              </a:rPr>
              <a:t>#</a:t>
            </a:r>
            <a:r>
              <a:rPr lang="pt-BR" altLang="pt-BR" sz="1600" dirty="0" err="1">
                <a:latin typeface="Arial Unicode MS"/>
              </a:rPr>
              <a:t>cabecalho</a:t>
            </a:r>
            <a:r>
              <a:rPr lang="pt-BR" altLang="pt-BR" sz="1600" dirty="0">
                <a:latin typeface="-apple-system"/>
              </a:rPr>
              <a:t>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600" dirty="0"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latin typeface="-apple-system"/>
              </a:rPr>
              <a:t>Propriedades CSS Comuns:</a:t>
            </a:r>
            <a:endParaRPr lang="pt-BR" altLang="pt-BR" sz="1600" dirty="0">
              <a:latin typeface="-apple-system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dirty="0">
                <a:latin typeface="Arial Unicode MS"/>
              </a:rPr>
              <a:t>color</a:t>
            </a:r>
            <a:r>
              <a:rPr lang="pt-BR" altLang="pt-BR" sz="1600" dirty="0">
                <a:latin typeface="-apple-system"/>
              </a:rPr>
              <a:t>: Define a cor do texto.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dirty="0" err="1">
                <a:latin typeface="Arial Unicode MS"/>
              </a:rPr>
              <a:t>font-size</a:t>
            </a:r>
            <a:r>
              <a:rPr lang="pt-BR" altLang="pt-BR" sz="1600" dirty="0">
                <a:latin typeface="-apple-system"/>
              </a:rPr>
              <a:t>: Define o tamanho da fonte.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dirty="0" err="1">
                <a:latin typeface="Arial Unicode MS"/>
              </a:rPr>
              <a:t>margin</a:t>
            </a:r>
            <a:r>
              <a:rPr lang="pt-BR" altLang="pt-BR" sz="1600" dirty="0">
                <a:latin typeface="-apple-system"/>
              </a:rPr>
              <a:t>, </a:t>
            </a:r>
            <a:r>
              <a:rPr lang="pt-BR" altLang="pt-BR" sz="1600" dirty="0" err="1">
                <a:latin typeface="Arial Unicode MS"/>
              </a:rPr>
              <a:t>padding</a:t>
            </a:r>
            <a:r>
              <a:rPr lang="pt-BR" altLang="pt-BR" sz="1600" dirty="0">
                <a:latin typeface="-apple-system"/>
              </a:rPr>
              <a:t>: Espaçamento ao redor dos elementos.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dirty="0">
                <a:latin typeface="Arial Unicode MS"/>
              </a:rPr>
              <a:t>background-color</a:t>
            </a:r>
            <a:r>
              <a:rPr lang="pt-BR" altLang="pt-BR" sz="1600" dirty="0">
                <a:latin typeface="-apple-system"/>
              </a:rPr>
              <a:t>: Cor de fundo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1334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89478A1-1824-4B16-B9DA-BBCCB2754B11}"/>
              </a:ext>
            </a:extLst>
          </p:cNvPr>
          <p:cNvSpPr/>
          <p:nvPr/>
        </p:nvSpPr>
        <p:spPr>
          <a:xfrm>
            <a:off x="1162564" y="949867"/>
            <a:ext cx="5802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-apple-system"/>
              </a:rPr>
              <a:t>Exemplo de Estilização de &lt;</a:t>
            </a:r>
            <a:r>
              <a:rPr lang="pt-BR" b="1" dirty="0" err="1">
                <a:latin typeface="-apple-system"/>
              </a:rPr>
              <a:t>details</a:t>
            </a:r>
            <a:r>
              <a:rPr lang="pt-BR" b="1" dirty="0">
                <a:latin typeface="-apple-system"/>
              </a:rPr>
              <a:t>&gt; e &lt;</a:t>
            </a:r>
            <a:r>
              <a:rPr lang="pt-BR" b="1" dirty="0" err="1">
                <a:latin typeface="-apple-system"/>
              </a:rPr>
              <a:t>summary</a:t>
            </a:r>
            <a:r>
              <a:rPr lang="pt-BR" b="1" dirty="0">
                <a:latin typeface="-apple-system"/>
              </a:rPr>
              <a:t>&gt; com CSS: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45FC75-2D3B-434E-A6B8-98332F3E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31" y="1397650"/>
            <a:ext cx="9878804" cy="45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script logo png, javascript icon transparent png 27127463 PNG">
            <a:extLst>
              <a:ext uri="{FF2B5EF4-FFF2-40B4-BE49-F238E27FC236}">
                <a16:creationId xmlns:a16="http://schemas.microsoft.com/office/drawing/2014/main" id="{A6D44AD6-AF24-4288-B24A-D8BBC321E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58127"/>
            <a:ext cx="2387924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B673B73-242E-4968-BB12-41F51256D2D5}"/>
              </a:ext>
            </a:extLst>
          </p:cNvPr>
          <p:cNvSpPr/>
          <p:nvPr/>
        </p:nvSpPr>
        <p:spPr>
          <a:xfrm>
            <a:off x="4428067" y="999068"/>
            <a:ext cx="5782733" cy="382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-apple-system"/>
              </a:rPr>
              <a:t>JavaScript</a:t>
            </a:r>
            <a:r>
              <a:rPr lang="pt-BR" dirty="0">
                <a:latin typeface="-apple-system"/>
              </a:rPr>
              <a:t> é uma linguagem de programação amplamente utilizada no front-</a:t>
            </a:r>
            <a:r>
              <a:rPr lang="pt-BR" dirty="0" err="1">
                <a:latin typeface="-apple-system"/>
              </a:rPr>
              <a:t>end</a:t>
            </a:r>
            <a:r>
              <a:rPr lang="pt-BR" dirty="0">
                <a:latin typeface="-apple-system"/>
              </a:rPr>
              <a:t> para diferentes finalidades. </a:t>
            </a:r>
            <a:r>
              <a:rPr lang="pt-BR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Desde validação de campos à criação de menus, é possível fazer muita coisa usando essa linguagem que adiciona algum dinamismo às páginas que apenas com HTML e CSS são consideradas “estáticas”</a:t>
            </a:r>
            <a:r>
              <a:rPr lang="pt-BR" baseline="30000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pt-BR" dirty="0">
                <a:latin typeface="-apple-system"/>
              </a:rPr>
              <a:t>. </a:t>
            </a:r>
            <a:r>
              <a:rPr lang="pt-BR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Além disso, o </a:t>
            </a:r>
            <a:r>
              <a:rPr lang="pt-BR" dirty="0" err="1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pt-BR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permite implementar itens complexos em páginas web, como conteúdo que se atualiza dinamicamente, mapas interativos ou gráficos 2D/3D animados</a:t>
            </a:r>
            <a:r>
              <a:rPr lang="pt-BR" baseline="30000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pt-BR" dirty="0">
                <a:latin typeface="-apple-system"/>
              </a:rPr>
              <a:t>. </a:t>
            </a:r>
            <a:r>
              <a:rPr lang="pt-BR" dirty="0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 resumo, o </a:t>
            </a:r>
            <a:r>
              <a:rPr lang="pt-BR" dirty="0" err="1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pt-BR" dirty="0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é uma linguagem de script orientada a objetos e plataforma cruzada usada para tornar as páginas da Web interativas, com animações complexas, botões clicáveis, menus pop-up e muito mais</a:t>
            </a:r>
            <a:r>
              <a:rPr lang="pt-BR" baseline="30000" dirty="0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pt-BR" dirty="0">
                <a:latin typeface="-apple-system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8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F0AEF-E970-42DB-A8B4-4E65825A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5" y="516467"/>
            <a:ext cx="7042679" cy="507999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E como funciona?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4CD9EA-D1D1-4D39-A833-ADC2D77CE720}"/>
              </a:ext>
            </a:extLst>
          </p:cNvPr>
          <p:cNvSpPr/>
          <p:nvPr/>
        </p:nvSpPr>
        <p:spPr>
          <a:xfrm>
            <a:off x="1083731" y="939800"/>
            <a:ext cx="60605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Integração com HTML e CSS: O </a:t>
            </a:r>
            <a:r>
              <a:rPr lang="pt-BR" sz="1400" dirty="0" err="1"/>
              <a:t>JavaScript</a:t>
            </a:r>
            <a:r>
              <a:rPr lang="pt-BR" sz="1400" dirty="0"/>
              <a:t> é incorporado em páginas HTML usando </a:t>
            </a:r>
            <a:r>
              <a:rPr lang="pt-BR" sz="1400" dirty="0" err="1"/>
              <a:t>tags</a:t>
            </a:r>
            <a:r>
              <a:rPr lang="pt-BR" sz="1400" dirty="0"/>
              <a:t> &lt;script&gt;. Ele pode ser colocado no cabeçalho ou no corpo do documento HTML. Quando o navegador encontra uma </a:t>
            </a:r>
            <a:r>
              <a:rPr lang="pt-BR" sz="1400" dirty="0" err="1"/>
              <a:t>tag</a:t>
            </a:r>
            <a:r>
              <a:rPr lang="pt-BR" sz="1400" dirty="0"/>
              <a:t> &lt;script&gt;, ele executa o código </a:t>
            </a:r>
            <a:r>
              <a:rPr lang="pt-BR" sz="1400" dirty="0" err="1"/>
              <a:t>JavaScript</a:t>
            </a:r>
            <a:r>
              <a:rPr lang="pt-BR" sz="1400" dirty="0"/>
              <a:t> contido nela.</a:t>
            </a:r>
          </a:p>
          <a:p>
            <a:r>
              <a:rPr lang="pt-BR" sz="1400" dirty="0"/>
              <a:t>Eventos e Manipulação do DOM: O </a:t>
            </a:r>
            <a:r>
              <a:rPr lang="pt-BR" sz="1400" dirty="0" err="1"/>
              <a:t>JavaScript</a:t>
            </a:r>
            <a:r>
              <a:rPr lang="pt-BR" sz="1400" dirty="0"/>
              <a:t> permite que você responda a eventos do usuário, como cliques de mouse, pressionamentos de tecla e carregamento da página. Você pode selecionar elementos HTML (como botões, formulários, etc.) e manipulá-los usando o </a:t>
            </a:r>
            <a:r>
              <a:rPr lang="pt-BR" sz="1400" dirty="0" err="1"/>
              <a:t>Document</a:t>
            </a:r>
            <a:r>
              <a:rPr lang="pt-BR" sz="1400" dirty="0"/>
              <a:t> </a:t>
            </a:r>
            <a:r>
              <a:rPr lang="pt-BR" sz="1400" dirty="0" err="1"/>
              <a:t>Object</a:t>
            </a:r>
            <a:r>
              <a:rPr lang="pt-BR" sz="1400" dirty="0"/>
              <a:t> </a:t>
            </a:r>
            <a:r>
              <a:rPr lang="pt-BR" sz="1400" dirty="0" err="1"/>
              <a:t>Model</a:t>
            </a:r>
            <a:r>
              <a:rPr lang="pt-BR" sz="1400" dirty="0"/>
              <a:t> (DOM).</a:t>
            </a:r>
          </a:p>
          <a:p>
            <a:r>
              <a:rPr lang="pt-BR" sz="1400" dirty="0"/>
              <a:t>Variáveis e Tipos de Dados: Você pode declarar variáveis para armazenar valores, como números, </a:t>
            </a:r>
            <a:r>
              <a:rPr lang="pt-BR" sz="1400" dirty="0" err="1"/>
              <a:t>strings</a:t>
            </a:r>
            <a:r>
              <a:rPr lang="pt-BR" sz="1400" dirty="0"/>
              <a:t> e objetos. O </a:t>
            </a:r>
            <a:r>
              <a:rPr lang="pt-BR" sz="1400" dirty="0" err="1"/>
              <a:t>JavaScript</a:t>
            </a:r>
            <a:r>
              <a:rPr lang="pt-BR" sz="1400" dirty="0"/>
              <a:t> é dinamicamente </a:t>
            </a:r>
            <a:r>
              <a:rPr lang="pt-BR" sz="1400" dirty="0" err="1"/>
              <a:t>tipado</a:t>
            </a:r>
            <a:r>
              <a:rPr lang="pt-BR" sz="1400" dirty="0"/>
              <a:t>, o que significa que as variáveis podem mudar de tipo durante a execução.</a:t>
            </a:r>
          </a:p>
          <a:p>
            <a:r>
              <a:rPr lang="pt-BR" sz="1400" dirty="0"/>
              <a:t>Funções: As funções permitem agrupar código em blocos reutilizáveis. Você pode criar funções personalizadas e chamá-las quando necessário.</a:t>
            </a:r>
          </a:p>
          <a:p>
            <a:r>
              <a:rPr lang="pt-BR" sz="1400" dirty="0"/>
              <a:t>Controle de Fluxo: O </a:t>
            </a:r>
            <a:r>
              <a:rPr lang="pt-BR" sz="1400" dirty="0" err="1"/>
              <a:t>JavaScript</a:t>
            </a:r>
            <a:r>
              <a:rPr lang="pt-BR" sz="1400" dirty="0"/>
              <a:t> oferece estruturas de controle de fluxo, como condicionais (</a:t>
            </a:r>
            <a:r>
              <a:rPr lang="pt-BR" sz="1400" dirty="0" err="1"/>
              <a:t>if</a:t>
            </a:r>
            <a:r>
              <a:rPr lang="pt-BR" sz="1400" dirty="0"/>
              <a:t>/</a:t>
            </a:r>
            <a:r>
              <a:rPr lang="pt-BR" sz="1400" dirty="0" err="1"/>
              <a:t>else</a:t>
            </a:r>
            <a:r>
              <a:rPr lang="pt-BR" sz="1400" dirty="0"/>
              <a:t>), loops (for/</a:t>
            </a:r>
            <a:r>
              <a:rPr lang="pt-BR" sz="1400" dirty="0" err="1"/>
              <a:t>while</a:t>
            </a:r>
            <a:r>
              <a:rPr lang="pt-BR" sz="1400" dirty="0"/>
              <a:t>) e switch/case.</a:t>
            </a:r>
          </a:p>
          <a:p>
            <a:r>
              <a:rPr lang="pt-BR" sz="1400" dirty="0"/>
              <a:t>Comunicação com o Servidor: Por meio de APIs (como </a:t>
            </a:r>
            <a:r>
              <a:rPr lang="pt-BR" sz="1400" dirty="0" err="1"/>
              <a:t>XMLHttpRequest</a:t>
            </a:r>
            <a:r>
              <a:rPr lang="pt-BR" sz="1400" dirty="0"/>
              <a:t> ou </a:t>
            </a:r>
            <a:r>
              <a:rPr lang="pt-BR" sz="1400" dirty="0" err="1"/>
              <a:t>Fetch</a:t>
            </a:r>
            <a:r>
              <a:rPr lang="pt-BR" sz="1400" dirty="0"/>
              <a:t>), o </a:t>
            </a:r>
            <a:r>
              <a:rPr lang="pt-BR" sz="1400" dirty="0" err="1"/>
              <a:t>JavaScript</a:t>
            </a:r>
            <a:r>
              <a:rPr lang="pt-BR" sz="1400" dirty="0"/>
              <a:t> pode fazer solicitações a servidores para buscar ou enviar dados. Isso é usado para criar aplicativos da web dinâmicos.</a:t>
            </a:r>
          </a:p>
          <a:p>
            <a:r>
              <a:rPr lang="pt-BR" sz="1400" dirty="0"/>
              <a:t>Bibliotecas e Frameworks: Existem muitas bibliotecas e frameworks </a:t>
            </a:r>
            <a:r>
              <a:rPr lang="pt-BR" sz="1400" dirty="0" err="1"/>
              <a:t>JavaScript</a:t>
            </a:r>
            <a:r>
              <a:rPr lang="pt-BR" sz="1400" dirty="0"/>
              <a:t> populares, como </a:t>
            </a:r>
            <a:r>
              <a:rPr lang="pt-BR" sz="1400" dirty="0" err="1"/>
              <a:t>jQuery</a:t>
            </a:r>
            <a:r>
              <a:rPr lang="pt-BR" sz="1400" dirty="0"/>
              <a:t>, </a:t>
            </a:r>
            <a:r>
              <a:rPr lang="pt-BR" sz="1400" dirty="0" err="1"/>
              <a:t>React</a:t>
            </a:r>
            <a:r>
              <a:rPr lang="pt-BR" sz="1400" dirty="0"/>
              <a:t>, Angular e Vue.js, que simplificam o desenvolvimento de aplicativos da web.</a:t>
            </a:r>
          </a:p>
        </p:txBody>
      </p:sp>
      <p:pic>
        <p:nvPicPr>
          <p:cNvPr id="3075" name="Picture 3" descr="Guia da Linguagem JavaScript | Blog da TreinaWeb">
            <a:extLst>
              <a:ext uri="{FF2B5EF4-FFF2-40B4-BE49-F238E27FC236}">
                <a16:creationId xmlns:a16="http://schemas.microsoft.com/office/drawing/2014/main" id="{1AE176FF-2546-41A9-B9B0-45772AA6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65" y="2075038"/>
            <a:ext cx="4199997" cy="19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08CBC7-CA88-4DFA-842B-4415BDEAFAAB}"/>
              </a:ext>
            </a:extLst>
          </p:cNvPr>
          <p:cNvSpPr txBox="1"/>
          <p:nvPr/>
        </p:nvSpPr>
        <p:spPr>
          <a:xfrm>
            <a:off x="7636932" y="1625952"/>
            <a:ext cx="307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41071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E8AA3-7E92-4304-B232-413B7714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0"/>
            <a:ext cx="8534400" cy="284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>
                <a:solidFill>
                  <a:schemeClr val="tx1"/>
                </a:solidFill>
              </a:rPr>
              <a:t>OBRIGADO PELA ATENÇÃO</a:t>
            </a:r>
          </a:p>
        </p:txBody>
      </p:sp>
      <p:pic>
        <p:nvPicPr>
          <p:cNvPr id="6150" name="Picture 6" descr="شكرا لكم على حسن الاستماع">
            <a:extLst>
              <a:ext uri="{FF2B5EF4-FFF2-40B4-BE49-F238E27FC236}">
                <a16:creationId xmlns:a16="http://schemas.microsoft.com/office/drawing/2014/main" id="{BC93D459-D853-48EF-8500-3CE7DD8FB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511088"/>
            <a:ext cx="3164945" cy="30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550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105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Arial Rounded MT Bold</vt:lpstr>
      <vt:lpstr>Arial Unicode MS</vt:lpstr>
      <vt:lpstr>Century Gothic</vt:lpstr>
      <vt:lpstr>Wingdings 3</vt:lpstr>
      <vt:lpstr>Fatia</vt:lpstr>
      <vt:lpstr>Resumo sobre o HTML e o css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 sobre o HTML e o css</dc:title>
  <dc:creator>MC-01</dc:creator>
  <cp:lastModifiedBy>MC-01</cp:lastModifiedBy>
  <cp:revision>10</cp:revision>
  <dcterms:created xsi:type="dcterms:W3CDTF">2024-05-08T12:41:35Z</dcterms:created>
  <dcterms:modified xsi:type="dcterms:W3CDTF">2024-05-15T12:45:07Z</dcterms:modified>
</cp:coreProperties>
</file>