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63" r:id="rId3"/>
    <p:sldId id="280" r:id="rId4"/>
    <p:sldId id="277" r:id="rId5"/>
    <p:sldId id="286" r:id="rId6"/>
    <p:sldId id="262" r:id="rId7"/>
    <p:sldId id="287" r:id="rId8"/>
    <p:sldId id="288" r:id="rId9"/>
    <p:sldId id="290" r:id="rId10"/>
    <p:sldId id="278" r:id="rId11"/>
    <p:sldId id="284" r:id="rId12"/>
    <p:sldId id="291" r:id="rId13"/>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3" userDrawn="1">
          <p15:clr>
            <a:srgbClr val="A4A3A4"/>
          </p15:clr>
        </p15:guide>
        <p15:guide id="2" pos="64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887C"/>
    <a:srgbClr val="BFBFBF"/>
    <a:srgbClr val="F2F2F2"/>
    <a:srgbClr val="ADB5BF"/>
    <a:srgbClr val="F6F4F2"/>
    <a:srgbClr val="BDC6C9"/>
    <a:srgbClr val="9B928C"/>
    <a:srgbClr val="685D5C"/>
    <a:srgbClr val="DDD5CE"/>
    <a:srgbClr val="6F62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0" autoAdjust="0"/>
    <p:restoredTop sz="93029" autoAdjust="0"/>
  </p:normalViewPr>
  <p:slideViewPr>
    <p:cSldViewPr snapToGrid="0" showGuides="1">
      <p:cViewPr varScale="1">
        <p:scale>
          <a:sx n="103" d="100"/>
          <a:sy n="103" d="100"/>
        </p:scale>
        <p:origin x="612" y="144"/>
      </p:cViewPr>
      <p:guideLst>
        <p:guide orient="horz" pos="1003"/>
        <p:guide pos="64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99508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26604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55703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69609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400842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44689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305759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337581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191071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427135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94085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11180945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spect="1"/>
          </p:cNvSpPr>
          <p:nvPr/>
        </p:nvSpPr>
        <p:spPr>
          <a:xfrm>
            <a:off x="-32898" y="-4011560"/>
            <a:ext cx="12367570" cy="18288000"/>
          </a:xfrm>
          <a:prstGeom prst="rect">
            <a:avLst/>
          </a:prstGeom>
          <a:blipFill dpi="0" rotWithShape="1">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p:cNvSpPr/>
          <p:nvPr/>
        </p:nvSpPr>
        <p:spPr>
          <a:xfrm>
            <a:off x="-579329" y="1533832"/>
            <a:ext cx="13641685" cy="3312912"/>
          </a:xfrm>
          <a:prstGeom prst="rect">
            <a:avLst/>
          </a:prstGeom>
          <a:solidFill>
            <a:srgbClr val="887668">
              <a:alpha val="8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4"/>
          <p:cNvSpPr txBox="1"/>
          <p:nvPr/>
        </p:nvSpPr>
        <p:spPr>
          <a:xfrm>
            <a:off x="2156662" y="3274626"/>
            <a:ext cx="7878675" cy="1015663"/>
          </a:xfrm>
          <a:prstGeom prst="rect">
            <a:avLst/>
          </a:prstGeom>
          <a:noFill/>
        </p:spPr>
        <p:txBody>
          <a:bodyPr wrap="square" rtlCol="0">
            <a:spAutoFit/>
          </a:bodyPr>
          <a:lstStyle/>
          <a:p>
            <a:r>
              <a:rPr lang="zh-CN" altLang="zh-CN" sz="6000" b="1" dirty="0">
                <a:solidFill>
                  <a:schemeClr val="bg1"/>
                </a:solidFill>
                <a:latin typeface="微软雅黑" panose="020B0503020204020204" pitchFamily="34" charset="-122"/>
                <a:ea typeface="微软雅黑" panose="020B0503020204020204" pitchFamily="34" charset="-122"/>
              </a:rPr>
              <a:t>空</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间</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数</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据</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分</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析</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概</a:t>
            </a:r>
            <a:r>
              <a:rPr lang="en-US" altLang="zh-CN" sz="6000" b="1" dirty="0">
                <a:solidFill>
                  <a:schemeClr val="bg1"/>
                </a:solidFill>
                <a:latin typeface="微软雅黑" panose="020B0503020204020204" pitchFamily="34" charset="-122"/>
                <a:ea typeface="微软雅黑" panose="020B0503020204020204" pitchFamily="34" charset="-122"/>
              </a:rPr>
              <a:t> </a:t>
            </a:r>
            <a:r>
              <a:rPr lang="zh-CN" altLang="zh-CN" sz="6000" b="1" dirty="0">
                <a:solidFill>
                  <a:schemeClr val="bg1"/>
                </a:solidFill>
                <a:latin typeface="微软雅黑" panose="020B0503020204020204" pitchFamily="34" charset="-122"/>
                <a:ea typeface="微软雅黑" panose="020B0503020204020204" pitchFamily="34" charset="-122"/>
              </a:rPr>
              <a:t>论</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rot="18890443">
            <a:off x="3112702" y="-4164590"/>
            <a:ext cx="5962656" cy="5962656"/>
          </a:xfrm>
          <a:prstGeom prst="rect">
            <a:avLst/>
          </a:prstGeom>
          <a:solidFill>
            <a:schemeClr val="bg1">
              <a:lumMod val="8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8890443">
            <a:off x="2931207" y="-4323846"/>
            <a:ext cx="6263790" cy="626379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4"/>
          <p:cNvSpPr txBox="1"/>
          <p:nvPr/>
        </p:nvSpPr>
        <p:spPr>
          <a:xfrm>
            <a:off x="5461411" y="1357307"/>
            <a:ext cx="1203382" cy="1323439"/>
          </a:xfrm>
          <a:prstGeom prst="rect">
            <a:avLst/>
          </a:prstGeom>
          <a:noFill/>
        </p:spPr>
        <p:txBody>
          <a:bodyPr wrap="square" rtlCol="0">
            <a:spAutoFit/>
          </a:bodyPr>
          <a:lstStyle/>
          <a:p>
            <a:r>
              <a:rPr lang="en-US" altLang="zh-CN" sz="8000" b="1" dirty="0">
                <a:solidFill>
                  <a:schemeClr val="bg1"/>
                </a:solidFill>
                <a:latin typeface="+mj-lt"/>
                <a:ea typeface="微软雅黑" panose="020B0503020204020204" pitchFamily="34" charset="-122"/>
              </a:rPr>
              <a:t>01</a:t>
            </a:r>
            <a:endParaRPr lang="zh-CN" altLang="en-US" sz="8000" b="1"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22783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7044953" y="4146796"/>
            <a:ext cx="5203361" cy="270349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
            <a:ext cx="757695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6768797" y="1133714"/>
            <a:ext cx="5113185" cy="2754920"/>
          </a:xfrm>
          <a:prstGeom prst="rect">
            <a:avLst/>
          </a:prstGeom>
          <a:solidFill>
            <a:srgbClr val="E0D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îṡ1íḋè">
            <a:extLst>
              <a:ext uri="{FF2B5EF4-FFF2-40B4-BE49-F238E27FC236}">
                <a16:creationId xmlns:a16="http://schemas.microsoft.com/office/drawing/2014/main" id="{4EB8BCE1-9D04-4997-8807-4B1E49759555}"/>
              </a:ext>
            </a:extLst>
          </p:cNvPr>
          <p:cNvSpPr/>
          <p:nvPr/>
        </p:nvSpPr>
        <p:spPr bwMode="auto">
          <a:xfrm flipH="1">
            <a:off x="775724" y="2434641"/>
            <a:ext cx="2658152"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52" name="iŝlîḑê">
            <a:extLst>
              <a:ext uri="{FF2B5EF4-FFF2-40B4-BE49-F238E27FC236}">
                <a16:creationId xmlns:a16="http://schemas.microsoft.com/office/drawing/2014/main" id="{10C95B9C-087B-486F-BFC7-30077EBC49FD}"/>
              </a:ext>
            </a:extLst>
          </p:cNvPr>
          <p:cNvSpPr/>
          <p:nvPr/>
        </p:nvSpPr>
        <p:spPr bwMode="auto">
          <a:xfrm flipH="1">
            <a:off x="3528820" y="2434641"/>
            <a:ext cx="2083496"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53" name="iŝlîḑê">
            <a:extLst>
              <a:ext uri="{FF2B5EF4-FFF2-40B4-BE49-F238E27FC236}">
                <a16:creationId xmlns:a16="http://schemas.microsoft.com/office/drawing/2014/main" id="{10C95B9C-087B-486F-BFC7-30077EBC49FD}"/>
              </a:ext>
            </a:extLst>
          </p:cNvPr>
          <p:cNvSpPr/>
          <p:nvPr/>
        </p:nvSpPr>
        <p:spPr bwMode="auto">
          <a:xfrm flipH="1">
            <a:off x="-521947" y="2434641"/>
            <a:ext cx="2713478"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17" name="ïṣliḓé">
            <a:extLst>
              <a:ext uri="{FF2B5EF4-FFF2-40B4-BE49-F238E27FC236}">
                <a16:creationId xmlns:a16="http://schemas.microsoft.com/office/drawing/2014/main" id="{154B8820-C1A3-4C62-836D-DC518DEE1D8B}"/>
              </a:ext>
            </a:extLst>
          </p:cNvPr>
          <p:cNvSpPr/>
          <p:nvPr/>
        </p:nvSpPr>
        <p:spPr bwMode="auto">
          <a:xfrm>
            <a:off x="5649258" y="2434641"/>
            <a:ext cx="543017" cy="1009332"/>
          </a:xfrm>
          <a:custGeom>
            <a:avLst/>
            <a:gdLst>
              <a:gd name="T0" fmla="*/ 0 w 324"/>
              <a:gd name="T1" fmla="*/ 0 h 604"/>
              <a:gd name="T2" fmla="*/ 0 w 324"/>
              <a:gd name="T3" fmla="*/ 0 h 604"/>
              <a:gd name="T4" fmla="*/ 34 w 324"/>
              <a:gd name="T5" fmla="*/ 2 h 604"/>
              <a:gd name="T6" fmla="*/ 66 w 324"/>
              <a:gd name="T7" fmla="*/ 6 h 604"/>
              <a:gd name="T8" fmla="*/ 96 w 324"/>
              <a:gd name="T9" fmla="*/ 14 h 604"/>
              <a:gd name="T10" fmla="*/ 126 w 324"/>
              <a:gd name="T11" fmla="*/ 24 h 604"/>
              <a:gd name="T12" fmla="*/ 154 w 324"/>
              <a:gd name="T13" fmla="*/ 36 h 604"/>
              <a:gd name="T14" fmla="*/ 182 w 324"/>
              <a:gd name="T15" fmla="*/ 52 h 604"/>
              <a:gd name="T16" fmla="*/ 206 w 324"/>
              <a:gd name="T17" fmla="*/ 70 h 604"/>
              <a:gd name="T18" fmla="*/ 230 w 324"/>
              <a:gd name="T19" fmla="*/ 88 h 604"/>
              <a:gd name="T20" fmla="*/ 250 w 324"/>
              <a:gd name="T21" fmla="*/ 110 h 604"/>
              <a:gd name="T22" fmla="*/ 270 w 324"/>
              <a:gd name="T23" fmla="*/ 134 h 604"/>
              <a:gd name="T24" fmla="*/ 286 w 324"/>
              <a:gd name="T25" fmla="*/ 158 h 604"/>
              <a:gd name="T26" fmla="*/ 300 w 324"/>
              <a:gd name="T27" fmla="*/ 184 h 604"/>
              <a:gd name="T28" fmla="*/ 310 w 324"/>
              <a:gd name="T29" fmla="*/ 212 h 604"/>
              <a:gd name="T30" fmla="*/ 318 w 324"/>
              <a:gd name="T31" fmla="*/ 242 h 604"/>
              <a:gd name="T32" fmla="*/ 324 w 324"/>
              <a:gd name="T33" fmla="*/ 272 h 604"/>
              <a:gd name="T34" fmla="*/ 324 w 324"/>
              <a:gd name="T35" fmla="*/ 302 h 604"/>
              <a:gd name="T36" fmla="*/ 324 w 324"/>
              <a:gd name="T37" fmla="*/ 302 h 604"/>
              <a:gd name="T38" fmla="*/ 324 w 324"/>
              <a:gd name="T39" fmla="*/ 332 h 604"/>
              <a:gd name="T40" fmla="*/ 318 w 324"/>
              <a:gd name="T41" fmla="*/ 362 h 604"/>
              <a:gd name="T42" fmla="*/ 310 w 324"/>
              <a:gd name="T43" fmla="*/ 392 h 604"/>
              <a:gd name="T44" fmla="*/ 300 w 324"/>
              <a:gd name="T45" fmla="*/ 420 h 604"/>
              <a:gd name="T46" fmla="*/ 286 w 324"/>
              <a:gd name="T47" fmla="*/ 446 h 604"/>
              <a:gd name="T48" fmla="*/ 270 w 324"/>
              <a:gd name="T49" fmla="*/ 470 h 604"/>
              <a:gd name="T50" fmla="*/ 250 w 324"/>
              <a:gd name="T51" fmla="*/ 494 h 604"/>
              <a:gd name="T52" fmla="*/ 230 w 324"/>
              <a:gd name="T53" fmla="*/ 516 h 604"/>
              <a:gd name="T54" fmla="*/ 206 w 324"/>
              <a:gd name="T55" fmla="*/ 534 h 604"/>
              <a:gd name="T56" fmla="*/ 182 w 324"/>
              <a:gd name="T57" fmla="*/ 552 h 604"/>
              <a:gd name="T58" fmla="*/ 154 w 324"/>
              <a:gd name="T59" fmla="*/ 568 h 604"/>
              <a:gd name="T60" fmla="*/ 126 w 324"/>
              <a:gd name="T61" fmla="*/ 580 h 604"/>
              <a:gd name="T62" fmla="*/ 96 w 324"/>
              <a:gd name="T63" fmla="*/ 590 h 604"/>
              <a:gd name="T64" fmla="*/ 66 w 324"/>
              <a:gd name="T65" fmla="*/ 598 h 604"/>
              <a:gd name="T66" fmla="*/ 34 w 324"/>
              <a:gd name="T67" fmla="*/ 602 h 604"/>
              <a:gd name="T68" fmla="*/ 0 w 324"/>
              <a:gd name="T69"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604">
                <a:moveTo>
                  <a:pt x="0" y="0"/>
                </a:moveTo>
                <a:lnTo>
                  <a:pt x="0" y="0"/>
                </a:lnTo>
                <a:lnTo>
                  <a:pt x="34" y="2"/>
                </a:lnTo>
                <a:lnTo>
                  <a:pt x="66" y="6"/>
                </a:lnTo>
                <a:lnTo>
                  <a:pt x="96" y="14"/>
                </a:lnTo>
                <a:lnTo>
                  <a:pt x="126" y="24"/>
                </a:lnTo>
                <a:lnTo>
                  <a:pt x="154" y="36"/>
                </a:lnTo>
                <a:lnTo>
                  <a:pt x="182" y="52"/>
                </a:lnTo>
                <a:lnTo>
                  <a:pt x="206" y="70"/>
                </a:lnTo>
                <a:lnTo>
                  <a:pt x="230" y="88"/>
                </a:lnTo>
                <a:lnTo>
                  <a:pt x="250" y="110"/>
                </a:lnTo>
                <a:lnTo>
                  <a:pt x="270" y="134"/>
                </a:lnTo>
                <a:lnTo>
                  <a:pt x="286" y="158"/>
                </a:lnTo>
                <a:lnTo>
                  <a:pt x="300" y="184"/>
                </a:lnTo>
                <a:lnTo>
                  <a:pt x="310" y="212"/>
                </a:lnTo>
                <a:lnTo>
                  <a:pt x="318" y="242"/>
                </a:lnTo>
                <a:lnTo>
                  <a:pt x="324" y="272"/>
                </a:lnTo>
                <a:lnTo>
                  <a:pt x="324" y="302"/>
                </a:lnTo>
                <a:lnTo>
                  <a:pt x="324" y="302"/>
                </a:lnTo>
                <a:lnTo>
                  <a:pt x="324" y="332"/>
                </a:lnTo>
                <a:lnTo>
                  <a:pt x="318" y="362"/>
                </a:lnTo>
                <a:lnTo>
                  <a:pt x="310" y="392"/>
                </a:lnTo>
                <a:lnTo>
                  <a:pt x="300" y="420"/>
                </a:lnTo>
                <a:lnTo>
                  <a:pt x="286" y="446"/>
                </a:lnTo>
                <a:lnTo>
                  <a:pt x="270" y="470"/>
                </a:lnTo>
                <a:lnTo>
                  <a:pt x="250" y="494"/>
                </a:lnTo>
                <a:lnTo>
                  <a:pt x="230" y="516"/>
                </a:lnTo>
                <a:lnTo>
                  <a:pt x="206" y="534"/>
                </a:lnTo>
                <a:lnTo>
                  <a:pt x="182" y="552"/>
                </a:lnTo>
                <a:lnTo>
                  <a:pt x="154" y="568"/>
                </a:lnTo>
                <a:lnTo>
                  <a:pt x="126" y="580"/>
                </a:lnTo>
                <a:lnTo>
                  <a:pt x="96" y="590"/>
                </a:lnTo>
                <a:lnTo>
                  <a:pt x="66" y="598"/>
                </a:lnTo>
                <a:lnTo>
                  <a:pt x="34" y="602"/>
                </a:lnTo>
                <a:lnTo>
                  <a:pt x="0" y="604"/>
                </a:lnTo>
              </a:path>
            </a:pathLst>
          </a:cu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44" name="îṡ1íḋè">
            <a:extLst>
              <a:ext uri="{FF2B5EF4-FFF2-40B4-BE49-F238E27FC236}">
                <a16:creationId xmlns:a16="http://schemas.microsoft.com/office/drawing/2014/main" id="{4EB8BCE1-9D04-4997-8807-4B1E49759555}"/>
              </a:ext>
            </a:extLst>
          </p:cNvPr>
          <p:cNvSpPr/>
          <p:nvPr/>
        </p:nvSpPr>
        <p:spPr bwMode="auto">
          <a:xfrm flipH="1">
            <a:off x="845651" y="5479339"/>
            <a:ext cx="2658152"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45" name="iŝlîḑê">
            <a:extLst>
              <a:ext uri="{FF2B5EF4-FFF2-40B4-BE49-F238E27FC236}">
                <a16:creationId xmlns:a16="http://schemas.microsoft.com/office/drawing/2014/main" id="{10C95B9C-087B-486F-BFC7-30077EBC49FD}"/>
              </a:ext>
            </a:extLst>
          </p:cNvPr>
          <p:cNvSpPr/>
          <p:nvPr/>
        </p:nvSpPr>
        <p:spPr bwMode="auto">
          <a:xfrm flipH="1">
            <a:off x="3558899" y="5479339"/>
            <a:ext cx="2083496"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46" name="ïṣliḓé">
            <a:extLst>
              <a:ext uri="{FF2B5EF4-FFF2-40B4-BE49-F238E27FC236}">
                <a16:creationId xmlns:a16="http://schemas.microsoft.com/office/drawing/2014/main" id="{154B8820-C1A3-4C62-836D-DC518DEE1D8B}"/>
              </a:ext>
            </a:extLst>
          </p:cNvPr>
          <p:cNvSpPr/>
          <p:nvPr/>
        </p:nvSpPr>
        <p:spPr bwMode="auto">
          <a:xfrm>
            <a:off x="5665209" y="4470007"/>
            <a:ext cx="462672" cy="1009332"/>
          </a:xfrm>
          <a:custGeom>
            <a:avLst/>
            <a:gdLst>
              <a:gd name="T0" fmla="*/ 0 w 324"/>
              <a:gd name="T1" fmla="*/ 0 h 604"/>
              <a:gd name="T2" fmla="*/ 0 w 324"/>
              <a:gd name="T3" fmla="*/ 0 h 604"/>
              <a:gd name="T4" fmla="*/ 34 w 324"/>
              <a:gd name="T5" fmla="*/ 2 h 604"/>
              <a:gd name="T6" fmla="*/ 66 w 324"/>
              <a:gd name="T7" fmla="*/ 6 h 604"/>
              <a:gd name="T8" fmla="*/ 96 w 324"/>
              <a:gd name="T9" fmla="*/ 14 h 604"/>
              <a:gd name="T10" fmla="*/ 126 w 324"/>
              <a:gd name="T11" fmla="*/ 24 h 604"/>
              <a:gd name="T12" fmla="*/ 154 w 324"/>
              <a:gd name="T13" fmla="*/ 36 h 604"/>
              <a:gd name="T14" fmla="*/ 182 w 324"/>
              <a:gd name="T15" fmla="*/ 52 h 604"/>
              <a:gd name="T16" fmla="*/ 206 w 324"/>
              <a:gd name="T17" fmla="*/ 70 h 604"/>
              <a:gd name="T18" fmla="*/ 230 w 324"/>
              <a:gd name="T19" fmla="*/ 88 h 604"/>
              <a:gd name="T20" fmla="*/ 250 w 324"/>
              <a:gd name="T21" fmla="*/ 110 h 604"/>
              <a:gd name="T22" fmla="*/ 270 w 324"/>
              <a:gd name="T23" fmla="*/ 134 h 604"/>
              <a:gd name="T24" fmla="*/ 286 w 324"/>
              <a:gd name="T25" fmla="*/ 158 h 604"/>
              <a:gd name="T26" fmla="*/ 300 w 324"/>
              <a:gd name="T27" fmla="*/ 184 h 604"/>
              <a:gd name="T28" fmla="*/ 310 w 324"/>
              <a:gd name="T29" fmla="*/ 212 h 604"/>
              <a:gd name="T30" fmla="*/ 318 w 324"/>
              <a:gd name="T31" fmla="*/ 242 h 604"/>
              <a:gd name="T32" fmla="*/ 324 w 324"/>
              <a:gd name="T33" fmla="*/ 272 h 604"/>
              <a:gd name="T34" fmla="*/ 324 w 324"/>
              <a:gd name="T35" fmla="*/ 302 h 604"/>
              <a:gd name="T36" fmla="*/ 324 w 324"/>
              <a:gd name="T37" fmla="*/ 302 h 604"/>
              <a:gd name="T38" fmla="*/ 324 w 324"/>
              <a:gd name="T39" fmla="*/ 332 h 604"/>
              <a:gd name="T40" fmla="*/ 318 w 324"/>
              <a:gd name="T41" fmla="*/ 362 h 604"/>
              <a:gd name="T42" fmla="*/ 310 w 324"/>
              <a:gd name="T43" fmla="*/ 392 h 604"/>
              <a:gd name="T44" fmla="*/ 300 w 324"/>
              <a:gd name="T45" fmla="*/ 420 h 604"/>
              <a:gd name="T46" fmla="*/ 286 w 324"/>
              <a:gd name="T47" fmla="*/ 446 h 604"/>
              <a:gd name="T48" fmla="*/ 270 w 324"/>
              <a:gd name="T49" fmla="*/ 470 h 604"/>
              <a:gd name="T50" fmla="*/ 250 w 324"/>
              <a:gd name="T51" fmla="*/ 494 h 604"/>
              <a:gd name="T52" fmla="*/ 230 w 324"/>
              <a:gd name="T53" fmla="*/ 516 h 604"/>
              <a:gd name="T54" fmla="*/ 206 w 324"/>
              <a:gd name="T55" fmla="*/ 534 h 604"/>
              <a:gd name="T56" fmla="*/ 182 w 324"/>
              <a:gd name="T57" fmla="*/ 552 h 604"/>
              <a:gd name="T58" fmla="*/ 154 w 324"/>
              <a:gd name="T59" fmla="*/ 568 h 604"/>
              <a:gd name="T60" fmla="*/ 126 w 324"/>
              <a:gd name="T61" fmla="*/ 580 h 604"/>
              <a:gd name="T62" fmla="*/ 96 w 324"/>
              <a:gd name="T63" fmla="*/ 590 h 604"/>
              <a:gd name="T64" fmla="*/ 66 w 324"/>
              <a:gd name="T65" fmla="*/ 598 h 604"/>
              <a:gd name="T66" fmla="*/ 34 w 324"/>
              <a:gd name="T67" fmla="*/ 602 h 604"/>
              <a:gd name="T68" fmla="*/ 0 w 324"/>
              <a:gd name="T69"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 h="604">
                <a:moveTo>
                  <a:pt x="0" y="0"/>
                </a:moveTo>
                <a:lnTo>
                  <a:pt x="0" y="0"/>
                </a:lnTo>
                <a:lnTo>
                  <a:pt x="34" y="2"/>
                </a:lnTo>
                <a:lnTo>
                  <a:pt x="66" y="6"/>
                </a:lnTo>
                <a:lnTo>
                  <a:pt x="96" y="14"/>
                </a:lnTo>
                <a:lnTo>
                  <a:pt x="126" y="24"/>
                </a:lnTo>
                <a:lnTo>
                  <a:pt x="154" y="36"/>
                </a:lnTo>
                <a:lnTo>
                  <a:pt x="182" y="52"/>
                </a:lnTo>
                <a:lnTo>
                  <a:pt x="206" y="70"/>
                </a:lnTo>
                <a:lnTo>
                  <a:pt x="230" y="88"/>
                </a:lnTo>
                <a:lnTo>
                  <a:pt x="250" y="110"/>
                </a:lnTo>
                <a:lnTo>
                  <a:pt x="270" y="134"/>
                </a:lnTo>
                <a:lnTo>
                  <a:pt x="286" y="158"/>
                </a:lnTo>
                <a:lnTo>
                  <a:pt x="300" y="184"/>
                </a:lnTo>
                <a:lnTo>
                  <a:pt x="310" y="212"/>
                </a:lnTo>
                <a:lnTo>
                  <a:pt x="318" y="242"/>
                </a:lnTo>
                <a:lnTo>
                  <a:pt x="324" y="272"/>
                </a:lnTo>
                <a:lnTo>
                  <a:pt x="324" y="302"/>
                </a:lnTo>
                <a:lnTo>
                  <a:pt x="324" y="302"/>
                </a:lnTo>
                <a:lnTo>
                  <a:pt x="324" y="332"/>
                </a:lnTo>
                <a:lnTo>
                  <a:pt x="318" y="362"/>
                </a:lnTo>
                <a:lnTo>
                  <a:pt x="310" y="392"/>
                </a:lnTo>
                <a:lnTo>
                  <a:pt x="300" y="420"/>
                </a:lnTo>
                <a:lnTo>
                  <a:pt x="286" y="446"/>
                </a:lnTo>
                <a:lnTo>
                  <a:pt x="270" y="470"/>
                </a:lnTo>
                <a:lnTo>
                  <a:pt x="250" y="494"/>
                </a:lnTo>
                <a:lnTo>
                  <a:pt x="230" y="516"/>
                </a:lnTo>
                <a:lnTo>
                  <a:pt x="206" y="534"/>
                </a:lnTo>
                <a:lnTo>
                  <a:pt x="182" y="552"/>
                </a:lnTo>
                <a:lnTo>
                  <a:pt x="154" y="568"/>
                </a:lnTo>
                <a:lnTo>
                  <a:pt x="126" y="580"/>
                </a:lnTo>
                <a:lnTo>
                  <a:pt x="96" y="590"/>
                </a:lnTo>
                <a:lnTo>
                  <a:pt x="66" y="598"/>
                </a:lnTo>
                <a:lnTo>
                  <a:pt x="34" y="602"/>
                </a:lnTo>
                <a:lnTo>
                  <a:pt x="0" y="604"/>
                </a:lnTo>
              </a:path>
            </a:pathLst>
          </a:cu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48" name="iŝlîḑê">
            <a:extLst>
              <a:ext uri="{FF2B5EF4-FFF2-40B4-BE49-F238E27FC236}">
                <a16:creationId xmlns:a16="http://schemas.microsoft.com/office/drawing/2014/main" id="{10C95B9C-087B-486F-BFC7-30077EBC49FD}"/>
              </a:ext>
            </a:extLst>
          </p:cNvPr>
          <p:cNvSpPr/>
          <p:nvPr/>
        </p:nvSpPr>
        <p:spPr bwMode="auto">
          <a:xfrm flipH="1">
            <a:off x="-334378" y="5479339"/>
            <a:ext cx="2083496"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111" name="标题 1"/>
          <p:cNvSpPr>
            <a:spLocks noGrp="1"/>
          </p:cNvSpPr>
          <p:nvPr>
            <p:ph type="title"/>
          </p:nvPr>
        </p:nvSpPr>
        <p:spPr>
          <a:xfrm>
            <a:off x="4635581" y="214513"/>
            <a:ext cx="2941370" cy="634428"/>
          </a:xfrm>
        </p:spPr>
        <p:txBody>
          <a:bodyPr>
            <a:normAutofit/>
          </a:bodyPr>
          <a:lstStyle/>
          <a:p>
            <a:pPr algn="ctr"/>
            <a:r>
              <a:rPr lang="zh-CN" altLang="en-US" sz="2400" dirty="0">
                <a:latin typeface="微软雅黑" panose="020B0503020204020204" pitchFamily="34" charset="-122"/>
                <a:ea typeface="微软雅黑" panose="020B0503020204020204" pitchFamily="34" charset="-122"/>
              </a:rPr>
              <a:t>章节安排</a:t>
            </a:r>
          </a:p>
        </p:txBody>
      </p:sp>
      <p:sp>
        <p:nvSpPr>
          <p:cNvPr id="5" name="îṩļîḋe">
            <a:extLst>
              <a:ext uri="{FF2B5EF4-FFF2-40B4-BE49-F238E27FC236}">
                <a16:creationId xmlns:a16="http://schemas.microsoft.com/office/drawing/2014/main" id="{D44E7A75-DBDF-438B-B6C1-C01C16D0C56D}"/>
              </a:ext>
            </a:extLst>
          </p:cNvPr>
          <p:cNvSpPr/>
          <p:nvPr/>
        </p:nvSpPr>
        <p:spPr bwMode="auto">
          <a:xfrm>
            <a:off x="384450" y="3443604"/>
            <a:ext cx="465618" cy="1007858"/>
          </a:xfrm>
          <a:custGeom>
            <a:avLst/>
            <a:gdLst>
              <a:gd name="T0" fmla="*/ 326 w 326"/>
              <a:gd name="T1" fmla="*/ 604 h 604"/>
              <a:gd name="T2" fmla="*/ 326 w 326"/>
              <a:gd name="T3" fmla="*/ 604 h 604"/>
              <a:gd name="T4" fmla="*/ 292 w 326"/>
              <a:gd name="T5" fmla="*/ 602 h 604"/>
              <a:gd name="T6" fmla="*/ 260 w 326"/>
              <a:gd name="T7" fmla="*/ 598 h 604"/>
              <a:gd name="T8" fmla="*/ 228 w 326"/>
              <a:gd name="T9" fmla="*/ 590 h 604"/>
              <a:gd name="T10" fmla="*/ 198 w 326"/>
              <a:gd name="T11" fmla="*/ 580 h 604"/>
              <a:gd name="T12" fmla="*/ 170 w 326"/>
              <a:gd name="T13" fmla="*/ 568 h 604"/>
              <a:gd name="T14" fmla="*/ 144 w 326"/>
              <a:gd name="T15" fmla="*/ 552 h 604"/>
              <a:gd name="T16" fmla="*/ 118 w 326"/>
              <a:gd name="T17" fmla="*/ 534 h 604"/>
              <a:gd name="T18" fmla="*/ 96 w 326"/>
              <a:gd name="T19" fmla="*/ 516 h 604"/>
              <a:gd name="T20" fmla="*/ 74 w 326"/>
              <a:gd name="T21" fmla="*/ 494 h 604"/>
              <a:gd name="T22" fmla="*/ 56 w 326"/>
              <a:gd name="T23" fmla="*/ 470 h 604"/>
              <a:gd name="T24" fmla="*/ 40 w 326"/>
              <a:gd name="T25" fmla="*/ 446 h 604"/>
              <a:gd name="T26" fmla="*/ 26 w 326"/>
              <a:gd name="T27" fmla="*/ 420 h 604"/>
              <a:gd name="T28" fmla="*/ 16 w 326"/>
              <a:gd name="T29" fmla="*/ 392 h 604"/>
              <a:gd name="T30" fmla="*/ 8 w 326"/>
              <a:gd name="T31" fmla="*/ 362 h 604"/>
              <a:gd name="T32" fmla="*/ 2 w 326"/>
              <a:gd name="T33" fmla="*/ 332 h 604"/>
              <a:gd name="T34" fmla="*/ 0 w 326"/>
              <a:gd name="T35" fmla="*/ 302 h 604"/>
              <a:gd name="T36" fmla="*/ 0 w 326"/>
              <a:gd name="T37" fmla="*/ 302 h 604"/>
              <a:gd name="T38" fmla="*/ 2 w 326"/>
              <a:gd name="T39" fmla="*/ 270 h 604"/>
              <a:gd name="T40" fmla="*/ 8 w 326"/>
              <a:gd name="T41" fmla="*/ 240 h 604"/>
              <a:gd name="T42" fmla="*/ 16 w 326"/>
              <a:gd name="T43" fmla="*/ 212 h 604"/>
              <a:gd name="T44" fmla="*/ 26 w 326"/>
              <a:gd name="T45" fmla="*/ 184 h 604"/>
              <a:gd name="T46" fmla="*/ 40 w 326"/>
              <a:gd name="T47" fmla="*/ 158 h 604"/>
              <a:gd name="T48" fmla="*/ 56 w 326"/>
              <a:gd name="T49" fmla="*/ 132 h 604"/>
              <a:gd name="T50" fmla="*/ 74 w 326"/>
              <a:gd name="T51" fmla="*/ 110 h 604"/>
              <a:gd name="T52" fmla="*/ 96 w 326"/>
              <a:gd name="T53" fmla="*/ 88 h 604"/>
              <a:gd name="T54" fmla="*/ 118 w 326"/>
              <a:gd name="T55" fmla="*/ 68 h 604"/>
              <a:gd name="T56" fmla="*/ 144 w 326"/>
              <a:gd name="T57" fmla="*/ 52 h 604"/>
              <a:gd name="T58" fmla="*/ 170 w 326"/>
              <a:gd name="T59" fmla="*/ 36 h 604"/>
              <a:gd name="T60" fmla="*/ 198 w 326"/>
              <a:gd name="T61" fmla="*/ 24 h 604"/>
              <a:gd name="T62" fmla="*/ 228 w 326"/>
              <a:gd name="T63" fmla="*/ 14 h 604"/>
              <a:gd name="T64" fmla="*/ 260 w 326"/>
              <a:gd name="T65" fmla="*/ 6 h 604"/>
              <a:gd name="T66" fmla="*/ 292 w 326"/>
              <a:gd name="T67" fmla="*/ 2 h 604"/>
              <a:gd name="T68" fmla="*/ 326 w 326"/>
              <a:gd name="T69"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6" h="604">
                <a:moveTo>
                  <a:pt x="326" y="604"/>
                </a:moveTo>
                <a:lnTo>
                  <a:pt x="326" y="604"/>
                </a:lnTo>
                <a:lnTo>
                  <a:pt x="292" y="602"/>
                </a:lnTo>
                <a:lnTo>
                  <a:pt x="260" y="598"/>
                </a:lnTo>
                <a:lnTo>
                  <a:pt x="228" y="590"/>
                </a:lnTo>
                <a:lnTo>
                  <a:pt x="198" y="580"/>
                </a:lnTo>
                <a:lnTo>
                  <a:pt x="170" y="568"/>
                </a:lnTo>
                <a:lnTo>
                  <a:pt x="144" y="552"/>
                </a:lnTo>
                <a:lnTo>
                  <a:pt x="118" y="534"/>
                </a:lnTo>
                <a:lnTo>
                  <a:pt x="96" y="516"/>
                </a:lnTo>
                <a:lnTo>
                  <a:pt x="74" y="494"/>
                </a:lnTo>
                <a:lnTo>
                  <a:pt x="56" y="470"/>
                </a:lnTo>
                <a:lnTo>
                  <a:pt x="40" y="446"/>
                </a:lnTo>
                <a:lnTo>
                  <a:pt x="26" y="420"/>
                </a:lnTo>
                <a:lnTo>
                  <a:pt x="16" y="392"/>
                </a:lnTo>
                <a:lnTo>
                  <a:pt x="8" y="362"/>
                </a:lnTo>
                <a:lnTo>
                  <a:pt x="2" y="332"/>
                </a:lnTo>
                <a:lnTo>
                  <a:pt x="0" y="302"/>
                </a:lnTo>
                <a:lnTo>
                  <a:pt x="0" y="302"/>
                </a:lnTo>
                <a:lnTo>
                  <a:pt x="2" y="270"/>
                </a:lnTo>
                <a:lnTo>
                  <a:pt x="8" y="240"/>
                </a:lnTo>
                <a:lnTo>
                  <a:pt x="16" y="212"/>
                </a:lnTo>
                <a:lnTo>
                  <a:pt x="26" y="184"/>
                </a:lnTo>
                <a:lnTo>
                  <a:pt x="40" y="158"/>
                </a:lnTo>
                <a:lnTo>
                  <a:pt x="56" y="132"/>
                </a:lnTo>
                <a:lnTo>
                  <a:pt x="74" y="110"/>
                </a:lnTo>
                <a:lnTo>
                  <a:pt x="96" y="88"/>
                </a:lnTo>
                <a:lnTo>
                  <a:pt x="118" y="68"/>
                </a:lnTo>
                <a:lnTo>
                  <a:pt x="144" y="52"/>
                </a:lnTo>
                <a:lnTo>
                  <a:pt x="170" y="36"/>
                </a:lnTo>
                <a:lnTo>
                  <a:pt x="198" y="24"/>
                </a:lnTo>
                <a:lnTo>
                  <a:pt x="228" y="14"/>
                </a:lnTo>
                <a:lnTo>
                  <a:pt x="260" y="6"/>
                </a:lnTo>
                <a:lnTo>
                  <a:pt x="292" y="2"/>
                </a:lnTo>
                <a:lnTo>
                  <a:pt x="326" y="0"/>
                </a:lnTo>
              </a:path>
            </a:pathLst>
          </a:cu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6" name="îṡ1íḋè">
            <a:extLst>
              <a:ext uri="{FF2B5EF4-FFF2-40B4-BE49-F238E27FC236}">
                <a16:creationId xmlns:a16="http://schemas.microsoft.com/office/drawing/2014/main" id="{4EB8BCE1-9D04-4997-8807-4B1E49759555}"/>
              </a:ext>
            </a:extLst>
          </p:cNvPr>
          <p:cNvSpPr/>
          <p:nvPr/>
        </p:nvSpPr>
        <p:spPr bwMode="auto">
          <a:xfrm flipH="1">
            <a:off x="845651" y="3443973"/>
            <a:ext cx="2658152"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7" name="îŝļïḋe">
            <a:extLst>
              <a:ext uri="{FF2B5EF4-FFF2-40B4-BE49-F238E27FC236}">
                <a16:creationId xmlns:a16="http://schemas.microsoft.com/office/drawing/2014/main" id="{80FF18A6-45C0-4D48-889F-38B5B1617610}"/>
              </a:ext>
            </a:extLst>
          </p:cNvPr>
          <p:cNvSpPr/>
          <p:nvPr/>
        </p:nvSpPr>
        <p:spPr bwMode="auto">
          <a:xfrm flipH="1">
            <a:off x="833790" y="4448516"/>
            <a:ext cx="4852518"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8" name="iŝlîḑê">
            <a:extLst>
              <a:ext uri="{FF2B5EF4-FFF2-40B4-BE49-F238E27FC236}">
                <a16:creationId xmlns:a16="http://schemas.microsoft.com/office/drawing/2014/main" id="{10C95B9C-087B-486F-BFC7-30077EBC49FD}"/>
              </a:ext>
            </a:extLst>
          </p:cNvPr>
          <p:cNvSpPr/>
          <p:nvPr/>
        </p:nvSpPr>
        <p:spPr bwMode="auto">
          <a:xfrm flipH="1">
            <a:off x="3503801" y="3443973"/>
            <a:ext cx="2083496" cy="0"/>
          </a:xfrm>
          <a:prstGeom prst="line">
            <a:avLst/>
          </a:prstGeom>
          <a:noFill/>
          <a:ln w="292100" cap="rnd">
            <a:solidFill>
              <a:srgbClr val="DDD5CE"/>
            </a:solidFill>
            <a:prstDash val="solid"/>
            <a:round/>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fontScale="25000" lnSpcReduction="20000"/>
          </a:bodyPr>
          <a:lstStyle/>
          <a:p>
            <a:pPr algn="ctr"/>
            <a:endParaRPr/>
          </a:p>
        </p:txBody>
      </p:sp>
      <p:sp>
        <p:nvSpPr>
          <p:cNvPr id="9" name="íŝļïḋé">
            <a:extLst>
              <a:ext uri="{FF2B5EF4-FFF2-40B4-BE49-F238E27FC236}">
                <a16:creationId xmlns:a16="http://schemas.microsoft.com/office/drawing/2014/main" id="{9298008A-155A-4D38-8EA1-D8E569754C8A}"/>
              </a:ext>
            </a:extLst>
          </p:cNvPr>
          <p:cNvSpPr/>
          <p:nvPr/>
        </p:nvSpPr>
        <p:spPr bwMode="auto">
          <a:xfrm>
            <a:off x="2136459" y="2172328"/>
            <a:ext cx="523891" cy="523891"/>
          </a:xfrm>
          <a:prstGeom prst="ellipse">
            <a:avLst/>
          </a:prstGeom>
          <a:solidFill>
            <a:srgbClr val="5B50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1" name="ïŝlîḍe">
            <a:extLst>
              <a:ext uri="{FF2B5EF4-FFF2-40B4-BE49-F238E27FC236}">
                <a16:creationId xmlns:a16="http://schemas.microsoft.com/office/drawing/2014/main" id="{E3F3D434-2A93-44EB-AF32-310A4874CB97}"/>
              </a:ext>
            </a:extLst>
          </p:cNvPr>
          <p:cNvSpPr/>
          <p:nvPr/>
        </p:nvSpPr>
        <p:spPr bwMode="auto">
          <a:xfrm>
            <a:off x="4245807" y="3310512"/>
            <a:ext cx="265225" cy="265226"/>
          </a:xfrm>
          <a:prstGeom prst="ellipse">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algn="ctr"/>
            <a:endParaRPr/>
          </a:p>
        </p:txBody>
      </p:sp>
      <p:sp>
        <p:nvSpPr>
          <p:cNvPr id="21" name="îşḷîdê">
            <a:extLst>
              <a:ext uri="{FF2B5EF4-FFF2-40B4-BE49-F238E27FC236}">
                <a16:creationId xmlns:a16="http://schemas.microsoft.com/office/drawing/2014/main" id="{B28EF182-7367-4E71-83B4-1D0F496117E2}"/>
              </a:ext>
            </a:extLst>
          </p:cNvPr>
          <p:cNvSpPr/>
          <p:nvPr/>
        </p:nvSpPr>
        <p:spPr>
          <a:xfrm>
            <a:off x="1560943" y="2712091"/>
            <a:ext cx="1287420" cy="508971"/>
          </a:xfrm>
          <a:prstGeom prst="rect">
            <a:avLst/>
          </a:prstGeom>
        </p:spPr>
        <p:txBody>
          <a:bodyPr wrap="square" lIns="91440" tIns="45720" rIns="91440" bIns="45720">
            <a:noAutofit/>
          </a:bodyPr>
          <a:lstStyle/>
          <a:p>
            <a:pPr lvl="0" algn="ctr">
              <a:spcBef>
                <a:spcPct val="0"/>
              </a:spcBef>
              <a:defRPr/>
            </a:pPr>
            <a:r>
              <a:rPr lang="en-US" sz="2800" b="1" i="1" dirty="0"/>
              <a:t>1920</a:t>
            </a:r>
            <a:endParaRPr lang="ar-SA" sz="2800" b="1" i="1" dirty="0"/>
          </a:p>
        </p:txBody>
      </p:sp>
      <p:sp>
        <p:nvSpPr>
          <p:cNvPr id="25" name="íṥľïḋè">
            <a:extLst>
              <a:ext uri="{FF2B5EF4-FFF2-40B4-BE49-F238E27FC236}">
                <a16:creationId xmlns:a16="http://schemas.microsoft.com/office/drawing/2014/main" id="{E4792084-2B5F-418E-8C1E-369335F02AE0}"/>
              </a:ext>
            </a:extLst>
          </p:cNvPr>
          <p:cNvSpPr/>
          <p:nvPr/>
        </p:nvSpPr>
        <p:spPr bwMode="auto">
          <a:xfrm>
            <a:off x="4942821" y="2172328"/>
            <a:ext cx="523891" cy="523891"/>
          </a:xfrm>
          <a:prstGeom prst="ellipse">
            <a:avLst/>
          </a:prstGeom>
          <a:solidFill>
            <a:srgbClr val="5B50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6" name="îŝľîḑe">
            <a:extLst>
              <a:ext uri="{FF2B5EF4-FFF2-40B4-BE49-F238E27FC236}">
                <a16:creationId xmlns:a16="http://schemas.microsoft.com/office/drawing/2014/main" id="{653BB4CF-B864-4248-B2BF-942C476FF3A0}"/>
              </a:ext>
            </a:extLst>
          </p:cNvPr>
          <p:cNvSpPr/>
          <p:nvPr/>
        </p:nvSpPr>
        <p:spPr>
          <a:xfrm>
            <a:off x="4570568" y="2693272"/>
            <a:ext cx="1216610" cy="527790"/>
          </a:xfrm>
          <a:prstGeom prst="rect">
            <a:avLst/>
          </a:prstGeom>
        </p:spPr>
        <p:txBody>
          <a:bodyPr wrap="square" lIns="91440" tIns="45720" rIns="91440" bIns="45720">
            <a:noAutofit/>
          </a:bodyPr>
          <a:lstStyle/>
          <a:p>
            <a:pPr lvl="0" algn="ctr">
              <a:spcBef>
                <a:spcPct val="0"/>
              </a:spcBef>
              <a:defRPr/>
            </a:pPr>
            <a:r>
              <a:rPr lang="en-US" altLang="zh-CN" sz="2800" b="1" i="1" dirty="0"/>
              <a:t>1960</a:t>
            </a:r>
            <a:endParaRPr lang="ar-SA" sz="2800" b="1" i="1" dirty="0"/>
          </a:p>
        </p:txBody>
      </p:sp>
      <p:sp>
        <p:nvSpPr>
          <p:cNvPr id="30" name="îşḻíḋè">
            <a:extLst>
              <a:ext uri="{FF2B5EF4-FFF2-40B4-BE49-F238E27FC236}">
                <a16:creationId xmlns:a16="http://schemas.microsoft.com/office/drawing/2014/main" id="{3C188D59-751D-4758-86DD-85E65E965405}"/>
              </a:ext>
            </a:extLst>
          </p:cNvPr>
          <p:cNvSpPr/>
          <p:nvPr/>
        </p:nvSpPr>
        <p:spPr>
          <a:xfrm>
            <a:off x="1052554" y="4645038"/>
            <a:ext cx="1790695" cy="524885"/>
          </a:xfrm>
          <a:prstGeom prst="rect">
            <a:avLst/>
          </a:prstGeom>
        </p:spPr>
        <p:txBody>
          <a:bodyPr wrap="square" lIns="91440" tIns="45720" rIns="91440" bIns="45720">
            <a:noAutofit/>
          </a:bodyPr>
          <a:lstStyle/>
          <a:p>
            <a:pPr lvl="0" algn="ctr">
              <a:spcBef>
                <a:spcPct val="0"/>
              </a:spcBef>
              <a:defRPr/>
            </a:pPr>
            <a:r>
              <a:rPr lang="en-US" altLang="zh-CN" sz="2800" b="1" i="1" dirty="0"/>
              <a:t>1970</a:t>
            </a:r>
            <a:endParaRPr lang="ar-SA" sz="2800" b="1" i="1" dirty="0"/>
          </a:p>
        </p:txBody>
      </p:sp>
      <p:sp>
        <p:nvSpPr>
          <p:cNvPr id="42" name="îśḷiďè">
            <a:extLst>
              <a:ext uri="{FF2B5EF4-FFF2-40B4-BE49-F238E27FC236}">
                <a16:creationId xmlns:a16="http://schemas.microsoft.com/office/drawing/2014/main" id="{8EBA94F0-00DF-4AFF-A29E-8B6EBD129620}"/>
              </a:ext>
            </a:extLst>
          </p:cNvPr>
          <p:cNvSpPr/>
          <p:nvPr/>
        </p:nvSpPr>
        <p:spPr bwMode="auto">
          <a:xfrm>
            <a:off x="1694426" y="4146795"/>
            <a:ext cx="523891" cy="523891"/>
          </a:xfrm>
          <a:prstGeom prst="ellipse">
            <a:avLst/>
          </a:prstGeom>
          <a:solidFill>
            <a:srgbClr val="5B50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33" name="iṩļîďé">
            <a:extLst>
              <a:ext uri="{FF2B5EF4-FFF2-40B4-BE49-F238E27FC236}">
                <a16:creationId xmlns:a16="http://schemas.microsoft.com/office/drawing/2014/main" id="{D05E0617-AA69-45DE-B0AF-486C2E0EC228}"/>
              </a:ext>
            </a:extLst>
          </p:cNvPr>
          <p:cNvSpPr/>
          <p:nvPr/>
        </p:nvSpPr>
        <p:spPr>
          <a:xfrm>
            <a:off x="4245807" y="4740705"/>
            <a:ext cx="1150999" cy="472218"/>
          </a:xfrm>
          <a:prstGeom prst="rect">
            <a:avLst/>
          </a:prstGeom>
        </p:spPr>
        <p:txBody>
          <a:bodyPr wrap="square" lIns="91440" tIns="45720" rIns="91440" bIns="45720">
            <a:noAutofit/>
          </a:bodyPr>
          <a:lstStyle/>
          <a:p>
            <a:pPr lvl="0" algn="ctr">
              <a:spcBef>
                <a:spcPct val="0"/>
              </a:spcBef>
              <a:defRPr/>
            </a:pPr>
            <a:r>
              <a:rPr lang="en-US" altLang="zh-CN" sz="2800" b="1" i="1" dirty="0"/>
              <a:t>1990</a:t>
            </a:r>
            <a:endParaRPr lang="ar-SA" sz="2800" b="1" i="1" dirty="0"/>
          </a:p>
        </p:txBody>
      </p:sp>
      <p:sp>
        <p:nvSpPr>
          <p:cNvPr id="126" name="矩形 125"/>
          <p:cNvSpPr/>
          <p:nvPr/>
        </p:nvSpPr>
        <p:spPr>
          <a:xfrm>
            <a:off x="364712" y="5712726"/>
            <a:ext cx="3126710" cy="820247"/>
          </a:xfrm>
          <a:prstGeom prst="rect">
            <a:avLst/>
          </a:prstGeom>
        </p:spPr>
        <p:txBody>
          <a:bodyPr wrap="square">
            <a:spAutoFit/>
          </a:bodyPr>
          <a:lstStyle/>
          <a:p>
            <a:pPr marL="285750" indent="-285750" algn="ctr">
              <a:buFont typeface="Arial" panose="020B0604020202020204"/>
              <a:buChar char="•"/>
            </a:pPr>
            <a:r>
              <a:rPr lang="en-US" altLang="zh-CN" b="1" dirty="0">
                <a:latin typeface="微软雅黑" panose="020B0503020204020204" pitchFamily="34" charset="-122"/>
                <a:ea typeface="微软雅黑" panose="020B0503020204020204" pitchFamily="34" charset="-122"/>
              </a:rPr>
              <a:t>GIS</a:t>
            </a:r>
            <a:r>
              <a:rPr lang="zh-CN" altLang="en-US" b="1" dirty="0">
                <a:latin typeface="微软雅黑" panose="020B0503020204020204" pitchFamily="34" charset="-122"/>
                <a:ea typeface="微软雅黑" panose="020B0503020204020204" pitchFamily="34" charset="-122"/>
              </a:rPr>
              <a:t>与空间分析结合  </a:t>
            </a:r>
            <a:endParaRPr lang="en-US" altLang="zh-CN" b="1" dirty="0">
              <a:latin typeface="微软雅黑" panose="020B0503020204020204" pitchFamily="34" charset="-122"/>
              <a:ea typeface="微软雅黑" panose="020B0503020204020204" pitchFamily="34" charset="-122"/>
            </a:endParaRPr>
          </a:p>
          <a:p>
            <a:pPr marL="285750" indent="-285750" algn="ctr">
              <a:buFont typeface="Arial" panose="020B0604020202020204"/>
              <a:buChar char="•"/>
            </a:pPr>
            <a:r>
              <a:rPr lang="zh-CN" altLang="en-US" b="1" dirty="0">
                <a:latin typeface="微软雅黑" panose="020B0503020204020204" pitchFamily="34" charset="-122"/>
                <a:ea typeface="微软雅黑" panose="020B0503020204020204" pitchFamily="34" charset="-122"/>
              </a:rPr>
              <a:t>神经网络、遗传算法</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53" name="íşľîďê"/>
          <p:cNvSpPr txBox="1"/>
          <p:nvPr/>
        </p:nvSpPr>
        <p:spPr>
          <a:xfrm>
            <a:off x="4038135" y="1420788"/>
            <a:ext cx="2146884" cy="378136"/>
          </a:xfrm>
          <a:prstGeom prst="rect">
            <a:avLst/>
          </a:prstGeom>
          <a:noFill/>
        </p:spPr>
        <p:txBody>
          <a:bodyPr wrap="square" lIns="91440" tIns="45720" rIns="91440" bIns="45720" anchor="b" anchorCtr="1">
            <a:noAutofit/>
          </a:bodyPr>
          <a:lstStyle/>
          <a:p>
            <a:pPr algn="ctr"/>
            <a:r>
              <a:rPr lang="zh-CN" altLang="en-US" sz="2400" b="1" dirty="0"/>
              <a:t>计量地理学</a:t>
            </a:r>
          </a:p>
        </p:txBody>
      </p:sp>
      <p:sp>
        <p:nvSpPr>
          <p:cNvPr id="154" name="iśḷîḓé"/>
          <p:cNvSpPr txBox="1"/>
          <p:nvPr/>
        </p:nvSpPr>
        <p:spPr>
          <a:xfrm>
            <a:off x="4038135" y="1564369"/>
            <a:ext cx="2146884" cy="602685"/>
          </a:xfrm>
          <a:prstGeom prst="rect">
            <a:avLst/>
          </a:prstGeom>
        </p:spPr>
        <p:txBody>
          <a:bodyPr vert="horz" wrap="square" lIns="91440" tIns="45720" rIns="91440" bIns="45720" anchor="ctr" anchorCtr="1">
            <a:normAutofit/>
          </a:bodyPr>
          <a:lstStyle/>
          <a:p>
            <a:pPr algn="ctr">
              <a:lnSpc>
                <a:spcPct val="120000"/>
              </a:lnSpc>
            </a:pPr>
            <a:r>
              <a:rPr lang="en-US" altLang="zh-CN" b="1" i="1" dirty="0" err="1"/>
              <a:t>Geographimetrics</a:t>
            </a:r>
            <a:endParaRPr lang="en-US" altLang="zh-CN" b="1" i="1" dirty="0"/>
          </a:p>
        </p:txBody>
      </p:sp>
      <p:sp>
        <p:nvSpPr>
          <p:cNvPr id="155" name="íşľîďê"/>
          <p:cNvSpPr txBox="1"/>
          <p:nvPr/>
        </p:nvSpPr>
        <p:spPr>
          <a:xfrm>
            <a:off x="1274522" y="1420788"/>
            <a:ext cx="2146884" cy="378136"/>
          </a:xfrm>
          <a:prstGeom prst="rect">
            <a:avLst/>
          </a:prstGeom>
          <a:noFill/>
        </p:spPr>
        <p:txBody>
          <a:bodyPr wrap="square" lIns="91440" tIns="45720" rIns="91440" bIns="45720" anchor="b" anchorCtr="1">
            <a:noAutofit/>
          </a:bodyPr>
          <a:lstStyle/>
          <a:p>
            <a:pPr algn="ctr"/>
            <a:r>
              <a:rPr lang="zh-CN" altLang="en-US" sz="2400" b="1" dirty="0"/>
              <a:t>数量地理学</a:t>
            </a:r>
          </a:p>
        </p:txBody>
      </p:sp>
      <p:sp>
        <p:nvSpPr>
          <p:cNvPr id="156" name="iśḷîḓé"/>
          <p:cNvSpPr txBox="1"/>
          <p:nvPr/>
        </p:nvSpPr>
        <p:spPr>
          <a:xfrm>
            <a:off x="1218158" y="1564369"/>
            <a:ext cx="2146884" cy="602685"/>
          </a:xfrm>
          <a:prstGeom prst="rect">
            <a:avLst/>
          </a:prstGeom>
        </p:spPr>
        <p:txBody>
          <a:bodyPr vert="horz" wrap="square" lIns="91440" tIns="45720" rIns="91440" bIns="45720" anchor="ctr" anchorCtr="1">
            <a:normAutofit fontScale="85000" lnSpcReduction="10000"/>
          </a:bodyPr>
          <a:lstStyle/>
          <a:p>
            <a:pPr algn="ctr">
              <a:lnSpc>
                <a:spcPct val="120000"/>
              </a:lnSpc>
            </a:pPr>
            <a:r>
              <a:rPr lang="en-US" altLang="zh-CN" b="1" i="1" dirty="0"/>
              <a:t>Quantitative geography</a:t>
            </a:r>
            <a:endParaRPr lang="zh-CN" altLang="en-US" sz="1100" b="1" i="1" dirty="0">
              <a:solidFill>
                <a:schemeClr val="dk1">
                  <a:lumMod val="100000"/>
                </a:schemeClr>
              </a:solidFill>
            </a:endParaRPr>
          </a:p>
        </p:txBody>
      </p:sp>
      <p:sp>
        <p:nvSpPr>
          <p:cNvPr id="157" name="ïsḻîḑè"/>
          <p:cNvSpPr txBox="1"/>
          <p:nvPr/>
        </p:nvSpPr>
        <p:spPr>
          <a:xfrm>
            <a:off x="874460" y="3810122"/>
            <a:ext cx="2146884" cy="378136"/>
          </a:xfrm>
          <a:prstGeom prst="rect">
            <a:avLst/>
          </a:prstGeom>
          <a:noFill/>
        </p:spPr>
        <p:txBody>
          <a:bodyPr wrap="square" lIns="91440" tIns="45720" rIns="91440" bIns="45720" anchor="b" anchorCtr="1">
            <a:noAutofit/>
          </a:bodyPr>
          <a:lstStyle/>
          <a:p>
            <a:pPr algn="ctr"/>
            <a:r>
              <a:rPr lang="zh-CN" altLang="en-US" sz="2400" b="1" dirty="0"/>
              <a:t>空间统计学</a:t>
            </a:r>
          </a:p>
        </p:txBody>
      </p:sp>
      <p:sp>
        <p:nvSpPr>
          <p:cNvPr id="167" name="íşľîďê"/>
          <p:cNvSpPr txBox="1"/>
          <p:nvPr/>
        </p:nvSpPr>
        <p:spPr>
          <a:xfrm>
            <a:off x="9615753" y="4267725"/>
            <a:ext cx="1710970" cy="432900"/>
          </a:xfrm>
          <a:prstGeom prst="rect">
            <a:avLst/>
          </a:prstGeom>
          <a:noFill/>
        </p:spPr>
        <p:txBody>
          <a:bodyPr wrap="square" lIns="91440" tIns="45720" rIns="91440" bIns="45720" anchor="b" anchorCtr="1">
            <a:noAutofit/>
          </a:bodyPr>
          <a:lstStyle/>
          <a:p>
            <a:pPr algn="ctr"/>
            <a:r>
              <a:rPr lang="zh-CN" altLang="en-US" b="1" dirty="0">
                <a:latin typeface="微软雅黑" panose="020B0503020204020204" pitchFamily="34" charset="-122"/>
                <a:ea typeface="微软雅黑" panose="020B0503020204020204" pitchFamily="34" charset="-122"/>
              </a:rPr>
              <a:t>技术方法</a:t>
            </a:r>
          </a:p>
        </p:txBody>
      </p:sp>
      <p:sp>
        <p:nvSpPr>
          <p:cNvPr id="38" name="iṩḷîḍe">
            <a:extLst>
              <a:ext uri="{FF2B5EF4-FFF2-40B4-BE49-F238E27FC236}">
                <a16:creationId xmlns:a16="http://schemas.microsoft.com/office/drawing/2014/main" id="{2932D0A4-7C19-4029-8E6B-80AB9EBD62A3}"/>
              </a:ext>
            </a:extLst>
          </p:cNvPr>
          <p:cNvSpPr/>
          <p:nvPr/>
        </p:nvSpPr>
        <p:spPr bwMode="auto">
          <a:xfrm>
            <a:off x="4624496" y="5241592"/>
            <a:ext cx="523891" cy="523891"/>
          </a:xfrm>
          <a:prstGeom prst="ellipse">
            <a:avLst/>
          </a:prstGeom>
          <a:solidFill>
            <a:srgbClr val="5B504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158" name="î$1íḍé"/>
          <p:cNvSpPr txBox="1"/>
          <p:nvPr/>
        </p:nvSpPr>
        <p:spPr>
          <a:xfrm>
            <a:off x="3756668" y="5854708"/>
            <a:ext cx="2146884" cy="378136"/>
          </a:xfrm>
          <a:prstGeom prst="rect">
            <a:avLst/>
          </a:prstGeom>
          <a:noFill/>
        </p:spPr>
        <p:txBody>
          <a:bodyPr wrap="square" lIns="91440" tIns="45720" rIns="91440" bIns="45720" anchor="b" anchorCtr="1">
            <a:noAutofit/>
          </a:bodyPr>
          <a:lstStyle/>
          <a:p>
            <a:pPr algn="ctr"/>
            <a:r>
              <a:rPr lang="zh-CN" altLang="en-US" sz="2400" b="1" dirty="0"/>
              <a:t>计算地理学</a:t>
            </a:r>
          </a:p>
        </p:txBody>
      </p:sp>
      <p:sp>
        <p:nvSpPr>
          <p:cNvPr id="159" name="ïsliḍè"/>
          <p:cNvSpPr txBox="1"/>
          <p:nvPr/>
        </p:nvSpPr>
        <p:spPr>
          <a:xfrm>
            <a:off x="2928521" y="6122850"/>
            <a:ext cx="3652488" cy="696140"/>
          </a:xfrm>
          <a:prstGeom prst="rect">
            <a:avLst/>
          </a:prstGeom>
        </p:spPr>
        <p:txBody>
          <a:bodyPr vert="horz" wrap="square" lIns="91440" tIns="45720" rIns="91440" bIns="45720" anchor="t" anchorCtr="1">
            <a:normAutofit/>
          </a:bodyPr>
          <a:lstStyle/>
          <a:p>
            <a:pPr algn="ctr">
              <a:lnSpc>
                <a:spcPct val="120000"/>
              </a:lnSpc>
            </a:pPr>
            <a:r>
              <a:rPr lang="en-US" altLang="zh-CN" b="1" i="1" dirty="0"/>
              <a:t>Computation geography</a:t>
            </a:r>
            <a:endParaRPr lang="zh-CN" altLang="en-US" b="1" i="1" dirty="0"/>
          </a:p>
        </p:txBody>
      </p:sp>
      <p:sp>
        <p:nvSpPr>
          <p:cNvPr id="59" name="矩形 58">
            <a:extLst>
              <a:ext uri="{FF2B5EF4-FFF2-40B4-BE49-F238E27FC236}">
                <a16:creationId xmlns:a16="http://schemas.microsoft.com/office/drawing/2014/main" id="{C0C51645-CD26-4300-B487-079B8D179314}"/>
              </a:ext>
            </a:extLst>
          </p:cNvPr>
          <p:cNvSpPr/>
          <p:nvPr/>
        </p:nvSpPr>
        <p:spPr>
          <a:xfrm>
            <a:off x="4928380"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0" name="标题 1"/>
          <p:cNvSpPr txBox="1">
            <a:spLocks/>
          </p:cNvSpPr>
          <p:nvPr/>
        </p:nvSpPr>
        <p:spPr>
          <a:xfrm>
            <a:off x="5012467"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空间数据分析</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发展历程</a:t>
            </a:r>
          </a:p>
        </p:txBody>
      </p:sp>
      <p:cxnSp>
        <p:nvCxnSpPr>
          <p:cNvPr id="62" name="直接连接符 61">
            <a:extLst>
              <a:ext uri="{FF2B5EF4-FFF2-40B4-BE49-F238E27FC236}">
                <a16:creationId xmlns:a16="http://schemas.microsoft.com/office/drawing/2014/main" id="{0893F363-5A10-469E-A440-9DCA1BE5FEC0}"/>
              </a:ext>
            </a:extLst>
          </p:cNvPr>
          <p:cNvCxnSpPr>
            <a:cxnSpLocks/>
          </p:cNvCxnSpPr>
          <p:nvPr/>
        </p:nvCxnSpPr>
        <p:spPr>
          <a:xfrm>
            <a:off x="9226303" y="4722790"/>
            <a:ext cx="1917264" cy="0"/>
          </a:xfrm>
          <a:prstGeom prst="line">
            <a:avLst/>
          </a:prstGeom>
          <a:ln w="3175"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78B466D7-B853-4FF5-9BD0-0B6E2EEF021B}"/>
              </a:ext>
            </a:extLst>
          </p:cNvPr>
          <p:cNvCxnSpPr/>
          <p:nvPr/>
        </p:nvCxnSpPr>
        <p:spPr>
          <a:xfrm flipH="1">
            <a:off x="6933540" y="4731837"/>
            <a:ext cx="2447216" cy="0"/>
          </a:xfrm>
          <a:prstGeom prst="line">
            <a:avLst/>
          </a:prstGeom>
          <a:ln w="3175"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67" name="íşľîďê"/>
          <p:cNvSpPr txBox="1"/>
          <p:nvPr/>
        </p:nvSpPr>
        <p:spPr>
          <a:xfrm>
            <a:off x="3542722" y="3446547"/>
            <a:ext cx="1710970" cy="824418"/>
          </a:xfrm>
          <a:prstGeom prst="rect">
            <a:avLst/>
          </a:prstGeom>
          <a:noFill/>
        </p:spPr>
        <p:txBody>
          <a:bodyPr wrap="square" lIns="91440" tIns="45720" rIns="91440" bIns="45720" anchor="b" anchorCtr="1">
            <a:noAutofit/>
          </a:bodyPr>
          <a:lstStyle/>
          <a:p>
            <a:pPr algn="ctr"/>
            <a:r>
              <a:rPr lang="zh-CN" altLang="en-US" b="1" dirty="0">
                <a:latin typeface="微软雅黑" panose="020B0503020204020204" pitchFamily="34" charset="-122"/>
                <a:ea typeface="微软雅黑" panose="020B0503020204020204" pitchFamily="34" charset="-122"/>
              </a:rPr>
              <a:t>“地理学第一定律”提出</a:t>
            </a:r>
          </a:p>
        </p:txBody>
      </p:sp>
      <p:sp>
        <p:nvSpPr>
          <p:cNvPr id="68" name="íşľîďê"/>
          <p:cNvSpPr txBox="1"/>
          <p:nvPr/>
        </p:nvSpPr>
        <p:spPr>
          <a:xfrm>
            <a:off x="6879208" y="4362481"/>
            <a:ext cx="1119922" cy="360309"/>
          </a:xfrm>
          <a:prstGeom prst="rect">
            <a:avLst/>
          </a:prstGeom>
          <a:noFill/>
        </p:spPr>
        <p:txBody>
          <a:bodyPr wrap="square" lIns="91440" tIns="45720" rIns="91440" bIns="45720" anchor="b" anchorCtr="1">
            <a:noAutofit/>
          </a:bodyPr>
          <a:lstStyle/>
          <a:p>
            <a:pPr algn="ctr"/>
            <a:r>
              <a:rPr lang="zh-CN" altLang="en-US" b="1" dirty="0">
                <a:latin typeface="微软雅黑" panose="020B0503020204020204" pitchFamily="34" charset="-122"/>
                <a:ea typeface="微软雅黑" panose="020B0503020204020204" pitchFamily="34" charset="-122"/>
              </a:rPr>
              <a:t>概念理论</a:t>
            </a:r>
          </a:p>
        </p:txBody>
      </p:sp>
      <p:sp>
        <p:nvSpPr>
          <p:cNvPr id="69" name="îṩlîḑe">
            <a:extLst>
              <a:ext uri="{FF2B5EF4-FFF2-40B4-BE49-F238E27FC236}">
                <a16:creationId xmlns:a16="http://schemas.microsoft.com/office/drawing/2014/main" id="{201352BE-FE39-4A07-A769-303D3E555C53}"/>
              </a:ext>
            </a:extLst>
          </p:cNvPr>
          <p:cNvSpPr/>
          <p:nvPr/>
        </p:nvSpPr>
        <p:spPr>
          <a:xfrm>
            <a:off x="8287514" y="4497904"/>
            <a:ext cx="1344038" cy="1344038"/>
          </a:xfrm>
          <a:prstGeom prst="ellipse">
            <a:avLst/>
          </a:prstGeom>
          <a:solidFill>
            <a:schemeClr val="bg1"/>
          </a:solidFill>
          <a:ln w="6350">
            <a:gradFill flip="none" rotWithShape="1">
              <a:gsLst>
                <a:gs pos="75000">
                  <a:schemeClr val="bg1">
                    <a:lumMod val="75000"/>
                    <a:alpha val="0"/>
                  </a:schemeClr>
                </a:gs>
                <a:gs pos="20000">
                  <a:schemeClr val="bg1">
                    <a:lumMod val="65000"/>
                    <a:alpha val="0"/>
                  </a:schemeClr>
                </a:gs>
                <a:gs pos="0">
                  <a:schemeClr val="bg1">
                    <a:lumMod val="65000"/>
                  </a:schemeClr>
                </a:gs>
                <a:gs pos="100000">
                  <a:schemeClr val="bg1">
                    <a:lumMod val="6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70" name="标题 1"/>
          <p:cNvSpPr txBox="1">
            <a:spLocks/>
          </p:cNvSpPr>
          <p:nvPr/>
        </p:nvSpPr>
        <p:spPr>
          <a:xfrm>
            <a:off x="7467946" y="4751832"/>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latin typeface="微软雅黑" panose="020B0503020204020204" pitchFamily="34" charset="-122"/>
                <a:ea typeface="微软雅黑" panose="020B0503020204020204" pitchFamily="34" charset="-122"/>
              </a:rPr>
              <a:t>空间数</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据分析</a:t>
            </a:r>
            <a:endParaRPr lang="en-US" altLang="zh-CN" sz="2000" dirty="0">
              <a:latin typeface="微软雅黑" panose="020B0503020204020204" pitchFamily="34" charset="-122"/>
              <a:ea typeface="微软雅黑" panose="020B0503020204020204" pitchFamily="34" charset="-122"/>
            </a:endParaRPr>
          </a:p>
        </p:txBody>
      </p:sp>
      <p:sp>
        <p:nvSpPr>
          <p:cNvPr id="71" name="íşľîďê"/>
          <p:cNvSpPr txBox="1"/>
          <p:nvPr/>
        </p:nvSpPr>
        <p:spPr>
          <a:xfrm>
            <a:off x="6670073" y="4926589"/>
            <a:ext cx="1710970" cy="798814"/>
          </a:xfrm>
          <a:prstGeom prst="rect">
            <a:avLst/>
          </a:prstGeom>
          <a:noFill/>
        </p:spPr>
        <p:txBody>
          <a:bodyPr wrap="square" lIns="91440" tIns="45720" rIns="91440" bIns="45720" anchor="b" anchorCtr="1">
            <a:noAutofit/>
          </a:bodyPr>
          <a:lstStyle/>
          <a:p>
            <a:pPr algn="ctr"/>
            <a:r>
              <a:rPr lang="zh-CN" altLang="zh-CN" dirty="0"/>
              <a:t>空间自相关</a:t>
            </a:r>
            <a:endParaRPr lang="en-US" altLang="zh-CN" dirty="0"/>
          </a:p>
          <a:p>
            <a:pPr algn="ctr"/>
            <a:r>
              <a:rPr lang="zh-CN" altLang="zh-CN" dirty="0"/>
              <a:t>空间集聚性</a:t>
            </a:r>
            <a:endParaRPr lang="en-US" altLang="zh-CN" dirty="0"/>
          </a:p>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2" name="íşľîďê"/>
          <p:cNvSpPr txBox="1"/>
          <p:nvPr/>
        </p:nvSpPr>
        <p:spPr>
          <a:xfrm>
            <a:off x="9695064" y="5774478"/>
            <a:ext cx="1710970" cy="798814"/>
          </a:xfrm>
          <a:prstGeom prst="rect">
            <a:avLst/>
          </a:prstGeom>
          <a:noFill/>
        </p:spPr>
        <p:txBody>
          <a:bodyPr wrap="square" lIns="91440" tIns="45720" rIns="91440" bIns="45720" anchor="b" anchorCtr="1">
            <a:noAutofit/>
          </a:bodyPr>
          <a:lstStyle/>
          <a:p>
            <a:r>
              <a:rPr lang="zh-CN" altLang="zh-CN" dirty="0"/>
              <a:t>空间统计</a:t>
            </a:r>
            <a:endParaRPr lang="en-US" altLang="zh-CN" dirty="0"/>
          </a:p>
          <a:p>
            <a:r>
              <a:rPr lang="zh-CN" altLang="zh-CN" dirty="0"/>
              <a:t>空间点模式</a:t>
            </a:r>
            <a:endParaRPr lang="en-US" altLang="zh-CN" dirty="0"/>
          </a:p>
          <a:p>
            <a:r>
              <a:rPr lang="zh-CN" altLang="zh-CN" dirty="0"/>
              <a:t>空间回归</a:t>
            </a:r>
            <a:endParaRPr lang="en-US" altLang="zh-CN" dirty="0"/>
          </a:p>
          <a:p>
            <a:r>
              <a:rPr lang="zh-CN" altLang="zh-CN" dirty="0"/>
              <a:t>地统计</a:t>
            </a:r>
            <a:endParaRPr lang="en-US" altLang="zh-CN" dirty="0"/>
          </a:p>
          <a:p>
            <a:r>
              <a:rPr lang="zh-CN" altLang="zh-CN" dirty="0"/>
              <a:t>空间相互</a:t>
            </a:r>
            <a:endParaRPr lang="en-US" altLang="zh-CN" dirty="0"/>
          </a:p>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24" name="Group 4"/>
          <p:cNvGrpSpPr>
            <a:grpSpLocks noChangeAspect="1"/>
          </p:cNvGrpSpPr>
          <p:nvPr/>
        </p:nvGrpSpPr>
        <p:grpSpPr bwMode="auto">
          <a:xfrm>
            <a:off x="6948488" y="1277938"/>
            <a:ext cx="4537076" cy="2600324"/>
            <a:chOff x="4377" y="805"/>
            <a:chExt cx="2858" cy="1638"/>
          </a:xfrm>
        </p:grpSpPr>
        <p:sp>
          <p:nvSpPr>
            <p:cNvPr id="27" name="AutoShape 3"/>
            <p:cNvSpPr>
              <a:spLocks noChangeAspect="1" noChangeArrowheads="1" noTextEdit="1"/>
            </p:cNvSpPr>
            <p:nvPr/>
          </p:nvSpPr>
          <p:spPr bwMode="auto">
            <a:xfrm>
              <a:off x="4384" y="845"/>
              <a:ext cx="2851" cy="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5"/>
            <p:cNvSpPr>
              <a:spLocks noChangeArrowheads="1"/>
            </p:cNvSpPr>
            <p:nvPr/>
          </p:nvSpPr>
          <p:spPr bwMode="auto">
            <a:xfrm>
              <a:off x="4960" y="1068"/>
              <a:ext cx="52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最近邻方法</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29" name="Rectangle 6"/>
            <p:cNvSpPr>
              <a:spLocks noChangeArrowheads="1"/>
            </p:cNvSpPr>
            <p:nvPr/>
          </p:nvSpPr>
          <p:spPr bwMode="auto">
            <a:xfrm>
              <a:off x="4963" y="1281"/>
              <a:ext cx="82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多元统计方法</a:t>
              </a:r>
              <a:endParaRPr kumimoji="0" lang="zh-CN" altLang="zh-CN" sz="1800" i="0" u="none" strike="noStrike" cap="none" normalizeH="0" baseline="0">
                <a:ln>
                  <a:noFill/>
                </a:ln>
                <a:solidFill>
                  <a:schemeClr val="tx1"/>
                </a:solidFill>
                <a:effectLst/>
              </a:endParaRPr>
            </a:p>
          </p:txBody>
        </p:sp>
        <p:sp>
          <p:nvSpPr>
            <p:cNvPr id="31" name="Rectangle 7"/>
            <p:cNvSpPr>
              <a:spLocks noChangeArrowheads="1"/>
            </p:cNvSpPr>
            <p:nvPr/>
          </p:nvSpPr>
          <p:spPr bwMode="auto">
            <a:xfrm>
              <a:off x="6202" y="1052"/>
              <a:ext cx="34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随机过程</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32" name="Rectangle 8"/>
            <p:cNvSpPr>
              <a:spLocks noChangeArrowheads="1"/>
            </p:cNvSpPr>
            <p:nvPr/>
          </p:nvSpPr>
          <p:spPr bwMode="auto">
            <a:xfrm>
              <a:off x="6447" y="1414"/>
              <a:ext cx="56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K函数方法</a:t>
              </a:r>
              <a:endParaRPr kumimoji="0" lang="zh-CN" altLang="zh-CN" sz="1800" b="0" i="0" u="none" strike="noStrike" cap="none" normalizeH="0" baseline="0" dirty="0">
                <a:ln>
                  <a:noFill/>
                </a:ln>
                <a:solidFill>
                  <a:schemeClr val="tx1"/>
                </a:solidFill>
                <a:effectLst/>
                <a:latin typeface="Arial" panose="020B0604020202020204" charset="0"/>
              </a:endParaRPr>
            </a:p>
          </p:txBody>
        </p:sp>
        <p:sp>
          <p:nvSpPr>
            <p:cNvPr id="34" name="Rectangle 9"/>
            <p:cNvSpPr>
              <a:spLocks noChangeArrowheads="1"/>
            </p:cNvSpPr>
            <p:nvPr/>
          </p:nvSpPr>
          <p:spPr bwMode="auto">
            <a:xfrm>
              <a:off x="5516" y="805"/>
              <a:ext cx="111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可塑单元面积</a:t>
              </a:r>
              <a:endParaRPr kumimoji="0" lang="zh-CN" altLang="zh-CN" sz="1800" i="0" u="none" strike="noStrike" cap="none" normalizeH="0" baseline="0" dirty="0">
                <a:ln>
                  <a:noFill/>
                </a:ln>
                <a:solidFill>
                  <a:schemeClr val="tx1"/>
                </a:solidFill>
                <a:effectLst/>
              </a:endParaRPr>
            </a:p>
          </p:txBody>
        </p:sp>
        <p:sp>
          <p:nvSpPr>
            <p:cNvPr id="35" name="Rectangle 10"/>
            <p:cNvSpPr>
              <a:spLocks noChangeArrowheads="1"/>
            </p:cNvSpPr>
            <p:nvPr/>
          </p:nvSpPr>
          <p:spPr bwMode="auto">
            <a:xfrm>
              <a:off x="4924" y="1958"/>
              <a:ext cx="46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《区域化变量理论》</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36" name="Rectangle 11"/>
            <p:cNvSpPr>
              <a:spLocks noChangeArrowheads="1"/>
            </p:cNvSpPr>
            <p:nvPr/>
          </p:nvSpPr>
          <p:spPr bwMode="auto">
            <a:xfrm>
              <a:off x="6384" y="1224"/>
              <a:ext cx="82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空间回归模型</a:t>
              </a:r>
              <a:endParaRPr kumimoji="0" lang="zh-CN" altLang="zh-CN" sz="1800" i="0" u="none" strike="noStrike" cap="none" normalizeH="0" baseline="0">
                <a:ln>
                  <a:noFill/>
                </a:ln>
                <a:solidFill>
                  <a:schemeClr val="tx1"/>
                </a:solidFill>
                <a:effectLst/>
              </a:endParaRPr>
            </a:p>
          </p:txBody>
        </p:sp>
        <p:sp>
          <p:nvSpPr>
            <p:cNvPr id="37" name="Rectangle 12"/>
            <p:cNvSpPr>
              <a:spLocks noChangeArrowheads="1"/>
            </p:cNvSpPr>
            <p:nvPr/>
          </p:nvSpPr>
          <p:spPr bwMode="auto">
            <a:xfrm>
              <a:off x="6152" y="1198"/>
              <a:ext cx="1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神</a:t>
              </a:r>
              <a:endParaRPr kumimoji="0" lang="zh-CN" altLang="zh-CN" sz="1800" i="0" u="none" strike="noStrike" cap="none" normalizeH="0" baseline="0" dirty="0">
                <a:ln>
                  <a:noFill/>
                </a:ln>
                <a:solidFill>
                  <a:schemeClr val="tx1"/>
                </a:solidFill>
                <a:effectLst/>
              </a:endParaRPr>
            </a:p>
          </p:txBody>
        </p:sp>
        <p:sp>
          <p:nvSpPr>
            <p:cNvPr id="39" name="Rectangle 13"/>
            <p:cNvSpPr>
              <a:spLocks noChangeArrowheads="1"/>
            </p:cNvSpPr>
            <p:nvPr/>
          </p:nvSpPr>
          <p:spPr bwMode="auto">
            <a:xfrm>
              <a:off x="6152" y="1371"/>
              <a:ext cx="1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经</a:t>
              </a:r>
              <a:endParaRPr kumimoji="0" lang="zh-CN" altLang="zh-CN" sz="1800" i="0" u="none" strike="noStrike" cap="none" normalizeH="0" baseline="0" dirty="0">
                <a:ln>
                  <a:noFill/>
                </a:ln>
                <a:solidFill>
                  <a:schemeClr val="tx1"/>
                </a:solidFill>
                <a:effectLst/>
              </a:endParaRPr>
            </a:p>
          </p:txBody>
        </p:sp>
        <p:sp>
          <p:nvSpPr>
            <p:cNvPr id="40" name="Rectangle 14"/>
            <p:cNvSpPr>
              <a:spLocks noChangeArrowheads="1"/>
            </p:cNvSpPr>
            <p:nvPr/>
          </p:nvSpPr>
          <p:spPr bwMode="auto">
            <a:xfrm>
              <a:off x="6152" y="1534"/>
              <a:ext cx="1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网</a:t>
              </a:r>
              <a:endParaRPr kumimoji="0" lang="zh-CN" altLang="zh-CN" sz="1800" i="0" u="none" strike="noStrike" cap="none" normalizeH="0" baseline="0" dirty="0">
                <a:ln>
                  <a:noFill/>
                </a:ln>
                <a:solidFill>
                  <a:schemeClr val="tx1"/>
                </a:solidFill>
                <a:effectLst/>
              </a:endParaRPr>
            </a:p>
          </p:txBody>
        </p:sp>
        <p:sp>
          <p:nvSpPr>
            <p:cNvPr id="41" name="Rectangle 15"/>
            <p:cNvSpPr>
              <a:spLocks noChangeArrowheads="1"/>
            </p:cNvSpPr>
            <p:nvPr/>
          </p:nvSpPr>
          <p:spPr bwMode="auto">
            <a:xfrm>
              <a:off x="6152" y="1706"/>
              <a:ext cx="1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络</a:t>
              </a:r>
              <a:endParaRPr kumimoji="0" lang="zh-CN" altLang="zh-CN" sz="1800" i="0" u="none" strike="noStrike" cap="none" normalizeH="0" baseline="0" dirty="0">
                <a:ln>
                  <a:noFill/>
                </a:ln>
                <a:solidFill>
                  <a:schemeClr val="tx1"/>
                </a:solidFill>
                <a:effectLst/>
              </a:endParaRPr>
            </a:p>
          </p:txBody>
        </p:sp>
        <p:sp>
          <p:nvSpPr>
            <p:cNvPr id="43" name="Rectangle 16"/>
            <p:cNvSpPr>
              <a:spLocks noChangeArrowheads="1"/>
            </p:cNvSpPr>
            <p:nvPr/>
          </p:nvSpPr>
          <p:spPr bwMode="auto">
            <a:xfrm>
              <a:off x="6384" y="1656"/>
              <a:ext cx="4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遗传算法</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50" name="Rectangle 17"/>
            <p:cNvSpPr>
              <a:spLocks noChangeArrowheads="1"/>
            </p:cNvSpPr>
            <p:nvPr/>
          </p:nvSpPr>
          <p:spPr bwMode="auto">
            <a:xfrm>
              <a:off x="4924" y="1676"/>
              <a:ext cx="57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空间自相关</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54" name="Rectangle 18"/>
            <p:cNvSpPr>
              <a:spLocks noChangeArrowheads="1"/>
            </p:cNvSpPr>
            <p:nvPr/>
          </p:nvSpPr>
          <p:spPr bwMode="auto">
            <a:xfrm>
              <a:off x="5887" y="1048"/>
              <a:ext cx="22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地</a:t>
              </a:r>
              <a:endParaRPr kumimoji="0" lang="zh-CN" altLang="zh-CN" sz="1800" b="0" i="0" u="none" strike="noStrike" cap="none" normalizeH="0" baseline="0" dirty="0">
                <a:ln>
                  <a:noFill/>
                </a:ln>
                <a:solidFill>
                  <a:schemeClr val="tx1"/>
                </a:solidFill>
                <a:effectLst/>
                <a:latin typeface="Arial" panose="020B0604020202020204" charset="0"/>
              </a:endParaRPr>
            </a:p>
          </p:txBody>
        </p:sp>
        <p:sp>
          <p:nvSpPr>
            <p:cNvPr id="64" name="Rectangle 19"/>
            <p:cNvSpPr>
              <a:spLocks noChangeArrowheads="1"/>
            </p:cNvSpPr>
            <p:nvPr/>
          </p:nvSpPr>
          <p:spPr bwMode="auto">
            <a:xfrm>
              <a:off x="5887" y="1224"/>
              <a:ext cx="24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理</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65" name="Rectangle 20"/>
            <p:cNvSpPr>
              <a:spLocks noChangeArrowheads="1"/>
            </p:cNvSpPr>
            <p:nvPr/>
          </p:nvSpPr>
          <p:spPr bwMode="auto">
            <a:xfrm>
              <a:off x="5887" y="1410"/>
              <a:ext cx="26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学</a:t>
              </a:r>
              <a:endParaRPr kumimoji="0" lang="zh-CN" altLang="zh-CN" sz="1800" b="0" i="0" u="none" strike="noStrike" cap="none" normalizeH="0" baseline="0" dirty="0">
                <a:ln>
                  <a:noFill/>
                </a:ln>
                <a:solidFill>
                  <a:schemeClr val="tx1"/>
                </a:solidFill>
                <a:effectLst/>
                <a:latin typeface="Arial" panose="020B0604020202020204" charset="0"/>
              </a:endParaRPr>
            </a:p>
          </p:txBody>
        </p:sp>
        <p:sp>
          <p:nvSpPr>
            <p:cNvPr id="66" name="Rectangle 21"/>
            <p:cNvSpPr>
              <a:spLocks noChangeArrowheads="1"/>
            </p:cNvSpPr>
            <p:nvPr/>
          </p:nvSpPr>
          <p:spPr bwMode="auto">
            <a:xfrm>
              <a:off x="5887" y="1589"/>
              <a:ext cx="22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第</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72" name="Rectangle 22"/>
            <p:cNvSpPr>
              <a:spLocks noChangeArrowheads="1"/>
            </p:cNvSpPr>
            <p:nvPr/>
          </p:nvSpPr>
          <p:spPr bwMode="auto">
            <a:xfrm>
              <a:off x="5887" y="1772"/>
              <a:ext cx="25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一</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73" name="Rectangle 23"/>
            <p:cNvSpPr>
              <a:spLocks noChangeArrowheads="1"/>
            </p:cNvSpPr>
            <p:nvPr/>
          </p:nvSpPr>
          <p:spPr bwMode="auto">
            <a:xfrm>
              <a:off x="5887" y="1951"/>
              <a:ext cx="20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定</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83" name="Rectangle 24"/>
            <p:cNvSpPr>
              <a:spLocks noChangeArrowheads="1"/>
            </p:cNvSpPr>
            <p:nvPr/>
          </p:nvSpPr>
          <p:spPr bwMode="auto">
            <a:xfrm>
              <a:off x="5887" y="2134"/>
              <a:ext cx="24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律</a:t>
              </a:r>
              <a:endParaRPr kumimoji="0" lang="zh-CN" altLang="zh-CN" sz="1800" b="0" i="0" u="none" strike="noStrike" cap="none" normalizeH="0" baseline="0">
                <a:ln>
                  <a:noFill/>
                </a:ln>
                <a:solidFill>
                  <a:schemeClr val="tx1"/>
                </a:solidFill>
                <a:effectLst/>
                <a:latin typeface="Arial" panose="020B0604020202020204" charset="0"/>
              </a:endParaRPr>
            </a:p>
          </p:txBody>
        </p:sp>
        <p:sp>
          <p:nvSpPr>
            <p:cNvPr id="84" name="Rectangle 25"/>
            <p:cNvSpPr>
              <a:spLocks noChangeArrowheads="1"/>
            </p:cNvSpPr>
            <p:nvPr/>
          </p:nvSpPr>
          <p:spPr bwMode="auto">
            <a:xfrm>
              <a:off x="6116" y="1932"/>
              <a:ext cx="5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样方方法</a:t>
              </a:r>
              <a:endParaRPr kumimoji="0" lang="zh-CN" altLang="zh-CN" sz="1800" i="0" u="none" strike="noStrike" cap="none" normalizeH="0" baseline="0" dirty="0">
                <a:ln>
                  <a:noFill/>
                </a:ln>
                <a:solidFill>
                  <a:schemeClr val="tx1"/>
                </a:solidFill>
                <a:effectLst/>
              </a:endParaRPr>
            </a:p>
          </p:txBody>
        </p:sp>
        <p:sp>
          <p:nvSpPr>
            <p:cNvPr id="85" name="Rectangle 26"/>
            <p:cNvSpPr>
              <a:spLocks noChangeArrowheads="1"/>
            </p:cNvSpPr>
            <p:nvPr/>
          </p:nvSpPr>
          <p:spPr bwMode="auto">
            <a:xfrm>
              <a:off x="4377" y="1490"/>
              <a:ext cx="13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charset="0"/>
                </a:defRPr>
              </a:lvl1pPr>
              <a:lvl2pPr eaLnBrk="0" fontAlgn="base" hangingPunct="0">
                <a:spcBef>
                  <a:spcPct val="0"/>
                </a:spcBef>
                <a:spcAft>
                  <a:spcPct val="0"/>
                </a:spcAft>
                <a:defRPr>
                  <a:solidFill>
                    <a:schemeClr val="tx1"/>
                  </a:solidFill>
                  <a:latin typeface="Arial" panose="020B0604020202020204" charset="0"/>
                </a:defRPr>
              </a:lvl2pPr>
              <a:lvl3pPr eaLnBrk="0" fontAlgn="base" hangingPunct="0">
                <a:spcBef>
                  <a:spcPct val="0"/>
                </a:spcBef>
                <a:spcAft>
                  <a:spcPct val="0"/>
                </a:spcAft>
                <a:defRPr>
                  <a:solidFill>
                    <a:schemeClr val="tx1"/>
                  </a:solidFill>
                  <a:latin typeface="Arial" panose="020B0604020202020204" charset="0"/>
                </a:defRPr>
              </a:lvl3pPr>
              <a:lvl4pPr eaLnBrk="0" fontAlgn="base" hangingPunct="0">
                <a:spcBef>
                  <a:spcPct val="0"/>
                </a:spcBef>
                <a:spcAft>
                  <a:spcPct val="0"/>
                </a:spcAft>
                <a:defRPr>
                  <a:solidFill>
                    <a:schemeClr val="tx1"/>
                  </a:solidFill>
                  <a:latin typeface="Arial" panose="020B0604020202020204" charset="0"/>
                </a:defRPr>
              </a:lvl4pPr>
              <a:lvl5pPr eaLnBrk="0" fontAlgn="base" hangingPunct="0">
                <a:spcBef>
                  <a:spcPct val="0"/>
                </a:spcBef>
                <a:spcAft>
                  <a:spcPct val="0"/>
                </a:spcAft>
                <a:defRPr>
                  <a:solidFill>
                    <a:schemeClr val="tx1"/>
                  </a:solidFill>
                  <a:latin typeface="Arial" panose="020B0604020202020204" charset="0"/>
                </a:defRPr>
              </a:lvl5pPr>
              <a:lvl6pPr eaLnBrk="0" fontAlgn="base" hangingPunct="0">
                <a:spcBef>
                  <a:spcPct val="0"/>
                </a:spcBef>
                <a:spcAft>
                  <a:spcPct val="0"/>
                </a:spcAft>
                <a:defRPr>
                  <a:solidFill>
                    <a:schemeClr val="tx1"/>
                  </a:solidFill>
                  <a:latin typeface="Arial" panose="020B0604020202020204" charset="0"/>
                </a:defRPr>
              </a:lvl6pPr>
              <a:lvl7pPr eaLnBrk="0" fontAlgn="base" hangingPunct="0">
                <a:spcBef>
                  <a:spcPct val="0"/>
                </a:spcBef>
                <a:spcAft>
                  <a:spcPct val="0"/>
                </a:spcAft>
                <a:defRPr>
                  <a:solidFill>
                    <a:schemeClr val="tx1"/>
                  </a:solidFill>
                  <a:latin typeface="Arial" panose="020B0604020202020204" charset="0"/>
                </a:defRPr>
              </a:lvl7pPr>
              <a:lvl8pPr eaLnBrk="0" fontAlgn="base" hangingPunct="0">
                <a:spcBef>
                  <a:spcPct val="0"/>
                </a:spcBef>
                <a:spcAft>
                  <a:spcPct val="0"/>
                </a:spcAft>
                <a:defRPr>
                  <a:solidFill>
                    <a:schemeClr val="tx1"/>
                  </a:solidFill>
                  <a:latin typeface="Arial" panose="020B0604020202020204" charset="0"/>
                </a:defRPr>
              </a:lvl8pPr>
              <a:lvl9pPr eaLnBrk="0" fontAlgn="base" hangingPunct="0">
                <a:spcBef>
                  <a:spcPct val="0"/>
                </a:spcBef>
                <a:spcAft>
                  <a:spcPct val="0"/>
                </a:spcAft>
                <a:defRPr>
                  <a:solidFill>
                    <a:schemeClr val="tx1"/>
                  </a:solidFill>
                  <a:latin typeface="Arial" panose="020B060402020202020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植物群落空间分布模式</a:t>
              </a:r>
              <a:endParaRPr kumimoji="0" lang="zh-CN" altLang="zh-CN" sz="1800" i="0" u="none" strike="noStrike" cap="none" normalizeH="0" baseline="0" dirty="0">
                <a:ln>
                  <a:noFill/>
                </a:ln>
                <a:solidFill>
                  <a:schemeClr val="tx1"/>
                </a:solidFill>
                <a:effectLst/>
              </a:endParaRPr>
            </a:p>
          </p:txBody>
        </p:sp>
      </p:grpSp>
    </p:spTree>
    <p:extLst>
      <p:ext uri="{BB962C8B-B14F-4D97-AF65-F5344CB8AC3E}">
        <p14:creationId xmlns:p14="http://schemas.microsoft.com/office/powerpoint/2010/main" val="394530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ïṥḷíḍè"/>
          <p:cNvSpPr/>
          <p:nvPr/>
        </p:nvSpPr>
        <p:spPr bwMode="auto">
          <a:xfrm>
            <a:off x="4904877" y="1242810"/>
            <a:ext cx="2516597" cy="438120"/>
          </a:xfrm>
          <a:prstGeom prst="rect">
            <a:avLst/>
          </a:prstGeom>
          <a:solidFill>
            <a:srgbClr val="6F6257"/>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cxnSp>
        <p:nvCxnSpPr>
          <p:cNvPr id="4" name="肘形连接符 3">
            <a:extLst>
              <a:ext uri="{FF2B5EF4-FFF2-40B4-BE49-F238E27FC236}">
                <a16:creationId xmlns:a16="http://schemas.microsoft.com/office/drawing/2014/main" id="{83336434-0934-4763-B500-385491DBD40C}"/>
              </a:ext>
            </a:extLst>
          </p:cNvPr>
          <p:cNvCxnSpPr>
            <a:cxnSpLocks/>
          </p:cNvCxnSpPr>
          <p:nvPr/>
        </p:nvCxnSpPr>
        <p:spPr>
          <a:xfrm rot="5400000" flipH="1" flipV="1">
            <a:off x="6159827" y="666043"/>
            <a:ext cx="6695" cy="2789515"/>
          </a:xfrm>
          <a:prstGeom prst="bentConnector3">
            <a:avLst>
              <a:gd name="adj1" fmla="val 8517909"/>
            </a:avLst>
          </a:prstGeom>
          <a:ln w="44450" cap="rnd">
            <a:solidFill>
              <a:srgbClr val="6F6257"/>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 name="îŝlïḋê">
            <a:extLst>
              <a:ext uri="{FF2B5EF4-FFF2-40B4-BE49-F238E27FC236}">
                <a16:creationId xmlns:a16="http://schemas.microsoft.com/office/drawing/2014/main" id="{C25D4CB8-1C01-46FA-859F-6F14CCA41633}"/>
              </a:ext>
            </a:extLst>
          </p:cNvPr>
          <p:cNvSpPr/>
          <p:nvPr/>
        </p:nvSpPr>
        <p:spPr>
          <a:xfrm>
            <a:off x="744137" y="2066015"/>
            <a:ext cx="1985443" cy="4232293"/>
          </a:xfrm>
          <a:prstGeom prst="roundRect">
            <a:avLst>
              <a:gd name="adj" fmla="val 5758"/>
            </a:avLst>
          </a:prstGeom>
          <a:solidFill>
            <a:schemeClr val="bg1"/>
          </a:solidFill>
          <a:ln w="31750">
            <a:solidFill>
              <a:srgbClr val="6F625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endParaRPr>
          </a:p>
        </p:txBody>
      </p:sp>
      <p:sp>
        <p:nvSpPr>
          <p:cNvPr id="8" name="išlíḓè">
            <a:extLst>
              <a:ext uri="{FF2B5EF4-FFF2-40B4-BE49-F238E27FC236}">
                <a16:creationId xmlns:a16="http://schemas.microsoft.com/office/drawing/2014/main" id="{4065FDA3-065E-406C-B8D4-72F4B772B2F8}"/>
              </a:ext>
            </a:extLst>
          </p:cNvPr>
          <p:cNvSpPr txBox="1"/>
          <p:nvPr/>
        </p:nvSpPr>
        <p:spPr>
          <a:xfrm>
            <a:off x="745422" y="1859529"/>
            <a:ext cx="1424133" cy="1103090"/>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000" b="1" dirty="0">
                <a:latin typeface="微软雅黑" panose="020B0503020204020204" pitchFamily="34" charset="-122"/>
                <a:ea typeface="微软雅黑" panose="020B0503020204020204" pitchFamily="34" charset="-122"/>
              </a:rPr>
              <a:t>空间数据</a:t>
            </a:r>
            <a:endParaRPr lang="en-US" altLang="zh-CN" sz="2000" b="1" dirty="0">
              <a:latin typeface="微软雅黑" panose="020B0503020204020204" pitchFamily="34" charset="-122"/>
              <a:ea typeface="微软雅黑" panose="020B0503020204020204" pitchFamily="34" charset="-122"/>
            </a:endParaRPr>
          </a:p>
          <a:p>
            <a:pPr lvl="0">
              <a:defRPr/>
            </a:pPr>
            <a:r>
              <a:rPr lang="zh-CN" altLang="en-US" sz="2000" b="1" dirty="0">
                <a:latin typeface="微软雅黑" panose="020B0503020204020204" pitchFamily="34" charset="-122"/>
                <a:ea typeface="微软雅黑" panose="020B0503020204020204" pitchFamily="34" charset="-122"/>
              </a:rPr>
              <a:t>分析概论</a:t>
            </a:r>
            <a:endParaRPr kumimoji="0" 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1" name="ísḻidê">
            <a:extLst>
              <a:ext uri="{FF2B5EF4-FFF2-40B4-BE49-F238E27FC236}">
                <a16:creationId xmlns:a16="http://schemas.microsoft.com/office/drawing/2014/main" id="{B8337294-E364-45A6-B028-11E06819736A}"/>
              </a:ext>
            </a:extLst>
          </p:cNvPr>
          <p:cNvSpPr/>
          <p:nvPr/>
        </p:nvSpPr>
        <p:spPr>
          <a:xfrm>
            <a:off x="3022609" y="2066015"/>
            <a:ext cx="3089523" cy="4232293"/>
          </a:xfrm>
          <a:prstGeom prst="roundRect">
            <a:avLst>
              <a:gd name="adj" fmla="val 5758"/>
            </a:avLst>
          </a:prstGeom>
          <a:solidFill>
            <a:schemeClr val="bg1"/>
          </a:solidFill>
          <a:ln w="31750">
            <a:solidFill>
              <a:srgbClr val="6F625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1091">
              <a:solidFill>
                <a:prstClr val="white"/>
              </a:solidFill>
            </a:endParaRPr>
          </a:p>
        </p:txBody>
      </p:sp>
      <p:sp>
        <p:nvSpPr>
          <p:cNvPr id="14" name="iṡ1ïďe">
            <a:extLst>
              <a:ext uri="{FF2B5EF4-FFF2-40B4-BE49-F238E27FC236}">
                <a16:creationId xmlns:a16="http://schemas.microsoft.com/office/drawing/2014/main" id="{BA3CFF1F-30DE-4DE5-8A7F-EBE5EEEBCA8F}"/>
              </a:ext>
            </a:extLst>
          </p:cNvPr>
          <p:cNvSpPr txBox="1"/>
          <p:nvPr/>
        </p:nvSpPr>
        <p:spPr>
          <a:xfrm>
            <a:off x="3551102" y="2294109"/>
            <a:ext cx="1424133" cy="390876"/>
          </a:xfrm>
          <a:prstGeom prst="rect">
            <a:avLst/>
          </a:prstGeom>
          <a:noFill/>
        </p:spPr>
        <p:txBody>
          <a:bodyPr wrap="none" rtlCol="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en-US" altLang="zh-CN" sz="2000" dirty="0"/>
              <a:t>Text here</a:t>
            </a:r>
          </a:p>
        </p:txBody>
      </p:sp>
      <p:sp>
        <p:nvSpPr>
          <p:cNvPr id="15" name="íšľïḓe">
            <a:extLst>
              <a:ext uri="{FF2B5EF4-FFF2-40B4-BE49-F238E27FC236}">
                <a16:creationId xmlns:a16="http://schemas.microsoft.com/office/drawing/2014/main" id="{74EC636C-D9F4-4D27-B0F9-F8065106E6DF}"/>
              </a:ext>
            </a:extLst>
          </p:cNvPr>
          <p:cNvSpPr txBox="1"/>
          <p:nvPr/>
        </p:nvSpPr>
        <p:spPr>
          <a:xfrm>
            <a:off x="4855124" y="2733689"/>
            <a:ext cx="10909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en-US" altLang="zh-CN" b="1" dirty="0"/>
              <a:t>2,000K</a:t>
            </a:r>
            <a:endParaRPr lang="en-US" b="1" dirty="0"/>
          </a:p>
        </p:txBody>
      </p:sp>
      <p:sp>
        <p:nvSpPr>
          <p:cNvPr id="17" name="isḷíďe">
            <a:extLst>
              <a:ext uri="{FF2B5EF4-FFF2-40B4-BE49-F238E27FC236}">
                <a16:creationId xmlns:a16="http://schemas.microsoft.com/office/drawing/2014/main" id="{DA34F057-962E-47A3-B7F0-D6842FD53398}"/>
              </a:ext>
            </a:extLst>
          </p:cNvPr>
          <p:cNvSpPr/>
          <p:nvPr/>
        </p:nvSpPr>
        <p:spPr>
          <a:xfrm>
            <a:off x="9543433" y="2079940"/>
            <a:ext cx="2404868" cy="4232293"/>
          </a:xfrm>
          <a:prstGeom prst="roundRect">
            <a:avLst>
              <a:gd name="adj" fmla="val 5758"/>
            </a:avLst>
          </a:prstGeom>
          <a:solidFill>
            <a:schemeClr val="bg1"/>
          </a:solidFill>
          <a:ln w="31750">
            <a:solidFill>
              <a:srgbClr val="6F625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1091">
              <a:solidFill>
                <a:prstClr val="white"/>
              </a:solidFill>
            </a:endParaRPr>
          </a:p>
        </p:txBody>
      </p:sp>
      <p:sp>
        <p:nvSpPr>
          <p:cNvPr id="20" name="íṡlîḑè">
            <a:extLst>
              <a:ext uri="{FF2B5EF4-FFF2-40B4-BE49-F238E27FC236}">
                <a16:creationId xmlns:a16="http://schemas.microsoft.com/office/drawing/2014/main" id="{1255A429-26F6-4D3A-9CA2-DC683EC99816}"/>
              </a:ext>
            </a:extLst>
          </p:cNvPr>
          <p:cNvSpPr txBox="1"/>
          <p:nvPr/>
        </p:nvSpPr>
        <p:spPr>
          <a:xfrm>
            <a:off x="9544718" y="2294109"/>
            <a:ext cx="1424133" cy="390876"/>
          </a:xfrm>
          <a:prstGeom prst="rect">
            <a:avLst/>
          </a:prstGeom>
          <a:noFill/>
        </p:spPr>
        <p:txBody>
          <a:bodyPr wrap="none" rtlCol="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en-US" altLang="zh-CN" sz="2000" dirty="0"/>
              <a:t>Text here</a:t>
            </a:r>
          </a:p>
        </p:txBody>
      </p:sp>
      <p:sp>
        <p:nvSpPr>
          <p:cNvPr id="21" name="íṩḷïdê">
            <a:extLst>
              <a:ext uri="{FF2B5EF4-FFF2-40B4-BE49-F238E27FC236}">
                <a16:creationId xmlns:a16="http://schemas.microsoft.com/office/drawing/2014/main" id="{6629006D-D664-462B-B6EA-4F9B2AC51ADC}"/>
              </a:ext>
            </a:extLst>
          </p:cNvPr>
          <p:cNvSpPr txBox="1"/>
          <p:nvPr/>
        </p:nvSpPr>
        <p:spPr>
          <a:xfrm>
            <a:off x="10857348" y="2733689"/>
            <a:ext cx="10909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en-US" altLang="zh-CN" b="1" dirty="0"/>
              <a:t>1,30</a:t>
            </a:r>
            <a:r>
              <a:rPr lang="en-US" b="1" dirty="0"/>
              <a:t>0</a:t>
            </a:r>
            <a:r>
              <a:rPr lang="en-US" altLang="zh-CN" b="1" dirty="0"/>
              <a:t>K</a:t>
            </a:r>
            <a:endParaRPr lang="en-US" b="1" dirty="0"/>
          </a:p>
        </p:txBody>
      </p:sp>
      <p:sp>
        <p:nvSpPr>
          <p:cNvPr id="23" name="îṧľïḍê">
            <a:extLst>
              <a:ext uri="{FF2B5EF4-FFF2-40B4-BE49-F238E27FC236}">
                <a16:creationId xmlns:a16="http://schemas.microsoft.com/office/drawing/2014/main" id="{EEEE8F02-2F07-4368-81AC-AE597E97BA8F}"/>
              </a:ext>
            </a:extLst>
          </p:cNvPr>
          <p:cNvSpPr/>
          <p:nvPr/>
        </p:nvSpPr>
        <p:spPr>
          <a:xfrm>
            <a:off x="6355496" y="2066015"/>
            <a:ext cx="2906508" cy="4232293"/>
          </a:xfrm>
          <a:prstGeom prst="roundRect">
            <a:avLst>
              <a:gd name="adj" fmla="val 5758"/>
            </a:avLst>
          </a:prstGeom>
          <a:solidFill>
            <a:schemeClr val="bg1"/>
          </a:solidFill>
          <a:ln w="31750">
            <a:solidFill>
              <a:srgbClr val="6F625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1091">
              <a:solidFill>
                <a:prstClr val="white"/>
              </a:solidFill>
            </a:endParaRPr>
          </a:p>
        </p:txBody>
      </p:sp>
      <p:grpSp>
        <p:nvGrpSpPr>
          <p:cNvPr id="69" name="组合 68"/>
          <p:cNvGrpSpPr/>
          <p:nvPr/>
        </p:nvGrpSpPr>
        <p:grpSpPr>
          <a:xfrm>
            <a:off x="744139" y="2066015"/>
            <a:ext cx="1985442" cy="1517567"/>
            <a:chOff x="682945" y="2021564"/>
            <a:chExt cx="2404869" cy="1517567"/>
          </a:xfrm>
        </p:grpSpPr>
        <p:sp>
          <p:nvSpPr>
            <p:cNvPr id="6" name="îšḻiḓè">
              <a:extLst>
                <a:ext uri="{FF2B5EF4-FFF2-40B4-BE49-F238E27FC236}">
                  <a16:creationId xmlns:a16="http://schemas.microsoft.com/office/drawing/2014/main" id="{081A102B-FC26-45B6-8C4A-3CE4E7F3D870}"/>
                </a:ext>
              </a:extLst>
            </p:cNvPr>
            <p:cNvSpPr/>
            <p:nvPr/>
          </p:nvSpPr>
          <p:spPr>
            <a:xfrm>
              <a:off x="682945" y="2021564"/>
              <a:ext cx="2404868" cy="1123415"/>
            </a:xfrm>
            <a:custGeom>
              <a:avLst/>
              <a:gdLst>
                <a:gd name="connsiteX0" fmla="*/ 133157 w 3657600"/>
                <a:gd name="connsiteY0" fmla="*/ 0 h 1446414"/>
                <a:gd name="connsiteX1" fmla="*/ 3524443 w 3657600"/>
                <a:gd name="connsiteY1" fmla="*/ 0 h 1446414"/>
                <a:gd name="connsiteX2" fmla="*/ 3657600 w 3657600"/>
                <a:gd name="connsiteY2" fmla="*/ 133157 h 1446414"/>
                <a:gd name="connsiteX3" fmla="*/ 3657600 w 3657600"/>
                <a:gd name="connsiteY3" fmla="*/ 881158 h 1446414"/>
                <a:gd name="connsiteX4" fmla="*/ 3657600 w 3657600"/>
                <a:gd name="connsiteY4" fmla="*/ 1313257 h 1446414"/>
                <a:gd name="connsiteX5" fmla="*/ 3657600 w 3657600"/>
                <a:gd name="connsiteY5" fmla="*/ 1446414 h 1446414"/>
                <a:gd name="connsiteX6" fmla="*/ 3524443 w 3657600"/>
                <a:gd name="connsiteY6" fmla="*/ 1446414 h 1446414"/>
                <a:gd name="connsiteX7" fmla="*/ 133157 w 3657600"/>
                <a:gd name="connsiteY7" fmla="*/ 1446414 h 1446414"/>
                <a:gd name="connsiteX8" fmla="*/ 0 w 3657600"/>
                <a:gd name="connsiteY8" fmla="*/ 1446414 h 1446414"/>
                <a:gd name="connsiteX9" fmla="*/ 0 w 3657600"/>
                <a:gd name="connsiteY9" fmla="*/ 1313257 h 1446414"/>
                <a:gd name="connsiteX10" fmla="*/ 0 w 3657600"/>
                <a:gd name="connsiteY10" fmla="*/ 881158 h 1446414"/>
                <a:gd name="connsiteX11" fmla="*/ 0 w 3657600"/>
                <a:gd name="connsiteY11" fmla="*/ 133157 h 1446414"/>
                <a:gd name="connsiteX12" fmla="*/ 133157 w 3657600"/>
                <a:gd name="connsiteY12" fmla="*/ 0 h 14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7600" h="1446414">
                  <a:moveTo>
                    <a:pt x="133157" y="0"/>
                  </a:moveTo>
                  <a:lnTo>
                    <a:pt x="3524443" y="0"/>
                  </a:lnTo>
                  <a:cubicBezTo>
                    <a:pt x="3597984" y="0"/>
                    <a:pt x="3657600" y="59616"/>
                    <a:pt x="3657600" y="133157"/>
                  </a:cubicBezTo>
                  <a:lnTo>
                    <a:pt x="3657600" y="881158"/>
                  </a:lnTo>
                  <a:lnTo>
                    <a:pt x="3657600" y="1313257"/>
                  </a:lnTo>
                  <a:lnTo>
                    <a:pt x="3657600" y="1446414"/>
                  </a:lnTo>
                  <a:lnTo>
                    <a:pt x="3524443" y="1446414"/>
                  </a:lnTo>
                  <a:lnTo>
                    <a:pt x="133157" y="1446414"/>
                  </a:lnTo>
                  <a:lnTo>
                    <a:pt x="0" y="1446414"/>
                  </a:lnTo>
                  <a:lnTo>
                    <a:pt x="0" y="1313257"/>
                  </a:lnTo>
                  <a:lnTo>
                    <a:pt x="0" y="881158"/>
                  </a:lnTo>
                  <a:lnTo>
                    <a:pt x="0" y="133157"/>
                  </a:lnTo>
                  <a:cubicBezTo>
                    <a:pt x="0" y="59616"/>
                    <a:pt x="59616" y="0"/>
                    <a:pt x="133157" y="0"/>
                  </a:cubicBezTo>
                  <a:close/>
                </a:path>
              </a:pathLst>
            </a:custGeom>
            <a:solidFill>
              <a:srgbClr val="6F62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schemeClr val="bg1"/>
                </a:solidFill>
                <a:effectLst/>
                <a:uLnTx/>
                <a:uFillTx/>
              </a:endParaRPr>
            </a:p>
          </p:txBody>
        </p:sp>
        <p:sp>
          <p:nvSpPr>
            <p:cNvPr id="7" name="işļíḋe">
              <a:extLst>
                <a:ext uri="{FF2B5EF4-FFF2-40B4-BE49-F238E27FC236}">
                  <a16:creationId xmlns:a16="http://schemas.microsoft.com/office/drawing/2014/main" id="{52FD033B-B01A-4A42-BDA3-25ADC2FE3616}"/>
                </a:ext>
              </a:extLst>
            </p:cNvPr>
            <p:cNvSpPr/>
            <p:nvPr/>
          </p:nvSpPr>
          <p:spPr>
            <a:xfrm rot="16200000">
              <a:off x="1472758" y="1924076"/>
              <a:ext cx="825243" cy="2404868"/>
            </a:xfrm>
            <a:prstGeom prst="triangle">
              <a:avLst/>
            </a:prstGeom>
            <a:solidFill>
              <a:srgbClr val="DDD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91" b="1" i="0" u="none" strike="noStrike" kern="1200" cap="none" spc="0" normalizeH="0" baseline="0" noProof="0">
                <a:ln>
                  <a:noFill/>
                </a:ln>
                <a:solidFill>
                  <a:prstClr val="white"/>
                </a:solidFill>
                <a:effectLst/>
                <a:uLnTx/>
                <a:uFillTx/>
              </a:endParaRPr>
            </a:p>
          </p:txBody>
        </p:sp>
      </p:grpSp>
      <p:grpSp>
        <p:nvGrpSpPr>
          <p:cNvPr id="70" name="组合 69"/>
          <p:cNvGrpSpPr/>
          <p:nvPr/>
        </p:nvGrpSpPr>
        <p:grpSpPr>
          <a:xfrm>
            <a:off x="3018406" y="2066015"/>
            <a:ext cx="3112808" cy="1517567"/>
            <a:chOff x="3488625" y="2021564"/>
            <a:chExt cx="2404869" cy="1517567"/>
          </a:xfrm>
        </p:grpSpPr>
        <p:sp>
          <p:nvSpPr>
            <p:cNvPr id="12" name="íṥḻïḍê">
              <a:extLst>
                <a:ext uri="{FF2B5EF4-FFF2-40B4-BE49-F238E27FC236}">
                  <a16:creationId xmlns:a16="http://schemas.microsoft.com/office/drawing/2014/main" id="{85556C51-0D14-4CD0-BBB5-EB3CDB36D4F2}"/>
                </a:ext>
              </a:extLst>
            </p:cNvPr>
            <p:cNvSpPr/>
            <p:nvPr/>
          </p:nvSpPr>
          <p:spPr>
            <a:xfrm>
              <a:off x="3488625" y="2021564"/>
              <a:ext cx="2404868" cy="1123415"/>
            </a:xfrm>
            <a:custGeom>
              <a:avLst/>
              <a:gdLst>
                <a:gd name="connsiteX0" fmla="*/ 133157 w 3657600"/>
                <a:gd name="connsiteY0" fmla="*/ 0 h 1446414"/>
                <a:gd name="connsiteX1" fmla="*/ 3524443 w 3657600"/>
                <a:gd name="connsiteY1" fmla="*/ 0 h 1446414"/>
                <a:gd name="connsiteX2" fmla="*/ 3657600 w 3657600"/>
                <a:gd name="connsiteY2" fmla="*/ 133157 h 1446414"/>
                <a:gd name="connsiteX3" fmla="*/ 3657600 w 3657600"/>
                <a:gd name="connsiteY3" fmla="*/ 881158 h 1446414"/>
                <a:gd name="connsiteX4" fmla="*/ 3657600 w 3657600"/>
                <a:gd name="connsiteY4" fmla="*/ 1313257 h 1446414"/>
                <a:gd name="connsiteX5" fmla="*/ 3657600 w 3657600"/>
                <a:gd name="connsiteY5" fmla="*/ 1446414 h 1446414"/>
                <a:gd name="connsiteX6" fmla="*/ 3524443 w 3657600"/>
                <a:gd name="connsiteY6" fmla="*/ 1446414 h 1446414"/>
                <a:gd name="connsiteX7" fmla="*/ 133157 w 3657600"/>
                <a:gd name="connsiteY7" fmla="*/ 1446414 h 1446414"/>
                <a:gd name="connsiteX8" fmla="*/ 0 w 3657600"/>
                <a:gd name="connsiteY8" fmla="*/ 1446414 h 1446414"/>
                <a:gd name="connsiteX9" fmla="*/ 0 w 3657600"/>
                <a:gd name="connsiteY9" fmla="*/ 1313257 h 1446414"/>
                <a:gd name="connsiteX10" fmla="*/ 0 w 3657600"/>
                <a:gd name="connsiteY10" fmla="*/ 881158 h 1446414"/>
                <a:gd name="connsiteX11" fmla="*/ 0 w 3657600"/>
                <a:gd name="connsiteY11" fmla="*/ 133157 h 1446414"/>
                <a:gd name="connsiteX12" fmla="*/ 133157 w 3657600"/>
                <a:gd name="connsiteY12" fmla="*/ 0 h 14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7600" h="1446414">
                  <a:moveTo>
                    <a:pt x="133157" y="0"/>
                  </a:moveTo>
                  <a:lnTo>
                    <a:pt x="3524443" y="0"/>
                  </a:lnTo>
                  <a:cubicBezTo>
                    <a:pt x="3597984" y="0"/>
                    <a:pt x="3657600" y="59616"/>
                    <a:pt x="3657600" y="133157"/>
                  </a:cubicBezTo>
                  <a:lnTo>
                    <a:pt x="3657600" y="881158"/>
                  </a:lnTo>
                  <a:lnTo>
                    <a:pt x="3657600" y="1313257"/>
                  </a:lnTo>
                  <a:lnTo>
                    <a:pt x="3657600" y="1446414"/>
                  </a:lnTo>
                  <a:lnTo>
                    <a:pt x="3524443" y="1446414"/>
                  </a:lnTo>
                  <a:lnTo>
                    <a:pt x="133157" y="1446414"/>
                  </a:lnTo>
                  <a:lnTo>
                    <a:pt x="0" y="1446414"/>
                  </a:lnTo>
                  <a:lnTo>
                    <a:pt x="0" y="1313257"/>
                  </a:lnTo>
                  <a:lnTo>
                    <a:pt x="0" y="881158"/>
                  </a:lnTo>
                  <a:lnTo>
                    <a:pt x="0" y="133157"/>
                  </a:lnTo>
                  <a:cubicBezTo>
                    <a:pt x="0" y="59616"/>
                    <a:pt x="59616" y="0"/>
                    <a:pt x="133157" y="0"/>
                  </a:cubicBezTo>
                  <a:close/>
                </a:path>
              </a:pathLst>
            </a:custGeom>
            <a:solidFill>
              <a:srgbClr val="6F62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1091">
                <a:solidFill>
                  <a:schemeClr val="bg1"/>
                </a:solidFill>
              </a:endParaRPr>
            </a:p>
          </p:txBody>
        </p:sp>
        <p:sp>
          <p:nvSpPr>
            <p:cNvPr id="13" name="íṣľíḍè">
              <a:extLst>
                <a:ext uri="{FF2B5EF4-FFF2-40B4-BE49-F238E27FC236}">
                  <a16:creationId xmlns:a16="http://schemas.microsoft.com/office/drawing/2014/main" id="{518CC348-4D76-4B6E-A0A1-DFA898B7DA4E}"/>
                </a:ext>
              </a:extLst>
            </p:cNvPr>
            <p:cNvSpPr/>
            <p:nvPr/>
          </p:nvSpPr>
          <p:spPr>
            <a:xfrm rot="16200000">
              <a:off x="4278438" y="1924076"/>
              <a:ext cx="825243" cy="2404868"/>
            </a:xfrm>
            <a:prstGeom prst="triangle">
              <a:avLst/>
            </a:prstGeom>
            <a:solidFill>
              <a:srgbClr val="DDD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1091" b="1">
                <a:solidFill>
                  <a:prstClr val="white"/>
                </a:solidFill>
              </a:endParaRPr>
            </a:p>
          </p:txBody>
        </p:sp>
      </p:grpSp>
      <p:sp>
        <p:nvSpPr>
          <p:cNvPr id="18" name="í$ḷîḋê">
            <a:extLst>
              <a:ext uri="{FF2B5EF4-FFF2-40B4-BE49-F238E27FC236}">
                <a16:creationId xmlns:a16="http://schemas.microsoft.com/office/drawing/2014/main" id="{5DE154C1-0FAC-439B-8121-31AF33004CD5}"/>
              </a:ext>
            </a:extLst>
          </p:cNvPr>
          <p:cNvSpPr/>
          <p:nvPr/>
        </p:nvSpPr>
        <p:spPr>
          <a:xfrm>
            <a:off x="9543433" y="2066015"/>
            <a:ext cx="2404868" cy="1123415"/>
          </a:xfrm>
          <a:custGeom>
            <a:avLst/>
            <a:gdLst>
              <a:gd name="connsiteX0" fmla="*/ 133157 w 3657600"/>
              <a:gd name="connsiteY0" fmla="*/ 0 h 1446414"/>
              <a:gd name="connsiteX1" fmla="*/ 3524443 w 3657600"/>
              <a:gd name="connsiteY1" fmla="*/ 0 h 1446414"/>
              <a:gd name="connsiteX2" fmla="*/ 3657600 w 3657600"/>
              <a:gd name="connsiteY2" fmla="*/ 133157 h 1446414"/>
              <a:gd name="connsiteX3" fmla="*/ 3657600 w 3657600"/>
              <a:gd name="connsiteY3" fmla="*/ 881158 h 1446414"/>
              <a:gd name="connsiteX4" fmla="*/ 3657600 w 3657600"/>
              <a:gd name="connsiteY4" fmla="*/ 1313257 h 1446414"/>
              <a:gd name="connsiteX5" fmla="*/ 3657600 w 3657600"/>
              <a:gd name="connsiteY5" fmla="*/ 1446414 h 1446414"/>
              <a:gd name="connsiteX6" fmla="*/ 3524443 w 3657600"/>
              <a:gd name="connsiteY6" fmla="*/ 1446414 h 1446414"/>
              <a:gd name="connsiteX7" fmla="*/ 133157 w 3657600"/>
              <a:gd name="connsiteY7" fmla="*/ 1446414 h 1446414"/>
              <a:gd name="connsiteX8" fmla="*/ 0 w 3657600"/>
              <a:gd name="connsiteY8" fmla="*/ 1446414 h 1446414"/>
              <a:gd name="connsiteX9" fmla="*/ 0 w 3657600"/>
              <a:gd name="connsiteY9" fmla="*/ 1313257 h 1446414"/>
              <a:gd name="connsiteX10" fmla="*/ 0 w 3657600"/>
              <a:gd name="connsiteY10" fmla="*/ 881158 h 1446414"/>
              <a:gd name="connsiteX11" fmla="*/ 0 w 3657600"/>
              <a:gd name="connsiteY11" fmla="*/ 133157 h 1446414"/>
              <a:gd name="connsiteX12" fmla="*/ 133157 w 3657600"/>
              <a:gd name="connsiteY12" fmla="*/ 0 h 14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7600" h="1446414">
                <a:moveTo>
                  <a:pt x="133157" y="0"/>
                </a:moveTo>
                <a:lnTo>
                  <a:pt x="3524443" y="0"/>
                </a:lnTo>
                <a:cubicBezTo>
                  <a:pt x="3597984" y="0"/>
                  <a:pt x="3657600" y="59616"/>
                  <a:pt x="3657600" y="133157"/>
                </a:cubicBezTo>
                <a:lnTo>
                  <a:pt x="3657600" y="881158"/>
                </a:lnTo>
                <a:lnTo>
                  <a:pt x="3657600" y="1313257"/>
                </a:lnTo>
                <a:lnTo>
                  <a:pt x="3657600" y="1446414"/>
                </a:lnTo>
                <a:lnTo>
                  <a:pt x="3524443" y="1446414"/>
                </a:lnTo>
                <a:lnTo>
                  <a:pt x="133157" y="1446414"/>
                </a:lnTo>
                <a:lnTo>
                  <a:pt x="0" y="1446414"/>
                </a:lnTo>
                <a:lnTo>
                  <a:pt x="0" y="1313257"/>
                </a:lnTo>
                <a:lnTo>
                  <a:pt x="0" y="881158"/>
                </a:lnTo>
                <a:lnTo>
                  <a:pt x="0" y="133157"/>
                </a:lnTo>
                <a:cubicBezTo>
                  <a:pt x="0" y="59616"/>
                  <a:pt x="59616" y="0"/>
                  <a:pt x="133157" y="0"/>
                </a:cubicBezTo>
                <a:close/>
              </a:path>
            </a:pathLst>
          </a:custGeom>
          <a:solidFill>
            <a:srgbClr val="6F62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1091">
              <a:solidFill>
                <a:schemeClr val="bg1"/>
              </a:solidFill>
            </a:endParaRPr>
          </a:p>
        </p:txBody>
      </p:sp>
      <p:sp>
        <p:nvSpPr>
          <p:cNvPr id="19" name="îŝ1íḍê">
            <a:extLst>
              <a:ext uri="{FF2B5EF4-FFF2-40B4-BE49-F238E27FC236}">
                <a16:creationId xmlns:a16="http://schemas.microsoft.com/office/drawing/2014/main" id="{B45A1D2E-426F-48E3-B2B2-49668E21284E}"/>
              </a:ext>
            </a:extLst>
          </p:cNvPr>
          <p:cNvSpPr/>
          <p:nvPr/>
        </p:nvSpPr>
        <p:spPr>
          <a:xfrm rot="16200000">
            <a:off x="10333246" y="1968527"/>
            <a:ext cx="825243" cy="2404868"/>
          </a:xfrm>
          <a:prstGeom prst="triangle">
            <a:avLst/>
          </a:prstGeom>
          <a:solidFill>
            <a:srgbClr val="DDD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1091" b="1">
              <a:solidFill>
                <a:prstClr val="white"/>
              </a:solidFill>
            </a:endParaRPr>
          </a:p>
        </p:txBody>
      </p:sp>
      <p:grpSp>
        <p:nvGrpSpPr>
          <p:cNvPr id="77" name="组合 76"/>
          <p:cNvGrpSpPr/>
          <p:nvPr/>
        </p:nvGrpSpPr>
        <p:grpSpPr>
          <a:xfrm>
            <a:off x="6355497" y="2066015"/>
            <a:ext cx="2923972" cy="1517567"/>
            <a:chOff x="6294304" y="2021564"/>
            <a:chExt cx="2404870" cy="1517567"/>
          </a:xfrm>
        </p:grpSpPr>
        <p:sp>
          <p:nvSpPr>
            <p:cNvPr id="24" name="îŝḷîḋe">
              <a:extLst>
                <a:ext uri="{FF2B5EF4-FFF2-40B4-BE49-F238E27FC236}">
                  <a16:creationId xmlns:a16="http://schemas.microsoft.com/office/drawing/2014/main" id="{FCD96A3A-2356-443B-8429-EC04FBC5626F}"/>
                </a:ext>
              </a:extLst>
            </p:cNvPr>
            <p:cNvSpPr/>
            <p:nvPr/>
          </p:nvSpPr>
          <p:spPr>
            <a:xfrm>
              <a:off x="6294304" y="2021564"/>
              <a:ext cx="2404868" cy="1123415"/>
            </a:xfrm>
            <a:custGeom>
              <a:avLst/>
              <a:gdLst>
                <a:gd name="connsiteX0" fmla="*/ 133157 w 3657600"/>
                <a:gd name="connsiteY0" fmla="*/ 0 h 1446414"/>
                <a:gd name="connsiteX1" fmla="*/ 3524443 w 3657600"/>
                <a:gd name="connsiteY1" fmla="*/ 0 h 1446414"/>
                <a:gd name="connsiteX2" fmla="*/ 3657600 w 3657600"/>
                <a:gd name="connsiteY2" fmla="*/ 133157 h 1446414"/>
                <a:gd name="connsiteX3" fmla="*/ 3657600 w 3657600"/>
                <a:gd name="connsiteY3" fmla="*/ 881158 h 1446414"/>
                <a:gd name="connsiteX4" fmla="*/ 3657600 w 3657600"/>
                <a:gd name="connsiteY4" fmla="*/ 1313257 h 1446414"/>
                <a:gd name="connsiteX5" fmla="*/ 3657600 w 3657600"/>
                <a:gd name="connsiteY5" fmla="*/ 1446414 h 1446414"/>
                <a:gd name="connsiteX6" fmla="*/ 3524443 w 3657600"/>
                <a:gd name="connsiteY6" fmla="*/ 1446414 h 1446414"/>
                <a:gd name="connsiteX7" fmla="*/ 133157 w 3657600"/>
                <a:gd name="connsiteY7" fmla="*/ 1446414 h 1446414"/>
                <a:gd name="connsiteX8" fmla="*/ 0 w 3657600"/>
                <a:gd name="connsiteY8" fmla="*/ 1446414 h 1446414"/>
                <a:gd name="connsiteX9" fmla="*/ 0 w 3657600"/>
                <a:gd name="connsiteY9" fmla="*/ 1313257 h 1446414"/>
                <a:gd name="connsiteX10" fmla="*/ 0 w 3657600"/>
                <a:gd name="connsiteY10" fmla="*/ 881158 h 1446414"/>
                <a:gd name="connsiteX11" fmla="*/ 0 w 3657600"/>
                <a:gd name="connsiteY11" fmla="*/ 133157 h 1446414"/>
                <a:gd name="connsiteX12" fmla="*/ 133157 w 3657600"/>
                <a:gd name="connsiteY12" fmla="*/ 0 h 14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7600" h="1446414">
                  <a:moveTo>
                    <a:pt x="133157" y="0"/>
                  </a:moveTo>
                  <a:lnTo>
                    <a:pt x="3524443" y="0"/>
                  </a:lnTo>
                  <a:cubicBezTo>
                    <a:pt x="3597984" y="0"/>
                    <a:pt x="3657600" y="59616"/>
                    <a:pt x="3657600" y="133157"/>
                  </a:cubicBezTo>
                  <a:lnTo>
                    <a:pt x="3657600" y="881158"/>
                  </a:lnTo>
                  <a:lnTo>
                    <a:pt x="3657600" y="1313257"/>
                  </a:lnTo>
                  <a:lnTo>
                    <a:pt x="3657600" y="1446414"/>
                  </a:lnTo>
                  <a:lnTo>
                    <a:pt x="3524443" y="1446414"/>
                  </a:lnTo>
                  <a:lnTo>
                    <a:pt x="133157" y="1446414"/>
                  </a:lnTo>
                  <a:lnTo>
                    <a:pt x="0" y="1446414"/>
                  </a:lnTo>
                  <a:lnTo>
                    <a:pt x="0" y="1313257"/>
                  </a:lnTo>
                  <a:lnTo>
                    <a:pt x="0" y="881158"/>
                  </a:lnTo>
                  <a:lnTo>
                    <a:pt x="0" y="133157"/>
                  </a:lnTo>
                  <a:cubicBezTo>
                    <a:pt x="0" y="59616"/>
                    <a:pt x="59616" y="0"/>
                    <a:pt x="133157" y="0"/>
                  </a:cubicBezTo>
                  <a:close/>
                </a:path>
              </a:pathLst>
            </a:custGeom>
            <a:solidFill>
              <a:srgbClr val="6F62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1091">
                <a:solidFill>
                  <a:schemeClr val="bg1"/>
                </a:solidFill>
              </a:endParaRPr>
            </a:p>
          </p:txBody>
        </p:sp>
        <p:sp>
          <p:nvSpPr>
            <p:cNvPr id="25" name="iṡ1îḓé">
              <a:extLst>
                <a:ext uri="{FF2B5EF4-FFF2-40B4-BE49-F238E27FC236}">
                  <a16:creationId xmlns:a16="http://schemas.microsoft.com/office/drawing/2014/main" id="{4748788A-A9C6-4598-AED6-B6DD28D377DB}"/>
                </a:ext>
              </a:extLst>
            </p:cNvPr>
            <p:cNvSpPr/>
            <p:nvPr/>
          </p:nvSpPr>
          <p:spPr>
            <a:xfrm rot="16200000">
              <a:off x="7084118" y="1924076"/>
              <a:ext cx="825243" cy="2404868"/>
            </a:xfrm>
            <a:prstGeom prst="triangle">
              <a:avLst/>
            </a:prstGeom>
            <a:solidFill>
              <a:srgbClr val="DDD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en-US" sz="1091" b="1">
                <a:solidFill>
                  <a:prstClr val="white"/>
                </a:solidFill>
              </a:endParaRPr>
            </a:p>
          </p:txBody>
        </p:sp>
      </p:grpSp>
      <p:cxnSp>
        <p:nvCxnSpPr>
          <p:cNvPr id="29" name="肘形连接符 28">
            <a:extLst>
              <a:ext uri="{FF2B5EF4-FFF2-40B4-BE49-F238E27FC236}">
                <a16:creationId xmlns:a16="http://schemas.microsoft.com/office/drawing/2014/main" id="{ABAA4F86-E916-472C-B167-E212D53AF025}"/>
              </a:ext>
            </a:extLst>
          </p:cNvPr>
          <p:cNvCxnSpPr>
            <a:cxnSpLocks/>
          </p:cNvCxnSpPr>
          <p:nvPr/>
        </p:nvCxnSpPr>
        <p:spPr>
          <a:xfrm rot="16200000" flipH="1">
            <a:off x="6159827" y="-2155803"/>
            <a:ext cx="6695" cy="8433204"/>
          </a:xfrm>
          <a:prstGeom prst="bentConnector3">
            <a:avLst>
              <a:gd name="adj1" fmla="val -8417894"/>
            </a:avLst>
          </a:prstGeom>
          <a:ln w="44450" cap="rnd">
            <a:solidFill>
              <a:srgbClr val="6F6257"/>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0" name="îṣḻídê">
            <a:extLst>
              <a:ext uri="{FF2B5EF4-FFF2-40B4-BE49-F238E27FC236}">
                <a16:creationId xmlns:a16="http://schemas.microsoft.com/office/drawing/2014/main" id="{23D22F68-1292-473E-A0A9-4E946F3AA78C}"/>
              </a:ext>
            </a:extLst>
          </p:cNvPr>
          <p:cNvSpPr txBox="1"/>
          <p:nvPr/>
        </p:nvSpPr>
        <p:spPr>
          <a:xfrm>
            <a:off x="4843683" y="1227529"/>
            <a:ext cx="2516596" cy="461665"/>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a:pPr>
            <a:r>
              <a:rPr kumimoji="1" lang="zh-CN" altLang="en-US" sz="2400" b="1" dirty="0">
                <a:solidFill>
                  <a:schemeClr val="bg1"/>
                </a:solidFill>
              </a:rPr>
              <a:t>空间数据分析</a:t>
            </a:r>
            <a:endParaRPr kumimoji="1" lang="en-US" altLang="zh-CN" sz="2400" b="1" dirty="0">
              <a:solidFill>
                <a:schemeClr val="bg1"/>
              </a:solidFill>
            </a:endParaRPr>
          </a:p>
        </p:txBody>
      </p:sp>
      <p:sp>
        <p:nvSpPr>
          <p:cNvPr id="35" name="ïṣļïḍé">
            <a:extLst>
              <a:ext uri="{FF2B5EF4-FFF2-40B4-BE49-F238E27FC236}">
                <a16:creationId xmlns:a16="http://schemas.microsoft.com/office/drawing/2014/main" id="{043DA435-DB68-4A84-9092-7B873F91863E}"/>
              </a:ext>
            </a:extLst>
          </p:cNvPr>
          <p:cNvSpPr/>
          <p:nvPr/>
        </p:nvSpPr>
        <p:spPr>
          <a:xfrm>
            <a:off x="705420" y="4221079"/>
            <a:ext cx="2390322" cy="296444"/>
          </a:xfrm>
          <a:prstGeom prst="rect">
            <a:avLst/>
          </a:prstGeom>
        </p:spPr>
        <p:txBody>
          <a:bodyPr wrap="non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lvl="0" indent="-171450">
              <a:lnSpc>
                <a:spcPct val="130000"/>
              </a:lnSpc>
              <a:buFont typeface="Arial" charset="0"/>
              <a:buChar char="•"/>
              <a:defRPr/>
            </a:pPr>
            <a:endParaRPr lang="en-US" altLang="zh-CN" b="1" dirty="0">
              <a:latin typeface="微软雅黑" panose="020B0503020204020204" pitchFamily="34" charset="-122"/>
              <a:ea typeface="微软雅黑" panose="020B0503020204020204" pitchFamily="34" charset="-122"/>
            </a:endParaRPr>
          </a:p>
        </p:txBody>
      </p:sp>
      <p:sp>
        <p:nvSpPr>
          <p:cNvPr id="36" name="ïsḷïḋê">
            <a:extLst>
              <a:ext uri="{FF2B5EF4-FFF2-40B4-BE49-F238E27FC236}">
                <a16:creationId xmlns:a16="http://schemas.microsoft.com/office/drawing/2014/main" id="{14F53E7D-1CE8-49B1-88FD-2AA32C582A31}"/>
              </a:ext>
            </a:extLst>
          </p:cNvPr>
          <p:cNvSpPr/>
          <p:nvPr/>
        </p:nvSpPr>
        <p:spPr>
          <a:xfrm>
            <a:off x="1417486" y="5719302"/>
            <a:ext cx="2390322" cy="296444"/>
          </a:xfrm>
          <a:prstGeom prst="rect">
            <a:avLst/>
          </a:prstGeom>
        </p:spPr>
        <p:txBody>
          <a:bodyPr wrap="non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30000"/>
              </a:lnSpc>
              <a:spcBef>
                <a:spcPts val="0"/>
              </a:spcBef>
              <a:spcAft>
                <a:spcPts val="0"/>
              </a:spcAft>
              <a:buClrTx/>
              <a:buSzTx/>
              <a:tabLst/>
              <a:defRPr/>
            </a:pP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2" name="ïṥľîďe">
            <a:extLst>
              <a:ext uri="{FF2B5EF4-FFF2-40B4-BE49-F238E27FC236}">
                <a16:creationId xmlns:a16="http://schemas.microsoft.com/office/drawing/2014/main" id="{3881539A-2363-4FCC-B378-57E888A7748E}"/>
              </a:ext>
            </a:extLst>
          </p:cNvPr>
          <p:cNvSpPr/>
          <p:nvPr/>
        </p:nvSpPr>
        <p:spPr>
          <a:xfrm>
            <a:off x="4155212" y="5719302"/>
            <a:ext cx="2390322" cy="296444"/>
          </a:xfrm>
          <a:prstGeom prst="rect">
            <a:avLst/>
          </a:prstGeom>
        </p:spPr>
        <p:txBody>
          <a:bodyPr wrap="non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30000"/>
              </a:lnSpc>
              <a:spcBef>
                <a:spcPts val="0"/>
              </a:spcBef>
              <a:spcAft>
                <a:spcPts val="0"/>
              </a:spcAft>
              <a:buClrTx/>
              <a:buSzTx/>
              <a:tabLst/>
              <a:defRPr/>
            </a:pP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8" name="ïŝliḓè">
            <a:extLst>
              <a:ext uri="{FF2B5EF4-FFF2-40B4-BE49-F238E27FC236}">
                <a16:creationId xmlns:a16="http://schemas.microsoft.com/office/drawing/2014/main" id="{95A94A77-6808-4FE7-B01C-128304A00E3A}"/>
              </a:ext>
            </a:extLst>
          </p:cNvPr>
          <p:cNvSpPr/>
          <p:nvPr/>
        </p:nvSpPr>
        <p:spPr>
          <a:xfrm>
            <a:off x="7421474" y="5729330"/>
            <a:ext cx="2390322" cy="296444"/>
          </a:xfrm>
          <a:prstGeom prst="rect">
            <a:avLst/>
          </a:prstGeom>
        </p:spPr>
        <p:txBody>
          <a:bodyPr wrap="non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30000"/>
              </a:lnSpc>
              <a:spcBef>
                <a:spcPts val="0"/>
              </a:spcBef>
              <a:spcAft>
                <a:spcPts val="0"/>
              </a:spcAft>
              <a:buClrTx/>
              <a:buSzTx/>
              <a:tabLst/>
              <a:defRPr/>
            </a:pP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54" name="iṡlîḍè">
            <a:extLst>
              <a:ext uri="{FF2B5EF4-FFF2-40B4-BE49-F238E27FC236}">
                <a16:creationId xmlns:a16="http://schemas.microsoft.com/office/drawing/2014/main" id="{4F32D1C6-1556-4971-A54F-3F27B9CB52EB}"/>
              </a:ext>
            </a:extLst>
          </p:cNvPr>
          <p:cNvSpPr/>
          <p:nvPr/>
        </p:nvSpPr>
        <p:spPr>
          <a:xfrm>
            <a:off x="10375861" y="5739314"/>
            <a:ext cx="2390322" cy="296444"/>
          </a:xfrm>
          <a:prstGeom prst="rect">
            <a:avLst/>
          </a:prstGeom>
        </p:spPr>
        <p:txBody>
          <a:bodyPr wrap="non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R="0" lvl="0" algn="l" defTabSz="914400" rtl="0" eaLnBrk="1" fontAlgn="auto" latinLnBrk="0" hangingPunct="1">
              <a:lnSpc>
                <a:spcPct val="130000"/>
              </a:lnSpc>
              <a:spcBef>
                <a:spcPts val="0"/>
              </a:spcBef>
              <a:spcAft>
                <a:spcPts val="0"/>
              </a:spcAft>
              <a:buClrTx/>
              <a:buSzTx/>
              <a:tabLst/>
              <a:defRPr/>
            </a:pP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57" name="ïṥľídé">
            <a:extLst>
              <a:ext uri="{FF2B5EF4-FFF2-40B4-BE49-F238E27FC236}">
                <a16:creationId xmlns:a16="http://schemas.microsoft.com/office/drawing/2014/main" id="{4DEDD45C-C10A-43EE-AB3E-EF70B6E31D20}"/>
              </a:ext>
            </a:extLst>
          </p:cNvPr>
          <p:cNvSpPr txBox="1"/>
          <p:nvPr/>
        </p:nvSpPr>
        <p:spPr>
          <a:xfrm>
            <a:off x="705420" y="2018723"/>
            <a:ext cx="1424133" cy="959083"/>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000" b="1" dirty="0">
                <a:solidFill>
                  <a:schemeClr val="bg1"/>
                </a:solidFill>
                <a:latin typeface="微软雅黑" panose="020B0503020204020204" pitchFamily="34" charset="-122"/>
                <a:ea typeface="微软雅黑" panose="020B0503020204020204" pitchFamily="34" charset="-122"/>
              </a:rPr>
              <a:t>空间数据</a:t>
            </a:r>
            <a:endParaRPr lang="en-US" altLang="zh-CN" sz="2000" b="1" dirty="0">
              <a:solidFill>
                <a:schemeClr val="bg1"/>
              </a:solidFill>
              <a:latin typeface="微软雅黑" panose="020B0503020204020204" pitchFamily="34" charset="-122"/>
              <a:ea typeface="微软雅黑" panose="020B0503020204020204" pitchFamily="34" charset="-122"/>
            </a:endParaRPr>
          </a:p>
          <a:p>
            <a:pPr lvl="0">
              <a:defRPr/>
            </a:pPr>
            <a:r>
              <a:rPr lang="zh-CN" altLang="en-US" sz="2000" b="1" dirty="0">
                <a:solidFill>
                  <a:schemeClr val="bg1"/>
                </a:solidFill>
                <a:latin typeface="微软雅黑" panose="020B0503020204020204" pitchFamily="34" charset="-122"/>
                <a:ea typeface="微软雅黑" panose="020B0503020204020204" pitchFamily="34" charset="-122"/>
              </a:rPr>
              <a:t>分析概论</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8" name="îŝ1ïḍê">
            <a:extLst>
              <a:ext uri="{FF2B5EF4-FFF2-40B4-BE49-F238E27FC236}">
                <a16:creationId xmlns:a16="http://schemas.microsoft.com/office/drawing/2014/main" id="{35E0C9BA-49A8-4155-B5C6-72E071381140}"/>
              </a:ext>
            </a:extLst>
          </p:cNvPr>
          <p:cNvSpPr txBox="1"/>
          <p:nvPr/>
        </p:nvSpPr>
        <p:spPr>
          <a:xfrm>
            <a:off x="1637195" y="3001347"/>
            <a:ext cx="109095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zh-CN" b="1" dirty="0">
                <a:latin typeface="微软雅黑" panose="020B0503020204020204" pitchFamily="34" charset="-122"/>
                <a:ea typeface="微软雅黑" panose="020B0503020204020204" pitchFamily="34" charset="-122"/>
              </a:rPr>
              <a:t>第一章</a:t>
            </a:r>
            <a:endParaRPr lang="en-US" b="1" dirty="0">
              <a:latin typeface="微软雅黑" panose="020B0503020204020204" pitchFamily="34" charset="-122"/>
              <a:ea typeface="微软雅黑" panose="020B0503020204020204" pitchFamily="34" charset="-122"/>
            </a:endParaRPr>
          </a:p>
        </p:txBody>
      </p:sp>
      <p:sp>
        <p:nvSpPr>
          <p:cNvPr id="61" name="ïṥľídé">
            <a:extLst>
              <a:ext uri="{FF2B5EF4-FFF2-40B4-BE49-F238E27FC236}">
                <a16:creationId xmlns:a16="http://schemas.microsoft.com/office/drawing/2014/main" id="{4DEDD45C-C10A-43EE-AB3E-EF70B6E31D20}"/>
              </a:ext>
            </a:extLst>
          </p:cNvPr>
          <p:cNvSpPr txBox="1"/>
          <p:nvPr/>
        </p:nvSpPr>
        <p:spPr>
          <a:xfrm>
            <a:off x="3022607" y="2014009"/>
            <a:ext cx="1424133" cy="959083"/>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000" b="1" dirty="0">
                <a:solidFill>
                  <a:schemeClr val="bg1"/>
                </a:solidFill>
                <a:latin typeface="微软雅黑" panose="020B0503020204020204" pitchFamily="34" charset="-122"/>
                <a:ea typeface="微软雅黑" panose="020B0503020204020204" pitchFamily="34" charset="-122"/>
              </a:rPr>
              <a:t>空间数据</a:t>
            </a:r>
            <a:endParaRPr lang="en-US" altLang="zh-CN" sz="2000" b="1" dirty="0">
              <a:solidFill>
                <a:schemeClr val="bg1"/>
              </a:solidFill>
              <a:latin typeface="微软雅黑" panose="020B0503020204020204" pitchFamily="34" charset="-122"/>
              <a:ea typeface="微软雅黑" panose="020B0503020204020204" pitchFamily="34" charset="-122"/>
            </a:endParaRPr>
          </a:p>
          <a:p>
            <a:pPr lvl="0">
              <a:defRPr/>
            </a:pPr>
            <a:r>
              <a:rPr lang="zh-CN" altLang="en-US" sz="2000" b="1" dirty="0">
                <a:solidFill>
                  <a:schemeClr val="bg1"/>
                </a:solidFill>
                <a:latin typeface="微软雅黑" panose="020B0503020204020204" pitchFamily="34" charset="-122"/>
                <a:ea typeface="微软雅黑" panose="020B0503020204020204" pitchFamily="34" charset="-122"/>
              </a:rPr>
              <a:t>分析概论</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2" name="îŝ1ïḍê">
            <a:extLst>
              <a:ext uri="{FF2B5EF4-FFF2-40B4-BE49-F238E27FC236}">
                <a16:creationId xmlns:a16="http://schemas.microsoft.com/office/drawing/2014/main" id="{35E0C9BA-49A8-4155-B5C6-72E071381140}"/>
              </a:ext>
            </a:extLst>
          </p:cNvPr>
          <p:cNvSpPr txBox="1"/>
          <p:nvPr/>
        </p:nvSpPr>
        <p:spPr>
          <a:xfrm>
            <a:off x="5026859" y="2875169"/>
            <a:ext cx="109095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zh-CN" b="1" dirty="0">
                <a:latin typeface="微软雅黑" panose="020B0503020204020204" pitchFamily="34" charset="-122"/>
                <a:ea typeface="微软雅黑" panose="020B0503020204020204" pitchFamily="34" charset="-122"/>
              </a:rPr>
              <a:t>第</a:t>
            </a:r>
            <a:r>
              <a:rPr lang="zh-CN" altLang="en-US" b="1" dirty="0">
                <a:latin typeface="微软雅黑" panose="020B0503020204020204" pitchFamily="34" charset="-122"/>
                <a:ea typeface="微软雅黑" panose="020B0503020204020204" pitchFamily="34" charset="-122"/>
              </a:rPr>
              <a:t>二</a:t>
            </a:r>
            <a:r>
              <a:rPr lang="zh-CN" altLang="zh-CN" b="1" dirty="0">
                <a:latin typeface="微软雅黑" panose="020B0503020204020204" pitchFamily="34" charset="-122"/>
                <a:ea typeface="微软雅黑" panose="020B0503020204020204" pitchFamily="34" charset="-122"/>
              </a:rPr>
              <a:t>章</a:t>
            </a:r>
            <a:endParaRPr lang="en-US" altLang="zh-CN" b="1" dirty="0">
              <a:latin typeface="微软雅黑" panose="020B0503020204020204" pitchFamily="34" charset="-122"/>
              <a:ea typeface="微软雅黑" panose="020B0503020204020204" pitchFamily="34" charset="-122"/>
            </a:endParaRPr>
          </a:p>
          <a:p>
            <a:pPr algn="r"/>
            <a:r>
              <a:rPr lang="zh-CN" altLang="en-US" b="1" dirty="0">
                <a:latin typeface="微软雅黑" panose="020B0503020204020204" pitchFamily="34" charset="-122"/>
                <a:ea typeface="微软雅黑" panose="020B0503020204020204" pitchFamily="34" charset="-122"/>
              </a:rPr>
              <a:t>第三章</a:t>
            </a:r>
            <a:endParaRPr lang="en-US" b="1" dirty="0">
              <a:latin typeface="微软雅黑" panose="020B0503020204020204" pitchFamily="34" charset="-122"/>
              <a:ea typeface="微软雅黑" panose="020B0503020204020204" pitchFamily="34" charset="-122"/>
            </a:endParaRPr>
          </a:p>
        </p:txBody>
      </p:sp>
      <p:sp>
        <p:nvSpPr>
          <p:cNvPr id="63" name="ïṥľídé">
            <a:extLst>
              <a:ext uri="{FF2B5EF4-FFF2-40B4-BE49-F238E27FC236}">
                <a16:creationId xmlns:a16="http://schemas.microsoft.com/office/drawing/2014/main" id="{4DEDD45C-C10A-43EE-AB3E-EF70B6E31D20}"/>
              </a:ext>
            </a:extLst>
          </p:cNvPr>
          <p:cNvSpPr txBox="1"/>
          <p:nvPr/>
        </p:nvSpPr>
        <p:spPr>
          <a:xfrm>
            <a:off x="9562182" y="2028991"/>
            <a:ext cx="1424133" cy="959083"/>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000" b="1" dirty="0">
                <a:solidFill>
                  <a:schemeClr val="bg1"/>
                </a:solidFill>
                <a:latin typeface="微软雅黑" panose="020B0503020204020204" pitchFamily="34" charset="-122"/>
                <a:ea typeface="微软雅黑" panose="020B0503020204020204" pitchFamily="34" charset="-122"/>
              </a:rPr>
              <a:t>空间格局描述</a:t>
            </a:r>
            <a:endParaRPr lang="en-US" altLang="zh-CN" sz="2000" b="1" dirty="0">
              <a:solidFill>
                <a:schemeClr val="bg1"/>
              </a:solidFill>
              <a:latin typeface="微软雅黑" panose="020B0503020204020204" pitchFamily="34" charset="-122"/>
              <a:ea typeface="微软雅黑" panose="020B0503020204020204" pitchFamily="34" charset="-122"/>
            </a:endParaRPr>
          </a:p>
          <a:p>
            <a:pPr lvl="0">
              <a:defRPr/>
            </a:pPr>
            <a:r>
              <a:rPr lang="zh-CN" altLang="en-US" sz="2000" b="1" dirty="0">
                <a:solidFill>
                  <a:schemeClr val="bg1"/>
                </a:solidFill>
                <a:latin typeface="微软雅黑" panose="020B0503020204020204" pitchFamily="34" charset="-122"/>
                <a:ea typeface="微软雅黑" panose="020B0503020204020204" pitchFamily="34" charset="-122"/>
              </a:rPr>
              <a:t>与预测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4" name="îŝ1ïḍê">
            <a:extLst>
              <a:ext uri="{FF2B5EF4-FFF2-40B4-BE49-F238E27FC236}">
                <a16:creationId xmlns:a16="http://schemas.microsoft.com/office/drawing/2014/main" id="{35E0C9BA-49A8-4155-B5C6-72E071381140}"/>
              </a:ext>
            </a:extLst>
          </p:cNvPr>
          <p:cNvSpPr txBox="1"/>
          <p:nvPr/>
        </p:nvSpPr>
        <p:spPr>
          <a:xfrm>
            <a:off x="10874812" y="2890151"/>
            <a:ext cx="109095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zh-CN" b="1" dirty="0">
                <a:latin typeface="微软雅黑" panose="020B0503020204020204" pitchFamily="34" charset="-122"/>
                <a:ea typeface="微软雅黑" panose="020B0503020204020204" pitchFamily="34" charset="-122"/>
              </a:rPr>
              <a:t>第</a:t>
            </a:r>
            <a:r>
              <a:rPr lang="zh-CN" altLang="en-US" b="1" dirty="0">
                <a:latin typeface="微软雅黑" panose="020B0503020204020204" pitchFamily="34" charset="-122"/>
                <a:ea typeface="微软雅黑" panose="020B0503020204020204" pitchFamily="34" charset="-122"/>
              </a:rPr>
              <a:t>六</a:t>
            </a:r>
            <a:r>
              <a:rPr lang="zh-CN" altLang="zh-CN" b="1" dirty="0">
                <a:latin typeface="微软雅黑" panose="020B0503020204020204" pitchFamily="34" charset="-122"/>
                <a:ea typeface="微软雅黑" panose="020B0503020204020204" pitchFamily="34" charset="-122"/>
              </a:rPr>
              <a:t>章</a:t>
            </a:r>
            <a:endParaRPr lang="en-US" altLang="zh-CN" b="1" dirty="0">
              <a:latin typeface="微软雅黑" panose="020B0503020204020204" pitchFamily="34" charset="-122"/>
              <a:ea typeface="微软雅黑" panose="020B0503020204020204" pitchFamily="34" charset="-122"/>
            </a:endParaRPr>
          </a:p>
          <a:p>
            <a:pPr algn="r"/>
            <a:r>
              <a:rPr lang="zh-CN" altLang="en-US" b="1" dirty="0">
                <a:latin typeface="微软雅黑" panose="020B0503020204020204" pitchFamily="34" charset="-122"/>
                <a:ea typeface="微软雅黑" panose="020B0503020204020204" pitchFamily="34" charset="-122"/>
              </a:rPr>
              <a:t>第七章</a:t>
            </a:r>
            <a:endParaRPr lang="en-US" b="1" dirty="0">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C0C51645-CD26-4300-B487-079B8D179314}"/>
              </a:ext>
            </a:extLst>
          </p:cNvPr>
          <p:cNvSpPr/>
          <p:nvPr/>
        </p:nvSpPr>
        <p:spPr>
          <a:xfrm>
            <a:off x="4518777" y="-551377"/>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6" name="标题 1"/>
          <p:cNvSpPr>
            <a:spLocks noGrp="1"/>
          </p:cNvSpPr>
          <p:nvPr>
            <p:ph type="title"/>
          </p:nvPr>
        </p:nvSpPr>
        <p:spPr>
          <a:xfrm>
            <a:off x="4635581" y="224448"/>
            <a:ext cx="2941370" cy="634428"/>
          </a:xfrm>
        </p:spPr>
        <p:txBody>
          <a:bodyPr>
            <a:normAutofit/>
          </a:bodyPr>
          <a:lstStyle/>
          <a:p>
            <a:pPr algn="ctr"/>
            <a:r>
              <a:rPr lang="zh-CN" altLang="en-US" sz="2400" dirty="0">
                <a:latin typeface="微软雅黑" panose="020B0503020204020204" pitchFamily="34" charset="-122"/>
                <a:ea typeface="微软雅黑" panose="020B0503020204020204" pitchFamily="34" charset="-122"/>
              </a:rPr>
              <a:t>全书结构</a:t>
            </a:r>
          </a:p>
        </p:txBody>
      </p:sp>
      <p:sp>
        <p:nvSpPr>
          <p:cNvPr id="67" name="îŝ1ïḍê">
            <a:extLst>
              <a:ext uri="{FF2B5EF4-FFF2-40B4-BE49-F238E27FC236}">
                <a16:creationId xmlns:a16="http://schemas.microsoft.com/office/drawing/2014/main" id="{35E0C9BA-49A8-4155-B5C6-72E071381140}"/>
              </a:ext>
            </a:extLst>
          </p:cNvPr>
          <p:cNvSpPr txBox="1"/>
          <p:nvPr/>
        </p:nvSpPr>
        <p:spPr>
          <a:xfrm>
            <a:off x="8116382" y="2861586"/>
            <a:ext cx="109095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zh-CN" b="1" dirty="0">
                <a:latin typeface="微软雅黑" panose="020B0503020204020204" pitchFamily="34" charset="-122"/>
                <a:ea typeface="微软雅黑" panose="020B0503020204020204" pitchFamily="34" charset="-122"/>
              </a:rPr>
              <a:t>第</a:t>
            </a:r>
            <a:r>
              <a:rPr lang="zh-CN" altLang="en-US" b="1" dirty="0">
                <a:latin typeface="微软雅黑" panose="020B0503020204020204" pitchFamily="34" charset="-122"/>
                <a:ea typeface="微软雅黑" panose="020B0503020204020204" pitchFamily="34" charset="-122"/>
              </a:rPr>
              <a:t>四</a:t>
            </a:r>
            <a:r>
              <a:rPr lang="zh-CN" altLang="zh-CN" b="1" dirty="0">
                <a:latin typeface="微软雅黑" panose="020B0503020204020204" pitchFamily="34" charset="-122"/>
                <a:ea typeface="微软雅黑" panose="020B0503020204020204" pitchFamily="34" charset="-122"/>
              </a:rPr>
              <a:t>章</a:t>
            </a:r>
            <a:endParaRPr lang="en-US" altLang="zh-CN" b="1" dirty="0">
              <a:latin typeface="微软雅黑" panose="020B0503020204020204" pitchFamily="34" charset="-122"/>
              <a:ea typeface="微软雅黑" panose="020B0503020204020204" pitchFamily="34" charset="-122"/>
            </a:endParaRPr>
          </a:p>
          <a:p>
            <a:pPr algn="r"/>
            <a:r>
              <a:rPr lang="zh-CN" altLang="en-US" b="1" dirty="0">
                <a:latin typeface="微软雅黑" panose="020B0503020204020204" pitchFamily="34" charset="-122"/>
                <a:ea typeface="微软雅黑" panose="020B0503020204020204" pitchFamily="34" charset="-122"/>
              </a:rPr>
              <a:t>第五章</a:t>
            </a:r>
            <a:endParaRPr lang="en-US" b="1" dirty="0">
              <a:latin typeface="微软雅黑" panose="020B0503020204020204" pitchFamily="34" charset="-122"/>
              <a:ea typeface="微软雅黑" panose="020B0503020204020204" pitchFamily="34" charset="-122"/>
            </a:endParaRPr>
          </a:p>
        </p:txBody>
      </p:sp>
      <p:sp>
        <p:nvSpPr>
          <p:cNvPr id="68" name="ïṣļïḍé">
            <a:extLst>
              <a:ext uri="{FF2B5EF4-FFF2-40B4-BE49-F238E27FC236}">
                <a16:creationId xmlns:a16="http://schemas.microsoft.com/office/drawing/2014/main" id="{043DA435-DB68-4A84-9092-7B873F91863E}"/>
              </a:ext>
            </a:extLst>
          </p:cNvPr>
          <p:cNvSpPr/>
          <p:nvPr/>
        </p:nvSpPr>
        <p:spPr>
          <a:xfrm>
            <a:off x="701217" y="4808889"/>
            <a:ext cx="2635667" cy="974113"/>
          </a:xfrm>
          <a:prstGeom prst="rect">
            <a:avLst/>
          </a:prstGeom>
        </p:spPr>
        <p:txBody>
          <a:bodyPr wrap="none">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lvl="0" indent="-171450">
              <a:lnSpc>
                <a:spcPct val="130000"/>
              </a:lnSpc>
              <a:buFont typeface="Arial" charset="0"/>
              <a:buChar char="•"/>
              <a:defRPr/>
            </a:pPr>
            <a:endParaRPr lang="en-US" altLang="zh-CN" b="1" dirty="0">
              <a:latin typeface="微软雅黑" panose="020B0503020204020204" pitchFamily="34" charset="-122"/>
              <a:ea typeface="微软雅黑" panose="020B0503020204020204" pitchFamily="34" charset="-122"/>
            </a:endParaRPr>
          </a:p>
        </p:txBody>
      </p:sp>
      <p:sp>
        <p:nvSpPr>
          <p:cNvPr id="71" name="ïṥľídé">
            <a:extLst>
              <a:ext uri="{FF2B5EF4-FFF2-40B4-BE49-F238E27FC236}">
                <a16:creationId xmlns:a16="http://schemas.microsoft.com/office/drawing/2014/main" id="{4DEDD45C-C10A-43EE-AB3E-EF70B6E31D20}"/>
              </a:ext>
            </a:extLst>
          </p:cNvPr>
          <p:cNvSpPr txBox="1"/>
          <p:nvPr/>
        </p:nvSpPr>
        <p:spPr>
          <a:xfrm>
            <a:off x="725055" y="4221079"/>
            <a:ext cx="1964477" cy="959083"/>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空间数据基本概念</a:t>
            </a:r>
            <a:endParaRPr lang="en-US" altLang="zh-CN" b="1" dirty="0">
              <a:latin typeface="微软雅黑" panose="020B0503020204020204" pitchFamily="34" charset="-122"/>
              <a:ea typeface="微软雅黑" panose="020B0503020204020204" pitchFamily="34" charset="-122"/>
            </a:endParaRPr>
          </a:p>
          <a:p>
            <a:pPr marL="17145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空间数据性质、特征</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空间数据分析发展历程</a:t>
            </a:r>
            <a:endParaRPr lang="en-US" altLang="zh-CN" b="1" dirty="0">
              <a:latin typeface="微软雅黑" panose="020B0503020204020204" pitchFamily="34" charset="-122"/>
              <a:ea typeface="微软雅黑" panose="020B0503020204020204" pitchFamily="34" charset="-122"/>
            </a:endParaRPr>
          </a:p>
        </p:txBody>
      </p:sp>
      <p:sp>
        <p:nvSpPr>
          <p:cNvPr id="72" name="ïṥľídé">
            <a:extLst>
              <a:ext uri="{FF2B5EF4-FFF2-40B4-BE49-F238E27FC236}">
                <a16:creationId xmlns:a16="http://schemas.microsoft.com/office/drawing/2014/main" id="{4DEDD45C-C10A-43EE-AB3E-EF70B6E31D20}"/>
              </a:ext>
            </a:extLst>
          </p:cNvPr>
          <p:cNvSpPr txBox="1"/>
          <p:nvPr/>
        </p:nvSpPr>
        <p:spPr>
          <a:xfrm>
            <a:off x="2994269" y="3611895"/>
            <a:ext cx="3136943" cy="959083"/>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属性特征统计量</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相关分析的原理与方法</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分类方法的基本思想与应用</a:t>
            </a:r>
            <a:endParaRPr lang="en-US" altLang="zh-CN" b="1" dirty="0">
              <a:latin typeface="微软雅黑" panose="020B0503020204020204" pitchFamily="34" charset="-122"/>
              <a:ea typeface="微软雅黑" panose="020B0503020204020204" pitchFamily="34" charset="-122"/>
            </a:endParaRPr>
          </a:p>
        </p:txBody>
      </p:sp>
      <p:sp>
        <p:nvSpPr>
          <p:cNvPr id="73" name="矩形 72"/>
          <p:cNvSpPr/>
          <p:nvPr/>
        </p:nvSpPr>
        <p:spPr>
          <a:xfrm>
            <a:off x="2994269" y="4714907"/>
            <a:ext cx="6096000" cy="1172629"/>
          </a:xfrm>
          <a:prstGeom prst="rect">
            <a:avLst/>
          </a:prstGeom>
        </p:spPr>
        <p:txBody>
          <a:bodyPr>
            <a:spAutoFit/>
          </a:body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回归分析</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结构方程模型</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时间序列分析</a:t>
            </a:r>
            <a:endParaRPr lang="en-US" altLang="zh-CN" b="1" dirty="0">
              <a:latin typeface="微软雅黑" panose="020B0503020204020204" pitchFamily="34" charset="-122"/>
              <a:ea typeface="微软雅黑" panose="020B0503020204020204" pitchFamily="34" charset="-122"/>
            </a:endParaRPr>
          </a:p>
        </p:txBody>
      </p:sp>
      <p:cxnSp>
        <p:nvCxnSpPr>
          <p:cNvPr id="74" name="直接连接符 73">
            <a:extLst>
              <a:ext uri="{FF2B5EF4-FFF2-40B4-BE49-F238E27FC236}">
                <a16:creationId xmlns:a16="http://schemas.microsoft.com/office/drawing/2014/main" id="{3CC3F497-9856-470E-B807-C7D906ACB6E2}"/>
              </a:ext>
            </a:extLst>
          </p:cNvPr>
          <p:cNvCxnSpPr/>
          <p:nvPr/>
        </p:nvCxnSpPr>
        <p:spPr>
          <a:xfrm>
            <a:off x="3130391" y="4687229"/>
            <a:ext cx="2815687" cy="0"/>
          </a:xfrm>
          <a:prstGeom prst="line">
            <a:avLst/>
          </a:prstGeom>
          <a:ln w="19050">
            <a:solidFill>
              <a:srgbClr val="6F6257">
                <a:alpha val="40000"/>
              </a:srgbClr>
            </a:solidFill>
            <a:prstDash val="dash"/>
          </a:ln>
        </p:spPr>
        <p:style>
          <a:lnRef idx="1">
            <a:schemeClr val="accent1"/>
          </a:lnRef>
          <a:fillRef idx="0">
            <a:schemeClr val="accent1"/>
          </a:fillRef>
          <a:effectRef idx="0">
            <a:schemeClr val="accent1"/>
          </a:effectRef>
          <a:fontRef idx="minor">
            <a:schemeClr val="tx1"/>
          </a:fontRef>
        </p:style>
      </p:cxnSp>
      <p:sp>
        <p:nvSpPr>
          <p:cNvPr id="76" name="ïṥľídé">
            <a:extLst>
              <a:ext uri="{FF2B5EF4-FFF2-40B4-BE49-F238E27FC236}">
                <a16:creationId xmlns:a16="http://schemas.microsoft.com/office/drawing/2014/main" id="{4DEDD45C-C10A-43EE-AB3E-EF70B6E31D20}"/>
              </a:ext>
            </a:extLst>
          </p:cNvPr>
          <p:cNvSpPr txBox="1"/>
          <p:nvPr/>
        </p:nvSpPr>
        <p:spPr>
          <a:xfrm>
            <a:off x="6389850" y="3412393"/>
            <a:ext cx="2918384" cy="95533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空间依赖与空间异质性</a:t>
            </a:r>
            <a:endParaRPr lang="en-US" altLang="zh-CN" b="1" dirty="0">
              <a:latin typeface="微软雅黑" panose="020B0503020204020204" pitchFamily="34" charset="-122"/>
              <a:ea typeface="微软雅黑" panose="020B0503020204020204" pitchFamily="34" charset="-122"/>
            </a:endParaRPr>
          </a:p>
        </p:txBody>
      </p:sp>
      <p:sp>
        <p:nvSpPr>
          <p:cNvPr id="78" name="矩形 77"/>
          <p:cNvSpPr/>
          <p:nvPr/>
        </p:nvSpPr>
        <p:spPr>
          <a:xfrm>
            <a:off x="6348269" y="4256372"/>
            <a:ext cx="3005964" cy="1532727"/>
          </a:xfrm>
          <a:prstGeom prst="rect">
            <a:avLst/>
          </a:prstGeom>
        </p:spPr>
        <p:txBody>
          <a:bodyPr wrap="square">
            <a:spAutoFit/>
          </a:body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空间数据距离关系的计算</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最优</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最短路径分析、连通分析、定位与配置分析</a:t>
            </a:r>
            <a:endParaRPr lang="en-US" altLang="zh-CN" b="1" dirty="0">
              <a:latin typeface="微软雅黑" panose="020B0503020204020204" pitchFamily="34" charset="-122"/>
              <a:ea typeface="微软雅黑" panose="020B0503020204020204" pitchFamily="34" charset="-122"/>
            </a:endParaRPr>
          </a:p>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空间可达性</a:t>
            </a:r>
            <a:endParaRPr lang="en-US" altLang="zh-CN" b="1" dirty="0">
              <a:latin typeface="微软雅黑" panose="020B0503020204020204" pitchFamily="34" charset="-122"/>
              <a:ea typeface="微软雅黑" panose="020B0503020204020204" pitchFamily="34" charset="-122"/>
            </a:endParaRPr>
          </a:p>
        </p:txBody>
      </p:sp>
      <p:cxnSp>
        <p:nvCxnSpPr>
          <p:cNvPr id="79" name="直接连接符 78">
            <a:extLst>
              <a:ext uri="{FF2B5EF4-FFF2-40B4-BE49-F238E27FC236}">
                <a16:creationId xmlns:a16="http://schemas.microsoft.com/office/drawing/2014/main" id="{3CC3F497-9856-470E-B807-C7D906ACB6E2}"/>
              </a:ext>
            </a:extLst>
          </p:cNvPr>
          <p:cNvCxnSpPr/>
          <p:nvPr/>
        </p:nvCxnSpPr>
        <p:spPr>
          <a:xfrm>
            <a:off x="6538546" y="4190792"/>
            <a:ext cx="2551723" cy="0"/>
          </a:xfrm>
          <a:prstGeom prst="line">
            <a:avLst/>
          </a:prstGeom>
          <a:ln w="19050">
            <a:solidFill>
              <a:srgbClr val="6F6257">
                <a:alpha val="40000"/>
              </a:srgbClr>
            </a:solidFill>
            <a:prstDash val="dash"/>
          </a:ln>
        </p:spPr>
        <p:style>
          <a:lnRef idx="1">
            <a:schemeClr val="accent1"/>
          </a:lnRef>
          <a:fillRef idx="0">
            <a:schemeClr val="accent1"/>
          </a:fillRef>
          <a:effectRef idx="0">
            <a:schemeClr val="accent1"/>
          </a:effectRef>
          <a:fontRef idx="minor">
            <a:schemeClr val="tx1"/>
          </a:fontRef>
        </p:style>
      </p:cxnSp>
      <p:sp>
        <p:nvSpPr>
          <p:cNvPr id="81" name="ïṥľídé">
            <a:extLst>
              <a:ext uri="{FF2B5EF4-FFF2-40B4-BE49-F238E27FC236}">
                <a16:creationId xmlns:a16="http://schemas.microsoft.com/office/drawing/2014/main" id="{4DEDD45C-C10A-43EE-AB3E-EF70B6E31D20}"/>
              </a:ext>
            </a:extLst>
          </p:cNvPr>
          <p:cNvSpPr txBox="1"/>
          <p:nvPr/>
        </p:nvSpPr>
        <p:spPr>
          <a:xfrm>
            <a:off x="9609926" y="3731693"/>
            <a:ext cx="2338375" cy="95533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点格局、线格局、景观格局</a:t>
            </a:r>
            <a:endParaRPr lang="en-US" altLang="zh-CN" b="1" dirty="0">
              <a:latin typeface="微软雅黑" panose="020B0503020204020204" pitchFamily="34" charset="-122"/>
              <a:ea typeface="微软雅黑" panose="020B0503020204020204" pitchFamily="34" charset="-122"/>
            </a:endParaRPr>
          </a:p>
        </p:txBody>
      </p:sp>
      <p:sp>
        <p:nvSpPr>
          <p:cNvPr id="82" name="矩形 81"/>
          <p:cNvSpPr/>
          <p:nvPr/>
        </p:nvSpPr>
        <p:spPr>
          <a:xfrm>
            <a:off x="9568345" y="4731573"/>
            <a:ext cx="2379956" cy="812530"/>
          </a:xfrm>
          <a:prstGeom prst="rect">
            <a:avLst/>
          </a:prstGeom>
        </p:spPr>
        <p:txBody>
          <a:bodyPr wrap="square">
            <a:spAutoFit/>
          </a:bodyPr>
          <a:lstStyle/>
          <a:p>
            <a:pPr marL="171450" lvl="0" indent="-171450">
              <a:lnSpc>
                <a:spcPct val="130000"/>
              </a:lnSpc>
              <a:buFont typeface="Arial" charset="0"/>
              <a:buChar char="•"/>
              <a:defRPr/>
            </a:pPr>
            <a:r>
              <a:rPr lang="zh-CN" altLang="en-US" b="1" dirty="0">
                <a:latin typeface="微软雅黑" panose="020B0503020204020204" pitchFamily="34" charset="-122"/>
                <a:ea typeface="微软雅黑" panose="020B0503020204020204" pitchFamily="34" charset="-122"/>
              </a:rPr>
              <a:t>空间插值</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确定性插值、克里金插值</a:t>
            </a:r>
            <a:r>
              <a:rPr lang="en-US" altLang="zh-CN" b="1" dirty="0">
                <a:latin typeface="微软雅黑" panose="020B0503020204020204" pitchFamily="34" charset="-122"/>
                <a:ea typeface="微软雅黑" panose="020B0503020204020204" pitchFamily="34" charset="-122"/>
              </a:rPr>
              <a:t>)</a:t>
            </a:r>
          </a:p>
        </p:txBody>
      </p:sp>
      <p:cxnSp>
        <p:nvCxnSpPr>
          <p:cNvPr id="83" name="直接连接符 82">
            <a:extLst>
              <a:ext uri="{FF2B5EF4-FFF2-40B4-BE49-F238E27FC236}">
                <a16:creationId xmlns:a16="http://schemas.microsoft.com/office/drawing/2014/main" id="{3CC3F497-9856-470E-B807-C7D906ACB6E2}"/>
              </a:ext>
            </a:extLst>
          </p:cNvPr>
          <p:cNvCxnSpPr/>
          <p:nvPr/>
        </p:nvCxnSpPr>
        <p:spPr>
          <a:xfrm>
            <a:off x="9758622" y="4665993"/>
            <a:ext cx="2020313" cy="0"/>
          </a:xfrm>
          <a:prstGeom prst="line">
            <a:avLst/>
          </a:prstGeom>
          <a:ln w="19050">
            <a:solidFill>
              <a:srgbClr val="6F6257">
                <a:alpha val="40000"/>
              </a:srgbClr>
            </a:solidFill>
            <a:prstDash val="dash"/>
          </a:ln>
        </p:spPr>
        <p:style>
          <a:lnRef idx="1">
            <a:schemeClr val="accent1"/>
          </a:lnRef>
          <a:fillRef idx="0">
            <a:schemeClr val="accent1"/>
          </a:fillRef>
          <a:effectRef idx="0">
            <a:schemeClr val="accent1"/>
          </a:effectRef>
          <a:fontRef idx="minor">
            <a:schemeClr val="tx1"/>
          </a:fontRef>
        </p:style>
      </p:cxnSp>
      <p:sp>
        <p:nvSpPr>
          <p:cNvPr id="52" name="ïṥľídé">
            <a:extLst>
              <a:ext uri="{FF2B5EF4-FFF2-40B4-BE49-F238E27FC236}">
                <a16:creationId xmlns:a16="http://schemas.microsoft.com/office/drawing/2014/main" id="{4DEDD45C-C10A-43EE-AB3E-EF70B6E31D20}"/>
              </a:ext>
            </a:extLst>
          </p:cNvPr>
          <p:cNvSpPr txBox="1"/>
          <p:nvPr/>
        </p:nvSpPr>
        <p:spPr>
          <a:xfrm>
            <a:off x="6351534" y="2036369"/>
            <a:ext cx="4617317" cy="959083"/>
          </a:xfrm>
          <a:prstGeom prst="rect">
            <a:avLst/>
          </a:prstGeom>
          <a:noFill/>
        </p:spPr>
        <p:txBody>
          <a:bodyPr wrap="none" rtlCol="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000" b="1" dirty="0">
                <a:solidFill>
                  <a:schemeClr val="bg1"/>
                </a:solidFill>
                <a:latin typeface="微软雅黑" panose="020B0503020204020204" pitchFamily="34" charset="-122"/>
                <a:ea typeface="微软雅黑" panose="020B0503020204020204" pitchFamily="34" charset="-122"/>
              </a:rPr>
              <a:t>空间数据分布与空间实</a:t>
            </a:r>
            <a:endParaRPr lang="en-US" altLang="zh-CN" sz="2000" b="1" dirty="0">
              <a:solidFill>
                <a:schemeClr val="bg1"/>
              </a:solidFill>
              <a:latin typeface="微软雅黑" panose="020B0503020204020204" pitchFamily="34" charset="-122"/>
              <a:ea typeface="微软雅黑" panose="020B0503020204020204" pitchFamily="34" charset="-122"/>
            </a:endParaRPr>
          </a:p>
          <a:p>
            <a:pPr lvl="0">
              <a:defRPr/>
            </a:pPr>
            <a:r>
              <a:rPr lang="zh-CN" altLang="en-US" sz="2000" b="1" dirty="0">
                <a:solidFill>
                  <a:schemeClr val="bg1"/>
                </a:solidFill>
                <a:latin typeface="微软雅黑" panose="020B0503020204020204" pitchFamily="34" charset="-122"/>
                <a:ea typeface="微软雅黑" panose="020B0503020204020204" pitchFamily="34" charset="-122"/>
              </a:rPr>
              <a:t>体互作的空间关系</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66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342311"/>
            <a:ext cx="12192000" cy="1814052"/>
          </a:xfrm>
          <a:prstGeom prst="rect">
            <a:avLst/>
          </a:prstGeom>
          <a:solidFill>
            <a:srgbClr val="988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417217" y="2587617"/>
            <a:ext cx="6862408" cy="1323439"/>
          </a:xfrm>
          <a:prstGeom prst="rect">
            <a:avLst/>
          </a:prstGeom>
          <a:noFill/>
        </p:spPr>
        <p:txBody>
          <a:bodyPr wrap="squar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Thank you </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298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ïṥḷíḍè"/>
          <p:cNvSpPr/>
          <p:nvPr/>
        </p:nvSpPr>
        <p:spPr bwMode="auto">
          <a:xfrm>
            <a:off x="8218714" y="2522900"/>
            <a:ext cx="3010759" cy="906100"/>
          </a:xfrm>
          <a:prstGeom prst="rect">
            <a:avLst/>
          </a:prstGeom>
          <a:solidFill>
            <a:srgbClr val="ADB5BF"/>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40" name="ïş1îḑè"/>
          <p:cNvSpPr/>
          <p:nvPr/>
        </p:nvSpPr>
        <p:spPr bwMode="auto">
          <a:xfrm>
            <a:off x="8218714" y="3879198"/>
            <a:ext cx="3010759" cy="906100"/>
          </a:xfrm>
          <a:prstGeom prst="rect">
            <a:avLst/>
          </a:prstGeom>
          <a:solidFill>
            <a:srgbClr val="ADB5BF"/>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srgbClr val="000000"/>
              </a:solidFill>
              <a:effectLst/>
              <a:uLnTx/>
              <a:uFillTx/>
            </a:endParaRPr>
          </a:p>
        </p:txBody>
      </p:sp>
      <p:sp>
        <p:nvSpPr>
          <p:cNvPr id="41" name="í$ḷide"/>
          <p:cNvSpPr/>
          <p:nvPr/>
        </p:nvSpPr>
        <p:spPr bwMode="auto">
          <a:xfrm>
            <a:off x="8218714" y="5235498"/>
            <a:ext cx="3010759" cy="906100"/>
          </a:xfrm>
          <a:prstGeom prst="rect">
            <a:avLst/>
          </a:prstGeom>
          <a:solidFill>
            <a:srgbClr val="ADB5BF"/>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8" name="ïṥḷíḍè"/>
          <p:cNvSpPr/>
          <p:nvPr/>
        </p:nvSpPr>
        <p:spPr bwMode="auto">
          <a:xfrm>
            <a:off x="660401" y="2522898"/>
            <a:ext cx="755600" cy="906100"/>
          </a:xfrm>
          <a:prstGeom prst="rect">
            <a:avLst/>
          </a:prstGeom>
          <a:solidFill>
            <a:srgbClr val="ADB5BF"/>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9" name="íṩḻiďê"/>
          <p:cNvSpPr/>
          <p:nvPr/>
        </p:nvSpPr>
        <p:spPr bwMode="auto">
          <a:xfrm>
            <a:off x="1416000" y="2522898"/>
            <a:ext cx="6802714" cy="90610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31" name="ísľïdè"/>
          <p:cNvSpPr/>
          <p:nvPr/>
        </p:nvSpPr>
        <p:spPr bwMode="auto">
          <a:xfrm>
            <a:off x="1620139" y="2707523"/>
            <a:ext cx="2135861" cy="536850"/>
          </a:xfrm>
          <a:prstGeom prst="roundRect">
            <a:avLst>
              <a:gd name="adj" fmla="val 22311"/>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b="1" dirty="0">
                <a:solidFill>
                  <a:srgbClr val="000000"/>
                </a:solidFill>
                <a:latin typeface="微软雅黑" panose="020B0503020204020204" pitchFamily="34" charset="-122"/>
                <a:ea typeface="微软雅黑" panose="020B0503020204020204" pitchFamily="34" charset="-122"/>
              </a:rPr>
              <a:t>现实世界</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îṣḻíḑê"/>
          <p:cNvSpPr/>
          <p:nvPr/>
        </p:nvSpPr>
        <p:spPr bwMode="auto">
          <a:xfrm>
            <a:off x="4518777" y="2707523"/>
            <a:ext cx="3174978" cy="536850"/>
          </a:xfrm>
          <a:prstGeom prst="roundRect">
            <a:avLst>
              <a:gd name="adj" fmla="val 22311"/>
            </a:avLst>
          </a:prstGeom>
          <a:solidFill>
            <a:srgbClr val="3A4558"/>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空间事物或现象</a:t>
            </a:r>
          </a:p>
        </p:txBody>
      </p:sp>
      <p:sp>
        <p:nvSpPr>
          <p:cNvPr id="23" name="ïş1îḑè"/>
          <p:cNvSpPr/>
          <p:nvPr/>
        </p:nvSpPr>
        <p:spPr bwMode="auto">
          <a:xfrm>
            <a:off x="660401" y="3879198"/>
            <a:ext cx="755600" cy="906100"/>
          </a:xfrm>
          <a:prstGeom prst="rect">
            <a:avLst/>
          </a:prstGeom>
          <a:solidFill>
            <a:srgbClr val="ADB5BF"/>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4" name="ís1îďè"/>
          <p:cNvSpPr/>
          <p:nvPr/>
        </p:nvSpPr>
        <p:spPr bwMode="auto">
          <a:xfrm>
            <a:off x="1416000" y="3879198"/>
            <a:ext cx="6802714" cy="90610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6" name="iŝľîďè"/>
          <p:cNvSpPr/>
          <p:nvPr/>
        </p:nvSpPr>
        <p:spPr bwMode="auto">
          <a:xfrm>
            <a:off x="1620139" y="4063823"/>
            <a:ext cx="2135861" cy="536850"/>
          </a:xfrm>
          <a:prstGeom prst="roundRect">
            <a:avLst>
              <a:gd name="adj" fmla="val 22311"/>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概念模型</a:t>
            </a:r>
          </a:p>
        </p:txBody>
      </p:sp>
      <p:sp>
        <p:nvSpPr>
          <p:cNvPr id="27" name="ïşľíḑê"/>
          <p:cNvSpPr/>
          <p:nvPr/>
        </p:nvSpPr>
        <p:spPr bwMode="auto">
          <a:xfrm>
            <a:off x="4518777" y="4063823"/>
            <a:ext cx="3174978" cy="536850"/>
          </a:xfrm>
          <a:prstGeom prst="roundRect">
            <a:avLst>
              <a:gd name="adj" fmla="val 22311"/>
            </a:avLst>
          </a:prstGeom>
          <a:solidFill>
            <a:srgbClr val="3A4558"/>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空间实体</a:t>
            </a:r>
            <a:endPar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8" name="í$ḷide"/>
          <p:cNvSpPr/>
          <p:nvPr/>
        </p:nvSpPr>
        <p:spPr bwMode="auto">
          <a:xfrm>
            <a:off x="660401" y="5235498"/>
            <a:ext cx="755600" cy="906100"/>
          </a:xfrm>
          <a:prstGeom prst="rect">
            <a:avLst/>
          </a:prstGeom>
          <a:solidFill>
            <a:srgbClr val="ADB5BF"/>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19" name="ïşļîḋê"/>
          <p:cNvSpPr/>
          <p:nvPr/>
        </p:nvSpPr>
        <p:spPr bwMode="auto">
          <a:xfrm>
            <a:off x="1416000" y="5235498"/>
            <a:ext cx="6802714" cy="906100"/>
          </a:xfrm>
          <a:prstGeom prst="rect">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1" name="ísļiḋê"/>
          <p:cNvSpPr/>
          <p:nvPr/>
        </p:nvSpPr>
        <p:spPr bwMode="auto">
          <a:xfrm>
            <a:off x="1620139" y="5420123"/>
            <a:ext cx="2135861" cy="536850"/>
          </a:xfrm>
          <a:prstGeom prst="roundRect">
            <a:avLst>
              <a:gd name="adj" fmla="val 22311"/>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空间数据模型</a:t>
            </a:r>
          </a:p>
        </p:txBody>
      </p:sp>
      <p:sp>
        <p:nvSpPr>
          <p:cNvPr id="22" name="í$1îḓé"/>
          <p:cNvSpPr/>
          <p:nvPr/>
        </p:nvSpPr>
        <p:spPr bwMode="auto">
          <a:xfrm>
            <a:off x="4518777" y="5420123"/>
            <a:ext cx="3174978" cy="536850"/>
          </a:xfrm>
          <a:prstGeom prst="roundRect">
            <a:avLst>
              <a:gd name="adj" fmla="val 22311"/>
            </a:avLst>
          </a:prstGeom>
          <a:solidFill>
            <a:srgbClr val="3A4558"/>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空间对象</a:t>
            </a:r>
          </a:p>
        </p:txBody>
      </p:sp>
      <p:cxnSp>
        <p:nvCxnSpPr>
          <p:cNvPr id="10" name="直接连接符 9"/>
          <p:cNvCxnSpPr>
            <a:stCxn id="31" idx="2"/>
            <a:endCxn id="26" idx="0"/>
          </p:cNvCxnSpPr>
          <p:nvPr/>
        </p:nvCxnSpPr>
        <p:spPr>
          <a:xfrm>
            <a:off x="2688070" y="3244373"/>
            <a:ext cx="0" cy="819450"/>
          </a:xfrm>
          <a:prstGeom prst="line">
            <a:avLst/>
          </a:prstGeom>
          <a:ln w="12700" cap="flat" cmpd="sng" algn="ctr">
            <a:solidFill>
              <a:schemeClr val="tx2"/>
            </a:solidFill>
            <a:prstDash val="sysDash"/>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21" idx="0"/>
          </p:cNvCxnSpPr>
          <p:nvPr/>
        </p:nvCxnSpPr>
        <p:spPr>
          <a:xfrm>
            <a:off x="2688070" y="4600673"/>
            <a:ext cx="0" cy="819450"/>
          </a:xfrm>
          <a:prstGeom prst="line">
            <a:avLst/>
          </a:prstGeom>
          <a:ln w="12700" cap="flat" cmpd="sng" algn="ctr">
            <a:solidFill>
              <a:schemeClr val="tx2"/>
            </a:solidFill>
            <a:prstDash val="sysDash"/>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2" idx="2"/>
            <a:endCxn id="27" idx="0"/>
          </p:cNvCxnSpPr>
          <p:nvPr/>
        </p:nvCxnSpPr>
        <p:spPr>
          <a:xfrm>
            <a:off x="6106266" y="3244373"/>
            <a:ext cx="0" cy="819450"/>
          </a:xfrm>
          <a:prstGeom prst="line">
            <a:avLst/>
          </a:prstGeom>
          <a:ln w="12700" cap="flat" cmpd="sng" algn="ctr">
            <a:solidFill>
              <a:schemeClr val="tx2"/>
            </a:solidFill>
            <a:prstDash val="sysDash"/>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7" idx="2"/>
            <a:endCxn id="22" idx="0"/>
          </p:cNvCxnSpPr>
          <p:nvPr/>
        </p:nvCxnSpPr>
        <p:spPr>
          <a:xfrm>
            <a:off x="6106266" y="4600673"/>
            <a:ext cx="0" cy="819450"/>
          </a:xfrm>
          <a:prstGeom prst="line">
            <a:avLst/>
          </a:prstGeom>
          <a:ln w="12700" cap="flat" cmpd="sng" algn="ctr">
            <a:solidFill>
              <a:schemeClr val="tx2"/>
            </a:solidFill>
            <a:prstDash val="sysDash"/>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îṥḷiḓe"/>
          <p:cNvSpPr/>
          <p:nvPr/>
        </p:nvSpPr>
        <p:spPr bwMode="auto">
          <a:xfrm>
            <a:off x="8218714" y="2517699"/>
            <a:ext cx="2893236" cy="9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空间数据描述的对象</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íṩľíďe"/>
          <p:cNvSpPr/>
          <p:nvPr/>
        </p:nvSpPr>
        <p:spPr bwMode="auto">
          <a:xfrm>
            <a:off x="8218714" y="3876599"/>
            <a:ext cx="2893236" cy="9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场模型</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dirty="0">
                <a:solidFill>
                  <a:srgbClr val="000000"/>
                </a:solidFill>
                <a:latin typeface="微软雅黑" panose="020B0503020204020204" pitchFamily="34" charset="-122"/>
                <a:ea typeface="微软雅黑" panose="020B0503020204020204" pitchFamily="34" charset="-122"/>
              </a:rPr>
              <a:t>要素模型</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išḷíďé"/>
          <p:cNvSpPr/>
          <p:nvPr/>
        </p:nvSpPr>
        <p:spPr bwMode="auto">
          <a:xfrm>
            <a:off x="8218714" y="5235499"/>
            <a:ext cx="2893236" cy="911300"/>
          </a:xfrm>
          <a:prstGeom prst="rect">
            <a:avLst/>
          </a:prstGeom>
          <a:solidFill>
            <a:srgbClr val="ADB5BF"/>
          </a:solidFill>
          <a:ln>
            <a:noFill/>
          </a:ln>
          <a:extLst/>
        </p:spPr>
        <p:txBody>
          <a:bodyPr wrap="square" lIns="91440" tIns="45720" rIns="91440" bIns="45720" anchor="ctr"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dirty="0">
                <a:solidFill>
                  <a:srgbClr val="000000"/>
                </a:solidFill>
                <a:latin typeface="微软雅黑" panose="020B0503020204020204" pitchFamily="34" charset="-122"/>
                <a:ea typeface="微软雅黑" panose="020B0503020204020204" pitchFamily="34" charset="-122"/>
              </a:rPr>
              <a:t>栅格数据模型</a:t>
            </a:r>
            <a:endParaRPr lang="en-US" altLang="zh-CN" dirty="0">
              <a:solidFill>
                <a:srgbClr val="000000"/>
              </a:solidFill>
              <a:latin typeface="微软雅黑" panose="020B0503020204020204" pitchFamily="34" charset="-122"/>
              <a:ea typeface="微软雅黑" panose="020B0503020204020204" pitchFamily="34" charset="-122"/>
            </a:endParaRPr>
          </a:p>
          <a:p>
            <a:pPr marL="171450" marR="0" lvl="0" indent="-171450" algn="l" defTabSz="913765"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矢量数据模型</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标题 1"/>
          <p:cNvSpPr>
            <a:spLocks noGrp="1"/>
          </p:cNvSpPr>
          <p:nvPr>
            <p:ph type="title"/>
          </p:nvPr>
        </p:nvSpPr>
        <p:spPr>
          <a:xfrm>
            <a:off x="4635581" y="224448"/>
            <a:ext cx="2941370" cy="634428"/>
          </a:xfrm>
        </p:spPr>
        <p:txBody>
          <a:bodyPr>
            <a:normAutofit/>
          </a:bodyPr>
          <a:lstStyle/>
          <a:p>
            <a:pPr algn="ctr"/>
            <a:r>
              <a:rPr lang="zh-CN" altLang="zh-CN" sz="2400" dirty="0">
                <a:latin typeface="微软雅黑" panose="020B0503020204020204" pitchFamily="34" charset="-122"/>
                <a:ea typeface="微软雅黑" panose="020B0503020204020204" pitchFamily="34" charset="-122"/>
              </a:rPr>
              <a:t>空间数据</a:t>
            </a:r>
            <a:endParaRPr lang="zh-CN" altLang="en-US" sz="2400" dirty="0">
              <a:latin typeface="微软雅黑" panose="020B0503020204020204" pitchFamily="34" charset="-122"/>
              <a:ea typeface="微软雅黑" panose="020B0503020204020204" pitchFamily="34" charset="-122"/>
            </a:endParaRPr>
          </a:p>
        </p:txBody>
      </p:sp>
      <p:sp>
        <p:nvSpPr>
          <p:cNvPr id="42" name="ïṥḷíḍè"/>
          <p:cNvSpPr/>
          <p:nvPr/>
        </p:nvSpPr>
        <p:spPr bwMode="auto">
          <a:xfrm>
            <a:off x="660193" y="1242810"/>
            <a:ext cx="10569280" cy="906100"/>
          </a:xfrm>
          <a:prstGeom prst="rect">
            <a:avLst/>
          </a:prstGeom>
          <a:solidFill>
            <a:srgbClr val="6F6257"/>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38" name="文本框 37"/>
          <p:cNvSpPr txBox="1"/>
          <p:nvPr/>
        </p:nvSpPr>
        <p:spPr>
          <a:xfrm>
            <a:off x="859160" y="1511194"/>
            <a:ext cx="10252790" cy="400110"/>
          </a:xfrm>
          <a:prstGeom prst="rect">
            <a:avLst/>
          </a:prstGeom>
          <a:noFill/>
        </p:spPr>
        <p:txBody>
          <a:bodyPr wrap="square" rtlCol="0">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空间数据</a:t>
            </a:r>
            <a:r>
              <a:rPr lang="zh-CN" altLang="zh-CN" sz="2000" b="1" i="1" dirty="0">
                <a:solidFill>
                  <a:schemeClr val="bg1"/>
                </a:solidFill>
                <a:latin typeface="+mj-lt"/>
              </a:rPr>
              <a:t>（</a:t>
            </a:r>
            <a:r>
              <a:rPr lang="en-US" altLang="zh-CN" sz="2000" b="1" i="1" dirty="0">
                <a:solidFill>
                  <a:schemeClr val="bg1"/>
                </a:solidFill>
                <a:latin typeface="+mj-lt"/>
              </a:rPr>
              <a:t>Spatial data</a:t>
            </a:r>
            <a:r>
              <a:rPr lang="zh-CN" altLang="zh-CN" sz="2000" b="1" i="1" dirty="0">
                <a:solidFill>
                  <a:schemeClr val="bg1"/>
                </a:solidFill>
                <a:latin typeface="+mj-lt"/>
              </a:rPr>
              <a:t>）</a:t>
            </a:r>
            <a:r>
              <a:rPr lang="zh-CN" altLang="en-US" sz="2000" b="1" dirty="0">
                <a:solidFill>
                  <a:schemeClr val="bg1"/>
                </a:solidFill>
                <a:latin typeface="+mj-lt"/>
              </a:rPr>
              <a:t>：</a:t>
            </a:r>
            <a:r>
              <a:rPr lang="zh-CN" altLang="zh-CN" dirty="0">
                <a:solidFill>
                  <a:schemeClr val="bg1"/>
                </a:solidFill>
                <a:latin typeface="微软雅黑" panose="020B0503020204020204" pitchFamily="34" charset="-122"/>
                <a:ea typeface="微软雅黑" panose="020B0503020204020204" pitchFamily="34" charset="-122"/>
              </a:rPr>
              <a:t>对现实世界中空间事物和现象时空特征和过程的抽象表达和定量描述。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6" name="ísľïdè"/>
          <p:cNvSpPr/>
          <p:nvPr/>
        </p:nvSpPr>
        <p:spPr bwMode="auto">
          <a:xfrm>
            <a:off x="6115482" y="3393533"/>
            <a:ext cx="968188" cy="536850"/>
          </a:xfrm>
          <a:prstGeom prst="roundRect">
            <a:avLst>
              <a:gd name="adj" fmla="val 22311"/>
            </a:avLst>
          </a:prstGeom>
          <a:no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defTabSz="913765" rtl="0" eaLnBrk="1" fontAlgn="auto" latinLnBrk="0" hangingPunct="1">
              <a:lnSpc>
                <a:spcPct val="100000"/>
              </a:lnSpc>
              <a:spcBef>
                <a:spcPts val="0"/>
              </a:spcBef>
              <a:spcAft>
                <a:spcPts val="0"/>
              </a:spcAft>
              <a:buClrTx/>
              <a:buSzTx/>
              <a:buFontTx/>
              <a:buNone/>
              <a:defRPr/>
            </a:pPr>
            <a:r>
              <a:rPr lang="zh-CN" altLang="en-US" sz="1600" dirty="0">
                <a:solidFill>
                  <a:srgbClr val="000000"/>
                </a:solidFill>
                <a:latin typeface="微软雅黑" panose="020B0503020204020204" pitchFamily="34" charset="-122"/>
                <a:ea typeface="微软雅黑" panose="020B0503020204020204" pitchFamily="34" charset="-122"/>
              </a:rPr>
              <a:t>抽象化</a:t>
            </a:r>
            <a:endParaRPr kumimoji="0" lang="zh-CN" altLang="en-US" sz="16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7" name="ísľïdè"/>
          <p:cNvSpPr/>
          <p:nvPr/>
        </p:nvSpPr>
        <p:spPr bwMode="auto">
          <a:xfrm>
            <a:off x="6106265" y="4710540"/>
            <a:ext cx="968188" cy="536850"/>
          </a:xfrm>
          <a:prstGeom prst="roundRect">
            <a:avLst>
              <a:gd name="adj" fmla="val 22311"/>
            </a:avLst>
          </a:prstGeom>
          <a:no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defTabSz="913765" rtl="0" eaLnBrk="1" fontAlgn="auto" latinLnBrk="0" hangingPunct="1">
              <a:lnSpc>
                <a:spcPct val="100000"/>
              </a:lnSpc>
              <a:spcBef>
                <a:spcPts val="0"/>
              </a:spcBef>
              <a:spcAft>
                <a:spcPts val="0"/>
              </a:spcAft>
              <a:buClrTx/>
              <a:buSzTx/>
              <a:buFontTx/>
              <a:buNone/>
              <a:defRPr/>
            </a:pPr>
            <a:r>
              <a:rPr lang="zh-CN" altLang="en-US" sz="1600" dirty="0">
                <a:solidFill>
                  <a:srgbClr val="000000"/>
                </a:solidFill>
                <a:latin typeface="微软雅黑" panose="020B0503020204020204" pitchFamily="34" charset="-122"/>
                <a:ea typeface="微软雅黑" panose="020B0503020204020204" pitchFamily="34" charset="-122"/>
              </a:rPr>
              <a:t>数字化</a:t>
            </a:r>
            <a:endParaRPr kumimoji="0" lang="zh-CN" altLang="en-US" sz="16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0C51645-CD26-4300-B487-079B8D179314}"/>
              </a:ext>
            </a:extLst>
          </p:cNvPr>
          <p:cNvSpPr/>
          <p:nvPr/>
        </p:nvSpPr>
        <p:spPr>
          <a:xfrm>
            <a:off x="4518777" y="-551377"/>
            <a:ext cx="3174978" cy="1567782"/>
          </a:xfrm>
          <a:prstGeom prst="rect">
            <a:avLst/>
          </a:prstGeom>
          <a:no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3" name="settings_161142"/>
          <p:cNvSpPr>
            <a:spLocks noChangeAspect="1"/>
          </p:cNvSpPr>
          <p:nvPr/>
        </p:nvSpPr>
        <p:spPr bwMode="auto">
          <a:xfrm>
            <a:off x="780507" y="5435337"/>
            <a:ext cx="507367" cy="506422"/>
          </a:xfrm>
          <a:custGeom>
            <a:avLst/>
            <a:gdLst>
              <a:gd name="connsiteX0" fmla="*/ 404901 w 606086"/>
              <a:gd name="connsiteY0" fmla="*/ 324111 h 604957"/>
              <a:gd name="connsiteX1" fmla="*/ 324594 w 606086"/>
              <a:gd name="connsiteY1" fmla="*/ 404287 h 604957"/>
              <a:gd name="connsiteX2" fmla="*/ 404901 w 606086"/>
              <a:gd name="connsiteY2" fmla="*/ 484462 h 604957"/>
              <a:gd name="connsiteX3" fmla="*/ 485301 w 606086"/>
              <a:gd name="connsiteY3" fmla="*/ 404287 h 604957"/>
              <a:gd name="connsiteX4" fmla="*/ 404901 w 606086"/>
              <a:gd name="connsiteY4" fmla="*/ 324111 h 604957"/>
              <a:gd name="connsiteX5" fmla="*/ 375470 w 606086"/>
              <a:gd name="connsiteY5" fmla="*/ 202875 h 604957"/>
              <a:gd name="connsiteX6" fmla="*/ 434146 w 606086"/>
              <a:gd name="connsiteY6" fmla="*/ 202875 h 604957"/>
              <a:gd name="connsiteX7" fmla="*/ 434146 w 606086"/>
              <a:gd name="connsiteY7" fmla="*/ 233092 h 604957"/>
              <a:gd name="connsiteX8" fmla="*/ 505447 w 606086"/>
              <a:gd name="connsiteY8" fmla="*/ 262381 h 604957"/>
              <a:gd name="connsiteX9" fmla="*/ 527079 w 606086"/>
              <a:gd name="connsiteY9" fmla="*/ 240785 h 604957"/>
              <a:gd name="connsiteX10" fmla="*/ 568579 w 606086"/>
              <a:gd name="connsiteY10" fmla="*/ 282031 h 604957"/>
              <a:gd name="connsiteX11" fmla="*/ 546947 w 606086"/>
              <a:gd name="connsiteY11" fmla="*/ 303720 h 604957"/>
              <a:gd name="connsiteX12" fmla="*/ 576284 w 606086"/>
              <a:gd name="connsiteY12" fmla="*/ 374905 h 604957"/>
              <a:gd name="connsiteX13" fmla="*/ 576284 w 606086"/>
              <a:gd name="connsiteY13" fmla="*/ 374719 h 604957"/>
              <a:gd name="connsiteX14" fmla="*/ 606086 w 606086"/>
              <a:gd name="connsiteY14" fmla="*/ 374719 h 604957"/>
              <a:gd name="connsiteX15" fmla="*/ 606086 w 606086"/>
              <a:gd name="connsiteY15" fmla="*/ 432928 h 604957"/>
              <a:gd name="connsiteX16" fmla="*/ 575727 w 606086"/>
              <a:gd name="connsiteY16" fmla="*/ 432928 h 604957"/>
              <a:gd name="connsiteX17" fmla="*/ 546390 w 606086"/>
              <a:gd name="connsiteY17" fmla="*/ 504112 h 604957"/>
              <a:gd name="connsiteX18" fmla="*/ 568114 w 606086"/>
              <a:gd name="connsiteY18" fmla="*/ 525801 h 604957"/>
              <a:gd name="connsiteX19" fmla="*/ 526708 w 606086"/>
              <a:gd name="connsiteY19" fmla="*/ 567048 h 604957"/>
              <a:gd name="connsiteX20" fmla="*/ 505076 w 606086"/>
              <a:gd name="connsiteY20" fmla="*/ 545451 h 604957"/>
              <a:gd name="connsiteX21" fmla="*/ 433774 w 606086"/>
              <a:gd name="connsiteY21" fmla="*/ 574741 h 604957"/>
              <a:gd name="connsiteX22" fmla="*/ 433774 w 606086"/>
              <a:gd name="connsiteY22" fmla="*/ 604957 h 604957"/>
              <a:gd name="connsiteX23" fmla="*/ 375470 w 606086"/>
              <a:gd name="connsiteY23" fmla="*/ 604957 h 604957"/>
              <a:gd name="connsiteX24" fmla="*/ 375470 w 606086"/>
              <a:gd name="connsiteY24" fmla="*/ 574741 h 604957"/>
              <a:gd name="connsiteX25" fmla="*/ 304169 w 606086"/>
              <a:gd name="connsiteY25" fmla="*/ 545451 h 604957"/>
              <a:gd name="connsiteX26" fmla="*/ 282537 w 606086"/>
              <a:gd name="connsiteY26" fmla="*/ 567048 h 604957"/>
              <a:gd name="connsiteX27" fmla="*/ 241130 w 606086"/>
              <a:gd name="connsiteY27" fmla="*/ 525801 h 604957"/>
              <a:gd name="connsiteX28" fmla="*/ 262855 w 606086"/>
              <a:gd name="connsiteY28" fmla="*/ 504390 h 604957"/>
              <a:gd name="connsiteX29" fmla="*/ 233517 w 606086"/>
              <a:gd name="connsiteY29" fmla="*/ 433206 h 604957"/>
              <a:gd name="connsiteX30" fmla="*/ 203158 w 606086"/>
              <a:gd name="connsiteY30" fmla="*/ 433206 h 604957"/>
              <a:gd name="connsiteX31" fmla="*/ 203158 w 606086"/>
              <a:gd name="connsiteY31" fmla="*/ 374997 h 604957"/>
              <a:gd name="connsiteX32" fmla="*/ 233517 w 606086"/>
              <a:gd name="connsiteY32" fmla="*/ 374997 h 604957"/>
              <a:gd name="connsiteX33" fmla="*/ 262855 w 606086"/>
              <a:gd name="connsiteY33" fmla="*/ 303813 h 604957"/>
              <a:gd name="connsiteX34" fmla="*/ 241130 w 606086"/>
              <a:gd name="connsiteY34" fmla="*/ 282216 h 604957"/>
              <a:gd name="connsiteX35" fmla="*/ 282630 w 606086"/>
              <a:gd name="connsiteY35" fmla="*/ 240785 h 604957"/>
              <a:gd name="connsiteX36" fmla="*/ 304169 w 606086"/>
              <a:gd name="connsiteY36" fmla="*/ 262381 h 604957"/>
              <a:gd name="connsiteX37" fmla="*/ 375470 w 606086"/>
              <a:gd name="connsiteY37" fmla="*/ 233092 h 604957"/>
              <a:gd name="connsiteX38" fmla="*/ 131840 w 606086"/>
              <a:gd name="connsiteY38" fmla="*/ 79163 h 604957"/>
              <a:gd name="connsiteX39" fmla="*/ 79383 w 606086"/>
              <a:gd name="connsiteY39" fmla="*/ 131629 h 604957"/>
              <a:gd name="connsiteX40" fmla="*/ 131840 w 606086"/>
              <a:gd name="connsiteY40" fmla="*/ 184002 h 604957"/>
              <a:gd name="connsiteX41" fmla="*/ 184298 w 606086"/>
              <a:gd name="connsiteY41" fmla="*/ 131629 h 604957"/>
              <a:gd name="connsiteX42" fmla="*/ 131840 w 606086"/>
              <a:gd name="connsiteY42" fmla="*/ 79163 h 604957"/>
              <a:gd name="connsiteX43" fmla="*/ 112621 w 606086"/>
              <a:gd name="connsiteY43" fmla="*/ 0 h 604957"/>
              <a:gd name="connsiteX44" fmla="*/ 150688 w 606086"/>
              <a:gd name="connsiteY44" fmla="*/ 0 h 604957"/>
              <a:gd name="connsiteX45" fmla="*/ 150688 w 606086"/>
              <a:gd name="connsiteY45" fmla="*/ 19652 h 604957"/>
              <a:gd name="connsiteX46" fmla="*/ 197296 w 606086"/>
              <a:gd name="connsiteY46" fmla="*/ 38933 h 604957"/>
              <a:gd name="connsiteX47" fmla="*/ 211780 w 606086"/>
              <a:gd name="connsiteY47" fmla="*/ 24935 h 604957"/>
              <a:gd name="connsiteX48" fmla="*/ 238798 w 606086"/>
              <a:gd name="connsiteY48" fmla="*/ 51910 h 604957"/>
              <a:gd name="connsiteX49" fmla="*/ 224778 w 606086"/>
              <a:gd name="connsiteY49" fmla="*/ 65814 h 604957"/>
              <a:gd name="connsiteX50" fmla="*/ 244090 w 606086"/>
              <a:gd name="connsiteY50" fmla="*/ 112441 h 604957"/>
              <a:gd name="connsiteX51" fmla="*/ 263773 w 606086"/>
              <a:gd name="connsiteY51" fmla="*/ 112441 h 604957"/>
              <a:gd name="connsiteX52" fmla="*/ 263773 w 606086"/>
              <a:gd name="connsiteY52" fmla="*/ 150353 h 604957"/>
              <a:gd name="connsiteX53" fmla="*/ 244090 w 606086"/>
              <a:gd name="connsiteY53" fmla="*/ 150353 h 604957"/>
              <a:gd name="connsiteX54" fmla="*/ 224778 w 606086"/>
              <a:gd name="connsiteY54" fmla="*/ 196980 h 604957"/>
              <a:gd name="connsiteX55" fmla="*/ 238798 w 606086"/>
              <a:gd name="connsiteY55" fmla="*/ 211440 h 604957"/>
              <a:gd name="connsiteX56" fmla="*/ 211316 w 606086"/>
              <a:gd name="connsiteY56" fmla="*/ 238415 h 604957"/>
              <a:gd name="connsiteX57" fmla="*/ 197296 w 606086"/>
              <a:gd name="connsiteY57" fmla="*/ 224418 h 604957"/>
              <a:gd name="connsiteX58" fmla="*/ 150688 w 606086"/>
              <a:gd name="connsiteY58" fmla="*/ 243699 h 604957"/>
              <a:gd name="connsiteX59" fmla="*/ 150688 w 606086"/>
              <a:gd name="connsiteY59" fmla="*/ 263350 h 604957"/>
              <a:gd name="connsiteX60" fmla="*/ 112621 w 606086"/>
              <a:gd name="connsiteY60" fmla="*/ 263350 h 604957"/>
              <a:gd name="connsiteX61" fmla="*/ 112621 w 606086"/>
              <a:gd name="connsiteY61" fmla="*/ 243699 h 604957"/>
              <a:gd name="connsiteX62" fmla="*/ 66013 w 606086"/>
              <a:gd name="connsiteY62" fmla="*/ 224418 h 604957"/>
              <a:gd name="connsiteX63" fmla="*/ 51994 w 606086"/>
              <a:gd name="connsiteY63" fmla="*/ 238415 h 604957"/>
              <a:gd name="connsiteX64" fmla="*/ 24976 w 606086"/>
              <a:gd name="connsiteY64" fmla="*/ 211440 h 604957"/>
              <a:gd name="connsiteX65" fmla="*/ 38995 w 606086"/>
              <a:gd name="connsiteY65" fmla="*/ 196980 h 604957"/>
              <a:gd name="connsiteX66" fmla="*/ 19683 w 606086"/>
              <a:gd name="connsiteY66" fmla="*/ 150353 h 604957"/>
              <a:gd name="connsiteX67" fmla="*/ 0 w 606086"/>
              <a:gd name="connsiteY67" fmla="*/ 150353 h 604957"/>
              <a:gd name="connsiteX68" fmla="*/ 0 w 606086"/>
              <a:gd name="connsiteY68" fmla="*/ 112441 h 604957"/>
              <a:gd name="connsiteX69" fmla="*/ 19683 w 606086"/>
              <a:gd name="connsiteY69" fmla="*/ 112441 h 604957"/>
              <a:gd name="connsiteX70" fmla="*/ 38995 w 606086"/>
              <a:gd name="connsiteY70" fmla="*/ 65814 h 604957"/>
              <a:gd name="connsiteX71" fmla="*/ 24976 w 606086"/>
              <a:gd name="connsiteY71" fmla="*/ 51910 h 604957"/>
              <a:gd name="connsiteX72" fmla="*/ 51994 w 606086"/>
              <a:gd name="connsiteY72" fmla="*/ 24935 h 604957"/>
              <a:gd name="connsiteX73" fmla="*/ 66013 w 606086"/>
              <a:gd name="connsiteY73" fmla="*/ 38933 h 604957"/>
              <a:gd name="connsiteX74" fmla="*/ 112621 w 606086"/>
              <a:gd name="connsiteY74" fmla="*/ 19652 h 60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086" h="604957">
                <a:moveTo>
                  <a:pt x="404901" y="324111"/>
                </a:moveTo>
                <a:cubicBezTo>
                  <a:pt x="360709" y="324111"/>
                  <a:pt x="324594" y="360167"/>
                  <a:pt x="324594" y="404287"/>
                </a:cubicBezTo>
                <a:cubicBezTo>
                  <a:pt x="324594" y="448407"/>
                  <a:pt x="360616" y="484462"/>
                  <a:pt x="404901" y="484462"/>
                </a:cubicBezTo>
                <a:cubicBezTo>
                  <a:pt x="449093" y="484462"/>
                  <a:pt x="485301" y="448407"/>
                  <a:pt x="485301" y="404287"/>
                </a:cubicBezTo>
                <a:cubicBezTo>
                  <a:pt x="485301" y="360167"/>
                  <a:pt x="449093" y="324111"/>
                  <a:pt x="404901" y="324111"/>
                </a:cubicBezTo>
                <a:close/>
                <a:moveTo>
                  <a:pt x="375470" y="202875"/>
                </a:moveTo>
                <a:lnTo>
                  <a:pt x="434146" y="202875"/>
                </a:lnTo>
                <a:lnTo>
                  <a:pt x="434146" y="233092"/>
                </a:lnTo>
                <a:cubicBezTo>
                  <a:pt x="460605" y="237448"/>
                  <a:pt x="484744" y="247458"/>
                  <a:pt x="505447" y="262381"/>
                </a:cubicBezTo>
                <a:lnTo>
                  <a:pt x="527079" y="240785"/>
                </a:lnTo>
                <a:lnTo>
                  <a:pt x="568579" y="282031"/>
                </a:lnTo>
                <a:lnTo>
                  <a:pt x="546947" y="303720"/>
                </a:lnTo>
                <a:cubicBezTo>
                  <a:pt x="561244" y="324946"/>
                  <a:pt x="571921" y="348952"/>
                  <a:pt x="576284" y="374905"/>
                </a:cubicBezTo>
                <a:lnTo>
                  <a:pt x="576284" y="374719"/>
                </a:lnTo>
                <a:lnTo>
                  <a:pt x="606086" y="374719"/>
                </a:lnTo>
                <a:lnTo>
                  <a:pt x="606086" y="432928"/>
                </a:lnTo>
                <a:lnTo>
                  <a:pt x="575727" y="432928"/>
                </a:lnTo>
                <a:cubicBezTo>
                  <a:pt x="571457" y="459436"/>
                  <a:pt x="561430" y="483535"/>
                  <a:pt x="546390" y="504112"/>
                </a:cubicBezTo>
                <a:lnTo>
                  <a:pt x="568114" y="525801"/>
                </a:lnTo>
                <a:lnTo>
                  <a:pt x="526708" y="567048"/>
                </a:lnTo>
                <a:lnTo>
                  <a:pt x="505076" y="545451"/>
                </a:lnTo>
                <a:cubicBezTo>
                  <a:pt x="483815" y="559725"/>
                  <a:pt x="459770" y="570384"/>
                  <a:pt x="433774" y="574741"/>
                </a:cubicBezTo>
                <a:lnTo>
                  <a:pt x="433774" y="604957"/>
                </a:lnTo>
                <a:lnTo>
                  <a:pt x="375470" y="604957"/>
                </a:lnTo>
                <a:lnTo>
                  <a:pt x="375470" y="574741"/>
                </a:lnTo>
                <a:cubicBezTo>
                  <a:pt x="349011" y="570384"/>
                  <a:pt x="324872" y="560374"/>
                  <a:pt x="304169" y="545451"/>
                </a:cubicBezTo>
                <a:lnTo>
                  <a:pt x="282537" y="567048"/>
                </a:lnTo>
                <a:lnTo>
                  <a:pt x="241130" y="525801"/>
                </a:lnTo>
                <a:lnTo>
                  <a:pt x="262855" y="504390"/>
                </a:lnTo>
                <a:cubicBezTo>
                  <a:pt x="248464" y="483165"/>
                  <a:pt x="237788" y="459158"/>
                  <a:pt x="233517" y="433206"/>
                </a:cubicBezTo>
                <a:lnTo>
                  <a:pt x="203158" y="433206"/>
                </a:lnTo>
                <a:lnTo>
                  <a:pt x="203158" y="374997"/>
                </a:lnTo>
                <a:lnTo>
                  <a:pt x="233517" y="374997"/>
                </a:lnTo>
                <a:cubicBezTo>
                  <a:pt x="237788" y="348581"/>
                  <a:pt x="247815" y="324482"/>
                  <a:pt x="262855" y="303813"/>
                </a:cubicBezTo>
                <a:lnTo>
                  <a:pt x="241130" y="282216"/>
                </a:lnTo>
                <a:lnTo>
                  <a:pt x="282630" y="240785"/>
                </a:lnTo>
                <a:lnTo>
                  <a:pt x="304169" y="262381"/>
                </a:lnTo>
                <a:cubicBezTo>
                  <a:pt x="325429" y="248107"/>
                  <a:pt x="349475" y="237448"/>
                  <a:pt x="375470" y="233092"/>
                </a:cubicBezTo>
                <a:close/>
                <a:moveTo>
                  <a:pt x="131840" y="79163"/>
                </a:moveTo>
                <a:cubicBezTo>
                  <a:pt x="102965" y="79163"/>
                  <a:pt x="79383" y="102800"/>
                  <a:pt x="79383" y="131629"/>
                </a:cubicBezTo>
                <a:cubicBezTo>
                  <a:pt x="79383" y="160365"/>
                  <a:pt x="102965" y="184002"/>
                  <a:pt x="131840" y="184002"/>
                </a:cubicBezTo>
                <a:cubicBezTo>
                  <a:pt x="160808" y="184002"/>
                  <a:pt x="184298" y="160365"/>
                  <a:pt x="184298" y="131629"/>
                </a:cubicBezTo>
                <a:cubicBezTo>
                  <a:pt x="184298" y="102800"/>
                  <a:pt x="160715" y="79163"/>
                  <a:pt x="131840" y="79163"/>
                </a:cubicBezTo>
                <a:close/>
                <a:moveTo>
                  <a:pt x="112621" y="0"/>
                </a:moveTo>
                <a:lnTo>
                  <a:pt x="150688" y="0"/>
                </a:lnTo>
                <a:lnTo>
                  <a:pt x="150688" y="19652"/>
                </a:lnTo>
                <a:cubicBezTo>
                  <a:pt x="167957" y="22618"/>
                  <a:pt x="183834" y="29292"/>
                  <a:pt x="197296" y="38933"/>
                </a:cubicBezTo>
                <a:lnTo>
                  <a:pt x="211780" y="24935"/>
                </a:lnTo>
                <a:lnTo>
                  <a:pt x="238798" y="51910"/>
                </a:lnTo>
                <a:lnTo>
                  <a:pt x="224778" y="65814"/>
                </a:lnTo>
                <a:cubicBezTo>
                  <a:pt x="234434" y="79812"/>
                  <a:pt x="241305" y="95106"/>
                  <a:pt x="244090" y="112441"/>
                </a:cubicBezTo>
                <a:lnTo>
                  <a:pt x="263773" y="112441"/>
                </a:lnTo>
                <a:lnTo>
                  <a:pt x="263773" y="150353"/>
                </a:lnTo>
                <a:lnTo>
                  <a:pt x="244090" y="150353"/>
                </a:lnTo>
                <a:cubicBezTo>
                  <a:pt x="241119" y="167688"/>
                  <a:pt x="234434" y="183539"/>
                  <a:pt x="224778" y="196980"/>
                </a:cubicBezTo>
                <a:lnTo>
                  <a:pt x="238798" y="211440"/>
                </a:lnTo>
                <a:lnTo>
                  <a:pt x="211316" y="238415"/>
                </a:lnTo>
                <a:lnTo>
                  <a:pt x="197296" y="224418"/>
                </a:lnTo>
                <a:cubicBezTo>
                  <a:pt x="183369" y="234058"/>
                  <a:pt x="167957" y="240825"/>
                  <a:pt x="150688" y="243699"/>
                </a:cubicBezTo>
                <a:lnTo>
                  <a:pt x="150688" y="263350"/>
                </a:lnTo>
                <a:lnTo>
                  <a:pt x="112621" y="263350"/>
                </a:lnTo>
                <a:lnTo>
                  <a:pt x="112621" y="243699"/>
                </a:lnTo>
                <a:cubicBezTo>
                  <a:pt x="95352" y="240732"/>
                  <a:pt x="79476" y="234058"/>
                  <a:pt x="66013" y="224418"/>
                </a:cubicBezTo>
                <a:lnTo>
                  <a:pt x="51994" y="238415"/>
                </a:lnTo>
                <a:lnTo>
                  <a:pt x="24976" y="211440"/>
                </a:lnTo>
                <a:lnTo>
                  <a:pt x="38995" y="196980"/>
                </a:lnTo>
                <a:cubicBezTo>
                  <a:pt x="29339" y="182982"/>
                  <a:pt x="22562" y="167688"/>
                  <a:pt x="19683" y="150353"/>
                </a:cubicBezTo>
                <a:lnTo>
                  <a:pt x="0" y="150353"/>
                </a:lnTo>
                <a:lnTo>
                  <a:pt x="0" y="112441"/>
                </a:lnTo>
                <a:lnTo>
                  <a:pt x="19683" y="112441"/>
                </a:lnTo>
                <a:cubicBezTo>
                  <a:pt x="22654" y="95106"/>
                  <a:pt x="29339" y="79348"/>
                  <a:pt x="38995" y="65814"/>
                </a:cubicBezTo>
                <a:lnTo>
                  <a:pt x="24976" y="51910"/>
                </a:lnTo>
                <a:lnTo>
                  <a:pt x="51994" y="24935"/>
                </a:lnTo>
                <a:lnTo>
                  <a:pt x="66013" y="38933"/>
                </a:lnTo>
                <a:cubicBezTo>
                  <a:pt x="79940" y="29292"/>
                  <a:pt x="95352" y="22433"/>
                  <a:pt x="112621" y="19652"/>
                </a:cubicBezTo>
                <a:close/>
              </a:path>
            </a:pathLst>
          </a:custGeom>
          <a:solidFill>
            <a:schemeClr val="bg1"/>
          </a:solidFill>
          <a:ln>
            <a:noFill/>
          </a:ln>
        </p:spPr>
      </p:sp>
      <p:sp>
        <p:nvSpPr>
          <p:cNvPr id="44" name="route_310231"/>
          <p:cNvSpPr>
            <a:spLocks noChangeAspect="1"/>
          </p:cNvSpPr>
          <p:nvPr/>
        </p:nvSpPr>
        <p:spPr bwMode="auto">
          <a:xfrm>
            <a:off x="789557" y="4096897"/>
            <a:ext cx="516515" cy="470702"/>
          </a:xfrm>
          <a:custGeom>
            <a:avLst/>
            <a:gdLst>
              <a:gd name="connsiteX0" fmla="*/ 238942 w 607620"/>
              <a:gd name="connsiteY0" fmla="*/ 508565 h 553727"/>
              <a:gd name="connsiteX1" fmla="*/ 261549 w 607620"/>
              <a:gd name="connsiteY1" fmla="*/ 531146 h 553727"/>
              <a:gd name="connsiteX2" fmla="*/ 239031 w 607620"/>
              <a:gd name="connsiteY2" fmla="*/ 553727 h 553727"/>
              <a:gd name="connsiteX3" fmla="*/ 238942 w 607620"/>
              <a:gd name="connsiteY3" fmla="*/ 553727 h 553727"/>
              <a:gd name="connsiteX4" fmla="*/ 216335 w 607620"/>
              <a:gd name="connsiteY4" fmla="*/ 531235 h 553727"/>
              <a:gd name="connsiteX5" fmla="*/ 238942 w 607620"/>
              <a:gd name="connsiteY5" fmla="*/ 508565 h 553727"/>
              <a:gd name="connsiteX6" fmla="*/ 179676 w 607620"/>
              <a:gd name="connsiteY6" fmla="*/ 508565 h 553727"/>
              <a:gd name="connsiteX7" fmla="*/ 202292 w 607620"/>
              <a:gd name="connsiteY7" fmla="*/ 531146 h 553727"/>
              <a:gd name="connsiteX8" fmla="*/ 179765 w 607620"/>
              <a:gd name="connsiteY8" fmla="*/ 553727 h 553727"/>
              <a:gd name="connsiteX9" fmla="*/ 179676 w 607620"/>
              <a:gd name="connsiteY9" fmla="*/ 553727 h 553727"/>
              <a:gd name="connsiteX10" fmla="*/ 157060 w 607620"/>
              <a:gd name="connsiteY10" fmla="*/ 531235 h 553727"/>
              <a:gd name="connsiteX11" fmla="*/ 179676 w 607620"/>
              <a:gd name="connsiteY11" fmla="*/ 508565 h 553727"/>
              <a:gd name="connsiteX12" fmla="*/ 299478 w 607620"/>
              <a:gd name="connsiteY12" fmla="*/ 508495 h 553727"/>
              <a:gd name="connsiteX13" fmla="*/ 322183 w 607620"/>
              <a:gd name="connsiteY13" fmla="*/ 531041 h 553727"/>
              <a:gd name="connsiteX14" fmla="*/ 299567 w 607620"/>
              <a:gd name="connsiteY14" fmla="*/ 553586 h 553727"/>
              <a:gd name="connsiteX15" fmla="*/ 276951 w 607620"/>
              <a:gd name="connsiteY15" fmla="*/ 531129 h 553727"/>
              <a:gd name="connsiteX16" fmla="*/ 299478 w 607620"/>
              <a:gd name="connsiteY16" fmla="*/ 508495 h 553727"/>
              <a:gd name="connsiteX17" fmla="*/ 360103 w 607620"/>
              <a:gd name="connsiteY17" fmla="*/ 508353 h 553727"/>
              <a:gd name="connsiteX18" fmla="*/ 382710 w 607620"/>
              <a:gd name="connsiteY18" fmla="*/ 530845 h 553727"/>
              <a:gd name="connsiteX19" fmla="*/ 360192 w 607620"/>
              <a:gd name="connsiteY19" fmla="*/ 553515 h 553727"/>
              <a:gd name="connsiteX20" fmla="*/ 360103 w 607620"/>
              <a:gd name="connsiteY20" fmla="*/ 553515 h 553727"/>
              <a:gd name="connsiteX21" fmla="*/ 337496 w 607620"/>
              <a:gd name="connsiteY21" fmla="*/ 530934 h 553727"/>
              <a:gd name="connsiteX22" fmla="*/ 360103 w 607620"/>
              <a:gd name="connsiteY22" fmla="*/ 508353 h 553727"/>
              <a:gd name="connsiteX23" fmla="*/ 420727 w 607620"/>
              <a:gd name="connsiteY23" fmla="*/ 508301 h 553727"/>
              <a:gd name="connsiteX24" fmla="*/ 443343 w 607620"/>
              <a:gd name="connsiteY24" fmla="*/ 530784 h 553727"/>
              <a:gd name="connsiteX25" fmla="*/ 420727 w 607620"/>
              <a:gd name="connsiteY25" fmla="*/ 553444 h 553727"/>
              <a:gd name="connsiteX26" fmla="*/ 398111 w 607620"/>
              <a:gd name="connsiteY26" fmla="*/ 530873 h 553727"/>
              <a:gd name="connsiteX27" fmla="*/ 420727 w 607620"/>
              <a:gd name="connsiteY27" fmla="*/ 508301 h 553727"/>
              <a:gd name="connsiteX28" fmla="*/ 481219 w 607620"/>
              <a:gd name="connsiteY28" fmla="*/ 508142 h 553727"/>
              <a:gd name="connsiteX29" fmla="*/ 503889 w 607620"/>
              <a:gd name="connsiteY29" fmla="*/ 530688 h 553727"/>
              <a:gd name="connsiteX30" fmla="*/ 481308 w 607620"/>
              <a:gd name="connsiteY30" fmla="*/ 553233 h 553727"/>
              <a:gd name="connsiteX31" fmla="*/ 458727 w 607620"/>
              <a:gd name="connsiteY31" fmla="*/ 530776 h 553727"/>
              <a:gd name="connsiteX32" fmla="*/ 481219 w 607620"/>
              <a:gd name="connsiteY32" fmla="*/ 508142 h 553727"/>
              <a:gd name="connsiteX33" fmla="*/ 545190 w 607620"/>
              <a:gd name="connsiteY33" fmla="*/ 496115 h 553727"/>
              <a:gd name="connsiteX34" fmla="*/ 559011 w 607620"/>
              <a:gd name="connsiteY34" fmla="*/ 506499 h 553727"/>
              <a:gd name="connsiteX35" fmla="*/ 551088 w 607620"/>
              <a:gd name="connsiteY35" fmla="*/ 537421 h 553727"/>
              <a:gd name="connsiteX36" fmla="*/ 539604 w 607620"/>
              <a:gd name="connsiteY36" fmla="*/ 540531 h 553727"/>
              <a:gd name="connsiteX37" fmla="*/ 520107 w 607620"/>
              <a:gd name="connsiteY37" fmla="*/ 529424 h 553727"/>
              <a:gd name="connsiteX38" fmla="*/ 528030 w 607620"/>
              <a:gd name="connsiteY38" fmla="*/ 498591 h 553727"/>
              <a:gd name="connsiteX39" fmla="*/ 545190 w 607620"/>
              <a:gd name="connsiteY39" fmla="*/ 496115 h 553727"/>
              <a:gd name="connsiteX40" fmla="*/ 586442 w 607620"/>
              <a:gd name="connsiteY40" fmla="*/ 451772 h 553727"/>
              <a:gd name="connsiteX41" fmla="*/ 599178 w 607620"/>
              <a:gd name="connsiteY41" fmla="*/ 481074 h 553727"/>
              <a:gd name="connsiteX42" fmla="*/ 578159 w 607620"/>
              <a:gd name="connsiteY42" fmla="*/ 495370 h 553727"/>
              <a:gd name="connsiteX43" fmla="*/ 569876 w 607620"/>
              <a:gd name="connsiteY43" fmla="*/ 493772 h 553727"/>
              <a:gd name="connsiteX44" fmla="*/ 557139 w 607620"/>
              <a:gd name="connsiteY44" fmla="*/ 464470 h 553727"/>
              <a:gd name="connsiteX45" fmla="*/ 586442 w 607620"/>
              <a:gd name="connsiteY45" fmla="*/ 451772 h 553727"/>
              <a:gd name="connsiteX46" fmla="*/ 574485 w 607620"/>
              <a:gd name="connsiteY46" fmla="*/ 391786 h 553727"/>
              <a:gd name="connsiteX47" fmla="*/ 602525 w 607620"/>
              <a:gd name="connsiteY47" fmla="*/ 407154 h 553727"/>
              <a:gd name="connsiteX48" fmla="*/ 587214 w 607620"/>
              <a:gd name="connsiteY48" fmla="*/ 435136 h 553727"/>
              <a:gd name="connsiteX49" fmla="*/ 580805 w 607620"/>
              <a:gd name="connsiteY49" fmla="*/ 436024 h 553727"/>
              <a:gd name="connsiteX50" fmla="*/ 559085 w 607620"/>
              <a:gd name="connsiteY50" fmla="*/ 419857 h 553727"/>
              <a:gd name="connsiteX51" fmla="*/ 574485 w 607620"/>
              <a:gd name="connsiteY51" fmla="*/ 391786 h 553727"/>
              <a:gd name="connsiteX52" fmla="*/ 542824 w 607620"/>
              <a:gd name="connsiteY52" fmla="*/ 342755 h 553727"/>
              <a:gd name="connsiteX53" fmla="*/ 559657 w 607620"/>
              <a:gd name="connsiteY53" fmla="*/ 346712 h 553727"/>
              <a:gd name="connsiteX54" fmla="*/ 564823 w 607620"/>
              <a:gd name="connsiteY54" fmla="*/ 378279 h 553727"/>
              <a:gd name="connsiteX55" fmla="*/ 546386 w 607620"/>
              <a:gd name="connsiteY55" fmla="*/ 387616 h 553727"/>
              <a:gd name="connsiteX56" fmla="*/ 533205 w 607620"/>
              <a:gd name="connsiteY56" fmla="*/ 383348 h 553727"/>
              <a:gd name="connsiteX57" fmla="*/ 528128 w 607620"/>
              <a:gd name="connsiteY57" fmla="*/ 351869 h 553727"/>
              <a:gd name="connsiteX58" fmla="*/ 542824 w 607620"/>
              <a:gd name="connsiteY58" fmla="*/ 342755 h 553727"/>
              <a:gd name="connsiteX59" fmla="*/ 428904 w 607620"/>
              <a:gd name="connsiteY59" fmla="*/ 325377 h 553727"/>
              <a:gd name="connsiteX60" fmla="*/ 451511 w 607620"/>
              <a:gd name="connsiteY60" fmla="*/ 347869 h 553727"/>
              <a:gd name="connsiteX61" fmla="*/ 428993 w 607620"/>
              <a:gd name="connsiteY61" fmla="*/ 370539 h 553727"/>
              <a:gd name="connsiteX62" fmla="*/ 428904 w 607620"/>
              <a:gd name="connsiteY62" fmla="*/ 370539 h 553727"/>
              <a:gd name="connsiteX63" fmla="*/ 406297 w 607620"/>
              <a:gd name="connsiteY63" fmla="*/ 347958 h 553727"/>
              <a:gd name="connsiteX64" fmla="*/ 428904 w 607620"/>
              <a:gd name="connsiteY64" fmla="*/ 325377 h 553727"/>
              <a:gd name="connsiteX65" fmla="*/ 489405 w 607620"/>
              <a:gd name="connsiteY65" fmla="*/ 325236 h 553727"/>
              <a:gd name="connsiteX66" fmla="*/ 512075 w 607620"/>
              <a:gd name="connsiteY66" fmla="*/ 347781 h 553727"/>
              <a:gd name="connsiteX67" fmla="*/ 489583 w 607620"/>
              <a:gd name="connsiteY67" fmla="*/ 370327 h 553727"/>
              <a:gd name="connsiteX68" fmla="*/ 489494 w 607620"/>
              <a:gd name="connsiteY68" fmla="*/ 370327 h 553727"/>
              <a:gd name="connsiteX69" fmla="*/ 466913 w 607620"/>
              <a:gd name="connsiteY69" fmla="*/ 347870 h 553727"/>
              <a:gd name="connsiteX70" fmla="*/ 489405 w 607620"/>
              <a:gd name="connsiteY70" fmla="*/ 325236 h 553727"/>
              <a:gd name="connsiteX71" fmla="*/ 374424 w 607620"/>
              <a:gd name="connsiteY71" fmla="*/ 324431 h 553727"/>
              <a:gd name="connsiteX72" fmla="*/ 390370 w 607620"/>
              <a:gd name="connsiteY72" fmla="*/ 352068 h 553727"/>
              <a:gd name="connsiteX73" fmla="*/ 368545 w 607620"/>
              <a:gd name="connsiteY73" fmla="*/ 368775 h 553727"/>
              <a:gd name="connsiteX74" fmla="*/ 362576 w 607620"/>
              <a:gd name="connsiteY74" fmla="*/ 367975 h 553727"/>
              <a:gd name="connsiteX75" fmla="*/ 346719 w 607620"/>
              <a:gd name="connsiteY75" fmla="*/ 340338 h 553727"/>
              <a:gd name="connsiteX76" fmla="*/ 374424 w 607620"/>
              <a:gd name="connsiteY76" fmla="*/ 324431 h 553727"/>
              <a:gd name="connsiteX77" fmla="*/ 325656 w 607620"/>
              <a:gd name="connsiteY77" fmla="*/ 281731 h 553727"/>
              <a:gd name="connsiteX78" fmla="*/ 351923 w 607620"/>
              <a:gd name="connsiteY78" fmla="*/ 299943 h 553727"/>
              <a:gd name="connsiteX79" fmla="*/ 333670 w 607620"/>
              <a:gd name="connsiteY79" fmla="*/ 326152 h 553727"/>
              <a:gd name="connsiteX80" fmla="*/ 329663 w 607620"/>
              <a:gd name="connsiteY80" fmla="*/ 326507 h 553727"/>
              <a:gd name="connsiteX81" fmla="*/ 307403 w 607620"/>
              <a:gd name="connsiteY81" fmla="*/ 307939 h 553727"/>
              <a:gd name="connsiteX82" fmla="*/ 325656 w 607620"/>
              <a:gd name="connsiteY82" fmla="*/ 281731 h 553727"/>
              <a:gd name="connsiteX83" fmla="*/ 110724 w 607620"/>
              <a:gd name="connsiteY83" fmla="*/ 258795 h 553727"/>
              <a:gd name="connsiteX84" fmla="*/ 78326 w 607620"/>
              <a:gd name="connsiteY84" fmla="*/ 291235 h 553727"/>
              <a:gd name="connsiteX85" fmla="*/ 110813 w 607620"/>
              <a:gd name="connsiteY85" fmla="*/ 323586 h 553727"/>
              <a:gd name="connsiteX86" fmla="*/ 143212 w 607620"/>
              <a:gd name="connsiteY86" fmla="*/ 291146 h 553727"/>
              <a:gd name="connsiteX87" fmla="*/ 110724 w 607620"/>
              <a:gd name="connsiteY87" fmla="*/ 258795 h 553727"/>
              <a:gd name="connsiteX88" fmla="*/ 354539 w 607620"/>
              <a:gd name="connsiteY88" fmla="*/ 228405 h 553727"/>
              <a:gd name="connsiteX89" fmla="*/ 369268 w 607620"/>
              <a:gd name="connsiteY89" fmla="*/ 237464 h 553727"/>
              <a:gd name="connsiteX90" fmla="*/ 364280 w 607620"/>
              <a:gd name="connsiteY90" fmla="*/ 269032 h 553727"/>
              <a:gd name="connsiteX91" fmla="*/ 351010 w 607620"/>
              <a:gd name="connsiteY91" fmla="*/ 273300 h 553727"/>
              <a:gd name="connsiteX92" fmla="*/ 332662 w 607620"/>
              <a:gd name="connsiteY92" fmla="*/ 263963 h 553727"/>
              <a:gd name="connsiteX93" fmla="*/ 337739 w 607620"/>
              <a:gd name="connsiteY93" fmla="*/ 232484 h 553727"/>
              <a:gd name="connsiteX94" fmla="*/ 354539 w 607620"/>
              <a:gd name="connsiteY94" fmla="*/ 228405 h 553727"/>
              <a:gd name="connsiteX95" fmla="*/ 474136 w 607620"/>
              <a:gd name="connsiteY95" fmla="*/ 217836 h 553727"/>
              <a:gd name="connsiteX96" fmla="*/ 496743 w 607620"/>
              <a:gd name="connsiteY96" fmla="*/ 240417 h 553727"/>
              <a:gd name="connsiteX97" fmla="*/ 474225 w 607620"/>
              <a:gd name="connsiteY97" fmla="*/ 262998 h 553727"/>
              <a:gd name="connsiteX98" fmla="*/ 474136 w 607620"/>
              <a:gd name="connsiteY98" fmla="*/ 262998 h 553727"/>
              <a:gd name="connsiteX99" fmla="*/ 451529 w 607620"/>
              <a:gd name="connsiteY99" fmla="*/ 240506 h 553727"/>
              <a:gd name="connsiteX100" fmla="*/ 474136 w 607620"/>
              <a:gd name="connsiteY100" fmla="*/ 217836 h 553727"/>
              <a:gd name="connsiteX101" fmla="*/ 409402 w 607620"/>
              <a:gd name="connsiteY101" fmla="*/ 217836 h 553727"/>
              <a:gd name="connsiteX102" fmla="*/ 431983 w 607620"/>
              <a:gd name="connsiteY102" fmla="*/ 240417 h 553727"/>
              <a:gd name="connsiteX103" fmla="*/ 409491 w 607620"/>
              <a:gd name="connsiteY103" fmla="*/ 262998 h 553727"/>
              <a:gd name="connsiteX104" fmla="*/ 409402 w 607620"/>
              <a:gd name="connsiteY104" fmla="*/ 262998 h 553727"/>
              <a:gd name="connsiteX105" fmla="*/ 386821 w 607620"/>
              <a:gd name="connsiteY105" fmla="*/ 240506 h 553727"/>
              <a:gd name="connsiteX106" fmla="*/ 409402 w 607620"/>
              <a:gd name="connsiteY106" fmla="*/ 217836 h 553727"/>
              <a:gd name="connsiteX107" fmla="*/ 110546 w 607620"/>
              <a:gd name="connsiteY107" fmla="*/ 175073 h 553727"/>
              <a:gd name="connsiteX108" fmla="*/ 110813 w 607620"/>
              <a:gd name="connsiteY108" fmla="*/ 175073 h 553727"/>
              <a:gd name="connsiteX109" fmla="*/ 189050 w 607620"/>
              <a:gd name="connsiteY109" fmla="*/ 206624 h 553727"/>
              <a:gd name="connsiteX110" fmla="*/ 221538 w 607620"/>
              <a:gd name="connsiteY110" fmla="*/ 283947 h 553727"/>
              <a:gd name="connsiteX111" fmla="*/ 111080 w 607620"/>
              <a:gd name="connsiteY111" fmla="*/ 493253 h 553727"/>
              <a:gd name="connsiteX112" fmla="*/ 0 w 607620"/>
              <a:gd name="connsiteY112" fmla="*/ 285903 h 553727"/>
              <a:gd name="connsiteX113" fmla="*/ 110546 w 607620"/>
              <a:gd name="connsiteY113" fmla="*/ 175073 h 553727"/>
              <a:gd name="connsiteX114" fmla="*/ 537831 w 607620"/>
              <a:gd name="connsiteY114" fmla="*/ 52891 h 553727"/>
              <a:gd name="connsiteX115" fmla="*/ 511393 w 607620"/>
              <a:gd name="connsiteY115" fmla="*/ 79381 h 553727"/>
              <a:gd name="connsiteX116" fmla="*/ 537920 w 607620"/>
              <a:gd name="connsiteY116" fmla="*/ 105693 h 553727"/>
              <a:gd name="connsiteX117" fmla="*/ 564358 w 607620"/>
              <a:gd name="connsiteY117" fmla="*/ 79292 h 553727"/>
              <a:gd name="connsiteX118" fmla="*/ 537831 w 607620"/>
              <a:gd name="connsiteY118" fmla="*/ 52891 h 553727"/>
              <a:gd name="connsiteX119" fmla="*/ 537742 w 607620"/>
              <a:gd name="connsiteY119" fmla="*/ 0 h 553727"/>
              <a:gd name="connsiteX120" fmla="*/ 537831 w 607620"/>
              <a:gd name="connsiteY120" fmla="*/ 0 h 553727"/>
              <a:gd name="connsiteX121" fmla="*/ 607620 w 607620"/>
              <a:gd name="connsiteY121" fmla="*/ 68447 h 553727"/>
              <a:gd name="connsiteX122" fmla="*/ 538009 w 607620"/>
              <a:gd name="connsiteY122" fmla="*/ 201253 h 553727"/>
              <a:gd name="connsiteX123" fmla="*/ 468131 w 607620"/>
              <a:gd name="connsiteY123" fmla="*/ 69781 h 553727"/>
              <a:gd name="connsiteX124" fmla="*/ 537742 w 607620"/>
              <a:gd name="connsiteY124" fmla="*/ 0 h 55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07620" h="553727">
                <a:moveTo>
                  <a:pt x="238942" y="508565"/>
                </a:moveTo>
                <a:cubicBezTo>
                  <a:pt x="251402" y="508565"/>
                  <a:pt x="261549" y="518700"/>
                  <a:pt x="261549" y="531146"/>
                </a:cubicBezTo>
                <a:cubicBezTo>
                  <a:pt x="261638" y="543592"/>
                  <a:pt x="251491" y="553727"/>
                  <a:pt x="239031" y="553727"/>
                </a:cubicBezTo>
                <a:lnTo>
                  <a:pt x="238942" y="553727"/>
                </a:lnTo>
                <a:cubicBezTo>
                  <a:pt x="226481" y="553727"/>
                  <a:pt x="216424" y="543681"/>
                  <a:pt x="216335" y="531235"/>
                </a:cubicBezTo>
                <a:cubicBezTo>
                  <a:pt x="216335" y="518700"/>
                  <a:pt x="226481" y="508654"/>
                  <a:pt x="238942" y="508565"/>
                </a:cubicBezTo>
                <a:close/>
                <a:moveTo>
                  <a:pt x="179676" y="508565"/>
                </a:moveTo>
                <a:cubicBezTo>
                  <a:pt x="192141" y="508565"/>
                  <a:pt x="202292" y="518700"/>
                  <a:pt x="202292" y="531146"/>
                </a:cubicBezTo>
                <a:cubicBezTo>
                  <a:pt x="202292" y="543592"/>
                  <a:pt x="192230" y="553727"/>
                  <a:pt x="179765" y="553727"/>
                </a:cubicBezTo>
                <a:lnTo>
                  <a:pt x="179676" y="553727"/>
                </a:lnTo>
                <a:cubicBezTo>
                  <a:pt x="167210" y="553727"/>
                  <a:pt x="157060" y="543681"/>
                  <a:pt x="157060" y="531235"/>
                </a:cubicBezTo>
                <a:cubicBezTo>
                  <a:pt x="157060" y="518700"/>
                  <a:pt x="167121" y="508654"/>
                  <a:pt x="179676" y="508565"/>
                </a:cubicBezTo>
                <a:close/>
                <a:moveTo>
                  <a:pt x="299478" y="508495"/>
                </a:moveTo>
                <a:cubicBezTo>
                  <a:pt x="312032" y="508495"/>
                  <a:pt x="322183" y="518525"/>
                  <a:pt x="322183" y="531041"/>
                </a:cubicBezTo>
                <a:cubicBezTo>
                  <a:pt x="322183" y="543467"/>
                  <a:pt x="312121" y="553586"/>
                  <a:pt x="299567" y="553586"/>
                </a:cubicBezTo>
                <a:cubicBezTo>
                  <a:pt x="287101" y="553586"/>
                  <a:pt x="276951" y="543556"/>
                  <a:pt x="276951" y="531129"/>
                </a:cubicBezTo>
                <a:cubicBezTo>
                  <a:pt x="276951" y="518614"/>
                  <a:pt x="287012" y="508495"/>
                  <a:pt x="299478" y="508495"/>
                </a:cubicBezTo>
                <a:close/>
                <a:moveTo>
                  <a:pt x="360103" y="508353"/>
                </a:moveTo>
                <a:cubicBezTo>
                  <a:pt x="372564" y="508353"/>
                  <a:pt x="382710" y="518399"/>
                  <a:pt x="382710" y="530845"/>
                </a:cubicBezTo>
                <a:cubicBezTo>
                  <a:pt x="382799" y="543380"/>
                  <a:pt x="372653" y="553515"/>
                  <a:pt x="360192" y="553515"/>
                </a:cubicBezTo>
                <a:lnTo>
                  <a:pt x="360103" y="553515"/>
                </a:lnTo>
                <a:cubicBezTo>
                  <a:pt x="347643" y="553515"/>
                  <a:pt x="337585" y="543380"/>
                  <a:pt x="337496" y="530934"/>
                </a:cubicBezTo>
                <a:cubicBezTo>
                  <a:pt x="337496" y="518488"/>
                  <a:pt x="347643" y="508353"/>
                  <a:pt x="360103" y="508353"/>
                </a:cubicBezTo>
                <a:close/>
                <a:moveTo>
                  <a:pt x="420727" y="508301"/>
                </a:moveTo>
                <a:cubicBezTo>
                  <a:pt x="433193" y="508212"/>
                  <a:pt x="443343" y="518343"/>
                  <a:pt x="443343" y="530784"/>
                </a:cubicBezTo>
                <a:cubicBezTo>
                  <a:pt x="443343" y="543225"/>
                  <a:pt x="433282" y="553355"/>
                  <a:pt x="420727" y="553444"/>
                </a:cubicBezTo>
                <a:cubicBezTo>
                  <a:pt x="408262" y="553444"/>
                  <a:pt x="398111" y="543314"/>
                  <a:pt x="398111" y="530873"/>
                </a:cubicBezTo>
                <a:cubicBezTo>
                  <a:pt x="398111" y="518432"/>
                  <a:pt x="408173" y="508301"/>
                  <a:pt x="420727" y="508301"/>
                </a:cubicBezTo>
                <a:close/>
                <a:moveTo>
                  <a:pt x="481219" y="508142"/>
                </a:moveTo>
                <a:cubicBezTo>
                  <a:pt x="493754" y="508142"/>
                  <a:pt x="503889" y="518261"/>
                  <a:pt x="503889" y="530688"/>
                </a:cubicBezTo>
                <a:cubicBezTo>
                  <a:pt x="503889" y="543114"/>
                  <a:pt x="493754" y="553233"/>
                  <a:pt x="481308" y="553233"/>
                </a:cubicBezTo>
                <a:cubicBezTo>
                  <a:pt x="468862" y="553233"/>
                  <a:pt x="458727" y="543203"/>
                  <a:pt x="458727" y="530776"/>
                </a:cubicBezTo>
                <a:cubicBezTo>
                  <a:pt x="458727" y="518350"/>
                  <a:pt x="468773" y="508231"/>
                  <a:pt x="481219" y="508142"/>
                </a:cubicBezTo>
                <a:close/>
                <a:moveTo>
                  <a:pt x="545190" y="496115"/>
                </a:moveTo>
                <a:cubicBezTo>
                  <a:pt x="550799" y="497547"/>
                  <a:pt x="555851" y="501124"/>
                  <a:pt x="559011" y="506499"/>
                </a:cubicBezTo>
                <a:cubicBezTo>
                  <a:pt x="565421" y="517162"/>
                  <a:pt x="561860" y="531024"/>
                  <a:pt x="551088" y="537421"/>
                </a:cubicBezTo>
                <a:cubicBezTo>
                  <a:pt x="547438" y="539554"/>
                  <a:pt x="543521" y="540531"/>
                  <a:pt x="539604" y="540531"/>
                </a:cubicBezTo>
                <a:cubicBezTo>
                  <a:pt x="531858" y="540531"/>
                  <a:pt x="524380" y="536622"/>
                  <a:pt x="520107" y="529424"/>
                </a:cubicBezTo>
                <a:cubicBezTo>
                  <a:pt x="513697" y="518762"/>
                  <a:pt x="517258" y="504900"/>
                  <a:pt x="528030" y="498591"/>
                </a:cubicBezTo>
                <a:cubicBezTo>
                  <a:pt x="533416" y="495393"/>
                  <a:pt x="539581" y="494682"/>
                  <a:pt x="545190" y="496115"/>
                </a:cubicBezTo>
                <a:close/>
                <a:moveTo>
                  <a:pt x="586442" y="451772"/>
                </a:moveTo>
                <a:cubicBezTo>
                  <a:pt x="598109" y="456390"/>
                  <a:pt x="603809" y="469442"/>
                  <a:pt x="599178" y="481074"/>
                </a:cubicBezTo>
                <a:cubicBezTo>
                  <a:pt x="595704" y="489953"/>
                  <a:pt x="587154" y="495370"/>
                  <a:pt x="578159" y="495370"/>
                </a:cubicBezTo>
                <a:cubicBezTo>
                  <a:pt x="575398" y="495370"/>
                  <a:pt x="572637" y="494837"/>
                  <a:pt x="569876" y="493772"/>
                </a:cubicBezTo>
                <a:cubicBezTo>
                  <a:pt x="558208" y="489154"/>
                  <a:pt x="552508" y="476102"/>
                  <a:pt x="557139" y="464470"/>
                </a:cubicBezTo>
                <a:cubicBezTo>
                  <a:pt x="561682" y="452927"/>
                  <a:pt x="574863" y="447244"/>
                  <a:pt x="586442" y="451772"/>
                </a:cubicBezTo>
                <a:close/>
                <a:moveTo>
                  <a:pt x="574485" y="391786"/>
                </a:moveTo>
                <a:cubicBezTo>
                  <a:pt x="586413" y="388322"/>
                  <a:pt x="598965" y="395162"/>
                  <a:pt x="602525" y="407154"/>
                </a:cubicBezTo>
                <a:cubicBezTo>
                  <a:pt x="605997" y="419057"/>
                  <a:pt x="599143" y="431582"/>
                  <a:pt x="587214" y="435136"/>
                </a:cubicBezTo>
                <a:cubicBezTo>
                  <a:pt x="585078" y="435757"/>
                  <a:pt x="582941" y="436024"/>
                  <a:pt x="580805" y="436024"/>
                </a:cubicBezTo>
                <a:cubicBezTo>
                  <a:pt x="571013" y="436024"/>
                  <a:pt x="562022" y="429628"/>
                  <a:pt x="559085" y="419857"/>
                </a:cubicBezTo>
                <a:cubicBezTo>
                  <a:pt x="555613" y="407865"/>
                  <a:pt x="562467" y="395339"/>
                  <a:pt x="574485" y="391786"/>
                </a:cubicBezTo>
                <a:close/>
                <a:moveTo>
                  <a:pt x="542824" y="342755"/>
                </a:moveTo>
                <a:cubicBezTo>
                  <a:pt x="548524" y="341821"/>
                  <a:pt x="554580" y="343066"/>
                  <a:pt x="559657" y="346712"/>
                </a:cubicBezTo>
                <a:cubicBezTo>
                  <a:pt x="569810" y="354003"/>
                  <a:pt x="572126" y="368142"/>
                  <a:pt x="564823" y="378279"/>
                </a:cubicBezTo>
                <a:cubicBezTo>
                  <a:pt x="560370" y="384326"/>
                  <a:pt x="553423" y="387616"/>
                  <a:pt x="546386" y="387616"/>
                </a:cubicBezTo>
                <a:cubicBezTo>
                  <a:pt x="541844" y="387616"/>
                  <a:pt x="537213" y="386193"/>
                  <a:pt x="533205" y="383348"/>
                </a:cubicBezTo>
                <a:cubicBezTo>
                  <a:pt x="523052" y="376056"/>
                  <a:pt x="520825" y="361917"/>
                  <a:pt x="528128" y="351869"/>
                </a:cubicBezTo>
                <a:cubicBezTo>
                  <a:pt x="531780" y="346801"/>
                  <a:pt x="537124" y="343688"/>
                  <a:pt x="542824" y="342755"/>
                </a:cubicBezTo>
                <a:close/>
                <a:moveTo>
                  <a:pt x="428904" y="325377"/>
                </a:moveTo>
                <a:cubicBezTo>
                  <a:pt x="441365" y="325377"/>
                  <a:pt x="451511" y="335423"/>
                  <a:pt x="451511" y="347869"/>
                </a:cubicBezTo>
                <a:cubicBezTo>
                  <a:pt x="451600" y="360404"/>
                  <a:pt x="441454" y="370539"/>
                  <a:pt x="428993" y="370539"/>
                </a:cubicBezTo>
                <a:lnTo>
                  <a:pt x="428904" y="370539"/>
                </a:lnTo>
                <a:cubicBezTo>
                  <a:pt x="416444" y="370539"/>
                  <a:pt x="406386" y="360404"/>
                  <a:pt x="406297" y="347958"/>
                </a:cubicBezTo>
                <a:cubicBezTo>
                  <a:pt x="406297" y="335512"/>
                  <a:pt x="416444" y="325377"/>
                  <a:pt x="428904" y="325377"/>
                </a:cubicBezTo>
                <a:close/>
                <a:moveTo>
                  <a:pt x="489405" y="325236"/>
                </a:moveTo>
                <a:cubicBezTo>
                  <a:pt x="501940" y="325236"/>
                  <a:pt x="512075" y="335355"/>
                  <a:pt x="512075" y="347781"/>
                </a:cubicBezTo>
                <a:cubicBezTo>
                  <a:pt x="512075" y="360208"/>
                  <a:pt x="502029" y="370327"/>
                  <a:pt x="489583" y="370327"/>
                </a:cubicBezTo>
                <a:lnTo>
                  <a:pt x="489494" y="370327"/>
                </a:lnTo>
                <a:cubicBezTo>
                  <a:pt x="477048" y="370327"/>
                  <a:pt x="466913" y="360297"/>
                  <a:pt x="466913" y="347870"/>
                </a:cubicBezTo>
                <a:cubicBezTo>
                  <a:pt x="466913" y="335443"/>
                  <a:pt x="476959" y="325325"/>
                  <a:pt x="489405" y="325236"/>
                </a:cubicBezTo>
                <a:close/>
                <a:moveTo>
                  <a:pt x="374424" y="324431"/>
                </a:moveTo>
                <a:cubicBezTo>
                  <a:pt x="386450" y="327630"/>
                  <a:pt x="393666" y="340071"/>
                  <a:pt x="390370" y="352068"/>
                </a:cubicBezTo>
                <a:cubicBezTo>
                  <a:pt x="387608" y="362199"/>
                  <a:pt x="378522" y="368775"/>
                  <a:pt x="368545" y="368775"/>
                </a:cubicBezTo>
                <a:cubicBezTo>
                  <a:pt x="366585" y="368775"/>
                  <a:pt x="364625" y="368508"/>
                  <a:pt x="362576" y="367975"/>
                </a:cubicBezTo>
                <a:cubicBezTo>
                  <a:pt x="350550" y="364687"/>
                  <a:pt x="343423" y="352335"/>
                  <a:pt x="346719" y="340338"/>
                </a:cubicBezTo>
                <a:cubicBezTo>
                  <a:pt x="349926" y="328252"/>
                  <a:pt x="362398" y="321143"/>
                  <a:pt x="374424" y="324431"/>
                </a:cubicBezTo>
                <a:close/>
                <a:moveTo>
                  <a:pt x="325656" y="281731"/>
                </a:moveTo>
                <a:cubicBezTo>
                  <a:pt x="337944" y="279510"/>
                  <a:pt x="349697" y="287683"/>
                  <a:pt x="351923" y="299943"/>
                </a:cubicBezTo>
                <a:cubicBezTo>
                  <a:pt x="354149" y="312203"/>
                  <a:pt x="345957" y="323930"/>
                  <a:pt x="333670" y="326152"/>
                </a:cubicBezTo>
                <a:cubicBezTo>
                  <a:pt x="332334" y="326418"/>
                  <a:pt x="330999" y="326507"/>
                  <a:pt x="329663" y="326507"/>
                </a:cubicBezTo>
                <a:cubicBezTo>
                  <a:pt x="318889" y="326507"/>
                  <a:pt x="309362" y="318867"/>
                  <a:pt x="307403" y="307939"/>
                </a:cubicBezTo>
                <a:cubicBezTo>
                  <a:pt x="305177" y="295679"/>
                  <a:pt x="313369" y="283952"/>
                  <a:pt x="325656" y="281731"/>
                </a:cubicBezTo>
                <a:close/>
                <a:moveTo>
                  <a:pt x="110724" y="258795"/>
                </a:moveTo>
                <a:cubicBezTo>
                  <a:pt x="92834" y="258884"/>
                  <a:pt x="78326" y="273371"/>
                  <a:pt x="78326" y="291235"/>
                </a:cubicBezTo>
                <a:cubicBezTo>
                  <a:pt x="78415" y="309188"/>
                  <a:pt x="92923" y="323586"/>
                  <a:pt x="110813" y="323586"/>
                </a:cubicBezTo>
                <a:cubicBezTo>
                  <a:pt x="128793" y="323586"/>
                  <a:pt x="143212" y="309011"/>
                  <a:pt x="143212" y="291146"/>
                </a:cubicBezTo>
                <a:cubicBezTo>
                  <a:pt x="143212" y="273282"/>
                  <a:pt x="128615" y="258795"/>
                  <a:pt x="110724" y="258795"/>
                </a:cubicBezTo>
                <a:close/>
                <a:moveTo>
                  <a:pt x="354539" y="228405"/>
                </a:moveTo>
                <a:cubicBezTo>
                  <a:pt x="360250" y="229305"/>
                  <a:pt x="365616" y="232396"/>
                  <a:pt x="369268" y="237464"/>
                </a:cubicBezTo>
                <a:cubicBezTo>
                  <a:pt x="376660" y="247512"/>
                  <a:pt x="374433" y="261651"/>
                  <a:pt x="364280" y="269032"/>
                </a:cubicBezTo>
                <a:cubicBezTo>
                  <a:pt x="360272" y="271877"/>
                  <a:pt x="355641" y="273300"/>
                  <a:pt x="351010" y="273300"/>
                </a:cubicBezTo>
                <a:cubicBezTo>
                  <a:pt x="344063" y="273300"/>
                  <a:pt x="337115" y="270099"/>
                  <a:pt x="332662" y="263963"/>
                </a:cubicBezTo>
                <a:cubicBezTo>
                  <a:pt x="325359" y="253915"/>
                  <a:pt x="327586" y="239776"/>
                  <a:pt x="337739" y="232484"/>
                </a:cubicBezTo>
                <a:cubicBezTo>
                  <a:pt x="342771" y="228794"/>
                  <a:pt x="348828" y="227505"/>
                  <a:pt x="354539" y="228405"/>
                </a:cubicBezTo>
                <a:close/>
                <a:moveTo>
                  <a:pt x="474136" y="217836"/>
                </a:moveTo>
                <a:cubicBezTo>
                  <a:pt x="486597" y="217836"/>
                  <a:pt x="496743" y="227882"/>
                  <a:pt x="496743" y="240417"/>
                </a:cubicBezTo>
                <a:cubicBezTo>
                  <a:pt x="496832" y="252863"/>
                  <a:pt x="486686" y="262998"/>
                  <a:pt x="474225" y="262998"/>
                </a:cubicBezTo>
                <a:lnTo>
                  <a:pt x="474136" y="262998"/>
                </a:lnTo>
                <a:cubicBezTo>
                  <a:pt x="461676" y="262998"/>
                  <a:pt x="451618" y="252952"/>
                  <a:pt x="451529" y="240506"/>
                </a:cubicBezTo>
                <a:cubicBezTo>
                  <a:pt x="451529" y="228060"/>
                  <a:pt x="461676" y="217925"/>
                  <a:pt x="474136" y="217836"/>
                </a:cubicBezTo>
                <a:close/>
                <a:moveTo>
                  <a:pt x="409402" y="217836"/>
                </a:moveTo>
                <a:cubicBezTo>
                  <a:pt x="421848" y="217836"/>
                  <a:pt x="431983" y="227882"/>
                  <a:pt x="431983" y="240417"/>
                </a:cubicBezTo>
                <a:cubicBezTo>
                  <a:pt x="431983" y="252863"/>
                  <a:pt x="421937" y="262998"/>
                  <a:pt x="409491" y="262998"/>
                </a:cubicBezTo>
                <a:lnTo>
                  <a:pt x="409402" y="262998"/>
                </a:lnTo>
                <a:cubicBezTo>
                  <a:pt x="396956" y="262998"/>
                  <a:pt x="386821" y="252952"/>
                  <a:pt x="386821" y="240506"/>
                </a:cubicBezTo>
                <a:cubicBezTo>
                  <a:pt x="386821" y="228060"/>
                  <a:pt x="396867" y="217925"/>
                  <a:pt x="409402" y="217836"/>
                </a:cubicBezTo>
                <a:close/>
                <a:moveTo>
                  <a:pt x="110546" y="175073"/>
                </a:moveTo>
                <a:lnTo>
                  <a:pt x="110813" y="175073"/>
                </a:lnTo>
                <a:cubicBezTo>
                  <a:pt x="140453" y="175073"/>
                  <a:pt x="168223" y="186271"/>
                  <a:pt x="189050" y="206624"/>
                </a:cubicBezTo>
                <a:cubicBezTo>
                  <a:pt x="209967" y="227066"/>
                  <a:pt x="221538" y="254529"/>
                  <a:pt x="221538" y="283947"/>
                </a:cubicBezTo>
                <a:cubicBezTo>
                  <a:pt x="221627" y="331319"/>
                  <a:pt x="150332" y="439304"/>
                  <a:pt x="111080" y="493253"/>
                </a:cubicBezTo>
                <a:cubicBezTo>
                  <a:pt x="71739" y="439927"/>
                  <a:pt x="89" y="333274"/>
                  <a:pt x="0" y="285903"/>
                </a:cubicBezTo>
                <a:cubicBezTo>
                  <a:pt x="-89" y="224933"/>
                  <a:pt x="49488" y="175251"/>
                  <a:pt x="110546" y="175073"/>
                </a:cubicBezTo>
                <a:close/>
                <a:moveTo>
                  <a:pt x="537831" y="52891"/>
                </a:moveTo>
                <a:cubicBezTo>
                  <a:pt x="523232" y="52891"/>
                  <a:pt x="511393" y="64714"/>
                  <a:pt x="511393" y="79381"/>
                </a:cubicBezTo>
                <a:cubicBezTo>
                  <a:pt x="511393" y="93959"/>
                  <a:pt x="523321" y="105782"/>
                  <a:pt x="537920" y="105693"/>
                </a:cubicBezTo>
                <a:cubicBezTo>
                  <a:pt x="552519" y="105693"/>
                  <a:pt x="564358" y="93871"/>
                  <a:pt x="564358" y="79292"/>
                </a:cubicBezTo>
                <a:cubicBezTo>
                  <a:pt x="564269" y="64625"/>
                  <a:pt x="552430" y="52891"/>
                  <a:pt x="537831" y="52891"/>
                </a:cubicBezTo>
                <a:close/>
                <a:moveTo>
                  <a:pt x="537742" y="0"/>
                </a:moveTo>
                <a:lnTo>
                  <a:pt x="537831" y="0"/>
                </a:lnTo>
                <a:cubicBezTo>
                  <a:pt x="576909" y="0"/>
                  <a:pt x="607531" y="30046"/>
                  <a:pt x="607620" y="68447"/>
                </a:cubicBezTo>
                <a:cubicBezTo>
                  <a:pt x="607620" y="95204"/>
                  <a:pt x="568809" y="158229"/>
                  <a:pt x="538009" y="201253"/>
                </a:cubicBezTo>
                <a:cubicBezTo>
                  <a:pt x="507120" y="158762"/>
                  <a:pt x="468131" y="96537"/>
                  <a:pt x="468131" y="69781"/>
                </a:cubicBezTo>
                <a:cubicBezTo>
                  <a:pt x="468042" y="31379"/>
                  <a:pt x="499287" y="89"/>
                  <a:pt x="537742" y="0"/>
                </a:cubicBezTo>
                <a:close/>
              </a:path>
            </a:pathLst>
          </a:custGeom>
          <a:solidFill>
            <a:schemeClr val="bg1"/>
          </a:solidFill>
          <a:ln>
            <a:noFill/>
          </a:ln>
        </p:spPr>
      </p:sp>
      <p:sp>
        <p:nvSpPr>
          <p:cNvPr id="45" name="mine-cart_62987"/>
          <p:cNvSpPr>
            <a:spLocks noChangeAspect="1"/>
          </p:cNvSpPr>
          <p:nvPr/>
        </p:nvSpPr>
        <p:spPr bwMode="auto">
          <a:xfrm>
            <a:off x="829633" y="2744695"/>
            <a:ext cx="409117" cy="457308"/>
          </a:xfrm>
          <a:custGeom>
            <a:avLst/>
            <a:gdLst>
              <a:gd name="connsiteX0" fmla="*/ 32702 w 543424"/>
              <a:gd name="connsiteY0" fmla="*/ 490508 h 607435"/>
              <a:gd name="connsiteX1" fmla="*/ 510618 w 543424"/>
              <a:gd name="connsiteY1" fmla="*/ 490508 h 607435"/>
              <a:gd name="connsiteX2" fmla="*/ 529664 w 543424"/>
              <a:gd name="connsiteY2" fmla="*/ 509528 h 607435"/>
              <a:gd name="connsiteX3" fmla="*/ 510618 w 543424"/>
              <a:gd name="connsiteY3" fmla="*/ 528445 h 607435"/>
              <a:gd name="connsiteX4" fmla="*/ 481789 w 543424"/>
              <a:gd name="connsiteY4" fmla="*/ 528445 h 607435"/>
              <a:gd name="connsiteX5" fmla="*/ 487617 w 543424"/>
              <a:gd name="connsiteY5" fmla="*/ 552973 h 607435"/>
              <a:gd name="connsiteX6" fmla="*/ 433082 w 543424"/>
              <a:gd name="connsiteY6" fmla="*/ 607435 h 607435"/>
              <a:gd name="connsiteX7" fmla="*/ 378650 w 543424"/>
              <a:gd name="connsiteY7" fmla="*/ 552973 h 607435"/>
              <a:gd name="connsiteX8" fmla="*/ 384478 w 543424"/>
              <a:gd name="connsiteY8" fmla="*/ 528445 h 607435"/>
              <a:gd name="connsiteX9" fmla="*/ 339830 w 543424"/>
              <a:gd name="connsiteY9" fmla="*/ 528445 h 607435"/>
              <a:gd name="connsiteX10" fmla="*/ 339830 w 543424"/>
              <a:gd name="connsiteY10" fmla="*/ 562223 h 607435"/>
              <a:gd name="connsiteX11" fmla="*/ 333481 w 543424"/>
              <a:gd name="connsiteY11" fmla="*/ 568564 h 607435"/>
              <a:gd name="connsiteX12" fmla="*/ 209943 w 543424"/>
              <a:gd name="connsiteY12" fmla="*/ 568564 h 607435"/>
              <a:gd name="connsiteX13" fmla="*/ 203594 w 543424"/>
              <a:gd name="connsiteY13" fmla="*/ 562223 h 607435"/>
              <a:gd name="connsiteX14" fmla="*/ 203594 w 543424"/>
              <a:gd name="connsiteY14" fmla="*/ 528445 h 607435"/>
              <a:gd name="connsiteX15" fmla="*/ 158946 w 543424"/>
              <a:gd name="connsiteY15" fmla="*/ 528445 h 607435"/>
              <a:gd name="connsiteX16" fmla="*/ 164774 w 543424"/>
              <a:gd name="connsiteY16" fmla="*/ 552973 h 607435"/>
              <a:gd name="connsiteX17" fmla="*/ 110238 w 543424"/>
              <a:gd name="connsiteY17" fmla="*/ 607435 h 607435"/>
              <a:gd name="connsiteX18" fmla="*/ 55807 w 543424"/>
              <a:gd name="connsiteY18" fmla="*/ 552973 h 607435"/>
              <a:gd name="connsiteX19" fmla="*/ 61635 w 543424"/>
              <a:gd name="connsiteY19" fmla="*/ 528445 h 607435"/>
              <a:gd name="connsiteX20" fmla="*/ 32702 w 543424"/>
              <a:gd name="connsiteY20" fmla="*/ 528445 h 607435"/>
              <a:gd name="connsiteX21" fmla="*/ 13760 w 543424"/>
              <a:gd name="connsiteY21" fmla="*/ 509528 h 607435"/>
              <a:gd name="connsiteX22" fmla="*/ 32702 w 543424"/>
              <a:gd name="connsiteY22" fmla="*/ 490508 h 607435"/>
              <a:gd name="connsiteX23" fmla="*/ 93884 w 543424"/>
              <a:gd name="connsiteY23" fmla="*/ 313758 h 607435"/>
              <a:gd name="connsiteX24" fmla="*/ 87535 w 543424"/>
              <a:gd name="connsiteY24" fmla="*/ 320099 h 607435"/>
              <a:gd name="connsiteX25" fmla="*/ 87535 w 543424"/>
              <a:gd name="connsiteY25" fmla="*/ 345356 h 607435"/>
              <a:gd name="connsiteX26" fmla="*/ 93884 w 543424"/>
              <a:gd name="connsiteY26" fmla="*/ 351696 h 607435"/>
              <a:gd name="connsiteX27" fmla="*/ 449540 w 543424"/>
              <a:gd name="connsiteY27" fmla="*/ 351696 h 607435"/>
              <a:gd name="connsiteX28" fmla="*/ 455785 w 543424"/>
              <a:gd name="connsiteY28" fmla="*/ 345356 h 607435"/>
              <a:gd name="connsiteX29" fmla="*/ 455785 w 543424"/>
              <a:gd name="connsiteY29" fmla="*/ 320099 h 607435"/>
              <a:gd name="connsiteX30" fmla="*/ 449540 w 543424"/>
              <a:gd name="connsiteY30" fmla="*/ 313758 h 607435"/>
              <a:gd name="connsiteX31" fmla="*/ 93884 w 543424"/>
              <a:gd name="connsiteY31" fmla="*/ 218030 h 607435"/>
              <a:gd name="connsiteX32" fmla="*/ 87535 w 543424"/>
              <a:gd name="connsiteY32" fmla="*/ 224370 h 607435"/>
              <a:gd name="connsiteX33" fmla="*/ 87535 w 543424"/>
              <a:gd name="connsiteY33" fmla="*/ 249732 h 607435"/>
              <a:gd name="connsiteX34" fmla="*/ 93884 w 543424"/>
              <a:gd name="connsiteY34" fmla="*/ 256072 h 607435"/>
              <a:gd name="connsiteX35" fmla="*/ 449540 w 543424"/>
              <a:gd name="connsiteY35" fmla="*/ 256072 h 607435"/>
              <a:gd name="connsiteX36" fmla="*/ 455785 w 543424"/>
              <a:gd name="connsiteY36" fmla="*/ 249732 h 607435"/>
              <a:gd name="connsiteX37" fmla="*/ 455785 w 543424"/>
              <a:gd name="connsiteY37" fmla="*/ 224370 h 607435"/>
              <a:gd name="connsiteX38" fmla="*/ 449540 w 543424"/>
              <a:gd name="connsiteY38" fmla="*/ 218030 h 607435"/>
              <a:gd name="connsiteX39" fmla="*/ 12698 w 543424"/>
              <a:gd name="connsiteY39" fmla="*/ 168659 h 607435"/>
              <a:gd name="connsiteX40" fmla="*/ 530726 w 543424"/>
              <a:gd name="connsiteY40" fmla="*/ 168659 h 607435"/>
              <a:gd name="connsiteX41" fmla="*/ 543424 w 543424"/>
              <a:gd name="connsiteY41" fmla="*/ 181339 h 607435"/>
              <a:gd name="connsiteX42" fmla="*/ 543424 w 543424"/>
              <a:gd name="connsiteY42" fmla="*/ 311472 h 607435"/>
              <a:gd name="connsiteX43" fmla="*/ 542695 w 543424"/>
              <a:gd name="connsiteY43" fmla="*/ 315837 h 607435"/>
              <a:gd name="connsiteX44" fmla="*/ 493464 w 543424"/>
              <a:gd name="connsiteY44" fmla="*/ 450439 h 607435"/>
              <a:gd name="connsiteX45" fmla="*/ 481494 w 543424"/>
              <a:gd name="connsiteY45" fmla="*/ 458754 h 607435"/>
              <a:gd name="connsiteX46" fmla="*/ 61826 w 543424"/>
              <a:gd name="connsiteY46" fmla="*/ 458754 h 607435"/>
              <a:gd name="connsiteX47" fmla="*/ 49960 w 543424"/>
              <a:gd name="connsiteY47" fmla="*/ 450439 h 607435"/>
              <a:gd name="connsiteX48" fmla="*/ 729 w 543424"/>
              <a:gd name="connsiteY48" fmla="*/ 315837 h 607435"/>
              <a:gd name="connsiteX49" fmla="*/ 0 w 543424"/>
              <a:gd name="connsiteY49" fmla="*/ 311472 h 607435"/>
              <a:gd name="connsiteX50" fmla="*/ 0 w 543424"/>
              <a:gd name="connsiteY50" fmla="*/ 181339 h 607435"/>
              <a:gd name="connsiteX51" fmla="*/ 12698 w 543424"/>
              <a:gd name="connsiteY51" fmla="*/ 168659 h 607435"/>
              <a:gd name="connsiteX52" fmla="*/ 221604 w 543424"/>
              <a:gd name="connsiteY52" fmla="*/ 211 h 607435"/>
              <a:gd name="connsiteX53" fmla="*/ 253660 w 543424"/>
              <a:gd name="connsiteY53" fmla="*/ 10500 h 607435"/>
              <a:gd name="connsiteX54" fmla="*/ 254180 w 543424"/>
              <a:gd name="connsiteY54" fmla="*/ 10708 h 607435"/>
              <a:gd name="connsiteX55" fmla="*/ 293000 w 543424"/>
              <a:gd name="connsiteY55" fmla="*/ 29727 h 607435"/>
              <a:gd name="connsiteX56" fmla="*/ 337961 w 543424"/>
              <a:gd name="connsiteY56" fmla="*/ 22452 h 607435"/>
              <a:gd name="connsiteX57" fmla="*/ 377406 w 543424"/>
              <a:gd name="connsiteY57" fmla="*/ 5512 h 607435"/>
              <a:gd name="connsiteX58" fmla="*/ 381257 w 543424"/>
              <a:gd name="connsiteY58" fmla="*/ 5928 h 607435"/>
              <a:gd name="connsiteX59" fmla="*/ 424136 w 543424"/>
              <a:gd name="connsiteY59" fmla="*/ 38457 h 607435"/>
              <a:gd name="connsiteX60" fmla="*/ 425489 w 543424"/>
              <a:gd name="connsiteY60" fmla="*/ 40432 h 607435"/>
              <a:gd name="connsiteX61" fmla="*/ 432982 w 543424"/>
              <a:gd name="connsiteY61" fmla="*/ 65790 h 607435"/>
              <a:gd name="connsiteX62" fmla="*/ 440580 w 543424"/>
              <a:gd name="connsiteY62" fmla="*/ 57476 h 607435"/>
              <a:gd name="connsiteX63" fmla="*/ 445367 w 543424"/>
              <a:gd name="connsiteY63" fmla="*/ 56749 h 607435"/>
              <a:gd name="connsiteX64" fmla="*/ 479400 w 543424"/>
              <a:gd name="connsiteY64" fmla="*/ 78158 h 607435"/>
              <a:gd name="connsiteX65" fmla="*/ 480649 w 543424"/>
              <a:gd name="connsiteY65" fmla="*/ 79613 h 607435"/>
              <a:gd name="connsiteX66" fmla="*/ 513433 w 543424"/>
              <a:gd name="connsiteY66" fmla="*/ 141139 h 607435"/>
              <a:gd name="connsiteX67" fmla="*/ 30625 w 543424"/>
              <a:gd name="connsiteY67" fmla="*/ 140827 h 607435"/>
              <a:gd name="connsiteX68" fmla="*/ 83808 w 543424"/>
              <a:gd name="connsiteY68" fmla="*/ 85953 h 607435"/>
              <a:gd name="connsiteX69" fmla="*/ 84016 w 543424"/>
              <a:gd name="connsiteY69" fmla="*/ 85641 h 607435"/>
              <a:gd name="connsiteX70" fmla="*/ 110035 w 543424"/>
              <a:gd name="connsiteY70" fmla="*/ 64128 h 607435"/>
              <a:gd name="connsiteX71" fmla="*/ 110035 w 543424"/>
              <a:gd name="connsiteY71" fmla="*/ 51864 h 607435"/>
              <a:gd name="connsiteX72" fmla="*/ 111700 w 543424"/>
              <a:gd name="connsiteY72" fmla="*/ 48746 h 607435"/>
              <a:gd name="connsiteX73" fmla="*/ 151249 w 543424"/>
              <a:gd name="connsiteY73" fmla="*/ 21101 h 607435"/>
              <a:gd name="connsiteX74" fmla="*/ 153539 w 543424"/>
              <a:gd name="connsiteY74" fmla="*/ 20374 h 607435"/>
              <a:gd name="connsiteX75" fmla="*/ 189965 w 543424"/>
              <a:gd name="connsiteY75" fmla="*/ 21621 h 607435"/>
              <a:gd name="connsiteX76" fmla="*/ 218170 w 543424"/>
              <a:gd name="connsiteY76" fmla="*/ 731 h 607435"/>
              <a:gd name="connsiteX77" fmla="*/ 221604 w 543424"/>
              <a:gd name="connsiteY77" fmla="*/ 211 h 60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43424" h="607435">
                <a:moveTo>
                  <a:pt x="32702" y="490508"/>
                </a:moveTo>
                <a:lnTo>
                  <a:pt x="510618" y="490508"/>
                </a:lnTo>
                <a:cubicBezTo>
                  <a:pt x="521130" y="490508"/>
                  <a:pt x="529664" y="499031"/>
                  <a:pt x="529664" y="509528"/>
                </a:cubicBezTo>
                <a:cubicBezTo>
                  <a:pt x="529664" y="520026"/>
                  <a:pt x="521130" y="528445"/>
                  <a:pt x="510618" y="528445"/>
                </a:cubicBezTo>
                <a:lnTo>
                  <a:pt x="481789" y="528445"/>
                </a:lnTo>
                <a:cubicBezTo>
                  <a:pt x="485536" y="535824"/>
                  <a:pt x="487617" y="544139"/>
                  <a:pt x="487617" y="552973"/>
                </a:cubicBezTo>
                <a:cubicBezTo>
                  <a:pt x="487617" y="583010"/>
                  <a:pt x="463264" y="607435"/>
                  <a:pt x="433082" y="607435"/>
                </a:cubicBezTo>
                <a:cubicBezTo>
                  <a:pt x="403004" y="607435"/>
                  <a:pt x="378650" y="583010"/>
                  <a:pt x="378650" y="552973"/>
                </a:cubicBezTo>
                <a:cubicBezTo>
                  <a:pt x="378650" y="544139"/>
                  <a:pt x="380731" y="535824"/>
                  <a:pt x="384478" y="528445"/>
                </a:cubicBezTo>
                <a:lnTo>
                  <a:pt x="339830" y="528445"/>
                </a:lnTo>
                <a:lnTo>
                  <a:pt x="339830" y="562223"/>
                </a:lnTo>
                <a:cubicBezTo>
                  <a:pt x="339830" y="565757"/>
                  <a:pt x="337020" y="568564"/>
                  <a:pt x="333481" y="568564"/>
                </a:cubicBezTo>
                <a:lnTo>
                  <a:pt x="209943" y="568564"/>
                </a:lnTo>
                <a:cubicBezTo>
                  <a:pt x="206404" y="568564"/>
                  <a:pt x="203594" y="565757"/>
                  <a:pt x="203594" y="562223"/>
                </a:cubicBezTo>
                <a:lnTo>
                  <a:pt x="203594" y="528445"/>
                </a:lnTo>
                <a:lnTo>
                  <a:pt x="158946" y="528445"/>
                </a:lnTo>
                <a:cubicBezTo>
                  <a:pt x="162693" y="535824"/>
                  <a:pt x="164774" y="544139"/>
                  <a:pt x="164774" y="552973"/>
                </a:cubicBezTo>
                <a:cubicBezTo>
                  <a:pt x="164774" y="583010"/>
                  <a:pt x="140420" y="607435"/>
                  <a:pt x="110238" y="607435"/>
                </a:cubicBezTo>
                <a:cubicBezTo>
                  <a:pt x="80160" y="607435"/>
                  <a:pt x="55807" y="583010"/>
                  <a:pt x="55807" y="552973"/>
                </a:cubicBezTo>
                <a:cubicBezTo>
                  <a:pt x="55807" y="544139"/>
                  <a:pt x="57888" y="535824"/>
                  <a:pt x="61635" y="528445"/>
                </a:cubicBezTo>
                <a:lnTo>
                  <a:pt x="32702" y="528445"/>
                </a:lnTo>
                <a:cubicBezTo>
                  <a:pt x="22190" y="528445"/>
                  <a:pt x="13760" y="520026"/>
                  <a:pt x="13760" y="509528"/>
                </a:cubicBezTo>
                <a:cubicBezTo>
                  <a:pt x="13760" y="499031"/>
                  <a:pt x="22190" y="490508"/>
                  <a:pt x="32702" y="490508"/>
                </a:cubicBezTo>
                <a:close/>
                <a:moveTo>
                  <a:pt x="93884" y="313758"/>
                </a:moveTo>
                <a:cubicBezTo>
                  <a:pt x="90449" y="313758"/>
                  <a:pt x="87535" y="316565"/>
                  <a:pt x="87535" y="320099"/>
                </a:cubicBezTo>
                <a:lnTo>
                  <a:pt x="87535" y="345356"/>
                </a:lnTo>
                <a:cubicBezTo>
                  <a:pt x="87535" y="348890"/>
                  <a:pt x="90449" y="351696"/>
                  <a:pt x="93884" y="351696"/>
                </a:cubicBezTo>
                <a:lnTo>
                  <a:pt x="449540" y="351696"/>
                </a:lnTo>
                <a:cubicBezTo>
                  <a:pt x="452975" y="351696"/>
                  <a:pt x="455785" y="348890"/>
                  <a:pt x="455785" y="345356"/>
                </a:cubicBezTo>
                <a:lnTo>
                  <a:pt x="455785" y="320099"/>
                </a:lnTo>
                <a:cubicBezTo>
                  <a:pt x="455785" y="316565"/>
                  <a:pt x="452975" y="313758"/>
                  <a:pt x="449540" y="313758"/>
                </a:cubicBezTo>
                <a:close/>
                <a:moveTo>
                  <a:pt x="93884" y="218030"/>
                </a:moveTo>
                <a:cubicBezTo>
                  <a:pt x="90449" y="218030"/>
                  <a:pt x="87535" y="220940"/>
                  <a:pt x="87535" y="224370"/>
                </a:cubicBezTo>
                <a:lnTo>
                  <a:pt x="87535" y="249732"/>
                </a:lnTo>
                <a:cubicBezTo>
                  <a:pt x="87535" y="253265"/>
                  <a:pt x="90449" y="256072"/>
                  <a:pt x="93884" y="256072"/>
                </a:cubicBezTo>
                <a:lnTo>
                  <a:pt x="449540" y="256072"/>
                </a:lnTo>
                <a:cubicBezTo>
                  <a:pt x="452975" y="256072"/>
                  <a:pt x="455785" y="253265"/>
                  <a:pt x="455785" y="249732"/>
                </a:cubicBezTo>
                <a:lnTo>
                  <a:pt x="455785" y="224370"/>
                </a:lnTo>
                <a:cubicBezTo>
                  <a:pt x="455785" y="220940"/>
                  <a:pt x="452975" y="218030"/>
                  <a:pt x="449540" y="218030"/>
                </a:cubicBezTo>
                <a:close/>
                <a:moveTo>
                  <a:pt x="12698" y="168659"/>
                </a:moveTo>
                <a:lnTo>
                  <a:pt x="530726" y="168659"/>
                </a:lnTo>
                <a:cubicBezTo>
                  <a:pt x="537699" y="168659"/>
                  <a:pt x="543424" y="174375"/>
                  <a:pt x="543424" y="181339"/>
                </a:cubicBezTo>
                <a:lnTo>
                  <a:pt x="543424" y="311472"/>
                </a:lnTo>
                <a:cubicBezTo>
                  <a:pt x="543424" y="312927"/>
                  <a:pt x="543112" y="314486"/>
                  <a:pt x="542695" y="315837"/>
                </a:cubicBezTo>
                <a:lnTo>
                  <a:pt x="493464" y="450439"/>
                </a:lnTo>
                <a:cubicBezTo>
                  <a:pt x="491590" y="455428"/>
                  <a:pt x="486906" y="458754"/>
                  <a:pt x="481494" y="458754"/>
                </a:cubicBezTo>
                <a:lnTo>
                  <a:pt x="61826" y="458754"/>
                </a:lnTo>
                <a:cubicBezTo>
                  <a:pt x="56518" y="458754"/>
                  <a:pt x="51730" y="455428"/>
                  <a:pt x="49960" y="450439"/>
                </a:cubicBezTo>
                <a:lnTo>
                  <a:pt x="729" y="315837"/>
                </a:lnTo>
                <a:cubicBezTo>
                  <a:pt x="208" y="314486"/>
                  <a:pt x="0" y="312927"/>
                  <a:pt x="0" y="311472"/>
                </a:cubicBezTo>
                <a:lnTo>
                  <a:pt x="0" y="181339"/>
                </a:lnTo>
                <a:cubicBezTo>
                  <a:pt x="0" y="174375"/>
                  <a:pt x="5621" y="168659"/>
                  <a:pt x="12698" y="168659"/>
                </a:cubicBezTo>
                <a:close/>
                <a:moveTo>
                  <a:pt x="221604" y="211"/>
                </a:moveTo>
                <a:lnTo>
                  <a:pt x="253660" y="10500"/>
                </a:lnTo>
                <a:cubicBezTo>
                  <a:pt x="253868" y="10604"/>
                  <a:pt x="253972" y="10708"/>
                  <a:pt x="254180" y="10708"/>
                </a:cubicBezTo>
                <a:lnTo>
                  <a:pt x="293000" y="29727"/>
                </a:lnTo>
                <a:lnTo>
                  <a:pt x="337961" y="22452"/>
                </a:lnTo>
                <a:lnTo>
                  <a:pt x="377406" y="5512"/>
                </a:lnTo>
                <a:cubicBezTo>
                  <a:pt x="378655" y="4992"/>
                  <a:pt x="380112" y="5096"/>
                  <a:pt x="381257" y="5928"/>
                </a:cubicBezTo>
                <a:lnTo>
                  <a:pt x="424136" y="38457"/>
                </a:lnTo>
                <a:cubicBezTo>
                  <a:pt x="424760" y="38977"/>
                  <a:pt x="425281" y="39600"/>
                  <a:pt x="425489" y="40432"/>
                </a:cubicBezTo>
                <a:lnTo>
                  <a:pt x="432982" y="65790"/>
                </a:lnTo>
                <a:lnTo>
                  <a:pt x="440580" y="57476"/>
                </a:lnTo>
                <a:cubicBezTo>
                  <a:pt x="441829" y="56125"/>
                  <a:pt x="443910" y="55813"/>
                  <a:pt x="445367" y="56749"/>
                </a:cubicBezTo>
                <a:lnTo>
                  <a:pt x="479400" y="78158"/>
                </a:lnTo>
                <a:cubicBezTo>
                  <a:pt x="479921" y="78470"/>
                  <a:pt x="480441" y="78989"/>
                  <a:pt x="480649" y="79613"/>
                </a:cubicBezTo>
                <a:lnTo>
                  <a:pt x="513433" y="141139"/>
                </a:lnTo>
                <a:lnTo>
                  <a:pt x="30625" y="140827"/>
                </a:lnTo>
                <a:lnTo>
                  <a:pt x="83808" y="85953"/>
                </a:lnTo>
                <a:cubicBezTo>
                  <a:pt x="83912" y="85849"/>
                  <a:pt x="84016" y="85745"/>
                  <a:pt x="84016" y="85641"/>
                </a:cubicBezTo>
                <a:lnTo>
                  <a:pt x="110035" y="64128"/>
                </a:lnTo>
                <a:lnTo>
                  <a:pt x="110035" y="51864"/>
                </a:lnTo>
                <a:cubicBezTo>
                  <a:pt x="110035" y="50617"/>
                  <a:pt x="110659" y="49474"/>
                  <a:pt x="111700" y="48746"/>
                </a:cubicBezTo>
                <a:lnTo>
                  <a:pt x="151249" y="21101"/>
                </a:lnTo>
                <a:cubicBezTo>
                  <a:pt x="151977" y="20581"/>
                  <a:pt x="152810" y="20374"/>
                  <a:pt x="153539" y="20374"/>
                </a:cubicBezTo>
                <a:lnTo>
                  <a:pt x="189965" y="21621"/>
                </a:lnTo>
                <a:lnTo>
                  <a:pt x="218170" y="731"/>
                </a:lnTo>
                <a:cubicBezTo>
                  <a:pt x="219210" y="4"/>
                  <a:pt x="220459" y="-204"/>
                  <a:pt x="221604" y="211"/>
                </a:cubicBezTo>
                <a:close/>
              </a:path>
            </a:pathLst>
          </a:custGeom>
          <a:solidFill>
            <a:schemeClr val="bg1"/>
          </a:solidFill>
          <a:ln>
            <a:noFill/>
          </a:ln>
        </p:spPr>
      </p:sp>
    </p:spTree>
    <p:extLst>
      <p:ext uri="{BB962C8B-B14F-4D97-AF65-F5344CB8AC3E}">
        <p14:creationId xmlns:p14="http://schemas.microsoft.com/office/powerpoint/2010/main" val="398861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ïṥḷíḓe">
            <a:extLst>
              <a:ext uri="{FF2B5EF4-FFF2-40B4-BE49-F238E27FC236}">
                <a16:creationId xmlns:a16="http://schemas.microsoft.com/office/drawing/2014/main" id="{A612E208-26B7-4770-A2E1-D52A6D966528}"/>
              </a:ext>
            </a:extLst>
          </p:cNvPr>
          <p:cNvSpPr/>
          <p:nvPr/>
        </p:nvSpPr>
        <p:spPr>
          <a:xfrm flipV="1">
            <a:off x="6099535" y="1"/>
            <a:ext cx="6076748" cy="362804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endParaRPr lang="zh-CN" altLang="en-US" sz="1100" dirty="0">
              <a:solidFill>
                <a:schemeClr val="bg1">
                  <a:lumMod val="95000"/>
                </a:schemeClr>
              </a:solidFill>
            </a:endParaRPr>
          </a:p>
        </p:txBody>
      </p:sp>
      <p:sp>
        <p:nvSpPr>
          <p:cNvPr id="126" name="ïṥḷíḓe">
            <a:extLst>
              <a:ext uri="{FF2B5EF4-FFF2-40B4-BE49-F238E27FC236}">
                <a16:creationId xmlns:a16="http://schemas.microsoft.com/office/drawing/2014/main" id="{A612E208-26B7-4770-A2E1-D52A6D966528}"/>
              </a:ext>
            </a:extLst>
          </p:cNvPr>
          <p:cNvSpPr/>
          <p:nvPr/>
        </p:nvSpPr>
        <p:spPr>
          <a:xfrm flipV="1">
            <a:off x="19253" y="3616998"/>
            <a:ext cx="6076748" cy="324100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endParaRPr lang="zh-CN" altLang="en-US" sz="1100" dirty="0">
              <a:solidFill>
                <a:schemeClr val="bg1">
                  <a:lumMod val="95000"/>
                </a:schemeClr>
              </a:solidFill>
            </a:endParaRPr>
          </a:p>
        </p:txBody>
      </p:sp>
      <p:cxnSp>
        <p:nvCxnSpPr>
          <p:cNvPr id="4" name="直接连接符 3">
            <a:extLst>
              <a:ext uri="{FF2B5EF4-FFF2-40B4-BE49-F238E27FC236}">
                <a16:creationId xmlns:a16="http://schemas.microsoft.com/office/drawing/2014/main" id="{99866D92-0FA7-4A33-8AE9-87365E0DCF72}"/>
              </a:ext>
            </a:extLst>
          </p:cNvPr>
          <p:cNvCxnSpPr>
            <a:cxnSpLocks/>
          </p:cNvCxnSpPr>
          <p:nvPr/>
        </p:nvCxnSpPr>
        <p:spPr>
          <a:xfrm flipV="1">
            <a:off x="6099535" y="2407919"/>
            <a:ext cx="0" cy="76130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31FB9D7-B741-461A-88F5-454E27B98489}"/>
              </a:ext>
            </a:extLst>
          </p:cNvPr>
          <p:cNvCxnSpPr>
            <a:cxnSpLocks/>
          </p:cNvCxnSpPr>
          <p:nvPr/>
        </p:nvCxnSpPr>
        <p:spPr>
          <a:xfrm>
            <a:off x="6595108" y="3664801"/>
            <a:ext cx="72405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A89AD97-5775-4570-9131-07C17418FBF7}"/>
              </a:ext>
            </a:extLst>
          </p:cNvPr>
          <p:cNvCxnSpPr>
            <a:cxnSpLocks/>
          </p:cNvCxnSpPr>
          <p:nvPr/>
        </p:nvCxnSpPr>
        <p:spPr>
          <a:xfrm flipV="1">
            <a:off x="6449958" y="2339556"/>
            <a:ext cx="912050" cy="97482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3AD9650-3817-4822-874E-A92730DC68AC}"/>
              </a:ext>
            </a:extLst>
          </p:cNvPr>
          <p:cNvCxnSpPr>
            <a:cxnSpLocks/>
          </p:cNvCxnSpPr>
          <p:nvPr/>
        </p:nvCxnSpPr>
        <p:spPr>
          <a:xfrm flipH="1" flipV="1">
            <a:off x="4764529" y="2318437"/>
            <a:ext cx="984583" cy="99594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95A4F63-1093-4F59-847D-092740BEF89E}"/>
              </a:ext>
            </a:extLst>
          </p:cNvPr>
          <p:cNvCxnSpPr>
            <a:cxnSpLocks/>
          </p:cNvCxnSpPr>
          <p:nvPr/>
        </p:nvCxnSpPr>
        <p:spPr>
          <a:xfrm flipH="1">
            <a:off x="4854098" y="3664801"/>
            <a:ext cx="74986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79F0308-229F-4220-B898-5BAA713C7A3E}"/>
              </a:ext>
            </a:extLst>
          </p:cNvPr>
          <p:cNvCxnSpPr>
            <a:cxnSpLocks/>
          </p:cNvCxnSpPr>
          <p:nvPr/>
        </p:nvCxnSpPr>
        <p:spPr>
          <a:xfrm flipH="1">
            <a:off x="4796612" y="4015224"/>
            <a:ext cx="952500" cy="95682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1D485E2-95D0-465A-A584-FC229A93DBBA}"/>
              </a:ext>
            </a:extLst>
          </p:cNvPr>
          <p:cNvCxnSpPr>
            <a:cxnSpLocks/>
          </p:cNvCxnSpPr>
          <p:nvPr/>
        </p:nvCxnSpPr>
        <p:spPr>
          <a:xfrm flipH="1">
            <a:off x="6092466" y="4160374"/>
            <a:ext cx="7069" cy="70084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7D7C10D-1A2C-48D9-B46D-4810B0CAB724}"/>
              </a:ext>
            </a:extLst>
          </p:cNvPr>
          <p:cNvCxnSpPr>
            <a:cxnSpLocks/>
          </p:cNvCxnSpPr>
          <p:nvPr/>
        </p:nvCxnSpPr>
        <p:spPr>
          <a:xfrm>
            <a:off x="6449958" y="4015224"/>
            <a:ext cx="951085" cy="95108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ïşľiďè">
            <a:extLst>
              <a:ext uri="{FF2B5EF4-FFF2-40B4-BE49-F238E27FC236}">
                <a16:creationId xmlns:a16="http://schemas.microsoft.com/office/drawing/2014/main" id="{63511482-BBBC-4720-A0E1-76F85FD5A7BE}"/>
              </a:ext>
            </a:extLst>
          </p:cNvPr>
          <p:cNvSpPr/>
          <p:nvPr/>
        </p:nvSpPr>
        <p:spPr bwMode="auto">
          <a:xfrm>
            <a:off x="5661932" y="4251476"/>
            <a:ext cx="873791" cy="664534"/>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3" name="îsľíḑe">
            <a:extLst>
              <a:ext uri="{FF2B5EF4-FFF2-40B4-BE49-F238E27FC236}">
                <a16:creationId xmlns:a16="http://schemas.microsoft.com/office/drawing/2014/main" id="{21DA72A3-2E14-456A-8BE0-ABB007A266B1}"/>
              </a:ext>
            </a:extLst>
          </p:cNvPr>
          <p:cNvSpPr/>
          <p:nvPr/>
        </p:nvSpPr>
        <p:spPr bwMode="auto">
          <a:xfrm>
            <a:off x="6507445" y="4046460"/>
            <a:ext cx="1303618" cy="1303617"/>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rgbClr val="9B928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4" name="íšļïḋè">
            <a:extLst>
              <a:ext uri="{FF2B5EF4-FFF2-40B4-BE49-F238E27FC236}">
                <a16:creationId xmlns:a16="http://schemas.microsoft.com/office/drawing/2014/main" id="{8114EBE4-3B8A-423E-98A8-1717018E4C35}"/>
              </a:ext>
            </a:extLst>
          </p:cNvPr>
          <p:cNvSpPr/>
          <p:nvPr/>
        </p:nvSpPr>
        <p:spPr bwMode="auto">
          <a:xfrm>
            <a:off x="4386593" y="4052116"/>
            <a:ext cx="1302204" cy="1302204"/>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rgbClr val="685D5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5" name="ïŝḻíḑe">
            <a:extLst>
              <a:ext uri="{FF2B5EF4-FFF2-40B4-BE49-F238E27FC236}">
                <a16:creationId xmlns:a16="http://schemas.microsoft.com/office/drawing/2014/main" id="{67BE8812-67BE-46B3-81C1-57C98063DA97}"/>
              </a:ext>
            </a:extLst>
          </p:cNvPr>
          <p:cNvSpPr/>
          <p:nvPr/>
        </p:nvSpPr>
        <p:spPr bwMode="auto">
          <a:xfrm>
            <a:off x="6708220" y="3198119"/>
            <a:ext cx="664534" cy="875206"/>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6" name="ïṩlïḑe">
            <a:extLst>
              <a:ext uri="{FF2B5EF4-FFF2-40B4-BE49-F238E27FC236}">
                <a16:creationId xmlns:a16="http://schemas.microsoft.com/office/drawing/2014/main" id="{0C7DD745-59D0-4717-B254-F5C090AA8EB4}"/>
              </a:ext>
            </a:extLst>
          </p:cNvPr>
          <p:cNvSpPr/>
          <p:nvPr/>
        </p:nvSpPr>
        <p:spPr bwMode="auto">
          <a:xfrm>
            <a:off x="4820660" y="3206603"/>
            <a:ext cx="663120" cy="872378"/>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7" name="î$ľiḋè">
            <a:extLst>
              <a:ext uri="{FF2B5EF4-FFF2-40B4-BE49-F238E27FC236}">
                <a16:creationId xmlns:a16="http://schemas.microsoft.com/office/drawing/2014/main" id="{D773B632-1855-4D5F-9B06-1E072F4AB323}"/>
              </a:ext>
            </a:extLst>
          </p:cNvPr>
          <p:cNvSpPr/>
          <p:nvPr/>
        </p:nvSpPr>
        <p:spPr bwMode="auto">
          <a:xfrm>
            <a:off x="6503203" y="1922780"/>
            <a:ext cx="1302204" cy="1302204"/>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rgbClr val="685D5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8" name="íslïďe">
            <a:extLst>
              <a:ext uri="{FF2B5EF4-FFF2-40B4-BE49-F238E27FC236}">
                <a16:creationId xmlns:a16="http://schemas.microsoft.com/office/drawing/2014/main" id="{93461203-04FC-4E75-8174-AA6E8A570AE6}"/>
              </a:ext>
            </a:extLst>
          </p:cNvPr>
          <p:cNvSpPr/>
          <p:nvPr/>
        </p:nvSpPr>
        <p:spPr bwMode="auto">
          <a:xfrm>
            <a:off x="4380937" y="1928436"/>
            <a:ext cx="1302204" cy="1303617"/>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rgbClr val="9B928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9" name="iSļïḓê">
            <a:extLst>
              <a:ext uri="{FF2B5EF4-FFF2-40B4-BE49-F238E27FC236}">
                <a16:creationId xmlns:a16="http://schemas.microsoft.com/office/drawing/2014/main" id="{268FA8AF-5229-4350-8FD1-B08A6CC80ACD}"/>
              </a:ext>
            </a:extLst>
          </p:cNvPr>
          <p:cNvSpPr/>
          <p:nvPr/>
        </p:nvSpPr>
        <p:spPr bwMode="auto">
          <a:xfrm>
            <a:off x="5656277" y="2362503"/>
            <a:ext cx="872378" cy="664534"/>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0" name="ïṧḷîďé">
            <a:extLst>
              <a:ext uri="{FF2B5EF4-FFF2-40B4-BE49-F238E27FC236}">
                <a16:creationId xmlns:a16="http://schemas.microsoft.com/office/drawing/2014/main" id="{90697B4D-F2D3-4B76-9269-348366BCF34C}"/>
              </a:ext>
            </a:extLst>
          </p:cNvPr>
          <p:cNvSpPr/>
          <p:nvPr/>
        </p:nvSpPr>
        <p:spPr>
          <a:xfrm>
            <a:off x="5603962" y="3169228"/>
            <a:ext cx="991146" cy="991146"/>
          </a:xfrm>
          <a:prstGeom prst="ellipse">
            <a:avLst/>
          </a:prstGeom>
          <a:solidFill>
            <a:srgbClr val="DDD5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2000" b="1" i="1" dirty="0">
              <a:solidFill>
                <a:schemeClr val="tx1"/>
              </a:solidFill>
            </a:endParaRPr>
          </a:p>
        </p:txBody>
      </p:sp>
      <p:sp>
        <p:nvSpPr>
          <p:cNvPr id="38" name="íšlïdé">
            <a:extLst>
              <a:ext uri="{FF2B5EF4-FFF2-40B4-BE49-F238E27FC236}">
                <a16:creationId xmlns:a16="http://schemas.microsoft.com/office/drawing/2014/main" id="{01E7BD08-7174-4D2D-B980-4BC24DE3F709}"/>
              </a:ext>
            </a:extLst>
          </p:cNvPr>
          <p:cNvSpPr/>
          <p:nvPr/>
        </p:nvSpPr>
        <p:spPr>
          <a:xfrm>
            <a:off x="2815270" y="1725788"/>
            <a:ext cx="1800184" cy="507831"/>
          </a:xfrm>
          <a:prstGeom prst="rect">
            <a:avLst/>
          </a:prstGeom>
        </p:spPr>
        <p:txBody>
          <a:bodyPr wrap="square" lIns="91440" tIns="45720" rIns="91440" bIns="45720" anchor="ctr">
            <a:noAutofit/>
          </a:bodyPr>
          <a:lstStyle/>
          <a:p>
            <a:pPr algn="r"/>
            <a:r>
              <a:rPr lang="zh-CN" altLang="en-US" sz="2800" b="1" dirty="0">
                <a:latin typeface="微软雅黑" panose="020B0503020204020204" pitchFamily="34" charset="-122"/>
                <a:ea typeface="微软雅黑" panose="020B0503020204020204" pitchFamily="34" charset="-122"/>
              </a:rPr>
              <a:t>空间特征</a:t>
            </a:r>
          </a:p>
        </p:txBody>
      </p:sp>
      <p:sp>
        <p:nvSpPr>
          <p:cNvPr id="36" name="íşliḋé">
            <a:extLst>
              <a:ext uri="{FF2B5EF4-FFF2-40B4-BE49-F238E27FC236}">
                <a16:creationId xmlns:a16="http://schemas.microsoft.com/office/drawing/2014/main" id="{25DFED55-6364-41E5-888B-010D475D2551}"/>
              </a:ext>
            </a:extLst>
          </p:cNvPr>
          <p:cNvSpPr/>
          <p:nvPr/>
        </p:nvSpPr>
        <p:spPr>
          <a:xfrm>
            <a:off x="1775416" y="3790016"/>
            <a:ext cx="2611177" cy="507831"/>
          </a:xfrm>
          <a:prstGeom prst="rect">
            <a:avLst/>
          </a:prstGeom>
        </p:spPr>
        <p:txBody>
          <a:bodyPr wrap="square" lIns="91440" tIns="45720" rIns="91440" bIns="45720" anchor="ctr">
            <a:noAutofit/>
          </a:bodyPr>
          <a:lstStyle/>
          <a:p>
            <a:pPr algn="r"/>
            <a:r>
              <a:rPr lang="zh-CN" altLang="en-US" sz="2800" b="1" dirty="0">
                <a:latin typeface="微软雅黑" panose="020B0503020204020204" pitchFamily="34" charset="-122"/>
                <a:ea typeface="微软雅黑" panose="020B0503020204020204" pitchFamily="34" charset="-122"/>
              </a:rPr>
              <a:t>时间特征</a:t>
            </a:r>
          </a:p>
        </p:txBody>
      </p:sp>
      <p:cxnSp>
        <p:nvCxnSpPr>
          <p:cNvPr id="27" name="直接连接符 26">
            <a:extLst>
              <a:ext uri="{FF2B5EF4-FFF2-40B4-BE49-F238E27FC236}">
                <a16:creationId xmlns:a16="http://schemas.microsoft.com/office/drawing/2014/main" id="{9D172938-B27C-4600-8C85-3A9987582E29}"/>
              </a:ext>
            </a:extLst>
          </p:cNvPr>
          <p:cNvCxnSpPr>
            <a:cxnSpLocks/>
          </p:cNvCxnSpPr>
          <p:nvPr/>
        </p:nvCxnSpPr>
        <p:spPr>
          <a:xfrm>
            <a:off x="673100" y="3636429"/>
            <a:ext cx="4000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ïslïḑe">
            <a:extLst>
              <a:ext uri="{FF2B5EF4-FFF2-40B4-BE49-F238E27FC236}">
                <a16:creationId xmlns:a16="http://schemas.microsoft.com/office/drawing/2014/main" id="{F97C3077-4271-40AE-8DBA-D192284B8B5D}"/>
              </a:ext>
            </a:extLst>
          </p:cNvPr>
          <p:cNvSpPr/>
          <p:nvPr/>
        </p:nvSpPr>
        <p:spPr>
          <a:xfrm>
            <a:off x="7805407" y="1737772"/>
            <a:ext cx="2611177" cy="507831"/>
          </a:xfrm>
          <a:prstGeom prst="rect">
            <a:avLst/>
          </a:prstGeom>
        </p:spPr>
        <p:txBody>
          <a:bodyPr wrap="square" lIns="91440" tIns="45720" rIns="91440" bIns="45720" anchor="ctr">
            <a:noAutofit/>
          </a:bodyPr>
          <a:lstStyle/>
          <a:p>
            <a:r>
              <a:rPr lang="zh-CN" altLang="en-US" sz="2800" b="1" dirty="0">
                <a:latin typeface="微软雅黑" panose="020B0503020204020204" pitchFamily="34" charset="-122"/>
                <a:ea typeface="微软雅黑" panose="020B0503020204020204" pitchFamily="34" charset="-122"/>
              </a:rPr>
              <a:t>属性特征</a:t>
            </a:r>
          </a:p>
        </p:txBody>
      </p:sp>
      <p:sp>
        <p:nvSpPr>
          <p:cNvPr id="32" name="iŝ1ïḑè">
            <a:extLst>
              <a:ext uri="{FF2B5EF4-FFF2-40B4-BE49-F238E27FC236}">
                <a16:creationId xmlns:a16="http://schemas.microsoft.com/office/drawing/2014/main" id="{54FDC00C-4BA3-40CF-9DDF-BD97B6413460}"/>
              </a:ext>
            </a:extLst>
          </p:cNvPr>
          <p:cNvSpPr/>
          <p:nvPr/>
        </p:nvSpPr>
        <p:spPr>
          <a:xfrm>
            <a:off x="7811063" y="3785773"/>
            <a:ext cx="2611177" cy="507831"/>
          </a:xfrm>
          <a:prstGeom prst="rect">
            <a:avLst/>
          </a:prstGeom>
        </p:spPr>
        <p:txBody>
          <a:bodyPr wrap="square" lIns="91440" tIns="45720" rIns="91440" bIns="45720" anchor="ctr">
            <a:noAutofit/>
          </a:bodyPr>
          <a:lstStyle/>
          <a:p>
            <a:r>
              <a:rPr lang="zh-CN" altLang="en-US" sz="2800" b="1" dirty="0">
                <a:latin typeface="微软雅黑" panose="020B0503020204020204" pitchFamily="34" charset="-122"/>
                <a:ea typeface="微软雅黑" panose="020B0503020204020204" pitchFamily="34" charset="-122"/>
              </a:rPr>
              <a:t>多尺度特征</a:t>
            </a:r>
          </a:p>
        </p:txBody>
      </p:sp>
      <p:cxnSp>
        <p:nvCxnSpPr>
          <p:cNvPr id="30" name="直接连接符 29">
            <a:extLst>
              <a:ext uri="{FF2B5EF4-FFF2-40B4-BE49-F238E27FC236}">
                <a16:creationId xmlns:a16="http://schemas.microsoft.com/office/drawing/2014/main" id="{ED459619-EF03-4231-9D74-10EAA24D2A43}"/>
              </a:ext>
            </a:extLst>
          </p:cNvPr>
          <p:cNvCxnSpPr>
            <a:cxnSpLocks/>
          </p:cNvCxnSpPr>
          <p:nvPr/>
        </p:nvCxnSpPr>
        <p:spPr>
          <a:xfrm>
            <a:off x="7556500" y="3636429"/>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C0C51645-CD26-4300-B487-079B8D179314}"/>
              </a:ext>
            </a:extLst>
          </p:cNvPr>
          <p:cNvSpPr/>
          <p:nvPr/>
        </p:nvSpPr>
        <p:spPr>
          <a:xfrm>
            <a:off x="4518777" y="-551377"/>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0" name="标题 1"/>
          <p:cNvSpPr>
            <a:spLocks noGrp="1"/>
          </p:cNvSpPr>
          <p:nvPr>
            <p:ph type="title"/>
          </p:nvPr>
        </p:nvSpPr>
        <p:spPr>
          <a:xfrm>
            <a:off x="4635581" y="224448"/>
            <a:ext cx="2941370" cy="634428"/>
          </a:xfrm>
        </p:spPr>
        <p:txBody>
          <a:bodyPr>
            <a:normAutofit/>
          </a:bodyPr>
          <a:lstStyle/>
          <a:p>
            <a:pPr algn="ctr"/>
            <a:r>
              <a:rPr lang="zh-CN" altLang="en-US" sz="2400" dirty="0">
                <a:latin typeface="微软雅黑" panose="020B0503020204020204" pitchFamily="34" charset="-122"/>
                <a:ea typeface="微软雅黑" panose="020B0503020204020204" pitchFamily="34" charset="-122"/>
              </a:rPr>
              <a:t>基本特征</a:t>
            </a:r>
          </a:p>
        </p:txBody>
      </p:sp>
      <p:sp>
        <p:nvSpPr>
          <p:cNvPr id="42" name="íšlïdé">
            <a:extLst>
              <a:ext uri="{FF2B5EF4-FFF2-40B4-BE49-F238E27FC236}">
                <a16:creationId xmlns:a16="http://schemas.microsoft.com/office/drawing/2014/main" id="{01E7BD08-7174-4D2D-B980-4BC24DE3F709}"/>
              </a:ext>
            </a:extLst>
          </p:cNvPr>
          <p:cNvSpPr/>
          <p:nvPr/>
        </p:nvSpPr>
        <p:spPr>
          <a:xfrm>
            <a:off x="4456522" y="2348862"/>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3" name="íšlïdé">
            <a:extLst>
              <a:ext uri="{FF2B5EF4-FFF2-40B4-BE49-F238E27FC236}">
                <a16:creationId xmlns:a16="http://schemas.microsoft.com/office/drawing/2014/main" id="{01E7BD08-7174-4D2D-B980-4BC24DE3F709}"/>
              </a:ext>
            </a:extLst>
          </p:cNvPr>
          <p:cNvSpPr/>
          <p:nvPr/>
        </p:nvSpPr>
        <p:spPr>
          <a:xfrm>
            <a:off x="6523069" y="2348862"/>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4" name="íšlïdé">
            <a:extLst>
              <a:ext uri="{FF2B5EF4-FFF2-40B4-BE49-F238E27FC236}">
                <a16:creationId xmlns:a16="http://schemas.microsoft.com/office/drawing/2014/main" id="{01E7BD08-7174-4D2D-B980-4BC24DE3F709}"/>
              </a:ext>
            </a:extLst>
          </p:cNvPr>
          <p:cNvSpPr/>
          <p:nvPr/>
        </p:nvSpPr>
        <p:spPr>
          <a:xfrm>
            <a:off x="4456522" y="4381379"/>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5" name="íšlïdé">
            <a:extLst>
              <a:ext uri="{FF2B5EF4-FFF2-40B4-BE49-F238E27FC236}">
                <a16:creationId xmlns:a16="http://schemas.microsoft.com/office/drawing/2014/main" id="{01E7BD08-7174-4D2D-B980-4BC24DE3F709}"/>
              </a:ext>
            </a:extLst>
          </p:cNvPr>
          <p:cNvSpPr/>
          <p:nvPr/>
        </p:nvSpPr>
        <p:spPr>
          <a:xfrm>
            <a:off x="6523069" y="4381379"/>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a:stCxn id="47" idx="4"/>
            <a:endCxn id="55" idx="0"/>
          </p:cNvCxnSpPr>
          <p:nvPr/>
        </p:nvCxnSpPr>
        <p:spPr>
          <a:xfrm>
            <a:off x="2454279" y="1511436"/>
            <a:ext cx="0" cy="725806"/>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ïsḷîḓè"/>
          <p:cNvSpPr/>
          <p:nvPr/>
        </p:nvSpPr>
        <p:spPr>
          <a:xfrm>
            <a:off x="2359029" y="1320936"/>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51" name="ïṣḷiḋe"/>
          <p:cNvSpPr/>
          <p:nvPr/>
        </p:nvSpPr>
        <p:spPr>
          <a:xfrm>
            <a:off x="2359029" y="1753719"/>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55" name="iṩľídé"/>
          <p:cNvSpPr/>
          <p:nvPr/>
        </p:nvSpPr>
        <p:spPr>
          <a:xfrm>
            <a:off x="2359029" y="2237242"/>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63" name="íšlïdé">
            <a:extLst>
              <a:ext uri="{FF2B5EF4-FFF2-40B4-BE49-F238E27FC236}">
                <a16:creationId xmlns:a16="http://schemas.microsoft.com/office/drawing/2014/main" id="{01E7BD08-7174-4D2D-B980-4BC24DE3F709}"/>
              </a:ext>
            </a:extLst>
          </p:cNvPr>
          <p:cNvSpPr/>
          <p:nvPr/>
        </p:nvSpPr>
        <p:spPr>
          <a:xfrm>
            <a:off x="476075" y="1136846"/>
            <a:ext cx="1800184" cy="507831"/>
          </a:xfrm>
          <a:prstGeom prst="rect">
            <a:avLst/>
          </a:prstGeom>
        </p:spPr>
        <p:txBody>
          <a:bodyPr wrap="square" lIns="91440" tIns="45720" rIns="91440" bIns="45720" anchor="ctr">
            <a:noAutofit/>
          </a:bodyPr>
          <a:lstStyle/>
          <a:p>
            <a:pPr algn="r"/>
            <a:r>
              <a:rPr lang="zh-CN" altLang="en-US" sz="2000" b="1" dirty="0">
                <a:latin typeface="微软雅黑" panose="020B0503020204020204" pitchFamily="34" charset="-122"/>
                <a:ea typeface="微软雅黑" panose="020B0503020204020204" pitchFamily="34" charset="-122"/>
              </a:rPr>
              <a:t>空间分布位置</a:t>
            </a:r>
          </a:p>
        </p:txBody>
      </p:sp>
      <p:sp>
        <p:nvSpPr>
          <p:cNvPr id="64" name="íšlïdé">
            <a:extLst>
              <a:ext uri="{FF2B5EF4-FFF2-40B4-BE49-F238E27FC236}">
                <a16:creationId xmlns:a16="http://schemas.microsoft.com/office/drawing/2014/main" id="{01E7BD08-7174-4D2D-B980-4BC24DE3F709}"/>
              </a:ext>
            </a:extLst>
          </p:cNvPr>
          <p:cNvSpPr/>
          <p:nvPr/>
        </p:nvSpPr>
        <p:spPr>
          <a:xfrm>
            <a:off x="469835" y="1595053"/>
            <a:ext cx="1800184" cy="507831"/>
          </a:xfrm>
          <a:prstGeom prst="rect">
            <a:avLst/>
          </a:prstGeom>
        </p:spPr>
        <p:txBody>
          <a:bodyPr wrap="square" lIns="91440" tIns="45720" rIns="91440" bIns="45720" anchor="ctr">
            <a:noAutofit/>
          </a:bodyPr>
          <a:lstStyle/>
          <a:p>
            <a:pPr algn="r"/>
            <a:r>
              <a:rPr lang="zh-CN" altLang="en-US" sz="2000" b="1" dirty="0">
                <a:latin typeface="微软雅黑" panose="020B0503020204020204" pitchFamily="34" charset="-122"/>
                <a:ea typeface="微软雅黑" panose="020B0503020204020204" pitchFamily="34" charset="-122"/>
              </a:rPr>
              <a:t>几何形状</a:t>
            </a:r>
          </a:p>
        </p:txBody>
      </p:sp>
      <p:sp>
        <p:nvSpPr>
          <p:cNvPr id="65" name="íšlïdé">
            <a:extLst>
              <a:ext uri="{FF2B5EF4-FFF2-40B4-BE49-F238E27FC236}">
                <a16:creationId xmlns:a16="http://schemas.microsoft.com/office/drawing/2014/main" id="{01E7BD08-7174-4D2D-B980-4BC24DE3F709}"/>
              </a:ext>
            </a:extLst>
          </p:cNvPr>
          <p:cNvSpPr/>
          <p:nvPr/>
        </p:nvSpPr>
        <p:spPr>
          <a:xfrm>
            <a:off x="463596" y="2061029"/>
            <a:ext cx="1800184" cy="507831"/>
          </a:xfrm>
          <a:prstGeom prst="rect">
            <a:avLst/>
          </a:prstGeom>
        </p:spPr>
        <p:txBody>
          <a:bodyPr wrap="square" lIns="91440" tIns="45720" rIns="91440" bIns="45720" anchor="ctr">
            <a:noAutofit/>
          </a:bodyPr>
          <a:lstStyle/>
          <a:p>
            <a:pPr algn="r"/>
            <a:r>
              <a:rPr lang="zh-CN" altLang="en-US" sz="2000" b="1" dirty="0">
                <a:latin typeface="微软雅黑" panose="020B0503020204020204" pitchFamily="34" charset="-122"/>
                <a:ea typeface="微软雅黑" panose="020B0503020204020204" pitchFamily="34" charset="-122"/>
              </a:rPr>
              <a:t>空间关系</a:t>
            </a:r>
          </a:p>
        </p:txBody>
      </p:sp>
      <p:cxnSp>
        <p:nvCxnSpPr>
          <p:cNvPr id="68" name="直接连接符 67"/>
          <p:cNvCxnSpPr>
            <a:stCxn id="75" idx="4"/>
            <a:endCxn id="71" idx="0"/>
          </p:cNvCxnSpPr>
          <p:nvPr/>
        </p:nvCxnSpPr>
        <p:spPr>
          <a:xfrm>
            <a:off x="10024080" y="1663181"/>
            <a:ext cx="0" cy="1659339"/>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9" name="ïsḷîḓè"/>
          <p:cNvSpPr/>
          <p:nvPr/>
        </p:nvSpPr>
        <p:spPr>
          <a:xfrm>
            <a:off x="9928830" y="193769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70" name="ïṣḷiḋe"/>
          <p:cNvSpPr/>
          <p:nvPr/>
        </p:nvSpPr>
        <p:spPr>
          <a:xfrm>
            <a:off x="9928830" y="239631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71" name="iṩľídé"/>
          <p:cNvSpPr/>
          <p:nvPr/>
        </p:nvSpPr>
        <p:spPr>
          <a:xfrm>
            <a:off x="9928830" y="3322520"/>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72" name="íšlïdé">
            <a:extLst>
              <a:ext uri="{FF2B5EF4-FFF2-40B4-BE49-F238E27FC236}">
                <a16:creationId xmlns:a16="http://schemas.microsoft.com/office/drawing/2014/main" id="{01E7BD08-7174-4D2D-B980-4BC24DE3F709}"/>
              </a:ext>
            </a:extLst>
          </p:cNvPr>
          <p:cNvSpPr/>
          <p:nvPr/>
        </p:nvSpPr>
        <p:spPr>
          <a:xfrm>
            <a:off x="10119330" y="1791568"/>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次序属性</a:t>
            </a:r>
          </a:p>
        </p:txBody>
      </p:sp>
      <p:sp>
        <p:nvSpPr>
          <p:cNvPr id="73" name="íšlïdé">
            <a:extLst>
              <a:ext uri="{FF2B5EF4-FFF2-40B4-BE49-F238E27FC236}">
                <a16:creationId xmlns:a16="http://schemas.microsoft.com/office/drawing/2014/main" id="{01E7BD08-7174-4D2D-B980-4BC24DE3F709}"/>
              </a:ext>
            </a:extLst>
          </p:cNvPr>
          <p:cNvSpPr/>
          <p:nvPr/>
        </p:nvSpPr>
        <p:spPr>
          <a:xfrm>
            <a:off x="10119330" y="2211550"/>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间距属性</a:t>
            </a:r>
          </a:p>
        </p:txBody>
      </p:sp>
      <p:sp>
        <p:nvSpPr>
          <p:cNvPr id="74" name="íšlïdé">
            <a:extLst>
              <a:ext uri="{FF2B5EF4-FFF2-40B4-BE49-F238E27FC236}">
                <a16:creationId xmlns:a16="http://schemas.microsoft.com/office/drawing/2014/main" id="{01E7BD08-7174-4D2D-B980-4BC24DE3F709}"/>
              </a:ext>
            </a:extLst>
          </p:cNvPr>
          <p:cNvSpPr/>
          <p:nvPr/>
        </p:nvSpPr>
        <p:spPr>
          <a:xfrm>
            <a:off x="10119330" y="3120209"/>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周期属性</a:t>
            </a:r>
          </a:p>
        </p:txBody>
      </p:sp>
      <p:sp>
        <p:nvSpPr>
          <p:cNvPr id="75" name="ïsḷîḓè"/>
          <p:cNvSpPr/>
          <p:nvPr/>
        </p:nvSpPr>
        <p:spPr>
          <a:xfrm>
            <a:off x="9928830" y="1472681"/>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78" name="矩形 77"/>
          <p:cNvSpPr/>
          <p:nvPr/>
        </p:nvSpPr>
        <p:spPr>
          <a:xfrm>
            <a:off x="10119330" y="1381522"/>
            <a:ext cx="1210588" cy="400110"/>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名义属性</a:t>
            </a:r>
            <a:endParaRPr lang="zh-CN" altLang="en-US" sz="2000" b="1" dirty="0">
              <a:latin typeface="微软雅黑" panose="020B0503020204020204" pitchFamily="34" charset="-122"/>
              <a:ea typeface="微软雅黑" panose="020B0503020204020204" pitchFamily="34" charset="-122"/>
            </a:endParaRPr>
          </a:p>
        </p:txBody>
      </p:sp>
      <p:sp>
        <p:nvSpPr>
          <p:cNvPr id="97" name="iṩľídé"/>
          <p:cNvSpPr/>
          <p:nvPr/>
        </p:nvSpPr>
        <p:spPr>
          <a:xfrm>
            <a:off x="9941309" y="286000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98" name="íšlïdé">
            <a:extLst>
              <a:ext uri="{FF2B5EF4-FFF2-40B4-BE49-F238E27FC236}">
                <a16:creationId xmlns:a16="http://schemas.microsoft.com/office/drawing/2014/main" id="{01E7BD08-7174-4D2D-B980-4BC24DE3F709}"/>
              </a:ext>
            </a:extLst>
          </p:cNvPr>
          <p:cNvSpPr/>
          <p:nvPr/>
        </p:nvSpPr>
        <p:spPr>
          <a:xfrm>
            <a:off x="10119330" y="2657693"/>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比率属性</a:t>
            </a:r>
          </a:p>
        </p:txBody>
      </p:sp>
      <p:cxnSp>
        <p:nvCxnSpPr>
          <p:cNvPr id="101" name="直接连接符 100"/>
          <p:cNvCxnSpPr>
            <a:stCxn id="104" idx="4"/>
          </p:cNvCxnSpPr>
          <p:nvPr/>
        </p:nvCxnSpPr>
        <p:spPr>
          <a:xfrm flipH="1" flipV="1">
            <a:off x="8449400" y="2763184"/>
            <a:ext cx="367474" cy="1525"/>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2" name="ïsḷîḓè"/>
          <p:cNvSpPr/>
          <p:nvPr/>
        </p:nvSpPr>
        <p:spPr>
          <a:xfrm rot="5400000">
            <a:off x="8351861" y="2669459"/>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03" name="íšlïdé">
            <a:extLst>
              <a:ext uri="{FF2B5EF4-FFF2-40B4-BE49-F238E27FC236}">
                <a16:creationId xmlns:a16="http://schemas.microsoft.com/office/drawing/2014/main" id="{01E7BD08-7174-4D2D-B980-4BC24DE3F709}"/>
              </a:ext>
            </a:extLst>
          </p:cNvPr>
          <p:cNvSpPr/>
          <p:nvPr/>
        </p:nvSpPr>
        <p:spPr>
          <a:xfrm>
            <a:off x="8224124" y="2929709"/>
            <a:ext cx="542869"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定</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性</a:t>
            </a:r>
          </a:p>
        </p:txBody>
      </p:sp>
      <p:sp>
        <p:nvSpPr>
          <p:cNvPr id="104" name="ïsḷîḓè"/>
          <p:cNvSpPr/>
          <p:nvPr/>
        </p:nvSpPr>
        <p:spPr>
          <a:xfrm rot="5400000">
            <a:off x="8816874" y="2669459"/>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05" name="矩形 104"/>
          <p:cNvSpPr/>
          <p:nvPr/>
        </p:nvSpPr>
        <p:spPr>
          <a:xfrm>
            <a:off x="8710038" y="2826967"/>
            <a:ext cx="441146" cy="707886"/>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定</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量</a:t>
            </a:r>
          </a:p>
        </p:txBody>
      </p:sp>
      <p:sp>
        <p:nvSpPr>
          <p:cNvPr id="106" name="下箭头 105"/>
          <p:cNvSpPr/>
          <p:nvPr/>
        </p:nvSpPr>
        <p:spPr>
          <a:xfrm rot="16200000">
            <a:off x="9541665" y="1873578"/>
            <a:ext cx="190984" cy="275029"/>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下箭头 106"/>
          <p:cNvSpPr/>
          <p:nvPr/>
        </p:nvSpPr>
        <p:spPr>
          <a:xfrm>
            <a:off x="8529977" y="2278906"/>
            <a:ext cx="190984" cy="275029"/>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626214" y="3842736"/>
            <a:ext cx="2151345"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描述了空间实体随着时间变化而变化的特征。</a:t>
            </a:r>
          </a:p>
        </p:txBody>
      </p:sp>
      <p:cxnSp>
        <p:nvCxnSpPr>
          <p:cNvPr id="118" name="直接连接符 117">
            <a:extLst>
              <a:ext uri="{FF2B5EF4-FFF2-40B4-BE49-F238E27FC236}">
                <a16:creationId xmlns:a16="http://schemas.microsoft.com/office/drawing/2014/main" id="{9D172938-B27C-4600-8C85-3A9987582E29}"/>
              </a:ext>
            </a:extLst>
          </p:cNvPr>
          <p:cNvCxnSpPr>
            <a:cxnSpLocks/>
          </p:cNvCxnSpPr>
          <p:nvPr/>
        </p:nvCxnSpPr>
        <p:spPr>
          <a:xfrm>
            <a:off x="6092466" y="1381522"/>
            <a:ext cx="0" cy="93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9D172938-B27C-4600-8C85-3A9987582E29}"/>
              </a:ext>
            </a:extLst>
          </p:cNvPr>
          <p:cNvCxnSpPr>
            <a:cxnSpLocks/>
          </p:cNvCxnSpPr>
          <p:nvPr/>
        </p:nvCxnSpPr>
        <p:spPr>
          <a:xfrm>
            <a:off x="6106266" y="5065163"/>
            <a:ext cx="0" cy="93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下箭头 126"/>
          <p:cNvSpPr/>
          <p:nvPr/>
        </p:nvSpPr>
        <p:spPr>
          <a:xfrm rot="5400000">
            <a:off x="2806985" y="1825783"/>
            <a:ext cx="190984" cy="275029"/>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730991" y="2561091"/>
            <a:ext cx="1556837" cy="1015663"/>
          </a:xfrm>
          <a:prstGeom prst="rect">
            <a:avLst/>
          </a:prstGeom>
        </p:spPr>
        <p:txBody>
          <a:bodyPr wrap="none">
            <a:spAutoFit/>
          </a:bodyPr>
          <a:lstStyle/>
          <a:p>
            <a:pPr marL="342900" indent="-342900" algn="r">
              <a:buFont typeface="Arial" panose="020B0604020202020204"/>
              <a:buChar char="•"/>
            </a:pPr>
            <a:r>
              <a:rPr lang="zh-CN" altLang="zh-CN" sz="2000" dirty="0">
                <a:latin typeface="微软雅黑" panose="020B0503020204020204" pitchFamily="34" charset="-122"/>
                <a:ea typeface="微软雅黑" panose="020B0503020204020204" pitchFamily="34" charset="-122"/>
              </a:rPr>
              <a:t>拓扑关系</a:t>
            </a:r>
            <a:endParaRPr lang="en-US" altLang="zh-CN" sz="2000" dirty="0">
              <a:latin typeface="微软雅黑" panose="020B0503020204020204" pitchFamily="34" charset="-122"/>
              <a:ea typeface="微软雅黑" panose="020B0503020204020204" pitchFamily="34" charset="-122"/>
            </a:endParaRPr>
          </a:p>
          <a:p>
            <a:pPr marL="342900" indent="-342900" algn="r">
              <a:buFont typeface="Arial" panose="020B0604020202020204"/>
              <a:buChar char="•"/>
            </a:pPr>
            <a:r>
              <a:rPr lang="zh-CN" altLang="zh-CN" sz="2000" dirty="0">
                <a:latin typeface="微软雅黑" panose="020B0503020204020204" pitchFamily="34" charset="-122"/>
                <a:ea typeface="微软雅黑" panose="020B0503020204020204" pitchFamily="34" charset="-122"/>
              </a:rPr>
              <a:t>方位关系</a:t>
            </a:r>
            <a:endParaRPr lang="en-US" altLang="zh-CN" sz="2000" dirty="0">
              <a:latin typeface="微软雅黑" panose="020B0503020204020204" pitchFamily="34" charset="-122"/>
              <a:ea typeface="微软雅黑" panose="020B0503020204020204" pitchFamily="34" charset="-122"/>
            </a:endParaRPr>
          </a:p>
          <a:p>
            <a:pPr marL="342900" indent="-342900" algn="r">
              <a:buFont typeface="Arial" panose="020B0604020202020204"/>
              <a:buChar char="•"/>
            </a:pPr>
            <a:r>
              <a:rPr lang="zh-CN" altLang="zh-CN" sz="2000" dirty="0">
                <a:latin typeface="微软雅黑" panose="020B0503020204020204" pitchFamily="34" charset="-122"/>
                <a:ea typeface="微软雅黑" panose="020B0503020204020204" pitchFamily="34" charset="-122"/>
              </a:rPr>
              <a:t>距离关系</a:t>
            </a:r>
            <a:endParaRPr lang="zh-CN" altLang="en-US" sz="2000" dirty="0">
              <a:latin typeface="微软雅黑" panose="020B0503020204020204" pitchFamily="34" charset="-122"/>
              <a:ea typeface="微软雅黑" panose="020B0503020204020204" pitchFamily="34" charset="-122"/>
            </a:endParaRPr>
          </a:p>
        </p:txBody>
      </p:sp>
      <p:cxnSp>
        <p:nvCxnSpPr>
          <p:cNvPr id="151" name="直接连接符 150"/>
          <p:cNvCxnSpPr>
            <a:stCxn id="154" idx="4"/>
            <a:endCxn id="152" idx="4"/>
          </p:cNvCxnSpPr>
          <p:nvPr/>
        </p:nvCxnSpPr>
        <p:spPr>
          <a:xfrm>
            <a:off x="8096825" y="4682984"/>
            <a:ext cx="0" cy="1281309"/>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2" name="ïsḷîḓè"/>
          <p:cNvSpPr/>
          <p:nvPr/>
        </p:nvSpPr>
        <p:spPr>
          <a:xfrm>
            <a:off x="8001575" y="5773793"/>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53" name="íšlïdé">
            <a:extLst>
              <a:ext uri="{FF2B5EF4-FFF2-40B4-BE49-F238E27FC236}">
                <a16:creationId xmlns:a16="http://schemas.microsoft.com/office/drawing/2014/main" id="{01E7BD08-7174-4D2D-B980-4BC24DE3F709}"/>
              </a:ext>
            </a:extLst>
          </p:cNvPr>
          <p:cNvSpPr/>
          <p:nvPr/>
        </p:nvSpPr>
        <p:spPr>
          <a:xfrm>
            <a:off x="8192075" y="5627667"/>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分类形式</a:t>
            </a:r>
          </a:p>
        </p:txBody>
      </p:sp>
      <p:sp>
        <p:nvSpPr>
          <p:cNvPr id="154" name="ïsḷîḓè"/>
          <p:cNvSpPr/>
          <p:nvPr/>
        </p:nvSpPr>
        <p:spPr>
          <a:xfrm>
            <a:off x="8001575" y="449248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55" name="矩形 154"/>
          <p:cNvSpPr/>
          <p:nvPr/>
        </p:nvSpPr>
        <p:spPr>
          <a:xfrm>
            <a:off x="8192075" y="4401325"/>
            <a:ext cx="2954655"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多尺度特征</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数据综合</a:t>
            </a:r>
          </a:p>
        </p:txBody>
      </p:sp>
      <p:sp>
        <p:nvSpPr>
          <p:cNvPr id="157" name="矩形 156"/>
          <p:cNvSpPr/>
          <p:nvPr/>
        </p:nvSpPr>
        <p:spPr>
          <a:xfrm>
            <a:off x="9669402" y="4548719"/>
            <a:ext cx="262727" cy="87086"/>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9658159" y="5213752"/>
            <a:ext cx="1556836" cy="1323439"/>
          </a:xfrm>
          <a:prstGeom prst="rect">
            <a:avLst/>
          </a:prstGeom>
        </p:spPr>
        <p:txBody>
          <a:bodyPr wrap="none">
            <a:spAutoFit/>
          </a:bodyPr>
          <a:lstStyle/>
          <a:p>
            <a:pPr marL="342900" indent="-342900" algn="r">
              <a:buFont typeface="Arial" panose="020B0604020202020204"/>
              <a:buChar char="•"/>
            </a:pPr>
            <a:r>
              <a:rPr lang="zh-CN" altLang="en-US" sz="2000" dirty="0">
                <a:latin typeface="微软雅黑" panose="020B0503020204020204" pitchFamily="34" charset="-122"/>
                <a:ea typeface="微软雅黑" panose="020B0503020204020204" pitchFamily="34" charset="-122"/>
              </a:rPr>
              <a:t>兴趣领域</a:t>
            </a:r>
            <a:endParaRPr lang="en-US" altLang="zh-CN" sz="2000" dirty="0">
              <a:latin typeface="微软雅黑" panose="020B0503020204020204" pitchFamily="34" charset="-122"/>
              <a:ea typeface="微软雅黑" panose="020B0503020204020204" pitchFamily="34" charset="-122"/>
            </a:endParaRPr>
          </a:p>
          <a:p>
            <a:pPr marL="342900" indent="-342900" algn="r">
              <a:buFont typeface="Arial" panose="020B0604020202020204"/>
              <a:buChar char="•"/>
            </a:pPr>
            <a:r>
              <a:rPr lang="zh-CN" altLang="zh-CN" sz="2000" dirty="0">
                <a:latin typeface="微软雅黑" panose="020B0503020204020204" pitchFamily="34" charset="-122"/>
                <a:ea typeface="微软雅黑" panose="020B0503020204020204" pitchFamily="34" charset="-122"/>
              </a:rPr>
              <a:t>研究过程</a:t>
            </a:r>
            <a:endParaRPr lang="en-US" altLang="zh-CN" sz="2000" dirty="0">
              <a:latin typeface="微软雅黑" panose="020B0503020204020204" pitchFamily="34" charset="-122"/>
              <a:ea typeface="微软雅黑" panose="020B0503020204020204" pitchFamily="34" charset="-122"/>
            </a:endParaRPr>
          </a:p>
          <a:p>
            <a:pPr marL="342900" indent="-342900" algn="r">
              <a:buFont typeface="Arial" panose="020B0604020202020204"/>
              <a:buChar char="•"/>
            </a:pPr>
            <a:r>
              <a:rPr lang="zh-CN" altLang="zh-CN" sz="2000" dirty="0">
                <a:latin typeface="微软雅黑" panose="020B0503020204020204" pitchFamily="34" charset="-122"/>
                <a:ea typeface="微软雅黑" panose="020B0503020204020204" pitchFamily="34" charset="-122"/>
              </a:rPr>
              <a:t>研究范围</a:t>
            </a:r>
            <a:endParaRPr lang="en-US" altLang="zh-CN" sz="2000" dirty="0">
              <a:latin typeface="微软雅黑" panose="020B0503020204020204" pitchFamily="34" charset="-122"/>
              <a:ea typeface="微软雅黑" panose="020B0503020204020204" pitchFamily="34" charset="-122"/>
            </a:endParaRPr>
          </a:p>
          <a:p>
            <a:pPr marL="342900" indent="-342900" algn="r">
              <a:buFont typeface="Arial" panose="020B0604020202020204"/>
              <a:buChar char="•"/>
            </a:pPr>
            <a:r>
              <a:rPr lang="zh-CN" altLang="zh-CN" sz="2000" dirty="0">
                <a:latin typeface="微软雅黑" panose="020B0503020204020204" pitchFamily="34" charset="-122"/>
                <a:ea typeface="微软雅黑" panose="020B0503020204020204" pitchFamily="34" charset="-122"/>
              </a:rPr>
              <a:t>度量标准</a:t>
            </a:r>
            <a:endParaRPr lang="zh-CN" altLang="en-US" sz="2000" dirty="0">
              <a:latin typeface="微软雅黑" panose="020B0503020204020204" pitchFamily="34" charset="-122"/>
              <a:ea typeface="微软雅黑" panose="020B0503020204020204" pitchFamily="34" charset="-122"/>
            </a:endParaRPr>
          </a:p>
        </p:txBody>
      </p:sp>
      <p:sp>
        <p:nvSpPr>
          <p:cNvPr id="159" name="下箭头 158"/>
          <p:cNvSpPr/>
          <p:nvPr/>
        </p:nvSpPr>
        <p:spPr>
          <a:xfrm rot="16200000">
            <a:off x="9445504" y="5743290"/>
            <a:ext cx="190984" cy="272426"/>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99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162757" y="417442"/>
            <a:ext cx="6029242" cy="6440557"/>
          </a:xfrm>
          <a:prstGeom prst="rect">
            <a:avLst/>
          </a:prstGeom>
          <a:solidFill>
            <a:srgbClr val="BDC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57" y="417442"/>
            <a:ext cx="6166913" cy="6440557"/>
          </a:xfrm>
          <a:prstGeom prst="rect">
            <a:avLst/>
          </a:prstGeom>
          <a:solidFill>
            <a:srgbClr val="F6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977712" y="5596998"/>
            <a:ext cx="3047374" cy="856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977712" y="3372639"/>
            <a:ext cx="1401953" cy="1451201"/>
          </a:xfrm>
          <a:prstGeom prst="rect">
            <a:avLst/>
          </a:prstGeom>
          <a:solidFill>
            <a:srgbClr val="BDC6C9">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4623133" y="3348280"/>
            <a:ext cx="1401953" cy="1475559"/>
          </a:xfrm>
          <a:prstGeom prst="rect">
            <a:avLst/>
          </a:prstGeom>
          <a:solidFill>
            <a:srgbClr val="BDC6C9">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C0C51645-CD26-4300-B487-079B8D179314}"/>
              </a:ext>
            </a:extLst>
          </p:cNvPr>
          <p:cNvSpPr/>
          <p:nvPr/>
        </p:nvSpPr>
        <p:spPr>
          <a:xfrm>
            <a:off x="4928380"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8" name="矩形 27"/>
          <p:cNvSpPr/>
          <p:nvPr/>
        </p:nvSpPr>
        <p:spPr>
          <a:xfrm>
            <a:off x="6354549" y="1750922"/>
            <a:ext cx="5566062" cy="4439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şḻíḋe">
            <a:extLst>
              <a:ext uri="{FF2B5EF4-FFF2-40B4-BE49-F238E27FC236}">
                <a16:creationId xmlns:a16="http://schemas.microsoft.com/office/drawing/2014/main" id="{CF79D276-9699-467B-A042-2809DFE92D25}"/>
              </a:ext>
            </a:extLst>
          </p:cNvPr>
          <p:cNvSpPr txBox="1"/>
          <p:nvPr/>
        </p:nvSpPr>
        <p:spPr bwMode="auto">
          <a:xfrm>
            <a:off x="3912775" y="1663656"/>
            <a:ext cx="115664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空间自</a:t>
            </a:r>
            <a:endParaRPr lang="en-US" altLang="zh-CN" sz="2400" b="1" dirty="0">
              <a:latin typeface="微软雅黑" panose="020B0503020204020204" pitchFamily="34" charset="-122"/>
              <a:ea typeface="微软雅黑" panose="020B0503020204020204" pitchFamily="34" charset="-122"/>
            </a:endParaRPr>
          </a:p>
          <a:p>
            <a:pPr algn="ct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相关</a:t>
            </a:r>
            <a:endParaRPr lang="en-US" altLang="zh-CN" sz="2400" b="1" dirty="0">
              <a:latin typeface="微软雅黑" panose="020B0503020204020204" pitchFamily="34" charset="-122"/>
              <a:ea typeface="微软雅黑" panose="020B0503020204020204" pitchFamily="34" charset="-122"/>
            </a:endParaRPr>
          </a:p>
        </p:txBody>
      </p:sp>
      <p:sp>
        <p:nvSpPr>
          <p:cNvPr id="19" name="îşḻíḋe">
            <a:extLst>
              <a:ext uri="{FF2B5EF4-FFF2-40B4-BE49-F238E27FC236}">
                <a16:creationId xmlns:a16="http://schemas.microsoft.com/office/drawing/2014/main" id="{CF79D276-9699-467B-A042-2809DFE92D25}"/>
              </a:ext>
            </a:extLst>
          </p:cNvPr>
          <p:cNvSpPr txBox="1"/>
          <p:nvPr/>
        </p:nvSpPr>
        <p:spPr bwMode="auto">
          <a:xfrm>
            <a:off x="649579" y="1663656"/>
            <a:ext cx="141255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空间</a:t>
            </a:r>
            <a:endParaRPr lang="en-US" altLang="zh-CN" sz="2400" b="1" dirty="0">
              <a:latin typeface="微软雅黑" panose="020B0503020204020204" pitchFamily="34" charset="-122"/>
              <a:ea typeface="微软雅黑" panose="020B0503020204020204" pitchFamily="34" charset="-122"/>
            </a:endParaRPr>
          </a:p>
          <a:p>
            <a:pP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依赖</a:t>
            </a:r>
            <a:endParaRPr lang="en-US" altLang="zh-CN" sz="2400" b="1" dirty="0">
              <a:latin typeface="微软雅黑" panose="020B0503020204020204" pitchFamily="34" charset="-122"/>
              <a:ea typeface="微软雅黑" panose="020B0503020204020204" pitchFamily="34" charset="-122"/>
            </a:endParaRPr>
          </a:p>
        </p:txBody>
      </p:sp>
      <p:sp>
        <p:nvSpPr>
          <p:cNvPr id="23" name="标题 1"/>
          <p:cNvSpPr txBox="1">
            <a:spLocks/>
          </p:cNvSpPr>
          <p:nvPr/>
        </p:nvSpPr>
        <p:spPr>
          <a:xfrm>
            <a:off x="5012467"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核心特征</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空间依赖性</a:t>
            </a:r>
            <a:endParaRPr lang="en-US" altLang="zh-CN" sz="2400" dirty="0">
              <a:latin typeface="微软雅黑" panose="020B0503020204020204" pitchFamily="34" charset="-122"/>
              <a:ea typeface="微软雅黑" panose="020B0503020204020204" pitchFamily="34" charset="-122"/>
            </a:endParaRPr>
          </a:p>
        </p:txBody>
      </p:sp>
      <p:pic>
        <p:nvPicPr>
          <p:cNvPr id="24" name="图片 23"/>
          <p:cNvPicPr/>
          <p:nvPr/>
        </p:nvPicPr>
        <p:blipFill rotWithShape="1">
          <a:blip r:embed="rId2">
            <a:extLst>
              <a:ext uri="{28A0092B-C50C-407E-A947-70E740481C1C}">
                <a14:useLocalDpi xmlns:a14="http://schemas.microsoft.com/office/drawing/2010/main" val="0"/>
              </a:ext>
            </a:extLst>
          </a:blip>
          <a:srcRect l="1271" t="1515" r="2957" b="21521"/>
          <a:stretch/>
        </p:blipFill>
        <p:spPr bwMode="auto">
          <a:xfrm>
            <a:off x="6471661" y="2293065"/>
            <a:ext cx="5401671" cy="3580041"/>
          </a:xfrm>
          <a:prstGeom prst="rect">
            <a:avLst/>
          </a:prstGeom>
          <a:noFill/>
        </p:spPr>
      </p:pic>
      <p:sp>
        <p:nvSpPr>
          <p:cNvPr id="29" name="išḻíḋé"/>
          <p:cNvSpPr/>
          <p:nvPr/>
        </p:nvSpPr>
        <p:spPr>
          <a:xfrm>
            <a:off x="2303810" y="572983"/>
            <a:ext cx="933877" cy="271823"/>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rgbClr val="97A4A5"/>
          </a:solidFill>
          <a:ln w="12700" cap="flat">
            <a:noFill/>
            <a:miter lim="400000"/>
          </a:ln>
          <a:effectLst/>
        </p:spPr>
        <p:txBody>
          <a:bodyPr wrap="square" lIns="91440" tIns="45720" rIns="91440" bIns="45720" numCol="1" anchor="ctr">
            <a:normAutofit fontScale="3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endParaRPr/>
          </a:p>
        </p:txBody>
      </p:sp>
      <p:sp>
        <p:nvSpPr>
          <p:cNvPr id="30" name="ïşḻïḑe"/>
          <p:cNvSpPr/>
          <p:nvPr/>
        </p:nvSpPr>
        <p:spPr>
          <a:xfrm rot="16200000">
            <a:off x="1774599" y="1092860"/>
            <a:ext cx="933877" cy="271823"/>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rgbClr val="4F5E60"/>
          </a:solidFill>
          <a:ln w="12700" cap="flat">
            <a:noFill/>
            <a:miter lim="400000"/>
          </a:ln>
          <a:effectLst/>
        </p:spPr>
        <p:txBody>
          <a:bodyPr wrap="square" lIns="91440" tIns="45720" rIns="91440" bIns="45720" numCol="1" anchor="ctr">
            <a:normAutofit fontScale="3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endParaRPr/>
          </a:p>
        </p:txBody>
      </p:sp>
      <p:sp>
        <p:nvSpPr>
          <p:cNvPr id="31" name="îŝļïde"/>
          <p:cNvSpPr/>
          <p:nvPr/>
        </p:nvSpPr>
        <p:spPr>
          <a:xfrm rot="5400000">
            <a:off x="2823686" y="1102194"/>
            <a:ext cx="933877" cy="271823"/>
          </a:xfrm>
          <a:custGeom>
            <a:avLst/>
            <a:gdLst/>
            <a:ahLst/>
            <a:cxnLst>
              <a:cxn ang="0">
                <a:pos x="wd2" y="hd2"/>
              </a:cxn>
              <a:cxn ang="5400000">
                <a:pos x="wd2" y="hd2"/>
              </a:cxn>
              <a:cxn ang="10800000">
                <a:pos x="wd2" y="hd2"/>
              </a:cxn>
              <a:cxn ang="16200000">
                <a:pos x="wd2" y="hd2"/>
              </a:cxn>
            </a:cxnLst>
            <a:rect l="0" t="0" r="r" b="b"/>
            <a:pathLst>
              <a:path w="21600" h="21600" extrusionOk="0">
                <a:moveTo>
                  <a:pt x="10692" y="0"/>
                </a:moveTo>
                <a:cubicBezTo>
                  <a:pt x="6830" y="0"/>
                  <a:pt x="2969" y="5004"/>
                  <a:pt x="0" y="15005"/>
                </a:cubicBezTo>
                <a:lnTo>
                  <a:pt x="134" y="20923"/>
                </a:lnTo>
                <a:lnTo>
                  <a:pt x="1704" y="21342"/>
                </a:lnTo>
                <a:cubicBezTo>
                  <a:pt x="4192" y="12865"/>
                  <a:pt x="7441" y="8619"/>
                  <a:pt x="10692" y="8619"/>
                </a:cubicBezTo>
                <a:cubicBezTo>
                  <a:pt x="13959" y="8619"/>
                  <a:pt x="17227" y="12899"/>
                  <a:pt x="19720" y="21463"/>
                </a:cubicBezTo>
                <a:cubicBezTo>
                  <a:pt x="19733" y="21508"/>
                  <a:pt x="19745" y="21555"/>
                  <a:pt x="19758" y="21600"/>
                </a:cubicBezTo>
                <a:lnTo>
                  <a:pt x="19877" y="16206"/>
                </a:lnTo>
                <a:lnTo>
                  <a:pt x="21600" y="15746"/>
                </a:lnTo>
                <a:cubicBezTo>
                  <a:pt x="21564" y="15621"/>
                  <a:pt x="21531" y="15492"/>
                  <a:pt x="21494" y="15368"/>
                </a:cubicBezTo>
                <a:cubicBezTo>
                  <a:pt x="18512" y="5120"/>
                  <a:pt x="14601" y="0"/>
                  <a:pt x="10692" y="0"/>
                </a:cubicBezTo>
                <a:close/>
              </a:path>
            </a:pathLst>
          </a:custGeom>
          <a:solidFill>
            <a:srgbClr val="97A4A5"/>
          </a:solidFill>
          <a:ln w="12700" cap="flat">
            <a:noFill/>
            <a:miter lim="400000"/>
          </a:ln>
          <a:effectLst/>
        </p:spPr>
        <p:txBody>
          <a:bodyPr wrap="square" lIns="91440" tIns="45720" rIns="91440" bIns="45720" numCol="1" anchor="ctr">
            <a:normAutofit fontScale="3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endParaRPr/>
          </a:p>
        </p:txBody>
      </p:sp>
      <p:sp>
        <p:nvSpPr>
          <p:cNvPr id="32" name="ïśļíḋé"/>
          <p:cNvSpPr/>
          <p:nvPr/>
        </p:nvSpPr>
        <p:spPr>
          <a:xfrm rot="10800000" flipH="1" flipV="1">
            <a:off x="1792024" y="1786699"/>
            <a:ext cx="974057" cy="10714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BDC6C9"/>
          </a:solidFill>
          <a:ln w="12700" cap="flat">
            <a:noFill/>
            <a:miter lim="400000"/>
          </a:ln>
          <a:effectLst/>
        </p:spPr>
        <p:txBody>
          <a:bodyPr wrap="square" lIns="91440" tIns="45720" rIns="91440" bIns="45720" numCol="1"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endParaRPr/>
          </a:p>
        </p:txBody>
      </p:sp>
      <p:sp>
        <p:nvSpPr>
          <p:cNvPr id="33" name="ïṥļïďé"/>
          <p:cNvSpPr/>
          <p:nvPr/>
        </p:nvSpPr>
        <p:spPr>
          <a:xfrm>
            <a:off x="2766081" y="1625269"/>
            <a:ext cx="462271" cy="268576"/>
          </a:xfrm>
          <a:custGeom>
            <a:avLst/>
            <a:gdLst/>
            <a:ahLst/>
            <a:cxnLst>
              <a:cxn ang="0">
                <a:pos x="wd2" y="hd2"/>
              </a:cxn>
              <a:cxn ang="5400000">
                <a:pos x="wd2" y="hd2"/>
              </a:cxn>
              <a:cxn ang="10800000">
                <a:pos x="wd2" y="hd2"/>
              </a:cxn>
              <a:cxn ang="16200000">
                <a:pos x="wd2" y="hd2"/>
              </a:cxn>
            </a:cxnLst>
            <a:rect l="0" t="0" r="r" b="b"/>
            <a:pathLst>
              <a:path w="21600" h="21600" extrusionOk="0">
                <a:moveTo>
                  <a:pt x="18158" y="0"/>
                </a:moveTo>
                <a:cubicBezTo>
                  <a:pt x="13132" y="8580"/>
                  <a:pt x="6567" y="12877"/>
                  <a:pt x="0" y="12877"/>
                </a:cubicBezTo>
                <a:lnTo>
                  <a:pt x="0" y="21600"/>
                </a:lnTo>
                <a:cubicBezTo>
                  <a:pt x="7802" y="21600"/>
                  <a:pt x="15603" y="16535"/>
                  <a:pt x="21600" y="6414"/>
                </a:cubicBezTo>
                <a:lnTo>
                  <a:pt x="21330" y="424"/>
                </a:lnTo>
                <a:lnTo>
                  <a:pt x="18158" y="0"/>
                </a:lnTo>
                <a:close/>
              </a:path>
            </a:pathLst>
          </a:custGeom>
          <a:solidFill>
            <a:srgbClr val="BDC6C9"/>
          </a:solidFill>
          <a:ln w="12700" cap="flat">
            <a:noFill/>
            <a:miter lim="400000"/>
          </a:ln>
          <a:effectLst/>
        </p:spPr>
        <p:txBody>
          <a:bodyPr wrap="square" lIns="91440" tIns="45720" rIns="91440" bIns="45720" numCol="1" anchor="ctr">
            <a:normAutofit fontScale="3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1pPr>
            <a:lvl2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2pPr>
            <a:lvl3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3pPr>
            <a:lvl4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4pPr>
            <a:lvl5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5pPr>
            <a:lvl6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6pPr>
            <a:lvl7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7pPr>
            <a:lvl8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8pPr>
            <a:lvl9pPr marL="0" marR="0" indent="0" algn="ctr" defTabSz="457200" rtl="0" fontAlgn="auto" latinLnBrk="0" hangingPunct="0">
              <a:lnSpc>
                <a:spcPct val="80000"/>
              </a:lnSpc>
              <a:spcBef>
                <a:spcPts val="5500"/>
              </a:spcBef>
              <a:spcAft>
                <a:spcPts val="0"/>
              </a:spcAft>
              <a:buClrTx/>
              <a:buSzTx/>
              <a:buFontTx/>
              <a:buNone/>
              <a:tabLst/>
              <a:defRPr kumimoji="0" sz="5000" b="0" i="0" u="none" strike="noStrike" cap="none" spc="0" normalizeH="0" baseline="0">
                <a:ln>
                  <a:noFill/>
                </a:ln>
                <a:solidFill>
                  <a:srgbClr val="333333"/>
                </a:solidFill>
                <a:effectLst/>
                <a:uFillTx/>
              </a:defRPr>
            </a:lvl9pPr>
          </a:lstStyle>
          <a:p>
            <a:endParaRPr/>
          </a:p>
        </p:txBody>
      </p:sp>
      <p:sp>
        <p:nvSpPr>
          <p:cNvPr id="34" name="îşľîde"/>
          <p:cNvSpPr/>
          <p:nvPr/>
        </p:nvSpPr>
        <p:spPr>
          <a:xfrm>
            <a:off x="2294475" y="1622022"/>
            <a:ext cx="471606" cy="271823"/>
          </a:xfrm>
          <a:custGeom>
            <a:avLst/>
            <a:gdLst/>
            <a:ahLst/>
            <a:cxnLst>
              <a:cxn ang="0">
                <a:pos x="wd2" y="hd2"/>
              </a:cxn>
              <a:cxn ang="5400000">
                <a:pos x="wd2" y="hd2"/>
              </a:cxn>
              <a:cxn ang="10800000">
                <a:pos x="wd2" y="hd2"/>
              </a:cxn>
              <a:cxn ang="16200000">
                <a:pos x="wd2" y="hd2"/>
              </a:cxn>
            </a:cxnLst>
            <a:rect l="0" t="0" r="r" b="b"/>
            <a:pathLst>
              <a:path w="21600" h="21600" extrusionOk="0">
                <a:moveTo>
                  <a:pt x="3648" y="0"/>
                </a:moveTo>
                <a:lnTo>
                  <a:pt x="3411" y="5394"/>
                </a:lnTo>
                <a:lnTo>
                  <a:pt x="0" y="5854"/>
                </a:lnTo>
                <a:cubicBezTo>
                  <a:pt x="71" y="5979"/>
                  <a:pt x="137" y="6108"/>
                  <a:pt x="209" y="6232"/>
                </a:cubicBezTo>
                <a:cubicBezTo>
                  <a:pt x="6116" y="16480"/>
                  <a:pt x="13859" y="21600"/>
                  <a:pt x="21600" y="21600"/>
                </a:cubicBezTo>
                <a:lnTo>
                  <a:pt x="21600" y="12981"/>
                </a:lnTo>
                <a:cubicBezTo>
                  <a:pt x="15130" y="12981"/>
                  <a:pt x="8659" y="8702"/>
                  <a:pt x="3722" y="137"/>
                </a:cubicBezTo>
                <a:cubicBezTo>
                  <a:pt x="3696" y="92"/>
                  <a:pt x="3674" y="45"/>
                  <a:pt x="3648" y="0"/>
                </a:cubicBezTo>
                <a:close/>
              </a:path>
            </a:pathLst>
          </a:custGeom>
          <a:solidFill>
            <a:srgbClr val="4F5E60"/>
          </a:solidFill>
          <a:ln w="12700" cap="flat">
            <a:noFill/>
            <a:miter lim="400000"/>
          </a:ln>
          <a:effectLst/>
        </p:spPr>
        <p:txBody>
          <a:bodyPr wrap="square" lIns="91440" tIns="45720" rIns="91440" bIns="45720" numCol="1" anchor="ctr">
            <a:normAutofit fontScale="32500" lnSpcReduction="20000"/>
          </a:bodyPr>
          <a:lstStyle/>
          <a:p>
            <a:pPr algn="ctr" defTabSz="457200" hangingPunct="0">
              <a:lnSpc>
                <a:spcPct val="80000"/>
              </a:lnSpc>
              <a:spcBef>
                <a:spcPts val="5500"/>
              </a:spcBef>
            </a:pPr>
            <a:endParaRPr sz="5000">
              <a:solidFill>
                <a:srgbClr val="333333"/>
              </a:solidFill>
            </a:endParaRPr>
          </a:p>
        </p:txBody>
      </p:sp>
      <p:sp>
        <p:nvSpPr>
          <p:cNvPr id="35" name="ïṩlïḑê"/>
          <p:cNvSpPr/>
          <p:nvPr/>
        </p:nvSpPr>
        <p:spPr>
          <a:xfrm rot="10800000" flipH="1" flipV="1">
            <a:off x="2766082" y="1786699"/>
            <a:ext cx="993689" cy="10714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4F5E60"/>
          </a:solidFill>
          <a:ln w="12700" cap="flat">
            <a:noFill/>
            <a:miter lim="400000"/>
          </a:ln>
          <a:effectLst/>
        </p:spPr>
        <p:txBody>
          <a:bodyPr wrap="square" lIns="91440" tIns="45720" rIns="91440" bIns="45720" numCol="1" anchor="ctr">
            <a:normAutofit fontScale="25000" lnSpcReduction="20000"/>
          </a:bodyPr>
          <a:lstStyle/>
          <a:p>
            <a:pPr algn="ctr" defTabSz="457200" hangingPunct="0">
              <a:lnSpc>
                <a:spcPct val="80000"/>
              </a:lnSpc>
              <a:spcBef>
                <a:spcPts val="5500"/>
              </a:spcBef>
            </a:pPr>
            <a:endParaRPr sz="5000">
              <a:solidFill>
                <a:srgbClr val="333333"/>
              </a:solidFill>
            </a:endParaRPr>
          </a:p>
        </p:txBody>
      </p:sp>
      <p:sp>
        <p:nvSpPr>
          <p:cNvPr id="38" name="îşḻíḋe">
            <a:extLst>
              <a:ext uri="{FF2B5EF4-FFF2-40B4-BE49-F238E27FC236}">
                <a16:creationId xmlns:a16="http://schemas.microsoft.com/office/drawing/2014/main" id="{CF79D276-9699-467B-A042-2809DFE92D25}"/>
              </a:ext>
            </a:extLst>
          </p:cNvPr>
          <p:cNvSpPr txBox="1"/>
          <p:nvPr/>
        </p:nvSpPr>
        <p:spPr bwMode="auto">
          <a:xfrm>
            <a:off x="3529133" y="2073343"/>
            <a:ext cx="1938601" cy="83362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（定量描述）</a:t>
            </a:r>
            <a:endParaRPr lang="en-US" altLang="zh-CN" sz="2400" b="1" dirty="0">
              <a:latin typeface="微软雅黑" panose="020B0503020204020204" pitchFamily="34" charset="-122"/>
              <a:ea typeface="微软雅黑" panose="020B0503020204020204" pitchFamily="34" charset="-122"/>
            </a:endParaRPr>
          </a:p>
        </p:txBody>
      </p:sp>
      <p:sp>
        <p:nvSpPr>
          <p:cNvPr id="45" name="矩形 44"/>
          <p:cNvSpPr/>
          <p:nvPr/>
        </p:nvSpPr>
        <p:spPr>
          <a:xfrm>
            <a:off x="4530803" y="2854084"/>
            <a:ext cx="59503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指标</a:t>
            </a:r>
            <a:endParaRPr lang="zh-CN" altLang="en-US" sz="1600" dirty="0">
              <a:latin typeface="微软雅黑" panose="020B0503020204020204" pitchFamily="34" charset="-122"/>
              <a:ea typeface="微软雅黑" panose="020B0503020204020204" pitchFamily="34" charset="-122"/>
            </a:endParaRPr>
          </a:p>
        </p:txBody>
      </p:sp>
      <p:sp>
        <p:nvSpPr>
          <p:cNvPr id="46" name="îşḻíḋe">
            <a:extLst>
              <a:ext uri="{FF2B5EF4-FFF2-40B4-BE49-F238E27FC236}">
                <a16:creationId xmlns:a16="http://schemas.microsoft.com/office/drawing/2014/main" id="{CF79D276-9699-467B-A042-2809DFE92D25}"/>
              </a:ext>
            </a:extLst>
          </p:cNvPr>
          <p:cNvSpPr txBox="1"/>
          <p:nvPr/>
        </p:nvSpPr>
        <p:spPr bwMode="auto">
          <a:xfrm>
            <a:off x="3107768" y="3372639"/>
            <a:ext cx="1095521" cy="3733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600" b="1" dirty="0">
                <a:latin typeface="微软雅黑" panose="020B0503020204020204" pitchFamily="34" charset="-122"/>
                <a:ea typeface="微软雅黑" panose="020B0503020204020204" pitchFamily="34" charset="-122"/>
              </a:rPr>
              <a:t>全局观测</a:t>
            </a:r>
            <a:endParaRPr lang="en-US" altLang="zh-CN" sz="1600" b="1" dirty="0">
              <a:latin typeface="微软雅黑" panose="020B0503020204020204" pitchFamily="34" charset="-122"/>
              <a:ea typeface="微软雅黑" panose="020B0503020204020204" pitchFamily="34" charset="-122"/>
            </a:endParaRPr>
          </a:p>
        </p:txBody>
      </p:sp>
      <p:sp>
        <p:nvSpPr>
          <p:cNvPr id="47" name="îşḻíḋe">
            <a:extLst>
              <a:ext uri="{FF2B5EF4-FFF2-40B4-BE49-F238E27FC236}">
                <a16:creationId xmlns:a16="http://schemas.microsoft.com/office/drawing/2014/main" id="{CF79D276-9699-467B-A042-2809DFE92D25}"/>
              </a:ext>
            </a:extLst>
          </p:cNvPr>
          <p:cNvSpPr txBox="1"/>
          <p:nvPr/>
        </p:nvSpPr>
        <p:spPr bwMode="auto">
          <a:xfrm>
            <a:off x="4716197" y="3383345"/>
            <a:ext cx="1095521" cy="3733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600" b="1" dirty="0">
                <a:latin typeface="微软雅黑" panose="020B0503020204020204" pitchFamily="34" charset="-122"/>
                <a:ea typeface="微软雅黑" panose="020B0503020204020204" pitchFamily="34" charset="-122"/>
              </a:rPr>
              <a:t>局部尺度</a:t>
            </a:r>
            <a:endParaRPr lang="en-US" altLang="zh-CN" sz="1600" b="1" dirty="0">
              <a:latin typeface="微软雅黑" panose="020B0503020204020204" pitchFamily="34" charset="-122"/>
              <a:ea typeface="微软雅黑" panose="020B0503020204020204" pitchFamily="34" charset="-122"/>
            </a:endParaRPr>
          </a:p>
        </p:txBody>
      </p:sp>
      <p:sp>
        <p:nvSpPr>
          <p:cNvPr id="53" name="矩形 52"/>
          <p:cNvSpPr/>
          <p:nvPr/>
        </p:nvSpPr>
        <p:spPr>
          <a:xfrm>
            <a:off x="2964733" y="3699605"/>
            <a:ext cx="1347385" cy="1077218"/>
          </a:xfrm>
          <a:prstGeom prst="rect">
            <a:avLst/>
          </a:prstGeom>
        </p:spPr>
        <p:txBody>
          <a:bodyPr wrap="square">
            <a:spAutoFit/>
          </a:bodyPr>
          <a:lstStyle/>
          <a:p>
            <a:pPr algn="just"/>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对研究区域的整体给出一个参数或指数</a:t>
            </a:r>
            <a:endParaRPr lang="zh-CN" altLang="en-US" sz="1600" dirty="0">
              <a:latin typeface="微软雅黑" panose="020B0503020204020204" pitchFamily="34" charset="-122"/>
              <a:ea typeface="微软雅黑" panose="020B0503020204020204" pitchFamily="34" charset="-122"/>
            </a:endParaRPr>
          </a:p>
        </p:txBody>
      </p:sp>
      <p:sp>
        <p:nvSpPr>
          <p:cNvPr id="54" name="矩形 53"/>
          <p:cNvSpPr/>
          <p:nvPr/>
        </p:nvSpPr>
        <p:spPr>
          <a:xfrm>
            <a:off x="4624902" y="3750937"/>
            <a:ext cx="1347385" cy="1077218"/>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提供和数据观测点等量的参数或指标</a:t>
            </a:r>
            <a:endParaRPr lang="zh-CN" altLang="en-US" sz="1600" dirty="0">
              <a:latin typeface="微软雅黑" panose="020B0503020204020204" pitchFamily="34" charset="-122"/>
              <a:ea typeface="微软雅黑" panose="020B0503020204020204" pitchFamily="34" charset="-122"/>
            </a:endParaRPr>
          </a:p>
        </p:txBody>
      </p:sp>
      <p:sp>
        <p:nvSpPr>
          <p:cNvPr id="55" name="矩形 54"/>
          <p:cNvSpPr/>
          <p:nvPr/>
        </p:nvSpPr>
        <p:spPr>
          <a:xfrm>
            <a:off x="3129012" y="5624257"/>
            <a:ext cx="2682706" cy="830997"/>
          </a:xfrm>
          <a:prstGeom prst="rect">
            <a:avLst/>
          </a:prstGeom>
          <a:solidFill>
            <a:srgbClr val="BDC6C9">
              <a:alpha val="57000"/>
            </a:srgbClr>
          </a:solidFill>
        </p:spPr>
        <p:txBody>
          <a:bodyPr wrap="square">
            <a:spAutoFit/>
          </a:bodyPr>
          <a:lstStyle/>
          <a:p>
            <a:pPr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Moran’s I</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Geary’s C</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Ripley’s K</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Join count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指数、半变异函数</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 name="矩形 80"/>
          <p:cNvSpPr/>
          <p:nvPr/>
        </p:nvSpPr>
        <p:spPr>
          <a:xfrm>
            <a:off x="4591336" y="5100273"/>
            <a:ext cx="1005403"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常用方法</a:t>
            </a:r>
            <a:endParaRPr lang="zh-CN" altLang="en-US" sz="1600" dirty="0">
              <a:latin typeface="微软雅黑" panose="020B0503020204020204" pitchFamily="34" charset="-122"/>
              <a:ea typeface="微软雅黑" panose="020B0503020204020204" pitchFamily="34" charset="-122"/>
            </a:endParaRPr>
          </a:p>
        </p:txBody>
      </p:sp>
      <p:sp>
        <p:nvSpPr>
          <p:cNvPr id="82" name="矩形 81"/>
          <p:cNvSpPr/>
          <p:nvPr/>
        </p:nvSpPr>
        <p:spPr>
          <a:xfrm>
            <a:off x="587562" y="4805910"/>
            <a:ext cx="1683107" cy="1477328"/>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空间上距离相近的实体之间的相似性比距离远的实体间的相似度大</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446015" y="4656609"/>
            <a:ext cx="390968" cy="401404"/>
            <a:chOff x="4900001" y="7852261"/>
            <a:chExt cx="1401953" cy="1439372"/>
          </a:xfrm>
          <a:solidFill>
            <a:srgbClr val="4F5E60"/>
          </a:solidFill>
        </p:grpSpPr>
        <p:sp>
          <p:nvSpPr>
            <p:cNvPr id="83" name="矩形 82"/>
            <p:cNvSpPr/>
            <p:nvPr/>
          </p:nvSpPr>
          <p:spPr>
            <a:xfrm>
              <a:off x="4900001" y="7852261"/>
              <a:ext cx="1401953" cy="3011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rot="5400000">
              <a:off x="4349594" y="8440087"/>
              <a:ext cx="1401953" cy="3011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1789046" y="6018639"/>
            <a:ext cx="402238" cy="398589"/>
            <a:chOff x="2117335" y="3367757"/>
            <a:chExt cx="402238" cy="398589"/>
          </a:xfrm>
          <a:solidFill>
            <a:srgbClr val="4F5E60"/>
          </a:solidFill>
        </p:grpSpPr>
        <p:sp>
          <p:nvSpPr>
            <p:cNvPr id="87" name="矩形 86"/>
            <p:cNvSpPr/>
            <p:nvPr/>
          </p:nvSpPr>
          <p:spPr>
            <a:xfrm>
              <a:off x="2117335" y="3682366"/>
              <a:ext cx="390968" cy="83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rot="5400000">
              <a:off x="2282098" y="3521252"/>
              <a:ext cx="390969" cy="83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矩形 89"/>
          <p:cNvSpPr/>
          <p:nvPr/>
        </p:nvSpPr>
        <p:spPr>
          <a:xfrm>
            <a:off x="532400" y="3818996"/>
            <a:ext cx="1282723" cy="646331"/>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Tobler</a:t>
            </a:r>
          </a:p>
          <a:p>
            <a:pPr algn="ct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1970</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1" name="下箭头 90"/>
          <p:cNvSpPr/>
          <p:nvPr/>
        </p:nvSpPr>
        <p:spPr>
          <a:xfrm>
            <a:off x="982777" y="2500005"/>
            <a:ext cx="190984" cy="978408"/>
          </a:xfrm>
          <a:prstGeom prst="downArrow">
            <a:avLst/>
          </a:prstGeom>
          <a:solidFill>
            <a:srgbClr val="4F5E60"/>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1413711" y="2604558"/>
            <a:ext cx="646331"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定性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描述</a:t>
            </a:r>
          </a:p>
        </p:txBody>
      </p:sp>
      <p:sp>
        <p:nvSpPr>
          <p:cNvPr id="93" name="下箭头 92"/>
          <p:cNvSpPr/>
          <p:nvPr/>
        </p:nvSpPr>
        <p:spPr>
          <a:xfrm>
            <a:off x="4400352" y="2803100"/>
            <a:ext cx="190984" cy="479415"/>
          </a:xfrm>
          <a:prstGeom prst="downArrow">
            <a:avLst/>
          </a:prstGeom>
          <a:solidFill>
            <a:srgbClr val="4F5E60"/>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下箭头 93"/>
          <p:cNvSpPr/>
          <p:nvPr/>
        </p:nvSpPr>
        <p:spPr>
          <a:xfrm>
            <a:off x="4409402" y="4989876"/>
            <a:ext cx="190984" cy="479415"/>
          </a:xfrm>
          <a:prstGeom prst="downArrow">
            <a:avLst/>
          </a:prstGeom>
          <a:solidFill>
            <a:srgbClr val="4F5E60"/>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5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2525D643-9C14-48C7-A48C-69C994F10610}"/>
              </a:ext>
            </a:extLst>
          </p:cNvPr>
          <p:cNvSpPr/>
          <p:nvPr/>
        </p:nvSpPr>
        <p:spPr>
          <a:xfrm>
            <a:off x="0" y="545786"/>
            <a:ext cx="6121364" cy="6440559"/>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C8806B1-B520-49C2-AAC3-713B8E876F57}"/>
              </a:ext>
            </a:extLst>
          </p:cNvPr>
          <p:cNvSpPr/>
          <p:nvPr/>
        </p:nvSpPr>
        <p:spPr>
          <a:xfrm>
            <a:off x="6075644" y="393386"/>
            <a:ext cx="6354944" cy="6464614"/>
          </a:xfrm>
          <a:prstGeom prst="rect">
            <a:avLst/>
          </a:prstGeom>
          <a:solidFill>
            <a:srgbClr val="DDD5CE"/>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47" name="矩形 46">
            <a:extLst>
              <a:ext uri="{FF2B5EF4-FFF2-40B4-BE49-F238E27FC236}">
                <a16:creationId xmlns:a16="http://schemas.microsoft.com/office/drawing/2014/main" id="{8AD7A2E2-18B2-4787-BBCF-50801F3D7230}"/>
              </a:ext>
            </a:extLst>
          </p:cNvPr>
          <p:cNvSpPr/>
          <p:nvPr/>
        </p:nvSpPr>
        <p:spPr>
          <a:xfrm>
            <a:off x="6028291" y="3657600"/>
            <a:ext cx="6595948" cy="1293803"/>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270FDB9-E210-4548-8975-A1714C2C5697}"/>
              </a:ext>
            </a:extLst>
          </p:cNvPr>
          <p:cNvSpPr/>
          <p:nvPr/>
        </p:nvSpPr>
        <p:spPr>
          <a:xfrm>
            <a:off x="4518777" y="-551377"/>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2" name="矩形 11">
            <a:extLst>
              <a:ext uri="{FF2B5EF4-FFF2-40B4-BE49-F238E27FC236}">
                <a16:creationId xmlns:a16="http://schemas.microsoft.com/office/drawing/2014/main" id="{F7101584-34F4-4156-B4A1-CBCB21246400}"/>
              </a:ext>
            </a:extLst>
          </p:cNvPr>
          <p:cNvSpPr/>
          <p:nvPr/>
        </p:nvSpPr>
        <p:spPr>
          <a:xfrm>
            <a:off x="289560" y="1138325"/>
            <a:ext cx="5404817" cy="5423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645E9890-D281-4CF7-B38C-67300D55A740}"/>
              </a:ext>
            </a:extLst>
          </p:cNvPr>
          <p:cNvSpPr txBox="1">
            <a:spLocks/>
          </p:cNvSpPr>
          <p:nvPr/>
        </p:nvSpPr>
        <p:spPr>
          <a:xfrm>
            <a:off x="4635581" y="75779"/>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核心特征</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空间异质性</a:t>
            </a:r>
            <a:endParaRPr lang="en-US" altLang="zh-CN" sz="2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4B2B01AE-420B-41FA-A4D2-2C4CCE7501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98237"/>
            <a:ext cx="5313377" cy="5363535"/>
          </a:xfrm>
          <a:prstGeom prst="rect">
            <a:avLst/>
          </a:prstGeom>
          <a:noFill/>
        </p:spPr>
      </p:pic>
      <p:sp>
        <p:nvSpPr>
          <p:cNvPr id="10" name="矩形 9">
            <a:extLst>
              <a:ext uri="{FF2B5EF4-FFF2-40B4-BE49-F238E27FC236}">
                <a16:creationId xmlns:a16="http://schemas.microsoft.com/office/drawing/2014/main" id="{E5968814-794D-4929-83CF-53AE6E2138FF}"/>
              </a:ext>
            </a:extLst>
          </p:cNvPr>
          <p:cNvSpPr/>
          <p:nvPr/>
        </p:nvSpPr>
        <p:spPr>
          <a:xfrm>
            <a:off x="6817500" y="2219175"/>
            <a:ext cx="3972768" cy="923330"/>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描述空间关系的参数在研究区域的不同地方是不一样的，但在区域的局部其变化是一致的。</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369C20E0-7194-4B02-9598-43B3BD0FD13C}"/>
              </a:ext>
            </a:extLst>
          </p:cNvPr>
          <p:cNvSpPr/>
          <p:nvPr/>
        </p:nvSpPr>
        <p:spPr>
          <a:xfrm>
            <a:off x="6809959" y="1661131"/>
            <a:ext cx="4249433"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空间异质性</a:t>
            </a:r>
            <a:r>
              <a:rPr lang="zh-CN" altLang="zh-CN" b="1" i="1" dirty="0"/>
              <a:t>（</a:t>
            </a:r>
            <a:r>
              <a:rPr lang="en-US" altLang="zh-CN" b="1" i="1" dirty="0"/>
              <a:t>Spatial heterogeneity</a:t>
            </a:r>
            <a:r>
              <a:rPr lang="zh-CN" altLang="zh-CN" b="1" i="1" dirty="0"/>
              <a:t>）</a:t>
            </a:r>
            <a:endParaRPr lang="zh-CN" altLang="en-US" b="1" i="1" dirty="0"/>
          </a:p>
        </p:txBody>
      </p:sp>
      <p:grpSp>
        <p:nvGrpSpPr>
          <p:cNvPr id="19" name="组合 18">
            <a:extLst>
              <a:ext uri="{FF2B5EF4-FFF2-40B4-BE49-F238E27FC236}">
                <a16:creationId xmlns:a16="http://schemas.microsoft.com/office/drawing/2014/main" id="{AF0C42F0-E51D-4262-B21E-B84443B2AFE0}"/>
              </a:ext>
            </a:extLst>
          </p:cNvPr>
          <p:cNvGrpSpPr/>
          <p:nvPr/>
        </p:nvGrpSpPr>
        <p:grpSpPr>
          <a:xfrm>
            <a:off x="6344712" y="1365926"/>
            <a:ext cx="390968" cy="401404"/>
            <a:chOff x="4900001" y="7852261"/>
            <a:chExt cx="1401953" cy="1439372"/>
          </a:xfrm>
          <a:solidFill>
            <a:srgbClr val="4F5E60"/>
          </a:solidFill>
        </p:grpSpPr>
        <p:sp>
          <p:nvSpPr>
            <p:cNvPr id="20" name="矩形 19">
              <a:extLst>
                <a:ext uri="{FF2B5EF4-FFF2-40B4-BE49-F238E27FC236}">
                  <a16:creationId xmlns:a16="http://schemas.microsoft.com/office/drawing/2014/main" id="{8BDDD74A-CE30-4B5D-A715-FC8221E78ADD}"/>
                </a:ext>
              </a:extLst>
            </p:cNvPr>
            <p:cNvSpPr/>
            <p:nvPr/>
          </p:nvSpPr>
          <p:spPr>
            <a:xfrm>
              <a:off x="4900001" y="7852261"/>
              <a:ext cx="1401953" cy="3011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49B4DFD-7873-46F0-AF03-8D3C1CB7D487}"/>
                </a:ext>
              </a:extLst>
            </p:cNvPr>
            <p:cNvSpPr/>
            <p:nvPr/>
          </p:nvSpPr>
          <p:spPr>
            <a:xfrm rot="5400000">
              <a:off x="4349594" y="8440087"/>
              <a:ext cx="1401953" cy="3011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943DF323-DC53-45E3-8D43-0E467359418C}"/>
              </a:ext>
            </a:extLst>
          </p:cNvPr>
          <p:cNvGrpSpPr/>
          <p:nvPr/>
        </p:nvGrpSpPr>
        <p:grpSpPr>
          <a:xfrm>
            <a:off x="10769297" y="2924879"/>
            <a:ext cx="402238" cy="398589"/>
            <a:chOff x="2117335" y="3367757"/>
            <a:chExt cx="402238" cy="398589"/>
          </a:xfrm>
          <a:solidFill>
            <a:srgbClr val="4F5E60"/>
          </a:solidFill>
        </p:grpSpPr>
        <p:sp>
          <p:nvSpPr>
            <p:cNvPr id="23" name="矩形 22">
              <a:extLst>
                <a:ext uri="{FF2B5EF4-FFF2-40B4-BE49-F238E27FC236}">
                  <a16:creationId xmlns:a16="http://schemas.microsoft.com/office/drawing/2014/main" id="{E5FF1A61-D280-491B-A514-294CF66C2E88}"/>
                </a:ext>
              </a:extLst>
            </p:cNvPr>
            <p:cNvSpPr/>
            <p:nvPr/>
          </p:nvSpPr>
          <p:spPr>
            <a:xfrm>
              <a:off x="2117335" y="3682366"/>
              <a:ext cx="390968" cy="83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2569C35-A22F-4BFD-A6A0-0A1F826B94AA}"/>
                </a:ext>
              </a:extLst>
            </p:cNvPr>
            <p:cNvSpPr/>
            <p:nvPr/>
          </p:nvSpPr>
          <p:spPr>
            <a:xfrm rot="5400000">
              <a:off x="2282098" y="3521252"/>
              <a:ext cx="390969" cy="83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B6B700A6-FD1F-44F4-9A26-3E898D9D1F1F}"/>
              </a:ext>
            </a:extLst>
          </p:cNvPr>
          <p:cNvSpPr/>
          <p:nvPr/>
        </p:nvSpPr>
        <p:spPr>
          <a:xfrm>
            <a:off x="6441265" y="5154071"/>
            <a:ext cx="2031325"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定量分析方法</a:t>
            </a:r>
            <a:endParaRPr lang="zh-CN" altLang="en-US" sz="2400" b="1" dirty="0">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CF5BE1CE-CB28-4041-8A48-F6D472B6EBCF}"/>
              </a:ext>
            </a:extLst>
          </p:cNvPr>
          <p:cNvCxnSpPr>
            <a:cxnSpLocks/>
            <a:stCxn id="30" idx="4"/>
            <a:endCxn id="27" idx="4"/>
          </p:cNvCxnSpPr>
          <p:nvPr/>
        </p:nvCxnSpPr>
        <p:spPr>
          <a:xfrm>
            <a:off x="8663224" y="5435730"/>
            <a:ext cx="0" cy="923633"/>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ïsḷîḓè">
            <a:extLst>
              <a:ext uri="{FF2B5EF4-FFF2-40B4-BE49-F238E27FC236}">
                <a16:creationId xmlns:a16="http://schemas.microsoft.com/office/drawing/2014/main" id="{602686BE-6136-4BBB-84E7-B89B86C058B8}"/>
              </a:ext>
            </a:extLst>
          </p:cNvPr>
          <p:cNvSpPr/>
          <p:nvPr/>
        </p:nvSpPr>
        <p:spPr>
          <a:xfrm>
            <a:off x="8567974" y="5710243"/>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27" name="ïṣḷiḋe">
            <a:extLst>
              <a:ext uri="{FF2B5EF4-FFF2-40B4-BE49-F238E27FC236}">
                <a16:creationId xmlns:a16="http://schemas.microsoft.com/office/drawing/2014/main" id="{29FA0E22-43C9-4891-AD8E-D05686A5A530}"/>
              </a:ext>
            </a:extLst>
          </p:cNvPr>
          <p:cNvSpPr/>
          <p:nvPr/>
        </p:nvSpPr>
        <p:spPr>
          <a:xfrm>
            <a:off x="8567974" y="6168863"/>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28" name="íšlïdé">
            <a:extLst>
              <a:ext uri="{FF2B5EF4-FFF2-40B4-BE49-F238E27FC236}">
                <a16:creationId xmlns:a16="http://schemas.microsoft.com/office/drawing/2014/main" id="{554F9D68-537F-4A2C-BFCE-607E635FE306}"/>
              </a:ext>
            </a:extLst>
          </p:cNvPr>
          <p:cNvSpPr/>
          <p:nvPr/>
        </p:nvSpPr>
        <p:spPr>
          <a:xfrm>
            <a:off x="8758473" y="5564117"/>
            <a:ext cx="2396349"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局部</a:t>
            </a:r>
            <a:r>
              <a:rPr lang="en-US" altLang="zh-CN" sz="2000" b="1" dirty="0">
                <a:latin typeface="微软雅黑" panose="020B0503020204020204" pitchFamily="34" charset="-122"/>
                <a:ea typeface="微软雅黑" panose="020B0503020204020204" pitchFamily="34" charset="-122"/>
              </a:rPr>
              <a:t>Geary’s C</a:t>
            </a:r>
            <a:endParaRPr lang="zh-CN" altLang="en-US" sz="2000" b="1" dirty="0">
              <a:latin typeface="微软雅黑" panose="020B0503020204020204" pitchFamily="34" charset="-122"/>
              <a:ea typeface="微软雅黑" panose="020B0503020204020204" pitchFamily="34" charset="-122"/>
            </a:endParaRPr>
          </a:p>
        </p:txBody>
      </p:sp>
      <p:sp>
        <p:nvSpPr>
          <p:cNvPr id="29" name="íšlïdé">
            <a:extLst>
              <a:ext uri="{FF2B5EF4-FFF2-40B4-BE49-F238E27FC236}">
                <a16:creationId xmlns:a16="http://schemas.microsoft.com/office/drawing/2014/main" id="{66AB498E-239A-4F29-B794-D5830ED16509}"/>
              </a:ext>
            </a:extLst>
          </p:cNvPr>
          <p:cNvSpPr/>
          <p:nvPr/>
        </p:nvSpPr>
        <p:spPr>
          <a:xfrm>
            <a:off x="8758473" y="5984099"/>
            <a:ext cx="2433173"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空间非平稳性指数</a:t>
            </a:r>
          </a:p>
        </p:txBody>
      </p:sp>
      <p:sp>
        <p:nvSpPr>
          <p:cNvPr id="30" name="ïsḷîḓè">
            <a:extLst>
              <a:ext uri="{FF2B5EF4-FFF2-40B4-BE49-F238E27FC236}">
                <a16:creationId xmlns:a16="http://schemas.microsoft.com/office/drawing/2014/main" id="{01FA1D13-9419-47E0-B99D-527280EF3436}"/>
              </a:ext>
            </a:extLst>
          </p:cNvPr>
          <p:cNvSpPr/>
          <p:nvPr/>
        </p:nvSpPr>
        <p:spPr>
          <a:xfrm>
            <a:off x="8567974" y="5245230"/>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31" name="矩形 30">
            <a:extLst>
              <a:ext uri="{FF2B5EF4-FFF2-40B4-BE49-F238E27FC236}">
                <a16:creationId xmlns:a16="http://schemas.microsoft.com/office/drawing/2014/main" id="{D39A2CF6-2A3E-4B0F-B6A3-E7B67BACC138}"/>
              </a:ext>
            </a:extLst>
          </p:cNvPr>
          <p:cNvSpPr/>
          <p:nvPr/>
        </p:nvSpPr>
        <p:spPr>
          <a:xfrm>
            <a:off x="8758474" y="5154071"/>
            <a:ext cx="207871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局部</a:t>
            </a:r>
            <a:r>
              <a:rPr lang="en-US" altLang="zh-CN" sz="2000" b="1" dirty="0">
                <a:latin typeface="微软雅黑" panose="020B0503020204020204" pitchFamily="34" charset="-122"/>
                <a:ea typeface="微软雅黑" panose="020B0503020204020204" pitchFamily="34" charset="-122"/>
              </a:rPr>
              <a:t>Moran’s I</a:t>
            </a:r>
            <a:endParaRPr lang="zh-CN" altLang="en-US" sz="2000" b="1" dirty="0">
              <a:latin typeface="微软雅黑" panose="020B0503020204020204" pitchFamily="34" charset="-122"/>
              <a:ea typeface="微软雅黑" panose="020B0503020204020204" pitchFamily="34" charset="-122"/>
            </a:endParaRPr>
          </a:p>
        </p:txBody>
      </p:sp>
      <p:cxnSp>
        <p:nvCxnSpPr>
          <p:cNvPr id="32" name="直接连接符 31">
            <a:extLst>
              <a:ext uri="{FF2B5EF4-FFF2-40B4-BE49-F238E27FC236}">
                <a16:creationId xmlns:a16="http://schemas.microsoft.com/office/drawing/2014/main" id="{F59970DD-1CDF-4E41-B8CA-2A9D45F98A34}"/>
              </a:ext>
            </a:extLst>
          </p:cNvPr>
          <p:cNvCxnSpPr>
            <a:cxnSpLocks/>
          </p:cNvCxnSpPr>
          <p:nvPr/>
        </p:nvCxnSpPr>
        <p:spPr>
          <a:xfrm>
            <a:off x="6075644" y="3657600"/>
            <a:ext cx="6192556" cy="0"/>
          </a:xfrm>
          <a:prstGeom prst="line">
            <a:avLst/>
          </a:prstGeom>
          <a:ln>
            <a:solidFill>
              <a:srgbClr val="685D5C"/>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13E689-506E-40FE-8ADA-D883914705D1}"/>
              </a:ext>
            </a:extLst>
          </p:cNvPr>
          <p:cNvCxnSpPr>
            <a:cxnSpLocks/>
          </p:cNvCxnSpPr>
          <p:nvPr/>
        </p:nvCxnSpPr>
        <p:spPr>
          <a:xfrm>
            <a:off x="6004696" y="4951403"/>
            <a:ext cx="6309224" cy="0"/>
          </a:xfrm>
          <a:prstGeom prst="line">
            <a:avLst/>
          </a:prstGeom>
          <a:ln>
            <a:solidFill>
              <a:srgbClr val="685D5C"/>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066F202A-F62D-4BD2-8A2C-A24219652472}"/>
              </a:ext>
            </a:extLst>
          </p:cNvPr>
          <p:cNvSpPr/>
          <p:nvPr/>
        </p:nvSpPr>
        <p:spPr>
          <a:xfrm>
            <a:off x="6386701" y="3804665"/>
            <a:ext cx="1415772" cy="461665"/>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相关概念</a:t>
            </a:r>
          </a:p>
        </p:txBody>
      </p:sp>
      <p:cxnSp>
        <p:nvCxnSpPr>
          <p:cNvPr id="41" name="直接连接符 40">
            <a:extLst>
              <a:ext uri="{FF2B5EF4-FFF2-40B4-BE49-F238E27FC236}">
                <a16:creationId xmlns:a16="http://schemas.microsoft.com/office/drawing/2014/main" id="{0CA7775A-1B6D-4958-9724-64D13F4EB3B6}"/>
              </a:ext>
            </a:extLst>
          </p:cNvPr>
          <p:cNvCxnSpPr>
            <a:cxnSpLocks/>
            <a:stCxn id="44" idx="4"/>
            <a:endCxn id="42" idx="4"/>
          </p:cNvCxnSpPr>
          <p:nvPr/>
        </p:nvCxnSpPr>
        <p:spPr>
          <a:xfrm>
            <a:off x="8019468" y="4085880"/>
            <a:ext cx="0" cy="465013"/>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2" name="ïsḷîḓè">
            <a:extLst>
              <a:ext uri="{FF2B5EF4-FFF2-40B4-BE49-F238E27FC236}">
                <a16:creationId xmlns:a16="http://schemas.microsoft.com/office/drawing/2014/main" id="{C91EB4AB-DB93-4A90-834A-35D65DBA3EFA}"/>
              </a:ext>
            </a:extLst>
          </p:cNvPr>
          <p:cNvSpPr/>
          <p:nvPr/>
        </p:nvSpPr>
        <p:spPr>
          <a:xfrm>
            <a:off x="7924218" y="4360393"/>
            <a:ext cx="190500" cy="190500"/>
          </a:xfrm>
          <a:prstGeom prst="ellipse">
            <a:avLst/>
          </a:prstGeom>
          <a:solidFill>
            <a:srgbClr val="DDD5CE"/>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43" name="íšlïdé">
            <a:extLst>
              <a:ext uri="{FF2B5EF4-FFF2-40B4-BE49-F238E27FC236}">
                <a16:creationId xmlns:a16="http://schemas.microsoft.com/office/drawing/2014/main" id="{618E0687-31A5-42F3-B476-684B481F10B7}"/>
              </a:ext>
            </a:extLst>
          </p:cNvPr>
          <p:cNvSpPr/>
          <p:nvPr/>
        </p:nvSpPr>
        <p:spPr>
          <a:xfrm>
            <a:off x="8114717" y="4214267"/>
            <a:ext cx="2396349" cy="507831"/>
          </a:xfrm>
          <a:prstGeom prst="rect">
            <a:avLst/>
          </a:prstGeom>
        </p:spPr>
        <p:txBody>
          <a:bodyPr wrap="square" lIns="91440" tIns="45720" rIns="91440" bIns="45720" anchor="ctr">
            <a:no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各向同性</a:t>
            </a:r>
          </a:p>
        </p:txBody>
      </p:sp>
      <p:sp>
        <p:nvSpPr>
          <p:cNvPr id="44" name="ïsḷîḓè">
            <a:extLst>
              <a:ext uri="{FF2B5EF4-FFF2-40B4-BE49-F238E27FC236}">
                <a16:creationId xmlns:a16="http://schemas.microsoft.com/office/drawing/2014/main" id="{5FC38CB4-EC5C-4DA7-90A9-471573D6EBF0}"/>
              </a:ext>
            </a:extLst>
          </p:cNvPr>
          <p:cNvSpPr/>
          <p:nvPr/>
        </p:nvSpPr>
        <p:spPr>
          <a:xfrm>
            <a:off x="7924218" y="3895380"/>
            <a:ext cx="190500" cy="190500"/>
          </a:xfrm>
          <a:prstGeom prst="ellipse">
            <a:avLst/>
          </a:prstGeom>
          <a:solidFill>
            <a:srgbClr val="DDD5CE"/>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45" name="矩形 44">
            <a:extLst>
              <a:ext uri="{FF2B5EF4-FFF2-40B4-BE49-F238E27FC236}">
                <a16:creationId xmlns:a16="http://schemas.microsoft.com/office/drawing/2014/main" id="{2BE06AEE-0374-4975-B374-A520B3FCF949}"/>
              </a:ext>
            </a:extLst>
          </p:cNvPr>
          <p:cNvSpPr/>
          <p:nvPr/>
        </p:nvSpPr>
        <p:spPr>
          <a:xfrm>
            <a:off x="8114718" y="3804221"/>
            <a:ext cx="172354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空间非平稳性</a:t>
            </a:r>
          </a:p>
        </p:txBody>
      </p:sp>
    </p:spTree>
    <p:extLst>
      <p:ext uri="{BB962C8B-B14F-4D97-AF65-F5344CB8AC3E}">
        <p14:creationId xmlns:p14="http://schemas.microsoft.com/office/powerpoint/2010/main" val="9353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a:extLst>
              <a:ext uri="{FF2B5EF4-FFF2-40B4-BE49-F238E27FC236}">
                <a16:creationId xmlns:a16="http://schemas.microsoft.com/office/drawing/2014/main" id="{C0C51645-CD26-4300-B487-079B8D179314}"/>
              </a:ext>
            </a:extLst>
          </p:cNvPr>
          <p:cNvSpPr/>
          <p:nvPr/>
        </p:nvSpPr>
        <p:spPr>
          <a:xfrm>
            <a:off x="-168536" y="-27002"/>
            <a:ext cx="12360536" cy="1226056"/>
          </a:xfrm>
          <a:prstGeom prst="rect">
            <a:avLst/>
          </a:prstGeom>
          <a:solidFill>
            <a:schemeClr val="bg1"/>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2" name="矩形 1"/>
          <p:cNvSpPr/>
          <p:nvPr/>
        </p:nvSpPr>
        <p:spPr>
          <a:xfrm>
            <a:off x="6850848" y="417442"/>
            <a:ext cx="5341152" cy="6440559"/>
          </a:xfrm>
          <a:prstGeom prst="rect">
            <a:avLst/>
          </a:prstGeom>
          <a:solidFill>
            <a:srgbClr val="5B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0C51645-CD26-4300-B487-079B8D179314}"/>
              </a:ext>
            </a:extLst>
          </p:cNvPr>
          <p:cNvSpPr/>
          <p:nvPr/>
        </p:nvSpPr>
        <p:spPr>
          <a:xfrm>
            <a:off x="-164287" y="417442"/>
            <a:ext cx="7015135" cy="6440559"/>
          </a:xfrm>
          <a:prstGeom prst="rect">
            <a:avLst/>
          </a:prstGeom>
          <a:solidFill>
            <a:srgbClr val="DDD5CE"/>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133" name="矩形 132">
            <a:extLst>
              <a:ext uri="{FF2B5EF4-FFF2-40B4-BE49-F238E27FC236}">
                <a16:creationId xmlns:a16="http://schemas.microsoft.com/office/drawing/2014/main" id="{C0C51645-CD26-4300-B487-079B8D179314}"/>
              </a:ext>
            </a:extLst>
          </p:cNvPr>
          <p:cNvSpPr/>
          <p:nvPr/>
        </p:nvSpPr>
        <p:spPr>
          <a:xfrm>
            <a:off x="4928380"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7" name="矩形 6"/>
          <p:cNvSpPr/>
          <p:nvPr/>
        </p:nvSpPr>
        <p:spPr>
          <a:xfrm>
            <a:off x="7662519" y="1559134"/>
            <a:ext cx="4018546" cy="830997"/>
          </a:xfrm>
          <a:prstGeom prst="rect">
            <a:avLst/>
          </a:prstGeom>
        </p:spPr>
        <p:txBody>
          <a:bodyPr wrap="square">
            <a:spAutoFit/>
          </a:bodyPr>
          <a:lstStyle/>
          <a:p>
            <a:r>
              <a:rPr lang="zh-CN"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可塑面积单元问题</a:t>
            </a:r>
            <a:r>
              <a:rPr lang="zh-CN" altLang="zh-CN" sz="2000" b="1" i="1" dirty="0">
                <a:solidFill>
                  <a:schemeClr val="bg1"/>
                </a:solidFill>
                <a:latin typeface="+mj-lt"/>
              </a:rPr>
              <a:t>（</a:t>
            </a:r>
            <a:r>
              <a:rPr lang="en-US" altLang="zh-CN" b="1" i="1" dirty="0">
                <a:solidFill>
                  <a:schemeClr val="bg1"/>
                </a:solidFill>
                <a:latin typeface="+mj-lt"/>
              </a:rPr>
              <a:t>Modifiable areal unit problem</a:t>
            </a:r>
            <a:r>
              <a:rPr lang="zh-CN" altLang="zh-CN" b="1" i="1" dirty="0">
                <a:solidFill>
                  <a:schemeClr val="bg1"/>
                </a:solidFill>
                <a:latin typeface="+mj-lt"/>
              </a:rPr>
              <a:t>，</a:t>
            </a:r>
            <a:r>
              <a:rPr lang="en-US" altLang="zh-CN" b="1" i="1" dirty="0">
                <a:solidFill>
                  <a:schemeClr val="bg1"/>
                </a:solidFill>
                <a:latin typeface="+mj-lt"/>
              </a:rPr>
              <a:t>MAUP</a:t>
            </a:r>
            <a:r>
              <a:rPr lang="zh-CN" altLang="zh-CN" b="1" i="1" dirty="0">
                <a:solidFill>
                  <a:schemeClr val="bg1"/>
                </a:solidFill>
                <a:latin typeface="+mj-lt"/>
              </a:rPr>
              <a:t>）</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矩形 7"/>
          <p:cNvSpPr/>
          <p:nvPr/>
        </p:nvSpPr>
        <p:spPr>
          <a:xfrm>
            <a:off x="7105429" y="2405163"/>
            <a:ext cx="4262837" cy="646331"/>
          </a:xfrm>
          <a:prstGeom prst="rect">
            <a:avLst/>
          </a:prstGeom>
        </p:spPr>
        <p:txBody>
          <a:bodyPr wrap="square">
            <a:spAutoFit/>
          </a:bodyPr>
          <a:lstStyle/>
          <a:p>
            <a:r>
              <a:rPr lang="zh-CN" altLang="zh-CN" dirty="0">
                <a:solidFill>
                  <a:schemeClr val="bg1"/>
                </a:solidFill>
                <a:latin typeface="微软雅黑" panose="020B0503020204020204" pitchFamily="34" charset="-122"/>
                <a:ea typeface="微软雅黑" panose="020B0503020204020204" pitchFamily="34" charset="-122"/>
              </a:rPr>
              <a:t>空间数据分析的结果随着面积单元定义的不同而发生变化</a:t>
            </a:r>
            <a:r>
              <a:rPr lang="zh-CN" altLang="en-US" dirty="0">
                <a:solidFill>
                  <a:schemeClr val="bg1"/>
                </a:solidFill>
                <a:latin typeface="微软雅黑" panose="020B0503020204020204" pitchFamily="34" charset="-122"/>
                <a:ea typeface="微软雅黑" panose="020B0503020204020204" pitchFamily="34" charset="-122"/>
              </a:rPr>
              <a:t>。</a:t>
            </a:r>
          </a:p>
        </p:txBody>
      </p:sp>
      <p:sp>
        <p:nvSpPr>
          <p:cNvPr id="15" name="矩形 14"/>
          <p:cNvSpPr/>
          <p:nvPr/>
        </p:nvSpPr>
        <p:spPr>
          <a:xfrm>
            <a:off x="7597681" y="4103164"/>
            <a:ext cx="4262837" cy="646331"/>
          </a:xfrm>
          <a:prstGeom prst="rect">
            <a:avLst/>
          </a:prstGeom>
        </p:spPr>
        <p:txBody>
          <a:bodyPr wrap="square">
            <a:spAutoFit/>
          </a:bodyPr>
          <a:lstStyle/>
          <a:p>
            <a:pPr marL="285750" indent="-285750">
              <a:buFont typeface="Arial" panose="020B0604020202020204"/>
              <a:buChar char="•"/>
            </a:pPr>
            <a:r>
              <a:rPr lang="zh-CN" altLang="zh-CN" b="1" dirty="0">
                <a:solidFill>
                  <a:schemeClr val="bg1"/>
                </a:solidFill>
                <a:latin typeface="微软雅黑" panose="020B0503020204020204" pitchFamily="34" charset="-122"/>
                <a:ea typeface="微软雅黑" panose="020B0503020204020204" pitchFamily="34" charset="-122"/>
              </a:rPr>
              <a:t>尺度效应</a:t>
            </a:r>
            <a:r>
              <a:rPr lang="zh-CN" altLang="zh-CN" i="1" dirty="0">
                <a:solidFill>
                  <a:schemeClr val="bg1"/>
                </a:solidFill>
              </a:rPr>
              <a:t>（</a:t>
            </a:r>
            <a:r>
              <a:rPr lang="en-US" altLang="zh-CN" i="1" dirty="0">
                <a:solidFill>
                  <a:schemeClr val="bg1"/>
                </a:solidFill>
              </a:rPr>
              <a:t>Scale effect</a:t>
            </a:r>
            <a:r>
              <a:rPr lang="zh-CN" altLang="zh-CN" i="1" dirty="0">
                <a:solidFill>
                  <a:schemeClr val="bg1"/>
                </a:solidFill>
              </a:rPr>
              <a:t>）</a:t>
            </a:r>
            <a:endParaRPr lang="en-US" altLang="zh-CN" i="1" dirty="0">
              <a:solidFill>
                <a:schemeClr val="bg1"/>
              </a:solidFill>
            </a:endParaRPr>
          </a:p>
          <a:p>
            <a:pPr marL="285750" indent="-285750">
              <a:buFont typeface="Arial" panose="020B0604020202020204"/>
              <a:buChar char="•"/>
            </a:pPr>
            <a:r>
              <a:rPr lang="zh-CN" altLang="zh-CN" b="1" dirty="0">
                <a:solidFill>
                  <a:schemeClr val="bg1"/>
                </a:solidFill>
                <a:latin typeface="微软雅黑" panose="020B0503020204020204" pitchFamily="34" charset="-122"/>
                <a:ea typeface="微软雅黑" panose="020B0503020204020204" pitchFamily="34" charset="-122"/>
              </a:rPr>
              <a:t>划区效应</a:t>
            </a:r>
            <a:r>
              <a:rPr lang="zh-CN" altLang="zh-CN" i="1" dirty="0">
                <a:solidFill>
                  <a:schemeClr val="bg1"/>
                </a:solidFill>
              </a:rPr>
              <a:t>（</a:t>
            </a:r>
            <a:r>
              <a:rPr lang="en-US" altLang="zh-CN" i="1" dirty="0">
                <a:solidFill>
                  <a:schemeClr val="bg1"/>
                </a:solidFill>
              </a:rPr>
              <a:t>Zoning effect</a:t>
            </a:r>
            <a:r>
              <a:rPr lang="zh-CN" altLang="zh-CN" i="1" dirty="0">
                <a:solidFill>
                  <a:schemeClr val="bg1"/>
                </a:solidFill>
              </a:rPr>
              <a:t>）</a:t>
            </a:r>
            <a:endParaRPr lang="zh-CN" altLang="en-US" i="1" dirty="0">
              <a:solidFill>
                <a:schemeClr val="bg1"/>
              </a:solidFill>
              <a:ea typeface="微软雅黑" panose="020B0503020204020204" pitchFamily="34" charset="-122"/>
            </a:endParaRPr>
          </a:p>
        </p:txBody>
      </p:sp>
      <p:sp>
        <p:nvSpPr>
          <p:cNvPr id="17" name="矩形 16"/>
          <p:cNvSpPr/>
          <p:nvPr/>
        </p:nvSpPr>
        <p:spPr>
          <a:xfrm>
            <a:off x="7541916" y="5591644"/>
            <a:ext cx="4262837"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“生态谬误”</a:t>
            </a:r>
            <a:r>
              <a:rPr lang="zh-CN" altLang="zh-CN" dirty="0">
                <a:solidFill>
                  <a:schemeClr val="bg1"/>
                </a:solidFill>
              </a:rPr>
              <a:t> </a:t>
            </a:r>
            <a:r>
              <a:rPr lang="zh-CN" altLang="zh-CN" i="1" dirty="0">
                <a:solidFill>
                  <a:schemeClr val="bg1"/>
                </a:solidFill>
              </a:rPr>
              <a:t>（</a:t>
            </a:r>
            <a:r>
              <a:rPr lang="en-US" altLang="zh-CN" i="1" dirty="0">
                <a:solidFill>
                  <a:schemeClr val="bg1"/>
                </a:solidFill>
              </a:rPr>
              <a:t>Ecological fallacy</a:t>
            </a:r>
            <a:r>
              <a:rPr lang="zh-CN" altLang="zh-CN" i="1" dirty="0">
                <a:solidFill>
                  <a:schemeClr val="bg1"/>
                </a:solidFill>
              </a:rPr>
              <a:t>）</a:t>
            </a:r>
            <a:endParaRPr lang="zh-CN" altLang="en-US" i="1" dirty="0">
              <a:solidFill>
                <a:schemeClr val="bg1"/>
              </a:solidFill>
            </a:endParaRPr>
          </a:p>
        </p:txBody>
      </p:sp>
      <p:pic>
        <p:nvPicPr>
          <p:cNvPr id="5" name="图片 4"/>
          <p:cNvPicPr/>
          <p:nvPr/>
        </p:nvPicPr>
        <p:blipFill rotWithShape="1">
          <a:blip r:embed="rId2">
            <a:extLst>
              <a:ext uri="{28A0092B-C50C-407E-A947-70E740481C1C}">
                <a14:useLocalDpi xmlns:a14="http://schemas.microsoft.com/office/drawing/2010/main" val="0"/>
              </a:ext>
            </a:extLst>
          </a:blip>
          <a:srcRect b="7017"/>
          <a:stretch/>
        </p:blipFill>
        <p:spPr bwMode="auto">
          <a:xfrm>
            <a:off x="516040" y="1490498"/>
            <a:ext cx="5995962" cy="4833445"/>
          </a:xfrm>
          <a:prstGeom prst="rect">
            <a:avLst/>
          </a:prstGeom>
          <a:noFill/>
        </p:spPr>
      </p:pic>
      <p:cxnSp>
        <p:nvCxnSpPr>
          <p:cNvPr id="6" name="直接连接符 5"/>
          <p:cNvCxnSpPr/>
          <p:nvPr/>
        </p:nvCxnSpPr>
        <p:spPr>
          <a:xfrm>
            <a:off x="7105429" y="3429000"/>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7105429" y="1682245"/>
            <a:ext cx="436487" cy="707886"/>
          </a:xfrm>
          <a:prstGeom prst="rect">
            <a:avLst/>
          </a:prstGeom>
        </p:spPr>
        <p:txBody>
          <a:bodyPr wrap="square">
            <a:spAutoFit/>
          </a:bodyPr>
          <a:lstStyle/>
          <a:p>
            <a:r>
              <a:rPr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p>
        </p:txBody>
      </p:sp>
      <p:cxnSp>
        <p:nvCxnSpPr>
          <p:cNvPr id="59" name="直接连接符 58"/>
          <p:cNvCxnSpPr/>
          <p:nvPr/>
        </p:nvCxnSpPr>
        <p:spPr>
          <a:xfrm>
            <a:off x="7629426" y="4131221"/>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7" name="矩形 146"/>
          <p:cNvSpPr/>
          <p:nvPr/>
        </p:nvSpPr>
        <p:spPr>
          <a:xfrm>
            <a:off x="7105429" y="4080047"/>
            <a:ext cx="436487" cy="707886"/>
          </a:xfrm>
          <a:prstGeom prst="rect">
            <a:avLst/>
          </a:prstGeom>
        </p:spPr>
        <p:txBody>
          <a:bodyPr wrap="square">
            <a:spAutoFit/>
          </a:bodyPr>
          <a:lstStyle/>
          <a:p>
            <a:r>
              <a:rPr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p>
        </p:txBody>
      </p:sp>
      <p:cxnSp>
        <p:nvCxnSpPr>
          <p:cNvPr id="148" name="直接连接符 147"/>
          <p:cNvCxnSpPr/>
          <p:nvPr/>
        </p:nvCxnSpPr>
        <p:spPr>
          <a:xfrm>
            <a:off x="7633063" y="5516703"/>
            <a:ext cx="5320" cy="618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7109066" y="5465529"/>
            <a:ext cx="436487" cy="707886"/>
          </a:xfrm>
          <a:prstGeom prst="rect">
            <a:avLst/>
          </a:prstGeom>
        </p:spPr>
        <p:txBody>
          <a:bodyPr wrap="square">
            <a:spAutoFit/>
          </a:bodyPr>
          <a:lstStyle/>
          <a:p>
            <a:r>
              <a:rPr lang="en-US" altLang="zh-CN" sz="4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p>
        </p:txBody>
      </p:sp>
      <p:sp>
        <p:nvSpPr>
          <p:cNvPr id="150" name="标题 1"/>
          <p:cNvSpPr txBox="1">
            <a:spLocks/>
          </p:cNvSpPr>
          <p:nvPr/>
        </p:nvSpPr>
        <p:spPr>
          <a:xfrm>
            <a:off x="5012467"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核心特征</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可塑性面积单元</a:t>
            </a:r>
          </a:p>
        </p:txBody>
      </p:sp>
      <p:cxnSp>
        <p:nvCxnSpPr>
          <p:cNvPr id="22" name="直接连接符 21"/>
          <p:cNvCxnSpPr/>
          <p:nvPr/>
        </p:nvCxnSpPr>
        <p:spPr>
          <a:xfrm>
            <a:off x="7105429" y="5019031"/>
            <a:ext cx="44293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29426" y="1559134"/>
            <a:ext cx="0" cy="8413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97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1B63602B-F1F4-4CB6-903B-A7DF0897633F}"/>
              </a:ext>
            </a:extLst>
          </p:cNvPr>
          <p:cNvSpPr/>
          <p:nvPr/>
        </p:nvSpPr>
        <p:spPr>
          <a:xfrm>
            <a:off x="0" y="0"/>
            <a:ext cx="12215083" cy="1725540"/>
          </a:xfrm>
          <a:prstGeom prst="rect">
            <a:avLst/>
          </a:prstGeom>
          <a:solidFill>
            <a:srgbClr val="F6F4F2"/>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54" name="矩形 53">
            <a:extLst>
              <a:ext uri="{FF2B5EF4-FFF2-40B4-BE49-F238E27FC236}">
                <a16:creationId xmlns:a16="http://schemas.microsoft.com/office/drawing/2014/main" id="{6DC9A198-226B-4675-BE56-AB4A095C70C2}"/>
              </a:ext>
            </a:extLst>
          </p:cNvPr>
          <p:cNvSpPr/>
          <p:nvPr/>
        </p:nvSpPr>
        <p:spPr>
          <a:xfrm>
            <a:off x="-431800" y="-798803"/>
            <a:ext cx="6700817" cy="2474201"/>
          </a:xfrm>
          <a:prstGeom prst="rect">
            <a:avLst/>
          </a:prstGeom>
          <a:solidFill>
            <a:srgbClr val="BDC6C9"/>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50" name="矩形 49">
            <a:extLst>
              <a:ext uri="{FF2B5EF4-FFF2-40B4-BE49-F238E27FC236}">
                <a16:creationId xmlns:a16="http://schemas.microsoft.com/office/drawing/2014/main" id="{AE0D7BA5-E5A6-4D6C-8ABE-B29C9F1F114C}"/>
              </a:ext>
            </a:extLst>
          </p:cNvPr>
          <p:cNvSpPr/>
          <p:nvPr/>
        </p:nvSpPr>
        <p:spPr>
          <a:xfrm>
            <a:off x="-11542" y="1633358"/>
            <a:ext cx="12215083" cy="5224642"/>
          </a:xfrm>
          <a:prstGeom prst="rect">
            <a:avLst/>
          </a:prstGeom>
          <a:solidFill>
            <a:srgbClr val="BDC6C9"/>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9" name="矩形 8">
            <a:extLst>
              <a:ext uri="{FF2B5EF4-FFF2-40B4-BE49-F238E27FC236}">
                <a16:creationId xmlns:a16="http://schemas.microsoft.com/office/drawing/2014/main" id="{1A2DCB05-7332-4649-A135-40B5CE01ACB7}"/>
              </a:ext>
            </a:extLst>
          </p:cNvPr>
          <p:cNvSpPr/>
          <p:nvPr/>
        </p:nvSpPr>
        <p:spPr>
          <a:xfrm>
            <a:off x="4518777" y="-551377"/>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0" name="标题 1">
            <a:extLst>
              <a:ext uri="{FF2B5EF4-FFF2-40B4-BE49-F238E27FC236}">
                <a16:creationId xmlns:a16="http://schemas.microsoft.com/office/drawing/2014/main" id="{BF467B6B-0AE2-4E5F-8BFA-762AFF2DE1D3}"/>
              </a:ext>
            </a:extLst>
          </p:cNvPr>
          <p:cNvSpPr txBox="1">
            <a:spLocks/>
          </p:cNvSpPr>
          <p:nvPr/>
        </p:nvSpPr>
        <p:spPr>
          <a:xfrm>
            <a:off x="4635581" y="75779"/>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不确定性</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模型质量</a:t>
            </a:r>
            <a:endParaRPr lang="en-US" altLang="zh-CN" sz="24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1343E31-FAA7-44AB-8C11-CFE8D7A27964}"/>
              </a:ext>
            </a:extLst>
          </p:cNvPr>
          <p:cNvSpPr/>
          <p:nvPr/>
        </p:nvSpPr>
        <p:spPr>
          <a:xfrm>
            <a:off x="7927374" y="478093"/>
            <a:ext cx="3380706" cy="1015663"/>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模型质量</a:t>
            </a:r>
            <a:r>
              <a:rPr lang="en-US" altLang="zh-CN" sz="2000" b="1"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建立映射复杂现实世界的所使用的模型的表达质量</a:t>
            </a:r>
          </a:p>
        </p:txBody>
      </p:sp>
      <p:sp>
        <p:nvSpPr>
          <p:cNvPr id="6" name="Freeform 141">
            <a:extLst>
              <a:ext uri="{FF2B5EF4-FFF2-40B4-BE49-F238E27FC236}">
                <a16:creationId xmlns:a16="http://schemas.microsoft.com/office/drawing/2014/main" id="{78D8F288-4780-458E-AA25-62FAE48FFE42}"/>
              </a:ext>
            </a:extLst>
          </p:cNvPr>
          <p:cNvSpPr>
            <a:spLocks noEditPoints="1"/>
          </p:cNvSpPr>
          <p:nvPr/>
        </p:nvSpPr>
        <p:spPr bwMode="auto">
          <a:xfrm>
            <a:off x="4789602" y="3946165"/>
            <a:ext cx="1517650" cy="377825"/>
          </a:xfrm>
          <a:custGeom>
            <a:avLst/>
            <a:gdLst>
              <a:gd name="T0" fmla="*/ 465 w 478"/>
              <a:gd name="T1" fmla="*/ 46 h 119"/>
              <a:gd name="T2" fmla="*/ 142 w 478"/>
              <a:gd name="T3" fmla="*/ 46 h 119"/>
              <a:gd name="T4" fmla="*/ 111 w 478"/>
              <a:gd name="T5" fmla="*/ 6 h 119"/>
              <a:gd name="T6" fmla="*/ 101 w 478"/>
              <a:gd name="T7" fmla="*/ 0 h 119"/>
              <a:gd name="T8" fmla="*/ 13 w 478"/>
              <a:gd name="T9" fmla="*/ 0 h 119"/>
              <a:gd name="T10" fmla="*/ 2 w 478"/>
              <a:gd name="T11" fmla="*/ 8 h 119"/>
              <a:gd name="T12" fmla="*/ 3 w 478"/>
              <a:gd name="T13" fmla="*/ 21 h 119"/>
              <a:gd name="T14" fmla="*/ 32 w 478"/>
              <a:gd name="T15" fmla="*/ 60 h 119"/>
              <a:gd name="T16" fmla="*/ 3 w 478"/>
              <a:gd name="T17" fmla="*/ 98 h 119"/>
              <a:gd name="T18" fmla="*/ 2 w 478"/>
              <a:gd name="T19" fmla="*/ 112 h 119"/>
              <a:gd name="T20" fmla="*/ 13 w 478"/>
              <a:gd name="T21" fmla="*/ 119 h 119"/>
              <a:gd name="T22" fmla="*/ 101 w 478"/>
              <a:gd name="T23" fmla="*/ 119 h 119"/>
              <a:gd name="T24" fmla="*/ 111 w 478"/>
              <a:gd name="T25" fmla="*/ 114 h 119"/>
              <a:gd name="T26" fmla="*/ 143 w 478"/>
              <a:gd name="T27" fmla="*/ 72 h 119"/>
              <a:gd name="T28" fmla="*/ 465 w 478"/>
              <a:gd name="T29" fmla="*/ 72 h 119"/>
              <a:gd name="T30" fmla="*/ 478 w 478"/>
              <a:gd name="T31" fmla="*/ 59 h 119"/>
              <a:gd name="T32" fmla="*/ 465 w 478"/>
              <a:gd name="T33" fmla="*/ 46 h 119"/>
              <a:gd name="T34" fmla="*/ 95 w 478"/>
              <a:gd name="T35" fmla="*/ 26 h 119"/>
              <a:gd name="T36" fmla="*/ 109 w 478"/>
              <a:gd name="T37" fmla="*/ 46 h 119"/>
              <a:gd name="T38" fmla="*/ 59 w 478"/>
              <a:gd name="T39" fmla="*/ 46 h 119"/>
              <a:gd name="T40" fmla="*/ 59 w 478"/>
              <a:gd name="T41" fmla="*/ 46 h 119"/>
              <a:gd name="T42" fmla="*/ 54 w 478"/>
              <a:gd name="T43" fmla="*/ 46 h 119"/>
              <a:gd name="T44" fmla="*/ 40 w 478"/>
              <a:gd name="T45" fmla="*/ 26 h 119"/>
              <a:gd name="T46" fmla="*/ 95 w 478"/>
              <a:gd name="T47" fmla="*/ 26 h 119"/>
              <a:gd name="T48" fmla="*/ 95 w 478"/>
              <a:gd name="T49" fmla="*/ 93 h 119"/>
              <a:gd name="T50" fmla="*/ 40 w 478"/>
              <a:gd name="T51" fmla="*/ 93 h 119"/>
              <a:gd name="T52" fmla="*/ 54 w 478"/>
              <a:gd name="T53" fmla="*/ 73 h 119"/>
              <a:gd name="T54" fmla="*/ 109 w 478"/>
              <a:gd name="T55" fmla="*/ 73 h 119"/>
              <a:gd name="T56" fmla="*/ 95 w 478"/>
              <a:gd name="T5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119">
                <a:moveTo>
                  <a:pt x="465" y="46"/>
                </a:moveTo>
                <a:cubicBezTo>
                  <a:pt x="142" y="46"/>
                  <a:pt x="142" y="46"/>
                  <a:pt x="142" y="46"/>
                </a:cubicBezTo>
                <a:cubicBezTo>
                  <a:pt x="111" y="6"/>
                  <a:pt x="111" y="6"/>
                  <a:pt x="111" y="6"/>
                </a:cubicBezTo>
                <a:cubicBezTo>
                  <a:pt x="109" y="2"/>
                  <a:pt x="105" y="0"/>
                  <a:pt x="101" y="0"/>
                </a:cubicBezTo>
                <a:cubicBezTo>
                  <a:pt x="13" y="0"/>
                  <a:pt x="13" y="0"/>
                  <a:pt x="13" y="0"/>
                </a:cubicBezTo>
                <a:cubicBezTo>
                  <a:pt x="8" y="0"/>
                  <a:pt x="4" y="3"/>
                  <a:pt x="2" y="8"/>
                </a:cubicBezTo>
                <a:cubicBezTo>
                  <a:pt x="0" y="12"/>
                  <a:pt x="0" y="17"/>
                  <a:pt x="3" y="21"/>
                </a:cubicBezTo>
                <a:cubicBezTo>
                  <a:pt x="32" y="60"/>
                  <a:pt x="32" y="60"/>
                  <a:pt x="32" y="60"/>
                </a:cubicBezTo>
                <a:cubicBezTo>
                  <a:pt x="3" y="98"/>
                  <a:pt x="3" y="98"/>
                  <a:pt x="3" y="98"/>
                </a:cubicBezTo>
                <a:cubicBezTo>
                  <a:pt x="0" y="102"/>
                  <a:pt x="0" y="107"/>
                  <a:pt x="2" y="112"/>
                </a:cubicBezTo>
                <a:cubicBezTo>
                  <a:pt x="4" y="116"/>
                  <a:pt x="8" y="119"/>
                  <a:pt x="13" y="119"/>
                </a:cubicBezTo>
                <a:cubicBezTo>
                  <a:pt x="101" y="119"/>
                  <a:pt x="101" y="119"/>
                  <a:pt x="101" y="119"/>
                </a:cubicBezTo>
                <a:cubicBezTo>
                  <a:pt x="105" y="119"/>
                  <a:pt x="109" y="117"/>
                  <a:pt x="111" y="114"/>
                </a:cubicBezTo>
                <a:cubicBezTo>
                  <a:pt x="143" y="72"/>
                  <a:pt x="143" y="72"/>
                  <a:pt x="143" y="72"/>
                </a:cubicBezTo>
                <a:cubicBezTo>
                  <a:pt x="465" y="72"/>
                  <a:pt x="465" y="72"/>
                  <a:pt x="465" y="72"/>
                </a:cubicBezTo>
                <a:cubicBezTo>
                  <a:pt x="472" y="72"/>
                  <a:pt x="478" y="66"/>
                  <a:pt x="478" y="59"/>
                </a:cubicBezTo>
                <a:cubicBezTo>
                  <a:pt x="478" y="52"/>
                  <a:pt x="472" y="46"/>
                  <a:pt x="465" y="46"/>
                </a:cubicBezTo>
                <a:close/>
                <a:moveTo>
                  <a:pt x="95" y="26"/>
                </a:moveTo>
                <a:cubicBezTo>
                  <a:pt x="109" y="46"/>
                  <a:pt x="109" y="46"/>
                  <a:pt x="109" y="46"/>
                </a:cubicBezTo>
                <a:cubicBezTo>
                  <a:pt x="59" y="46"/>
                  <a:pt x="59" y="46"/>
                  <a:pt x="59" y="46"/>
                </a:cubicBezTo>
                <a:cubicBezTo>
                  <a:pt x="59" y="46"/>
                  <a:pt x="59" y="46"/>
                  <a:pt x="59" y="46"/>
                </a:cubicBezTo>
                <a:cubicBezTo>
                  <a:pt x="54" y="46"/>
                  <a:pt x="54" y="46"/>
                  <a:pt x="54" y="46"/>
                </a:cubicBezTo>
                <a:cubicBezTo>
                  <a:pt x="40" y="26"/>
                  <a:pt x="40" y="26"/>
                  <a:pt x="40" y="26"/>
                </a:cubicBezTo>
                <a:lnTo>
                  <a:pt x="95" y="26"/>
                </a:lnTo>
                <a:close/>
                <a:moveTo>
                  <a:pt x="95" y="93"/>
                </a:moveTo>
                <a:cubicBezTo>
                  <a:pt x="40" y="93"/>
                  <a:pt x="40" y="93"/>
                  <a:pt x="40" y="93"/>
                </a:cubicBezTo>
                <a:cubicBezTo>
                  <a:pt x="54" y="73"/>
                  <a:pt x="54" y="73"/>
                  <a:pt x="54" y="73"/>
                </a:cubicBezTo>
                <a:cubicBezTo>
                  <a:pt x="109" y="73"/>
                  <a:pt x="109" y="73"/>
                  <a:pt x="109" y="73"/>
                </a:cubicBezTo>
                <a:lnTo>
                  <a:pt x="95" y="93"/>
                </a:lnTo>
                <a:close/>
              </a:path>
            </a:pathLst>
          </a:custGeom>
          <a:solidFill>
            <a:srgbClr val="685D5C"/>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142">
            <a:extLst>
              <a:ext uri="{FF2B5EF4-FFF2-40B4-BE49-F238E27FC236}">
                <a16:creationId xmlns:a16="http://schemas.microsoft.com/office/drawing/2014/main" id="{18D1317E-E975-4F31-854B-3913F7CA8716}"/>
              </a:ext>
            </a:extLst>
          </p:cNvPr>
          <p:cNvSpPr/>
          <p:nvPr/>
        </p:nvSpPr>
        <p:spPr bwMode="auto">
          <a:xfrm>
            <a:off x="7094652" y="3958865"/>
            <a:ext cx="444500" cy="342900"/>
          </a:xfrm>
          <a:custGeom>
            <a:avLst/>
            <a:gdLst>
              <a:gd name="T0" fmla="*/ 140 w 140"/>
              <a:gd name="T1" fmla="*/ 55 h 108"/>
              <a:gd name="T2" fmla="*/ 131 w 140"/>
              <a:gd name="T3" fmla="*/ 64 h 108"/>
              <a:gd name="T4" fmla="*/ 90 w 140"/>
              <a:gd name="T5" fmla="*/ 105 h 108"/>
              <a:gd name="T6" fmla="*/ 86 w 140"/>
              <a:gd name="T7" fmla="*/ 107 h 108"/>
              <a:gd name="T8" fmla="*/ 80 w 140"/>
              <a:gd name="T9" fmla="*/ 108 h 108"/>
              <a:gd name="T10" fmla="*/ 71 w 140"/>
              <a:gd name="T11" fmla="*/ 105 h 108"/>
              <a:gd name="T12" fmla="*/ 71 w 140"/>
              <a:gd name="T13" fmla="*/ 86 h 108"/>
              <a:gd name="T14" fmla="*/ 90 w 140"/>
              <a:gd name="T15" fmla="*/ 68 h 108"/>
              <a:gd name="T16" fmla="*/ 13 w 140"/>
              <a:gd name="T17" fmla="*/ 68 h 108"/>
              <a:gd name="T18" fmla="*/ 1 w 140"/>
              <a:gd name="T19" fmla="*/ 60 h 108"/>
              <a:gd name="T20" fmla="*/ 0 w 140"/>
              <a:gd name="T21" fmla="*/ 55 h 108"/>
              <a:gd name="T22" fmla="*/ 13 w 140"/>
              <a:gd name="T23" fmla="*/ 42 h 108"/>
              <a:gd name="T24" fmla="*/ 90 w 140"/>
              <a:gd name="T25" fmla="*/ 42 h 108"/>
              <a:gd name="T26" fmla="*/ 71 w 140"/>
              <a:gd name="T27" fmla="*/ 23 h 108"/>
              <a:gd name="T28" fmla="*/ 68 w 140"/>
              <a:gd name="T29" fmla="*/ 19 h 108"/>
              <a:gd name="T30" fmla="*/ 71 w 140"/>
              <a:gd name="T31" fmla="*/ 5 h 108"/>
              <a:gd name="T32" fmla="*/ 90 w 140"/>
              <a:gd name="T33" fmla="*/ 5 h 108"/>
              <a:gd name="T34" fmla="*/ 130 w 140"/>
              <a:gd name="T35" fmla="*/ 46 h 108"/>
              <a:gd name="T36" fmla="*/ 140 w 140"/>
              <a:gd name="T37"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108">
                <a:moveTo>
                  <a:pt x="140" y="55"/>
                </a:moveTo>
                <a:cubicBezTo>
                  <a:pt x="131" y="64"/>
                  <a:pt x="131" y="64"/>
                  <a:pt x="131" y="64"/>
                </a:cubicBezTo>
                <a:cubicBezTo>
                  <a:pt x="90" y="105"/>
                  <a:pt x="90" y="105"/>
                  <a:pt x="90" y="105"/>
                </a:cubicBezTo>
                <a:cubicBezTo>
                  <a:pt x="88" y="106"/>
                  <a:pt x="87" y="107"/>
                  <a:pt x="86" y="107"/>
                </a:cubicBezTo>
                <a:cubicBezTo>
                  <a:pt x="84" y="108"/>
                  <a:pt x="82" y="108"/>
                  <a:pt x="80" y="108"/>
                </a:cubicBezTo>
                <a:cubicBezTo>
                  <a:pt x="77" y="108"/>
                  <a:pt x="74" y="107"/>
                  <a:pt x="71" y="105"/>
                </a:cubicBezTo>
                <a:cubicBezTo>
                  <a:pt x="66" y="100"/>
                  <a:pt x="66" y="91"/>
                  <a:pt x="71" y="86"/>
                </a:cubicBezTo>
                <a:cubicBezTo>
                  <a:pt x="90" y="68"/>
                  <a:pt x="90" y="68"/>
                  <a:pt x="90" y="68"/>
                </a:cubicBezTo>
                <a:cubicBezTo>
                  <a:pt x="13" y="68"/>
                  <a:pt x="13" y="68"/>
                  <a:pt x="13" y="68"/>
                </a:cubicBezTo>
                <a:cubicBezTo>
                  <a:pt x="7" y="68"/>
                  <a:pt x="3" y="64"/>
                  <a:pt x="1" y="60"/>
                </a:cubicBezTo>
                <a:cubicBezTo>
                  <a:pt x="0" y="58"/>
                  <a:pt x="0" y="57"/>
                  <a:pt x="0" y="55"/>
                </a:cubicBezTo>
                <a:cubicBezTo>
                  <a:pt x="0" y="48"/>
                  <a:pt x="5" y="42"/>
                  <a:pt x="13" y="42"/>
                </a:cubicBezTo>
                <a:cubicBezTo>
                  <a:pt x="90" y="42"/>
                  <a:pt x="90" y="42"/>
                  <a:pt x="90" y="42"/>
                </a:cubicBezTo>
                <a:cubicBezTo>
                  <a:pt x="71" y="23"/>
                  <a:pt x="71" y="23"/>
                  <a:pt x="71" y="23"/>
                </a:cubicBezTo>
                <a:cubicBezTo>
                  <a:pt x="70" y="22"/>
                  <a:pt x="69" y="21"/>
                  <a:pt x="68" y="19"/>
                </a:cubicBezTo>
                <a:cubicBezTo>
                  <a:pt x="66" y="14"/>
                  <a:pt x="67" y="9"/>
                  <a:pt x="71" y="5"/>
                </a:cubicBezTo>
                <a:cubicBezTo>
                  <a:pt x="76" y="0"/>
                  <a:pt x="85" y="0"/>
                  <a:pt x="90" y="5"/>
                </a:cubicBezTo>
                <a:cubicBezTo>
                  <a:pt x="130" y="46"/>
                  <a:pt x="130" y="46"/>
                  <a:pt x="130" y="46"/>
                </a:cubicBezTo>
                <a:lnTo>
                  <a:pt x="140" y="55"/>
                </a:lnTo>
                <a:close/>
              </a:path>
            </a:pathLst>
          </a:custGeom>
          <a:solidFill>
            <a:srgbClr val="685D5C"/>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143">
            <a:extLst>
              <a:ext uri="{FF2B5EF4-FFF2-40B4-BE49-F238E27FC236}">
                <a16:creationId xmlns:a16="http://schemas.microsoft.com/office/drawing/2014/main" id="{6305AF44-AC41-4AD1-8B36-4E61B32393A5}"/>
              </a:ext>
            </a:extLst>
          </p:cNvPr>
          <p:cNvSpPr/>
          <p:nvPr/>
        </p:nvSpPr>
        <p:spPr bwMode="auto">
          <a:xfrm>
            <a:off x="6084867" y="3918542"/>
            <a:ext cx="393700" cy="425450"/>
          </a:xfrm>
          <a:custGeom>
            <a:avLst/>
            <a:gdLst>
              <a:gd name="T0" fmla="*/ 57 w 124"/>
              <a:gd name="T1" fmla="*/ 134 h 134"/>
              <a:gd name="T2" fmla="*/ 124 w 124"/>
              <a:gd name="T3" fmla="*/ 67 h 134"/>
              <a:gd name="T4" fmla="*/ 57 w 124"/>
              <a:gd name="T5" fmla="*/ 0 h 134"/>
              <a:gd name="T6" fmla="*/ 5 w 124"/>
              <a:gd name="T7" fmla="*/ 25 h 134"/>
              <a:gd name="T8" fmla="*/ 7 w 124"/>
              <a:gd name="T9" fmla="*/ 43 h 134"/>
              <a:gd name="T10" fmla="*/ 25 w 124"/>
              <a:gd name="T11" fmla="*/ 41 h 134"/>
              <a:gd name="T12" fmla="*/ 57 w 124"/>
              <a:gd name="T13" fmla="*/ 26 h 134"/>
              <a:gd name="T14" fmla="*/ 98 w 124"/>
              <a:gd name="T15" fmla="*/ 67 h 134"/>
              <a:gd name="T16" fmla="*/ 57 w 124"/>
              <a:gd name="T17" fmla="*/ 108 h 134"/>
              <a:gd name="T18" fmla="*/ 25 w 124"/>
              <a:gd name="T19" fmla="*/ 92 h 134"/>
              <a:gd name="T20" fmla="*/ 7 w 124"/>
              <a:gd name="T21" fmla="*/ 90 h 134"/>
              <a:gd name="T22" fmla="*/ 5 w 124"/>
              <a:gd name="T23" fmla="*/ 109 h 134"/>
              <a:gd name="T24" fmla="*/ 57 w 124"/>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34">
                <a:moveTo>
                  <a:pt x="57" y="134"/>
                </a:moveTo>
                <a:cubicBezTo>
                  <a:pt x="94" y="134"/>
                  <a:pt x="124" y="104"/>
                  <a:pt x="124" y="67"/>
                </a:cubicBezTo>
                <a:cubicBezTo>
                  <a:pt x="124" y="30"/>
                  <a:pt x="94" y="0"/>
                  <a:pt x="57" y="0"/>
                </a:cubicBezTo>
                <a:cubicBezTo>
                  <a:pt x="36" y="0"/>
                  <a:pt x="17" y="10"/>
                  <a:pt x="5" y="25"/>
                </a:cubicBezTo>
                <a:cubicBezTo>
                  <a:pt x="0" y="31"/>
                  <a:pt x="1" y="39"/>
                  <a:pt x="7" y="43"/>
                </a:cubicBezTo>
                <a:cubicBezTo>
                  <a:pt x="12" y="48"/>
                  <a:pt x="21" y="47"/>
                  <a:pt x="25" y="41"/>
                </a:cubicBezTo>
                <a:cubicBezTo>
                  <a:pt x="33" y="32"/>
                  <a:pt x="44" y="26"/>
                  <a:pt x="57" y="26"/>
                </a:cubicBezTo>
                <a:cubicBezTo>
                  <a:pt x="80" y="26"/>
                  <a:pt x="98" y="44"/>
                  <a:pt x="98" y="67"/>
                </a:cubicBezTo>
                <a:cubicBezTo>
                  <a:pt x="98" y="89"/>
                  <a:pt x="80" y="108"/>
                  <a:pt x="57" y="108"/>
                </a:cubicBezTo>
                <a:cubicBezTo>
                  <a:pt x="44" y="108"/>
                  <a:pt x="33" y="102"/>
                  <a:pt x="25" y="92"/>
                </a:cubicBezTo>
                <a:cubicBezTo>
                  <a:pt x="21" y="87"/>
                  <a:pt x="12" y="86"/>
                  <a:pt x="7" y="90"/>
                </a:cubicBezTo>
                <a:cubicBezTo>
                  <a:pt x="1" y="95"/>
                  <a:pt x="0" y="103"/>
                  <a:pt x="5" y="109"/>
                </a:cubicBezTo>
                <a:cubicBezTo>
                  <a:pt x="17" y="124"/>
                  <a:pt x="36" y="134"/>
                  <a:pt x="57" y="134"/>
                </a:cubicBezTo>
                <a:close/>
              </a:path>
            </a:pathLst>
          </a:custGeom>
          <a:solidFill>
            <a:srgbClr val="685D5C"/>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144">
            <a:extLst>
              <a:ext uri="{FF2B5EF4-FFF2-40B4-BE49-F238E27FC236}">
                <a16:creationId xmlns:a16="http://schemas.microsoft.com/office/drawing/2014/main" id="{67E39B40-A41E-43A9-BEDD-8D0E08A94F69}"/>
              </a:ext>
            </a:extLst>
          </p:cNvPr>
          <p:cNvSpPr/>
          <p:nvPr/>
        </p:nvSpPr>
        <p:spPr bwMode="auto">
          <a:xfrm>
            <a:off x="5856267" y="3708992"/>
            <a:ext cx="831850" cy="841375"/>
          </a:xfrm>
          <a:custGeom>
            <a:avLst/>
            <a:gdLst>
              <a:gd name="T0" fmla="*/ 129 w 262"/>
              <a:gd name="T1" fmla="*/ 0 h 265"/>
              <a:gd name="T2" fmla="*/ 129 w 262"/>
              <a:gd name="T3" fmla="*/ 0 h 265"/>
              <a:gd name="T4" fmla="*/ 2 w 262"/>
              <a:gd name="T5" fmla="*/ 96 h 265"/>
              <a:gd name="T6" fmla="*/ 11 w 262"/>
              <a:gd name="T7" fmla="*/ 112 h 265"/>
              <a:gd name="T8" fmla="*/ 14 w 262"/>
              <a:gd name="T9" fmla="*/ 112 h 265"/>
              <a:gd name="T10" fmla="*/ 27 w 262"/>
              <a:gd name="T11" fmla="*/ 103 h 265"/>
              <a:gd name="T12" fmla="*/ 129 w 262"/>
              <a:gd name="T13" fmla="*/ 26 h 265"/>
              <a:gd name="T14" fmla="*/ 129 w 262"/>
              <a:gd name="T15" fmla="*/ 26 h 265"/>
              <a:gd name="T16" fmla="*/ 129 w 262"/>
              <a:gd name="T17" fmla="*/ 26 h 265"/>
              <a:gd name="T18" fmla="*/ 204 w 262"/>
              <a:gd name="T19" fmla="*/ 57 h 265"/>
              <a:gd name="T20" fmla="*/ 236 w 262"/>
              <a:gd name="T21" fmla="*/ 133 h 265"/>
              <a:gd name="T22" fmla="*/ 205 w 262"/>
              <a:gd name="T23" fmla="*/ 208 h 265"/>
              <a:gd name="T24" fmla="*/ 129 w 262"/>
              <a:gd name="T25" fmla="*/ 239 h 265"/>
              <a:gd name="T26" fmla="*/ 129 w 262"/>
              <a:gd name="T27" fmla="*/ 239 h 265"/>
              <a:gd name="T28" fmla="*/ 27 w 262"/>
              <a:gd name="T29" fmla="*/ 163 h 265"/>
              <a:gd name="T30" fmla="*/ 14 w 262"/>
              <a:gd name="T31" fmla="*/ 153 h 265"/>
              <a:gd name="T32" fmla="*/ 11 w 262"/>
              <a:gd name="T33" fmla="*/ 154 h 265"/>
              <a:gd name="T34" fmla="*/ 2 w 262"/>
              <a:gd name="T35" fmla="*/ 170 h 265"/>
              <a:gd name="T36" fmla="*/ 129 w 262"/>
              <a:gd name="T37" fmla="*/ 265 h 265"/>
              <a:gd name="T38" fmla="*/ 262 w 262"/>
              <a:gd name="T39" fmla="*/ 133 h 265"/>
              <a:gd name="T40" fmla="*/ 129 w 262"/>
              <a:gd name="T41"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2" h="265">
                <a:moveTo>
                  <a:pt x="129" y="0"/>
                </a:moveTo>
                <a:cubicBezTo>
                  <a:pt x="129" y="0"/>
                  <a:pt x="129" y="0"/>
                  <a:pt x="129" y="0"/>
                </a:cubicBezTo>
                <a:cubicBezTo>
                  <a:pt x="69" y="0"/>
                  <a:pt x="18" y="40"/>
                  <a:pt x="2" y="96"/>
                </a:cubicBezTo>
                <a:cubicBezTo>
                  <a:pt x="0" y="102"/>
                  <a:pt x="4" y="110"/>
                  <a:pt x="11" y="112"/>
                </a:cubicBezTo>
                <a:cubicBezTo>
                  <a:pt x="12" y="112"/>
                  <a:pt x="13" y="112"/>
                  <a:pt x="14" y="112"/>
                </a:cubicBezTo>
                <a:cubicBezTo>
                  <a:pt x="20" y="112"/>
                  <a:pt x="25" y="108"/>
                  <a:pt x="27" y="103"/>
                </a:cubicBezTo>
                <a:cubicBezTo>
                  <a:pt x="40" y="59"/>
                  <a:pt x="81" y="26"/>
                  <a:pt x="129" y="26"/>
                </a:cubicBezTo>
                <a:cubicBezTo>
                  <a:pt x="129" y="26"/>
                  <a:pt x="129" y="26"/>
                  <a:pt x="129" y="26"/>
                </a:cubicBezTo>
                <a:cubicBezTo>
                  <a:pt x="129" y="26"/>
                  <a:pt x="129" y="26"/>
                  <a:pt x="129" y="26"/>
                </a:cubicBezTo>
                <a:cubicBezTo>
                  <a:pt x="159" y="26"/>
                  <a:pt x="185" y="38"/>
                  <a:pt x="204" y="57"/>
                </a:cubicBezTo>
                <a:cubicBezTo>
                  <a:pt x="224" y="77"/>
                  <a:pt x="236" y="103"/>
                  <a:pt x="236" y="133"/>
                </a:cubicBezTo>
                <a:cubicBezTo>
                  <a:pt x="236" y="162"/>
                  <a:pt x="224" y="189"/>
                  <a:pt x="205" y="208"/>
                </a:cubicBezTo>
                <a:cubicBezTo>
                  <a:pt x="185" y="228"/>
                  <a:pt x="159" y="239"/>
                  <a:pt x="129" y="239"/>
                </a:cubicBezTo>
                <a:cubicBezTo>
                  <a:pt x="129" y="239"/>
                  <a:pt x="129" y="239"/>
                  <a:pt x="129" y="239"/>
                </a:cubicBezTo>
                <a:cubicBezTo>
                  <a:pt x="81" y="239"/>
                  <a:pt x="40" y="207"/>
                  <a:pt x="27" y="163"/>
                </a:cubicBezTo>
                <a:cubicBezTo>
                  <a:pt x="25" y="157"/>
                  <a:pt x="20" y="153"/>
                  <a:pt x="14" y="153"/>
                </a:cubicBezTo>
                <a:cubicBezTo>
                  <a:pt x="13" y="153"/>
                  <a:pt x="12" y="154"/>
                  <a:pt x="11" y="154"/>
                </a:cubicBezTo>
                <a:cubicBezTo>
                  <a:pt x="4" y="156"/>
                  <a:pt x="0" y="163"/>
                  <a:pt x="2" y="170"/>
                </a:cubicBezTo>
                <a:cubicBezTo>
                  <a:pt x="18" y="225"/>
                  <a:pt x="69" y="265"/>
                  <a:pt x="129" y="265"/>
                </a:cubicBezTo>
                <a:cubicBezTo>
                  <a:pt x="202" y="265"/>
                  <a:pt x="262" y="206"/>
                  <a:pt x="262" y="133"/>
                </a:cubicBezTo>
                <a:cubicBezTo>
                  <a:pt x="262" y="60"/>
                  <a:pt x="202" y="0"/>
                  <a:pt x="129" y="0"/>
                </a:cubicBezTo>
              </a:path>
            </a:pathLst>
          </a:custGeom>
          <a:solidFill>
            <a:srgbClr val="685D5C"/>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145">
            <a:extLst>
              <a:ext uri="{FF2B5EF4-FFF2-40B4-BE49-F238E27FC236}">
                <a16:creationId xmlns:a16="http://schemas.microsoft.com/office/drawing/2014/main" id="{F7D5FB00-03B8-4C9D-8327-A754B0B4542E}"/>
              </a:ext>
            </a:extLst>
          </p:cNvPr>
          <p:cNvSpPr/>
          <p:nvPr/>
        </p:nvSpPr>
        <p:spPr bwMode="auto">
          <a:xfrm>
            <a:off x="5595917" y="3454992"/>
            <a:ext cx="1346200" cy="1349375"/>
          </a:xfrm>
          <a:custGeom>
            <a:avLst/>
            <a:gdLst>
              <a:gd name="T0" fmla="*/ 211 w 424"/>
              <a:gd name="T1" fmla="*/ 0 h 425"/>
              <a:gd name="T2" fmla="*/ 211 w 424"/>
              <a:gd name="T3" fmla="*/ 0 h 425"/>
              <a:gd name="T4" fmla="*/ 2 w 424"/>
              <a:gd name="T5" fmla="*/ 177 h 425"/>
              <a:gd name="T6" fmla="*/ 12 w 424"/>
              <a:gd name="T7" fmla="*/ 192 h 425"/>
              <a:gd name="T8" fmla="*/ 14 w 424"/>
              <a:gd name="T9" fmla="*/ 192 h 425"/>
              <a:gd name="T10" fmla="*/ 27 w 424"/>
              <a:gd name="T11" fmla="*/ 181 h 425"/>
              <a:gd name="T12" fmla="*/ 211 w 424"/>
              <a:gd name="T13" fmla="*/ 26 h 425"/>
              <a:gd name="T14" fmla="*/ 211 w 424"/>
              <a:gd name="T15" fmla="*/ 26 h 425"/>
              <a:gd name="T16" fmla="*/ 343 w 424"/>
              <a:gd name="T17" fmla="*/ 81 h 425"/>
              <a:gd name="T18" fmla="*/ 398 w 424"/>
              <a:gd name="T19" fmla="*/ 213 h 425"/>
              <a:gd name="T20" fmla="*/ 343 w 424"/>
              <a:gd name="T21" fmla="*/ 345 h 425"/>
              <a:gd name="T22" fmla="*/ 211 w 424"/>
              <a:gd name="T23" fmla="*/ 399 h 425"/>
              <a:gd name="T24" fmla="*/ 211 w 424"/>
              <a:gd name="T25" fmla="*/ 399 h 425"/>
              <a:gd name="T26" fmla="*/ 27 w 424"/>
              <a:gd name="T27" fmla="*/ 244 h 425"/>
              <a:gd name="T28" fmla="*/ 14 w 424"/>
              <a:gd name="T29" fmla="*/ 233 h 425"/>
              <a:gd name="T30" fmla="*/ 12 w 424"/>
              <a:gd name="T31" fmla="*/ 234 h 425"/>
              <a:gd name="T32" fmla="*/ 2 w 424"/>
              <a:gd name="T33" fmla="*/ 249 h 425"/>
              <a:gd name="T34" fmla="*/ 211 w 424"/>
              <a:gd name="T35" fmla="*/ 425 h 425"/>
              <a:gd name="T36" fmla="*/ 424 w 424"/>
              <a:gd name="T37" fmla="*/ 213 h 425"/>
              <a:gd name="T38" fmla="*/ 211 w 424"/>
              <a:gd name="T39"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4" h="425">
                <a:moveTo>
                  <a:pt x="211" y="0"/>
                </a:moveTo>
                <a:cubicBezTo>
                  <a:pt x="211" y="0"/>
                  <a:pt x="211" y="0"/>
                  <a:pt x="211" y="0"/>
                </a:cubicBezTo>
                <a:cubicBezTo>
                  <a:pt x="106" y="0"/>
                  <a:pt x="19" y="77"/>
                  <a:pt x="2" y="177"/>
                </a:cubicBezTo>
                <a:cubicBezTo>
                  <a:pt x="0" y="184"/>
                  <a:pt x="5" y="191"/>
                  <a:pt x="12" y="192"/>
                </a:cubicBezTo>
                <a:cubicBezTo>
                  <a:pt x="13" y="192"/>
                  <a:pt x="14" y="192"/>
                  <a:pt x="14" y="192"/>
                </a:cubicBezTo>
                <a:cubicBezTo>
                  <a:pt x="21" y="192"/>
                  <a:pt x="26" y="188"/>
                  <a:pt x="27" y="181"/>
                </a:cubicBezTo>
                <a:cubicBezTo>
                  <a:pt x="42" y="93"/>
                  <a:pt x="119" y="26"/>
                  <a:pt x="211" y="26"/>
                </a:cubicBezTo>
                <a:cubicBezTo>
                  <a:pt x="211" y="26"/>
                  <a:pt x="211" y="26"/>
                  <a:pt x="211" y="26"/>
                </a:cubicBezTo>
                <a:cubicBezTo>
                  <a:pt x="263" y="26"/>
                  <a:pt x="309" y="47"/>
                  <a:pt x="343" y="81"/>
                </a:cubicBezTo>
                <a:cubicBezTo>
                  <a:pt x="377" y="115"/>
                  <a:pt x="398" y="161"/>
                  <a:pt x="398" y="213"/>
                </a:cubicBezTo>
                <a:cubicBezTo>
                  <a:pt x="398" y="264"/>
                  <a:pt x="377" y="311"/>
                  <a:pt x="343" y="345"/>
                </a:cubicBezTo>
                <a:cubicBezTo>
                  <a:pt x="309" y="378"/>
                  <a:pt x="263" y="399"/>
                  <a:pt x="211" y="399"/>
                </a:cubicBezTo>
                <a:cubicBezTo>
                  <a:pt x="211" y="399"/>
                  <a:pt x="211" y="399"/>
                  <a:pt x="211" y="399"/>
                </a:cubicBezTo>
                <a:cubicBezTo>
                  <a:pt x="119" y="399"/>
                  <a:pt x="42" y="332"/>
                  <a:pt x="27" y="244"/>
                </a:cubicBezTo>
                <a:cubicBezTo>
                  <a:pt x="26" y="238"/>
                  <a:pt x="21" y="233"/>
                  <a:pt x="14" y="233"/>
                </a:cubicBezTo>
                <a:cubicBezTo>
                  <a:pt x="14" y="233"/>
                  <a:pt x="13" y="234"/>
                  <a:pt x="12" y="234"/>
                </a:cubicBezTo>
                <a:cubicBezTo>
                  <a:pt x="5" y="235"/>
                  <a:pt x="0" y="242"/>
                  <a:pt x="2" y="249"/>
                </a:cubicBezTo>
                <a:cubicBezTo>
                  <a:pt x="19" y="349"/>
                  <a:pt x="106" y="425"/>
                  <a:pt x="211" y="425"/>
                </a:cubicBezTo>
                <a:cubicBezTo>
                  <a:pt x="328" y="425"/>
                  <a:pt x="424" y="330"/>
                  <a:pt x="424" y="213"/>
                </a:cubicBezTo>
                <a:cubicBezTo>
                  <a:pt x="423" y="95"/>
                  <a:pt x="328" y="0"/>
                  <a:pt x="211" y="0"/>
                </a:cubicBezTo>
              </a:path>
            </a:pathLst>
          </a:custGeom>
          <a:solidFill>
            <a:srgbClr val="685D5C"/>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146">
            <a:extLst>
              <a:ext uri="{FF2B5EF4-FFF2-40B4-BE49-F238E27FC236}">
                <a16:creationId xmlns:a16="http://schemas.microsoft.com/office/drawing/2014/main" id="{E7C5F532-8C58-46A0-8BC0-AC202FCB32EE}"/>
              </a:ext>
            </a:extLst>
          </p:cNvPr>
          <p:cNvSpPr/>
          <p:nvPr/>
        </p:nvSpPr>
        <p:spPr bwMode="auto">
          <a:xfrm>
            <a:off x="5357792" y="3216867"/>
            <a:ext cx="1822450" cy="1825625"/>
          </a:xfrm>
          <a:custGeom>
            <a:avLst/>
            <a:gdLst>
              <a:gd name="T0" fmla="*/ 574 w 574"/>
              <a:gd name="T1" fmla="*/ 288 h 575"/>
              <a:gd name="T2" fmla="*/ 286 w 574"/>
              <a:gd name="T3" fmla="*/ 0 h 575"/>
              <a:gd name="T4" fmla="*/ 1 w 574"/>
              <a:gd name="T5" fmla="*/ 253 h 575"/>
              <a:gd name="T6" fmla="*/ 12 w 574"/>
              <a:gd name="T7" fmla="*/ 267 h 575"/>
              <a:gd name="T8" fmla="*/ 26 w 574"/>
              <a:gd name="T9" fmla="*/ 256 h 575"/>
              <a:gd name="T10" fmla="*/ 286 w 574"/>
              <a:gd name="T11" fmla="*/ 26 h 575"/>
              <a:gd name="T12" fmla="*/ 471 w 574"/>
              <a:gd name="T13" fmla="*/ 103 h 575"/>
              <a:gd name="T14" fmla="*/ 548 w 574"/>
              <a:gd name="T15" fmla="*/ 288 h 575"/>
              <a:gd name="T16" fmla="*/ 471 w 574"/>
              <a:gd name="T17" fmla="*/ 473 h 575"/>
              <a:gd name="T18" fmla="*/ 286 w 574"/>
              <a:gd name="T19" fmla="*/ 549 h 575"/>
              <a:gd name="T20" fmla="*/ 27 w 574"/>
              <a:gd name="T21" fmla="*/ 320 h 575"/>
              <a:gd name="T22" fmla="*/ 12 w 574"/>
              <a:gd name="T23" fmla="*/ 309 h 575"/>
              <a:gd name="T24" fmla="*/ 1 w 574"/>
              <a:gd name="T25" fmla="*/ 323 h 575"/>
              <a:gd name="T26" fmla="*/ 286 w 574"/>
              <a:gd name="T27" fmla="*/ 575 h 575"/>
              <a:gd name="T28" fmla="*/ 574 w 574"/>
              <a:gd name="T29" fmla="*/ 28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4" h="575">
                <a:moveTo>
                  <a:pt x="574" y="288"/>
                </a:moveTo>
                <a:cubicBezTo>
                  <a:pt x="574" y="129"/>
                  <a:pt x="445" y="0"/>
                  <a:pt x="286" y="0"/>
                </a:cubicBezTo>
                <a:cubicBezTo>
                  <a:pt x="139" y="0"/>
                  <a:pt x="18" y="110"/>
                  <a:pt x="1" y="253"/>
                </a:cubicBezTo>
                <a:cubicBezTo>
                  <a:pt x="0" y="260"/>
                  <a:pt x="5" y="266"/>
                  <a:pt x="12" y="267"/>
                </a:cubicBezTo>
                <a:cubicBezTo>
                  <a:pt x="19" y="268"/>
                  <a:pt x="26" y="263"/>
                  <a:pt x="26" y="256"/>
                </a:cubicBezTo>
                <a:cubicBezTo>
                  <a:pt x="42" y="127"/>
                  <a:pt x="152" y="26"/>
                  <a:pt x="286" y="26"/>
                </a:cubicBezTo>
                <a:cubicBezTo>
                  <a:pt x="358" y="26"/>
                  <a:pt x="424" y="56"/>
                  <a:pt x="471" y="103"/>
                </a:cubicBezTo>
                <a:cubicBezTo>
                  <a:pt x="518" y="150"/>
                  <a:pt x="548" y="215"/>
                  <a:pt x="548" y="288"/>
                </a:cubicBezTo>
                <a:cubicBezTo>
                  <a:pt x="548" y="360"/>
                  <a:pt x="518" y="425"/>
                  <a:pt x="471" y="473"/>
                </a:cubicBezTo>
                <a:cubicBezTo>
                  <a:pt x="424" y="520"/>
                  <a:pt x="358" y="549"/>
                  <a:pt x="286" y="549"/>
                </a:cubicBezTo>
                <a:cubicBezTo>
                  <a:pt x="153" y="549"/>
                  <a:pt x="42" y="449"/>
                  <a:pt x="27" y="320"/>
                </a:cubicBezTo>
                <a:cubicBezTo>
                  <a:pt x="26" y="313"/>
                  <a:pt x="19" y="308"/>
                  <a:pt x="12" y="309"/>
                </a:cubicBezTo>
                <a:cubicBezTo>
                  <a:pt x="5" y="309"/>
                  <a:pt x="0" y="316"/>
                  <a:pt x="1" y="323"/>
                </a:cubicBezTo>
                <a:cubicBezTo>
                  <a:pt x="18" y="465"/>
                  <a:pt x="139" y="575"/>
                  <a:pt x="286" y="575"/>
                </a:cubicBezTo>
                <a:cubicBezTo>
                  <a:pt x="445" y="575"/>
                  <a:pt x="574" y="447"/>
                  <a:pt x="574" y="288"/>
                </a:cubicBezTo>
                <a:close/>
              </a:path>
            </a:pathLst>
          </a:custGeom>
          <a:solidFill>
            <a:srgbClr val="685D5C"/>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400">
            <a:extLst>
              <a:ext uri="{FF2B5EF4-FFF2-40B4-BE49-F238E27FC236}">
                <a16:creationId xmlns:a16="http://schemas.microsoft.com/office/drawing/2014/main" id="{1AC97FB8-495D-4385-B2A2-EAC9DDBC73F2}"/>
              </a:ext>
            </a:extLst>
          </p:cNvPr>
          <p:cNvSpPr/>
          <p:nvPr/>
        </p:nvSpPr>
        <p:spPr bwMode="auto">
          <a:xfrm>
            <a:off x="447992" y="2342493"/>
            <a:ext cx="4722814" cy="666750"/>
          </a:xfrm>
          <a:custGeom>
            <a:avLst/>
            <a:gdLst>
              <a:gd name="T0" fmla="*/ 0 w 1445"/>
              <a:gd name="T1" fmla="*/ 0 h 204"/>
              <a:gd name="T2" fmla="*/ 1241 w 1445"/>
              <a:gd name="T3" fmla="*/ 0 h 204"/>
              <a:gd name="T4" fmla="*/ 1445 w 1445"/>
              <a:gd name="T5" fmla="*/ 204 h 204"/>
            </a:gdLst>
            <a:ahLst/>
            <a:cxnLst>
              <a:cxn ang="0">
                <a:pos x="T0" y="T1"/>
              </a:cxn>
              <a:cxn ang="0">
                <a:pos x="T2" y="T3"/>
              </a:cxn>
              <a:cxn ang="0">
                <a:pos x="T4" y="T5"/>
              </a:cxn>
            </a:cxnLst>
            <a:rect l="0" t="0" r="r" b="b"/>
            <a:pathLst>
              <a:path w="1445" h="204">
                <a:moveTo>
                  <a:pt x="0" y="0"/>
                </a:moveTo>
                <a:lnTo>
                  <a:pt x="1241" y="0"/>
                </a:lnTo>
                <a:lnTo>
                  <a:pt x="1445" y="204"/>
                </a:lnTo>
              </a:path>
            </a:pathLst>
          </a:custGeom>
          <a:ln w="9525" cap="flat" cmpd="sng" algn="ctr">
            <a:solidFill>
              <a:schemeClr val="dk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minor">
            <a:schemeClr val="tx1"/>
          </a:fontRef>
        </p:style>
        <p:txBody>
          <a:bodyPr vert="horz" wrap="square" lIns="91440" tIns="45720" rIns="91440" bIns="45720" numCol="1" anchor="t" anchorCtr="0" compatLnSpc="1"/>
          <a:lstStyle/>
          <a:p>
            <a:endParaRPr lang="en-US"/>
          </a:p>
        </p:txBody>
      </p:sp>
      <p:sp>
        <p:nvSpPr>
          <p:cNvPr id="21" name="Freeform 403">
            <a:extLst>
              <a:ext uri="{FF2B5EF4-FFF2-40B4-BE49-F238E27FC236}">
                <a16:creationId xmlns:a16="http://schemas.microsoft.com/office/drawing/2014/main" id="{BFFF5E81-5CAD-4572-8002-16DF5D7BE98A}"/>
              </a:ext>
            </a:extLst>
          </p:cNvPr>
          <p:cNvSpPr/>
          <p:nvPr/>
        </p:nvSpPr>
        <p:spPr bwMode="auto">
          <a:xfrm>
            <a:off x="7180242" y="5170685"/>
            <a:ext cx="4722814" cy="666750"/>
          </a:xfrm>
          <a:custGeom>
            <a:avLst/>
            <a:gdLst>
              <a:gd name="T0" fmla="*/ 1445 w 1445"/>
              <a:gd name="T1" fmla="*/ 204 h 204"/>
              <a:gd name="T2" fmla="*/ 204 w 1445"/>
              <a:gd name="T3" fmla="*/ 204 h 204"/>
              <a:gd name="T4" fmla="*/ 0 w 1445"/>
              <a:gd name="T5" fmla="*/ 0 h 204"/>
            </a:gdLst>
            <a:ahLst/>
            <a:cxnLst>
              <a:cxn ang="0">
                <a:pos x="T0" y="T1"/>
              </a:cxn>
              <a:cxn ang="0">
                <a:pos x="T2" y="T3"/>
              </a:cxn>
              <a:cxn ang="0">
                <a:pos x="T4" y="T5"/>
              </a:cxn>
            </a:cxnLst>
            <a:rect l="0" t="0" r="r" b="b"/>
            <a:pathLst>
              <a:path w="1445" h="204">
                <a:moveTo>
                  <a:pt x="1445" y="204"/>
                </a:moveTo>
                <a:lnTo>
                  <a:pt x="204" y="204"/>
                </a:lnTo>
                <a:lnTo>
                  <a:pt x="0" y="0"/>
                </a:lnTo>
              </a:path>
            </a:pathLst>
          </a:custGeom>
          <a:ln w="9525" cap="flat" cmpd="sng" algn="ctr">
            <a:solidFill>
              <a:schemeClr val="dk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minor">
            <a:schemeClr val="tx1"/>
          </a:fontRef>
        </p:style>
        <p:txBody>
          <a:bodyPr vert="horz" wrap="square" lIns="91440" tIns="45720" rIns="91440" bIns="45720" numCol="1" anchor="t" anchorCtr="0" compatLnSpc="1"/>
          <a:lstStyle/>
          <a:p>
            <a:endParaRPr lang="en-US"/>
          </a:p>
        </p:txBody>
      </p:sp>
      <p:sp>
        <p:nvSpPr>
          <p:cNvPr id="3" name="矩形 2">
            <a:extLst>
              <a:ext uri="{FF2B5EF4-FFF2-40B4-BE49-F238E27FC236}">
                <a16:creationId xmlns:a16="http://schemas.microsoft.com/office/drawing/2014/main" id="{DE75EBBB-4DB9-40C1-9663-5126B70AA46A}"/>
              </a:ext>
            </a:extLst>
          </p:cNvPr>
          <p:cNvSpPr/>
          <p:nvPr/>
        </p:nvSpPr>
        <p:spPr>
          <a:xfrm>
            <a:off x="447992" y="1824569"/>
            <a:ext cx="2117214" cy="461665"/>
          </a:xfrm>
          <a:prstGeom prst="rect">
            <a:avLst/>
          </a:prstGeom>
        </p:spPr>
        <p:txBody>
          <a:bodyPr wrap="square">
            <a:spAutoFit/>
          </a:bodyPr>
          <a:lstStyle/>
          <a:p>
            <a:r>
              <a:rPr lang="zh-CN" altLang="zh-CN" sz="2400" b="1" dirty="0">
                <a:latin typeface="微软雅黑" panose="020B0503020204020204" pitchFamily="34" charset="-122"/>
                <a:ea typeface="微软雅黑" panose="020B0503020204020204" pitchFamily="34" charset="-122"/>
              </a:rPr>
              <a:t>指标有效性</a:t>
            </a:r>
            <a:endParaRPr lang="zh-CN" altLang="en-US" sz="2400" b="1"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DBADBB0F-F8FE-4ABB-9B5C-93CE3C0D3F13}"/>
              </a:ext>
            </a:extLst>
          </p:cNvPr>
          <p:cNvSpPr/>
          <p:nvPr/>
        </p:nvSpPr>
        <p:spPr>
          <a:xfrm>
            <a:off x="10249473" y="5925572"/>
            <a:ext cx="211721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表达合理性</a:t>
            </a:r>
          </a:p>
        </p:txBody>
      </p:sp>
      <p:sp>
        <p:nvSpPr>
          <p:cNvPr id="4" name="矩形 3">
            <a:extLst>
              <a:ext uri="{FF2B5EF4-FFF2-40B4-BE49-F238E27FC236}">
                <a16:creationId xmlns:a16="http://schemas.microsoft.com/office/drawing/2014/main" id="{87AD59FD-8718-4763-9A8A-9D2D883FBC78}"/>
              </a:ext>
            </a:extLst>
          </p:cNvPr>
          <p:cNvSpPr/>
          <p:nvPr/>
        </p:nvSpPr>
        <p:spPr>
          <a:xfrm>
            <a:off x="5266054" y="2698398"/>
            <a:ext cx="2031325" cy="461665"/>
          </a:xfrm>
          <a:prstGeom prst="rect">
            <a:avLst/>
          </a:prstGeom>
        </p:spPr>
        <p:txBody>
          <a:bodyPr wrap="none">
            <a:spAutoFit/>
          </a:bodyPr>
          <a:lstStyle/>
          <a:p>
            <a:r>
              <a:rPr lang="zh-CN" altLang="zh-CN" sz="2400" b="1" dirty="0">
                <a:latin typeface="微软雅黑" panose="020B0503020204020204" pitchFamily="34" charset="-122"/>
                <a:ea typeface="微软雅黑" panose="020B0503020204020204" pitchFamily="34" charset="-122"/>
              </a:rPr>
              <a:t>模型质量评估</a:t>
            </a:r>
            <a:endParaRPr lang="zh-CN" altLang="en-US" sz="2400" b="1" dirty="0">
              <a:latin typeface="微软雅黑" panose="020B0503020204020204" pitchFamily="34" charset="-122"/>
              <a:ea typeface="微软雅黑" panose="020B0503020204020204" pitchFamily="34" charset="-122"/>
            </a:endParaRPr>
          </a:p>
        </p:txBody>
      </p:sp>
      <p:cxnSp>
        <p:nvCxnSpPr>
          <p:cNvPr id="34" name="直接连接符 33">
            <a:extLst>
              <a:ext uri="{FF2B5EF4-FFF2-40B4-BE49-F238E27FC236}">
                <a16:creationId xmlns:a16="http://schemas.microsoft.com/office/drawing/2014/main" id="{22282CDB-27F3-4221-B819-5FEB6913F2DA}"/>
              </a:ext>
            </a:extLst>
          </p:cNvPr>
          <p:cNvCxnSpPr>
            <a:cxnSpLocks/>
            <a:stCxn id="39" idx="4"/>
            <a:endCxn id="36" idx="4"/>
          </p:cNvCxnSpPr>
          <p:nvPr/>
        </p:nvCxnSpPr>
        <p:spPr>
          <a:xfrm>
            <a:off x="543242" y="3495576"/>
            <a:ext cx="0" cy="1576608"/>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5" name="ïsḷîḓè">
            <a:extLst>
              <a:ext uri="{FF2B5EF4-FFF2-40B4-BE49-F238E27FC236}">
                <a16:creationId xmlns:a16="http://schemas.microsoft.com/office/drawing/2014/main" id="{3039958A-0545-4208-ABE7-971FCCC13685}"/>
              </a:ext>
            </a:extLst>
          </p:cNvPr>
          <p:cNvSpPr/>
          <p:nvPr/>
        </p:nvSpPr>
        <p:spPr>
          <a:xfrm>
            <a:off x="447992" y="4093380"/>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36" name="ïṣḷiḋe">
            <a:extLst>
              <a:ext uri="{FF2B5EF4-FFF2-40B4-BE49-F238E27FC236}">
                <a16:creationId xmlns:a16="http://schemas.microsoft.com/office/drawing/2014/main" id="{5A990C13-4676-4EC9-A4BD-A4ED00FE436D}"/>
              </a:ext>
            </a:extLst>
          </p:cNvPr>
          <p:cNvSpPr/>
          <p:nvPr/>
        </p:nvSpPr>
        <p:spPr>
          <a:xfrm>
            <a:off x="447992" y="488168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37" name="íšlïdé">
            <a:extLst>
              <a:ext uri="{FF2B5EF4-FFF2-40B4-BE49-F238E27FC236}">
                <a16:creationId xmlns:a16="http://schemas.microsoft.com/office/drawing/2014/main" id="{B09F676A-FA72-40BC-977D-4CEBEFEA47A6}"/>
              </a:ext>
            </a:extLst>
          </p:cNvPr>
          <p:cNvSpPr/>
          <p:nvPr/>
        </p:nvSpPr>
        <p:spPr>
          <a:xfrm>
            <a:off x="638491" y="4038029"/>
            <a:ext cx="3535573" cy="507831"/>
          </a:xfrm>
          <a:prstGeom prst="rect">
            <a:avLst/>
          </a:prstGeom>
        </p:spPr>
        <p:txBody>
          <a:bodyPr wrap="square" lIns="91440" tIns="45720" rIns="91440" bIns="45720" anchor="ctr">
            <a:noAutofit/>
          </a:bodyPr>
          <a:lstStyle/>
          <a:p>
            <a:r>
              <a:rPr lang="zh-CN" altLang="en-US" sz="2000" dirty="0">
                <a:latin typeface="微软雅黑" panose="020B0503020204020204" pitchFamily="34" charset="-122"/>
                <a:ea typeface="微软雅黑" panose="020B0503020204020204" pitchFamily="34" charset="-122"/>
              </a:rPr>
              <a:t>选取的空间数据指标体系能够完整表达</a:t>
            </a:r>
          </a:p>
        </p:txBody>
      </p:sp>
      <p:sp>
        <p:nvSpPr>
          <p:cNvPr id="38" name="íšlïdé">
            <a:extLst>
              <a:ext uri="{FF2B5EF4-FFF2-40B4-BE49-F238E27FC236}">
                <a16:creationId xmlns:a16="http://schemas.microsoft.com/office/drawing/2014/main" id="{A99B595D-7EC7-4B63-8595-145300E83714}"/>
              </a:ext>
            </a:extLst>
          </p:cNvPr>
          <p:cNvSpPr/>
          <p:nvPr/>
        </p:nvSpPr>
        <p:spPr>
          <a:xfrm>
            <a:off x="638491" y="4654022"/>
            <a:ext cx="3880284" cy="707886"/>
          </a:xfrm>
          <a:prstGeom prst="rect">
            <a:avLst/>
          </a:prstGeom>
        </p:spPr>
        <p:txBody>
          <a:bodyPr wrap="square" lIns="91440" tIns="45720" rIns="91440" bIns="45720" anchor="ctr">
            <a:noAutofit/>
          </a:bodyPr>
          <a:lstStyle/>
          <a:p>
            <a:r>
              <a:rPr lang="zh-CN" altLang="en-US" sz="2000" dirty="0">
                <a:latin typeface="微软雅黑" panose="020B0503020204020204" pitchFamily="34" charset="-122"/>
                <a:ea typeface="微软雅黑" panose="020B0503020204020204" pitchFamily="34" charset="-122"/>
              </a:rPr>
              <a:t>同一指标体系及映射方法是否适用不同的研究区域</a:t>
            </a:r>
          </a:p>
        </p:txBody>
      </p:sp>
      <p:sp>
        <p:nvSpPr>
          <p:cNvPr id="39" name="ïsḷîḓè">
            <a:extLst>
              <a:ext uri="{FF2B5EF4-FFF2-40B4-BE49-F238E27FC236}">
                <a16:creationId xmlns:a16="http://schemas.microsoft.com/office/drawing/2014/main" id="{616DA5D2-976C-496C-9074-47D3D650B3E5}"/>
              </a:ext>
            </a:extLst>
          </p:cNvPr>
          <p:cNvSpPr/>
          <p:nvPr/>
        </p:nvSpPr>
        <p:spPr>
          <a:xfrm>
            <a:off x="447992" y="3305076"/>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40" name="矩形 39">
            <a:extLst>
              <a:ext uri="{FF2B5EF4-FFF2-40B4-BE49-F238E27FC236}">
                <a16:creationId xmlns:a16="http://schemas.microsoft.com/office/drawing/2014/main" id="{9FBD31E8-9E26-4CF9-9B71-B789467DC9F2}"/>
              </a:ext>
            </a:extLst>
          </p:cNvPr>
          <p:cNvSpPr/>
          <p:nvPr/>
        </p:nvSpPr>
        <p:spPr>
          <a:xfrm>
            <a:off x="638493" y="3213917"/>
            <a:ext cx="3628708"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选取的空间数据有效表达对应的地理现象</a:t>
            </a:r>
          </a:p>
        </p:txBody>
      </p:sp>
      <p:sp>
        <p:nvSpPr>
          <p:cNvPr id="43" name="矩形 42">
            <a:extLst>
              <a:ext uri="{FF2B5EF4-FFF2-40B4-BE49-F238E27FC236}">
                <a16:creationId xmlns:a16="http://schemas.microsoft.com/office/drawing/2014/main" id="{DC0ABDAB-F3DE-4FF5-966C-D1DC34819A1A}"/>
              </a:ext>
            </a:extLst>
          </p:cNvPr>
          <p:cNvSpPr/>
          <p:nvPr/>
        </p:nvSpPr>
        <p:spPr>
          <a:xfrm>
            <a:off x="9015313" y="5432430"/>
            <a:ext cx="3412858" cy="369332"/>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表达方式没有绝对的正确性</a:t>
            </a:r>
            <a:endParaRPr lang="zh-CN" altLang="en-US" b="1" dirty="0">
              <a:latin typeface="微软雅黑" panose="020B0503020204020204" pitchFamily="34" charset="-122"/>
              <a:ea typeface="微软雅黑" panose="020B0503020204020204" pitchFamily="34" charset="-122"/>
            </a:endParaRPr>
          </a:p>
        </p:txBody>
      </p:sp>
      <p:sp>
        <p:nvSpPr>
          <p:cNvPr id="44" name="Freeform 229">
            <a:extLst>
              <a:ext uri="{FF2B5EF4-FFF2-40B4-BE49-F238E27FC236}">
                <a16:creationId xmlns:a16="http://schemas.microsoft.com/office/drawing/2014/main" id="{2A9C3F61-C661-443B-8095-73B79AE9423C}"/>
              </a:ext>
            </a:extLst>
          </p:cNvPr>
          <p:cNvSpPr/>
          <p:nvPr/>
        </p:nvSpPr>
        <p:spPr bwMode="auto">
          <a:xfrm>
            <a:off x="8393245" y="3280280"/>
            <a:ext cx="382726" cy="490983"/>
          </a:xfrm>
          <a:custGeom>
            <a:avLst/>
            <a:gdLst>
              <a:gd name="T0" fmla="*/ 350 w 350"/>
              <a:gd name="T1" fmla="*/ 342 h 449"/>
              <a:gd name="T2" fmla="*/ 243 w 350"/>
              <a:gd name="T3" fmla="*/ 449 h 449"/>
              <a:gd name="T4" fmla="*/ 78 w 350"/>
              <a:gd name="T5" fmla="*/ 228 h 449"/>
              <a:gd name="T6" fmla="*/ 78 w 350"/>
              <a:gd name="T7" fmla="*/ 160 h 449"/>
              <a:gd name="T8" fmla="*/ 0 w 350"/>
              <a:gd name="T9" fmla="*/ 160 h 449"/>
              <a:gd name="T10" fmla="*/ 138 w 350"/>
              <a:gd name="T11" fmla="*/ 0 h 449"/>
              <a:gd name="T12" fmla="*/ 276 w 350"/>
              <a:gd name="T13" fmla="*/ 160 h 449"/>
              <a:gd name="T14" fmla="*/ 198 w 350"/>
              <a:gd name="T15" fmla="*/ 160 h 449"/>
              <a:gd name="T16" fmla="*/ 198 w 350"/>
              <a:gd name="T17" fmla="*/ 228 h 449"/>
              <a:gd name="T18" fmla="*/ 308 w 350"/>
              <a:gd name="T19" fmla="*/ 338 h 449"/>
              <a:gd name="T20" fmla="*/ 350 w 350"/>
              <a:gd name="T21" fmla="*/ 34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449">
                <a:moveTo>
                  <a:pt x="350" y="342"/>
                </a:moveTo>
                <a:cubicBezTo>
                  <a:pt x="243" y="449"/>
                  <a:pt x="243" y="449"/>
                  <a:pt x="243" y="449"/>
                </a:cubicBezTo>
                <a:cubicBezTo>
                  <a:pt x="148" y="421"/>
                  <a:pt x="78" y="332"/>
                  <a:pt x="78" y="228"/>
                </a:cubicBezTo>
                <a:cubicBezTo>
                  <a:pt x="78" y="160"/>
                  <a:pt x="78" y="160"/>
                  <a:pt x="78" y="160"/>
                </a:cubicBezTo>
                <a:cubicBezTo>
                  <a:pt x="0" y="160"/>
                  <a:pt x="0" y="160"/>
                  <a:pt x="0" y="160"/>
                </a:cubicBezTo>
                <a:cubicBezTo>
                  <a:pt x="138" y="0"/>
                  <a:pt x="138" y="0"/>
                  <a:pt x="138" y="0"/>
                </a:cubicBezTo>
                <a:cubicBezTo>
                  <a:pt x="276" y="160"/>
                  <a:pt x="276" y="160"/>
                  <a:pt x="276" y="160"/>
                </a:cubicBezTo>
                <a:cubicBezTo>
                  <a:pt x="198" y="160"/>
                  <a:pt x="198" y="160"/>
                  <a:pt x="198" y="160"/>
                </a:cubicBezTo>
                <a:cubicBezTo>
                  <a:pt x="198" y="228"/>
                  <a:pt x="198" y="228"/>
                  <a:pt x="198" y="228"/>
                </a:cubicBezTo>
                <a:cubicBezTo>
                  <a:pt x="198" y="289"/>
                  <a:pt x="247" y="338"/>
                  <a:pt x="308" y="338"/>
                </a:cubicBezTo>
                <a:cubicBezTo>
                  <a:pt x="322" y="338"/>
                  <a:pt x="336" y="339"/>
                  <a:pt x="350" y="342"/>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45" name="Freeform 230">
            <a:extLst>
              <a:ext uri="{FF2B5EF4-FFF2-40B4-BE49-F238E27FC236}">
                <a16:creationId xmlns:a16="http://schemas.microsoft.com/office/drawing/2014/main" id="{B70EEF82-8A35-4E5E-9B8E-375BF65E9B92}"/>
              </a:ext>
            </a:extLst>
          </p:cNvPr>
          <p:cNvSpPr/>
          <p:nvPr/>
        </p:nvSpPr>
        <p:spPr bwMode="auto">
          <a:xfrm>
            <a:off x="8775971" y="3762724"/>
            <a:ext cx="382727" cy="492077"/>
          </a:xfrm>
          <a:custGeom>
            <a:avLst/>
            <a:gdLst>
              <a:gd name="T0" fmla="*/ 350 w 350"/>
              <a:gd name="T1" fmla="*/ 289 h 450"/>
              <a:gd name="T2" fmla="*/ 212 w 350"/>
              <a:gd name="T3" fmla="*/ 450 h 450"/>
              <a:gd name="T4" fmla="*/ 74 w 350"/>
              <a:gd name="T5" fmla="*/ 289 h 450"/>
              <a:gd name="T6" fmla="*/ 152 w 350"/>
              <a:gd name="T7" fmla="*/ 289 h 450"/>
              <a:gd name="T8" fmla="*/ 152 w 350"/>
              <a:gd name="T9" fmla="*/ 221 h 450"/>
              <a:gd name="T10" fmla="*/ 42 w 350"/>
              <a:gd name="T11" fmla="*/ 111 h 450"/>
              <a:gd name="T12" fmla="*/ 0 w 350"/>
              <a:gd name="T13" fmla="*/ 107 h 450"/>
              <a:gd name="T14" fmla="*/ 107 w 350"/>
              <a:gd name="T15" fmla="*/ 0 h 450"/>
              <a:gd name="T16" fmla="*/ 272 w 350"/>
              <a:gd name="T17" fmla="*/ 221 h 450"/>
              <a:gd name="T18" fmla="*/ 272 w 350"/>
              <a:gd name="T19" fmla="*/ 289 h 450"/>
              <a:gd name="T20" fmla="*/ 350 w 350"/>
              <a:gd name="T21" fmla="*/ 28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450">
                <a:moveTo>
                  <a:pt x="350" y="289"/>
                </a:moveTo>
                <a:cubicBezTo>
                  <a:pt x="212" y="450"/>
                  <a:pt x="212" y="450"/>
                  <a:pt x="212" y="450"/>
                </a:cubicBezTo>
                <a:cubicBezTo>
                  <a:pt x="74" y="289"/>
                  <a:pt x="74" y="289"/>
                  <a:pt x="74" y="289"/>
                </a:cubicBezTo>
                <a:cubicBezTo>
                  <a:pt x="152" y="289"/>
                  <a:pt x="152" y="289"/>
                  <a:pt x="152" y="289"/>
                </a:cubicBezTo>
                <a:cubicBezTo>
                  <a:pt x="152" y="221"/>
                  <a:pt x="152" y="221"/>
                  <a:pt x="152" y="221"/>
                </a:cubicBezTo>
                <a:cubicBezTo>
                  <a:pt x="152" y="160"/>
                  <a:pt x="103" y="111"/>
                  <a:pt x="42" y="111"/>
                </a:cubicBezTo>
                <a:cubicBezTo>
                  <a:pt x="28" y="111"/>
                  <a:pt x="14" y="110"/>
                  <a:pt x="0" y="107"/>
                </a:cubicBezTo>
                <a:cubicBezTo>
                  <a:pt x="107" y="0"/>
                  <a:pt x="107" y="0"/>
                  <a:pt x="107" y="0"/>
                </a:cubicBezTo>
                <a:cubicBezTo>
                  <a:pt x="202" y="28"/>
                  <a:pt x="272" y="117"/>
                  <a:pt x="272" y="221"/>
                </a:cubicBezTo>
                <a:cubicBezTo>
                  <a:pt x="272" y="289"/>
                  <a:pt x="272" y="289"/>
                  <a:pt x="272" y="289"/>
                </a:cubicBezTo>
                <a:lnTo>
                  <a:pt x="350" y="289"/>
                </a:ln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46" name="矩形 45">
            <a:extLst>
              <a:ext uri="{FF2B5EF4-FFF2-40B4-BE49-F238E27FC236}">
                <a16:creationId xmlns:a16="http://schemas.microsoft.com/office/drawing/2014/main" id="{4CE5F5A7-FAC3-429A-B793-E2D775BB12B8}"/>
              </a:ext>
            </a:extLst>
          </p:cNvPr>
          <p:cNvSpPr/>
          <p:nvPr/>
        </p:nvSpPr>
        <p:spPr>
          <a:xfrm>
            <a:off x="7859338" y="2875318"/>
            <a:ext cx="1210588" cy="400110"/>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栅格数据</a:t>
            </a:r>
            <a:endParaRPr lang="zh-CN" altLang="en-US" sz="2000" b="1"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2B1BDC65-903C-4942-8DEE-080A6C104A0C}"/>
              </a:ext>
            </a:extLst>
          </p:cNvPr>
          <p:cNvSpPr/>
          <p:nvPr/>
        </p:nvSpPr>
        <p:spPr>
          <a:xfrm>
            <a:off x="8584608" y="4271591"/>
            <a:ext cx="1210588" cy="400110"/>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矢量数据</a:t>
            </a:r>
            <a:endParaRPr lang="zh-CN" altLang="en-US" sz="2000" b="1"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6B57FDD6-F2F2-4919-A758-5CD5D16BBBEC}"/>
              </a:ext>
            </a:extLst>
          </p:cNvPr>
          <p:cNvSpPr/>
          <p:nvPr/>
        </p:nvSpPr>
        <p:spPr>
          <a:xfrm>
            <a:off x="9029887" y="2699398"/>
            <a:ext cx="2292869"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可能</a:t>
            </a:r>
            <a:r>
              <a:rPr lang="zh-CN" altLang="zh-CN" sz="2000" dirty="0">
                <a:latin typeface="微软雅黑" panose="020B0503020204020204" pitchFamily="34" charset="-122"/>
                <a:ea typeface="微软雅黑" panose="020B0503020204020204" pitchFamily="34" charset="-122"/>
              </a:rPr>
              <a:t>导致空间信息的丢失</a:t>
            </a:r>
            <a:endParaRPr lang="zh-CN" altLang="en-US" sz="2000" dirty="0">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F5988D73-58EF-4787-B51F-22BF5093CD7E}"/>
              </a:ext>
            </a:extLst>
          </p:cNvPr>
          <p:cNvSpPr/>
          <p:nvPr/>
        </p:nvSpPr>
        <p:spPr>
          <a:xfrm>
            <a:off x="9797673" y="4286011"/>
            <a:ext cx="1723549"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分析空间尺度</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49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ïṥḷíḓe">
            <a:extLst>
              <a:ext uri="{FF2B5EF4-FFF2-40B4-BE49-F238E27FC236}">
                <a16:creationId xmlns:a16="http://schemas.microsoft.com/office/drawing/2014/main" id="{6D91B7C0-51DC-4F59-B66D-783F5984D5B4}"/>
              </a:ext>
            </a:extLst>
          </p:cNvPr>
          <p:cNvSpPr/>
          <p:nvPr/>
        </p:nvSpPr>
        <p:spPr>
          <a:xfrm flipV="1">
            <a:off x="6099535" y="1"/>
            <a:ext cx="6076748" cy="362804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endParaRPr lang="zh-CN" altLang="en-US" sz="1100" dirty="0">
              <a:solidFill>
                <a:schemeClr val="bg1">
                  <a:lumMod val="95000"/>
                </a:schemeClr>
              </a:solidFill>
            </a:endParaRPr>
          </a:p>
        </p:txBody>
      </p:sp>
      <p:sp>
        <p:nvSpPr>
          <p:cNvPr id="6" name="ïṥḷíḓe">
            <a:extLst>
              <a:ext uri="{FF2B5EF4-FFF2-40B4-BE49-F238E27FC236}">
                <a16:creationId xmlns:a16="http://schemas.microsoft.com/office/drawing/2014/main" id="{38E83E19-AD81-4485-9D51-189C323D34CD}"/>
              </a:ext>
            </a:extLst>
          </p:cNvPr>
          <p:cNvSpPr/>
          <p:nvPr/>
        </p:nvSpPr>
        <p:spPr>
          <a:xfrm flipV="1">
            <a:off x="19253" y="3616998"/>
            <a:ext cx="6076748" cy="3241002"/>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endParaRPr lang="zh-CN" altLang="en-US" sz="1100" dirty="0">
              <a:solidFill>
                <a:schemeClr val="bg1">
                  <a:lumMod val="95000"/>
                </a:schemeClr>
              </a:solidFill>
            </a:endParaRPr>
          </a:p>
        </p:txBody>
      </p:sp>
      <p:cxnSp>
        <p:nvCxnSpPr>
          <p:cNvPr id="7" name="直接连接符 6">
            <a:extLst>
              <a:ext uri="{FF2B5EF4-FFF2-40B4-BE49-F238E27FC236}">
                <a16:creationId xmlns:a16="http://schemas.microsoft.com/office/drawing/2014/main" id="{81EC33BD-BDB9-443C-B864-70C8E7C53164}"/>
              </a:ext>
            </a:extLst>
          </p:cNvPr>
          <p:cNvCxnSpPr>
            <a:cxnSpLocks/>
          </p:cNvCxnSpPr>
          <p:nvPr/>
        </p:nvCxnSpPr>
        <p:spPr>
          <a:xfrm flipV="1">
            <a:off x="6099535" y="2407919"/>
            <a:ext cx="0" cy="76130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700C754-95E3-4968-A300-9359706F74F2}"/>
              </a:ext>
            </a:extLst>
          </p:cNvPr>
          <p:cNvCxnSpPr>
            <a:cxnSpLocks/>
          </p:cNvCxnSpPr>
          <p:nvPr/>
        </p:nvCxnSpPr>
        <p:spPr>
          <a:xfrm>
            <a:off x="6595108" y="3664801"/>
            <a:ext cx="72405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91BC4D0-219D-4D00-B627-C327F6C14976}"/>
              </a:ext>
            </a:extLst>
          </p:cNvPr>
          <p:cNvCxnSpPr>
            <a:cxnSpLocks/>
          </p:cNvCxnSpPr>
          <p:nvPr/>
        </p:nvCxnSpPr>
        <p:spPr>
          <a:xfrm flipV="1">
            <a:off x="6449958" y="2339556"/>
            <a:ext cx="912050" cy="97482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F3608CC-31C3-495D-BAF0-979740E9E457}"/>
              </a:ext>
            </a:extLst>
          </p:cNvPr>
          <p:cNvCxnSpPr>
            <a:cxnSpLocks/>
          </p:cNvCxnSpPr>
          <p:nvPr/>
        </p:nvCxnSpPr>
        <p:spPr>
          <a:xfrm flipH="1" flipV="1">
            <a:off x="4764529" y="2318437"/>
            <a:ext cx="984583" cy="99594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25DA957-62B3-4015-9E39-A78AE7F84E50}"/>
              </a:ext>
            </a:extLst>
          </p:cNvPr>
          <p:cNvCxnSpPr>
            <a:cxnSpLocks/>
          </p:cNvCxnSpPr>
          <p:nvPr/>
        </p:nvCxnSpPr>
        <p:spPr>
          <a:xfrm flipH="1">
            <a:off x="4854098" y="3664801"/>
            <a:ext cx="74986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728EC61-E7BE-40DF-A955-D969847CAF2E}"/>
              </a:ext>
            </a:extLst>
          </p:cNvPr>
          <p:cNvCxnSpPr>
            <a:cxnSpLocks/>
          </p:cNvCxnSpPr>
          <p:nvPr/>
        </p:nvCxnSpPr>
        <p:spPr>
          <a:xfrm flipH="1">
            <a:off x="4796612" y="4015224"/>
            <a:ext cx="952500" cy="95682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27170E4-416A-41F1-85A6-9E8EFC822ED7}"/>
              </a:ext>
            </a:extLst>
          </p:cNvPr>
          <p:cNvCxnSpPr>
            <a:cxnSpLocks/>
          </p:cNvCxnSpPr>
          <p:nvPr/>
        </p:nvCxnSpPr>
        <p:spPr>
          <a:xfrm flipH="1">
            <a:off x="6092466" y="4160374"/>
            <a:ext cx="7069" cy="70084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9590655-DC6F-4783-9DE6-DBEF41CBB428}"/>
              </a:ext>
            </a:extLst>
          </p:cNvPr>
          <p:cNvCxnSpPr>
            <a:cxnSpLocks/>
          </p:cNvCxnSpPr>
          <p:nvPr/>
        </p:nvCxnSpPr>
        <p:spPr>
          <a:xfrm>
            <a:off x="6449958" y="4015224"/>
            <a:ext cx="951085" cy="95108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ïşľiďè">
            <a:extLst>
              <a:ext uri="{FF2B5EF4-FFF2-40B4-BE49-F238E27FC236}">
                <a16:creationId xmlns:a16="http://schemas.microsoft.com/office/drawing/2014/main" id="{FB79AD25-30B9-4A36-8687-826E23C006E3}"/>
              </a:ext>
            </a:extLst>
          </p:cNvPr>
          <p:cNvSpPr/>
          <p:nvPr/>
        </p:nvSpPr>
        <p:spPr bwMode="auto">
          <a:xfrm>
            <a:off x="5661932" y="4251476"/>
            <a:ext cx="873791" cy="664534"/>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8" name="îsľíḑe">
            <a:extLst>
              <a:ext uri="{FF2B5EF4-FFF2-40B4-BE49-F238E27FC236}">
                <a16:creationId xmlns:a16="http://schemas.microsoft.com/office/drawing/2014/main" id="{71E20B3B-EFB1-4515-A83C-DDB0036D9FB1}"/>
              </a:ext>
            </a:extLst>
          </p:cNvPr>
          <p:cNvSpPr/>
          <p:nvPr/>
        </p:nvSpPr>
        <p:spPr bwMode="auto">
          <a:xfrm>
            <a:off x="6507445" y="4046460"/>
            <a:ext cx="1303618" cy="1303617"/>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rgbClr val="9B928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19" name="íšļïḋè">
            <a:extLst>
              <a:ext uri="{FF2B5EF4-FFF2-40B4-BE49-F238E27FC236}">
                <a16:creationId xmlns:a16="http://schemas.microsoft.com/office/drawing/2014/main" id="{E8D4D9E7-42C2-40AF-ADF8-714C6230DE68}"/>
              </a:ext>
            </a:extLst>
          </p:cNvPr>
          <p:cNvSpPr/>
          <p:nvPr/>
        </p:nvSpPr>
        <p:spPr bwMode="auto">
          <a:xfrm>
            <a:off x="4386593" y="4052116"/>
            <a:ext cx="1302204" cy="1302204"/>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rgbClr val="685D5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0" name="ïŝḻíḑe">
            <a:extLst>
              <a:ext uri="{FF2B5EF4-FFF2-40B4-BE49-F238E27FC236}">
                <a16:creationId xmlns:a16="http://schemas.microsoft.com/office/drawing/2014/main" id="{F1422B7D-BF6A-4E18-8FE3-4251CBA18FB8}"/>
              </a:ext>
            </a:extLst>
          </p:cNvPr>
          <p:cNvSpPr/>
          <p:nvPr/>
        </p:nvSpPr>
        <p:spPr bwMode="auto">
          <a:xfrm>
            <a:off x="6708220" y="3198119"/>
            <a:ext cx="664534" cy="875206"/>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1" name="ïṩlïḑe">
            <a:extLst>
              <a:ext uri="{FF2B5EF4-FFF2-40B4-BE49-F238E27FC236}">
                <a16:creationId xmlns:a16="http://schemas.microsoft.com/office/drawing/2014/main" id="{C2EDDA41-F10C-4B2E-A87D-F630B926E6BB}"/>
              </a:ext>
            </a:extLst>
          </p:cNvPr>
          <p:cNvSpPr/>
          <p:nvPr/>
        </p:nvSpPr>
        <p:spPr bwMode="auto">
          <a:xfrm>
            <a:off x="4820660" y="3206603"/>
            <a:ext cx="663120" cy="872378"/>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2" name="î$ľiḋè">
            <a:extLst>
              <a:ext uri="{FF2B5EF4-FFF2-40B4-BE49-F238E27FC236}">
                <a16:creationId xmlns:a16="http://schemas.microsoft.com/office/drawing/2014/main" id="{7CCBA5B2-D628-4FA6-9D20-A332C4282D2D}"/>
              </a:ext>
            </a:extLst>
          </p:cNvPr>
          <p:cNvSpPr/>
          <p:nvPr/>
        </p:nvSpPr>
        <p:spPr bwMode="auto">
          <a:xfrm>
            <a:off x="6503203" y="1922780"/>
            <a:ext cx="1302204" cy="1302204"/>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rgbClr val="685D5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3" name="íslïďe">
            <a:extLst>
              <a:ext uri="{FF2B5EF4-FFF2-40B4-BE49-F238E27FC236}">
                <a16:creationId xmlns:a16="http://schemas.microsoft.com/office/drawing/2014/main" id="{39CF0546-1A60-4CAD-A384-159C0756E49C}"/>
              </a:ext>
            </a:extLst>
          </p:cNvPr>
          <p:cNvSpPr/>
          <p:nvPr/>
        </p:nvSpPr>
        <p:spPr bwMode="auto">
          <a:xfrm>
            <a:off x="4380937" y="1928436"/>
            <a:ext cx="1302204" cy="1303617"/>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rgbClr val="9B928C"/>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4" name="iSļïḓê">
            <a:extLst>
              <a:ext uri="{FF2B5EF4-FFF2-40B4-BE49-F238E27FC236}">
                <a16:creationId xmlns:a16="http://schemas.microsoft.com/office/drawing/2014/main" id="{D002BF15-7127-4F68-8F9F-79644BC09C04}"/>
              </a:ext>
            </a:extLst>
          </p:cNvPr>
          <p:cNvSpPr/>
          <p:nvPr/>
        </p:nvSpPr>
        <p:spPr bwMode="auto">
          <a:xfrm>
            <a:off x="5656277" y="2362503"/>
            <a:ext cx="872378" cy="664534"/>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rgbClr val="DDD5CE"/>
          </a:solidFill>
          <a:ln>
            <a:noFill/>
          </a:ln>
          <a:extLst/>
        </p:spPr>
        <p:txBody>
          <a:bodyPr vert="horz" wrap="square" lIns="91440" tIns="45720" rIns="91440" bIns="45720" numCol="1" anchor="t" anchorCtr="0" compatLnSpc="1">
            <a:prstTxWarp prst="textNoShape">
              <a:avLst/>
            </a:prstTxWarp>
            <a:normAutofit/>
          </a:bodyPr>
          <a:lstStyle/>
          <a:p>
            <a:endParaRPr lang="en-US"/>
          </a:p>
        </p:txBody>
      </p:sp>
      <p:sp>
        <p:nvSpPr>
          <p:cNvPr id="25" name="ïṧḷîďé">
            <a:extLst>
              <a:ext uri="{FF2B5EF4-FFF2-40B4-BE49-F238E27FC236}">
                <a16:creationId xmlns:a16="http://schemas.microsoft.com/office/drawing/2014/main" id="{B4D8FC1C-B9A8-4515-BDCE-03936AE89673}"/>
              </a:ext>
            </a:extLst>
          </p:cNvPr>
          <p:cNvSpPr/>
          <p:nvPr/>
        </p:nvSpPr>
        <p:spPr>
          <a:xfrm>
            <a:off x="5603962" y="3169228"/>
            <a:ext cx="991146" cy="991146"/>
          </a:xfrm>
          <a:prstGeom prst="ellipse">
            <a:avLst/>
          </a:prstGeom>
          <a:solidFill>
            <a:srgbClr val="DDD5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2000" b="1" i="1" dirty="0">
              <a:solidFill>
                <a:schemeClr val="tx1"/>
              </a:solidFill>
            </a:endParaRPr>
          </a:p>
        </p:txBody>
      </p:sp>
      <p:sp>
        <p:nvSpPr>
          <p:cNvPr id="26" name="íšlïdé">
            <a:extLst>
              <a:ext uri="{FF2B5EF4-FFF2-40B4-BE49-F238E27FC236}">
                <a16:creationId xmlns:a16="http://schemas.microsoft.com/office/drawing/2014/main" id="{7EE67471-48AB-4368-887F-5447B4A3A9A4}"/>
              </a:ext>
            </a:extLst>
          </p:cNvPr>
          <p:cNvSpPr/>
          <p:nvPr/>
        </p:nvSpPr>
        <p:spPr>
          <a:xfrm>
            <a:off x="2934299" y="1555394"/>
            <a:ext cx="1360029" cy="861026"/>
          </a:xfrm>
          <a:prstGeom prst="rect">
            <a:avLst/>
          </a:prstGeom>
        </p:spPr>
        <p:txBody>
          <a:bodyPr wrap="square" lIns="91440" tIns="45720" rIns="91440" bIns="45720" anchor="ctr">
            <a:noAutofit/>
          </a:bodyPr>
          <a:lstStyle/>
          <a:p>
            <a:pPr algn="r"/>
            <a:r>
              <a:rPr lang="zh-CN" altLang="en-US" sz="2800" b="1" dirty="0">
                <a:latin typeface="微软雅黑" panose="020B0503020204020204" pitchFamily="34" charset="-122"/>
                <a:ea typeface="微软雅黑" panose="020B0503020204020204" pitchFamily="34" charset="-122"/>
              </a:rPr>
              <a:t>数据的准确性</a:t>
            </a:r>
          </a:p>
        </p:txBody>
      </p:sp>
      <p:sp>
        <p:nvSpPr>
          <p:cNvPr id="27" name="íşliḋé">
            <a:extLst>
              <a:ext uri="{FF2B5EF4-FFF2-40B4-BE49-F238E27FC236}">
                <a16:creationId xmlns:a16="http://schemas.microsoft.com/office/drawing/2014/main" id="{32E1D8CF-1276-4DD6-B00F-B576A65EE86C}"/>
              </a:ext>
            </a:extLst>
          </p:cNvPr>
          <p:cNvSpPr/>
          <p:nvPr/>
        </p:nvSpPr>
        <p:spPr>
          <a:xfrm>
            <a:off x="1775416" y="3790016"/>
            <a:ext cx="2611177" cy="507831"/>
          </a:xfrm>
          <a:prstGeom prst="rect">
            <a:avLst/>
          </a:prstGeom>
        </p:spPr>
        <p:txBody>
          <a:bodyPr wrap="square" lIns="91440" tIns="45720" rIns="91440" bIns="45720" anchor="ctr">
            <a:noAutofit/>
          </a:bodyPr>
          <a:lstStyle/>
          <a:p>
            <a:pPr algn="r"/>
            <a:r>
              <a:rPr lang="zh-CN" altLang="en-US" sz="2800" b="1" dirty="0">
                <a:latin typeface="微软雅黑" panose="020B0503020204020204" pitchFamily="34" charset="-122"/>
                <a:ea typeface="微软雅黑" panose="020B0503020204020204" pitchFamily="34" charset="-122"/>
              </a:rPr>
              <a:t>一致性</a:t>
            </a:r>
          </a:p>
        </p:txBody>
      </p:sp>
      <p:cxnSp>
        <p:nvCxnSpPr>
          <p:cNvPr id="28" name="直接连接符 27">
            <a:extLst>
              <a:ext uri="{FF2B5EF4-FFF2-40B4-BE49-F238E27FC236}">
                <a16:creationId xmlns:a16="http://schemas.microsoft.com/office/drawing/2014/main" id="{332E4A30-45E5-41B8-8AFB-042DCFE7A3DA}"/>
              </a:ext>
            </a:extLst>
          </p:cNvPr>
          <p:cNvCxnSpPr>
            <a:cxnSpLocks/>
          </p:cNvCxnSpPr>
          <p:nvPr/>
        </p:nvCxnSpPr>
        <p:spPr>
          <a:xfrm>
            <a:off x="673100" y="3636429"/>
            <a:ext cx="4000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ïslïḑe">
            <a:extLst>
              <a:ext uri="{FF2B5EF4-FFF2-40B4-BE49-F238E27FC236}">
                <a16:creationId xmlns:a16="http://schemas.microsoft.com/office/drawing/2014/main" id="{D1E9D4E6-124A-4278-BDF5-9D9F94E61AD2}"/>
              </a:ext>
            </a:extLst>
          </p:cNvPr>
          <p:cNvSpPr/>
          <p:nvPr/>
        </p:nvSpPr>
        <p:spPr>
          <a:xfrm>
            <a:off x="7805407" y="1737772"/>
            <a:ext cx="2611177" cy="507831"/>
          </a:xfrm>
          <a:prstGeom prst="rect">
            <a:avLst/>
          </a:prstGeom>
        </p:spPr>
        <p:txBody>
          <a:bodyPr wrap="square" lIns="91440" tIns="45720" rIns="91440" bIns="45720" anchor="ctr">
            <a:noAutofit/>
          </a:bodyPr>
          <a:lstStyle/>
          <a:p>
            <a:r>
              <a:rPr lang="zh-CN" altLang="en-US" sz="2800" b="1" dirty="0">
                <a:latin typeface="微软雅黑" panose="020B0503020204020204" pitchFamily="34" charset="-122"/>
                <a:ea typeface="微软雅黑" panose="020B0503020204020204" pitchFamily="34" charset="-122"/>
              </a:rPr>
              <a:t>分辨率</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或尺度</a:t>
            </a:r>
          </a:p>
        </p:txBody>
      </p:sp>
      <p:sp>
        <p:nvSpPr>
          <p:cNvPr id="30" name="iŝ1ïḑè">
            <a:extLst>
              <a:ext uri="{FF2B5EF4-FFF2-40B4-BE49-F238E27FC236}">
                <a16:creationId xmlns:a16="http://schemas.microsoft.com/office/drawing/2014/main" id="{0DE92082-F153-4524-9525-1F4078E2584A}"/>
              </a:ext>
            </a:extLst>
          </p:cNvPr>
          <p:cNvSpPr/>
          <p:nvPr/>
        </p:nvSpPr>
        <p:spPr>
          <a:xfrm>
            <a:off x="7811063" y="3785773"/>
            <a:ext cx="2611177" cy="507831"/>
          </a:xfrm>
          <a:prstGeom prst="rect">
            <a:avLst/>
          </a:prstGeom>
        </p:spPr>
        <p:txBody>
          <a:bodyPr wrap="square" lIns="91440" tIns="45720" rIns="91440" bIns="45720" anchor="ctr">
            <a:noAutofit/>
          </a:bodyPr>
          <a:lstStyle/>
          <a:p>
            <a:r>
              <a:rPr lang="zh-CN" altLang="en-US" sz="2800" b="1" dirty="0">
                <a:latin typeface="微软雅黑" panose="020B0503020204020204" pitchFamily="34" charset="-122"/>
                <a:ea typeface="微软雅黑" panose="020B0503020204020204" pitchFamily="34" charset="-122"/>
              </a:rPr>
              <a:t>多尺度特征</a:t>
            </a:r>
          </a:p>
        </p:txBody>
      </p:sp>
      <p:cxnSp>
        <p:nvCxnSpPr>
          <p:cNvPr id="31" name="直接连接符 30">
            <a:extLst>
              <a:ext uri="{FF2B5EF4-FFF2-40B4-BE49-F238E27FC236}">
                <a16:creationId xmlns:a16="http://schemas.microsoft.com/office/drawing/2014/main" id="{FA1FD0F0-94DF-4032-8314-1E6C281CA2A7}"/>
              </a:ext>
            </a:extLst>
          </p:cNvPr>
          <p:cNvCxnSpPr>
            <a:cxnSpLocks/>
          </p:cNvCxnSpPr>
          <p:nvPr/>
        </p:nvCxnSpPr>
        <p:spPr>
          <a:xfrm>
            <a:off x="7556500" y="3636429"/>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íšlïdé">
            <a:extLst>
              <a:ext uri="{FF2B5EF4-FFF2-40B4-BE49-F238E27FC236}">
                <a16:creationId xmlns:a16="http://schemas.microsoft.com/office/drawing/2014/main" id="{791F7E2C-779B-42FE-8F89-E413C0814BBF}"/>
              </a:ext>
            </a:extLst>
          </p:cNvPr>
          <p:cNvSpPr/>
          <p:nvPr/>
        </p:nvSpPr>
        <p:spPr>
          <a:xfrm>
            <a:off x="4456522" y="2348862"/>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5" name="íšlïdé">
            <a:extLst>
              <a:ext uri="{FF2B5EF4-FFF2-40B4-BE49-F238E27FC236}">
                <a16:creationId xmlns:a16="http://schemas.microsoft.com/office/drawing/2014/main" id="{CDA3F326-49D8-4298-B747-6BAAEE8F627D}"/>
              </a:ext>
            </a:extLst>
          </p:cNvPr>
          <p:cNvSpPr/>
          <p:nvPr/>
        </p:nvSpPr>
        <p:spPr>
          <a:xfrm>
            <a:off x="6523069" y="2348862"/>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6" name="íšlïdé">
            <a:extLst>
              <a:ext uri="{FF2B5EF4-FFF2-40B4-BE49-F238E27FC236}">
                <a16:creationId xmlns:a16="http://schemas.microsoft.com/office/drawing/2014/main" id="{05540126-8E30-4AE3-BFE8-7D9003FDF7EB}"/>
              </a:ext>
            </a:extLst>
          </p:cNvPr>
          <p:cNvSpPr/>
          <p:nvPr/>
        </p:nvSpPr>
        <p:spPr>
          <a:xfrm>
            <a:off x="4456522" y="4381379"/>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7" name="íšlïdé">
            <a:extLst>
              <a:ext uri="{FF2B5EF4-FFF2-40B4-BE49-F238E27FC236}">
                <a16:creationId xmlns:a16="http://schemas.microsoft.com/office/drawing/2014/main" id="{96010171-F75F-4460-AB83-43A6756FB8C2}"/>
              </a:ext>
            </a:extLst>
          </p:cNvPr>
          <p:cNvSpPr/>
          <p:nvPr/>
        </p:nvSpPr>
        <p:spPr>
          <a:xfrm>
            <a:off x="6523069" y="4381379"/>
            <a:ext cx="822710" cy="635760"/>
          </a:xfrm>
          <a:prstGeom prst="rect">
            <a:avLst/>
          </a:prstGeom>
        </p:spPr>
        <p:txBody>
          <a:bodyPr wrap="square" lIns="91440" tIns="45720" rIns="91440" bIns="45720" anchor="ctr">
            <a:noAutofit/>
          </a:bodyPr>
          <a:lstStyle/>
          <a:p>
            <a:pPr algn="r"/>
            <a:r>
              <a:rPr lang="en-US" altLang="zh-CN" sz="4000" b="1" dirty="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2" name="íšlïdé">
            <a:extLst>
              <a:ext uri="{FF2B5EF4-FFF2-40B4-BE49-F238E27FC236}">
                <a16:creationId xmlns:a16="http://schemas.microsoft.com/office/drawing/2014/main" id="{A297B0B3-82D3-4B66-AE8C-8BC31F85470D}"/>
              </a:ext>
            </a:extLst>
          </p:cNvPr>
          <p:cNvSpPr/>
          <p:nvPr/>
        </p:nvSpPr>
        <p:spPr>
          <a:xfrm>
            <a:off x="885340" y="1260923"/>
            <a:ext cx="1761774" cy="1449968"/>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数据误差大小，即观测值和真值之间的差别</a:t>
            </a:r>
          </a:p>
        </p:txBody>
      </p:sp>
      <p:cxnSp>
        <p:nvCxnSpPr>
          <p:cNvPr id="45" name="直接连接符 44">
            <a:extLst>
              <a:ext uri="{FF2B5EF4-FFF2-40B4-BE49-F238E27FC236}">
                <a16:creationId xmlns:a16="http://schemas.microsoft.com/office/drawing/2014/main" id="{1DF00122-B634-4452-92D3-5FDA64D7569A}"/>
              </a:ext>
            </a:extLst>
          </p:cNvPr>
          <p:cNvCxnSpPr>
            <a:cxnSpLocks/>
            <a:stCxn id="52" idx="4"/>
            <a:endCxn id="47" idx="4"/>
          </p:cNvCxnSpPr>
          <p:nvPr/>
        </p:nvCxnSpPr>
        <p:spPr>
          <a:xfrm>
            <a:off x="10024080" y="1663181"/>
            <a:ext cx="0" cy="923633"/>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ïsḷîḓè">
            <a:extLst>
              <a:ext uri="{FF2B5EF4-FFF2-40B4-BE49-F238E27FC236}">
                <a16:creationId xmlns:a16="http://schemas.microsoft.com/office/drawing/2014/main" id="{77DF2ACF-BBFD-4231-999E-B4166BA594BF}"/>
              </a:ext>
            </a:extLst>
          </p:cNvPr>
          <p:cNvSpPr/>
          <p:nvPr/>
        </p:nvSpPr>
        <p:spPr>
          <a:xfrm>
            <a:off x="9928830" y="193769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47" name="ïṣḷiḋe">
            <a:extLst>
              <a:ext uri="{FF2B5EF4-FFF2-40B4-BE49-F238E27FC236}">
                <a16:creationId xmlns:a16="http://schemas.microsoft.com/office/drawing/2014/main" id="{CEBEFF13-229F-4E76-AB48-7D0E6822C203}"/>
              </a:ext>
            </a:extLst>
          </p:cNvPr>
          <p:cNvSpPr/>
          <p:nvPr/>
        </p:nvSpPr>
        <p:spPr>
          <a:xfrm>
            <a:off x="9928830" y="2396314"/>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49" name="íšlïdé">
            <a:extLst>
              <a:ext uri="{FF2B5EF4-FFF2-40B4-BE49-F238E27FC236}">
                <a16:creationId xmlns:a16="http://schemas.microsoft.com/office/drawing/2014/main" id="{0EF838EC-7A1D-4CC6-A39D-43E25834DFDF}"/>
              </a:ext>
            </a:extLst>
          </p:cNvPr>
          <p:cNvSpPr/>
          <p:nvPr/>
        </p:nvSpPr>
        <p:spPr>
          <a:xfrm>
            <a:off x="10119330" y="1791568"/>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时空分辨率</a:t>
            </a:r>
          </a:p>
        </p:txBody>
      </p:sp>
      <p:sp>
        <p:nvSpPr>
          <p:cNvPr id="50" name="íšlïdé">
            <a:extLst>
              <a:ext uri="{FF2B5EF4-FFF2-40B4-BE49-F238E27FC236}">
                <a16:creationId xmlns:a16="http://schemas.microsoft.com/office/drawing/2014/main" id="{FF7712B2-1908-4962-B23F-3C77246B6EFE}"/>
              </a:ext>
            </a:extLst>
          </p:cNvPr>
          <p:cNvSpPr/>
          <p:nvPr/>
        </p:nvSpPr>
        <p:spPr>
          <a:xfrm>
            <a:off x="10119330" y="2211550"/>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变量分辨率</a:t>
            </a:r>
          </a:p>
        </p:txBody>
      </p:sp>
      <p:sp>
        <p:nvSpPr>
          <p:cNvPr id="52" name="ïsḷîḓè">
            <a:extLst>
              <a:ext uri="{FF2B5EF4-FFF2-40B4-BE49-F238E27FC236}">
                <a16:creationId xmlns:a16="http://schemas.microsoft.com/office/drawing/2014/main" id="{16EBB5C5-0F2B-470E-AB08-E2FF4C78707D}"/>
              </a:ext>
            </a:extLst>
          </p:cNvPr>
          <p:cNvSpPr/>
          <p:nvPr/>
        </p:nvSpPr>
        <p:spPr>
          <a:xfrm>
            <a:off x="9928830" y="1472681"/>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53" name="矩形 52">
            <a:extLst>
              <a:ext uri="{FF2B5EF4-FFF2-40B4-BE49-F238E27FC236}">
                <a16:creationId xmlns:a16="http://schemas.microsoft.com/office/drawing/2014/main" id="{88FBC5C9-CF37-4633-BDD1-1E2069963E92}"/>
              </a:ext>
            </a:extLst>
          </p:cNvPr>
          <p:cNvSpPr/>
          <p:nvPr/>
        </p:nvSpPr>
        <p:spPr>
          <a:xfrm>
            <a:off x="10119330" y="1381522"/>
            <a:ext cx="146706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空间分辨率</a:t>
            </a:r>
          </a:p>
        </p:txBody>
      </p:sp>
      <p:sp>
        <p:nvSpPr>
          <p:cNvPr id="61" name="下箭头 105">
            <a:extLst>
              <a:ext uri="{FF2B5EF4-FFF2-40B4-BE49-F238E27FC236}">
                <a16:creationId xmlns:a16="http://schemas.microsoft.com/office/drawing/2014/main" id="{1BC6D4C6-B4A5-4677-BB5A-CA2C315AB8A3}"/>
              </a:ext>
            </a:extLst>
          </p:cNvPr>
          <p:cNvSpPr/>
          <p:nvPr/>
        </p:nvSpPr>
        <p:spPr>
          <a:xfrm rot="16200000">
            <a:off x="9541665" y="1873578"/>
            <a:ext cx="190984" cy="275029"/>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F2990A38-2CEE-457E-9C27-8CA11C3FB9FF}"/>
              </a:ext>
            </a:extLst>
          </p:cNvPr>
          <p:cNvSpPr/>
          <p:nvPr/>
        </p:nvSpPr>
        <p:spPr>
          <a:xfrm>
            <a:off x="626214" y="3842736"/>
            <a:ext cx="2151345"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关于空间数据结构的逻辑规则及属性规则，及其用于描述数据集和其他数据的数据兼容性。</a:t>
            </a:r>
          </a:p>
        </p:txBody>
      </p:sp>
      <p:cxnSp>
        <p:nvCxnSpPr>
          <p:cNvPr id="64" name="直接连接符 63">
            <a:extLst>
              <a:ext uri="{FF2B5EF4-FFF2-40B4-BE49-F238E27FC236}">
                <a16:creationId xmlns:a16="http://schemas.microsoft.com/office/drawing/2014/main" id="{17D825B6-5863-46A1-8222-814ABEA983B8}"/>
              </a:ext>
            </a:extLst>
          </p:cNvPr>
          <p:cNvCxnSpPr>
            <a:cxnSpLocks/>
          </p:cNvCxnSpPr>
          <p:nvPr/>
        </p:nvCxnSpPr>
        <p:spPr>
          <a:xfrm>
            <a:off x="6092466" y="1381522"/>
            <a:ext cx="0" cy="93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CC1D3E-42E7-493E-A1CF-B2453B67B1BD}"/>
              </a:ext>
            </a:extLst>
          </p:cNvPr>
          <p:cNvCxnSpPr>
            <a:cxnSpLocks/>
          </p:cNvCxnSpPr>
          <p:nvPr/>
        </p:nvCxnSpPr>
        <p:spPr>
          <a:xfrm>
            <a:off x="6106266" y="5065163"/>
            <a:ext cx="0" cy="93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下箭头 126">
            <a:extLst>
              <a:ext uri="{FF2B5EF4-FFF2-40B4-BE49-F238E27FC236}">
                <a16:creationId xmlns:a16="http://schemas.microsoft.com/office/drawing/2014/main" id="{B754FE66-EE42-4266-B49B-257850C0126A}"/>
              </a:ext>
            </a:extLst>
          </p:cNvPr>
          <p:cNvSpPr/>
          <p:nvPr/>
        </p:nvSpPr>
        <p:spPr>
          <a:xfrm rot="5400000">
            <a:off x="2806985" y="1825783"/>
            <a:ext cx="190984" cy="275029"/>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1A2DCB05-7332-4649-A135-40B5CE01ACB7}"/>
              </a:ext>
            </a:extLst>
          </p:cNvPr>
          <p:cNvSpPr/>
          <p:nvPr/>
        </p:nvSpPr>
        <p:spPr>
          <a:xfrm>
            <a:off x="4518777" y="-551377"/>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0" name="标题 1">
            <a:extLst>
              <a:ext uri="{FF2B5EF4-FFF2-40B4-BE49-F238E27FC236}">
                <a16:creationId xmlns:a16="http://schemas.microsoft.com/office/drawing/2014/main" id="{BF467B6B-0AE2-4E5F-8BFA-762AFF2DE1D3}"/>
              </a:ext>
            </a:extLst>
          </p:cNvPr>
          <p:cNvSpPr txBox="1">
            <a:spLocks/>
          </p:cNvSpPr>
          <p:nvPr/>
        </p:nvSpPr>
        <p:spPr>
          <a:xfrm>
            <a:off x="4635581" y="75779"/>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不确定性</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数据质量</a:t>
            </a:r>
            <a:endParaRPr lang="en-US" altLang="zh-CN" sz="2400" dirty="0">
              <a:latin typeface="微软雅黑" panose="020B0503020204020204" pitchFamily="34" charset="-122"/>
              <a:ea typeface="微软雅黑" panose="020B0503020204020204" pitchFamily="34" charset="-122"/>
            </a:endParaRPr>
          </a:p>
        </p:txBody>
      </p:sp>
      <p:cxnSp>
        <p:nvCxnSpPr>
          <p:cNvPr id="76" name="直接连接符 75">
            <a:extLst>
              <a:ext uri="{FF2B5EF4-FFF2-40B4-BE49-F238E27FC236}">
                <a16:creationId xmlns:a16="http://schemas.microsoft.com/office/drawing/2014/main" id="{45EE37FB-2F98-4A80-A8F3-AC54B6E4FBF9}"/>
              </a:ext>
            </a:extLst>
          </p:cNvPr>
          <p:cNvCxnSpPr>
            <a:cxnSpLocks/>
            <a:stCxn id="81" idx="4"/>
            <a:endCxn id="78" idx="4"/>
          </p:cNvCxnSpPr>
          <p:nvPr/>
        </p:nvCxnSpPr>
        <p:spPr>
          <a:xfrm>
            <a:off x="7980858" y="4797559"/>
            <a:ext cx="0" cy="923633"/>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7" name="ïsḷîḓè">
            <a:extLst>
              <a:ext uri="{FF2B5EF4-FFF2-40B4-BE49-F238E27FC236}">
                <a16:creationId xmlns:a16="http://schemas.microsoft.com/office/drawing/2014/main" id="{CC467319-5C5A-4B22-B62F-912CDA6DD7EB}"/>
              </a:ext>
            </a:extLst>
          </p:cNvPr>
          <p:cNvSpPr/>
          <p:nvPr/>
        </p:nvSpPr>
        <p:spPr>
          <a:xfrm>
            <a:off x="7885608" y="5072072"/>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78" name="ïṣḷiḋe">
            <a:extLst>
              <a:ext uri="{FF2B5EF4-FFF2-40B4-BE49-F238E27FC236}">
                <a16:creationId xmlns:a16="http://schemas.microsoft.com/office/drawing/2014/main" id="{BAF27230-9F71-4E32-8F59-E4727D2DDFFA}"/>
              </a:ext>
            </a:extLst>
          </p:cNvPr>
          <p:cNvSpPr/>
          <p:nvPr/>
        </p:nvSpPr>
        <p:spPr>
          <a:xfrm>
            <a:off x="7885608" y="5530692"/>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79" name="íšlïdé">
            <a:extLst>
              <a:ext uri="{FF2B5EF4-FFF2-40B4-BE49-F238E27FC236}">
                <a16:creationId xmlns:a16="http://schemas.microsoft.com/office/drawing/2014/main" id="{0E07D0C3-E564-4FE4-B14E-9612E7B08AFC}"/>
              </a:ext>
            </a:extLst>
          </p:cNvPr>
          <p:cNvSpPr/>
          <p:nvPr/>
        </p:nvSpPr>
        <p:spPr>
          <a:xfrm>
            <a:off x="8076108" y="4925946"/>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不足计数</a:t>
            </a:r>
          </a:p>
        </p:txBody>
      </p:sp>
      <p:sp>
        <p:nvSpPr>
          <p:cNvPr id="80" name="íšlïdé">
            <a:extLst>
              <a:ext uri="{FF2B5EF4-FFF2-40B4-BE49-F238E27FC236}">
                <a16:creationId xmlns:a16="http://schemas.microsoft.com/office/drawing/2014/main" id="{898C0E83-74C5-4576-BE1F-FFB7FF526E1E}"/>
              </a:ext>
            </a:extLst>
          </p:cNvPr>
          <p:cNvSpPr/>
          <p:nvPr/>
        </p:nvSpPr>
        <p:spPr>
          <a:xfrm>
            <a:off x="8076108" y="5345928"/>
            <a:ext cx="1800184" cy="507831"/>
          </a:xfrm>
          <a:prstGeom prst="rect">
            <a:avLst/>
          </a:prstGeom>
        </p:spPr>
        <p:txBody>
          <a:bodyPr wrap="square" lIns="91440" tIns="45720" rIns="91440" bIns="45720" anchor="ctr">
            <a:noAutofit/>
          </a:bodyPr>
          <a:lstStyle/>
          <a:p>
            <a:r>
              <a:rPr lang="zh-CN" altLang="en-US" sz="2000" b="1" dirty="0">
                <a:latin typeface="微软雅黑" panose="020B0503020204020204" pitchFamily="34" charset="-122"/>
                <a:ea typeface="微软雅黑" panose="020B0503020204020204" pitchFamily="34" charset="-122"/>
              </a:rPr>
              <a:t>过量计数</a:t>
            </a:r>
          </a:p>
        </p:txBody>
      </p:sp>
      <p:sp>
        <p:nvSpPr>
          <p:cNvPr id="81" name="ïsḷîḓè">
            <a:extLst>
              <a:ext uri="{FF2B5EF4-FFF2-40B4-BE49-F238E27FC236}">
                <a16:creationId xmlns:a16="http://schemas.microsoft.com/office/drawing/2014/main" id="{DA1BF65B-BC8E-49C3-997B-ADD2858A1B8B}"/>
              </a:ext>
            </a:extLst>
          </p:cNvPr>
          <p:cNvSpPr/>
          <p:nvPr/>
        </p:nvSpPr>
        <p:spPr>
          <a:xfrm>
            <a:off x="7885608" y="4607059"/>
            <a:ext cx="190500" cy="190500"/>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82" name="矩形 81">
            <a:extLst>
              <a:ext uri="{FF2B5EF4-FFF2-40B4-BE49-F238E27FC236}">
                <a16:creationId xmlns:a16="http://schemas.microsoft.com/office/drawing/2014/main" id="{DC60AD2E-0073-46C5-945B-68847AE7DCAE}"/>
              </a:ext>
            </a:extLst>
          </p:cNvPr>
          <p:cNvSpPr/>
          <p:nvPr/>
        </p:nvSpPr>
        <p:spPr>
          <a:xfrm>
            <a:off x="8076108" y="4515900"/>
            <a:ext cx="198002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数据集缺失数值</a:t>
            </a:r>
          </a:p>
        </p:txBody>
      </p:sp>
      <p:sp>
        <p:nvSpPr>
          <p:cNvPr id="83" name="下箭头 126">
            <a:extLst>
              <a:ext uri="{FF2B5EF4-FFF2-40B4-BE49-F238E27FC236}">
                <a16:creationId xmlns:a16="http://schemas.microsoft.com/office/drawing/2014/main" id="{5ADC63CD-EBFD-4EF0-9041-3FBAA90DCE5C}"/>
              </a:ext>
            </a:extLst>
          </p:cNvPr>
          <p:cNvSpPr/>
          <p:nvPr/>
        </p:nvSpPr>
        <p:spPr>
          <a:xfrm rot="5400000">
            <a:off x="2790487" y="3941467"/>
            <a:ext cx="190984" cy="275029"/>
          </a:xfrm>
          <a:prstGeom prst="downArrow">
            <a:avLst/>
          </a:prstGeom>
          <a:solidFill>
            <a:srgbClr val="5B5047"/>
          </a:solidFill>
          <a:ln>
            <a:solidFill>
              <a:srgbClr val="4B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B3E60884-2EB6-4123-85FB-34C6B2B9A12A}"/>
              </a:ext>
            </a:extLst>
          </p:cNvPr>
          <p:cNvSpPr/>
          <p:nvPr/>
        </p:nvSpPr>
        <p:spPr>
          <a:xfrm>
            <a:off x="7927374" y="173335"/>
            <a:ext cx="3518912" cy="707886"/>
          </a:xfrm>
          <a:prstGeom prst="rect">
            <a:avLst/>
          </a:prstGeom>
        </p:spPr>
        <p:txBody>
          <a:bodyPr wrap="none">
            <a:spAutoFit/>
          </a:bodyPr>
          <a:lstStyle/>
          <a:p>
            <a:r>
              <a:rPr lang="zh-CN" altLang="zh-CN" sz="2000" b="1" dirty="0">
                <a:latin typeface="微软雅黑" panose="020B0503020204020204" pitchFamily="34" charset="-122"/>
                <a:ea typeface="微软雅黑" panose="020B0503020204020204" pitchFamily="34" charset="-122"/>
              </a:rPr>
              <a:t>数据质量</a:t>
            </a:r>
            <a:r>
              <a:rPr lang="en-US" altLang="zh-CN" sz="2000" b="1" dirty="0">
                <a:latin typeface="微软雅黑" panose="020B0503020204020204" pitchFamily="34" charset="-122"/>
                <a:ea typeface="微软雅黑" panose="020B0503020204020204" pitchFamily="34" charset="-122"/>
              </a:rPr>
              <a:t>:</a:t>
            </a:r>
          </a:p>
          <a:p>
            <a:r>
              <a:rPr lang="zh-CN" altLang="zh-CN" sz="2000" dirty="0">
                <a:latin typeface="微软雅黑" panose="020B0503020204020204" pitchFamily="34" charset="-122"/>
                <a:ea typeface="微软雅黑" panose="020B0503020204020204" pitchFamily="34" charset="-122"/>
              </a:rPr>
              <a:t>给定模型定义的数据集的表现</a:t>
            </a:r>
            <a:endParaRPr lang="zh-CN" altLang="en-US" sz="2000" dirty="0">
              <a:latin typeface="微软雅黑" panose="020B0503020204020204" pitchFamily="34" charset="-122"/>
              <a:ea typeface="微软雅黑" panose="020B0503020204020204" pitchFamily="34" charset="-122"/>
            </a:endParaRPr>
          </a:p>
        </p:txBody>
      </p:sp>
      <p:sp>
        <p:nvSpPr>
          <p:cNvPr id="86" name="íšlïdé">
            <a:extLst>
              <a:ext uri="{FF2B5EF4-FFF2-40B4-BE49-F238E27FC236}">
                <a16:creationId xmlns:a16="http://schemas.microsoft.com/office/drawing/2014/main" id="{66A660A2-389B-4332-9576-C43A67939AB9}"/>
              </a:ext>
            </a:extLst>
          </p:cNvPr>
          <p:cNvSpPr/>
          <p:nvPr/>
        </p:nvSpPr>
        <p:spPr>
          <a:xfrm>
            <a:off x="8076108" y="5784607"/>
            <a:ext cx="1800184" cy="507831"/>
          </a:xfrm>
          <a:prstGeom prst="rect">
            <a:avLst/>
          </a:prstGeom>
        </p:spPr>
        <p:txBody>
          <a:bodyPr wrap="square" lIns="91440" tIns="45720" rIns="91440" bIns="45720" anchor="ctr">
            <a:noAutofit/>
          </a:bodyPr>
          <a:lstStyle/>
          <a:p>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806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矩形 215">
            <a:extLst>
              <a:ext uri="{FF2B5EF4-FFF2-40B4-BE49-F238E27FC236}">
                <a16:creationId xmlns:a16="http://schemas.microsoft.com/office/drawing/2014/main" id="{94A4B54E-B553-4355-8A45-7B20C9535338}"/>
              </a:ext>
            </a:extLst>
          </p:cNvPr>
          <p:cNvSpPr/>
          <p:nvPr/>
        </p:nvSpPr>
        <p:spPr>
          <a:xfrm>
            <a:off x="0" y="1654212"/>
            <a:ext cx="12215083" cy="5203788"/>
          </a:xfrm>
          <a:prstGeom prst="rect">
            <a:avLst/>
          </a:prstGeom>
          <a:solidFill>
            <a:srgbClr val="BFBFBF"/>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215" name="矩形 214">
            <a:extLst>
              <a:ext uri="{FF2B5EF4-FFF2-40B4-BE49-F238E27FC236}">
                <a16:creationId xmlns:a16="http://schemas.microsoft.com/office/drawing/2014/main" id="{406D71E9-0E08-4DBC-8A60-E44F32FCE9F8}"/>
              </a:ext>
            </a:extLst>
          </p:cNvPr>
          <p:cNvSpPr/>
          <p:nvPr/>
        </p:nvSpPr>
        <p:spPr>
          <a:xfrm>
            <a:off x="0" y="486382"/>
            <a:ext cx="12215083" cy="4717405"/>
          </a:xfrm>
          <a:prstGeom prst="rect">
            <a:avLst/>
          </a:prstGeom>
          <a:solidFill>
            <a:srgbClr val="F6F4F2"/>
          </a:solidFill>
          <a:ln w="1047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a typeface="微软雅黑 Light" panose="020B0502040204020203" pitchFamily="34" charset="-122"/>
            </a:endParaRPr>
          </a:p>
        </p:txBody>
      </p:sp>
      <p:sp>
        <p:nvSpPr>
          <p:cNvPr id="9" name="矩形 8">
            <a:extLst>
              <a:ext uri="{FF2B5EF4-FFF2-40B4-BE49-F238E27FC236}">
                <a16:creationId xmlns:a16="http://schemas.microsoft.com/office/drawing/2014/main" id="{1A2DCB05-7332-4649-A135-40B5CE01ACB7}"/>
              </a:ext>
            </a:extLst>
          </p:cNvPr>
          <p:cNvSpPr/>
          <p:nvPr/>
        </p:nvSpPr>
        <p:spPr>
          <a:xfrm>
            <a:off x="4518777" y="-551377"/>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0" name="标题 1">
            <a:extLst>
              <a:ext uri="{FF2B5EF4-FFF2-40B4-BE49-F238E27FC236}">
                <a16:creationId xmlns:a16="http://schemas.microsoft.com/office/drawing/2014/main" id="{BF467B6B-0AE2-4E5F-8BFA-762AFF2DE1D3}"/>
              </a:ext>
            </a:extLst>
          </p:cNvPr>
          <p:cNvSpPr txBox="1">
            <a:spLocks/>
          </p:cNvSpPr>
          <p:nvPr/>
        </p:nvSpPr>
        <p:spPr>
          <a:xfrm>
            <a:off x="4635581" y="75779"/>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latin typeface="微软雅黑" panose="020B0503020204020204" pitchFamily="34" charset="-122"/>
                <a:ea typeface="微软雅黑" panose="020B0503020204020204" pitchFamily="34" charset="-122"/>
              </a:rPr>
              <a:t>空间数据分析内涵</a:t>
            </a:r>
            <a:endParaRPr lang="en-US" altLang="zh-CN" sz="2400" dirty="0">
              <a:latin typeface="微软雅黑" panose="020B0503020204020204" pitchFamily="34" charset="-122"/>
              <a:ea typeface="微软雅黑" panose="020B0503020204020204" pitchFamily="34" charset="-122"/>
            </a:endParaRPr>
          </a:p>
        </p:txBody>
      </p:sp>
      <p:sp>
        <p:nvSpPr>
          <p:cNvPr id="125" name="矩形 124">
            <a:extLst>
              <a:ext uri="{FF2B5EF4-FFF2-40B4-BE49-F238E27FC236}">
                <a16:creationId xmlns:a16="http://schemas.microsoft.com/office/drawing/2014/main" id="{49CA62B8-43DA-4877-889A-814E128B24EF}"/>
              </a:ext>
            </a:extLst>
          </p:cNvPr>
          <p:cNvSpPr/>
          <p:nvPr/>
        </p:nvSpPr>
        <p:spPr>
          <a:xfrm>
            <a:off x="8215577" y="962916"/>
            <a:ext cx="2251253" cy="163121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空间查询和空间数据分析是</a:t>
            </a:r>
            <a:r>
              <a:rPr lang="zh-CN" altLang="zh-CN"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GIS</a:t>
            </a:r>
            <a:r>
              <a:rPr lang="zh-CN" altLang="zh-CN" sz="2000" dirty="0">
                <a:latin typeface="微软雅黑" panose="020B0503020204020204" pitchFamily="34" charset="-122"/>
                <a:ea typeface="微软雅黑" panose="020B0503020204020204" pitchFamily="34" charset="-122"/>
              </a:rPr>
              <a:t>目标之间的空间关系中获取派生的信息和新的知识</a:t>
            </a:r>
            <a:endParaRPr lang="zh-CN" altLang="en-US" sz="2000" dirty="0">
              <a:latin typeface="微软雅黑" panose="020B0503020204020204" pitchFamily="34" charset="-122"/>
              <a:ea typeface="微软雅黑" panose="020B0503020204020204" pitchFamily="34" charset="-122"/>
            </a:endParaRPr>
          </a:p>
        </p:txBody>
      </p:sp>
      <p:sp>
        <p:nvSpPr>
          <p:cNvPr id="81" name="Freeform 178">
            <a:extLst>
              <a:ext uri="{FF2B5EF4-FFF2-40B4-BE49-F238E27FC236}">
                <a16:creationId xmlns:a16="http://schemas.microsoft.com/office/drawing/2014/main" id="{9947F961-4312-4842-B429-FEEA98EE16CC}"/>
              </a:ext>
            </a:extLst>
          </p:cNvPr>
          <p:cNvSpPr>
            <a:spLocks noEditPoints="1"/>
          </p:cNvSpPr>
          <p:nvPr/>
        </p:nvSpPr>
        <p:spPr bwMode="auto">
          <a:xfrm>
            <a:off x="1188117" y="2994401"/>
            <a:ext cx="62025" cy="306861"/>
          </a:xfrm>
          <a:custGeom>
            <a:avLst/>
            <a:gdLst>
              <a:gd name="T0" fmla="*/ 9 w 19"/>
              <a:gd name="T1" fmla="*/ 23 h 94"/>
              <a:gd name="T2" fmla="*/ 13 w 19"/>
              <a:gd name="T3" fmla="*/ 19 h 94"/>
              <a:gd name="T4" fmla="*/ 9 w 19"/>
              <a:gd name="T5" fmla="*/ 15 h 94"/>
              <a:gd name="T6" fmla="*/ 5 w 19"/>
              <a:gd name="T7" fmla="*/ 19 h 94"/>
              <a:gd name="T8" fmla="*/ 9 w 19"/>
              <a:gd name="T9" fmla="*/ 23 h 94"/>
              <a:gd name="T10" fmla="*/ 9 w 19"/>
              <a:gd name="T11" fmla="*/ 38 h 94"/>
              <a:gd name="T12" fmla="*/ 13 w 19"/>
              <a:gd name="T13" fmla="*/ 34 h 94"/>
              <a:gd name="T14" fmla="*/ 9 w 19"/>
              <a:gd name="T15" fmla="*/ 30 h 94"/>
              <a:gd name="T16" fmla="*/ 5 w 19"/>
              <a:gd name="T17" fmla="*/ 34 h 94"/>
              <a:gd name="T18" fmla="*/ 9 w 19"/>
              <a:gd name="T19" fmla="*/ 38 h 94"/>
              <a:gd name="T20" fmla="*/ 9 w 19"/>
              <a:gd name="T21" fmla="*/ 8 h 94"/>
              <a:gd name="T22" fmla="*/ 12 w 19"/>
              <a:gd name="T23" fmla="*/ 7 h 94"/>
              <a:gd name="T24" fmla="*/ 13 w 19"/>
              <a:gd name="T25" fmla="*/ 4 h 94"/>
              <a:gd name="T26" fmla="*/ 12 w 19"/>
              <a:gd name="T27" fmla="*/ 1 h 94"/>
              <a:gd name="T28" fmla="*/ 6 w 19"/>
              <a:gd name="T29" fmla="*/ 1 h 94"/>
              <a:gd name="T30" fmla="*/ 5 w 19"/>
              <a:gd name="T31" fmla="*/ 4 h 94"/>
              <a:gd name="T32" fmla="*/ 6 w 19"/>
              <a:gd name="T33" fmla="*/ 7 h 94"/>
              <a:gd name="T34" fmla="*/ 9 w 19"/>
              <a:gd name="T35" fmla="*/ 8 h 94"/>
              <a:gd name="T36" fmla="*/ 9 w 19"/>
              <a:gd name="T37" fmla="*/ 68 h 94"/>
              <a:gd name="T38" fmla="*/ 13 w 19"/>
              <a:gd name="T39" fmla="*/ 64 h 94"/>
              <a:gd name="T40" fmla="*/ 9 w 19"/>
              <a:gd name="T41" fmla="*/ 60 h 94"/>
              <a:gd name="T42" fmla="*/ 5 w 19"/>
              <a:gd name="T43" fmla="*/ 64 h 94"/>
              <a:gd name="T44" fmla="*/ 9 w 19"/>
              <a:gd name="T45" fmla="*/ 68 h 94"/>
              <a:gd name="T46" fmla="*/ 9 w 19"/>
              <a:gd name="T47" fmla="*/ 75 h 94"/>
              <a:gd name="T48" fmla="*/ 0 w 19"/>
              <a:gd name="T49" fmla="*/ 85 h 94"/>
              <a:gd name="T50" fmla="*/ 9 w 19"/>
              <a:gd name="T51" fmla="*/ 94 h 94"/>
              <a:gd name="T52" fmla="*/ 19 w 19"/>
              <a:gd name="T53" fmla="*/ 85 h 94"/>
              <a:gd name="T54" fmla="*/ 9 w 19"/>
              <a:gd name="T55" fmla="*/ 75 h 94"/>
              <a:gd name="T56" fmla="*/ 9 w 19"/>
              <a:gd name="T57" fmla="*/ 53 h 94"/>
              <a:gd name="T58" fmla="*/ 13 w 19"/>
              <a:gd name="T59" fmla="*/ 49 h 94"/>
              <a:gd name="T60" fmla="*/ 9 w 19"/>
              <a:gd name="T61" fmla="*/ 45 h 94"/>
              <a:gd name="T62" fmla="*/ 5 w 19"/>
              <a:gd name="T63" fmla="*/ 49 h 94"/>
              <a:gd name="T64" fmla="*/ 9 w 19"/>
              <a:gd name="T65"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4">
                <a:moveTo>
                  <a:pt x="9" y="23"/>
                </a:moveTo>
                <a:cubicBezTo>
                  <a:pt x="11" y="23"/>
                  <a:pt x="13" y="21"/>
                  <a:pt x="13" y="19"/>
                </a:cubicBezTo>
                <a:cubicBezTo>
                  <a:pt x="13" y="17"/>
                  <a:pt x="11" y="15"/>
                  <a:pt x="9" y="15"/>
                </a:cubicBezTo>
                <a:cubicBezTo>
                  <a:pt x="7" y="15"/>
                  <a:pt x="5" y="17"/>
                  <a:pt x="5" y="19"/>
                </a:cubicBezTo>
                <a:cubicBezTo>
                  <a:pt x="5" y="21"/>
                  <a:pt x="7" y="23"/>
                  <a:pt x="9" y="23"/>
                </a:cubicBezTo>
                <a:close/>
                <a:moveTo>
                  <a:pt x="9" y="38"/>
                </a:moveTo>
                <a:cubicBezTo>
                  <a:pt x="11" y="38"/>
                  <a:pt x="13" y="36"/>
                  <a:pt x="13" y="34"/>
                </a:cubicBezTo>
                <a:cubicBezTo>
                  <a:pt x="13" y="32"/>
                  <a:pt x="11" y="30"/>
                  <a:pt x="9" y="30"/>
                </a:cubicBezTo>
                <a:cubicBezTo>
                  <a:pt x="7" y="30"/>
                  <a:pt x="5" y="32"/>
                  <a:pt x="5" y="34"/>
                </a:cubicBezTo>
                <a:cubicBezTo>
                  <a:pt x="5" y="36"/>
                  <a:pt x="7" y="38"/>
                  <a:pt x="9" y="38"/>
                </a:cubicBezTo>
                <a:close/>
                <a:moveTo>
                  <a:pt x="9" y="8"/>
                </a:moveTo>
                <a:cubicBezTo>
                  <a:pt x="10" y="8"/>
                  <a:pt x="11" y="8"/>
                  <a:pt x="12" y="7"/>
                </a:cubicBezTo>
                <a:cubicBezTo>
                  <a:pt x="13" y="6"/>
                  <a:pt x="13" y="5"/>
                  <a:pt x="13" y="4"/>
                </a:cubicBezTo>
                <a:cubicBezTo>
                  <a:pt x="13" y="3"/>
                  <a:pt x="13" y="2"/>
                  <a:pt x="12" y="1"/>
                </a:cubicBezTo>
                <a:cubicBezTo>
                  <a:pt x="11" y="0"/>
                  <a:pt x="8" y="0"/>
                  <a:pt x="6" y="1"/>
                </a:cubicBezTo>
                <a:cubicBezTo>
                  <a:pt x="6" y="2"/>
                  <a:pt x="5" y="3"/>
                  <a:pt x="5" y="4"/>
                </a:cubicBezTo>
                <a:cubicBezTo>
                  <a:pt x="5" y="5"/>
                  <a:pt x="6" y="6"/>
                  <a:pt x="6" y="7"/>
                </a:cubicBezTo>
                <a:cubicBezTo>
                  <a:pt x="7" y="8"/>
                  <a:pt x="8" y="8"/>
                  <a:pt x="9" y="8"/>
                </a:cubicBezTo>
                <a:close/>
                <a:moveTo>
                  <a:pt x="9" y="68"/>
                </a:moveTo>
                <a:cubicBezTo>
                  <a:pt x="11" y="68"/>
                  <a:pt x="13" y="66"/>
                  <a:pt x="13" y="64"/>
                </a:cubicBezTo>
                <a:cubicBezTo>
                  <a:pt x="13" y="62"/>
                  <a:pt x="11" y="60"/>
                  <a:pt x="9" y="60"/>
                </a:cubicBezTo>
                <a:cubicBezTo>
                  <a:pt x="7" y="60"/>
                  <a:pt x="5" y="62"/>
                  <a:pt x="5" y="64"/>
                </a:cubicBezTo>
                <a:cubicBezTo>
                  <a:pt x="5" y="66"/>
                  <a:pt x="7" y="68"/>
                  <a:pt x="9" y="68"/>
                </a:cubicBezTo>
                <a:close/>
                <a:moveTo>
                  <a:pt x="9" y="75"/>
                </a:moveTo>
                <a:cubicBezTo>
                  <a:pt x="4" y="75"/>
                  <a:pt x="0" y="79"/>
                  <a:pt x="0" y="85"/>
                </a:cubicBezTo>
                <a:cubicBezTo>
                  <a:pt x="0" y="90"/>
                  <a:pt x="4" y="94"/>
                  <a:pt x="9" y="94"/>
                </a:cubicBezTo>
                <a:cubicBezTo>
                  <a:pt x="15" y="94"/>
                  <a:pt x="19" y="90"/>
                  <a:pt x="19" y="85"/>
                </a:cubicBezTo>
                <a:cubicBezTo>
                  <a:pt x="19" y="79"/>
                  <a:pt x="15" y="75"/>
                  <a:pt x="9" y="75"/>
                </a:cubicBezTo>
                <a:close/>
                <a:moveTo>
                  <a:pt x="9" y="53"/>
                </a:moveTo>
                <a:cubicBezTo>
                  <a:pt x="11" y="53"/>
                  <a:pt x="13" y="51"/>
                  <a:pt x="13" y="49"/>
                </a:cubicBezTo>
                <a:cubicBezTo>
                  <a:pt x="13" y="47"/>
                  <a:pt x="11" y="45"/>
                  <a:pt x="9" y="45"/>
                </a:cubicBezTo>
                <a:cubicBezTo>
                  <a:pt x="7" y="45"/>
                  <a:pt x="5" y="47"/>
                  <a:pt x="5" y="49"/>
                </a:cubicBezTo>
                <a:cubicBezTo>
                  <a:pt x="5" y="51"/>
                  <a:pt x="7" y="53"/>
                  <a:pt x="9" y="53"/>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82" name="Freeform 179">
            <a:extLst>
              <a:ext uri="{FF2B5EF4-FFF2-40B4-BE49-F238E27FC236}">
                <a16:creationId xmlns:a16="http://schemas.microsoft.com/office/drawing/2014/main" id="{7820F4B2-4A27-4D73-A95E-9106CE9CDB8D}"/>
              </a:ext>
            </a:extLst>
          </p:cNvPr>
          <p:cNvSpPr>
            <a:spLocks noEditPoints="1"/>
          </p:cNvSpPr>
          <p:nvPr/>
        </p:nvSpPr>
        <p:spPr bwMode="auto">
          <a:xfrm>
            <a:off x="4411787" y="2994401"/>
            <a:ext cx="65289" cy="306861"/>
          </a:xfrm>
          <a:custGeom>
            <a:avLst/>
            <a:gdLst>
              <a:gd name="T0" fmla="*/ 10 w 20"/>
              <a:gd name="T1" fmla="*/ 38 h 94"/>
              <a:gd name="T2" fmla="*/ 14 w 20"/>
              <a:gd name="T3" fmla="*/ 34 h 94"/>
              <a:gd name="T4" fmla="*/ 10 w 20"/>
              <a:gd name="T5" fmla="*/ 30 h 94"/>
              <a:gd name="T6" fmla="*/ 6 w 20"/>
              <a:gd name="T7" fmla="*/ 34 h 94"/>
              <a:gd name="T8" fmla="*/ 10 w 20"/>
              <a:gd name="T9" fmla="*/ 38 h 94"/>
              <a:gd name="T10" fmla="*/ 10 w 20"/>
              <a:gd name="T11" fmla="*/ 23 h 94"/>
              <a:gd name="T12" fmla="*/ 14 w 20"/>
              <a:gd name="T13" fmla="*/ 19 h 94"/>
              <a:gd name="T14" fmla="*/ 10 w 20"/>
              <a:gd name="T15" fmla="*/ 15 h 94"/>
              <a:gd name="T16" fmla="*/ 6 w 20"/>
              <a:gd name="T17" fmla="*/ 19 h 94"/>
              <a:gd name="T18" fmla="*/ 10 w 20"/>
              <a:gd name="T19" fmla="*/ 23 h 94"/>
              <a:gd name="T20" fmla="*/ 10 w 20"/>
              <a:gd name="T21" fmla="*/ 8 h 94"/>
              <a:gd name="T22" fmla="*/ 13 w 20"/>
              <a:gd name="T23" fmla="*/ 7 h 94"/>
              <a:gd name="T24" fmla="*/ 14 w 20"/>
              <a:gd name="T25" fmla="*/ 4 h 94"/>
              <a:gd name="T26" fmla="*/ 13 w 20"/>
              <a:gd name="T27" fmla="*/ 1 h 94"/>
              <a:gd name="T28" fmla="*/ 7 w 20"/>
              <a:gd name="T29" fmla="*/ 1 h 94"/>
              <a:gd name="T30" fmla="*/ 6 w 20"/>
              <a:gd name="T31" fmla="*/ 4 h 94"/>
              <a:gd name="T32" fmla="*/ 7 w 20"/>
              <a:gd name="T33" fmla="*/ 7 h 94"/>
              <a:gd name="T34" fmla="*/ 10 w 20"/>
              <a:gd name="T35" fmla="*/ 8 h 94"/>
              <a:gd name="T36" fmla="*/ 10 w 20"/>
              <a:gd name="T37" fmla="*/ 68 h 94"/>
              <a:gd name="T38" fmla="*/ 14 w 20"/>
              <a:gd name="T39" fmla="*/ 64 h 94"/>
              <a:gd name="T40" fmla="*/ 10 w 20"/>
              <a:gd name="T41" fmla="*/ 60 h 94"/>
              <a:gd name="T42" fmla="*/ 6 w 20"/>
              <a:gd name="T43" fmla="*/ 64 h 94"/>
              <a:gd name="T44" fmla="*/ 10 w 20"/>
              <a:gd name="T45" fmla="*/ 68 h 94"/>
              <a:gd name="T46" fmla="*/ 10 w 20"/>
              <a:gd name="T47" fmla="*/ 75 h 94"/>
              <a:gd name="T48" fmla="*/ 0 w 20"/>
              <a:gd name="T49" fmla="*/ 85 h 94"/>
              <a:gd name="T50" fmla="*/ 10 w 20"/>
              <a:gd name="T51" fmla="*/ 94 h 94"/>
              <a:gd name="T52" fmla="*/ 20 w 20"/>
              <a:gd name="T53" fmla="*/ 85 h 94"/>
              <a:gd name="T54" fmla="*/ 10 w 20"/>
              <a:gd name="T55" fmla="*/ 75 h 94"/>
              <a:gd name="T56" fmla="*/ 10 w 20"/>
              <a:gd name="T57" fmla="*/ 53 h 94"/>
              <a:gd name="T58" fmla="*/ 14 w 20"/>
              <a:gd name="T59" fmla="*/ 49 h 94"/>
              <a:gd name="T60" fmla="*/ 10 w 20"/>
              <a:gd name="T61" fmla="*/ 45 h 94"/>
              <a:gd name="T62" fmla="*/ 6 w 20"/>
              <a:gd name="T63" fmla="*/ 49 h 94"/>
              <a:gd name="T64" fmla="*/ 10 w 20"/>
              <a:gd name="T65"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94">
                <a:moveTo>
                  <a:pt x="10" y="38"/>
                </a:moveTo>
                <a:cubicBezTo>
                  <a:pt x="12" y="38"/>
                  <a:pt x="14" y="36"/>
                  <a:pt x="14" y="34"/>
                </a:cubicBezTo>
                <a:cubicBezTo>
                  <a:pt x="14" y="32"/>
                  <a:pt x="12" y="30"/>
                  <a:pt x="10" y="30"/>
                </a:cubicBezTo>
                <a:cubicBezTo>
                  <a:pt x="8" y="30"/>
                  <a:pt x="6" y="32"/>
                  <a:pt x="6" y="34"/>
                </a:cubicBezTo>
                <a:cubicBezTo>
                  <a:pt x="6" y="36"/>
                  <a:pt x="8" y="38"/>
                  <a:pt x="10" y="38"/>
                </a:cubicBezTo>
                <a:close/>
                <a:moveTo>
                  <a:pt x="10" y="23"/>
                </a:moveTo>
                <a:cubicBezTo>
                  <a:pt x="12" y="23"/>
                  <a:pt x="14" y="21"/>
                  <a:pt x="14" y="19"/>
                </a:cubicBezTo>
                <a:cubicBezTo>
                  <a:pt x="14" y="17"/>
                  <a:pt x="12" y="15"/>
                  <a:pt x="10" y="15"/>
                </a:cubicBezTo>
                <a:cubicBezTo>
                  <a:pt x="8" y="15"/>
                  <a:pt x="6" y="17"/>
                  <a:pt x="6" y="19"/>
                </a:cubicBezTo>
                <a:cubicBezTo>
                  <a:pt x="6" y="21"/>
                  <a:pt x="8" y="23"/>
                  <a:pt x="10" y="23"/>
                </a:cubicBezTo>
                <a:close/>
                <a:moveTo>
                  <a:pt x="10" y="8"/>
                </a:moveTo>
                <a:cubicBezTo>
                  <a:pt x="11" y="8"/>
                  <a:pt x="12" y="8"/>
                  <a:pt x="13" y="7"/>
                </a:cubicBezTo>
                <a:cubicBezTo>
                  <a:pt x="14" y="6"/>
                  <a:pt x="14" y="5"/>
                  <a:pt x="14" y="4"/>
                </a:cubicBezTo>
                <a:cubicBezTo>
                  <a:pt x="14" y="3"/>
                  <a:pt x="14" y="2"/>
                  <a:pt x="13" y="1"/>
                </a:cubicBezTo>
                <a:cubicBezTo>
                  <a:pt x="11" y="0"/>
                  <a:pt x="9" y="0"/>
                  <a:pt x="7" y="1"/>
                </a:cubicBezTo>
                <a:cubicBezTo>
                  <a:pt x="6" y="2"/>
                  <a:pt x="6" y="3"/>
                  <a:pt x="6" y="4"/>
                </a:cubicBezTo>
                <a:cubicBezTo>
                  <a:pt x="6" y="5"/>
                  <a:pt x="6" y="6"/>
                  <a:pt x="7" y="7"/>
                </a:cubicBezTo>
                <a:cubicBezTo>
                  <a:pt x="8" y="8"/>
                  <a:pt x="9" y="8"/>
                  <a:pt x="10" y="8"/>
                </a:cubicBezTo>
                <a:close/>
                <a:moveTo>
                  <a:pt x="10" y="68"/>
                </a:moveTo>
                <a:cubicBezTo>
                  <a:pt x="12" y="68"/>
                  <a:pt x="14" y="66"/>
                  <a:pt x="14" y="64"/>
                </a:cubicBezTo>
                <a:cubicBezTo>
                  <a:pt x="14" y="62"/>
                  <a:pt x="12" y="60"/>
                  <a:pt x="10" y="60"/>
                </a:cubicBezTo>
                <a:cubicBezTo>
                  <a:pt x="8" y="60"/>
                  <a:pt x="6" y="62"/>
                  <a:pt x="6" y="64"/>
                </a:cubicBezTo>
                <a:cubicBezTo>
                  <a:pt x="6" y="66"/>
                  <a:pt x="8" y="68"/>
                  <a:pt x="10" y="68"/>
                </a:cubicBezTo>
                <a:close/>
                <a:moveTo>
                  <a:pt x="10" y="75"/>
                </a:moveTo>
                <a:cubicBezTo>
                  <a:pt x="5" y="75"/>
                  <a:pt x="0" y="79"/>
                  <a:pt x="0" y="85"/>
                </a:cubicBezTo>
                <a:cubicBezTo>
                  <a:pt x="0" y="90"/>
                  <a:pt x="5" y="94"/>
                  <a:pt x="10" y="94"/>
                </a:cubicBezTo>
                <a:cubicBezTo>
                  <a:pt x="15" y="94"/>
                  <a:pt x="20" y="90"/>
                  <a:pt x="20" y="85"/>
                </a:cubicBezTo>
                <a:cubicBezTo>
                  <a:pt x="20" y="79"/>
                  <a:pt x="15" y="75"/>
                  <a:pt x="10" y="75"/>
                </a:cubicBezTo>
                <a:close/>
                <a:moveTo>
                  <a:pt x="10" y="53"/>
                </a:moveTo>
                <a:cubicBezTo>
                  <a:pt x="12" y="53"/>
                  <a:pt x="14" y="51"/>
                  <a:pt x="14" y="49"/>
                </a:cubicBezTo>
                <a:cubicBezTo>
                  <a:pt x="14" y="47"/>
                  <a:pt x="12" y="45"/>
                  <a:pt x="10" y="45"/>
                </a:cubicBezTo>
                <a:cubicBezTo>
                  <a:pt x="8" y="45"/>
                  <a:pt x="6" y="47"/>
                  <a:pt x="6" y="49"/>
                </a:cubicBezTo>
                <a:cubicBezTo>
                  <a:pt x="6" y="51"/>
                  <a:pt x="8" y="53"/>
                  <a:pt x="10" y="53"/>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83" name="Freeform 180">
            <a:extLst>
              <a:ext uri="{FF2B5EF4-FFF2-40B4-BE49-F238E27FC236}">
                <a16:creationId xmlns:a16="http://schemas.microsoft.com/office/drawing/2014/main" id="{A65EE8BA-F739-4FBF-A626-4E17A22BF1B2}"/>
              </a:ext>
            </a:extLst>
          </p:cNvPr>
          <p:cNvSpPr>
            <a:spLocks noEditPoints="1"/>
          </p:cNvSpPr>
          <p:nvPr/>
        </p:nvSpPr>
        <p:spPr bwMode="auto">
          <a:xfrm>
            <a:off x="7638720" y="2994401"/>
            <a:ext cx="62025" cy="306861"/>
          </a:xfrm>
          <a:custGeom>
            <a:avLst/>
            <a:gdLst>
              <a:gd name="T0" fmla="*/ 10 w 19"/>
              <a:gd name="T1" fmla="*/ 23 h 94"/>
              <a:gd name="T2" fmla="*/ 14 w 19"/>
              <a:gd name="T3" fmla="*/ 19 h 94"/>
              <a:gd name="T4" fmla="*/ 10 w 19"/>
              <a:gd name="T5" fmla="*/ 15 h 94"/>
              <a:gd name="T6" fmla="*/ 6 w 19"/>
              <a:gd name="T7" fmla="*/ 19 h 94"/>
              <a:gd name="T8" fmla="*/ 10 w 19"/>
              <a:gd name="T9" fmla="*/ 23 h 94"/>
              <a:gd name="T10" fmla="*/ 10 w 19"/>
              <a:gd name="T11" fmla="*/ 8 h 94"/>
              <a:gd name="T12" fmla="*/ 13 w 19"/>
              <a:gd name="T13" fmla="*/ 7 h 94"/>
              <a:gd name="T14" fmla="*/ 14 w 19"/>
              <a:gd name="T15" fmla="*/ 4 h 94"/>
              <a:gd name="T16" fmla="*/ 13 w 19"/>
              <a:gd name="T17" fmla="*/ 1 h 94"/>
              <a:gd name="T18" fmla="*/ 7 w 19"/>
              <a:gd name="T19" fmla="*/ 1 h 94"/>
              <a:gd name="T20" fmla="*/ 6 w 19"/>
              <a:gd name="T21" fmla="*/ 4 h 94"/>
              <a:gd name="T22" fmla="*/ 7 w 19"/>
              <a:gd name="T23" fmla="*/ 7 h 94"/>
              <a:gd name="T24" fmla="*/ 10 w 19"/>
              <a:gd name="T25" fmla="*/ 8 h 94"/>
              <a:gd name="T26" fmla="*/ 10 w 19"/>
              <a:gd name="T27" fmla="*/ 38 h 94"/>
              <a:gd name="T28" fmla="*/ 14 w 19"/>
              <a:gd name="T29" fmla="*/ 34 h 94"/>
              <a:gd name="T30" fmla="*/ 10 w 19"/>
              <a:gd name="T31" fmla="*/ 30 h 94"/>
              <a:gd name="T32" fmla="*/ 6 w 19"/>
              <a:gd name="T33" fmla="*/ 34 h 94"/>
              <a:gd name="T34" fmla="*/ 10 w 19"/>
              <a:gd name="T35" fmla="*/ 38 h 94"/>
              <a:gd name="T36" fmla="*/ 10 w 19"/>
              <a:gd name="T37" fmla="*/ 68 h 94"/>
              <a:gd name="T38" fmla="*/ 14 w 19"/>
              <a:gd name="T39" fmla="*/ 64 h 94"/>
              <a:gd name="T40" fmla="*/ 10 w 19"/>
              <a:gd name="T41" fmla="*/ 60 h 94"/>
              <a:gd name="T42" fmla="*/ 6 w 19"/>
              <a:gd name="T43" fmla="*/ 64 h 94"/>
              <a:gd name="T44" fmla="*/ 10 w 19"/>
              <a:gd name="T45" fmla="*/ 68 h 94"/>
              <a:gd name="T46" fmla="*/ 10 w 19"/>
              <a:gd name="T47" fmla="*/ 75 h 94"/>
              <a:gd name="T48" fmla="*/ 0 w 19"/>
              <a:gd name="T49" fmla="*/ 85 h 94"/>
              <a:gd name="T50" fmla="*/ 10 w 19"/>
              <a:gd name="T51" fmla="*/ 94 h 94"/>
              <a:gd name="T52" fmla="*/ 19 w 19"/>
              <a:gd name="T53" fmla="*/ 85 h 94"/>
              <a:gd name="T54" fmla="*/ 10 w 19"/>
              <a:gd name="T55" fmla="*/ 75 h 94"/>
              <a:gd name="T56" fmla="*/ 10 w 19"/>
              <a:gd name="T57" fmla="*/ 53 h 94"/>
              <a:gd name="T58" fmla="*/ 14 w 19"/>
              <a:gd name="T59" fmla="*/ 49 h 94"/>
              <a:gd name="T60" fmla="*/ 10 w 19"/>
              <a:gd name="T61" fmla="*/ 45 h 94"/>
              <a:gd name="T62" fmla="*/ 6 w 19"/>
              <a:gd name="T63" fmla="*/ 49 h 94"/>
              <a:gd name="T64" fmla="*/ 10 w 19"/>
              <a:gd name="T65"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4">
                <a:moveTo>
                  <a:pt x="10" y="23"/>
                </a:moveTo>
                <a:cubicBezTo>
                  <a:pt x="12" y="23"/>
                  <a:pt x="14" y="21"/>
                  <a:pt x="14" y="19"/>
                </a:cubicBezTo>
                <a:cubicBezTo>
                  <a:pt x="14" y="17"/>
                  <a:pt x="12" y="15"/>
                  <a:pt x="10" y="15"/>
                </a:cubicBezTo>
                <a:cubicBezTo>
                  <a:pt x="8" y="15"/>
                  <a:pt x="6" y="17"/>
                  <a:pt x="6" y="19"/>
                </a:cubicBezTo>
                <a:cubicBezTo>
                  <a:pt x="6" y="21"/>
                  <a:pt x="8" y="23"/>
                  <a:pt x="10" y="23"/>
                </a:cubicBezTo>
                <a:close/>
                <a:moveTo>
                  <a:pt x="10" y="8"/>
                </a:moveTo>
                <a:cubicBezTo>
                  <a:pt x="11" y="8"/>
                  <a:pt x="12" y="8"/>
                  <a:pt x="13" y="7"/>
                </a:cubicBezTo>
                <a:cubicBezTo>
                  <a:pt x="13" y="6"/>
                  <a:pt x="14" y="5"/>
                  <a:pt x="14" y="4"/>
                </a:cubicBezTo>
                <a:cubicBezTo>
                  <a:pt x="14" y="3"/>
                  <a:pt x="13" y="2"/>
                  <a:pt x="13" y="1"/>
                </a:cubicBezTo>
                <a:cubicBezTo>
                  <a:pt x="11" y="0"/>
                  <a:pt x="8" y="0"/>
                  <a:pt x="7" y="1"/>
                </a:cubicBezTo>
                <a:cubicBezTo>
                  <a:pt x="6" y="2"/>
                  <a:pt x="6" y="3"/>
                  <a:pt x="6" y="4"/>
                </a:cubicBezTo>
                <a:cubicBezTo>
                  <a:pt x="6" y="5"/>
                  <a:pt x="6" y="6"/>
                  <a:pt x="7" y="7"/>
                </a:cubicBezTo>
                <a:cubicBezTo>
                  <a:pt x="8" y="8"/>
                  <a:pt x="9" y="8"/>
                  <a:pt x="10" y="8"/>
                </a:cubicBezTo>
                <a:close/>
                <a:moveTo>
                  <a:pt x="10" y="38"/>
                </a:moveTo>
                <a:cubicBezTo>
                  <a:pt x="12" y="38"/>
                  <a:pt x="14" y="36"/>
                  <a:pt x="14" y="34"/>
                </a:cubicBezTo>
                <a:cubicBezTo>
                  <a:pt x="14" y="32"/>
                  <a:pt x="12" y="30"/>
                  <a:pt x="10" y="30"/>
                </a:cubicBezTo>
                <a:cubicBezTo>
                  <a:pt x="8" y="30"/>
                  <a:pt x="6" y="32"/>
                  <a:pt x="6" y="34"/>
                </a:cubicBezTo>
                <a:cubicBezTo>
                  <a:pt x="6" y="36"/>
                  <a:pt x="8" y="38"/>
                  <a:pt x="10" y="38"/>
                </a:cubicBezTo>
                <a:close/>
                <a:moveTo>
                  <a:pt x="10" y="68"/>
                </a:moveTo>
                <a:cubicBezTo>
                  <a:pt x="12" y="68"/>
                  <a:pt x="14" y="66"/>
                  <a:pt x="14" y="64"/>
                </a:cubicBezTo>
                <a:cubicBezTo>
                  <a:pt x="14" y="62"/>
                  <a:pt x="12" y="60"/>
                  <a:pt x="10" y="60"/>
                </a:cubicBezTo>
                <a:cubicBezTo>
                  <a:pt x="8" y="60"/>
                  <a:pt x="6" y="62"/>
                  <a:pt x="6" y="64"/>
                </a:cubicBezTo>
                <a:cubicBezTo>
                  <a:pt x="6" y="66"/>
                  <a:pt x="8" y="68"/>
                  <a:pt x="10" y="68"/>
                </a:cubicBezTo>
                <a:close/>
                <a:moveTo>
                  <a:pt x="10" y="75"/>
                </a:moveTo>
                <a:cubicBezTo>
                  <a:pt x="4" y="75"/>
                  <a:pt x="0" y="79"/>
                  <a:pt x="0" y="85"/>
                </a:cubicBezTo>
                <a:cubicBezTo>
                  <a:pt x="0" y="90"/>
                  <a:pt x="4" y="94"/>
                  <a:pt x="10" y="94"/>
                </a:cubicBezTo>
                <a:cubicBezTo>
                  <a:pt x="15" y="94"/>
                  <a:pt x="19" y="90"/>
                  <a:pt x="19" y="85"/>
                </a:cubicBezTo>
                <a:cubicBezTo>
                  <a:pt x="19" y="79"/>
                  <a:pt x="15" y="75"/>
                  <a:pt x="10" y="75"/>
                </a:cubicBezTo>
                <a:close/>
                <a:moveTo>
                  <a:pt x="10" y="53"/>
                </a:moveTo>
                <a:cubicBezTo>
                  <a:pt x="12" y="53"/>
                  <a:pt x="14" y="51"/>
                  <a:pt x="14" y="49"/>
                </a:cubicBezTo>
                <a:cubicBezTo>
                  <a:pt x="14" y="47"/>
                  <a:pt x="12" y="45"/>
                  <a:pt x="10" y="45"/>
                </a:cubicBezTo>
                <a:cubicBezTo>
                  <a:pt x="8" y="45"/>
                  <a:pt x="6" y="47"/>
                  <a:pt x="6" y="49"/>
                </a:cubicBezTo>
                <a:cubicBezTo>
                  <a:pt x="6" y="51"/>
                  <a:pt x="8" y="53"/>
                  <a:pt x="10" y="53"/>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84" name="Freeform 181">
            <a:extLst>
              <a:ext uri="{FF2B5EF4-FFF2-40B4-BE49-F238E27FC236}">
                <a16:creationId xmlns:a16="http://schemas.microsoft.com/office/drawing/2014/main" id="{6C1D10CD-BA02-4B91-9F74-A53E1C3BAADE}"/>
              </a:ext>
            </a:extLst>
          </p:cNvPr>
          <p:cNvSpPr/>
          <p:nvPr/>
        </p:nvSpPr>
        <p:spPr bwMode="auto">
          <a:xfrm>
            <a:off x="411172" y="2083612"/>
            <a:ext cx="1612651" cy="923847"/>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BFBFBF"/>
          </a:solidFill>
          <a:ln>
            <a:noFill/>
          </a:ln>
        </p:spPr>
        <p:txBody>
          <a:bodyPr vert="horz" wrap="square" lIns="91440" tIns="45720" rIns="91440" bIns="45720" numCol="1" anchor="t" anchorCtr="0" compatLnSpc="1"/>
          <a:lstStyle/>
          <a:p>
            <a:endParaRPr lang="en-US"/>
          </a:p>
        </p:txBody>
      </p:sp>
      <p:sp>
        <p:nvSpPr>
          <p:cNvPr id="85" name="Freeform 182">
            <a:extLst>
              <a:ext uri="{FF2B5EF4-FFF2-40B4-BE49-F238E27FC236}">
                <a16:creationId xmlns:a16="http://schemas.microsoft.com/office/drawing/2014/main" id="{EF8C5B2E-F806-4D23-AF63-32305E56970B}"/>
              </a:ext>
            </a:extLst>
          </p:cNvPr>
          <p:cNvSpPr/>
          <p:nvPr/>
        </p:nvSpPr>
        <p:spPr bwMode="auto">
          <a:xfrm>
            <a:off x="2023822" y="3007458"/>
            <a:ext cx="1614283" cy="927111"/>
          </a:xfrm>
          <a:custGeom>
            <a:avLst/>
            <a:gdLst>
              <a:gd name="T0" fmla="*/ 0 w 989"/>
              <a:gd name="T1" fmla="*/ 0 h 568"/>
              <a:gd name="T2" fmla="*/ 495 w 989"/>
              <a:gd name="T3" fmla="*/ 568 h 568"/>
              <a:gd name="T4" fmla="*/ 989 w 989"/>
              <a:gd name="T5" fmla="*/ 0 h 568"/>
              <a:gd name="T6" fmla="*/ 0 w 989"/>
              <a:gd name="T7" fmla="*/ 0 h 568"/>
            </a:gdLst>
            <a:ahLst/>
            <a:cxnLst>
              <a:cxn ang="0">
                <a:pos x="T0" y="T1"/>
              </a:cxn>
              <a:cxn ang="0">
                <a:pos x="T2" y="T3"/>
              </a:cxn>
              <a:cxn ang="0">
                <a:pos x="T4" y="T5"/>
              </a:cxn>
              <a:cxn ang="0">
                <a:pos x="T6" y="T7"/>
              </a:cxn>
            </a:cxnLst>
            <a:rect l="0" t="0" r="r" b="b"/>
            <a:pathLst>
              <a:path w="989" h="568">
                <a:moveTo>
                  <a:pt x="0" y="0"/>
                </a:moveTo>
                <a:lnTo>
                  <a:pt x="495" y="568"/>
                </a:lnTo>
                <a:lnTo>
                  <a:pt x="989" y="0"/>
                </a:lnTo>
                <a:lnTo>
                  <a:pt x="0" y="0"/>
                </a:ln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86" name="Freeform 183">
            <a:extLst>
              <a:ext uri="{FF2B5EF4-FFF2-40B4-BE49-F238E27FC236}">
                <a16:creationId xmlns:a16="http://schemas.microsoft.com/office/drawing/2014/main" id="{BD966868-B756-4BBC-8CA9-4BB08E1D8C2C}"/>
              </a:ext>
            </a:extLst>
          </p:cNvPr>
          <p:cNvSpPr/>
          <p:nvPr/>
        </p:nvSpPr>
        <p:spPr bwMode="auto">
          <a:xfrm>
            <a:off x="3638106" y="2083612"/>
            <a:ext cx="1612651" cy="923847"/>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BFBFBF"/>
          </a:solidFill>
          <a:ln>
            <a:noFill/>
          </a:ln>
        </p:spPr>
        <p:txBody>
          <a:bodyPr vert="horz" wrap="square" lIns="91440" tIns="45720" rIns="91440" bIns="45720" numCol="1" anchor="t" anchorCtr="0" compatLnSpc="1"/>
          <a:lstStyle/>
          <a:p>
            <a:endParaRPr lang="en-US"/>
          </a:p>
        </p:txBody>
      </p:sp>
      <p:sp>
        <p:nvSpPr>
          <p:cNvPr id="87" name="Freeform 184">
            <a:extLst>
              <a:ext uri="{FF2B5EF4-FFF2-40B4-BE49-F238E27FC236}">
                <a16:creationId xmlns:a16="http://schemas.microsoft.com/office/drawing/2014/main" id="{7E627841-71F2-4D1B-A101-4646D3BBBDA8}"/>
              </a:ext>
            </a:extLst>
          </p:cNvPr>
          <p:cNvSpPr/>
          <p:nvPr/>
        </p:nvSpPr>
        <p:spPr bwMode="auto">
          <a:xfrm>
            <a:off x="5250756" y="3007458"/>
            <a:ext cx="1614283" cy="927111"/>
          </a:xfrm>
          <a:custGeom>
            <a:avLst/>
            <a:gdLst>
              <a:gd name="T0" fmla="*/ 0 w 989"/>
              <a:gd name="T1" fmla="*/ 0 h 568"/>
              <a:gd name="T2" fmla="*/ 494 w 989"/>
              <a:gd name="T3" fmla="*/ 568 h 568"/>
              <a:gd name="T4" fmla="*/ 989 w 989"/>
              <a:gd name="T5" fmla="*/ 0 h 568"/>
              <a:gd name="T6" fmla="*/ 0 w 989"/>
              <a:gd name="T7" fmla="*/ 0 h 568"/>
            </a:gdLst>
            <a:ahLst/>
            <a:cxnLst>
              <a:cxn ang="0">
                <a:pos x="T0" y="T1"/>
              </a:cxn>
              <a:cxn ang="0">
                <a:pos x="T2" y="T3"/>
              </a:cxn>
              <a:cxn ang="0">
                <a:pos x="T4" y="T5"/>
              </a:cxn>
              <a:cxn ang="0">
                <a:pos x="T6" y="T7"/>
              </a:cxn>
            </a:cxnLst>
            <a:rect l="0" t="0" r="r" b="b"/>
            <a:pathLst>
              <a:path w="989" h="568">
                <a:moveTo>
                  <a:pt x="0" y="0"/>
                </a:moveTo>
                <a:lnTo>
                  <a:pt x="494" y="568"/>
                </a:lnTo>
                <a:lnTo>
                  <a:pt x="989" y="0"/>
                </a:lnTo>
                <a:lnTo>
                  <a:pt x="0" y="0"/>
                </a:ln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88" name="Freeform 185">
            <a:extLst>
              <a:ext uri="{FF2B5EF4-FFF2-40B4-BE49-F238E27FC236}">
                <a16:creationId xmlns:a16="http://schemas.microsoft.com/office/drawing/2014/main" id="{C3B92300-34B5-4BB8-A882-6940AF6F0240}"/>
              </a:ext>
            </a:extLst>
          </p:cNvPr>
          <p:cNvSpPr/>
          <p:nvPr/>
        </p:nvSpPr>
        <p:spPr bwMode="auto">
          <a:xfrm>
            <a:off x="6865039" y="2083612"/>
            <a:ext cx="1612651" cy="923847"/>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BFBFBF"/>
          </a:solidFill>
          <a:ln>
            <a:noFill/>
          </a:ln>
        </p:spPr>
        <p:txBody>
          <a:bodyPr vert="horz" wrap="square" lIns="91440" tIns="45720" rIns="91440" bIns="45720" numCol="1" anchor="t" anchorCtr="0" compatLnSpc="1"/>
          <a:lstStyle/>
          <a:p>
            <a:endParaRPr lang="en-US" dirty="0"/>
          </a:p>
        </p:txBody>
      </p:sp>
      <p:sp>
        <p:nvSpPr>
          <p:cNvPr id="94" name="Freeform 191">
            <a:extLst>
              <a:ext uri="{FF2B5EF4-FFF2-40B4-BE49-F238E27FC236}">
                <a16:creationId xmlns:a16="http://schemas.microsoft.com/office/drawing/2014/main" id="{D8993D3C-A39A-4582-AB3B-7D716C4D9A56}"/>
              </a:ext>
            </a:extLst>
          </p:cNvPr>
          <p:cNvSpPr>
            <a:spLocks noEditPoints="1"/>
          </p:cNvSpPr>
          <p:nvPr/>
        </p:nvSpPr>
        <p:spPr bwMode="auto">
          <a:xfrm>
            <a:off x="2799136" y="2713655"/>
            <a:ext cx="62025" cy="306861"/>
          </a:xfrm>
          <a:custGeom>
            <a:avLst/>
            <a:gdLst>
              <a:gd name="T0" fmla="*/ 10 w 19"/>
              <a:gd name="T1" fmla="*/ 56 h 94"/>
              <a:gd name="T2" fmla="*/ 6 w 19"/>
              <a:gd name="T3" fmla="*/ 60 h 94"/>
              <a:gd name="T4" fmla="*/ 10 w 19"/>
              <a:gd name="T5" fmla="*/ 64 h 94"/>
              <a:gd name="T6" fmla="*/ 14 w 19"/>
              <a:gd name="T7" fmla="*/ 60 h 94"/>
              <a:gd name="T8" fmla="*/ 10 w 19"/>
              <a:gd name="T9" fmla="*/ 56 h 94"/>
              <a:gd name="T10" fmla="*/ 7 w 19"/>
              <a:gd name="T11" fmla="*/ 87 h 94"/>
              <a:gd name="T12" fmla="*/ 6 w 19"/>
              <a:gd name="T13" fmla="*/ 90 h 94"/>
              <a:gd name="T14" fmla="*/ 7 w 19"/>
              <a:gd name="T15" fmla="*/ 93 h 94"/>
              <a:gd name="T16" fmla="*/ 10 w 19"/>
              <a:gd name="T17" fmla="*/ 94 h 94"/>
              <a:gd name="T18" fmla="*/ 12 w 19"/>
              <a:gd name="T19" fmla="*/ 93 h 94"/>
              <a:gd name="T20" fmla="*/ 14 w 19"/>
              <a:gd name="T21" fmla="*/ 90 h 94"/>
              <a:gd name="T22" fmla="*/ 12 w 19"/>
              <a:gd name="T23" fmla="*/ 87 h 94"/>
              <a:gd name="T24" fmla="*/ 7 w 19"/>
              <a:gd name="T25" fmla="*/ 87 h 94"/>
              <a:gd name="T26" fmla="*/ 10 w 19"/>
              <a:gd name="T27" fmla="*/ 71 h 94"/>
              <a:gd name="T28" fmla="*/ 6 w 19"/>
              <a:gd name="T29" fmla="*/ 75 h 94"/>
              <a:gd name="T30" fmla="*/ 10 w 19"/>
              <a:gd name="T31" fmla="*/ 79 h 94"/>
              <a:gd name="T32" fmla="*/ 14 w 19"/>
              <a:gd name="T33" fmla="*/ 75 h 94"/>
              <a:gd name="T34" fmla="*/ 10 w 19"/>
              <a:gd name="T35" fmla="*/ 71 h 94"/>
              <a:gd name="T36" fmla="*/ 10 w 19"/>
              <a:gd name="T37" fmla="*/ 42 h 94"/>
              <a:gd name="T38" fmla="*/ 6 w 19"/>
              <a:gd name="T39" fmla="*/ 46 h 94"/>
              <a:gd name="T40" fmla="*/ 10 w 19"/>
              <a:gd name="T41" fmla="*/ 50 h 94"/>
              <a:gd name="T42" fmla="*/ 14 w 19"/>
              <a:gd name="T43" fmla="*/ 46 h 94"/>
              <a:gd name="T44" fmla="*/ 10 w 19"/>
              <a:gd name="T45" fmla="*/ 42 h 94"/>
              <a:gd name="T46" fmla="*/ 10 w 19"/>
              <a:gd name="T47" fmla="*/ 0 h 94"/>
              <a:gd name="T48" fmla="*/ 0 w 19"/>
              <a:gd name="T49" fmla="*/ 10 h 94"/>
              <a:gd name="T50" fmla="*/ 10 w 19"/>
              <a:gd name="T51" fmla="*/ 20 h 94"/>
              <a:gd name="T52" fmla="*/ 19 w 19"/>
              <a:gd name="T53" fmla="*/ 10 h 94"/>
              <a:gd name="T54" fmla="*/ 10 w 19"/>
              <a:gd name="T55" fmla="*/ 0 h 94"/>
              <a:gd name="T56" fmla="*/ 10 w 19"/>
              <a:gd name="T57" fmla="*/ 27 h 94"/>
              <a:gd name="T58" fmla="*/ 6 w 19"/>
              <a:gd name="T59" fmla="*/ 31 h 94"/>
              <a:gd name="T60" fmla="*/ 10 w 19"/>
              <a:gd name="T61" fmla="*/ 35 h 94"/>
              <a:gd name="T62" fmla="*/ 14 w 19"/>
              <a:gd name="T63" fmla="*/ 31 h 94"/>
              <a:gd name="T64" fmla="*/ 10 w 19"/>
              <a:gd name="T65"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4">
                <a:moveTo>
                  <a:pt x="10" y="56"/>
                </a:moveTo>
                <a:cubicBezTo>
                  <a:pt x="7" y="56"/>
                  <a:pt x="6" y="58"/>
                  <a:pt x="6" y="60"/>
                </a:cubicBezTo>
                <a:cubicBezTo>
                  <a:pt x="6" y="63"/>
                  <a:pt x="7" y="64"/>
                  <a:pt x="10" y="64"/>
                </a:cubicBezTo>
                <a:cubicBezTo>
                  <a:pt x="12" y="64"/>
                  <a:pt x="14" y="63"/>
                  <a:pt x="14" y="60"/>
                </a:cubicBezTo>
                <a:cubicBezTo>
                  <a:pt x="14" y="58"/>
                  <a:pt x="12" y="56"/>
                  <a:pt x="10" y="56"/>
                </a:cubicBezTo>
                <a:close/>
                <a:moveTo>
                  <a:pt x="7" y="87"/>
                </a:moveTo>
                <a:cubicBezTo>
                  <a:pt x="6" y="88"/>
                  <a:pt x="6" y="89"/>
                  <a:pt x="6" y="90"/>
                </a:cubicBezTo>
                <a:cubicBezTo>
                  <a:pt x="6" y="91"/>
                  <a:pt x="6" y="92"/>
                  <a:pt x="7" y="93"/>
                </a:cubicBezTo>
                <a:cubicBezTo>
                  <a:pt x="8" y="94"/>
                  <a:pt x="9" y="94"/>
                  <a:pt x="10" y="94"/>
                </a:cubicBezTo>
                <a:cubicBezTo>
                  <a:pt x="11" y="94"/>
                  <a:pt x="12" y="94"/>
                  <a:pt x="12" y="93"/>
                </a:cubicBezTo>
                <a:cubicBezTo>
                  <a:pt x="13" y="92"/>
                  <a:pt x="14" y="91"/>
                  <a:pt x="14" y="90"/>
                </a:cubicBezTo>
                <a:cubicBezTo>
                  <a:pt x="14" y="89"/>
                  <a:pt x="13" y="88"/>
                  <a:pt x="12" y="87"/>
                </a:cubicBezTo>
                <a:cubicBezTo>
                  <a:pt x="11" y="86"/>
                  <a:pt x="8" y="86"/>
                  <a:pt x="7" y="87"/>
                </a:cubicBezTo>
                <a:close/>
                <a:moveTo>
                  <a:pt x="10" y="71"/>
                </a:moveTo>
                <a:cubicBezTo>
                  <a:pt x="7" y="71"/>
                  <a:pt x="6" y="73"/>
                  <a:pt x="6" y="75"/>
                </a:cubicBezTo>
                <a:cubicBezTo>
                  <a:pt x="6" y="78"/>
                  <a:pt x="7" y="79"/>
                  <a:pt x="10" y="79"/>
                </a:cubicBezTo>
                <a:cubicBezTo>
                  <a:pt x="12" y="79"/>
                  <a:pt x="14" y="78"/>
                  <a:pt x="14" y="75"/>
                </a:cubicBezTo>
                <a:cubicBezTo>
                  <a:pt x="14" y="73"/>
                  <a:pt x="12" y="71"/>
                  <a:pt x="10" y="71"/>
                </a:cubicBezTo>
                <a:close/>
                <a:moveTo>
                  <a:pt x="10" y="42"/>
                </a:moveTo>
                <a:cubicBezTo>
                  <a:pt x="7" y="42"/>
                  <a:pt x="6" y="43"/>
                  <a:pt x="6" y="46"/>
                </a:cubicBezTo>
                <a:cubicBezTo>
                  <a:pt x="6" y="48"/>
                  <a:pt x="7" y="50"/>
                  <a:pt x="10" y="50"/>
                </a:cubicBezTo>
                <a:cubicBezTo>
                  <a:pt x="12" y="50"/>
                  <a:pt x="14" y="48"/>
                  <a:pt x="14" y="46"/>
                </a:cubicBezTo>
                <a:cubicBezTo>
                  <a:pt x="14" y="43"/>
                  <a:pt x="12" y="42"/>
                  <a:pt x="10" y="42"/>
                </a:cubicBezTo>
                <a:close/>
                <a:moveTo>
                  <a:pt x="10" y="0"/>
                </a:moveTo>
                <a:cubicBezTo>
                  <a:pt x="4" y="0"/>
                  <a:pt x="0" y="5"/>
                  <a:pt x="0" y="10"/>
                </a:cubicBezTo>
                <a:cubicBezTo>
                  <a:pt x="0" y="15"/>
                  <a:pt x="4" y="20"/>
                  <a:pt x="10" y="20"/>
                </a:cubicBezTo>
                <a:cubicBezTo>
                  <a:pt x="15" y="20"/>
                  <a:pt x="19" y="15"/>
                  <a:pt x="19" y="10"/>
                </a:cubicBezTo>
                <a:cubicBezTo>
                  <a:pt x="19" y="5"/>
                  <a:pt x="15" y="0"/>
                  <a:pt x="10" y="0"/>
                </a:cubicBezTo>
                <a:close/>
                <a:moveTo>
                  <a:pt x="10" y="27"/>
                </a:moveTo>
                <a:cubicBezTo>
                  <a:pt x="7" y="27"/>
                  <a:pt x="6" y="28"/>
                  <a:pt x="6" y="31"/>
                </a:cubicBezTo>
                <a:cubicBezTo>
                  <a:pt x="6" y="33"/>
                  <a:pt x="7" y="35"/>
                  <a:pt x="10" y="35"/>
                </a:cubicBezTo>
                <a:cubicBezTo>
                  <a:pt x="12" y="35"/>
                  <a:pt x="14" y="33"/>
                  <a:pt x="14" y="31"/>
                </a:cubicBezTo>
                <a:cubicBezTo>
                  <a:pt x="14" y="28"/>
                  <a:pt x="12" y="27"/>
                  <a:pt x="10" y="27"/>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95" name="Freeform 192">
            <a:extLst>
              <a:ext uri="{FF2B5EF4-FFF2-40B4-BE49-F238E27FC236}">
                <a16:creationId xmlns:a16="http://schemas.microsoft.com/office/drawing/2014/main" id="{C46920A2-2F1B-47AD-BCDE-2EA27928775B}"/>
              </a:ext>
            </a:extLst>
          </p:cNvPr>
          <p:cNvSpPr>
            <a:spLocks noEditPoints="1"/>
          </p:cNvSpPr>
          <p:nvPr/>
        </p:nvSpPr>
        <p:spPr bwMode="auto">
          <a:xfrm>
            <a:off x="6027701" y="2713655"/>
            <a:ext cx="62025" cy="306861"/>
          </a:xfrm>
          <a:custGeom>
            <a:avLst/>
            <a:gdLst>
              <a:gd name="T0" fmla="*/ 9 w 19"/>
              <a:gd name="T1" fmla="*/ 71 h 94"/>
              <a:gd name="T2" fmla="*/ 5 w 19"/>
              <a:gd name="T3" fmla="*/ 75 h 94"/>
              <a:gd name="T4" fmla="*/ 9 w 19"/>
              <a:gd name="T5" fmla="*/ 79 h 94"/>
              <a:gd name="T6" fmla="*/ 13 w 19"/>
              <a:gd name="T7" fmla="*/ 75 h 94"/>
              <a:gd name="T8" fmla="*/ 9 w 19"/>
              <a:gd name="T9" fmla="*/ 71 h 94"/>
              <a:gd name="T10" fmla="*/ 7 w 19"/>
              <a:gd name="T11" fmla="*/ 87 h 94"/>
              <a:gd name="T12" fmla="*/ 5 w 19"/>
              <a:gd name="T13" fmla="*/ 90 h 94"/>
              <a:gd name="T14" fmla="*/ 7 w 19"/>
              <a:gd name="T15" fmla="*/ 93 h 94"/>
              <a:gd name="T16" fmla="*/ 9 w 19"/>
              <a:gd name="T17" fmla="*/ 94 h 94"/>
              <a:gd name="T18" fmla="*/ 12 w 19"/>
              <a:gd name="T19" fmla="*/ 93 h 94"/>
              <a:gd name="T20" fmla="*/ 13 w 19"/>
              <a:gd name="T21" fmla="*/ 90 h 94"/>
              <a:gd name="T22" fmla="*/ 12 w 19"/>
              <a:gd name="T23" fmla="*/ 87 h 94"/>
              <a:gd name="T24" fmla="*/ 7 w 19"/>
              <a:gd name="T25" fmla="*/ 87 h 94"/>
              <a:gd name="T26" fmla="*/ 9 w 19"/>
              <a:gd name="T27" fmla="*/ 56 h 94"/>
              <a:gd name="T28" fmla="*/ 5 w 19"/>
              <a:gd name="T29" fmla="*/ 60 h 94"/>
              <a:gd name="T30" fmla="*/ 9 w 19"/>
              <a:gd name="T31" fmla="*/ 64 h 94"/>
              <a:gd name="T32" fmla="*/ 13 w 19"/>
              <a:gd name="T33" fmla="*/ 60 h 94"/>
              <a:gd name="T34" fmla="*/ 9 w 19"/>
              <a:gd name="T35" fmla="*/ 56 h 94"/>
              <a:gd name="T36" fmla="*/ 9 w 19"/>
              <a:gd name="T37" fmla="*/ 42 h 94"/>
              <a:gd name="T38" fmla="*/ 5 w 19"/>
              <a:gd name="T39" fmla="*/ 46 h 94"/>
              <a:gd name="T40" fmla="*/ 9 w 19"/>
              <a:gd name="T41" fmla="*/ 50 h 94"/>
              <a:gd name="T42" fmla="*/ 13 w 19"/>
              <a:gd name="T43" fmla="*/ 46 h 94"/>
              <a:gd name="T44" fmla="*/ 9 w 19"/>
              <a:gd name="T45" fmla="*/ 42 h 94"/>
              <a:gd name="T46" fmla="*/ 9 w 19"/>
              <a:gd name="T47" fmla="*/ 0 h 94"/>
              <a:gd name="T48" fmla="*/ 0 w 19"/>
              <a:gd name="T49" fmla="*/ 10 h 94"/>
              <a:gd name="T50" fmla="*/ 9 w 19"/>
              <a:gd name="T51" fmla="*/ 20 h 94"/>
              <a:gd name="T52" fmla="*/ 19 w 19"/>
              <a:gd name="T53" fmla="*/ 10 h 94"/>
              <a:gd name="T54" fmla="*/ 9 w 19"/>
              <a:gd name="T55" fmla="*/ 0 h 94"/>
              <a:gd name="T56" fmla="*/ 9 w 19"/>
              <a:gd name="T57" fmla="*/ 27 h 94"/>
              <a:gd name="T58" fmla="*/ 5 w 19"/>
              <a:gd name="T59" fmla="*/ 31 h 94"/>
              <a:gd name="T60" fmla="*/ 9 w 19"/>
              <a:gd name="T61" fmla="*/ 35 h 94"/>
              <a:gd name="T62" fmla="*/ 13 w 19"/>
              <a:gd name="T63" fmla="*/ 31 h 94"/>
              <a:gd name="T64" fmla="*/ 9 w 19"/>
              <a:gd name="T65"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4">
                <a:moveTo>
                  <a:pt x="9" y="71"/>
                </a:moveTo>
                <a:cubicBezTo>
                  <a:pt x="7" y="71"/>
                  <a:pt x="5" y="73"/>
                  <a:pt x="5" y="75"/>
                </a:cubicBezTo>
                <a:cubicBezTo>
                  <a:pt x="5" y="78"/>
                  <a:pt x="7" y="79"/>
                  <a:pt x="9" y="79"/>
                </a:cubicBezTo>
                <a:cubicBezTo>
                  <a:pt x="12" y="79"/>
                  <a:pt x="13" y="78"/>
                  <a:pt x="13" y="75"/>
                </a:cubicBezTo>
                <a:cubicBezTo>
                  <a:pt x="13" y="73"/>
                  <a:pt x="12" y="71"/>
                  <a:pt x="9" y="71"/>
                </a:cubicBezTo>
                <a:close/>
                <a:moveTo>
                  <a:pt x="7" y="87"/>
                </a:moveTo>
                <a:cubicBezTo>
                  <a:pt x="6" y="88"/>
                  <a:pt x="5" y="89"/>
                  <a:pt x="5" y="90"/>
                </a:cubicBezTo>
                <a:cubicBezTo>
                  <a:pt x="5" y="91"/>
                  <a:pt x="6" y="92"/>
                  <a:pt x="7" y="93"/>
                </a:cubicBezTo>
                <a:cubicBezTo>
                  <a:pt x="7" y="94"/>
                  <a:pt x="8" y="94"/>
                  <a:pt x="9" y="94"/>
                </a:cubicBezTo>
                <a:cubicBezTo>
                  <a:pt x="10" y="94"/>
                  <a:pt x="11" y="94"/>
                  <a:pt x="12" y="93"/>
                </a:cubicBezTo>
                <a:cubicBezTo>
                  <a:pt x="13" y="92"/>
                  <a:pt x="13" y="91"/>
                  <a:pt x="13" y="90"/>
                </a:cubicBezTo>
                <a:cubicBezTo>
                  <a:pt x="13" y="89"/>
                  <a:pt x="13" y="88"/>
                  <a:pt x="12" y="87"/>
                </a:cubicBezTo>
                <a:cubicBezTo>
                  <a:pt x="11" y="86"/>
                  <a:pt x="8" y="86"/>
                  <a:pt x="7" y="87"/>
                </a:cubicBezTo>
                <a:close/>
                <a:moveTo>
                  <a:pt x="9" y="56"/>
                </a:moveTo>
                <a:cubicBezTo>
                  <a:pt x="7" y="56"/>
                  <a:pt x="5" y="58"/>
                  <a:pt x="5" y="60"/>
                </a:cubicBezTo>
                <a:cubicBezTo>
                  <a:pt x="5" y="63"/>
                  <a:pt x="7" y="64"/>
                  <a:pt x="9" y="64"/>
                </a:cubicBezTo>
                <a:cubicBezTo>
                  <a:pt x="12" y="64"/>
                  <a:pt x="13" y="63"/>
                  <a:pt x="13" y="60"/>
                </a:cubicBezTo>
                <a:cubicBezTo>
                  <a:pt x="13" y="58"/>
                  <a:pt x="12" y="56"/>
                  <a:pt x="9" y="56"/>
                </a:cubicBezTo>
                <a:close/>
                <a:moveTo>
                  <a:pt x="9" y="42"/>
                </a:moveTo>
                <a:cubicBezTo>
                  <a:pt x="7" y="42"/>
                  <a:pt x="5" y="43"/>
                  <a:pt x="5" y="46"/>
                </a:cubicBezTo>
                <a:cubicBezTo>
                  <a:pt x="5" y="48"/>
                  <a:pt x="7" y="50"/>
                  <a:pt x="9" y="50"/>
                </a:cubicBezTo>
                <a:cubicBezTo>
                  <a:pt x="12" y="50"/>
                  <a:pt x="13" y="48"/>
                  <a:pt x="13" y="46"/>
                </a:cubicBezTo>
                <a:cubicBezTo>
                  <a:pt x="13" y="43"/>
                  <a:pt x="12" y="42"/>
                  <a:pt x="9" y="42"/>
                </a:cubicBezTo>
                <a:close/>
                <a:moveTo>
                  <a:pt x="9" y="0"/>
                </a:moveTo>
                <a:cubicBezTo>
                  <a:pt x="4" y="0"/>
                  <a:pt x="0" y="5"/>
                  <a:pt x="0" y="10"/>
                </a:cubicBezTo>
                <a:cubicBezTo>
                  <a:pt x="0" y="15"/>
                  <a:pt x="4" y="20"/>
                  <a:pt x="9" y="20"/>
                </a:cubicBezTo>
                <a:cubicBezTo>
                  <a:pt x="15" y="20"/>
                  <a:pt x="19" y="15"/>
                  <a:pt x="19" y="10"/>
                </a:cubicBezTo>
                <a:cubicBezTo>
                  <a:pt x="19" y="5"/>
                  <a:pt x="15" y="0"/>
                  <a:pt x="9" y="0"/>
                </a:cubicBezTo>
                <a:close/>
                <a:moveTo>
                  <a:pt x="9" y="27"/>
                </a:moveTo>
                <a:cubicBezTo>
                  <a:pt x="7" y="27"/>
                  <a:pt x="5" y="28"/>
                  <a:pt x="5" y="31"/>
                </a:cubicBezTo>
                <a:cubicBezTo>
                  <a:pt x="5" y="33"/>
                  <a:pt x="7" y="35"/>
                  <a:pt x="9" y="35"/>
                </a:cubicBezTo>
                <a:cubicBezTo>
                  <a:pt x="12" y="35"/>
                  <a:pt x="13" y="33"/>
                  <a:pt x="13" y="31"/>
                </a:cubicBezTo>
                <a:cubicBezTo>
                  <a:pt x="13" y="28"/>
                  <a:pt x="12" y="27"/>
                  <a:pt x="9" y="27"/>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112" name="Freeform 184">
            <a:extLst>
              <a:ext uri="{FF2B5EF4-FFF2-40B4-BE49-F238E27FC236}">
                <a16:creationId xmlns:a16="http://schemas.microsoft.com/office/drawing/2014/main" id="{02E2476A-6353-49EA-8921-C456F13D5270}"/>
              </a:ext>
            </a:extLst>
          </p:cNvPr>
          <p:cNvSpPr/>
          <p:nvPr/>
        </p:nvSpPr>
        <p:spPr bwMode="auto">
          <a:xfrm>
            <a:off x="8444228" y="3007457"/>
            <a:ext cx="1614283" cy="927111"/>
          </a:xfrm>
          <a:custGeom>
            <a:avLst/>
            <a:gdLst>
              <a:gd name="T0" fmla="*/ 0 w 989"/>
              <a:gd name="T1" fmla="*/ 0 h 568"/>
              <a:gd name="T2" fmla="*/ 494 w 989"/>
              <a:gd name="T3" fmla="*/ 568 h 568"/>
              <a:gd name="T4" fmla="*/ 989 w 989"/>
              <a:gd name="T5" fmla="*/ 0 h 568"/>
              <a:gd name="T6" fmla="*/ 0 w 989"/>
              <a:gd name="T7" fmla="*/ 0 h 568"/>
            </a:gdLst>
            <a:ahLst/>
            <a:cxnLst>
              <a:cxn ang="0">
                <a:pos x="T0" y="T1"/>
              </a:cxn>
              <a:cxn ang="0">
                <a:pos x="T2" y="T3"/>
              </a:cxn>
              <a:cxn ang="0">
                <a:pos x="T4" y="T5"/>
              </a:cxn>
              <a:cxn ang="0">
                <a:pos x="T6" y="T7"/>
              </a:cxn>
            </a:cxnLst>
            <a:rect l="0" t="0" r="r" b="b"/>
            <a:pathLst>
              <a:path w="989" h="568">
                <a:moveTo>
                  <a:pt x="0" y="0"/>
                </a:moveTo>
                <a:lnTo>
                  <a:pt x="494" y="568"/>
                </a:lnTo>
                <a:lnTo>
                  <a:pt x="989" y="0"/>
                </a:lnTo>
                <a:lnTo>
                  <a:pt x="0" y="0"/>
                </a:ln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114" name="Freeform 192">
            <a:extLst>
              <a:ext uri="{FF2B5EF4-FFF2-40B4-BE49-F238E27FC236}">
                <a16:creationId xmlns:a16="http://schemas.microsoft.com/office/drawing/2014/main" id="{135CAD0F-03D2-4038-9DBA-45B296A20B80}"/>
              </a:ext>
            </a:extLst>
          </p:cNvPr>
          <p:cNvSpPr>
            <a:spLocks noEditPoints="1"/>
          </p:cNvSpPr>
          <p:nvPr/>
        </p:nvSpPr>
        <p:spPr bwMode="auto">
          <a:xfrm>
            <a:off x="9221173" y="2713654"/>
            <a:ext cx="62025" cy="306861"/>
          </a:xfrm>
          <a:custGeom>
            <a:avLst/>
            <a:gdLst>
              <a:gd name="T0" fmla="*/ 9 w 19"/>
              <a:gd name="T1" fmla="*/ 71 h 94"/>
              <a:gd name="T2" fmla="*/ 5 w 19"/>
              <a:gd name="T3" fmla="*/ 75 h 94"/>
              <a:gd name="T4" fmla="*/ 9 w 19"/>
              <a:gd name="T5" fmla="*/ 79 h 94"/>
              <a:gd name="T6" fmla="*/ 13 w 19"/>
              <a:gd name="T7" fmla="*/ 75 h 94"/>
              <a:gd name="T8" fmla="*/ 9 w 19"/>
              <a:gd name="T9" fmla="*/ 71 h 94"/>
              <a:gd name="T10" fmla="*/ 7 w 19"/>
              <a:gd name="T11" fmla="*/ 87 h 94"/>
              <a:gd name="T12" fmla="*/ 5 w 19"/>
              <a:gd name="T13" fmla="*/ 90 h 94"/>
              <a:gd name="T14" fmla="*/ 7 w 19"/>
              <a:gd name="T15" fmla="*/ 93 h 94"/>
              <a:gd name="T16" fmla="*/ 9 w 19"/>
              <a:gd name="T17" fmla="*/ 94 h 94"/>
              <a:gd name="T18" fmla="*/ 12 w 19"/>
              <a:gd name="T19" fmla="*/ 93 h 94"/>
              <a:gd name="T20" fmla="*/ 13 w 19"/>
              <a:gd name="T21" fmla="*/ 90 h 94"/>
              <a:gd name="T22" fmla="*/ 12 w 19"/>
              <a:gd name="T23" fmla="*/ 87 h 94"/>
              <a:gd name="T24" fmla="*/ 7 w 19"/>
              <a:gd name="T25" fmla="*/ 87 h 94"/>
              <a:gd name="T26" fmla="*/ 9 w 19"/>
              <a:gd name="T27" fmla="*/ 56 h 94"/>
              <a:gd name="T28" fmla="*/ 5 w 19"/>
              <a:gd name="T29" fmla="*/ 60 h 94"/>
              <a:gd name="T30" fmla="*/ 9 w 19"/>
              <a:gd name="T31" fmla="*/ 64 h 94"/>
              <a:gd name="T32" fmla="*/ 13 w 19"/>
              <a:gd name="T33" fmla="*/ 60 h 94"/>
              <a:gd name="T34" fmla="*/ 9 w 19"/>
              <a:gd name="T35" fmla="*/ 56 h 94"/>
              <a:gd name="T36" fmla="*/ 9 w 19"/>
              <a:gd name="T37" fmla="*/ 42 h 94"/>
              <a:gd name="T38" fmla="*/ 5 w 19"/>
              <a:gd name="T39" fmla="*/ 46 h 94"/>
              <a:gd name="T40" fmla="*/ 9 w 19"/>
              <a:gd name="T41" fmla="*/ 50 h 94"/>
              <a:gd name="T42" fmla="*/ 13 w 19"/>
              <a:gd name="T43" fmla="*/ 46 h 94"/>
              <a:gd name="T44" fmla="*/ 9 w 19"/>
              <a:gd name="T45" fmla="*/ 42 h 94"/>
              <a:gd name="T46" fmla="*/ 9 w 19"/>
              <a:gd name="T47" fmla="*/ 0 h 94"/>
              <a:gd name="T48" fmla="*/ 0 w 19"/>
              <a:gd name="T49" fmla="*/ 10 h 94"/>
              <a:gd name="T50" fmla="*/ 9 w 19"/>
              <a:gd name="T51" fmla="*/ 20 h 94"/>
              <a:gd name="T52" fmla="*/ 19 w 19"/>
              <a:gd name="T53" fmla="*/ 10 h 94"/>
              <a:gd name="T54" fmla="*/ 9 w 19"/>
              <a:gd name="T55" fmla="*/ 0 h 94"/>
              <a:gd name="T56" fmla="*/ 9 w 19"/>
              <a:gd name="T57" fmla="*/ 27 h 94"/>
              <a:gd name="T58" fmla="*/ 5 w 19"/>
              <a:gd name="T59" fmla="*/ 31 h 94"/>
              <a:gd name="T60" fmla="*/ 9 w 19"/>
              <a:gd name="T61" fmla="*/ 35 h 94"/>
              <a:gd name="T62" fmla="*/ 13 w 19"/>
              <a:gd name="T63" fmla="*/ 31 h 94"/>
              <a:gd name="T64" fmla="*/ 9 w 19"/>
              <a:gd name="T65"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4">
                <a:moveTo>
                  <a:pt x="9" y="71"/>
                </a:moveTo>
                <a:cubicBezTo>
                  <a:pt x="7" y="71"/>
                  <a:pt x="5" y="73"/>
                  <a:pt x="5" y="75"/>
                </a:cubicBezTo>
                <a:cubicBezTo>
                  <a:pt x="5" y="78"/>
                  <a:pt x="7" y="79"/>
                  <a:pt x="9" y="79"/>
                </a:cubicBezTo>
                <a:cubicBezTo>
                  <a:pt x="12" y="79"/>
                  <a:pt x="13" y="78"/>
                  <a:pt x="13" y="75"/>
                </a:cubicBezTo>
                <a:cubicBezTo>
                  <a:pt x="13" y="73"/>
                  <a:pt x="12" y="71"/>
                  <a:pt x="9" y="71"/>
                </a:cubicBezTo>
                <a:close/>
                <a:moveTo>
                  <a:pt x="7" y="87"/>
                </a:moveTo>
                <a:cubicBezTo>
                  <a:pt x="6" y="88"/>
                  <a:pt x="5" y="89"/>
                  <a:pt x="5" y="90"/>
                </a:cubicBezTo>
                <a:cubicBezTo>
                  <a:pt x="5" y="91"/>
                  <a:pt x="6" y="92"/>
                  <a:pt x="7" y="93"/>
                </a:cubicBezTo>
                <a:cubicBezTo>
                  <a:pt x="7" y="94"/>
                  <a:pt x="8" y="94"/>
                  <a:pt x="9" y="94"/>
                </a:cubicBezTo>
                <a:cubicBezTo>
                  <a:pt x="10" y="94"/>
                  <a:pt x="11" y="94"/>
                  <a:pt x="12" y="93"/>
                </a:cubicBezTo>
                <a:cubicBezTo>
                  <a:pt x="13" y="92"/>
                  <a:pt x="13" y="91"/>
                  <a:pt x="13" y="90"/>
                </a:cubicBezTo>
                <a:cubicBezTo>
                  <a:pt x="13" y="89"/>
                  <a:pt x="13" y="88"/>
                  <a:pt x="12" y="87"/>
                </a:cubicBezTo>
                <a:cubicBezTo>
                  <a:pt x="11" y="86"/>
                  <a:pt x="8" y="86"/>
                  <a:pt x="7" y="87"/>
                </a:cubicBezTo>
                <a:close/>
                <a:moveTo>
                  <a:pt x="9" y="56"/>
                </a:moveTo>
                <a:cubicBezTo>
                  <a:pt x="7" y="56"/>
                  <a:pt x="5" y="58"/>
                  <a:pt x="5" y="60"/>
                </a:cubicBezTo>
                <a:cubicBezTo>
                  <a:pt x="5" y="63"/>
                  <a:pt x="7" y="64"/>
                  <a:pt x="9" y="64"/>
                </a:cubicBezTo>
                <a:cubicBezTo>
                  <a:pt x="12" y="64"/>
                  <a:pt x="13" y="63"/>
                  <a:pt x="13" y="60"/>
                </a:cubicBezTo>
                <a:cubicBezTo>
                  <a:pt x="13" y="58"/>
                  <a:pt x="12" y="56"/>
                  <a:pt x="9" y="56"/>
                </a:cubicBezTo>
                <a:close/>
                <a:moveTo>
                  <a:pt x="9" y="42"/>
                </a:moveTo>
                <a:cubicBezTo>
                  <a:pt x="7" y="42"/>
                  <a:pt x="5" y="43"/>
                  <a:pt x="5" y="46"/>
                </a:cubicBezTo>
                <a:cubicBezTo>
                  <a:pt x="5" y="48"/>
                  <a:pt x="7" y="50"/>
                  <a:pt x="9" y="50"/>
                </a:cubicBezTo>
                <a:cubicBezTo>
                  <a:pt x="12" y="50"/>
                  <a:pt x="13" y="48"/>
                  <a:pt x="13" y="46"/>
                </a:cubicBezTo>
                <a:cubicBezTo>
                  <a:pt x="13" y="43"/>
                  <a:pt x="12" y="42"/>
                  <a:pt x="9" y="42"/>
                </a:cubicBezTo>
                <a:close/>
                <a:moveTo>
                  <a:pt x="9" y="0"/>
                </a:moveTo>
                <a:cubicBezTo>
                  <a:pt x="4" y="0"/>
                  <a:pt x="0" y="5"/>
                  <a:pt x="0" y="10"/>
                </a:cubicBezTo>
                <a:cubicBezTo>
                  <a:pt x="0" y="15"/>
                  <a:pt x="4" y="20"/>
                  <a:pt x="9" y="20"/>
                </a:cubicBezTo>
                <a:cubicBezTo>
                  <a:pt x="15" y="20"/>
                  <a:pt x="19" y="15"/>
                  <a:pt x="19" y="10"/>
                </a:cubicBezTo>
                <a:cubicBezTo>
                  <a:pt x="19" y="5"/>
                  <a:pt x="15" y="0"/>
                  <a:pt x="9" y="0"/>
                </a:cubicBezTo>
                <a:close/>
                <a:moveTo>
                  <a:pt x="9" y="27"/>
                </a:moveTo>
                <a:cubicBezTo>
                  <a:pt x="7" y="27"/>
                  <a:pt x="5" y="28"/>
                  <a:pt x="5" y="31"/>
                </a:cubicBezTo>
                <a:cubicBezTo>
                  <a:pt x="5" y="33"/>
                  <a:pt x="7" y="35"/>
                  <a:pt x="9" y="35"/>
                </a:cubicBezTo>
                <a:cubicBezTo>
                  <a:pt x="12" y="35"/>
                  <a:pt x="13" y="33"/>
                  <a:pt x="13" y="31"/>
                </a:cubicBezTo>
                <a:cubicBezTo>
                  <a:pt x="13" y="28"/>
                  <a:pt x="12" y="27"/>
                  <a:pt x="9" y="27"/>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3" name="矩形 2">
            <a:extLst>
              <a:ext uri="{FF2B5EF4-FFF2-40B4-BE49-F238E27FC236}">
                <a16:creationId xmlns:a16="http://schemas.microsoft.com/office/drawing/2014/main" id="{5E23462A-790E-41AF-B263-45E7E34231AD}"/>
              </a:ext>
            </a:extLst>
          </p:cNvPr>
          <p:cNvSpPr/>
          <p:nvPr/>
        </p:nvSpPr>
        <p:spPr>
          <a:xfrm>
            <a:off x="633210" y="2482111"/>
            <a:ext cx="1168574" cy="471539"/>
          </a:xfrm>
          <a:prstGeom prst="rect">
            <a:avLst/>
          </a:prstGeom>
        </p:spPr>
        <p:txBody>
          <a:bodyPr wrap="square">
            <a:spAutoFit/>
          </a:bodyPr>
          <a:lstStyle/>
          <a:p>
            <a:pPr algn="ctr">
              <a:lnSpc>
                <a:spcPct val="120000"/>
              </a:lnSpc>
            </a:pPr>
            <a:r>
              <a:rPr lang="en-US" altLang="zh-CN" sz="2200" b="1" i="1" dirty="0">
                <a:solidFill>
                  <a:schemeClr val="bg1"/>
                </a:solidFill>
              </a:rPr>
              <a:t>Unwin</a:t>
            </a:r>
            <a:endParaRPr lang="zh-CN" altLang="en-US" sz="2200" b="1" i="1" dirty="0">
              <a:solidFill>
                <a:schemeClr val="bg1"/>
              </a:solidFill>
            </a:endParaRPr>
          </a:p>
        </p:txBody>
      </p:sp>
      <p:sp>
        <p:nvSpPr>
          <p:cNvPr id="119" name="矩形 118">
            <a:extLst>
              <a:ext uri="{FF2B5EF4-FFF2-40B4-BE49-F238E27FC236}">
                <a16:creationId xmlns:a16="http://schemas.microsoft.com/office/drawing/2014/main" id="{E3C74E3C-4BDE-42D1-8AD0-B9D20BBBD753}"/>
              </a:ext>
            </a:extLst>
          </p:cNvPr>
          <p:cNvSpPr/>
          <p:nvPr/>
        </p:nvSpPr>
        <p:spPr>
          <a:xfrm>
            <a:off x="268246" y="3340434"/>
            <a:ext cx="2374195" cy="128900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空间数据操作</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空间数据分析</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空间统计分析</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空间建模</a:t>
            </a:r>
            <a:endParaRPr lang="en-US" altLang="zh-CN" sz="2000" dirty="0">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C5A861EB-255E-4F77-BFA1-822D302D6ED9}"/>
              </a:ext>
            </a:extLst>
          </p:cNvPr>
          <p:cNvSpPr/>
          <p:nvPr/>
        </p:nvSpPr>
        <p:spPr>
          <a:xfrm>
            <a:off x="2367656" y="3056055"/>
            <a:ext cx="898709" cy="471539"/>
          </a:xfrm>
          <a:prstGeom prst="rect">
            <a:avLst/>
          </a:prstGeom>
        </p:spPr>
        <p:txBody>
          <a:bodyPr wrap="none">
            <a:spAutoFit/>
          </a:bodyPr>
          <a:lstStyle/>
          <a:p>
            <a:pPr algn="ctr">
              <a:lnSpc>
                <a:spcPct val="120000"/>
              </a:lnSpc>
            </a:pPr>
            <a:r>
              <a:rPr lang="en-US" altLang="zh-CN" sz="2200" b="1" i="1" dirty="0">
                <a:solidFill>
                  <a:schemeClr val="bg1"/>
                </a:solidFill>
              </a:rPr>
              <a:t>Ripley</a:t>
            </a:r>
            <a:endParaRPr lang="zh-CN" altLang="en-US" sz="2200" b="1" i="1" dirty="0">
              <a:solidFill>
                <a:schemeClr val="bg1"/>
              </a:solidFill>
            </a:endParaRPr>
          </a:p>
        </p:txBody>
      </p:sp>
      <p:sp>
        <p:nvSpPr>
          <p:cNvPr id="121" name="矩形 120">
            <a:extLst>
              <a:ext uri="{FF2B5EF4-FFF2-40B4-BE49-F238E27FC236}">
                <a16:creationId xmlns:a16="http://schemas.microsoft.com/office/drawing/2014/main" id="{C8A640FD-EF57-49F4-ACC0-31BDC45906A4}"/>
              </a:ext>
            </a:extLst>
          </p:cNvPr>
          <p:cNvSpPr/>
          <p:nvPr/>
        </p:nvSpPr>
        <p:spPr>
          <a:xfrm>
            <a:off x="3570532" y="2556975"/>
            <a:ext cx="1654247" cy="471539"/>
          </a:xfrm>
          <a:prstGeom prst="rect">
            <a:avLst/>
          </a:prstGeom>
        </p:spPr>
        <p:txBody>
          <a:bodyPr wrap="square">
            <a:spAutoFit/>
          </a:bodyPr>
          <a:lstStyle/>
          <a:p>
            <a:pPr algn="ctr">
              <a:lnSpc>
                <a:spcPct val="120000"/>
              </a:lnSpc>
            </a:pPr>
            <a:r>
              <a:rPr lang="en-US" altLang="zh-CN" sz="2200" b="1" i="1" dirty="0">
                <a:solidFill>
                  <a:schemeClr val="bg1"/>
                </a:solidFill>
              </a:rPr>
              <a:t>Goodchild</a:t>
            </a:r>
            <a:endParaRPr lang="zh-CN" altLang="en-US" sz="2200" b="1" i="1" dirty="0">
              <a:solidFill>
                <a:schemeClr val="bg1"/>
              </a:solidFill>
            </a:endParaRPr>
          </a:p>
        </p:txBody>
      </p:sp>
      <p:sp>
        <p:nvSpPr>
          <p:cNvPr id="122" name="矩形 121">
            <a:extLst>
              <a:ext uri="{FF2B5EF4-FFF2-40B4-BE49-F238E27FC236}">
                <a16:creationId xmlns:a16="http://schemas.microsoft.com/office/drawing/2014/main" id="{2F5AC4A4-17DF-432F-AE65-5621A1DEDA27}"/>
              </a:ext>
            </a:extLst>
          </p:cNvPr>
          <p:cNvSpPr/>
          <p:nvPr/>
        </p:nvSpPr>
        <p:spPr>
          <a:xfrm>
            <a:off x="5435974" y="2980297"/>
            <a:ext cx="1176925" cy="471539"/>
          </a:xfrm>
          <a:prstGeom prst="rect">
            <a:avLst/>
          </a:prstGeom>
        </p:spPr>
        <p:txBody>
          <a:bodyPr wrap="none">
            <a:spAutoFit/>
          </a:bodyPr>
          <a:lstStyle/>
          <a:p>
            <a:pPr algn="ctr">
              <a:lnSpc>
                <a:spcPct val="120000"/>
              </a:lnSpc>
            </a:pPr>
            <a:r>
              <a:rPr lang="en-US" altLang="zh-CN" sz="2200" b="1" i="1" dirty="0" err="1">
                <a:solidFill>
                  <a:schemeClr val="bg1"/>
                </a:solidFill>
              </a:rPr>
              <a:t>Hanning</a:t>
            </a:r>
            <a:endParaRPr lang="zh-CN" altLang="en-US" sz="2200" b="1" i="1" dirty="0">
              <a:solidFill>
                <a:schemeClr val="bg1"/>
              </a:solidFill>
            </a:endParaRPr>
          </a:p>
        </p:txBody>
      </p:sp>
      <p:sp>
        <p:nvSpPr>
          <p:cNvPr id="123" name="矩形 122">
            <a:extLst>
              <a:ext uri="{FF2B5EF4-FFF2-40B4-BE49-F238E27FC236}">
                <a16:creationId xmlns:a16="http://schemas.microsoft.com/office/drawing/2014/main" id="{DB144073-0918-47C3-BA54-96103A664BA4}"/>
              </a:ext>
            </a:extLst>
          </p:cNvPr>
          <p:cNvSpPr/>
          <p:nvPr/>
        </p:nvSpPr>
        <p:spPr>
          <a:xfrm>
            <a:off x="7271847" y="2530657"/>
            <a:ext cx="898708" cy="430887"/>
          </a:xfrm>
          <a:prstGeom prst="rect">
            <a:avLst/>
          </a:prstGeom>
        </p:spPr>
        <p:txBody>
          <a:bodyPr wrap="none">
            <a:spAutoFit/>
          </a:bodyPr>
          <a:lstStyle/>
          <a:p>
            <a:r>
              <a:rPr lang="en-US" altLang="zh-CN" sz="2200" b="1" i="1" dirty="0">
                <a:solidFill>
                  <a:schemeClr val="bg1"/>
                </a:solidFill>
              </a:rPr>
              <a:t>Bailey</a:t>
            </a:r>
            <a:endParaRPr lang="zh-CN" altLang="en-US" sz="2200" b="1" i="1" dirty="0">
              <a:solidFill>
                <a:schemeClr val="bg1"/>
              </a:solidFill>
            </a:endParaRPr>
          </a:p>
        </p:txBody>
      </p:sp>
      <p:sp>
        <p:nvSpPr>
          <p:cNvPr id="124" name="矩形 123">
            <a:extLst>
              <a:ext uri="{FF2B5EF4-FFF2-40B4-BE49-F238E27FC236}">
                <a16:creationId xmlns:a16="http://schemas.microsoft.com/office/drawing/2014/main" id="{81AA5E42-213E-4C53-B003-754995E1A52A}"/>
              </a:ext>
            </a:extLst>
          </p:cNvPr>
          <p:cNvSpPr/>
          <p:nvPr/>
        </p:nvSpPr>
        <p:spPr>
          <a:xfrm>
            <a:off x="8757707" y="3095568"/>
            <a:ext cx="1031051" cy="430887"/>
          </a:xfrm>
          <a:prstGeom prst="rect">
            <a:avLst/>
          </a:prstGeom>
        </p:spPr>
        <p:txBody>
          <a:bodyPr wrap="none">
            <a:spAutoFit/>
          </a:bodyPr>
          <a:lstStyle/>
          <a:p>
            <a:r>
              <a:rPr lang="zh-CN" altLang="zh-CN" sz="2200" b="1" dirty="0">
                <a:solidFill>
                  <a:schemeClr val="bg1"/>
                </a:solidFill>
                <a:latin typeface="微软雅黑" panose="020B0503020204020204" pitchFamily="34" charset="-122"/>
                <a:ea typeface="微软雅黑" panose="020B0503020204020204" pitchFamily="34" charset="-122"/>
              </a:rPr>
              <a:t>李德仁</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2EED2440-F6DF-4CA3-8CB7-353C96534BE0}"/>
              </a:ext>
            </a:extLst>
          </p:cNvPr>
          <p:cNvSpPr/>
          <p:nvPr/>
        </p:nvSpPr>
        <p:spPr>
          <a:xfrm>
            <a:off x="1877773" y="1363884"/>
            <a:ext cx="2071560" cy="905049"/>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从空间统计学的角度对空间数据进行了运算与分析</a:t>
            </a:r>
            <a:endParaRPr lang="zh-CN" altLang="en-US" sz="2000" dirty="0">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32436B8-D4FD-4771-A32E-8E61A021B1BD}"/>
              </a:ext>
            </a:extLst>
          </p:cNvPr>
          <p:cNvSpPr/>
          <p:nvPr/>
        </p:nvSpPr>
        <p:spPr>
          <a:xfrm>
            <a:off x="3683696" y="3318523"/>
            <a:ext cx="167016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首次研究</a:t>
            </a:r>
            <a:r>
              <a:rPr lang="zh-CN" altLang="zh-CN" sz="2000" dirty="0">
                <a:latin typeface="微软雅黑" panose="020B0503020204020204" pitchFamily="34" charset="-122"/>
                <a:ea typeface="微软雅黑" panose="020B0503020204020204" pitchFamily="34" charset="-122"/>
              </a:rPr>
              <a:t>空间分析</a:t>
            </a:r>
            <a:r>
              <a:rPr lang="zh-CN" altLang="en-US" sz="2000" dirty="0">
                <a:latin typeface="微软雅黑" panose="020B0503020204020204" pitchFamily="34" charset="-122"/>
                <a:ea typeface="微软雅黑" panose="020B0503020204020204" pitchFamily="34" charset="-122"/>
              </a:rPr>
              <a:t>框架</a:t>
            </a:r>
          </a:p>
        </p:txBody>
      </p:sp>
      <p:sp>
        <p:nvSpPr>
          <p:cNvPr id="128" name="矩形 127">
            <a:extLst>
              <a:ext uri="{FF2B5EF4-FFF2-40B4-BE49-F238E27FC236}">
                <a16:creationId xmlns:a16="http://schemas.microsoft.com/office/drawing/2014/main" id="{64AF1589-33CD-41FE-B512-02546C352117}"/>
              </a:ext>
            </a:extLst>
          </p:cNvPr>
          <p:cNvSpPr/>
          <p:nvPr/>
        </p:nvSpPr>
        <p:spPr>
          <a:xfrm>
            <a:off x="3894762" y="4092693"/>
            <a:ext cx="1307292" cy="356535"/>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产生式分析</a:t>
            </a:r>
            <a:endParaRPr lang="zh-CN" altLang="en-US" sz="2000" dirty="0">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a16="http://schemas.microsoft.com/office/drawing/2014/main" id="{7F58D040-5394-4632-9230-58BD37D8BD5C}"/>
              </a:ext>
            </a:extLst>
          </p:cNvPr>
          <p:cNvSpPr/>
          <p:nvPr/>
        </p:nvSpPr>
        <p:spPr>
          <a:xfrm>
            <a:off x="3880401" y="4495903"/>
            <a:ext cx="1307292" cy="356535"/>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咨询式分析</a:t>
            </a:r>
            <a:endParaRPr lang="zh-CN" altLang="en-US" sz="2000" dirty="0">
              <a:latin typeface="微软雅黑" panose="020B0503020204020204" pitchFamily="34" charset="-122"/>
              <a:ea typeface="微软雅黑" panose="020B0503020204020204" pitchFamily="34" charset="-122"/>
            </a:endParaRPr>
          </a:p>
        </p:txBody>
      </p:sp>
      <p:cxnSp>
        <p:nvCxnSpPr>
          <p:cNvPr id="130" name="直接连接符 129">
            <a:extLst>
              <a:ext uri="{FF2B5EF4-FFF2-40B4-BE49-F238E27FC236}">
                <a16:creationId xmlns:a16="http://schemas.microsoft.com/office/drawing/2014/main" id="{BD31AFE1-B74B-4771-9C87-91DA95D8A33F}"/>
              </a:ext>
            </a:extLst>
          </p:cNvPr>
          <p:cNvCxnSpPr>
            <a:cxnSpLocks/>
            <a:stCxn id="133" idx="4"/>
            <a:endCxn id="131" idx="4"/>
          </p:cNvCxnSpPr>
          <p:nvPr/>
        </p:nvCxnSpPr>
        <p:spPr>
          <a:xfrm>
            <a:off x="3869820" y="4344678"/>
            <a:ext cx="0" cy="414369"/>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31" name="ïsḷîḓè">
            <a:extLst>
              <a:ext uri="{FF2B5EF4-FFF2-40B4-BE49-F238E27FC236}">
                <a16:creationId xmlns:a16="http://schemas.microsoft.com/office/drawing/2014/main" id="{C9DA09AF-48A6-4CA6-987F-A408A5BA1B7C}"/>
              </a:ext>
            </a:extLst>
          </p:cNvPr>
          <p:cNvSpPr/>
          <p:nvPr/>
        </p:nvSpPr>
        <p:spPr>
          <a:xfrm>
            <a:off x="3784944" y="4589294"/>
            <a:ext cx="169753" cy="169753"/>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33" name="ïsḷîḓè">
            <a:extLst>
              <a:ext uri="{FF2B5EF4-FFF2-40B4-BE49-F238E27FC236}">
                <a16:creationId xmlns:a16="http://schemas.microsoft.com/office/drawing/2014/main" id="{4386C1A9-4438-4F22-871D-B3D29EE98C30}"/>
              </a:ext>
            </a:extLst>
          </p:cNvPr>
          <p:cNvSpPr/>
          <p:nvPr/>
        </p:nvSpPr>
        <p:spPr>
          <a:xfrm>
            <a:off x="3784944" y="4174925"/>
            <a:ext cx="169753" cy="169753"/>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36" name="矩形 135">
            <a:extLst>
              <a:ext uri="{FF2B5EF4-FFF2-40B4-BE49-F238E27FC236}">
                <a16:creationId xmlns:a16="http://schemas.microsoft.com/office/drawing/2014/main" id="{3D81B612-3EF3-4419-8AFF-5388A36AED0B}"/>
              </a:ext>
            </a:extLst>
          </p:cNvPr>
          <p:cNvSpPr/>
          <p:nvPr/>
        </p:nvSpPr>
        <p:spPr>
          <a:xfrm>
            <a:off x="5200287" y="1398709"/>
            <a:ext cx="2071560" cy="1015663"/>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基于空间对象及空间布局的地理数据分析</a:t>
            </a:r>
            <a:endParaRPr lang="zh-CN" altLang="en-US" sz="2000" dirty="0">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C4635AEF-97FF-47DB-AF48-A4FBC228A04B}"/>
              </a:ext>
            </a:extLst>
          </p:cNvPr>
          <p:cNvSpPr/>
          <p:nvPr/>
        </p:nvSpPr>
        <p:spPr>
          <a:xfrm>
            <a:off x="6805413" y="3418067"/>
            <a:ext cx="1927513" cy="1015663"/>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应用逻辑或数学模型分析空间数据</a:t>
            </a:r>
            <a:endParaRPr lang="en-US" altLang="zh-CN" sz="2000" dirty="0">
              <a:latin typeface="微软雅黑" panose="020B0503020204020204" pitchFamily="34" charset="-122"/>
              <a:ea typeface="微软雅黑" panose="020B0503020204020204" pitchFamily="34" charset="-122"/>
            </a:endParaRPr>
          </a:p>
        </p:txBody>
      </p:sp>
      <p:sp>
        <p:nvSpPr>
          <p:cNvPr id="138" name="Freeform 180">
            <a:extLst>
              <a:ext uri="{FF2B5EF4-FFF2-40B4-BE49-F238E27FC236}">
                <a16:creationId xmlns:a16="http://schemas.microsoft.com/office/drawing/2014/main" id="{8CCD35B5-A350-4B1D-9B41-F70096CA74C7}"/>
              </a:ext>
            </a:extLst>
          </p:cNvPr>
          <p:cNvSpPr>
            <a:spLocks noEditPoints="1"/>
          </p:cNvSpPr>
          <p:nvPr/>
        </p:nvSpPr>
        <p:spPr bwMode="auto">
          <a:xfrm>
            <a:off x="10829547" y="2994401"/>
            <a:ext cx="62025" cy="306861"/>
          </a:xfrm>
          <a:custGeom>
            <a:avLst/>
            <a:gdLst>
              <a:gd name="T0" fmla="*/ 10 w 19"/>
              <a:gd name="T1" fmla="*/ 23 h 94"/>
              <a:gd name="T2" fmla="*/ 14 w 19"/>
              <a:gd name="T3" fmla="*/ 19 h 94"/>
              <a:gd name="T4" fmla="*/ 10 w 19"/>
              <a:gd name="T5" fmla="*/ 15 h 94"/>
              <a:gd name="T6" fmla="*/ 6 w 19"/>
              <a:gd name="T7" fmla="*/ 19 h 94"/>
              <a:gd name="T8" fmla="*/ 10 w 19"/>
              <a:gd name="T9" fmla="*/ 23 h 94"/>
              <a:gd name="T10" fmla="*/ 10 w 19"/>
              <a:gd name="T11" fmla="*/ 8 h 94"/>
              <a:gd name="T12" fmla="*/ 13 w 19"/>
              <a:gd name="T13" fmla="*/ 7 h 94"/>
              <a:gd name="T14" fmla="*/ 14 w 19"/>
              <a:gd name="T15" fmla="*/ 4 h 94"/>
              <a:gd name="T16" fmla="*/ 13 w 19"/>
              <a:gd name="T17" fmla="*/ 1 h 94"/>
              <a:gd name="T18" fmla="*/ 7 w 19"/>
              <a:gd name="T19" fmla="*/ 1 h 94"/>
              <a:gd name="T20" fmla="*/ 6 w 19"/>
              <a:gd name="T21" fmla="*/ 4 h 94"/>
              <a:gd name="T22" fmla="*/ 7 w 19"/>
              <a:gd name="T23" fmla="*/ 7 h 94"/>
              <a:gd name="T24" fmla="*/ 10 w 19"/>
              <a:gd name="T25" fmla="*/ 8 h 94"/>
              <a:gd name="T26" fmla="*/ 10 w 19"/>
              <a:gd name="T27" fmla="*/ 38 h 94"/>
              <a:gd name="T28" fmla="*/ 14 w 19"/>
              <a:gd name="T29" fmla="*/ 34 h 94"/>
              <a:gd name="T30" fmla="*/ 10 w 19"/>
              <a:gd name="T31" fmla="*/ 30 h 94"/>
              <a:gd name="T32" fmla="*/ 6 w 19"/>
              <a:gd name="T33" fmla="*/ 34 h 94"/>
              <a:gd name="T34" fmla="*/ 10 w 19"/>
              <a:gd name="T35" fmla="*/ 38 h 94"/>
              <a:gd name="T36" fmla="*/ 10 w 19"/>
              <a:gd name="T37" fmla="*/ 68 h 94"/>
              <a:gd name="T38" fmla="*/ 14 w 19"/>
              <a:gd name="T39" fmla="*/ 64 h 94"/>
              <a:gd name="T40" fmla="*/ 10 w 19"/>
              <a:gd name="T41" fmla="*/ 60 h 94"/>
              <a:gd name="T42" fmla="*/ 6 w 19"/>
              <a:gd name="T43" fmla="*/ 64 h 94"/>
              <a:gd name="T44" fmla="*/ 10 w 19"/>
              <a:gd name="T45" fmla="*/ 68 h 94"/>
              <a:gd name="T46" fmla="*/ 10 w 19"/>
              <a:gd name="T47" fmla="*/ 75 h 94"/>
              <a:gd name="T48" fmla="*/ 0 w 19"/>
              <a:gd name="T49" fmla="*/ 85 h 94"/>
              <a:gd name="T50" fmla="*/ 10 w 19"/>
              <a:gd name="T51" fmla="*/ 94 h 94"/>
              <a:gd name="T52" fmla="*/ 19 w 19"/>
              <a:gd name="T53" fmla="*/ 85 h 94"/>
              <a:gd name="T54" fmla="*/ 10 w 19"/>
              <a:gd name="T55" fmla="*/ 75 h 94"/>
              <a:gd name="T56" fmla="*/ 10 w 19"/>
              <a:gd name="T57" fmla="*/ 53 h 94"/>
              <a:gd name="T58" fmla="*/ 14 w 19"/>
              <a:gd name="T59" fmla="*/ 49 h 94"/>
              <a:gd name="T60" fmla="*/ 10 w 19"/>
              <a:gd name="T61" fmla="*/ 45 h 94"/>
              <a:gd name="T62" fmla="*/ 6 w 19"/>
              <a:gd name="T63" fmla="*/ 49 h 94"/>
              <a:gd name="T64" fmla="*/ 10 w 19"/>
              <a:gd name="T65"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94">
                <a:moveTo>
                  <a:pt x="10" y="23"/>
                </a:moveTo>
                <a:cubicBezTo>
                  <a:pt x="12" y="23"/>
                  <a:pt x="14" y="21"/>
                  <a:pt x="14" y="19"/>
                </a:cubicBezTo>
                <a:cubicBezTo>
                  <a:pt x="14" y="17"/>
                  <a:pt x="12" y="15"/>
                  <a:pt x="10" y="15"/>
                </a:cubicBezTo>
                <a:cubicBezTo>
                  <a:pt x="8" y="15"/>
                  <a:pt x="6" y="17"/>
                  <a:pt x="6" y="19"/>
                </a:cubicBezTo>
                <a:cubicBezTo>
                  <a:pt x="6" y="21"/>
                  <a:pt x="8" y="23"/>
                  <a:pt x="10" y="23"/>
                </a:cubicBezTo>
                <a:close/>
                <a:moveTo>
                  <a:pt x="10" y="8"/>
                </a:moveTo>
                <a:cubicBezTo>
                  <a:pt x="11" y="8"/>
                  <a:pt x="12" y="8"/>
                  <a:pt x="13" y="7"/>
                </a:cubicBezTo>
                <a:cubicBezTo>
                  <a:pt x="13" y="6"/>
                  <a:pt x="14" y="5"/>
                  <a:pt x="14" y="4"/>
                </a:cubicBezTo>
                <a:cubicBezTo>
                  <a:pt x="14" y="3"/>
                  <a:pt x="13" y="2"/>
                  <a:pt x="13" y="1"/>
                </a:cubicBezTo>
                <a:cubicBezTo>
                  <a:pt x="11" y="0"/>
                  <a:pt x="8" y="0"/>
                  <a:pt x="7" y="1"/>
                </a:cubicBezTo>
                <a:cubicBezTo>
                  <a:pt x="6" y="2"/>
                  <a:pt x="6" y="3"/>
                  <a:pt x="6" y="4"/>
                </a:cubicBezTo>
                <a:cubicBezTo>
                  <a:pt x="6" y="5"/>
                  <a:pt x="6" y="6"/>
                  <a:pt x="7" y="7"/>
                </a:cubicBezTo>
                <a:cubicBezTo>
                  <a:pt x="8" y="8"/>
                  <a:pt x="9" y="8"/>
                  <a:pt x="10" y="8"/>
                </a:cubicBezTo>
                <a:close/>
                <a:moveTo>
                  <a:pt x="10" y="38"/>
                </a:moveTo>
                <a:cubicBezTo>
                  <a:pt x="12" y="38"/>
                  <a:pt x="14" y="36"/>
                  <a:pt x="14" y="34"/>
                </a:cubicBezTo>
                <a:cubicBezTo>
                  <a:pt x="14" y="32"/>
                  <a:pt x="12" y="30"/>
                  <a:pt x="10" y="30"/>
                </a:cubicBezTo>
                <a:cubicBezTo>
                  <a:pt x="8" y="30"/>
                  <a:pt x="6" y="32"/>
                  <a:pt x="6" y="34"/>
                </a:cubicBezTo>
                <a:cubicBezTo>
                  <a:pt x="6" y="36"/>
                  <a:pt x="8" y="38"/>
                  <a:pt x="10" y="38"/>
                </a:cubicBezTo>
                <a:close/>
                <a:moveTo>
                  <a:pt x="10" y="68"/>
                </a:moveTo>
                <a:cubicBezTo>
                  <a:pt x="12" y="68"/>
                  <a:pt x="14" y="66"/>
                  <a:pt x="14" y="64"/>
                </a:cubicBezTo>
                <a:cubicBezTo>
                  <a:pt x="14" y="62"/>
                  <a:pt x="12" y="60"/>
                  <a:pt x="10" y="60"/>
                </a:cubicBezTo>
                <a:cubicBezTo>
                  <a:pt x="8" y="60"/>
                  <a:pt x="6" y="62"/>
                  <a:pt x="6" y="64"/>
                </a:cubicBezTo>
                <a:cubicBezTo>
                  <a:pt x="6" y="66"/>
                  <a:pt x="8" y="68"/>
                  <a:pt x="10" y="68"/>
                </a:cubicBezTo>
                <a:close/>
                <a:moveTo>
                  <a:pt x="10" y="75"/>
                </a:moveTo>
                <a:cubicBezTo>
                  <a:pt x="4" y="75"/>
                  <a:pt x="0" y="79"/>
                  <a:pt x="0" y="85"/>
                </a:cubicBezTo>
                <a:cubicBezTo>
                  <a:pt x="0" y="90"/>
                  <a:pt x="4" y="94"/>
                  <a:pt x="10" y="94"/>
                </a:cubicBezTo>
                <a:cubicBezTo>
                  <a:pt x="15" y="94"/>
                  <a:pt x="19" y="90"/>
                  <a:pt x="19" y="85"/>
                </a:cubicBezTo>
                <a:cubicBezTo>
                  <a:pt x="19" y="79"/>
                  <a:pt x="15" y="75"/>
                  <a:pt x="10" y="75"/>
                </a:cubicBezTo>
                <a:close/>
                <a:moveTo>
                  <a:pt x="10" y="53"/>
                </a:moveTo>
                <a:cubicBezTo>
                  <a:pt x="12" y="53"/>
                  <a:pt x="14" y="51"/>
                  <a:pt x="14" y="49"/>
                </a:cubicBezTo>
                <a:cubicBezTo>
                  <a:pt x="14" y="47"/>
                  <a:pt x="12" y="45"/>
                  <a:pt x="10" y="45"/>
                </a:cubicBezTo>
                <a:cubicBezTo>
                  <a:pt x="8" y="45"/>
                  <a:pt x="6" y="47"/>
                  <a:pt x="6" y="49"/>
                </a:cubicBezTo>
                <a:cubicBezTo>
                  <a:pt x="6" y="51"/>
                  <a:pt x="8" y="53"/>
                  <a:pt x="10" y="53"/>
                </a:cubicBezTo>
                <a:close/>
              </a:path>
            </a:pathLst>
          </a:custGeom>
          <a:solidFill>
            <a:srgbClr val="685D5C"/>
          </a:solidFill>
          <a:ln>
            <a:noFill/>
          </a:ln>
        </p:spPr>
        <p:txBody>
          <a:bodyPr vert="horz" wrap="square" lIns="91440" tIns="45720" rIns="91440" bIns="45720" numCol="1" anchor="t" anchorCtr="0" compatLnSpc="1"/>
          <a:lstStyle/>
          <a:p>
            <a:endParaRPr lang="en-US"/>
          </a:p>
        </p:txBody>
      </p:sp>
      <p:sp>
        <p:nvSpPr>
          <p:cNvPr id="139" name="Freeform 185">
            <a:extLst>
              <a:ext uri="{FF2B5EF4-FFF2-40B4-BE49-F238E27FC236}">
                <a16:creationId xmlns:a16="http://schemas.microsoft.com/office/drawing/2014/main" id="{9C6A3C0C-B70A-4C3B-8545-1AEDB94F9225}"/>
              </a:ext>
            </a:extLst>
          </p:cNvPr>
          <p:cNvSpPr/>
          <p:nvPr/>
        </p:nvSpPr>
        <p:spPr bwMode="auto">
          <a:xfrm>
            <a:off x="10055867" y="2083612"/>
            <a:ext cx="1612651" cy="923847"/>
          </a:xfrm>
          <a:custGeom>
            <a:avLst/>
            <a:gdLst>
              <a:gd name="T0" fmla="*/ 0 w 988"/>
              <a:gd name="T1" fmla="*/ 566 h 566"/>
              <a:gd name="T2" fmla="*/ 494 w 988"/>
              <a:gd name="T3" fmla="*/ 0 h 566"/>
              <a:gd name="T4" fmla="*/ 988 w 988"/>
              <a:gd name="T5" fmla="*/ 566 h 566"/>
              <a:gd name="T6" fmla="*/ 0 w 988"/>
              <a:gd name="T7" fmla="*/ 566 h 566"/>
            </a:gdLst>
            <a:ahLst/>
            <a:cxnLst>
              <a:cxn ang="0">
                <a:pos x="T0" y="T1"/>
              </a:cxn>
              <a:cxn ang="0">
                <a:pos x="T2" y="T3"/>
              </a:cxn>
              <a:cxn ang="0">
                <a:pos x="T4" y="T5"/>
              </a:cxn>
              <a:cxn ang="0">
                <a:pos x="T6" y="T7"/>
              </a:cxn>
            </a:cxnLst>
            <a:rect l="0" t="0" r="r" b="b"/>
            <a:pathLst>
              <a:path w="988" h="566">
                <a:moveTo>
                  <a:pt x="0" y="566"/>
                </a:moveTo>
                <a:lnTo>
                  <a:pt x="494" y="0"/>
                </a:lnTo>
                <a:lnTo>
                  <a:pt x="988" y="566"/>
                </a:lnTo>
                <a:lnTo>
                  <a:pt x="0" y="566"/>
                </a:lnTo>
                <a:close/>
              </a:path>
            </a:pathLst>
          </a:custGeom>
          <a:solidFill>
            <a:srgbClr val="BFBFBF"/>
          </a:solidFill>
          <a:ln>
            <a:noFill/>
          </a:ln>
        </p:spPr>
        <p:txBody>
          <a:bodyPr vert="horz" wrap="square" lIns="91440" tIns="45720" rIns="91440" bIns="45720" numCol="1" anchor="t" anchorCtr="0" compatLnSpc="1"/>
          <a:lstStyle/>
          <a:p>
            <a:endParaRPr lang="en-US" dirty="0"/>
          </a:p>
        </p:txBody>
      </p:sp>
      <p:sp>
        <p:nvSpPr>
          <p:cNvPr id="140" name="矩形 139">
            <a:extLst>
              <a:ext uri="{FF2B5EF4-FFF2-40B4-BE49-F238E27FC236}">
                <a16:creationId xmlns:a16="http://schemas.microsoft.com/office/drawing/2014/main" id="{FA30A490-CA87-4971-A4D0-451A231DB546}"/>
              </a:ext>
            </a:extLst>
          </p:cNvPr>
          <p:cNvSpPr/>
          <p:nvPr/>
        </p:nvSpPr>
        <p:spPr>
          <a:xfrm>
            <a:off x="10337904" y="2530657"/>
            <a:ext cx="1031051" cy="430887"/>
          </a:xfrm>
          <a:prstGeom prst="rect">
            <a:avLst/>
          </a:prstGeom>
        </p:spPr>
        <p:txBody>
          <a:bodyPr wrap="none">
            <a:spAutoFit/>
          </a:bodyPr>
          <a:lstStyle/>
          <a:p>
            <a:r>
              <a:rPr lang="zh-CN" altLang="en-US" sz="2200" b="1" dirty="0">
                <a:solidFill>
                  <a:schemeClr val="bg1"/>
                </a:solidFill>
                <a:latin typeface="微软雅黑" panose="020B0503020204020204" pitchFamily="34" charset="-122"/>
                <a:ea typeface="微软雅黑" panose="020B0503020204020204" pitchFamily="34" charset="-122"/>
              </a:rPr>
              <a:t>郭仁忠</a:t>
            </a:r>
          </a:p>
        </p:txBody>
      </p:sp>
      <p:cxnSp>
        <p:nvCxnSpPr>
          <p:cNvPr id="197" name="直接连接符 196">
            <a:extLst>
              <a:ext uri="{FF2B5EF4-FFF2-40B4-BE49-F238E27FC236}">
                <a16:creationId xmlns:a16="http://schemas.microsoft.com/office/drawing/2014/main" id="{07BCAB58-2BB6-497D-B5BD-A29BB5B7369D}"/>
              </a:ext>
            </a:extLst>
          </p:cNvPr>
          <p:cNvCxnSpPr>
            <a:cxnSpLocks/>
            <a:stCxn id="199" idx="4"/>
            <a:endCxn id="198" idx="4"/>
          </p:cNvCxnSpPr>
          <p:nvPr/>
        </p:nvCxnSpPr>
        <p:spPr>
          <a:xfrm>
            <a:off x="6739269" y="3727383"/>
            <a:ext cx="0" cy="120183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8" name="ïsḷîḓè">
            <a:extLst>
              <a:ext uri="{FF2B5EF4-FFF2-40B4-BE49-F238E27FC236}">
                <a16:creationId xmlns:a16="http://schemas.microsoft.com/office/drawing/2014/main" id="{F252BFB9-B389-4078-9741-392B4A376751}"/>
              </a:ext>
            </a:extLst>
          </p:cNvPr>
          <p:cNvSpPr/>
          <p:nvPr/>
        </p:nvSpPr>
        <p:spPr>
          <a:xfrm>
            <a:off x="6654392" y="4759461"/>
            <a:ext cx="169753" cy="169753"/>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199" name="ïsḷîḓè">
            <a:extLst>
              <a:ext uri="{FF2B5EF4-FFF2-40B4-BE49-F238E27FC236}">
                <a16:creationId xmlns:a16="http://schemas.microsoft.com/office/drawing/2014/main" id="{8A0B7D91-EE01-41BE-A582-A4EEDC135961}"/>
              </a:ext>
            </a:extLst>
          </p:cNvPr>
          <p:cNvSpPr/>
          <p:nvPr/>
        </p:nvSpPr>
        <p:spPr>
          <a:xfrm>
            <a:off x="6654392" y="3557630"/>
            <a:ext cx="169753" cy="169753"/>
          </a:xfrm>
          <a:prstGeom prst="ellipse">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201" name="矩形 200">
            <a:extLst>
              <a:ext uri="{FF2B5EF4-FFF2-40B4-BE49-F238E27FC236}">
                <a16:creationId xmlns:a16="http://schemas.microsoft.com/office/drawing/2014/main" id="{23B0C752-85E1-4E4B-BFCE-01FCEFCF4C93}"/>
              </a:ext>
            </a:extLst>
          </p:cNvPr>
          <p:cNvSpPr/>
          <p:nvPr/>
        </p:nvSpPr>
        <p:spPr>
          <a:xfrm>
            <a:off x="6805413" y="4419185"/>
            <a:ext cx="1722633" cy="707886"/>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制定规划和决策服务</a:t>
            </a:r>
            <a:endParaRPr lang="zh-CN" altLang="en-US" sz="2000" dirty="0">
              <a:latin typeface="微软雅黑" panose="020B0503020204020204" pitchFamily="34" charset="-122"/>
              <a:ea typeface="微软雅黑" panose="020B0503020204020204" pitchFamily="34" charset="-122"/>
            </a:endParaRPr>
          </a:p>
        </p:txBody>
      </p:sp>
      <p:sp>
        <p:nvSpPr>
          <p:cNvPr id="203" name="矩形 202">
            <a:extLst>
              <a:ext uri="{FF2B5EF4-FFF2-40B4-BE49-F238E27FC236}">
                <a16:creationId xmlns:a16="http://schemas.microsoft.com/office/drawing/2014/main" id="{B43DEE4D-07A0-4960-AECD-1A75FF0F9454}"/>
              </a:ext>
            </a:extLst>
          </p:cNvPr>
          <p:cNvSpPr/>
          <p:nvPr/>
        </p:nvSpPr>
        <p:spPr>
          <a:xfrm>
            <a:off x="9995668" y="3424557"/>
            <a:ext cx="1739131" cy="1015663"/>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目的在于提取和传输空间信息</a:t>
            </a:r>
            <a:endParaRPr lang="zh-CN" altLang="en-US" sz="2000" dirty="0">
              <a:latin typeface="微软雅黑" panose="020B0503020204020204" pitchFamily="34" charset="-122"/>
              <a:ea typeface="微软雅黑" panose="020B0503020204020204" pitchFamily="34" charset="-122"/>
            </a:endParaRPr>
          </a:p>
        </p:txBody>
      </p:sp>
      <p:sp>
        <p:nvSpPr>
          <p:cNvPr id="218" name="矩形 217">
            <a:extLst>
              <a:ext uri="{FF2B5EF4-FFF2-40B4-BE49-F238E27FC236}">
                <a16:creationId xmlns:a16="http://schemas.microsoft.com/office/drawing/2014/main" id="{5A6FD9DD-11A5-4BE4-BD83-5FC16C5BE6D2}"/>
              </a:ext>
            </a:extLst>
          </p:cNvPr>
          <p:cNvSpPr/>
          <p:nvPr/>
        </p:nvSpPr>
        <p:spPr>
          <a:xfrm>
            <a:off x="194837" y="5492040"/>
            <a:ext cx="8678420" cy="461665"/>
          </a:xfrm>
          <a:prstGeom prst="rect">
            <a:avLst/>
          </a:prstGeom>
        </p:spPr>
        <p:txBody>
          <a:bodyPr wrap="square">
            <a:spAutoFit/>
          </a:bodyPr>
          <a:lstStyle/>
          <a:p>
            <a:r>
              <a:rPr lang="zh-CN" altLang="zh-CN" sz="2400" b="1" dirty="0"/>
              <a:t>空间数据分析的内容</a:t>
            </a:r>
            <a:r>
              <a:rPr lang="zh-CN" altLang="en-US" sz="2400" b="1" dirty="0"/>
              <a:t>可</a:t>
            </a:r>
            <a:r>
              <a:rPr lang="zh-CN" altLang="zh-CN" sz="2400" b="1" dirty="0"/>
              <a:t>归纳为</a:t>
            </a:r>
            <a:r>
              <a:rPr lang="zh-CN" altLang="en-US" sz="2400" b="1" dirty="0"/>
              <a:t>：</a:t>
            </a:r>
          </a:p>
        </p:txBody>
      </p:sp>
      <p:sp>
        <p:nvSpPr>
          <p:cNvPr id="219" name="矩形 218">
            <a:extLst>
              <a:ext uri="{FF2B5EF4-FFF2-40B4-BE49-F238E27FC236}">
                <a16:creationId xmlns:a16="http://schemas.microsoft.com/office/drawing/2014/main" id="{25A8EA29-57A0-4B76-9E1A-9D75D7C761D5}"/>
              </a:ext>
            </a:extLst>
          </p:cNvPr>
          <p:cNvSpPr/>
          <p:nvPr/>
        </p:nvSpPr>
        <p:spPr>
          <a:xfrm>
            <a:off x="209324" y="5970359"/>
            <a:ext cx="11604318" cy="1200329"/>
          </a:xfrm>
          <a:prstGeom prst="rect">
            <a:avLst/>
          </a:prstGeom>
        </p:spPr>
        <p:txBody>
          <a:bodyPr wrap="square">
            <a:spAutoFit/>
          </a:bodyPr>
          <a:lstStyle/>
          <a:p>
            <a:r>
              <a:rPr lang="zh-CN" altLang="zh-CN" sz="2400" b="1" dirty="0"/>
              <a:t>空间图形分析</a:t>
            </a:r>
            <a:r>
              <a:rPr lang="zh-CN" altLang="en-US" sz="2400" b="1" dirty="0"/>
              <a:t>、</a:t>
            </a:r>
            <a:r>
              <a:rPr lang="zh-CN" altLang="zh-CN" sz="2400" b="1" dirty="0"/>
              <a:t>空间数据统计分析</a:t>
            </a:r>
            <a:r>
              <a:rPr lang="zh-CN" altLang="en-US" sz="2400" b="1" dirty="0"/>
              <a:t>、</a:t>
            </a:r>
            <a:r>
              <a:rPr lang="zh-CN" altLang="zh-CN" sz="2400" b="1" dirty="0"/>
              <a:t>空间回归模型与建模</a:t>
            </a:r>
            <a:r>
              <a:rPr lang="zh-CN" altLang="en-US" sz="2400" b="1" dirty="0"/>
              <a:t>、</a:t>
            </a:r>
            <a:r>
              <a:rPr lang="zh-CN" altLang="zh-CN" sz="2400" b="1" dirty="0"/>
              <a:t>地理模拟与智能计算模型</a:t>
            </a:r>
            <a:endParaRPr lang="zh-CN" altLang="en-US" sz="2400" b="1" dirty="0"/>
          </a:p>
          <a:p>
            <a:endParaRPr lang="zh-CN" altLang="en-US" sz="2400" b="1" dirty="0"/>
          </a:p>
          <a:p>
            <a:endParaRPr lang="zh-CN" altLang="en-US" sz="2400" b="1" dirty="0"/>
          </a:p>
        </p:txBody>
      </p:sp>
    </p:spTree>
    <p:extLst>
      <p:ext uri="{BB962C8B-B14F-4D97-AF65-F5344CB8AC3E}">
        <p14:creationId xmlns:p14="http://schemas.microsoft.com/office/powerpoint/2010/main" val="4108555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Theme">
  <a:themeElements>
    <a:clrScheme name="第一章">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1910</TotalTime>
  <Words>804</Words>
  <Application>Microsoft Office PowerPoint</Application>
  <PresentationFormat>宽屏</PresentationFormat>
  <Paragraphs>239</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微软雅黑</vt:lpstr>
      <vt:lpstr>微软雅黑 Light</vt:lpstr>
      <vt:lpstr>Arial</vt:lpstr>
      <vt:lpstr>Calibri</vt:lpstr>
      <vt:lpstr>Calibri Light</vt:lpstr>
      <vt:lpstr>Times New Roman</vt:lpstr>
      <vt:lpstr>Office Theme</vt:lpstr>
      <vt:lpstr>PowerPoint 演示文稿</vt:lpstr>
      <vt:lpstr>空间数据</vt:lpstr>
      <vt:lpstr>基本特征</vt:lpstr>
      <vt:lpstr>PowerPoint 演示文稿</vt:lpstr>
      <vt:lpstr>PowerPoint 演示文稿</vt:lpstr>
      <vt:lpstr>PowerPoint 演示文稿</vt:lpstr>
      <vt:lpstr>PowerPoint 演示文稿</vt:lpstr>
      <vt:lpstr>PowerPoint 演示文稿</vt:lpstr>
      <vt:lpstr>PowerPoint 演示文稿</vt:lpstr>
      <vt:lpstr>章节安排</vt:lpstr>
      <vt:lpstr>全书结构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武大城市化研究室</dc:creator>
  <cp:lastModifiedBy>11</cp:lastModifiedBy>
  <cp:revision>449</cp:revision>
  <dcterms:created xsi:type="dcterms:W3CDTF">2019-01-14T12:09:02Z</dcterms:created>
  <dcterms:modified xsi:type="dcterms:W3CDTF">2019-07-24T02:30:20Z</dcterms:modified>
</cp:coreProperties>
</file>