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85"/>
  </p:notesMasterIdLst>
  <p:sldIdLst>
    <p:sldId id="286" r:id="rId2"/>
    <p:sldId id="263" r:id="rId3"/>
    <p:sldId id="309" r:id="rId4"/>
    <p:sldId id="310" r:id="rId5"/>
    <p:sldId id="315" r:id="rId6"/>
    <p:sldId id="311" r:id="rId7"/>
    <p:sldId id="307" r:id="rId8"/>
    <p:sldId id="316" r:id="rId9"/>
    <p:sldId id="317" r:id="rId10"/>
    <p:sldId id="288" r:id="rId11"/>
    <p:sldId id="318" r:id="rId12"/>
    <p:sldId id="319" r:id="rId13"/>
    <p:sldId id="321" r:id="rId14"/>
    <p:sldId id="324" r:id="rId15"/>
    <p:sldId id="325" r:id="rId16"/>
    <p:sldId id="352" r:id="rId17"/>
    <p:sldId id="350" r:id="rId18"/>
    <p:sldId id="351" r:id="rId19"/>
    <p:sldId id="349" r:id="rId20"/>
    <p:sldId id="348" r:id="rId21"/>
    <p:sldId id="314" r:id="rId22"/>
    <p:sldId id="326" r:id="rId23"/>
    <p:sldId id="327" r:id="rId24"/>
    <p:sldId id="329" r:id="rId25"/>
    <p:sldId id="291" r:id="rId26"/>
    <p:sldId id="330" r:id="rId27"/>
    <p:sldId id="333" r:id="rId28"/>
    <p:sldId id="331" r:id="rId29"/>
    <p:sldId id="298" r:id="rId30"/>
    <p:sldId id="295" r:id="rId31"/>
    <p:sldId id="299" r:id="rId32"/>
    <p:sldId id="300" r:id="rId33"/>
    <p:sldId id="335" r:id="rId34"/>
    <p:sldId id="301" r:id="rId35"/>
    <p:sldId id="336" r:id="rId36"/>
    <p:sldId id="339" r:id="rId37"/>
    <p:sldId id="406" r:id="rId38"/>
    <p:sldId id="340" r:id="rId39"/>
    <p:sldId id="341" r:id="rId40"/>
    <p:sldId id="353" r:id="rId41"/>
    <p:sldId id="354" r:id="rId42"/>
    <p:sldId id="355" r:id="rId43"/>
    <p:sldId id="356" r:id="rId44"/>
    <p:sldId id="357" r:id="rId45"/>
    <p:sldId id="358" r:id="rId46"/>
    <p:sldId id="359" r:id="rId47"/>
    <p:sldId id="360" r:id="rId48"/>
    <p:sldId id="364" r:id="rId49"/>
    <p:sldId id="367" r:id="rId50"/>
    <p:sldId id="368" r:id="rId51"/>
    <p:sldId id="369" r:id="rId52"/>
    <p:sldId id="370" r:id="rId53"/>
    <p:sldId id="371" r:id="rId54"/>
    <p:sldId id="373" r:id="rId55"/>
    <p:sldId id="374" r:id="rId56"/>
    <p:sldId id="375" r:id="rId57"/>
    <p:sldId id="376" r:id="rId58"/>
    <p:sldId id="377" r:id="rId59"/>
    <p:sldId id="378" r:id="rId60"/>
    <p:sldId id="380" r:id="rId61"/>
    <p:sldId id="382" r:id="rId62"/>
    <p:sldId id="383" r:id="rId63"/>
    <p:sldId id="385" r:id="rId64"/>
    <p:sldId id="386" r:id="rId65"/>
    <p:sldId id="387" r:id="rId66"/>
    <p:sldId id="388" r:id="rId67"/>
    <p:sldId id="389" r:id="rId68"/>
    <p:sldId id="390" r:id="rId69"/>
    <p:sldId id="391" r:id="rId70"/>
    <p:sldId id="392" r:id="rId71"/>
    <p:sldId id="393" r:id="rId72"/>
    <p:sldId id="394" r:id="rId73"/>
    <p:sldId id="395" r:id="rId74"/>
    <p:sldId id="396" r:id="rId75"/>
    <p:sldId id="397" r:id="rId76"/>
    <p:sldId id="398" r:id="rId77"/>
    <p:sldId id="399" r:id="rId78"/>
    <p:sldId id="400" r:id="rId79"/>
    <p:sldId id="401" r:id="rId80"/>
    <p:sldId id="402" r:id="rId81"/>
    <p:sldId id="403" r:id="rId82"/>
    <p:sldId id="404" r:id="rId83"/>
    <p:sldId id="405" r:id="rId84"/>
  </p:sldIdLst>
  <p:sldSz cx="12192000" cy="6858000"/>
  <p:notesSz cx="6858000" cy="9144000"/>
  <p:custDataLst>
    <p:tags r:id="rId86"/>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小仙女的电脑" initials="小仙女的电脑" lastIdx="1" clrIdx="0">
    <p:extLst>
      <p:ext uri="{19B8F6BF-5375-455C-9EA6-DF929625EA0E}">
        <p15:presenceInfo xmlns:p15="http://schemas.microsoft.com/office/powerpoint/2012/main" userId="小仙女的电脑"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B928C"/>
    <a:srgbClr val="CECAC7"/>
    <a:srgbClr val="685D5C"/>
    <a:srgbClr val="776D6C"/>
    <a:srgbClr val="6F6463"/>
    <a:srgbClr val="868686"/>
    <a:srgbClr val="DCC5B3"/>
    <a:srgbClr val="EFE2D9"/>
    <a:srgbClr val="5B504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57" autoAdjust="0"/>
    <p:restoredTop sz="95193" autoAdjust="0"/>
  </p:normalViewPr>
  <p:slideViewPr>
    <p:cSldViewPr snapToGrid="0" showGuides="1">
      <p:cViewPr varScale="1">
        <p:scale>
          <a:sx n="106" d="100"/>
          <a:sy n="106" d="100"/>
        </p:scale>
        <p:origin x="10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2-14T02:48:03.236" idx="1">
    <p:pos x="10" y="10"/>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5" Type="http://schemas.openxmlformats.org/officeDocument/2006/relationships/image" Target="../media/image59.wmf"/><Relationship Id="rId4" Type="http://schemas.openxmlformats.org/officeDocument/2006/relationships/image" Target="../media/image5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2.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98.wmf"/><Relationship Id="rId3" Type="http://schemas.openxmlformats.org/officeDocument/2006/relationships/image" Target="../media/image193.wmf"/><Relationship Id="rId7" Type="http://schemas.openxmlformats.org/officeDocument/2006/relationships/image" Target="../media/image197.wmf"/><Relationship Id="rId2" Type="http://schemas.openxmlformats.org/officeDocument/2006/relationships/image" Target="../media/image192.wmf"/><Relationship Id="rId1" Type="http://schemas.openxmlformats.org/officeDocument/2006/relationships/image" Target="../media/image191.wmf"/><Relationship Id="rId6" Type="http://schemas.openxmlformats.org/officeDocument/2006/relationships/image" Target="../media/image196.wmf"/><Relationship Id="rId11" Type="http://schemas.openxmlformats.org/officeDocument/2006/relationships/image" Target="../media/image201.wmf"/><Relationship Id="rId5" Type="http://schemas.openxmlformats.org/officeDocument/2006/relationships/image" Target="../media/image195.wmf"/><Relationship Id="rId10" Type="http://schemas.openxmlformats.org/officeDocument/2006/relationships/image" Target="../media/image200.wmf"/><Relationship Id="rId4" Type="http://schemas.openxmlformats.org/officeDocument/2006/relationships/image" Target="../media/image194.wmf"/><Relationship Id="rId9" Type="http://schemas.openxmlformats.org/officeDocument/2006/relationships/image" Target="../media/image19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04.wmf"/><Relationship Id="rId7" Type="http://schemas.openxmlformats.org/officeDocument/2006/relationships/image" Target="../media/image208.wmf"/><Relationship Id="rId2" Type="http://schemas.openxmlformats.org/officeDocument/2006/relationships/image" Target="../media/image203.wmf"/><Relationship Id="rId1" Type="http://schemas.openxmlformats.org/officeDocument/2006/relationships/image" Target="../media/image202.wmf"/><Relationship Id="rId6" Type="http://schemas.openxmlformats.org/officeDocument/2006/relationships/image" Target="../media/image207.wmf"/><Relationship Id="rId5" Type="http://schemas.openxmlformats.org/officeDocument/2006/relationships/image" Target="../media/image206.wmf"/><Relationship Id="rId4" Type="http://schemas.openxmlformats.org/officeDocument/2006/relationships/image" Target="../media/image20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39.wmf"/><Relationship Id="rId2" Type="http://schemas.openxmlformats.org/officeDocument/2006/relationships/image" Target="../media/image238.wmf"/><Relationship Id="rId1" Type="http://schemas.openxmlformats.org/officeDocument/2006/relationships/image" Target="../media/image237.wmf"/><Relationship Id="rId6" Type="http://schemas.openxmlformats.org/officeDocument/2006/relationships/image" Target="../media/image242.wmf"/><Relationship Id="rId5" Type="http://schemas.openxmlformats.org/officeDocument/2006/relationships/image" Target="../media/image241.wmf"/><Relationship Id="rId4" Type="http://schemas.openxmlformats.org/officeDocument/2006/relationships/image" Target="../media/image240.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67.wmf"/><Relationship Id="rId13" Type="http://schemas.openxmlformats.org/officeDocument/2006/relationships/image" Target="../media/image72.wmf"/><Relationship Id="rId18" Type="http://schemas.openxmlformats.org/officeDocument/2006/relationships/image" Target="../media/image77.wmf"/><Relationship Id="rId3" Type="http://schemas.openxmlformats.org/officeDocument/2006/relationships/image" Target="../media/image62.wmf"/><Relationship Id="rId21" Type="http://schemas.openxmlformats.org/officeDocument/2006/relationships/image" Target="../media/image80.wmf"/><Relationship Id="rId7" Type="http://schemas.openxmlformats.org/officeDocument/2006/relationships/image" Target="../media/image66.wmf"/><Relationship Id="rId12" Type="http://schemas.openxmlformats.org/officeDocument/2006/relationships/image" Target="../media/image71.wmf"/><Relationship Id="rId17" Type="http://schemas.openxmlformats.org/officeDocument/2006/relationships/image" Target="../media/image76.wmf"/><Relationship Id="rId2" Type="http://schemas.openxmlformats.org/officeDocument/2006/relationships/image" Target="../media/image61.wmf"/><Relationship Id="rId16" Type="http://schemas.openxmlformats.org/officeDocument/2006/relationships/image" Target="../media/image75.wmf"/><Relationship Id="rId20" Type="http://schemas.openxmlformats.org/officeDocument/2006/relationships/image" Target="../media/image79.wmf"/><Relationship Id="rId1" Type="http://schemas.openxmlformats.org/officeDocument/2006/relationships/image" Target="../media/image60.wmf"/><Relationship Id="rId6" Type="http://schemas.openxmlformats.org/officeDocument/2006/relationships/image" Target="../media/image65.wmf"/><Relationship Id="rId11" Type="http://schemas.openxmlformats.org/officeDocument/2006/relationships/image" Target="../media/image70.wmf"/><Relationship Id="rId24" Type="http://schemas.openxmlformats.org/officeDocument/2006/relationships/image" Target="../media/image83.wmf"/><Relationship Id="rId5" Type="http://schemas.openxmlformats.org/officeDocument/2006/relationships/image" Target="../media/image64.wmf"/><Relationship Id="rId15" Type="http://schemas.openxmlformats.org/officeDocument/2006/relationships/image" Target="../media/image74.wmf"/><Relationship Id="rId23" Type="http://schemas.openxmlformats.org/officeDocument/2006/relationships/image" Target="../media/image82.wmf"/><Relationship Id="rId10" Type="http://schemas.openxmlformats.org/officeDocument/2006/relationships/image" Target="../media/image69.wmf"/><Relationship Id="rId19" Type="http://schemas.openxmlformats.org/officeDocument/2006/relationships/image" Target="../media/image78.wmf"/><Relationship Id="rId4" Type="http://schemas.openxmlformats.org/officeDocument/2006/relationships/image" Target="../media/image63.wmf"/><Relationship Id="rId9" Type="http://schemas.openxmlformats.org/officeDocument/2006/relationships/image" Target="../media/image68.wmf"/><Relationship Id="rId14" Type="http://schemas.openxmlformats.org/officeDocument/2006/relationships/image" Target="../media/image73.wmf"/><Relationship Id="rId22" Type="http://schemas.openxmlformats.org/officeDocument/2006/relationships/image" Target="../media/image81.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image" Target="../media/image86.wmf"/><Relationship Id="rId7" Type="http://schemas.openxmlformats.org/officeDocument/2006/relationships/image" Target="../media/image90.wmf"/><Relationship Id="rId12" Type="http://schemas.openxmlformats.org/officeDocument/2006/relationships/image" Target="../media/image95.wmf"/><Relationship Id="rId2" Type="http://schemas.openxmlformats.org/officeDocument/2006/relationships/image" Target="../media/image85.wmf"/><Relationship Id="rId1" Type="http://schemas.openxmlformats.org/officeDocument/2006/relationships/image" Target="../media/image84.wmf"/><Relationship Id="rId6" Type="http://schemas.openxmlformats.org/officeDocument/2006/relationships/image" Target="../media/image89.wmf"/><Relationship Id="rId11" Type="http://schemas.openxmlformats.org/officeDocument/2006/relationships/image" Target="../media/image94.wmf"/><Relationship Id="rId5" Type="http://schemas.openxmlformats.org/officeDocument/2006/relationships/image" Target="../media/image88.wmf"/><Relationship Id="rId10" Type="http://schemas.openxmlformats.org/officeDocument/2006/relationships/image" Target="../media/image93.wmf"/><Relationship Id="rId4" Type="http://schemas.openxmlformats.org/officeDocument/2006/relationships/image" Target="../media/image87.wmf"/><Relationship Id="rId9" Type="http://schemas.openxmlformats.org/officeDocument/2006/relationships/image" Target="../media/image9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image" Target="../media/image98.wmf"/><Relationship Id="rId7" Type="http://schemas.openxmlformats.org/officeDocument/2006/relationships/image" Target="../media/image102.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1.wmf"/><Relationship Id="rId5" Type="http://schemas.openxmlformats.org/officeDocument/2006/relationships/image" Target="../media/image100.wmf"/><Relationship Id="rId4" Type="http://schemas.openxmlformats.org/officeDocument/2006/relationships/image" Target="../media/image9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6.wmf"/><Relationship Id="rId7" Type="http://schemas.openxmlformats.org/officeDocument/2006/relationships/image" Target="../media/image110.wmf"/><Relationship Id="rId2" Type="http://schemas.openxmlformats.org/officeDocument/2006/relationships/image" Target="../media/image105.wmf"/><Relationship Id="rId1" Type="http://schemas.openxmlformats.org/officeDocument/2006/relationships/image" Target="../media/image104.wmf"/><Relationship Id="rId6" Type="http://schemas.openxmlformats.org/officeDocument/2006/relationships/image" Target="../media/image109.wmf"/><Relationship Id="rId5" Type="http://schemas.openxmlformats.org/officeDocument/2006/relationships/image" Target="../media/image108.wmf"/><Relationship Id="rId4" Type="http://schemas.openxmlformats.org/officeDocument/2006/relationships/image" Target="../media/image10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15.wmf"/><Relationship Id="rId2" Type="http://schemas.openxmlformats.org/officeDocument/2006/relationships/image" Target="../media/image114.wmf"/><Relationship Id="rId1" Type="http://schemas.openxmlformats.org/officeDocument/2006/relationships/image" Target="../media/image113.wmf"/><Relationship Id="rId5" Type="http://schemas.openxmlformats.org/officeDocument/2006/relationships/image" Target="../media/image117.wmf"/><Relationship Id="rId4" Type="http://schemas.openxmlformats.org/officeDocument/2006/relationships/image" Target="../media/image116.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image" Target="../media/image130.wmf"/><Relationship Id="rId3" Type="http://schemas.openxmlformats.org/officeDocument/2006/relationships/image" Target="../media/image120.wmf"/><Relationship Id="rId7" Type="http://schemas.openxmlformats.org/officeDocument/2006/relationships/image" Target="../media/image124.wmf"/><Relationship Id="rId12" Type="http://schemas.openxmlformats.org/officeDocument/2006/relationships/image" Target="../media/image129.wmf"/><Relationship Id="rId2" Type="http://schemas.openxmlformats.org/officeDocument/2006/relationships/image" Target="../media/image119.wmf"/><Relationship Id="rId1" Type="http://schemas.openxmlformats.org/officeDocument/2006/relationships/image" Target="../media/image118.wmf"/><Relationship Id="rId6" Type="http://schemas.openxmlformats.org/officeDocument/2006/relationships/image" Target="../media/image123.wmf"/><Relationship Id="rId11" Type="http://schemas.openxmlformats.org/officeDocument/2006/relationships/image" Target="../media/image128.wmf"/><Relationship Id="rId5" Type="http://schemas.openxmlformats.org/officeDocument/2006/relationships/image" Target="../media/image122.wmf"/><Relationship Id="rId15" Type="http://schemas.openxmlformats.org/officeDocument/2006/relationships/image" Target="../media/image132.wmf"/><Relationship Id="rId10" Type="http://schemas.openxmlformats.org/officeDocument/2006/relationships/image" Target="../media/image127.wmf"/><Relationship Id="rId4" Type="http://schemas.openxmlformats.org/officeDocument/2006/relationships/image" Target="../media/image121.wmf"/><Relationship Id="rId9" Type="http://schemas.openxmlformats.org/officeDocument/2006/relationships/image" Target="../media/image126.wmf"/><Relationship Id="rId14" Type="http://schemas.openxmlformats.org/officeDocument/2006/relationships/image" Target="../media/image13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13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2D0B13-C022-472C-A540-2759A16EC447}" type="datetimeFigureOut">
              <a:rPr lang="zh-CN" altLang="en-US" smtClean="0"/>
              <a:t>2019/7/24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2DB161-5A41-4B24-AD01-40C84A6BC4A3}" type="slidenum">
              <a:rPr lang="zh-CN" altLang="en-US" smtClean="0"/>
              <a:t>‹#›</a:t>
            </a:fld>
            <a:endParaRPr lang="zh-CN" altLang="en-US"/>
          </a:p>
        </p:txBody>
      </p:sp>
    </p:spTree>
    <p:extLst>
      <p:ext uri="{BB962C8B-B14F-4D97-AF65-F5344CB8AC3E}">
        <p14:creationId xmlns:p14="http://schemas.microsoft.com/office/powerpoint/2010/main" val="1724109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2DB161-5A41-4B24-AD01-40C84A6BC4A3}" type="slidenum">
              <a:rPr lang="zh-CN" altLang="en-US" smtClean="0"/>
              <a:t>16</a:t>
            </a:fld>
            <a:endParaRPr lang="zh-CN" altLang="en-US"/>
          </a:p>
        </p:txBody>
      </p:sp>
    </p:spTree>
    <p:extLst>
      <p:ext uri="{BB962C8B-B14F-4D97-AF65-F5344CB8AC3E}">
        <p14:creationId xmlns:p14="http://schemas.microsoft.com/office/powerpoint/2010/main" val="2345707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6634FA-A86B-4141-9B9E-3EDA79936886}" type="slidenum">
              <a:rPr lang="zh-CN" altLang="en-US" smtClean="0"/>
              <a:t>40</a:t>
            </a:fld>
            <a:endParaRPr lang="zh-CN" altLang="en-US"/>
          </a:p>
        </p:txBody>
      </p:sp>
    </p:spTree>
    <p:extLst>
      <p:ext uri="{BB962C8B-B14F-4D97-AF65-F5344CB8AC3E}">
        <p14:creationId xmlns:p14="http://schemas.microsoft.com/office/powerpoint/2010/main" val="2455724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A6634FA-A86B-4141-9B9E-3EDA79936886}" type="slidenum">
              <a:rPr lang="zh-CN" altLang="en-US" smtClean="0"/>
              <a:t>42</a:t>
            </a:fld>
            <a:endParaRPr lang="zh-CN" altLang="en-US"/>
          </a:p>
        </p:txBody>
      </p:sp>
    </p:spTree>
    <p:extLst>
      <p:ext uri="{BB962C8B-B14F-4D97-AF65-F5344CB8AC3E}">
        <p14:creationId xmlns:p14="http://schemas.microsoft.com/office/powerpoint/2010/main" val="3541962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B2DB161-5A41-4B24-AD01-40C84A6BC4A3}" type="slidenum">
              <a:rPr lang="zh-CN" altLang="en-US" smtClean="0"/>
              <a:t>59</a:t>
            </a:fld>
            <a:endParaRPr lang="zh-CN" altLang="en-US"/>
          </a:p>
        </p:txBody>
      </p:sp>
    </p:spTree>
    <p:extLst>
      <p:ext uri="{BB962C8B-B14F-4D97-AF65-F5344CB8AC3E}">
        <p14:creationId xmlns:p14="http://schemas.microsoft.com/office/powerpoint/2010/main" val="3101193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09BB8FB-05FB-4D76-A9C5-8AF7517F8346}" type="datetimeFigureOut">
              <a:rPr lang="zh-CN" altLang="en-US" smtClean="0"/>
              <a:t>2019/7/24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71BBE2-2F66-4FA9-974F-2E3C3ADF3EE9}" type="slidenum">
              <a:rPr lang="zh-CN" altLang="en-US" smtClean="0"/>
              <a:t>‹#›</a:t>
            </a:fld>
            <a:endParaRPr lang="zh-CN" altLang="en-US"/>
          </a:p>
        </p:txBody>
      </p:sp>
    </p:spTree>
    <p:extLst>
      <p:ext uri="{BB962C8B-B14F-4D97-AF65-F5344CB8AC3E}">
        <p14:creationId xmlns:p14="http://schemas.microsoft.com/office/powerpoint/2010/main" val="92626970"/>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09BB8FB-05FB-4D76-A9C5-8AF7517F8346}" type="datetimeFigureOut">
              <a:rPr lang="zh-CN" altLang="en-US" smtClean="0"/>
              <a:t>2019/7/24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71BBE2-2F66-4FA9-974F-2E3C3ADF3EE9}" type="slidenum">
              <a:rPr lang="zh-CN" altLang="en-US" smtClean="0"/>
              <a:t>‹#›</a:t>
            </a:fld>
            <a:endParaRPr lang="zh-CN" altLang="en-US"/>
          </a:p>
        </p:txBody>
      </p:sp>
    </p:spTree>
    <p:extLst>
      <p:ext uri="{BB962C8B-B14F-4D97-AF65-F5344CB8AC3E}">
        <p14:creationId xmlns:p14="http://schemas.microsoft.com/office/powerpoint/2010/main" val="1928584831"/>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09BB8FB-05FB-4D76-A9C5-8AF7517F8346}" type="datetimeFigureOut">
              <a:rPr lang="zh-CN" altLang="en-US" smtClean="0"/>
              <a:t>2019/7/24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71BBE2-2F66-4FA9-974F-2E3C3ADF3EE9}" type="slidenum">
              <a:rPr lang="zh-CN" altLang="en-US" smtClean="0"/>
              <a:t>‹#›</a:t>
            </a:fld>
            <a:endParaRPr lang="zh-CN" altLang="en-US"/>
          </a:p>
        </p:txBody>
      </p:sp>
    </p:spTree>
    <p:extLst>
      <p:ext uri="{BB962C8B-B14F-4D97-AF65-F5344CB8AC3E}">
        <p14:creationId xmlns:p14="http://schemas.microsoft.com/office/powerpoint/2010/main" val="1912427800"/>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09BB8FB-05FB-4D76-A9C5-8AF7517F8346}" type="datetimeFigureOut">
              <a:rPr lang="zh-CN" altLang="en-US" smtClean="0"/>
              <a:t>2019/7/24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71BBE2-2F66-4FA9-974F-2E3C3ADF3EE9}" type="slidenum">
              <a:rPr lang="zh-CN" altLang="en-US" smtClean="0"/>
              <a:t>‹#›</a:t>
            </a:fld>
            <a:endParaRPr lang="zh-CN" altLang="en-US"/>
          </a:p>
        </p:txBody>
      </p:sp>
    </p:spTree>
    <p:extLst>
      <p:ext uri="{BB962C8B-B14F-4D97-AF65-F5344CB8AC3E}">
        <p14:creationId xmlns:p14="http://schemas.microsoft.com/office/powerpoint/2010/main" val="1397879670"/>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09BB8FB-05FB-4D76-A9C5-8AF7517F8346}" type="datetimeFigureOut">
              <a:rPr lang="zh-CN" altLang="en-US" smtClean="0"/>
              <a:t>2019/7/24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571BBE2-2F66-4FA9-974F-2E3C3ADF3EE9}" type="slidenum">
              <a:rPr lang="zh-CN" altLang="en-US" smtClean="0"/>
              <a:t>‹#›</a:t>
            </a:fld>
            <a:endParaRPr lang="zh-CN" altLang="en-US"/>
          </a:p>
        </p:txBody>
      </p:sp>
    </p:spTree>
    <p:extLst>
      <p:ext uri="{BB962C8B-B14F-4D97-AF65-F5344CB8AC3E}">
        <p14:creationId xmlns:p14="http://schemas.microsoft.com/office/powerpoint/2010/main" val="2381980487"/>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09BB8FB-05FB-4D76-A9C5-8AF7517F8346}" type="datetimeFigureOut">
              <a:rPr lang="zh-CN" altLang="en-US" smtClean="0"/>
              <a:t>2019/7/24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71BBE2-2F66-4FA9-974F-2E3C3ADF3EE9}" type="slidenum">
              <a:rPr lang="zh-CN" altLang="en-US" smtClean="0"/>
              <a:t>‹#›</a:t>
            </a:fld>
            <a:endParaRPr lang="zh-CN" altLang="en-US"/>
          </a:p>
        </p:txBody>
      </p:sp>
    </p:spTree>
    <p:extLst>
      <p:ext uri="{BB962C8B-B14F-4D97-AF65-F5344CB8AC3E}">
        <p14:creationId xmlns:p14="http://schemas.microsoft.com/office/powerpoint/2010/main" val="2982312508"/>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09BB8FB-05FB-4D76-A9C5-8AF7517F8346}" type="datetimeFigureOut">
              <a:rPr lang="zh-CN" altLang="en-US" smtClean="0"/>
              <a:t>2019/7/24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571BBE2-2F66-4FA9-974F-2E3C3ADF3EE9}" type="slidenum">
              <a:rPr lang="zh-CN" altLang="en-US" smtClean="0"/>
              <a:t>‹#›</a:t>
            </a:fld>
            <a:endParaRPr lang="zh-CN" altLang="en-US"/>
          </a:p>
        </p:txBody>
      </p:sp>
    </p:spTree>
    <p:extLst>
      <p:ext uri="{BB962C8B-B14F-4D97-AF65-F5344CB8AC3E}">
        <p14:creationId xmlns:p14="http://schemas.microsoft.com/office/powerpoint/2010/main" val="558152725"/>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09BB8FB-05FB-4D76-A9C5-8AF7517F8346}" type="datetimeFigureOut">
              <a:rPr lang="zh-CN" altLang="en-US" smtClean="0"/>
              <a:t>2019/7/24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571BBE2-2F66-4FA9-974F-2E3C3ADF3EE9}" type="slidenum">
              <a:rPr lang="zh-CN" altLang="en-US" smtClean="0"/>
              <a:t>‹#›</a:t>
            </a:fld>
            <a:endParaRPr lang="zh-CN" altLang="en-US"/>
          </a:p>
        </p:txBody>
      </p:sp>
    </p:spTree>
    <p:extLst>
      <p:ext uri="{BB962C8B-B14F-4D97-AF65-F5344CB8AC3E}">
        <p14:creationId xmlns:p14="http://schemas.microsoft.com/office/powerpoint/2010/main" val="3288551567"/>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BB8FB-05FB-4D76-A9C5-8AF7517F8346}" type="datetimeFigureOut">
              <a:rPr lang="zh-CN" altLang="en-US" smtClean="0"/>
              <a:t>2019/7/24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571BBE2-2F66-4FA9-974F-2E3C3ADF3EE9}" type="slidenum">
              <a:rPr lang="zh-CN" altLang="en-US" smtClean="0"/>
              <a:t>‹#›</a:t>
            </a:fld>
            <a:endParaRPr lang="zh-CN" altLang="en-US"/>
          </a:p>
        </p:txBody>
      </p:sp>
    </p:spTree>
    <p:extLst>
      <p:ext uri="{BB962C8B-B14F-4D97-AF65-F5344CB8AC3E}">
        <p14:creationId xmlns:p14="http://schemas.microsoft.com/office/powerpoint/2010/main" val="3054889631"/>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09BB8FB-05FB-4D76-A9C5-8AF7517F8346}" type="datetimeFigureOut">
              <a:rPr lang="zh-CN" altLang="en-US" smtClean="0"/>
              <a:t>2019/7/24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71BBE2-2F66-4FA9-974F-2E3C3ADF3EE9}" type="slidenum">
              <a:rPr lang="zh-CN" altLang="en-US" smtClean="0"/>
              <a:t>‹#›</a:t>
            </a:fld>
            <a:endParaRPr lang="zh-CN" altLang="en-US"/>
          </a:p>
        </p:txBody>
      </p:sp>
    </p:spTree>
    <p:extLst>
      <p:ext uri="{BB962C8B-B14F-4D97-AF65-F5344CB8AC3E}">
        <p14:creationId xmlns:p14="http://schemas.microsoft.com/office/powerpoint/2010/main" val="2689738958"/>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09BB8FB-05FB-4D76-A9C5-8AF7517F8346}" type="datetimeFigureOut">
              <a:rPr lang="zh-CN" altLang="en-US" smtClean="0"/>
              <a:t>2019/7/24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571BBE2-2F66-4FA9-974F-2E3C3ADF3EE9}" type="slidenum">
              <a:rPr lang="zh-CN" altLang="en-US" smtClean="0"/>
              <a:t>‹#›</a:t>
            </a:fld>
            <a:endParaRPr lang="zh-CN" altLang="en-US"/>
          </a:p>
        </p:txBody>
      </p:sp>
    </p:spTree>
    <p:extLst>
      <p:ext uri="{BB962C8B-B14F-4D97-AF65-F5344CB8AC3E}">
        <p14:creationId xmlns:p14="http://schemas.microsoft.com/office/powerpoint/2010/main" val="4076286000"/>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9BB8FB-05FB-4D76-A9C5-8AF7517F8346}" type="datetimeFigureOut">
              <a:rPr lang="zh-CN" altLang="en-US" smtClean="0"/>
              <a:t>2019/7/24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71BBE2-2F66-4FA9-974F-2E3C3ADF3EE9}" type="slidenum">
              <a:rPr lang="zh-CN" altLang="en-US" smtClean="0"/>
              <a:t>‹#›</a:t>
            </a:fld>
            <a:endParaRPr lang="zh-CN" altLang="en-US"/>
          </a:p>
        </p:txBody>
      </p:sp>
    </p:spTree>
    <p:extLst>
      <p:ext uri="{BB962C8B-B14F-4D97-AF65-F5344CB8AC3E}">
        <p14:creationId xmlns:p14="http://schemas.microsoft.com/office/powerpoint/2010/main" val="16922633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0.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 Id="rId5" Type="http://schemas.openxmlformats.org/officeDocument/2006/relationships/image" Target="../media/image53.png"/><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9.wmf"/><Relationship Id="rId3" Type="http://schemas.openxmlformats.org/officeDocument/2006/relationships/image" Target="../media/image86.png"/><Relationship Id="rId7" Type="http://schemas.openxmlformats.org/officeDocument/2006/relationships/image" Target="../media/image56.wmf"/><Relationship Id="rId12"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8.wmf"/><Relationship Id="rId5" Type="http://schemas.openxmlformats.org/officeDocument/2006/relationships/image" Target="../media/image55.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7.wmf"/></Relationships>
</file>

<file path=ppt/slides/_rels/slide42.xml.rels><?xml version="1.0" encoding="UTF-8" standalone="yes"?>
<Relationships xmlns="http://schemas.openxmlformats.org/package/2006/relationships"><Relationship Id="rId13" Type="http://schemas.openxmlformats.org/officeDocument/2006/relationships/image" Target="../media/image64.wmf"/><Relationship Id="rId18" Type="http://schemas.openxmlformats.org/officeDocument/2006/relationships/oleObject" Target="../embeddings/oleObject13.bin"/><Relationship Id="rId26" Type="http://schemas.openxmlformats.org/officeDocument/2006/relationships/oleObject" Target="../embeddings/oleObject17.bin"/><Relationship Id="rId39" Type="http://schemas.openxmlformats.org/officeDocument/2006/relationships/oleObject" Target="../embeddings/oleObject24.bin"/><Relationship Id="rId3" Type="http://schemas.openxmlformats.org/officeDocument/2006/relationships/notesSlide" Target="../notesSlides/notesSlide3.xml"/><Relationship Id="rId21" Type="http://schemas.openxmlformats.org/officeDocument/2006/relationships/image" Target="../media/image68.wmf"/><Relationship Id="rId34" Type="http://schemas.openxmlformats.org/officeDocument/2006/relationships/oleObject" Target="../embeddings/oleObject21.bin"/><Relationship Id="rId42" Type="http://schemas.openxmlformats.org/officeDocument/2006/relationships/image" Target="../media/image78.wmf"/><Relationship Id="rId47" Type="http://schemas.openxmlformats.org/officeDocument/2006/relationships/oleObject" Target="../embeddings/oleObject28.bin"/><Relationship Id="rId50" Type="http://schemas.openxmlformats.org/officeDocument/2006/relationships/oleObject" Target="../embeddings/oleObject30.bin"/><Relationship Id="rId7" Type="http://schemas.openxmlformats.org/officeDocument/2006/relationships/image" Target="../media/image61.wmf"/><Relationship Id="rId12" Type="http://schemas.openxmlformats.org/officeDocument/2006/relationships/oleObject" Target="../embeddings/oleObject10.bin"/><Relationship Id="rId17" Type="http://schemas.openxmlformats.org/officeDocument/2006/relationships/image" Target="../media/image66.wmf"/><Relationship Id="rId25" Type="http://schemas.openxmlformats.org/officeDocument/2006/relationships/image" Target="../media/image70.wmf"/><Relationship Id="rId33" Type="http://schemas.openxmlformats.org/officeDocument/2006/relationships/image" Target="../media/image74.wmf"/><Relationship Id="rId38" Type="http://schemas.openxmlformats.org/officeDocument/2006/relationships/oleObject" Target="../embeddings/oleObject23.bin"/><Relationship Id="rId46" Type="http://schemas.openxmlformats.org/officeDocument/2006/relationships/image" Target="../media/image80.wmf"/><Relationship Id="rId2" Type="http://schemas.openxmlformats.org/officeDocument/2006/relationships/slideLayout" Target="../slideLayouts/slideLayout6.xml"/><Relationship Id="rId16" Type="http://schemas.openxmlformats.org/officeDocument/2006/relationships/oleObject" Target="../embeddings/oleObject12.bin"/><Relationship Id="rId20" Type="http://schemas.openxmlformats.org/officeDocument/2006/relationships/oleObject" Target="../embeddings/oleObject14.bin"/><Relationship Id="rId29" Type="http://schemas.openxmlformats.org/officeDocument/2006/relationships/image" Target="../media/image72.wmf"/><Relationship Id="rId41" Type="http://schemas.openxmlformats.org/officeDocument/2006/relationships/oleObject" Target="../embeddings/oleObject25.bin"/><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63.wmf"/><Relationship Id="rId24" Type="http://schemas.openxmlformats.org/officeDocument/2006/relationships/oleObject" Target="../embeddings/oleObject16.bin"/><Relationship Id="rId32" Type="http://schemas.openxmlformats.org/officeDocument/2006/relationships/oleObject" Target="../embeddings/oleObject20.bin"/><Relationship Id="rId37" Type="http://schemas.openxmlformats.org/officeDocument/2006/relationships/image" Target="../media/image76.wmf"/><Relationship Id="rId40" Type="http://schemas.openxmlformats.org/officeDocument/2006/relationships/image" Target="../media/image77.wmf"/><Relationship Id="rId45" Type="http://schemas.openxmlformats.org/officeDocument/2006/relationships/oleObject" Target="../embeddings/oleObject27.bin"/><Relationship Id="rId53" Type="http://schemas.openxmlformats.org/officeDocument/2006/relationships/image" Target="../media/image83.wmf"/><Relationship Id="rId5" Type="http://schemas.openxmlformats.org/officeDocument/2006/relationships/image" Target="../media/image60.wmf"/><Relationship Id="rId15" Type="http://schemas.openxmlformats.org/officeDocument/2006/relationships/image" Target="../media/image65.wmf"/><Relationship Id="rId23" Type="http://schemas.openxmlformats.org/officeDocument/2006/relationships/image" Target="../media/image69.wmf"/><Relationship Id="rId28" Type="http://schemas.openxmlformats.org/officeDocument/2006/relationships/oleObject" Target="../embeddings/oleObject18.bin"/><Relationship Id="rId36" Type="http://schemas.openxmlformats.org/officeDocument/2006/relationships/oleObject" Target="../embeddings/oleObject22.bin"/><Relationship Id="rId49" Type="http://schemas.openxmlformats.org/officeDocument/2006/relationships/oleObject" Target="../embeddings/oleObject29.bin"/><Relationship Id="rId10" Type="http://schemas.openxmlformats.org/officeDocument/2006/relationships/oleObject" Target="../embeddings/oleObject9.bin"/><Relationship Id="rId19" Type="http://schemas.openxmlformats.org/officeDocument/2006/relationships/image" Target="../media/image67.wmf"/><Relationship Id="rId31" Type="http://schemas.openxmlformats.org/officeDocument/2006/relationships/image" Target="../media/image73.wmf"/><Relationship Id="rId44" Type="http://schemas.openxmlformats.org/officeDocument/2006/relationships/image" Target="../media/image79.wmf"/><Relationship Id="rId52" Type="http://schemas.openxmlformats.org/officeDocument/2006/relationships/oleObject" Target="../embeddings/oleObject31.bin"/><Relationship Id="rId4" Type="http://schemas.openxmlformats.org/officeDocument/2006/relationships/oleObject" Target="../embeddings/oleObject6.bin"/><Relationship Id="rId9" Type="http://schemas.openxmlformats.org/officeDocument/2006/relationships/image" Target="../media/image62.wmf"/><Relationship Id="rId14" Type="http://schemas.openxmlformats.org/officeDocument/2006/relationships/oleObject" Target="../embeddings/oleObject11.bin"/><Relationship Id="rId22" Type="http://schemas.openxmlformats.org/officeDocument/2006/relationships/oleObject" Target="../embeddings/oleObject15.bin"/><Relationship Id="rId27" Type="http://schemas.openxmlformats.org/officeDocument/2006/relationships/image" Target="../media/image71.wmf"/><Relationship Id="rId30" Type="http://schemas.openxmlformats.org/officeDocument/2006/relationships/oleObject" Target="../embeddings/oleObject19.bin"/><Relationship Id="rId35" Type="http://schemas.openxmlformats.org/officeDocument/2006/relationships/image" Target="../media/image75.wmf"/><Relationship Id="rId43" Type="http://schemas.openxmlformats.org/officeDocument/2006/relationships/oleObject" Target="../embeddings/oleObject26.bin"/><Relationship Id="rId48" Type="http://schemas.openxmlformats.org/officeDocument/2006/relationships/image" Target="../media/image81.wmf"/><Relationship Id="rId8" Type="http://schemas.openxmlformats.org/officeDocument/2006/relationships/oleObject" Target="../embeddings/oleObject8.bin"/><Relationship Id="rId51" Type="http://schemas.openxmlformats.org/officeDocument/2006/relationships/image" Target="../media/image82.wmf"/></Relationships>
</file>

<file path=ppt/slides/_rels/slide43.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37.bin"/><Relationship Id="rId18" Type="http://schemas.openxmlformats.org/officeDocument/2006/relationships/oleObject" Target="../embeddings/oleObject40.bin"/><Relationship Id="rId26" Type="http://schemas.openxmlformats.org/officeDocument/2006/relationships/oleObject" Target="../embeddings/oleObject44.bin"/><Relationship Id="rId3" Type="http://schemas.openxmlformats.org/officeDocument/2006/relationships/oleObject" Target="../embeddings/oleObject32.bin"/><Relationship Id="rId21" Type="http://schemas.openxmlformats.org/officeDocument/2006/relationships/image" Target="../media/image92.wmf"/><Relationship Id="rId7" Type="http://schemas.openxmlformats.org/officeDocument/2006/relationships/oleObject" Target="../embeddings/oleObject34.bin"/><Relationship Id="rId12" Type="http://schemas.openxmlformats.org/officeDocument/2006/relationships/image" Target="../media/image88.wmf"/><Relationship Id="rId17" Type="http://schemas.openxmlformats.org/officeDocument/2006/relationships/image" Target="../media/image90.wmf"/><Relationship Id="rId25" Type="http://schemas.openxmlformats.org/officeDocument/2006/relationships/image" Target="../media/image94.wmf"/><Relationship Id="rId2" Type="http://schemas.openxmlformats.org/officeDocument/2006/relationships/slideLayout" Target="../slideLayouts/slideLayout6.xml"/><Relationship Id="rId16" Type="http://schemas.openxmlformats.org/officeDocument/2006/relationships/oleObject" Target="../embeddings/oleObject39.bin"/><Relationship Id="rId20" Type="http://schemas.openxmlformats.org/officeDocument/2006/relationships/oleObject" Target="../embeddings/oleObject41.bin"/><Relationship Id="rId1" Type="http://schemas.openxmlformats.org/officeDocument/2006/relationships/vmlDrawing" Target="../drawings/vmlDrawing3.vml"/><Relationship Id="rId6" Type="http://schemas.openxmlformats.org/officeDocument/2006/relationships/image" Target="../media/image85.wmf"/><Relationship Id="rId11" Type="http://schemas.openxmlformats.org/officeDocument/2006/relationships/oleObject" Target="../embeddings/oleObject36.bin"/><Relationship Id="rId24" Type="http://schemas.openxmlformats.org/officeDocument/2006/relationships/oleObject" Target="../embeddings/oleObject43.bin"/><Relationship Id="rId5" Type="http://schemas.openxmlformats.org/officeDocument/2006/relationships/oleObject" Target="../embeddings/oleObject33.bin"/><Relationship Id="rId15" Type="http://schemas.openxmlformats.org/officeDocument/2006/relationships/oleObject" Target="../embeddings/oleObject38.bin"/><Relationship Id="rId23" Type="http://schemas.openxmlformats.org/officeDocument/2006/relationships/image" Target="../media/image93.wmf"/><Relationship Id="rId10" Type="http://schemas.openxmlformats.org/officeDocument/2006/relationships/image" Target="../media/image87.wmf"/><Relationship Id="rId19" Type="http://schemas.openxmlformats.org/officeDocument/2006/relationships/image" Target="../media/image91.wmf"/><Relationship Id="rId4" Type="http://schemas.openxmlformats.org/officeDocument/2006/relationships/image" Target="../media/image84.wmf"/><Relationship Id="rId9" Type="http://schemas.openxmlformats.org/officeDocument/2006/relationships/oleObject" Target="../embeddings/oleObject35.bin"/><Relationship Id="rId14" Type="http://schemas.openxmlformats.org/officeDocument/2006/relationships/image" Target="../media/image89.wmf"/><Relationship Id="rId22" Type="http://schemas.openxmlformats.org/officeDocument/2006/relationships/oleObject" Target="../embeddings/oleObject42.bin"/><Relationship Id="rId27" Type="http://schemas.openxmlformats.org/officeDocument/2006/relationships/image" Target="../media/image95.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100.wmf"/><Relationship Id="rId18" Type="http://schemas.openxmlformats.org/officeDocument/2006/relationships/oleObject" Target="../embeddings/oleObject52.bin"/><Relationship Id="rId3" Type="http://schemas.openxmlformats.org/officeDocument/2006/relationships/image" Target="../media/image131.png"/><Relationship Id="rId7" Type="http://schemas.openxmlformats.org/officeDocument/2006/relationships/image" Target="../media/image97.wmf"/><Relationship Id="rId12" Type="http://schemas.openxmlformats.org/officeDocument/2006/relationships/oleObject" Target="../embeddings/oleObject49.bin"/><Relationship Id="rId17" Type="http://schemas.openxmlformats.org/officeDocument/2006/relationships/image" Target="../media/image102.wmf"/><Relationship Id="rId2" Type="http://schemas.openxmlformats.org/officeDocument/2006/relationships/slideLayout" Target="../slideLayouts/slideLayout6.xml"/><Relationship Id="rId16" Type="http://schemas.openxmlformats.org/officeDocument/2006/relationships/oleObject" Target="../embeddings/oleObject51.bin"/><Relationship Id="rId1" Type="http://schemas.openxmlformats.org/officeDocument/2006/relationships/vmlDrawing" Target="../drawings/vmlDrawing4.vml"/><Relationship Id="rId6" Type="http://schemas.openxmlformats.org/officeDocument/2006/relationships/oleObject" Target="../embeddings/oleObject46.bin"/><Relationship Id="rId11" Type="http://schemas.openxmlformats.org/officeDocument/2006/relationships/image" Target="../media/image99.wmf"/><Relationship Id="rId5" Type="http://schemas.openxmlformats.org/officeDocument/2006/relationships/image" Target="../media/image96.wmf"/><Relationship Id="rId15" Type="http://schemas.openxmlformats.org/officeDocument/2006/relationships/image" Target="../media/image101.wmf"/><Relationship Id="rId10" Type="http://schemas.openxmlformats.org/officeDocument/2006/relationships/oleObject" Target="../embeddings/oleObject48.bin"/><Relationship Id="rId19" Type="http://schemas.openxmlformats.org/officeDocument/2006/relationships/image" Target="../media/image103.wmf"/><Relationship Id="rId4" Type="http://schemas.openxmlformats.org/officeDocument/2006/relationships/oleObject" Target="../embeddings/oleObject45.bin"/><Relationship Id="rId9" Type="http://schemas.openxmlformats.org/officeDocument/2006/relationships/image" Target="../media/image98.wmf"/><Relationship Id="rId14" Type="http://schemas.openxmlformats.org/officeDocument/2006/relationships/oleObject" Target="../embeddings/oleObject50.bin"/></Relationships>
</file>

<file path=ppt/slides/_rels/slide45.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108.wmf"/><Relationship Id="rId2" Type="http://schemas.openxmlformats.org/officeDocument/2006/relationships/slideLayout" Target="../slideLayouts/slideLayout6.xml"/><Relationship Id="rId16" Type="http://schemas.openxmlformats.org/officeDocument/2006/relationships/image" Target="../media/image110.wmf"/><Relationship Id="rId1" Type="http://schemas.openxmlformats.org/officeDocument/2006/relationships/vmlDrawing" Target="../drawings/vmlDrawing5.vml"/><Relationship Id="rId6" Type="http://schemas.openxmlformats.org/officeDocument/2006/relationships/image" Target="../media/image105.wmf"/><Relationship Id="rId11" Type="http://schemas.openxmlformats.org/officeDocument/2006/relationships/oleObject" Target="../embeddings/oleObject57.bin"/><Relationship Id="rId5" Type="http://schemas.openxmlformats.org/officeDocument/2006/relationships/oleObject" Target="../embeddings/oleObject54.bin"/><Relationship Id="rId15" Type="http://schemas.openxmlformats.org/officeDocument/2006/relationships/oleObject" Target="../embeddings/oleObject59.bin"/><Relationship Id="rId10" Type="http://schemas.openxmlformats.org/officeDocument/2006/relationships/image" Target="../media/image107.wmf"/><Relationship Id="rId4" Type="http://schemas.openxmlformats.org/officeDocument/2006/relationships/image" Target="../media/image104.wmf"/><Relationship Id="rId9" Type="http://schemas.openxmlformats.org/officeDocument/2006/relationships/oleObject" Target="../embeddings/oleObject56.bin"/><Relationship Id="rId14" Type="http://schemas.openxmlformats.org/officeDocument/2006/relationships/image" Target="../media/image109.wmf"/></Relationships>
</file>

<file path=ppt/slides/_rels/slide47.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111.wmf"/><Relationship Id="rId4" Type="http://schemas.openxmlformats.org/officeDocument/2006/relationships/oleObject" Target="../embeddings/oleObject60.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112.jpe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117.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14.w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116.wmf"/><Relationship Id="rId4" Type="http://schemas.openxmlformats.org/officeDocument/2006/relationships/image" Target="../media/image113.wmf"/><Relationship Id="rId9" Type="http://schemas.openxmlformats.org/officeDocument/2006/relationships/oleObject" Target="../embeddings/oleObject64.bin"/></Relationships>
</file>

<file path=ppt/slides/_rels/slide52.xml.rels><?xml version="1.0" encoding="UTF-8" standalone="yes"?>
<Relationships xmlns="http://schemas.openxmlformats.org/package/2006/relationships"><Relationship Id="rId13" Type="http://schemas.openxmlformats.org/officeDocument/2006/relationships/oleObject" Target="../embeddings/oleObject71.bin"/><Relationship Id="rId18" Type="http://schemas.openxmlformats.org/officeDocument/2006/relationships/image" Target="../media/image125.wmf"/><Relationship Id="rId26" Type="http://schemas.openxmlformats.org/officeDocument/2006/relationships/oleObject" Target="../embeddings/oleObject78.bin"/><Relationship Id="rId39" Type="http://schemas.openxmlformats.org/officeDocument/2006/relationships/oleObject" Target="../embeddings/oleObject89.bin"/><Relationship Id="rId3" Type="http://schemas.openxmlformats.org/officeDocument/2006/relationships/oleObject" Target="../embeddings/oleObject66.bin"/><Relationship Id="rId21" Type="http://schemas.openxmlformats.org/officeDocument/2006/relationships/oleObject" Target="../embeddings/oleObject75.bin"/><Relationship Id="rId34" Type="http://schemas.openxmlformats.org/officeDocument/2006/relationships/oleObject" Target="../embeddings/oleObject85.bin"/><Relationship Id="rId42" Type="http://schemas.openxmlformats.org/officeDocument/2006/relationships/oleObject" Target="../embeddings/oleObject91.bin"/><Relationship Id="rId47" Type="http://schemas.openxmlformats.org/officeDocument/2006/relationships/oleObject" Target="../embeddings/oleObject96.bin"/><Relationship Id="rId50" Type="http://schemas.openxmlformats.org/officeDocument/2006/relationships/comments" Target="../comments/comment1.xml"/><Relationship Id="rId7" Type="http://schemas.openxmlformats.org/officeDocument/2006/relationships/oleObject" Target="../embeddings/oleObject68.bin"/><Relationship Id="rId12" Type="http://schemas.openxmlformats.org/officeDocument/2006/relationships/image" Target="../media/image122.wmf"/><Relationship Id="rId17" Type="http://schemas.openxmlformats.org/officeDocument/2006/relationships/oleObject" Target="../embeddings/oleObject73.bin"/><Relationship Id="rId25" Type="http://schemas.openxmlformats.org/officeDocument/2006/relationships/image" Target="../media/image128.wmf"/><Relationship Id="rId33" Type="http://schemas.openxmlformats.org/officeDocument/2006/relationships/oleObject" Target="../embeddings/oleObject84.bin"/><Relationship Id="rId38" Type="http://schemas.openxmlformats.org/officeDocument/2006/relationships/oleObject" Target="../embeddings/oleObject88.bin"/><Relationship Id="rId46" Type="http://schemas.openxmlformats.org/officeDocument/2006/relationships/oleObject" Target="../embeddings/oleObject95.bin"/><Relationship Id="rId2" Type="http://schemas.openxmlformats.org/officeDocument/2006/relationships/slideLayout" Target="../slideLayouts/slideLayout7.xml"/><Relationship Id="rId16" Type="http://schemas.openxmlformats.org/officeDocument/2006/relationships/image" Target="../media/image124.wmf"/><Relationship Id="rId20" Type="http://schemas.openxmlformats.org/officeDocument/2006/relationships/image" Target="../media/image126.wmf"/><Relationship Id="rId29" Type="http://schemas.openxmlformats.org/officeDocument/2006/relationships/oleObject" Target="../embeddings/oleObject80.bin"/><Relationship Id="rId41" Type="http://schemas.openxmlformats.org/officeDocument/2006/relationships/oleObject" Target="../embeddings/oleObject90.bin"/><Relationship Id="rId1" Type="http://schemas.openxmlformats.org/officeDocument/2006/relationships/vmlDrawing" Target="../drawings/vmlDrawing8.vml"/><Relationship Id="rId6" Type="http://schemas.openxmlformats.org/officeDocument/2006/relationships/image" Target="../media/image119.wmf"/><Relationship Id="rId11" Type="http://schemas.openxmlformats.org/officeDocument/2006/relationships/oleObject" Target="../embeddings/oleObject70.bin"/><Relationship Id="rId24" Type="http://schemas.openxmlformats.org/officeDocument/2006/relationships/oleObject" Target="../embeddings/oleObject77.bin"/><Relationship Id="rId32" Type="http://schemas.openxmlformats.org/officeDocument/2006/relationships/oleObject" Target="../embeddings/oleObject83.bin"/><Relationship Id="rId37" Type="http://schemas.openxmlformats.org/officeDocument/2006/relationships/oleObject" Target="../embeddings/oleObject87.bin"/><Relationship Id="rId40" Type="http://schemas.openxmlformats.org/officeDocument/2006/relationships/image" Target="../media/image131.wmf"/><Relationship Id="rId45" Type="http://schemas.openxmlformats.org/officeDocument/2006/relationships/oleObject" Target="../embeddings/oleObject94.bin"/><Relationship Id="rId5" Type="http://schemas.openxmlformats.org/officeDocument/2006/relationships/oleObject" Target="../embeddings/oleObject67.bin"/><Relationship Id="rId15" Type="http://schemas.openxmlformats.org/officeDocument/2006/relationships/oleObject" Target="../embeddings/oleObject72.bin"/><Relationship Id="rId23" Type="http://schemas.openxmlformats.org/officeDocument/2006/relationships/oleObject" Target="../embeddings/oleObject76.bin"/><Relationship Id="rId28" Type="http://schemas.openxmlformats.org/officeDocument/2006/relationships/oleObject" Target="../embeddings/oleObject79.bin"/><Relationship Id="rId36" Type="http://schemas.openxmlformats.org/officeDocument/2006/relationships/oleObject" Target="../embeddings/oleObject86.bin"/><Relationship Id="rId49" Type="http://schemas.openxmlformats.org/officeDocument/2006/relationships/oleObject" Target="../embeddings/oleObject97.bin"/><Relationship Id="rId10" Type="http://schemas.openxmlformats.org/officeDocument/2006/relationships/image" Target="../media/image121.wmf"/><Relationship Id="rId19" Type="http://schemas.openxmlformats.org/officeDocument/2006/relationships/oleObject" Target="../embeddings/oleObject74.bin"/><Relationship Id="rId31" Type="http://schemas.openxmlformats.org/officeDocument/2006/relationships/oleObject" Target="../embeddings/oleObject82.bin"/><Relationship Id="rId44" Type="http://schemas.openxmlformats.org/officeDocument/2006/relationships/oleObject" Target="../embeddings/oleObject93.bin"/><Relationship Id="rId4" Type="http://schemas.openxmlformats.org/officeDocument/2006/relationships/image" Target="../media/image118.wmf"/><Relationship Id="rId9" Type="http://schemas.openxmlformats.org/officeDocument/2006/relationships/oleObject" Target="../embeddings/oleObject69.bin"/><Relationship Id="rId14" Type="http://schemas.openxmlformats.org/officeDocument/2006/relationships/image" Target="../media/image123.wmf"/><Relationship Id="rId22" Type="http://schemas.openxmlformats.org/officeDocument/2006/relationships/image" Target="../media/image127.wmf"/><Relationship Id="rId27" Type="http://schemas.openxmlformats.org/officeDocument/2006/relationships/image" Target="../media/image129.wmf"/><Relationship Id="rId30" Type="http://schemas.openxmlformats.org/officeDocument/2006/relationships/oleObject" Target="../embeddings/oleObject81.bin"/><Relationship Id="rId35" Type="http://schemas.openxmlformats.org/officeDocument/2006/relationships/image" Target="../media/image130.wmf"/><Relationship Id="rId43" Type="http://schemas.openxmlformats.org/officeDocument/2006/relationships/oleObject" Target="../embeddings/oleObject92.bin"/><Relationship Id="rId48" Type="http://schemas.openxmlformats.org/officeDocument/2006/relationships/image" Target="../media/image132.wmf"/><Relationship Id="rId8" Type="http://schemas.openxmlformats.org/officeDocument/2006/relationships/image" Target="../media/image120.wmf"/></Relationships>
</file>

<file path=ppt/slides/_rels/slide53.xml.rels><?xml version="1.0" encoding="UTF-8" standalone="yes"?>
<Relationships xmlns="http://schemas.openxmlformats.org/package/2006/relationships"><Relationship Id="rId3" Type="http://schemas.openxmlformats.org/officeDocument/2006/relationships/image" Target="../media/image135.jpeg"/><Relationship Id="rId7" Type="http://schemas.openxmlformats.org/officeDocument/2006/relationships/image" Target="../media/image134.w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99.bin"/><Relationship Id="rId5" Type="http://schemas.openxmlformats.org/officeDocument/2006/relationships/image" Target="../media/image133.wmf"/><Relationship Id="rId4" Type="http://schemas.openxmlformats.org/officeDocument/2006/relationships/oleObject" Target="../embeddings/oleObject98.bin"/></Relationships>
</file>

<file path=ppt/slides/_rels/slide54.xml.rels><?xml version="1.0" encoding="UTF-8" standalone="yes"?>
<Relationships xmlns="http://schemas.openxmlformats.org/package/2006/relationships"><Relationship Id="rId2" Type="http://schemas.openxmlformats.org/officeDocument/2006/relationships/image" Target="../media/image136.jp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36.jp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43.png"/><Relationship Id="rId4" Type="http://schemas.openxmlformats.org/officeDocument/2006/relationships/image" Target="../media/image142.png"/></Relationships>
</file>

<file path=ppt/slides/_rels/slide58.xml.rels><?xml version="1.0" encoding="UTF-8" standalone="yes"?>
<Relationships xmlns="http://schemas.openxmlformats.org/package/2006/relationships"><Relationship Id="rId3" Type="http://schemas.openxmlformats.org/officeDocument/2006/relationships/image" Target="../media/image145.jpeg"/><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144.wmf"/><Relationship Id="rId4" Type="http://schemas.openxmlformats.org/officeDocument/2006/relationships/oleObject" Target="../embeddings/oleObject100.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7.xml"/><Relationship Id="rId4" Type="http://schemas.openxmlformats.org/officeDocument/2006/relationships/image" Target="../media/image148.png"/></Relationships>
</file>

<file path=ppt/slides/_rels/slide6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w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153.wmf"/><Relationship Id="rId2" Type="http://schemas.openxmlformats.org/officeDocument/2006/relationships/slideLayout" Target="../slideLayouts/slideLayout6.xml"/><Relationship Id="rId1" Type="http://schemas.openxmlformats.org/officeDocument/2006/relationships/vmlDrawing" Target="../drawings/vmlDrawing11.vml"/><Relationship Id="rId5" Type="http://schemas.openxmlformats.org/officeDocument/2006/relationships/image" Target="../media/image152.wmf"/><Relationship Id="rId4" Type="http://schemas.openxmlformats.org/officeDocument/2006/relationships/oleObject" Target="../embeddings/oleObject101.bin"/></Relationships>
</file>

<file path=ppt/slides/_rels/slide64.xml.rels><?xml version="1.0" encoding="UTF-8" standalone="yes"?>
<Relationships xmlns="http://schemas.openxmlformats.org/package/2006/relationships"><Relationship Id="rId8" Type="http://schemas.openxmlformats.org/officeDocument/2006/relationships/image" Target="../media/image160.wmf"/><Relationship Id="rId13" Type="http://schemas.openxmlformats.org/officeDocument/2006/relationships/image" Target="../media/image165.wmf"/><Relationship Id="rId3" Type="http://schemas.openxmlformats.org/officeDocument/2006/relationships/image" Target="../media/image155.wmf"/><Relationship Id="rId7" Type="http://schemas.openxmlformats.org/officeDocument/2006/relationships/image" Target="../media/image159.wmf"/><Relationship Id="rId12" Type="http://schemas.openxmlformats.org/officeDocument/2006/relationships/image" Target="../media/image164.wmf"/><Relationship Id="rId2" Type="http://schemas.openxmlformats.org/officeDocument/2006/relationships/image" Target="../media/image154.wmf"/><Relationship Id="rId1" Type="http://schemas.openxmlformats.org/officeDocument/2006/relationships/slideLayout" Target="../slideLayouts/slideLayout7.xml"/><Relationship Id="rId6" Type="http://schemas.openxmlformats.org/officeDocument/2006/relationships/image" Target="../media/image158.wmf"/><Relationship Id="rId11" Type="http://schemas.openxmlformats.org/officeDocument/2006/relationships/image" Target="../media/image163.wmf"/><Relationship Id="rId5" Type="http://schemas.openxmlformats.org/officeDocument/2006/relationships/image" Target="../media/image157.wmf"/><Relationship Id="rId10" Type="http://schemas.openxmlformats.org/officeDocument/2006/relationships/image" Target="../media/image162.wmf"/><Relationship Id="rId4" Type="http://schemas.openxmlformats.org/officeDocument/2006/relationships/image" Target="../media/image156.wmf"/><Relationship Id="rId9" Type="http://schemas.openxmlformats.org/officeDocument/2006/relationships/image" Target="../media/image161.wmf"/><Relationship Id="rId14" Type="http://schemas.openxmlformats.org/officeDocument/2006/relationships/image" Target="../media/image166.wmf"/></Relationships>
</file>

<file path=ppt/slides/_rels/slide65.xml.rels><?xml version="1.0" encoding="UTF-8" standalone="yes"?>
<Relationships xmlns="http://schemas.openxmlformats.org/package/2006/relationships"><Relationship Id="rId8" Type="http://schemas.openxmlformats.org/officeDocument/2006/relationships/image" Target="../media/image173.wmf"/><Relationship Id="rId13" Type="http://schemas.openxmlformats.org/officeDocument/2006/relationships/image" Target="../media/image178.wmf"/><Relationship Id="rId3" Type="http://schemas.openxmlformats.org/officeDocument/2006/relationships/image" Target="../media/image168.wmf"/><Relationship Id="rId7" Type="http://schemas.openxmlformats.org/officeDocument/2006/relationships/image" Target="../media/image172.wmf"/><Relationship Id="rId12" Type="http://schemas.openxmlformats.org/officeDocument/2006/relationships/image" Target="../media/image177.wmf"/><Relationship Id="rId2" Type="http://schemas.openxmlformats.org/officeDocument/2006/relationships/image" Target="../media/image167.wmf"/><Relationship Id="rId1" Type="http://schemas.openxmlformats.org/officeDocument/2006/relationships/slideLayout" Target="../slideLayouts/slideLayout7.xml"/><Relationship Id="rId6" Type="http://schemas.openxmlformats.org/officeDocument/2006/relationships/image" Target="../media/image171.wmf"/><Relationship Id="rId11" Type="http://schemas.openxmlformats.org/officeDocument/2006/relationships/image" Target="../media/image176.wmf"/><Relationship Id="rId5" Type="http://schemas.openxmlformats.org/officeDocument/2006/relationships/image" Target="../media/image170.wmf"/><Relationship Id="rId10" Type="http://schemas.openxmlformats.org/officeDocument/2006/relationships/image" Target="../media/image175.wmf"/><Relationship Id="rId4" Type="http://schemas.openxmlformats.org/officeDocument/2006/relationships/image" Target="../media/image169.wmf"/><Relationship Id="rId9" Type="http://schemas.openxmlformats.org/officeDocument/2006/relationships/image" Target="../media/image174.wmf"/><Relationship Id="rId14" Type="http://schemas.openxmlformats.org/officeDocument/2006/relationships/image" Target="../media/image179.wmf"/></Relationships>
</file>

<file path=ppt/slides/_rels/slide66.xml.rels><?xml version="1.0" encoding="UTF-8" standalone="yes"?>
<Relationships xmlns="http://schemas.openxmlformats.org/package/2006/relationships"><Relationship Id="rId8" Type="http://schemas.openxmlformats.org/officeDocument/2006/relationships/image" Target="../media/image186.wmf"/><Relationship Id="rId3" Type="http://schemas.openxmlformats.org/officeDocument/2006/relationships/image" Target="../media/image181.wmf"/><Relationship Id="rId7" Type="http://schemas.openxmlformats.org/officeDocument/2006/relationships/image" Target="../media/image185.wmf"/><Relationship Id="rId12" Type="http://schemas.openxmlformats.org/officeDocument/2006/relationships/image" Target="../media/image190.wmf"/><Relationship Id="rId2" Type="http://schemas.openxmlformats.org/officeDocument/2006/relationships/image" Target="../media/image180.wmf"/><Relationship Id="rId1" Type="http://schemas.openxmlformats.org/officeDocument/2006/relationships/slideLayout" Target="../slideLayouts/slideLayout7.xml"/><Relationship Id="rId6" Type="http://schemas.openxmlformats.org/officeDocument/2006/relationships/image" Target="../media/image184.wmf"/><Relationship Id="rId11" Type="http://schemas.openxmlformats.org/officeDocument/2006/relationships/image" Target="../media/image189.wmf"/><Relationship Id="rId5" Type="http://schemas.openxmlformats.org/officeDocument/2006/relationships/image" Target="../media/image183.wmf"/><Relationship Id="rId10" Type="http://schemas.openxmlformats.org/officeDocument/2006/relationships/image" Target="../media/image188.wmf"/><Relationship Id="rId4" Type="http://schemas.openxmlformats.org/officeDocument/2006/relationships/image" Target="../media/image182.wmf"/><Relationship Id="rId9" Type="http://schemas.openxmlformats.org/officeDocument/2006/relationships/image" Target="../media/image187.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8" Type="http://schemas.openxmlformats.org/officeDocument/2006/relationships/image" Target="../media/image193.wmf"/><Relationship Id="rId13" Type="http://schemas.openxmlformats.org/officeDocument/2006/relationships/oleObject" Target="../embeddings/oleObject107.bin"/><Relationship Id="rId18" Type="http://schemas.openxmlformats.org/officeDocument/2006/relationships/image" Target="../media/image198.wmf"/><Relationship Id="rId3" Type="http://schemas.openxmlformats.org/officeDocument/2006/relationships/oleObject" Target="../embeddings/oleObject102.bin"/><Relationship Id="rId21" Type="http://schemas.openxmlformats.org/officeDocument/2006/relationships/oleObject" Target="../embeddings/oleObject111.bin"/><Relationship Id="rId7" Type="http://schemas.openxmlformats.org/officeDocument/2006/relationships/oleObject" Target="../embeddings/oleObject104.bin"/><Relationship Id="rId12" Type="http://schemas.openxmlformats.org/officeDocument/2006/relationships/image" Target="../media/image195.wmf"/><Relationship Id="rId17" Type="http://schemas.openxmlformats.org/officeDocument/2006/relationships/oleObject" Target="../embeddings/oleObject109.bin"/><Relationship Id="rId2" Type="http://schemas.openxmlformats.org/officeDocument/2006/relationships/slideLayout" Target="../slideLayouts/slideLayout7.xml"/><Relationship Id="rId16" Type="http://schemas.openxmlformats.org/officeDocument/2006/relationships/image" Target="../media/image197.wmf"/><Relationship Id="rId20" Type="http://schemas.openxmlformats.org/officeDocument/2006/relationships/image" Target="../media/image199.wmf"/><Relationship Id="rId1" Type="http://schemas.openxmlformats.org/officeDocument/2006/relationships/vmlDrawing" Target="../drawings/vmlDrawing12.vml"/><Relationship Id="rId6" Type="http://schemas.openxmlformats.org/officeDocument/2006/relationships/image" Target="../media/image192.wmf"/><Relationship Id="rId11" Type="http://schemas.openxmlformats.org/officeDocument/2006/relationships/oleObject" Target="../embeddings/oleObject106.bin"/><Relationship Id="rId24" Type="http://schemas.openxmlformats.org/officeDocument/2006/relationships/image" Target="../media/image201.wmf"/><Relationship Id="rId5" Type="http://schemas.openxmlformats.org/officeDocument/2006/relationships/oleObject" Target="../embeddings/oleObject103.bin"/><Relationship Id="rId15" Type="http://schemas.openxmlformats.org/officeDocument/2006/relationships/oleObject" Target="../embeddings/oleObject108.bin"/><Relationship Id="rId23" Type="http://schemas.openxmlformats.org/officeDocument/2006/relationships/oleObject" Target="../embeddings/oleObject112.bin"/><Relationship Id="rId10" Type="http://schemas.openxmlformats.org/officeDocument/2006/relationships/image" Target="../media/image194.wmf"/><Relationship Id="rId19" Type="http://schemas.openxmlformats.org/officeDocument/2006/relationships/oleObject" Target="../embeddings/oleObject110.bin"/><Relationship Id="rId4" Type="http://schemas.openxmlformats.org/officeDocument/2006/relationships/image" Target="../media/image191.wmf"/><Relationship Id="rId9" Type="http://schemas.openxmlformats.org/officeDocument/2006/relationships/oleObject" Target="../embeddings/oleObject105.bin"/><Relationship Id="rId14" Type="http://schemas.openxmlformats.org/officeDocument/2006/relationships/image" Target="../media/image196.wmf"/><Relationship Id="rId22" Type="http://schemas.openxmlformats.org/officeDocument/2006/relationships/image" Target="../media/image200.wmf"/></Relationships>
</file>

<file path=ppt/slides/_rels/slide69.xml.rels><?xml version="1.0" encoding="UTF-8" standalone="yes"?>
<Relationships xmlns="http://schemas.openxmlformats.org/package/2006/relationships"><Relationship Id="rId8" Type="http://schemas.openxmlformats.org/officeDocument/2006/relationships/image" Target="../media/image204.wmf"/><Relationship Id="rId13" Type="http://schemas.openxmlformats.org/officeDocument/2006/relationships/oleObject" Target="../embeddings/oleObject118.bin"/><Relationship Id="rId3" Type="http://schemas.openxmlformats.org/officeDocument/2006/relationships/oleObject" Target="../embeddings/oleObject113.bin"/><Relationship Id="rId7" Type="http://schemas.openxmlformats.org/officeDocument/2006/relationships/oleObject" Target="../embeddings/oleObject115.bin"/><Relationship Id="rId12" Type="http://schemas.openxmlformats.org/officeDocument/2006/relationships/image" Target="../media/image206.wmf"/><Relationship Id="rId17" Type="http://schemas.openxmlformats.org/officeDocument/2006/relationships/image" Target="../media/image256.png"/><Relationship Id="rId2" Type="http://schemas.openxmlformats.org/officeDocument/2006/relationships/slideLayout" Target="../slideLayouts/slideLayout7.xml"/><Relationship Id="rId16" Type="http://schemas.openxmlformats.org/officeDocument/2006/relationships/image" Target="../media/image208.wmf"/><Relationship Id="rId1" Type="http://schemas.openxmlformats.org/officeDocument/2006/relationships/vmlDrawing" Target="../drawings/vmlDrawing13.vml"/><Relationship Id="rId6" Type="http://schemas.openxmlformats.org/officeDocument/2006/relationships/image" Target="../media/image203.wmf"/><Relationship Id="rId11" Type="http://schemas.openxmlformats.org/officeDocument/2006/relationships/oleObject" Target="../embeddings/oleObject117.bin"/><Relationship Id="rId5" Type="http://schemas.openxmlformats.org/officeDocument/2006/relationships/oleObject" Target="../embeddings/oleObject114.bin"/><Relationship Id="rId15" Type="http://schemas.openxmlformats.org/officeDocument/2006/relationships/oleObject" Target="../embeddings/oleObject119.bin"/><Relationship Id="rId10" Type="http://schemas.openxmlformats.org/officeDocument/2006/relationships/image" Target="../media/image205.wmf"/><Relationship Id="rId4" Type="http://schemas.openxmlformats.org/officeDocument/2006/relationships/image" Target="../media/image202.wmf"/><Relationship Id="rId9" Type="http://schemas.openxmlformats.org/officeDocument/2006/relationships/oleObject" Target="../embeddings/oleObject116.bin"/><Relationship Id="rId14" Type="http://schemas.openxmlformats.org/officeDocument/2006/relationships/image" Target="../media/image207.wmf"/></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09.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8" Type="http://schemas.openxmlformats.org/officeDocument/2006/relationships/image" Target="../media/image216.wmf"/><Relationship Id="rId13" Type="http://schemas.openxmlformats.org/officeDocument/2006/relationships/image" Target="../media/image221.wmf"/><Relationship Id="rId3" Type="http://schemas.openxmlformats.org/officeDocument/2006/relationships/image" Target="../media/image211.wmf"/><Relationship Id="rId7" Type="http://schemas.openxmlformats.org/officeDocument/2006/relationships/image" Target="../media/image215.wmf"/><Relationship Id="rId12" Type="http://schemas.openxmlformats.org/officeDocument/2006/relationships/image" Target="../media/image220.wmf"/><Relationship Id="rId2" Type="http://schemas.openxmlformats.org/officeDocument/2006/relationships/image" Target="../media/image210.wmf"/><Relationship Id="rId1" Type="http://schemas.openxmlformats.org/officeDocument/2006/relationships/slideLayout" Target="../slideLayouts/slideLayout7.xml"/><Relationship Id="rId6" Type="http://schemas.openxmlformats.org/officeDocument/2006/relationships/image" Target="../media/image214.wmf"/><Relationship Id="rId11" Type="http://schemas.openxmlformats.org/officeDocument/2006/relationships/image" Target="../media/image219.wmf"/><Relationship Id="rId5" Type="http://schemas.openxmlformats.org/officeDocument/2006/relationships/image" Target="../media/image213.wmf"/><Relationship Id="rId15" Type="http://schemas.openxmlformats.org/officeDocument/2006/relationships/image" Target="../media/image223.wmf"/><Relationship Id="rId10" Type="http://schemas.openxmlformats.org/officeDocument/2006/relationships/image" Target="../media/image218.wmf"/><Relationship Id="rId4" Type="http://schemas.openxmlformats.org/officeDocument/2006/relationships/image" Target="../media/image212.wmf"/><Relationship Id="rId9" Type="http://schemas.openxmlformats.org/officeDocument/2006/relationships/image" Target="../media/image217.wmf"/><Relationship Id="rId14" Type="http://schemas.openxmlformats.org/officeDocument/2006/relationships/image" Target="../media/image222.wmf"/></Relationships>
</file>

<file path=ppt/slides/_rels/slide73.xml.rels><?xml version="1.0" encoding="UTF-8" standalone="yes"?>
<Relationships xmlns="http://schemas.openxmlformats.org/package/2006/relationships"><Relationship Id="rId8" Type="http://schemas.openxmlformats.org/officeDocument/2006/relationships/image" Target="../media/image230.wmf"/><Relationship Id="rId13" Type="http://schemas.openxmlformats.org/officeDocument/2006/relationships/image" Target="../media/image235.wmf"/><Relationship Id="rId3" Type="http://schemas.openxmlformats.org/officeDocument/2006/relationships/image" Target="../media/image225.wmf"/><Relationship Id="rId7" Type="http://schemas.openxmlformats.org/officeDocument/2006/relationships/image" Target="../media/image229.wmf"/><Relationship Id="rId12" Type="http://schemas.openxmlformats.org/officeDocument/2006/relationships/image" Target="../media/image234.wmf"/><Relationship Id="rId2" Type="http://schemas.openxmlformats.org/officeDocument/2006/relationships/image" Target="../media/image224.wmf"/><Relationship Id="rId1" Type="http://schemas.openxmlformats.org/officeDocument/2006/relationships/slideLayout" Target="../slideLayouts/slideLayout7.xml"/><Relationship Id="rId6" Type="http://schemas.openxmlformats.org/officeDocument/2006/relationships/image" Target="../media/image228.wmf"/><Relationship Id="rId11" Type="http://schemas.openxmlformats.org/officeDocument/2006/relationships/image" Target="../media/image233.wmf"/><Relationship Id="rId5" Type="http://schemas.openxmlformats.org/officeDocument/2006/relationships/image" Target="../media/image227.wmf"/><Relationship Id="rId10" Type="http://schemas.openxmlformats.org/officeDocument/2006/relationships/image" Target="../media/image232.wmf"/><Relationship Id="rId4" Type="http://schemas.openxmlformats.org/officeDocument/2006/relationships/image" Target="../media/image226.wmf"/><Relationship Id="rId9" Type="http://schemas.openxmlformats.org/officeDocument/2006/relationships/image" Target="../media/image231.wmf"/><Relationship Id="rId14" Type="http://schemas.openxmlformats.org/officeDocument/2006/relationships/image" Target="../media/image236.wmf"/></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1330.bin"/><Relationship Id="rId13" Type="http://schemas.openxmlformats.org/officeDocument/2006/relationships/image" Target="../media/image246.wmf"/><Relationship Id="rId18" Type="http://schemas.openxmlformats.org/officeDocument/2006/relationships/oleObject" Target="../embeddings/oleObject124.bin"/><Relationship Id="rId26" Type="http://schemas.openxmlformats.org/officeDocument/2006/relationships/image" Target="../media/image242.wmf"/><Relationship Id="rId3" Type="http://schemas.openxmlformats.org/officeDocument/2006/relationships/image" Target="../media/image243.png"/><Relationship Id="rId21" Type="http://schemas.openxmlformats.org/officeDocument/2006/relationships/oleObject" Target="../embeddings/oleObject126.bin"/><Relationship Id="rId7" Type="http://schemas.openxmlformats.org/officeDocument/2006/relationships/image" Target="../media/image237.wmf"/><Relationship Id="rId12" Type="http://schemas.openxmlformats.org/officeDocument/2006/relationships/oleObject" Target="../embeddings/oleObject1340.bin"/><Relationship Id="rId17" Type="http://schemas.openxmlformats.org/officeDocument/2006/relationships/image" Target="../media/image239.wmf"/><Relationship Id="rId25" Type="http://schemas.openxmlformats.org/officeDocument/2006/relationships/oleObject" Target="../embeddings/oleObject128.bin"/><Relationship Id="rId2" Type="http://schemas.openxmlformats.org/officeDocument/2006/relationships/slideLayout" Target="../slideLayouts/slideLayout7.xml"/><Relationship Id="rId16" Type="http://schemas.openxmlformats.org/officeDocument/2006/relationships/oleObject" Target="../embeddings/oleObject123.bin"/><Relationship Id="rId20" Type="http://schemas.openxmlformats.org/officeDocument/2006/relationships/image" Target="../media/image240.wmf"/><Relationship Id="rId1" Type="http://schemas.openxmlformats.org/officeDocument/2006/relationships/vmlDrawing" Target="../drawings/vmlDrawing14.vml"/><Relationship Id="rId6" Type="http://schemas.openxmlformats.org/officeDocument/2006/relationships/oleObject" Target="../embeddings/oleObject120.bin"/><Relationship Id="rId11" Type="http://schemas.openxmlformats.org/officeDocument/2006/relationships/oleObject" Target="../embeddings/oleObject121.bin"/><Relationship Id="rId24" Type="http://schemas.openxmlformats.org/officeDocument/2006/relationships/image" Target="../media/image247.png"/><Relationship Id="rId5" Type="http://schemas.openxmlformats.org/officeDocument/2006/relationships/image" Target="../media/image245.png"/><Relationship Id="rId15" Type="http://schemas.openxmlformats.org/officeDocument/2006/relationships/image" Target="../media/image238.wmf"/><Relationship Id="rId23" Type="http://schemas.openxmlformats.org/officeDocument/2006/relationships/oleObject" Target="../embeddings/oleObject127.bin"/><Relationship Id="rId10" Type="http://schemas.openxmlformats.org/officeDocument/2006/relationships/image" Target="../media/image296.png"/><Relationship Id="rId19" Type="http://schemas.openxmlformats.org/officeDocument/2006/relationships/oleObject" Target="../embeddings/oleObject125.bin"/><Relationship Id="rId4" Type="http://schemas.openxmlformats.org/officeDocument/2006/relationships/image" Target="../media/image244.png"/><Relationship Id="rId9" Type="http://schemas.openxmlformats.org/officeDocument/2006/relationships/image" Target="../media/image237.wmf"/><Relationship Id="rId14" Type="http://schemas.openxmlformats.org/officeDocument/2006/relationships/oleObject" Target="../embeddings/oleObject122.bin"/><Relationship Id="rId22" Type="http://schemas.openxmlformats.org/officeDocument/2006/relationships/image" Target="../media/image241.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5000"/>
          </a:schemeClr>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1F1289-78F3-4D60-87C8-D6176EA9E5AC}"/>
              </a:ext>
            </a:extLst>
          </p:cNvPr>
          <p:cNvSpPr>
            <a:spLocks noChangeAspect="1"/>
          </p:cNvSpPr>
          <p:nvPr/>
        </p:nvSpPr>
        <p:spPr>
          <a:xfrm>
            <a:off x="-32898" y="0"/>
            <a:ext cx="12192000" cy="8686800"/>
          </a:xfrm>
          <a:prstGeom prst="rect">
            <a:avLst/>
          </a:prstGeom>
          <a:blipFill dpi="0" rotWithShape="1">
            <a:blip r:embed="rId2"/>
            <a:srcRect/>
            <a:stretch>
              <a:fillRect/>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dk1"/>
                </a:solidFill>
                <a:prstDash val="solid"/>
                <a:miter lim="800000"/>
              </a14:hiddenLine>
            </a:ext>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6" name="矩形 15"/>
          <p:cNvSpPr/>
          <p:nvPr/>
        </p:nvSpPr>
        <p:spPr>
          <a:xfrm>
            <a:off x="-579329" y="1533832"/>
            <a:ext cx="13641685" cy="3312912"/>
          </a:xfrm>
          <a:prstGeom prst="rect">
            <a:avLst/>
          </a:prstGeom>
          <a:solidFill>
            <a:srgbClr val="685D5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4"/>
          <p:cNvSpPr txBox="1"/>
          <p:nvPr/>
        </p:nvSpPr>
        <p:spPr>
          <a:xfrm>
            <a:off x="2613579" y="3275100"/>
            <a:ext cx="7878675" cy="1015663"/>
          </a:xfrm>
          <a:prstGeom prst="rect">
            <a:avLst/>
          </a:prstGeom>
          <a:noFill/>
        </p:spPr>
        <p:txBody>
          <a:bodyPr wrap="square" rtlCol="0">
            <a:spAutoFit/>
          </a:bodyPr>
          <a:lstStyle/>
          <a:p>
            <a:r>
              <a:rPr lang="zh-CN" altLang="en-US" sz="6000" b="1" dirty="0">
                <a:solidFill>
                  <a:schemeClr val="bg1"/>
                </a:solidFill>
                <a:latin typeface="微软雅黑" panose="020B0503020204020204" pitchFamily="34" charset="-122"/>
                <a:ea typeface="微软雅黑" panose="020B0503020204020204" pitchFamily="34" charset="-122"/>
              </a:rPr>
              <a:t>经 典 统 计 学 基 础</a:t>
            </a:r>
          </a:p>
        </p:txBody>
      </p:sp>
      <p:sp>
        <p:nvSpPr>
          <p:cNvPr id="34" name="矩形 33"/>
          <p:cNvSpPr/>
          <p:nvPr/>
        </p:nvSpPr>
        <p:spPr>
          <a:xfrm rot="18890443">
            <a:off x="3112702" y="-4164590"/>
            <a:ext cx="5962656" cy="5962656"/>
          </a:xfrm>
          <a:prstGeom prst="rect">
            <a:avLst/>
          </a:prstGeom>
          <a:solidFill>
            <a:schemeClr val="bg1">
              <a:lumMod val="85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rot="18890443">
            <a:off x="2931207" y="-4323846"/>
            <a:ext cx="6263790" cy="6263790"/>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4"/>
          <p:cNvSpPr txBox="1"/>
          <p:nvPr/>
        </p:nvSpPr>
        <p:spPr>
          <a:xfrm>
            <a:off x="5461411" y="1357307"/>
            <a:ext cx="1203382" cy="1323439"/>
          </a:xfrm>
          <a:prstGeom prst="rect">
            <a:avLst/>
          </a:prstGeom>
          <a:noFill/>
        </p:spPr>
        <p:txBody>
          <a:bodyPr wrap="square" rtlCol="0">
            <a:spAutoFit/>
          </a:bodyPr>
          <a:lstStyle/>
          <a:p>
            <a:r>
              <a:rPr lang="en-US" altLang="zh-CN" sz="8000" b="1" dirty="0">
                <a:solidFill>
                  <a:schemeClr val="bg1"/>
                </a:solidFill>
                <a:latin typeface="+mj-lt"/>
                <a:ea typeface="微软雅黑" panose="020B0503020204020204" pitchFamily="34" charset="-122"/>
              </a:rPr>
              <a:t>02</a:t>
            </a:r>
            <a:endParaRPr lang="zh-CN" altLang="en-US" sz="8000" b="1" dirty="0">
              <a:solidFill>
                <a:schemeClr val="bg1"/>
              </a:solidFill>
              <a:latin typeface="+mj-lt"/>
              <a:ea typeface="微软雅黑" panose="020B0503020204020204" pitchFamily="34" charset="-122"/>
            </a:endParaRPr>
          </a:p>
        </p:txBody>
      </p:sp>
    </p:spTree>
    <p:extLst>
      <p:ext uri="{BB962C8B-B14F-4D97-AF65-F5344CB8AC3E}">
        <p14:creationId xmlns:p14="http://schemas.microsoft.com/office/powerpoint/2010/main" val="1081129817"/>
      </p:ext>
    </p:extLst>
  </p:cSld>
  <p:clrMapOvr>
    <a:masterClrMapping/>
  </p:clrMapOvr>
  <p:transition spd="med">
    <p:pull/>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F8893853-CF5D-4B47-997C-46F49C5EFB84}"/>
              </a:ext>
            </a:extLst>
          </p:cNvPr>
          <p:cNvSpPr/>
          <p:nvPr/>
        </p:nvSpPr>
        <p:spPr>
          <a:xfrm>
            <a:off x="-178449" y="406456"/>
            <a:ext cx="12900624" cy="2360330"/>
          </a:xfrm>
          <a:prstGeom prst="rect">
            <a:avLst/>
          </a:prstGeom>
          <a:solidFill>
            <a:srgbClr val="685D5C"/>
          </a:solidFill>
          <a:ln w="698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41" name="矩形 40">
            <a:extLst>
              <a:ext uri="{FF2B5EF4-FFF2-40B4-BE49-F238E27FC236}">
                <a16:creationId xmlns:a16="http://schemas.microsoft.com/office/drawing/2014/main" id="{73995AD8-9DC1-4F86-A9D9-D7D9CBFA6E3D}"/>
              </a:ext>
            </a:extLst>
          </p:cNvPr>
          <p:cNvSpPr/>
          <p:nvPr/>
        </p:nvSpPr>
        <p:spPr>
          <a:xfrm>
            <a:off x="4518777" y="-551377"/>
            <a:ext cx="3174978" cy="1281905"/>
          </a:xfrm>
          <a:prstGeom prst="rect">
            <a:avLst/>
          </a:prstGeom>
          <a:solidFill>
            <a:srgbClr val="685D5C"/>
          </a:solidFill>
          <a:ln w="698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66" name="标题 1">
            <a:extLst>
              <a:ext uri="{FF2B5EF4-FFF2-40B4-BE49-F238E27FC236}">
                <a16:creationId xmlns:a16="http://schemas.microsoft.com/office/drawing/2014/main" id="{A143CD2C-A4E8-4750-A95F-3E2C110D357F}"/>
              </a:ext>
            </a:extLst>
          </p:cNvPr>
          <p:cNvSpPr txBox="1">
            <a:spLocks/>
          </p:cNvSpPr>
          <p:nvPr/>
        </p:nvSpPr>
        <p:spPr>
          <a:xfrm>
            <a:off x="8192332" y="5149564"/>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68" name="标题 1">
                <a:extLst>
                  <a:ext uri="{FF2B5EF4-FFF2-40B4-BE49-F238E27FC236}">
                    <a16:creationId xmlns:a16="http://schemas.microsoft.com/office/drawing/2014/main" id="{B5DD6417-9816-4BF6-BC4E-724A33F4F313}"/>
                  </a:ext>
                </a:extLst>
              </p:cNvPr>
              <p:cNvSpPr txBox="1">
                <a:spLocks/>
              </p:cNvSpPr>
              <p:nvPr/>
            </p:nvSpPr>
            <p:spPr>
              <a:xfrm>
                <a:off x="495743" y="1254818"/>
                <a:ext cx="12291128" cy="15033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800" dirty="0">
                    <a:solidFill>
                      <a:schemeClr val="bg1"/>
                    </a:solidFill>
                    <a:latin typeface="微软雅黑" panose="020B0503020204020204" pitchFamily="34" charset="-122"/>
                    <a:ea typeface="微软雅黑" panose="020B0503020204020204" pitchFamily="34" charset="-122"/>
                  </a:rPr>
                  <a:t>对于适度倾斜（非对称）的单峰频数曲线，我们有以下经验关系</a:t>
                </a:r>
                <a:r>
                  <a:rPr lang="en-US" altLang="zh-CN" sz="1800" dirty="0">
                    <a:solidFill>
                      <a:schemeClr val="bg1"/>
                    </a:solidFill>
                    <a:latin typeface="微软雅黑" panose="020B0503020204020204" pitchFamily="34" charset="-122"/>
                    <a:ea typeface="微软雅黑" panose="020B0503020204020204" pitchFamily="34" charset="-122"/>
                  </a:rPr>
                  <a:t>:</a:t>
                </a:r>
              </a:p>
              <a:p>
                <a:pPr/>
                <a14:m>
                  <m:oMathPara xmlns:m="http://schemas.openxmlformats.org/officeDocument/2006/math">
                    <m:oMathParaPr>
                      <m:jc m:val="left"/>
                    </m:oMathParaPr>
                    <m:oMath xmlns:m="http://schemas.openxmlformats.org/officeDocument/2006/math">
                      <m:d>
                        <m:dPr>
                          <m:begChr m:val=""/>
                          <m:ctrlPr>
                            <a:rPr lang="zh-CN" altLang="en-US" sz="2500" b="1" i="1">
                              <a:solidFill>
                                <a:schemeClr val="bg1"/>
                              </a:solidFill>
                              <a:latin typeface="Cambria Math" panose="02040503050406030204" pitchFamily="18" charset="0"/>
                            </a:rPr>
                          </m:ctrlPr>
                        </m:dPr>
                        <m:e>
                          <m:r>
                            <a:rPr lang="zh-CN" altLang="en-US" sz="2500" b="1">
                              <a:solidFill>
                                <a:schemeClr val="bg1"/>
                              </a:solidFill>
                              <a:latin typeface="Cambria Math" panose="02040503050406030204" pitchFamily="18" charset="0"/>
                            </a:rPr>
                            <m:t>均值</m:t>
                          </m:r>
                          <m:r>
                            <a:rPr lang="zh-CN" altLang="en-US" sz="2500" b="1">
                              <a:solidFill>
                                <a:schemeClr val="bg1"/>
                              </a:solidFill>
                              <a:latin typeface="Cambria Math" panose="02040503050406030204" pitchFamily="18" charset="0"/>
                            </a:rPr>
                            <m:t>−</m:t>
                          </m:r>
                          <m:r>
                            <a:rPr lang="zh-CN" altLang="en-US" sz="2500" b="1">
                              <a:solidFill>
                                <a:schemeClr val="bg1"/>
                              </a:solidFill>
                              <a:latin typeface="Cambria Math" panose="02040503050406030204" pitchFamily="18" charset="0"/>
                            </a:rPr>
                            <m:t>众数</m:t>
                          </m:r>
                          <m:r>
                            <a:rPr lang="zh-CN" altLang="en-US" sz="2500" b="1">
                              <a:solidFill>
                                <a:schemeClr val="bg1"/>
                              </a:solidFill>
                              <a:latin typeface="Cambria Math" panose="02040503050406030204" pitchFamily="18" charset="0"/>
                            </a:rPr>
                            <m:t>≈</m:t>
                          </m:r>
                          <m:r>
                            <a:rPr lang="zh-CN" altLang="en-US" sz="2500" b="1" i="1">
                              <a:solidFill>
                                <a:schemeClr val="bg1"/>
                              </a:solidFill>
                              <a:latin typeface="Cambria Math" panose="02040503050406030204" pitchFamily="18" charset="0"/>
                            </a:rPr>
                            <m:t>𝟑</m:t>
                          </m:r>
                          <m:r>
                            <a:rPr lang="zh-CN" altLang="en-US" sz="2500" b="1">
                              <a:solidFill>
                                <a:schemeClr val="bg1"/>
                              </a:solidFill>
                              <a:latin typeface="Cambria Math" panose="02040503050406030204" pitchFamily="18" charset="0"/>
                            </a:rPr>
                            <m:t>×(</m:t>
                          </m:r>
                          <m:r>
                            <a:rPr lang="zh-CN" altLang="en-US" sz="2500" b="1">
                              <a:solidFill>
                                <a:schemeClr val="bg1"/>
                              </a:solidFill>
                              <a:latin typeface="Cambria Math" panose="02040503050406030204" pitchFamily="18" charset="0"/>
                            </a:rPr>
                            <m:t>均值</m:t>
                          </m:r>
                          <m:r>
                            <a:rPr lang="zh-CN" altLang="en-US" sz="2500" b="1">
                              <a:solidFill>
                                <a:schemeClr val="bg1"/>
                              </a:solidFill>
                              <a:latin typeface="Cambria Math" panose="02040503050406030204" pitchFamily="18" charset="0"/>
                            </a:rPr>
                            <m:t>−</m:t>
                          </m:r>
                          <m:r>
                            <a:rPr lang="zh-CN" altLang="en-US" sz="2500" b="1">
                              <a:solidFill>
                                <a:schemeClr val="bg1"/>
                              </a:solidFill>
                              <a:latin typeface="Cambria Math" panose="02040503050406030204" pitchFamily="18" charset="0"/>
                            </a:rPr>
                            <m:t>中位数</m:t>
                          </m:r>
                        </m:e>
                      </m:d>
                    </m:oMath>
                  </m:oMathPara>
                </a14:m>
                <a:endParaRPr lang="en-US" altLang="zh-CN" sz="2500" b="1" dirty="0">
                  <a:latin typeface="微软雅黑" panose="020B0503020204020204" pitchFamily="34" charset="-122"/>
                  <a:ea typeface="微软雅黑" panose="020B0503020204020204" pitchFamily="34" charset="-122"/>
                </a:endParaRPr>
              </a:p>
              <a:p>
                <a:r>
                  <a:rPr lang="zh-CN" altLang="en-US" sz="1800" dirty="0">
                    <a:solidFill>
                      <a:srgbClr val="F2F2F2"/>
                    </a:solidFill>
                    <a:latin typeface="微软雅黑" panose="020B0503020204020204" pitchFamily="34" charset="-122"/>
                    <a:ea typeface="微软雅黑" panose="020B0503020204020204" pitchFamily="34" charset="-122"/>
                  </a:rPr>
                  <a:t>这意味：如果均值和中位数已知，则适度倾斜的单峰频率曲线的众数容易近似计算。</a:t>
                </a:r>
              </a:p>
              <a:p>
                <a:pPr algn="ctr"/>
                <a:endParaRPr lang="zh-CN" altLang="en-US" sz="1800" dirty="0">
                  <a:solidFill>
                    <a:schemeClr val="bg1"/>
                  </a:solidFill>
                  <a:latin typeface="微软雅黑" panose="020B0503020204020204" pitchFamily="34" charset="-122"/>
                  <a:ea typeface="微软雅黑" panose="020B0503020204020204" pitchFamily="34" charset="-122"/>
                </a:endParaRPr>
              </a:p>
            </p:txBody>
          </p:sp>
        </mc:Choice>
        <mc:Fallback xmlns="">
          <p:sp>
            <p:nvSpPr>
              <p:cNvPr id="68" name="标题 1">
                <a:extLst>
                  <a:ext uri="{FF2B5EF4-FFF2-40B4-BE49-F238E27FC236}">
                    <a16:creationId xmlns:a16="http://schemas.microsoft.com/office/drawing/2014/main" id="{B5DD6417-9816-4BF6-BC4E-724A33F4F313}"/>
                  </a:ext>
                </a:extLst>
              </p:cNvPr>
              <p:cNvSpPr txBox="1">
                <a:spLocks noRot="1" noChangeAspect="1" noMove="1" noResize="1" noEditPoints="1" noAdjustHandles="1" noChangeArrowheads="1" noChangeShapeType="1" noTextEdit="1"/>
              </p:cNvSpPr>
              <p:nvPr/>
            </p:nvSpPr>
            <p:spPr>
              <a:xfrm>
                <a:off x="495743" y="1254818"/>
                <a:ext cx="12291128" cy="1503380"/>
              </a:xfrm>
              <a:prstGeom prst="rect">
                <a:avLst/>
              </a:prstGeom>
              <a:blipFill>
                <a:blip r:embed="rId2"/>
                <a:stretch>
                  <a:fillRect l="-446" t="-14228" b="-17073"/>
                </a:stretch>
              </a:blipFill>
            </p:spPr>
            <p:txBody>
              <a:bodyPr/>
              <a:lstStyle/>
              <a:p>
                <a:r>
                  <a:rPr lang="zh-CN" altLang="en-US">
                    <a:noFill/>
                  </a:rPr>
                  <a:t> </a:t>
                </a:r>
              </a:p>
            </p:txBody>
          </p:sp>
        </mc:Fallback>
      </mc:AlternateContent>
      <p:grpSp>
        <p:nvGrpSpPr>
          <p:cNvPr id="3" name="组合 2">
            <a:extLst>
              <a:ext uri="{FF2B5EF4-FFF2-40B4-BE49-F238E27FC236}">
                <a16:creationId xmlns:a16="http://schemas.microsoft.com/office/drawing/2014/main" id="{68D2F7E6-10AB-46A3-B977-AB323A617584}"/>
              </a:ext>
            </a:extLst>
          </p:cNvPr>
          <p:cNvGrpSpPr/>
          <p:nvPr/>
        </p:nvGrpSpPr>
        <p:grpSpPr>
          <a:xfrm>
            <a:off x="7217489" y="3164616"/>
            <a:ext cx="4258337" cy="2962856"/>
            <a:chOff x="7489093" y="1415382"/>
            <a:chExt cx="4258337" cy="2962856"/>
          </a:xfrm>
        </p:grpSpPr>
        <p:pic>
          <p:nvPicPr>
            <p:cNvPr id="65" name="图片 64">
              <a:extLst>
                <a:ext uri="{FF2B5EF4-FFF2-40B4-BE49-F238E27FC236}">
                  <a16:creationId xmlns:a16="http://schemas.microsoft.com/office/drawing/2014/main" id="{87879700-3C71-49A1-B4E9-03BE8A533F58}"/>
                </a:ext>
              </a:extLst>
            </p:cNvPr>
            <p:cNvPicPr>
              <a:picLocks noChangeAspect="1"/>
            </p:cNvPicPr>
            <p:nvPr/>
          </p:nvPicPr>
          <p:blipFill rotWithShape="1">
            <a:blip r:embed="rId3">
              <a:clrChange>
                <a:clrFrom>
                  <a:srgbClr val="FFFFFF"/>
                </a:clrFrom>
                <a:clrTo>
                  <a:srgbClr val="FFFFFF">
                    <a:alpha val="0"/>
                  </a:srgbClr>
                </a:clrTo>
              </a:clrChange>
            </a:blip>
            <a:srcRect l="67119" b="15800"/>
            <a:stretch/>
          </p:blipFill>
          <p:spPr>
            <a:xfrm>
              <a:off x="8082563" y="1415382"/>
              <a:ext cx="2791386" cy="2167697"/>
            </a:xfrm>
            <a:prstGeom prst="rect">
              <a:avLst/>
            </a:prstGeom>
          </p:spPr>
        </p:pic>
        <p:sp>
          <p:nvSpPr>
            <p:cNvPr id="69" name="标题 1">
              <a:extLst>
                <a:ext uri="{FF2B5EF4-FFF2-40B4-BE49-F238E27FC236}">
                  <a16:creationId xmlns:a16="http://schemas.microsoft.com/office/drawing/2014/main" id="{0EF99E37-7ABF-4079-9181-986CB0B109C8}"/>
                </a:ext>
              </a:extLst>
            </p:cNvPr>
            <p:cNvSpPr txBox="1">
              <a:spLocks/>
            </p:cNvSpPr>
            <p:nvPr/>
          </p:nvSpPr>
          <p:spPr>
            <a:xfrm>
              <a:off x="7489093" y="3314656"/>
              <a:ext cx="4258337"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1600" b="1" dirty="0">
                  <a:latin typeface="微软雅黑" panose="020B0503020204020204" pitchFamily="34" charset="-122"/>
                  <a:ea typeface="微软雅黑" panose="020B0503020204020204" pitchFamily="34" charset="-122"/>
                </a:rPr>
                <a:t>左倾分布：</a:t>
              </a:r>
              <a:r>
                <a:rPr lang="zh-CN" altLang="en-US" sz="1600" dirty="0">
                  <a:latin typeface="微软雅黑" panose="020B0503020204020204" pitchFamily="34" charset="-122"/>
                  <a:ea typeface="微软雅黑" panose="020B0503020204020204" pitchFamily="34" charset="-122"/>
                </a:rPr>
                <a:t>众数＞中位数＞均值</a:t>
              </a:r>
            </a:p>
          </p:txBody>
        </p:sp>
      </p:grpSp>
      <p:grpSp>
        <p:nvGrpSpPr>
          <p:cNvPr id="4" name="组合 3">
            <a:extLst>
              <a:ext uri="{FF2B5EF4-FFF2-40B4-BE49-F238E27FC236}">
                <a16:creationId xmlns:a16="http://schemas.microsoft.com/office/drawing/2014/main" id="{4CF80ECD-6A6A-4928-A546-8353C8E01AF9}"/>
              </a:ext>
            </a:extLst>
          </p:cNvPr>
          <p:cNvGrpSpPr/>
          <p:nvPr/>
        </p:nvGrpSpPr>
        <p:grpSpPr>
          <a:xfrm>
            <a:off x="3638081" y="3269032"/>
            <a:ext cx="4258337" cy="2905955"/>
            <a:chOff x="3719541" y="1579772"/>
            <a:chExt cx="4258337" cy="2905955"/>
          </a:xfrm>
        </p:grpSpPr>
        <p:pic>
          <p:nvPicPr>
            <p:cNvPr id="64" name="图片 63">
              <a:extLst>
                <a:ext uri="{FF2B5EF4-FFF2-40B4-BE49-F238E27FC236}">
                  <a16:creationId xmlns:a16="http://schemas.microsoft.com/office/drawing/2014/main" id="{D3607BA2-35C1-417E-942B-17BD9063F057}"/>
                </a:ext>
              </a:extLst>
            </p:cNvPr>
            <p:cNvPicPr>
              <a:picLocks noChangeAspect="1"/>
            </p:cNvPicPr>
            <p:nvPr/>
          </p:nvPicPr>
          <p:blipFill rotWithShape="1">
            <a:blip r:embed="rId3">
              <a:clrChange>
                <a:clrFrom>
                  <a:srgbClr val="FFFFFF"/>
                </a:clrFrom>
                <a:clrTo>
                  <a:srgbClr val="FFFFFF">
                    <a:alpha val="0"/>
                  </a:srgbClr>
                </a:clrTo>
              </a:clrChange>
            </a:blip>
            <a:srcRect l="34280" t="5423" r="32992" b="13161"/>
            <a:stretch/>
          </p:blipFill>
          <p:spPr>
            <a:xfrm>
              <a:off x="4344421" y="1579772"/>
              <a:ext cx="3008579" cy="2269600"/>
            </a:xfrm>
            <a:prstGeom prst="rect">
              <a:avLst/>
            </a:prstGeom>
          </p:spPr>
        </p:pic>
        <p:sp>
          <p:nvSpPr>
            <p:cNvPr id="70" name="标题 1">
              <a:extLst>
                <a:ext uri="{FF2B5EF4-FFF2-40B4-BE49-F238E27FC236}">
                  <a16:creationId xmlns:a16="http://schemas.microsoft.com/office/drawing/2014/main" id="{D0507A59-901C-4C6A-B97B-0280FDD286E6}"/>
                </a:ext>
              </a:extLst>
            </p:cNvPr>
            <p:cNvSpPr txBox="1">
              <a:spLocks/>
            </p:cNvSpPr>
            <p:nvPr/>
          </p:nvSpPr>
          <p:spPr>
            <a:xfrm>
              <a:off x="3719541" y="3422145"/>
              <a:ext cx="4258337"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1600" b="1" dirty="0">
                  <a:latin typeface="微软雅黑" panose="020B0503020204020204" pitchFamily="34" charset="-122"/>
                  <a:ea typeface="微软雅黑" panose="020B0503020204020204" pitchFamily="34" charset="-122"/>
                </a:rPr>
                <a:t>右倾分布：</a:t>
              </a:r>
              <a:r>
                <a:rPr lang="zh-CN" altLang="en-US" sz="1600" dirty="0">
                  <a:latin typeface="微软雅黑" panose="020B0503020204020204" pitchFamily="34" charset="-122"/>
                  <a:ea typeface="微软雅黑" panose="020B0503020204020204" pitchFamily="34" charset="-122"/>
                </a:rPr>
                <a:t>均值＞中位数＞众数</a:t>
              </a:r>
            </a:p>
          </p:txBody>
        </p:sp>
      </p:grpSp>
      <p:grpSp>
        <p:nvGrpSpPr>
          <p:cNvPr id="5" name="组合 4">
            <a:extLst>
              <a:ext uri="{FF2B5EF4-FFF2-40B4-BE49-F238E27FC236}">
                <a16:creationId xmlns:a16="http://schemas.microsoft.com/office/drawing/2014/main" id="{69D147A4-5009-4B66-B887-17C833DE8C53}"/>
              </a:ext>
            </a:extLst>
          </p:cNvPr>
          <p:cNvGrpSpPr/>
          <p:nvPr/>
        </p:nvGrpSpPr>
        <p:grpSpPr>
          <a:xfrm>
            <a:off x="-178449" y="3027668"/>
            <a:ext cx="4258337" cy="3099804"/>
            <a:chOff x="-96989" y="1338408"/>
            <a:chExt cx="4258337" cy="3099804"/>
          </a:xfrm>
        </p:grpSpPr>
        <p:pic>
          <p:nvPicPr>
            <p:cNvPr id="39" name="图片 38">
              <a:extLst>
                <a:ext uri="{FF2B5EF4-FFF2-40B4-BE49-F238E27FC236}">
                  <a16:creationId xmlns:a16="http://schemas.microsoft.com/office/drawing/2014/main" id="{CF5F71C5-B27C-4140-A9D8-FDDEFD658B61}"/>
                </a:ext>
              </a:extLst>
            </p:cNvPr>
            <p:cNvPicPr>
              <a:picLocks noChangeAspect="1"/>
            </p:cNvPicPr>
            <p:nvPr/>
          </p:nvPicPr>
          <p:blipFill rotWithShape="1">
            <a:blip r:embed="rId3">
              <a:clrChange>
                <a:clrFrom>
                  <a:srgbClr val="FFFFFF"/>
                </a:clrFrom>
                <a:clrTo>
                  <a:srgbClr val="FFFFFF">
                    <a:alpha val="0"/>
                  </a:srgbClr>
                </a:clrTo>
              </a:clrChange>
            </a:blip>
            <a:srcRect l="-1" t="-2189" r="66215" b="14783"/>
            <a:stretch/>
          </p:blipFill>
          <p:spPr>
            <a:xfrm>
              <a:off x="473841" y="1338408"/>
              <a:ext cx="3008578" cy="2360330"/>
            </a:xfrm>
            <a:prstGeom prst="rect">
              <a:avLst/>
            </a:prstGeom>
          </p:spPr>
        </p:pic>
        <p:sp>
          <p:nvSpPr>
            <p:cNvPr id="71" name="标题 1">
              <a:extLst>
                <a:ext uri="{FF2B5EF4-FFF2-40B4-BE49-F238E27FC236}">
                  <a16:creationId xmlns:a16="http://schemas.microsoft.com/office/drawing/2014/main" id="{F16575F0-AAEA-40B2-B9B8-B6F9AC1536B7}"/>
                </a:ext>
              </a:extLst>
            </p:cNvPr>
            <p:cNvSpPr txBox="1">
              <a:spLocks/>
            </p:cNvSpPr>
            <p:nvPr/>
          </p:nvSpPr>
          <p:spPr>
            <a:xfrm>
              <a:off x="-96989" y="3374630"/>
              <a:ext cx="4258337"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1600" b="1" dirty="0">
                  <a:latin typeface="微软雅黑" panose="020B0503020204020204" pitchFamily="34" charset="-122"/>
                  <a:ea typeface="微软雅黑" panose="020B0503020204020204" pitchFamily="34" charset="-122"/>
                </a:rPr>
                <a:t>对称分布：</a:t>
              </a:r>
              <a:r>
                <a:rPr lang="zh-CN" altLang="en-US" sz="1600" dirty="0">
                  <a:latin typeface="微软雅黑" panose="020B0503020204020204" pitchFamily="34" charset="-122"/>
                  <a:ea typeface="微软雅黑" panose="020B0503020204020204" pitchFamily="34" charset="-122"/>
                </a:rPr>
                <a:t>均值</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中位数</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众数</a:t>
              </a:r>
            </a:p>
          </p:txBody>
        </p:sp>
      </p:grpSp>
      <p:sp>
        <p:nvSpPr>
          <p:cNvPr id="40" name="标题 1">
            <a:extLst>
              <a:ext uri="{FF2B5EF4-FFF2-40B4-BE49-F238E27FC236}">
                <a16:creationId xmlns:a16="http://schemas.microsoft.com/office/drawing/2014/main" id="{565940A2-6422-4103-B14D-F751ABC0A344}"/>
              </a:ext>
            </a:extLst>
          </p:cNvPr>
          <p:cNvSpPr txBox="1">
            <a:spLocks/>
          </p:cNvSpPr>
          <p:nvPr/>
        </p:nvSpPr>
        <p:spPr>
          <a:xfrm>
            <a:off x="4518777" y="89575"/>
            <a:ext cx="3174978" cy="799749"/>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描述性统计</a:t>
            </a:r>
            <a:r>
              <a:rPr lang="en-US" altLang="zh-CN" sz="2400" dirty="0">
                <a:solidFill>
                  <a:schemeClr val="bg1"/>
                </a:solidFill>
                <a:latin typeface="微软雅黑" panose="020B0503020204020204" pitchFamily="34" charset="-122"/>
                <a:ea typeface="微软雅黑" panose="020B0503020204020204" pitchFamily="34" charset="-122"/>
              </a:rPr>
              <a:t/>
            </a:r>
            <a:br>
              <a:rPr lang="en-US" altLang="zh-CN" sz="2400" dirty="0">
                <a:solidFill>
                  <a:schemeClr val="bg1"/>
                </a:solidFill>
                <a:latin typeface="微软雅黑" panose="020B0503020204020204" pitchFamily="34" charset="-122"/>
                <a:ea typeface="微软雅黑" panose="020B0503020204020204" pitchFamily="34" charset="-122"/>
              </a:rPr>
            </a:b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A6C0797D-A75F-4363-B7B6-F5AD01050C18}"/>
              </a:ext>
            </a:extLst>
          </p:cNvPr>
          <p:cNvSpPr/>
          <p:nvPr/>
        </p:nvSpPr>
        <p:spPr>
          <a:xfrm>
            <a:off x="11038362" y="256413"/>
            <a:ext cx="657895" cy="6668262"/>
          </a:xfrm>
          <a:prstGeom prst="rect">
            <a:avLst/>
          </a:prstGeom>
          <a:solidFill>
            <a:srgbClr val="CEC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294571F8-10C9-4560-A9F0-42081B7965AF}"/>
              </a:ext>
            </a:extLst>
          </p:cNvPr>
          <p:cNvSpPr txBox="1"/>
          <p:nvPr/>
        </p:nvSpPr>
        <p:spPr>
          <a:xfrm>
            <a:off x="11151865" y="406456"/>
            <a:ext cx="430887" cy="2349361"/>
          </a:xfrm>
          <a:prstGeom prst="rect">
            <a:avLst/>
          </a:prstGeom>
          <a:noFill/>
        </p:spPr>
        <p:txBody>
          <a:bodyPr vert="eaVert" wrap="none" rtlCol="0">
            <a:spAutoFit/>
          </a:bodyPr>
          <a:lstStyle/>
          <a:p>
            <a:r>
              <a:rPr lang="zh-CN" altLang="en-US" sz="1600" b="1" dirty="0">
                <a:solidFill>
                  <a:srgbClr val="685D5C"/>
                </a:solidFill>
                <a:latin typeface="微软雅黑" panose="020B0503020204020204" pitchFamily="34" charset="-122"/>
                <a:ea typeface="微软雅黑" panose="020B0503020204020204" pitchFamily="34" charset="-122"/>
              </a:rPr>
              <a:t>均值、中位数、众数关系</a:t>
            </a:r>
            <a:endParaRPr lang="zh-CN" altLang="en-US" sz="1600" b="1" dirty="0">
              <a:solidFill>
                <a:srgbClr val="685D5C"/>
              </a:solidFill>
            </a:endParaRPr>
          </a:p>
        </p:txBody>
      </p:sp>
    </p:spTree>
    <p:extLst>
      <p:ext uri="{BB962C8B-B14F-4D97-AF65-F5344CB8AC3E}">
        <p14:creationId xmlns:p14="http://schemas.microsoft.com/office/powerpoint/2010/main" val="1272724875"/>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341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D747EB5-FB09-45B4-8A70-396B4B684270}"/>
              </a:ext>
            </a:extLst>
          </p:cNvPr>
          <p:cNvGrpSpPr>
            <a:grpSpLocks noChangeAspect="1"/>
          </p:cNvGrpSpPr>
          <p:nvPr>
            <p:custDataLst>
              <p:tags r:id="rId1"/>
            </p:custDataLst>
          </p:nvPr>
        </p:nvGrpSpPr>
        <p:grpSpPr>
          <a:xfrm>
            <a:off x="1038225" y="2823157"/>
            <a:ext cx="11153775" cy="1759413"/>
            <a:chOff x="1038225" y="2010357"/>
            <a:chExt cx="11153775" cy="1759413"/>
          </a:xfrm>
        </p:grpSpPr>
        <p:grpSp>
          <p:nvGrpSpPr>
            <p:cNvPr id="4" name="işļíḑé">
              <a:extLst>
                <a:ext uri="{FF2B5EF4-FFF2-40B4-BE49-F238E27FC236}">
                  <a16:creationId xmlns:a16="http://schemas.microsoft.com/office/drawing/2014/main" id="{02FBB24E-377B-4486-92EA-FB0A9055D584}"/>
                </a:ext>
              </a:extLst>
            </p:cNvPr>
            <p:cNvGrpSpPr/>
            <p:nvPr/>
          </p:nvGrpSpPr>
          <p:grpSpPr>
            <a:xfrm>
              <a:off x="1038225" y="2073312"/>
              <a:ext cx="3833639" cy="1265753"/>
              <a:chOff x="1195612" y="2544507"/>
              <a:chExt cx="5471888" cy="1806653"/>
            </a:xfrm>
          </p:grpSpPr>
          <p:sp>
            <p:nvSpPr>
              <p:cNvPr id="8" name="íṣľíďe">
                <a:extLst>
                  <a:ext uri="{FF2B5EF4-FFF2-40B4-BE49-F238E27FC236}">
                    <a16:creationId xmlns:a16="http://schemas.microsoft.com/office/drawing/2014/main" id="{2FCFF071-F251-40C6-9FB6-6B1254B96A99}"/>
                  </a:ext>
                </a:extLst>
              </p:cNvPr>
              <p:cNvSpPr/>
              <p:nvPr/>
            </p:nvSpPr>
            <p:spPr>
              <a:xfrm>
                <a:off x="2019300" y="2544507"/>
                <a:ext cx="4648200" cy="1806653"/>
              </a:xfrm>
              <a:prstGeom prst="rect">
                <a:avLst/>
              </a:prstGeom>
              <a:noFill/>
              <a:ln w="3810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9" name="işḻîḋè">
                <a:extLst>
                  <a:ext uri="{FF2B5EF4-FFF2-40B4-BE49-F238E27FC236}">
                    <a16:creationId xmlns:a16="http://schemas.microsoft.com/office/drawing/2014/main" id="{D5071A87-E4D7-4868-BE67-27074AC8FB4E}"/>
                  </a:ext>
                </a:extLst>
              </p:cNvPr>
              <p:cNvSpPr txBox="1"/>
              <p:nvPr/>
            </p:nvSpPr>
            <p:spPr>
              <a:xfrm>
                <a:off x="1195612" y="2847918"/>
                <a:ext cx="3877986" cy="906687"/>
              </a:xfrm>
              <a:prstGeom prst="rect">
                <a:avLst/>
              </a:prstGeom>
              <a:solidFill>
                <a:schemeClr val="bg1"/>
              </a:solidFill>
            </p:spPr>
            <p:txBody>
              <a:bodyPr wrap="square" lIns="91440" tIns="45720" rIns="91440" bIns="45720" anchor="ctr" anchorCtr="0">
                <a:normAutofit/>
              </a:bodyPr>
              <a:lstStyle/>
              <a:p>
                <a:pPr>
                  <a:lnSpc>
                    <a:spcPct val="120000"/>
                  </a:lnSpc>
                </a:pPr>
                <a:r>
                  <a:rPr lang="zh-CN" altLang="en-US" sz="2400" b="1" dirty="0">
                    <a:latin typeface="微软雅黑" panose="020B0503020204020204" pitchFamily="34" charset="-122"/>
                    <a:ea typeface="微软雅黑" panose="020B0503020204020204" pitchFamily="34" charset="-122"/>
                  </a:rPr>
                  <a:t>中列数</a:t>
                </a:r>
              </a:p>
            </p:txBody>
          </p:sp>
        </p:grpSp>
        <p:sp>
          <p:nvSpPr>
            <p:cNvPr id="7" name="ïšḷïḍé">
              <a:extLst>
                <a:ext uri="{FF2B5EF4-FFF2-40B4-BE49-F238E27FC236}">
                  <a16:creationId xmlns:a16="http://schemas.microsoft.com/office/drawing/2014/main" id="{6A6FB18C-68F7-4C81-A1AE-6BD0D3CE9DEB}"/>
                </a:ext>
              </a:extLst>
            </p:cNvPr>
            <p:cNvSpPr/>
            <p:nvPr/>
          </p:nvSpPr>
          <p:spPr>
            <a:xfrm>
              <a:off x="4973215" y="2010357"/>
              <a:ext cx="7218785" cy="593143"/>
            </a:xfrm>
            <a:prstGeom prst="rect">
              <a:avLst/>
            </a:prstGeom>
            <a:pattFill prst="dotGrid">
              <a:fgClr>
                <a:srgbClr val="685D5C"/>
              </a:fgClr>
              <a:bgClr>
                <a:schemeClr val="bg1"/>
              </a:bgClr>
            </a:patt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5" name="ïṩľîdè">
              <a:extLst>
                <a:ext uri="{FF2B5EF4-FFF2-40B4-BE49-F238E27FC236}">
                  <a16:creationId xmlns:a16="http://schemas.microsoft.com/office/drawing/2014/main" id="{9FE53693-24E4-4D4F-9FD6-735B4F938679}"/>
                </a:ext>
              </a:extLst>
            </p:cNvPr>
            <p:cNvSpPr/>
            <p:nvPr/>
          </p:nvSpPr>
          <p:spPr>
            <a:xfrm>
              <a:off x="4871864" y="2706188"/>
              <a:ext cx="6129965" cy="1063582"/>
            </a:xfrm>
            <a:prstGeom prst="rect">
              <a:avLst/>
            </a:prstGeom>
          </p:spPr>
          <p:txBody>
            <a:bodyPr wrap="square" lIns="91440" tIns="45720" rIns="91440" bIns="45720">
              <a:noAutofit/>
            </a:bodyPr>
            <a:lstStyle/>
            <a:p>
              <a:r>
                <a:rPr lang="zh-CN" altLang="en-US" sz="2000" dirty="0">
                  <a:latin typeface="微软雅黑" panose="020B0503020204020204" pitchFamily="34" charset="-122"/>
                  <a:ea typeface="微软雅黑" panose="020B0503020204020204" pitchFamily="34" charset="-122"/>
                </a:rPr>
                <a:t>中列数（</a:t>
              </a:r>
              <a:r>
                <a:rPr lang="en-US" altLang="zh-CN" sz="2000" dirty="0">
                  <a:latin typeface="微软雅黑" panose="020B0503020204020204" pitchFamily="34" charset="-122"/>
                  <a:ea typeface="微软雅黑" panose="020B0503020204020204" pitchFamily="34" charset="-122"/>
                </a:rPr>
                <a:t>Midrange</a:t>
              </a:r>
              <a:r>
                <a:rPr lang="zh-CN" altLang="en-US" sz="2000" dirty="0">
                  <a:latin typeface="微软雅黑" panose="020B0503020204020204" pitchFamily="34" charset="-122"/>
                  <a:ea typeface="微软雅黑" panose="020B0503020204020204" pitchFamily="34" charset="-122"/>
                </a:rPr>
                <a:t>）也可以用来评估数值数据的中心趋势。中列数是数据集最大值与最小值的平均值</a:t>
              </a:r>
              <a:r>
                <a:rPr lang="zh-CN" altLang="en-US"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a16="http://schemas.microsoft.com/office/drawing/2014/main" id="{BE163D0A-30A8-4758-A2DD-E0F980C4A833}"/>
              </a:ext>
            </a:extLst>
          </p:cNvPr>
          <p:cNvSpPr/>
          <p:nvPr/>
        </p:nvSpPr>
        <p:spPr>
          <a:xfrm>
            <a:off x="4508511" y="-635302"/>
            <a:ext cx="3174978" cy="1265753"/>
          </a:xfrm>
          <a:prstGeom prst="rect">
            <a:avLst/>
          </a:prstGeom>
          <a:solidFill>
            <a:schemeClr val="bg1"/>
          </a:solid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11" name="标题 1">
            <a:extLst>
              <a:ext uri="{FF2B5EF4-FFF2-40B4-BE49-F238E27FC236}">
                <a16:creationId xmlns:a16="http://schemas.microsoft.com/office/drawing/2014/main" id="{68C207C1-FB2F-48DA-B9BA-E4035C46D4BD}"/>
              </a:ext>
            </a:extLst>
          </p:cNvPr>
          <p:cNvSpPr txBox="1">
            <a:spLocks/>
          </p:cNvSpPr>
          <p:nvPr/>
        </p:nvSpPr>
        <p:spPr>
          <a:xfrm>
            <a:off x="4508511" y="-39358"/>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描述性统计</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4318540"/>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ïṧ1iďe">
            <a:extLst>
              <a:ext uri="{FF2B5EF4-FFF2-40B4-BE49-F238E27FC236}">
                <a16:creationId xmlns:a16="http://schemas.microsoft.com/office/drawing/2014/main" id="{01509137-1AC7-4D1B-B589-0AA272FCA785}"/>
              </a:ext>
            </a:extLst>
          </p:cNvPr>
          <p:cNvSpPr/>
          <p:nvPr/>
        </p:nvSpPr>
        <p:spPr>
          <a:xfrm>
            <a:off x="0" y="3688080"/>
            <a:ext cx="12192000" cy="3169920"/>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grpSp>
        <p:nvGrpSpPr>
          <p:cNvPr id="97" name="组合 96">
            <a:extLst>
              <a:ext uri="{FF2B5EF4-FFF2-40B4-BE49-F238E27FC236}">
                <a16:creationId xmlns:a16="http://schemas.microsoft.com/office/drawing/2014/main" id="{91B2ACEC-B833-49DB-9F59-43F795A9D873}"/>
              </a:ext>
            </a:extLst>
          </p:cNvPr>
          <p:cNvGrpSpPr/>
          <p:nvPr/>
        </p:nvGrpSpPr>
        <p:grpSpPr>
          <a:xfrm>
            <a:off x="8607711" y="-632878"/>
            <a:ext cx="3174978" cy="2067856"/>
            <a:chOff x="8607711" y="-632878"/>
            <a:chExt cx="3174978" cy="1884256"/>
          </a:xfrm>
        </p:grpSpPr>
        <p:sp>
          <p:nvSpPr>
            <p:cNvPr id="95" name="矩形 94">
              <a:extLst>
                <a:ext uri="{FF2B5EF4-FFF2-40B4-BE49-F238E27FC236}">
                  <a16:creationId xmlns:a16="http://schemas.microsoft.com/office/drawing/2014/main" id="{68EF6A8C-C7B0-47B7-AF5A-87BB0B29396B}"/>
                </a:ext>
              </a:extLst>
            </p:cNvPr>
            <p:cNvSpPr/>
            <p:nvPr/>
          </p:nvSpPr>
          <p:spPr>
            <a:xfrm>
              <a:off x="8897634" y="-632878"/>
              <a:ext cx="2595132" cy="1606629"/>
            </a:xfrm>
            <a:prstGeom prst="rect">
              <a:avLst/>
            </a:prstGeom>
            <a:solidFill>
              <a:schemeClr val="bg1"/>
            </a:solid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96" name="标题 1">
              <a:extLst>
                <a:ext uri="{FF2B5EF4-FFF2-40B4-BE49-F238E27FC236}">
                  <a16:creationId xmlns:a16="http://schemas.microsoft.com/office/drawing/2014/main" id="{2D73016C-74CE-48DA-A074-E028E60CE6B9}"/>
                </a:ext>
              </a:extLst>
            </p:cNvPr>
            <p:cNvSpPr txBox="1">
              <a:spLocks/>
            </p:cNvSpPr>
            <p:nvPr/>
          </p:nvSpPr>
          <p:spPr>
            <a:xfrm>
              <a:off x="8607711" y="-14375"/>
              <a:ext cx="3174978" cy="126575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描述性统计</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dirty="0">
                  <a:latin typeface="微软雅黑" panose="020B0503020204020204" pitchFamily="34" charset="-122"/>
                  <a:ea typeface="微软雅黑" panose="020B0503020204020204" pitchFamily="34" charset="-122"/>
                </a:rPr>
                <a:t>离散趋势度量</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endParaRPr>
            </a:p>
          </p:txBody>
        </p:sp>
      </p:grpSp>
      <p:sp>
        <p:nvSpPr>
          <p:cNvPr id="5" name="矩形 4">
            <a:extLst>
              <a:ext uri="{FF2B5EF4-FFF2-40B4-BE49-F238E27FC236}">
                <a16:creationId xmlns:a16="http://schemas.microsoft.com/office/drawing/2014/main" id="{57AD8EA6-36DC-4E5B-86C3-0AF4536ABC28}"/>
              </a:ext>
            </a:extLst>
          </p:cNvPr>
          <p:cNvSpPr/>
          <p:nvPr/>
        </p:nvSpPr>
        <p:spPr>
          <a:xfrm>
            <a:off x="1107014" y="1434978"/>
            <a:ext cx="902811" cy="523220"/>
          </a:xfrm>
          <a:prstGeom prst="rect">
            <a:avLst/>
          </a:prstGeom>
        </p:spPr>
        <p:txBody>
          <a:bodyPr wrap="none">
            <a:spAutoFit/>
          </a:bodyPr>
          <a:lstStyle/>
          <a:p>
            <a:r>
              <a:rPr lang="zh-CN" altLang="zh-CN" sz="2800" b="1" dirty="0">
                <a:solidFill>
                  <a:srgbClr val="685D5C"/>
                </a:solidFill>
                <a:latin typeface="微软雅黑" panose="020B0503020204020204" pitchFamily="34" charset="-122"/>
                <a:ea typeface="微软雅黑" panose="020B0503020204020204" pitchFamily="34" charset="-122"/>
                <a:cs typeface="Times New Roman" panose="02020603050405020304" pitchFamily="18" charset="0"/>
              </a:rPr>
              <a:t>极差</a:t>
            </a:r>
            <a:endParaRPr lang="zh-CN" altLang="en-US" sz="2800" b="1" dirty="0">
              <a:solidFill>
                <a:srgbClr val="685D5C"/>
              </a:solidFill>
            </a:endParaRPr>
          </a:p>
        </p:txBody>
      </p:sp>
      <p:sp>
        <p:nvSpPr>
          <p:cNvPr id="23" name="矩形 22">
            <a:extLst>
              <a:ext uri="{FF2B5EF4-FFF2-40B4-BE49-F238E27FC236}">
                <a16:creationId xmlns:a16="http://schemas.microsoft.com/office/drawing/2014/main" id="{A41D66D6-AC27-4459-92C6-B531A35ED448}"/>
              </a:ext>
            </a:extLst>
          </p:cNvPr>
          <p:cNvSpPr/>
          <p:nvPr/>
        </p:nvSpPr>
        <p:spPr>
          <a:xfrm>
            <a:off x="1107014" y="4218344"/>
            <a:ext cx="1620957" cy="523220"/>
          </a:xfrm>
          <a:prstGeom prst="rect">
            <a:avLst/>
          </a:prstGeom>
        </p:spPr>
        <p:txBody>
          <a:bodyPr wrap="none">
            <a:spAutoFit/>
          </a:bodyPr>
          <a:lstStyle/>
          <a:p>
            <a:r>
              <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平均偏差</a:t>
            </a:r>
            <a:endParaRPr lang="zh-CN" altLang="en-US" sz="2800" b="1" dirty="0">
              <a:solidFill>
                <a:schemeClr val="bg1"/>
              </a:solidFill>
            </a:endParaRPr>
          </a:p>
        </p:txBody>
      </p:sp>
      <p:sp>
        <p:nvSpPr>
          <p:cNvPr id="7" name="矩形 6">
            <a:extLst>
              <a:ext uri="{FF2B5EF4-FFF2-40B4-BE49-F238E27FC236}">
                <a16:creationId xmlns:a16="http://schemas.microsoft.com/office/drawing/2014/main" id="{6E1548AE-EF37-4413-9865-CE3AB0B377FD}"/>
              </a:ext>
            </a:extLst>
          </p:cNvPr>
          <p:cNvSpPr/>
          <p:nvPr/>
        </p:nvSpPr>
        <p:spPr>
          <a:xfrm>
            <a:off x="1155943" y="2055503"/>
            <a:ext cx="4421897" cy="1015663"/>
          </a:xfrm>
          <a:prstGeom prst="rect">
            <a:avLst/>
          </a:prstGeom>
        </p:spPr>
        <p:txBody>
          <a:bodyPr wrap="square">
            <a:spAutoFit/>
          </a:bodyPr>
          <a:lstStyle/>
          <a:p>
            <a:r>
              <a:rPr lang="zh-CN" altLang="zh-CN" sz="2000" dirty="0">
                <a:solidFill>
                  <a:srgbClr val="685D5C"/>
                </a:solidFill>
                <a:latin typeface="微软雅黑" panose="020B0503020204020204" pitchFamily="34" charset="-122"/>
                <a:ea typeface="微软雅黑" panose="020B0503020204020204" pitchFamily="34" charset="-122"/>
                <a:cs typeface="Times New Roman" panose="02020603050405020304" pitchFamily="18" charset="0"/>
              </a:rPr>
              <a:t>一组数的极差（</a:t>
            </a:r>
            <a:r>
              <a:rPr lang="en-US" altLang="zh-CN" sz="2000" dirty="0">
                <a:solidFill>
                  <a:srgbClr val="685D5C"/>
                </a:solidFill>
                <a:latin typeface="微软雅黑" panose="020B0503020204020204" pitchFamily="34" charset="-122"/>
                <a:ea typeface="微软雅黑" panose="020B0503020204020204" pitchFamily="34" charset="-122"/>
              </a:rPr>
              <a:t>Range</a:t>
            </a:r>
            <a:r>
              <a:rPr lang="zh-CN" altLang="zh-CN" sz="2000" dirty="0">
                <a:solidFill>
                  <a:srgbClr val="685D5C"/>
                </a:solidFill>
                <a:latin typeface="微软雅黑" panose="020B0503020204020204" pitchFamily="34" charset="-122"/>
                <a:ea typeface="微软雅黑" panose="020B0503020204020204" pitchFamily="34" charset="-122"/>
                <a:cs typeface="Times New Roman" panose="02020603050405020304" pitchFamily="18" charset="0"/>
              </a:rPr>
              <a:t>）或全距是这组数中最大的数（</a:t>
            </a:r>
            <a:r>
              <a:rPr lang="en-US" altLang="zh-CN" sz="2000" dirty="0">
                <a:solidFill>
                  <a:srgbClr val="685D5C"/>
                </a:solidFill>
                <a:latin typeface="微软雅黑" panose="020B0503020204020204" pitchFamily="34" charset="-122"/>
                <a:ea typeface="微软雅黑" panose="020B0503020204020204" pitchFamily="34" charset="-122"/>
              </a:rPr>
              <a:t>Max</a:t>
            </a:r>
            <a:r>
              <a:rPr lang="zh-CN" altLang="zh-CN" sz="2000" dirty="0">
                <a:solidFill>
                  <a:srgbClr val="685D5C"/>
                </a:solidFill>
                <a:latin typeface="微软雅黑" panose="020B0503020204020204" pitchFamily="34" charset="-122"/>
                <a:ea typeface="微软雅黑" panose="020B0503020204020204" pitchFamily="34" charset="-122"/>
                <a:cs typeface="Times New Roman" panose="02020603050405020304" pitchFamily="18" charset="0"/>
              </a:rPr>
              <a:t>）与最小的数（</a:t>
            </a:r>
            <a:r>
              <a:rPr lang="en-US" altLang="zh-CN" sz="2000" dirty="0">
                <a:solidFill>
                  <a:srgbClr val="685D5C"/>
                </a:solidFill>
                <a:latin typeface="微软雅黑" panose="020B0503020204020204" pitchFamily="34" charset="-122"/>
                <a:ea typeface="微软雅黑" panose="020B0503020204020204" pitchFamily="34" charset="-122"/>
              </a:rPr>
              <a:t>Min</a:t>
            </a:r>
            <a:r>
              <a:rPr lang="zh-CN" altLang="zh-CN" sz="2000" dirty="0">
                <a:solidFill>
                  <a:srgbClr val="685D5C"/>
                </a:solidFill>
                <a:latin typeface="微软雅黑" panose="020B0503020204020204" pitchFamily="34" charset="-122"/>
                <a:ea typeface="微软雅黑" panose="020B0503020204020204" pitchFamily="34" charset="-122"/>
                <a:cs typeface="Times New Roman" panose="02020603050405020304" pitchFamily="18" charset="0"/>
              </a:rPr>
              <a:t>）的差。</a:t>
            </a:r>
            <a:endParaRPr lang="zh-CN" altLang="en-US" sz="2000" dirty="0">
              <a:solidFill>
                <a:srgbClr val="685D5C"/>
              </a:solidFill>
            </a:endParaRPr>
          </a:p>
        </p:txBody>
      </p:sp>
      <p:sp>
        <p:nvSpPr>
          <p:cNvPr id="8" name="矩形 7">
            <a:extLst>
              <a:ext uri="{FF2B5EF4-FFF2-40B4-BE49-F238E27FC236}">
                <a16:creationId xmlns:a16="http://schemas.microsoft.com/office/drawing/2014/main" id="{1B78DD9A-DF82-4E74-A494-29B1425F7C78}"/>
              </a:ext>
            </a:extLst>
          </p:cNvPr>
          <p:cNvSpPr/>
          <p:nvPr/>
        </p:nvSpPr>
        <p:spPr>
          <a:xfrm>
            <a:off x="1155944" y="5184229"/>
            <a:ext cx="4223776" cy="707886"/>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一组数的平均偏差</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(MD)</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是各数与算数平均之差的绝对值之和的平均</a:t>
            </a:r>
            <a:endParaRPr lang="zh-CN" altLang="en-US" sz="2000" dirty="0">
              <a:solidFill>
                <a:schemeClr val="bg1"/>
              </a:solidFill>
            </a:endParaRPr>
          </a:p>
        </p:txBody>
      </p:sp>
      <p:sp>
        <p:nvSpPr>
          <p:cNvPr id="10" name="矩形 9">
            <a:extLst>
              <a:ext uri="{FF2B5EF4-FFF2-40B4-BE49-F238E27FC236}">
                <a16:creationId xmlns:a16="http://schemas.microsoft.com/office/drawing/2014/main" id="{57AD8EA6-36DC-4E5B-86C3-0AF4536ABC28}"/>
              </a:ext>
            </a:extLst>
          </p:cNvPr>
          <p:cNvSpPr/>
          <p:nvPr/>
        </p:nvSpPr>
        <p:spPr>
          <a:xfrm>
            <a:off x="6522675" y="1439950"/>
            <a:ext cx="2339102" cy="523220"/>
          </a:xfrm>
          <a:prstGeom prst="rect">
            <a:avLst/>
          </a:prstGeom>
        </p:spPr>
        <p:txBody>
          <a:bodyPr wrap="none">
            <a:spAutoFit/>
          </a:bodyPr>
          <a:lstStyle/>
          <a:p>
            <a:r>
              <a:rPr lang="zh-CN" altLang="en-US" sz="2800" b="1" dirty="0">
                <a:solidFill>
                  <a:srgbClr val="685D5C"/>
                </a:solidFill>
                <a:latin typeface="微软雅黑" panose="020B0503020204020204" pitchFamily="34" charset="-122"/>
                <a:ea typeface="微软雅黑" panose="020B0503020204020204" pitchFamily="34" charset="-122"/>
                <a:cs typeface="Times New Roman" panose="02020603050405020304" pitchFamily="18" charset="0"/>
              </a:rPr>
              <a:t>半内四分位距</a:t>
            </a:r>
            <a:endParaRPr lang="zh-CN" altLang="en-US" sz="2800" b="1" dirty="0">
              <a:solidFill>
                <a:srgbClr val="685D5C"/>
              </a:solidFill>
            </a:endParaRPr>
          </a:p>
        </p:txBody>
      </p:sp>
      <p:sp>
        <p:nvSpPr>
          <p:cNvPr id="11" name="矩形 10">
            <a:extLst>
              <a:ext uri="{FF2B5EF4-FFF2-40B4-BE49-F238E27FC236}">
                <a16:creationId xmlns:a16="http://schemas.microsoft.com/office/drawing/2014/main" id="{A41D66D6-AC27-4459-92C6-B531A35ED448}"/>
              </a:ext>
            </a:extLst>
          </p:cNvPr>
          <p:cNvSpPr/>
          <p:nvPr/>
        </p:nvSpPr>
        <p:spPr>
          <a:xfrm>
            <a:off x="6522675" y="4218344"/>
            <a:ext cx="2779928" cy="523220"/>
          </a:xfrm>
          <a:prstGeom prst="rect">
            <a:avLst/>
          </a:prstGeom>
        </p:spPr>
        <p:txBody>
          <a:bodyPr wrap="none">
            <a:spAutoFit/>
          </a:bodyPr>
          <a:lstStyle/>
          <a:p>
            <a:r>
              <a:rPr lang="en-US" altLang="zh-CN"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10~90</a:t>
            </a:r>
            <a:r>
              <a:rPr lang="zh-CN" altLang="en-US" sz="28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百分位距</a:t>
            </a:r>
            <a:endParaRPr lang="zh-CN" altLang="en-US" sz="2800" b="1" dirty="0">
              <a:solidFill>
                <a:schemeClr val="bg1"/>
              </a:solidFill>
            </a:endParaRPr>
          </a:p>
        </p:txBody>
      </p:sp>
      <p:sp>
        <p:nvSpPr>
          <p:cNvPr id="12" name="矩形 11">
            <a:extLst>
              <a:ext uri="{FF2B5EF4-FFF2-40B4-BE49-F238E27FC236}">
                <a16:creationId xmlns:a16="http://schemas.microsoft.com/office/drawing/2014/main" id="{6E1548AE-EF37-4413-9865-CE3AB0B377FD}"/>
              </a:ext>
            </a:extLst>
          </p:cNvPr>
          <p:cNvSpPr/>
          <p:nvPr/>
        </p:nvSpPr>
        <p:spPr>
          <a:xfrm>
            <a:off x="6571605" y="2060475"/>
            <a:ext cx="4096395" cy="1323439"/>
          </a:xfrm>
          <a:prstGeom prst="rect">
            <a:avLst/>
          </a:prstGeom>
        </p:spPr>
        <p:txBody>
          <a:bodyPr wrap="square">
            <a:spAutoFit/>
          </a:bodyPr>
          <a:lstStyle/>
          <a:p>
            <a:r>
              <a:rPr lang="zh-CN" altLang="en-US" sz="2000" dirty="0">
                <a:solidFill>
                  <a:srgbClr val="685D5C"/>
                </a:solidFill>
                <a:latin typeface="微软雅黑" panose="020B0503020204020204" pitchFamily="34" charset="-122"/>
                <a:ea typeface="微软雅黑" panose="020B0503020204020204" pitchFamily="34" charset="-122"/>
                <a:cs typeface="Times New Roman" panose="02020603050405020304" pitchFamily="18" charset="0"/>
              </a:rPr>
              <a:t>一组数的半内四分位数（</a:t>
            </a:r>
            <a:r>
              <a:rPr lang="en-US" altLang="zh-CN" sz="2000" dirty="0">
                <a:solidFill>
                  <a:srgbClr val="685D5C"/>
                </a:solidFill>
                <a:latin typeface="微软雅黑" panose="020B0503020204020204" pitchFamily="34" charset="-122"/>
                <a:ea typeface="微软雅黑" panose="020B0503020204020204" pitchFamily="34" charset="-122"/>
                <a:cs typeface="Times New Roman" panose="02020603050405020304" pitchFamily="18" charset="0"/>
              </a:rPr>
              <a:t>Q</a:t>
            </a:r>
            <a:r>
              <a:rPr lang="zh-CN" altLang="en-US" sz="2000" dirty="0">
                <a:solidFill>
                  <a:srgbClr val="685D5C"/>
                </a:solidFill>
                <a:latin typeface="微软雅黑" panose="020B0503020204020204" pitchFamily="34" charset="-122"/>
                <a:ea typeface="微软雅黑" panose="020B0503020204020204" pitchFamily="34" charset="-122"/>
                <a:cs typeface="Times New Roman" panose="02020603050405020304" pitchFamily="18" charset="0"/>
              </a:rPr>
              <a:t>）间距或半内四分距用为第三个四分位数</a:t>
            </a:r>
            <a:r>
              <a:rPr lang="en-US" altLang="zh-CN" sz="2000" dirty="0">
                <a:solidFill>
                  <a:srgbClr val="685D5C"/>
                </a:solidFill>
                <a:latin typeface="微软雅黑" panose="020B0503020204020204" pitchFamily="34" charset="-122"/>
                <a:ea typeface="微软雅黑" panose="020B0503020204020204" pitchFamily="34" charset="-122"/>
                <a:cs typeface="Times New Roman" panose="02020603050405020304" pitchFamily="18" charset="0"/>
              </a:rPr>
              <a:t>(Q3)</a:t>
            </a:r>
            <a:r>
              <a:rPr lang="zh-CN" altLang="en-US" sz="2000" dirty="0">
                <a:solidFill>
                  <a:srgbClr val="685D5C"/>
                </a:solidFill>
                <a:latin typeface="微软雅黑" panose="020B0503020204020204" pitchFamily="34" charset="-122"/>
                <a:ea typeface="微软雅黑" panose="020B0503020204020204" pitchFamily="34" charset="-122"/>
                <a:cs typeface="Times New Roman" panose="02020603050405020304" pitchFamily="18" charset="0"/>
              </a:rPr>
              <a:t>与第一个</a:t>
            </a:r>
            <a:r>
              <a:rPr lang="en-US" altLang="zh-CN" sz="2000" dirty="0">
                <a:solidFill>
                  <a:srgbClr val="685D5C"/>
                </a:solidFill>
                <a:latin typeface="微软雅黑" panose="020B0503020204020204" pitchFamily="34" charset="-122"/>
                <a:ea typeface="微软雅黑" panose="020B0503020204020204" pitchFamily="34" charset="-122"/>
                <a:cs typeface="Times New Roman" panose="02020603050405020304" pitchFamily="18" charset="0"/>
              </a:rPr>
              <a:t>(Q1)</a:t>
            </a:r>
            <a:r>
              <a:rPr lang="zh-CN" altLang="en-US" sz="2000" dirty="0">
                <a:solidFill>
                  <a:srgbClr val="685D5C"/>
                </a:solidFill>
                <a:latin typeface="微软雅黑" panose="020B0503020204020204" pitchFamily="34" charset="-122"/>
                <a:ea typeface="微软雅黑" panose="020B0503020204020204" pitchFamily="34" charset="-122"/>
                <a:cs typeface="Times New Roman" panose="02020603050405020304" pitchFamily="18" charset="0"/>
              </a:rPr>
              <a:t>四分位数之差的一半。</a:t>
            </a:r>
            <a:endParaRPr lang="zh-CN" altLang="en-US" sz="2000" dirty="0">
              <a:solidFill>
                <a:srgbClr val="685D5C"/>
              </a:solidFill>
            </a:endParaRPr>
          </a:p>
        </p:txBody>
      </p:sp>
      <p:sp>
        <p:nvSpPr>
          <p:cNvPr id="13" name="矩形 12">
            <a:extLst>
              <a:ext uri="{FF2B5EF4-FFF2-40B4-BE49-F238E27FC236}">
                <a16:creationId xmlns:a16="http://schemas.microsoft.com/office/drawing/2014/main" id="{1B78DD9A-DF82-4E74-A494-29B1425F7C78}"/>
              </a:ext>
            </a:extLst>
          </p:cNvPr>
          <p:cNvSpPr/>
          <p:nvPr/>
        </p:nvSpPr>
        <p:spPr>
          <a:xfrm>
            <a:off x="6571605" y="4987785"/>
            <a:ext cx="4213775" cy="1015663"/>
          </a:xfrm>
          <a:prstGeom prst="rect">
            <a:avLst/>
          </a:prstGeom>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一组数的</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10~90</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百分位 距</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定义为第</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90</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(P90)</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与第</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10</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(P10)</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百分位数之差。</a:t>
            </a:r>
            <a:endParaRPr lang="zh-CN" altLang="en-US" sz="2000" dirty="0">
              <a:solidFill>
                <a:schemeClr val="bg1"/>
              </a:solidFill>
            </a:endParaRPr>
          </a:p>
        </p:txBody>
      </p:sp>
      <p:cxnSp>
        <p:nvCxnSpPr>
          <p:cNvPr id="18" name="直接连接符 17">
            <a:extLst>
              <a:ext uri="{FF2B5EF4-FFF2-40B4-BE49-F238E27FC236}">
                <a16:creationId xmlns:a16="http://schemas.microsoft.com/office/drawing/2014/main" id="{532FA2B5-8AD3-4A5C-94AB-5EFD723670CE}"/>
              </a:ext>
            </a:extLst>
          </p:cNvPr>
          <p:cNvCxnSpPr>
            <a:cxnSpLocks/>
          </p:cNvCxnSpPr>
          <p:nvPr/>
        </p:nvCxnSpPr>
        <p:spPr>
          <a:xfrm>
            <a:off x="5943600" y="1435611"/>
            <a:ext cx="0" cy="1939050"/>
          </a:xfrm>
          <a:prstGeom prst="line">
            <a:avLst/>
          </a:prstGeom>
          <a:ln w="19050" cap="rnd">
            <a:solidFill>
              <a:srgbClr val="685D5C"/>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532FA2B5-8AD3-4A5C-94AB-5EFD723670CE}"/>
              </a:ext>
            </a:extLst>
          </p:cNvPr>
          <p:cNvCxnSpPr>
            <a:cxnSpLocks/>
          </p:cNvCxnSpPr>
          <p:nvPr/>
        </p:nvCxnSpPr>
        <p:spPr>
          <a:xfrm>
            <a:off x="5943600" y="4214704"/>
            <a:ext cx="0" cy="1939050"/>
          </a:xfrm>
          <a:prstGeom prst="line">
            <a:avLst/>
          </a:prstGeom>
          <a:ln w="19050" cap="rnd">
            <a:solidFill>
              <a:srgbClr val="CECAC7"/>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228561"/>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ṥlíḑè">
            <a:extLst>
              <a:ext uri="{FF2B5EF4-FFF2-40B4-BE49-F238E27FC236}">
                <a16:creationId xmlns:a16="http://schemas.microsoft.com/office/drawing/2014/main" id="{7639B43D-5CA3-462D-8567-9747D1B8F82E}"/>
              </a:ext>
            </a:extLst>
          </p:cNvPr>
          <p:cNvSpPr/>
          <p:nvPr/>
        </p:nvSpPr>
        <p:spPr>
          <a:xfrm>
            <a:off x="7748338" y="2730500"/>
            <a:ext cx="4443662" cy="4127500"/>
          </a:xfrm>
          <a:prstGeom prst="rect">
            <a:avLst/>
          </a:prstGeom>
          <a:solidFill>
            <a:srgbClr val="9B92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2" name="ïṧ1iďe">
            <a:extLst>
              <a:ext uri="{FF2B5EF4-FFF2-40B4-BE49-F238E27FC236}">
                <a16:creationId xmlns:a16="http://schemas.microsoft.com/office/drawing/2014/main" id="{01509137-1AC7-4D1B-B589-0AA272FCA785}"/>
              </a:ext>
            </a:extLst>
          </p:cNvPr>
          <p:cNvSpPr/>
          <p:nvPr/>
        </p:nvSpPr>
        <p:spPr>
          <a:xfrm>
            <a:off x="0" y="4127500"/>
            <a:ext cx="12192000" cy="2730500"/>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23" name="iṥlíḑè">
            <a:extLst>
              <a:ext uri="{FF2B5EF4-FFF2-40B4-BE49-F238E27FC236}">
                <a16:creationId xmlns:a16="http://schemas.microsoft.com/office/drawing/2014/main" id="{7639B43D-5CA3-462D-8567-9747D1B8F82E}"/>
              </a:ext>
            </a:extLst>
          </p:cNvPr>
          <p:cNvSpPr/>
          <p:nvPr/>
        </p:nvSpPr>
        <p:spPr>
          <a:xfrm>
            <a:off x="0" y="0"/>
            <a:ext cx="2556807" cy="6858000"/>
          </a:xfrm>
          <a:prstGeom prst="rect">
            <a:avLst/>
          </a:prstGeom>
          <a:solidFill>
            <a:srgbClr val="9B92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4" name="矩形 23"/>
          <p:cNvSpPr/>
          <p:nvPr/>
        </p:nvSpPr>
        <p:spPr>
          <a:xfrm>
            <a:off x="964728" y="1113215"/>
            <a:ext cx="9459432" cy="4591292"/>
          </a:xfrm>
          <a:prstGeom prst="rect">
            <a:avLst/>
          </a:prstGeom>
          <a:solidFill>
            <a:schemeClr val="bg1"/>
          </a:solidFill>
          <a:ln>
            <a:noFill/>
          </a:ln>
          <a:effectLst>
            <a:outerShdw blurRad="508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a:t>该矩阵称为“帽子矩阵”，</a:t>
            </a:r>
            <a:endParaRPr lang="zh-CN" altLang="en-US"/>
          </a:p>
        </p:txBody>
      </p:sp>
      <p:sp>
        <p:nvSpPr>
          <p:cNvPr id="6" name="isḻíḋè">
            <a:extLst>
              <a:ext uri="{FF2B5EF4-FFF2-40B4-BE49-F238E27FC236}">
                <a16:creationId xmlns:a16="http://schemas.microsoft.com/office/drawing/2014/main" id="{A88208DE-32F6-4DF4-AE97-E254C124F3D1}"/>
              </a:ext>
            </a:extLst>
          </p:cNvPr>
          <p:cNvSpPr/>
          <p:nvPr/>
        </p:nvSpPr>
        <p:spPr bwMode="auto">
          <a:xfrm>
            <a:off x="4066811" y="1527232"/>
            <a:ext cx="3406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eaLnBrk="0" fontAlgn="base" hangingPunct="0">
              <a:spcBef>
                <a:spcPct val="0"/>
              </a:spcBef>
              <a:spcAft>
                <a:spcPct val="0"/>
              </a:spcAft>
              <a:defRPr>
                <a:solidFill>
                  <a:schemeClr val="tx1"/>
                </a:solidFill>
              </a:defRPr>
            </a:lvl1pPr>
            <a:lvl2pPr eaLnBrk="0" fontAlgn="base" hangingPunct="0">
              <a:spcBef>
                <a:spcPct val="0"/>
              </a:spcBef>
              <a:spcAft>
                <a:spcPct val="0"/>
              </a:spcAft>
              <a:defRPr>
                <a:solidFill>
                  <a:schemeClr val="tx1"/>
                </a:solidFill>
              </a:defRPr>
            </a:lvl2pPr>
            <a:lvl3pPr eaLnBrk="0" fontAlgn="base" hangingPunct="0">
              <a:spcBef>
                <a:spcPct val="0"/>
              </a:spcBef>
              <a:spcAft>
                <a:spcPct val="0"/>
              </a:spcAft>
              <a:defRPr>
                <a:solidFill>
                  <a:schemeClr val="tx1"/>
                </a:solidFill>
              </a:defRPr>
            </a:lvl3pPr>
            <a:lvl4pPr eaLnBrk="0" fontAlgn="base" hangingPunct="0">
              <a:spcBef>
                <a:spcPct val="0"/>
              </a:spcBef>
              <a:spcAft>
                <a:spcPct val="0"/>
              </a:spcAft>
              <a:defRPr>
                <a:solidFill>
                  <a:schemeClr val="tx1"/>
                </a:solidFill>
              </a:defRPr>
            </a:lvl4pPr>
            <a:lvl5pPr eaLnBrk="0" fontAlgn="base" hangingPunct="0">
              <a:spcBef>
                <a:spcPct val="0"/>
              </a:spcBef>
              <a:spcAft>
                <a:spcPct val="0"/>
              </a:spcAft>
              <a:defRPr>
                <a:solidFill>
                  <a:schemeClr val="tx1"/>
                </a:solidFill>
              </a:defRPr>
            </a:lvl5pPr>
            <a:lvl6pPr eaLnBrk="0" fontAlgn="base" hangingPunct="0">
              <a:spcBef>
                <a:spcPct val="0"/>
              </a:spcBef>
              <a:spcAft>
                <a:spcPct val="0"/>
              </a:spcAft>
              <a:defRPr>
                <a:solidFill>
                  <a:schemeClr val="tx1"/>
                </a:solidFill>
              </a:defRPr>
            </a:lvl6pPr>
            <a:lvl7pPr eaLnBrk="0" fontAlgn="base" hangingPunct="0">
              <a:spcBef>
                <a:spcPct val="0"/>
              </a:spcBef>
              <a:spcAft>
                <a:spcPct val="0"/>
              </a:spcAft>
              <a:defRPr>
                <a:solidFill>
                  <a:schemeClr val="tx1"/>
                </a:solidFill>
              </a:defRPr>
            </a:lvl7pPr>
            <a:lvl8pPr eaLnBrk="0" fontAlgn="base" hangingPunct="0">
              <a:spcBef>
                <a:spcPct val="0"/>
              </a:spcBef>
              <a:spcAft>
                <a:spcPct val="0"/>
              </a:spcAft>
              <a:defRPr>
                <a:solidFill>
                  <a:schemeClr val="tx1"/>
                </a:solidFill>
              </a:defRPr>
            </a:lvl8pPr>
            <a:lvl9pPr eaLnBrk="0" fontAlgn="base" hangingPunct="0">
              <a:spcBef>
                <a:spcPct val="0"/>
              </a:spcBef>
              <a:spcAft>
                <a:spcPct val="0"/>
              </a:spcAft>
              <a:defRPr>
                <a:solidFill>
                  <a:schemeClr val="tx1"/>
                </a:solidFill>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6000" b="0" i="0" u="none" strike="noStrike" cap="none" normalizeH="0" baseline="0" dirty="0">
                <a:ln>
                  <a:noFill/>
                </a:ln>
                <a:effectLst/>
                <a:latin typeface="微软雅黑" panose="020B0503020204020204" pitchFamily="34" charset="-122"/>
                <a:ea typeface="微软雅黑" panose="020B0503020204020204" pitchFamily="34" charset="-122"/>
              </a:rPr>
              <a:t>Q&amp;A</a:t>
            </a:r>
            <a:endParaRPr kumimoji="0" lang="zh-CN" altLang="zh-CN" sz="6000" b="0" i="0" u="none" strike="noStrike" cap="none" normalizeH="0" baseline="0" dirty="0">
              <a:ln>
                <a:noFill/>
              </a:ln>
              <a:effectLst/>
              <a:latin typeface="微软雅黑" panose="020B0503020204020204" pitchFamily="34" charset="-122"/>
              <a:ea typeface="微软雅黑" panose="020B0503020204020204" pitchFamily="34" charset="-122"/>
            </a:endParaRPr>
          </a:p>
        </p:txBody>
      </p:sp>
      <p:sp>
        <p:nvSpPr>
          <p:cNvPr id="93" name="矩形 92">
            <a:extLst>
              <a:ext uri="{FF2B5EF4-FFF2-40B4-BE49-F238E27FC236}">
                <a16:creationId xmlns:a16="http://schemas.microsoft.com/office/drawing/2014/main" id="{2D96C15A-DF4D-4217-A9D7-D5B83026B32C}"/>
              </a:ext>
            </a:extLst>
          </p:cNvPr>
          <p:cNvSpPr/>
          <p:nvPr/>
        </p:nvSpPr>
        <p:spPr>
          <a:xfrm>
            <a:off x="1665238" y="2662273"/>
            <a:ext cx="8209548" cy="923330"/>
          </a:xfrm>
          <a:prstGeom prst="rect">
            <a:avLst/>
          </a:prstGeom>
        </p:spPr>
        <p:txBody>
          <a:bodyPr wrap="square">
            <a:spAutoFit/>
          </a:bodyPr>
          <a:lstStyle/>
          <a:p>
            <a:pPr indent="267970" algn="just">
              <a:spcAft>
                <a:spcPts val="0"/>
              </a:spcAft>
            </a:pP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例</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2.7&amp;2.8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假设我们有</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12</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个区域的物种数如下</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单位：种</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，按递增次序显示：</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750</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800,860,1000,1100,1100,1250,1300,1300,1360,1540,1620</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。求</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12</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个区域的物种数</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的极差与半内四分位距</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p>
        </p:txBody>
      </p:sp>
      <p:grpSp>
        <p:nvGrpSpPr>
          <p:cNvPr id="97" name="组合 96">
            <a:extLst>
              <a:ext uri="{FF2B5EF4-FFF2-40B4-BE49-F238E27FC236}">
                <a16:creationId xmlns:a16="http://schemas.microsoft.com/office/drawing/2014/main" id="{91B2ACEC-B833-49DB-9F59-43F795A9D873}"/>
              </a:ext>
            </a:extLst>
          </p:cNvPr>
          <p:cNvGrpSpPr/>
          <p:nvPr/>
        </p:nvGrpSpPr>
        <p:grpSpPr>
          <a:xfrm>
            <a:off x="8607711" y="-632877"/>
            <a:ext cx="3174978" cy="1677865"/>
            <a:chOff x="8607711" y="-632877"/>
            <a:chExt cx="3174978" cy="1677865"/>
          </a:xfrm>
        </p:grpSpPr>
        <p:sp>
          <p:nvSpPr>
            <p:cNvPr id="95" name="矩形 94">
              <a:extLst>
                <a:ext uri="{FF2B5EF4-FFF2-40B4-BE49-F238E27FC236}">
                  <a16:creationId xmlns:a16="http://schemas.microsoft.com/office/drawing/2014/main" id="{68EF6A8C-C7B0-47B7-AF5A-87BB0B29396B}"/>
                </a:ext>
              </a:extLst>
            </p:cNvPr>
            <p:cNvSpPr/>
            <p:nvPr/>
          </p:nvSpPr>
          <p:spPr>
            <a:xfrm>
              <a:off x="8897634" y="-632877"/>
              <a:ext cx="2595132" cy="1265753"/>
            </a:xfrm>
            <a:prstGeom prst="rect">
              <a:avLst/>
            </a:prstGeom>
            <a:solidFill>
              <a:schemeClr val="bg1"/>
            </a:solid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96" name="标题 1">
              <a:extLst>
                <a:ext uri="{FF2B5EF4-FFF2-40B4-BE49-F238E27FC236}">
                  <a16:creationId xmlns:a16="http://schemas.microsoft.com/office/drawing/2014/main" id="{2D73016C-74CE-48DA-A074-E028E60CE6B9}"/>
                </a:ext>
              </a:extLst>
            </p:cNvPr>
            <p:cNvSpPr txBox="1">
              <a:spLocks/>
            </p:cNvSpPr>
            <p:nvPr/>
          </p:nvSpPr>
          <p:spPr>
            <a:xfrm>
              <a:off x="8607711" y="-18594"/>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描述性统计</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endParaRPr>
            </a:p>
          </p:txBody>
        </p:sp>
      </p:grpSp>
      <p:pic>
        <p:nvPicPr>
          <p:cNvPr id="3" name="图片 2">
            <a:extLst>
              <a:ext uri="{FF2B5EF4-FFF2-40B4-BE49-F238E27FC236}">
                <a16:creationId xmlns:a16="http://schemas.microsoft.com/office/drawing/2014/main" id="{9B49B7E6-3031-423A-9CB6-D26DC0FFC737}"/>
              </a:ext>
            </a:extLst>
          </p:cNvPr>
          <p:cNvPicPr>
            <a:picLocks noChangeAspect="1"/>
          </p:cNvPicPr>
          <p:nvPr/>
        </p:nvPicPr>
        <p:blipFill>
          <a:blip r:embed="rId2"/>
          <a:stretch>
            <a:fillRect/>
          </a:stretch>
        </p:blipFill>
        <p:spPr>
          <a:xfrm>
            <a:off x="1665237" y="3887503"/>
            <a:ext cx="8209549" cy="1315385"/>
          </a:xfrm>
          <a:prstGeom prst="rect">
            <a:avLst/>
          </a:prstGeom>
        </p:spPr>
      </p:pic>
    </p:spTree>
    <p:extLst>
      <p:ext uri="{BB962C8B-B14F-4D97-AF65-F5344CB8AC3E}">
        <p14:creationId xmlns:p14="http://schemas.microsoft.com/office/powerpoint/2010/main" val="4242598202"/>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ïşľiḓe">
            <a:extLst>
              <a:ext uri="{FF2B5EF4-FFF2-40B4-BE49-F238E27FC236}">
                <a16:creationId xmlns:a16="http://schemas.microsoft.com/office/drawing/2014/main" id="{7348E55C-C8CB-4144-AB3B-427CF2D8F319}"/>
              </a:ext>
            </a:extLst>
          </p:cNvPr>
          <p:cNvSpPr/>
          <p:nvPr/>
        </p:nvSpPr>
        <p:spPr bwMode="blackWhite">
          <a:xfrm>
            <a:off x="669925" y="2268524"/>
            <a:ext cx="5137150" cy="1254512"/>
          </a:xfrm>
          <a:custGeom>
            <a:avLst/>
            <a:gdLst>
              <a:gd name="T0" fmla="*/ 0 w 3559"/>
              <a:gd name="T1" fmla="*/ 496 h 896"/>
              <a:gd name="T2" fmla="*/ 2943 w 3559"/>
              <a:gd name="T3" fmla="*/ 496 h 896"/>
              <a:gd name="T4" fmla="*/ 2663 w 3559"/>
              <a:gd name="T5" fmla="*/ 0 h 896"/>
              <a:gd name="T6" fmla="*/ 3063 w 3559"/>
              <a:gd name="T7" fmla="*/ 0 h 896"/>
              <a:gd name="T8" fmla="*/ 3558 w 3559"/>
              <a:gd name="T9" fmla="*/ 895 h 896"/>
              <a:gd name="T10" fmla="*/ 0 w 3559"/>
              <a:gd name="T11" fmla="*/ 895 h 896"/>
            </a:gdLst>
            <a:ahLst/>
            <a:cxnLst>
              <a:cxn ang="0">
                <a:pos x="T0" y="T1"/>
              </a:cxn>
              <a:cxn ang="0">
                <a:pos x="T2" y="T3"/>
              </a:cxn>
              <a:cxn ang="0">
                <a:pos x="T4" y="T5"/>
              </a:cxn>
              <a:cxn ang="0">
                <a:pos x="T6" y="T7"/>
              </a:cxn>
              <a:cxn ang="0">
                <a:pos x="T8" y="T9"/>
              </a:cxn>
              <a:cxn ang="0">
                <a:pos x="T10" y="T11"/>
              </a:cxn>
            </a:cxnLst>
            <a:rect l="0" t="0" r="r" b="b"/>
            <a:pathLst>
              <a:path w="3559" h="896">
                <a:moveTo>
                  <a:pt x="0" y="496"/>
                </a:moveTo>
                <a:lnTo>
                  <a:pt x="2943" y="496"/>
                </a:lnTo>
                <a:lnTo>
                  <a:pt x="2663" y="0"/>
                </a:lnTo>
                <a:lnTo>
                  <a:pt x="3063" y="0"/>
                </a:lnTo>
                <a:lnTo>
                  <a:pt x="3558" y="895"/>
                </a:lnTo>
                <a:lnTo>
                  <a:pt x="0" y="895"/>
                </a:lnTo>
              </a:path>
            </a:pathLst>
          </a:custGeom>
          <a:solidFill>
            <a:srgbClr val="9B928C"/>
          </a:solidFill>
          <a:ln w="12700" cap="flat" cmpd="sng">
            <a:noFill/>
            <a:bevel/>
          </a:ln>
        </p:spPr>
        <p:txBody>
          <a:bodyPr wrap="square" lIns="91440" tIns="45720" rIns="91440" bIns="45720" anchor="ctr">
            <a:normAutofit/>
          </a:bodyPr>
          <a:lstStyle/>
          <a:p>
            <a:pPr algn="ctr"/>
            <a:endParaRPr/>
          </a:p>
        </p:txBody>
      </p:sp>
      <p:sp>
        <p:nvSpPr>
          <p:cNvPr id="5" name="ïṩľidè">
            <a:extLst>
              <a:ext uri="{FF2B5EF4-FFF2-40B4-BE49-F238E27FC236}">
                <a16:creationId xmlns:a16="http://schemas.microsoft.com/office/drawing/2014/main" id="{3B272D2F-56B7-4771-91D1-5082029CB295}"/>
              </a:ext>
            </a:extLst>
          </p:cNvPr>
          <p:cNvSpPr/>
          <p:nvPr/>
        </p:nvSpPr>
        <p:spPr bwMode="blackWhite">
          <a:xfrm>
            <a:off x="669925" y="4351967"/>
            <a:ext cx="5137150" cy="1254512"/>
          </a:xfrm>
          <a:custGeom>
            <a:avLst/>
            <a:gdLst>
              <a:gd name="T0" fmla="*/ 0 w 3559"/>
              <a:gd name="T1" fmla="*/ 399 h 896"/>
              <a:gd name="T2" fmla="*/ 2943 w 3559"/>
              <a:gd name="T3" fmla="*/ 399 h 896"/>
              <a:gd name="T4" fmla="*/ 2687 w 3559"/>
              <a:gd name="T5" fmla="*/ 895 h 896"/>
              <a:gd name="T6" fmla="*/ 3087 w 3559"/>
              <a:gd name="T7" fmla="*/ 895 h 896"/>
              <a:gd name="T8" fmla="*/ 3558 w 3559"/>
              <a:gd name="T9" fmla="*/ 0 h 896"/>
              <a:gd name="T10" fmla="*/ 0 w 3559"/>
              <a:gd name="T11" fmla="*/ 0 h 896"/>
            </a:gdLst>
            <a:ahLst/>
            <a:cxnLst>
              <a:cxn ang="0">
                <a:pos x="T0" y="T1"/>
              </a:cxn>
              <a:cxn ang="0">
                <a:pos x="T2" y="T3"/>
              </a:cxn>
              <a:cxn ang="0">
                <a:pos x="T4" y="T5"/>
              </a:cxn>
              <a:cxn ang="0">
                <a:pos x="T6" y="T7"/>
              </a:cxn>
              <a:cxn ang="0">
                <a:pos x="T8" y="T9"/>
              </a:cxn>
              <a:cxn ang="0">
                <a:pos x="T10" y="T11"/>
              </a:cxn>
            </a:cxnLst>
            <a:rect l="0" t="0" r="r" b="b"/>
            <a:pathLst>
              <a:path w="3559" h="896">
                <a:moveTo>
                  <a:pt x="0" y="399"/>
                </a:moveTo>
                <a:lnTo>
                  <a:pt x="2943" y="399"/>
                </a:lnTo>
                <a:lnTo>
                  <a:pt x="2687" y="895"/>
                </a:lnTo>
                <a:lnTo>
                  <a:pt x="3087" y="895"/>
                </a:lnTo>
                <a:lnTo>
                  <a:pt x="3558" y="0"/>
                </a:lnTo>
                <a:lnTo>
                  <a:pt x="0" y="0"/>
                </a:lnTo>
              </a:path>
            </a:pathLst>
          </a:custGeom>
          <a:solidFill>
            <a:srgbClr val="9B928C"/>
          </a:solidFill>
          <a:ln w="12700" cap="flat" cmpd="sng">
            <a:noFill/>
            <a:bevel/>
          </a:ln>
        </p:spPr>
        <p:txBody>
          <a:bodyPr wrap="square" lIns="91440" tIns="45720" rIns="91440" bIns="45720" anchor="ctr">
            <a:normAutofit/>
          </a:bodyPr>
          <a:lstStyle/>
          <a:p>
            <a:pPr algn="ctr"/>
            <a:endParaRPr/>
          </a:p>
        </p:txBody>
      </p:sp>
      <p:sp>
        <p:nvSpPr>
          <p:cNvPr id="6" name="ïSlîḓè">
            <a:extLst>
              <a:ext uri="{FF2B5EF4-FFF2-40B4-BE49-F238E27FC236}">
                <a16:creationId xmlns:a16="http://schemas.microsoft.com/office/drawing/2014/main" id="{100DCFFA-8167-45AB-BB88-814732A2B456}"/>
              </a:ext>
            </a:extLst>
          </p:cNvPr>
          <p:cNvSpPr/>
          <p:nvPr/>
        </p:nvSpPr>
        <p:spPr bwMode="blackWhite">
          <a:xfrm>
            <a:off x="2982705" y="2268524"/>
            <a:ext cx="6153150" cy="3337955"/>
          </a:xfrm>
          <a:custGeom>
            <a:avLst/>
            <a:gdLst>
              <a:gd name="T0" fmla="*/ 0 w 4263"/>
              <a:gd name="T1" fmla="*/ 1388271 h 2383"/>
              <a:gd name="T2" fmla="*/ 5411816 w 4263"/>
              <a:gd name="T3" fmla="*/ 1388271 h 2383"/>
              <a:gd name="T4" fmla="*/ 4628186 w 4263"/>
              <a:gd name="T5" fmla="*/ 0 h 2383"/>
              <a:gd name="T6" fmla="*/ 5238638 w 4263"/>
              <a:gd name="T7" fmla="*/ 0 h 2383"/>
              <a:gd name="T8" fmla="*/ 6150711 w 4263"/>
              <a:gd name="T9" fmla="*/ 1690861 h 2383"/>
              <a:gd name="T10" fmla="*/ 5238638 w 4263"/>
              <a:gd name="T11" fmla="*/ 3336894 h 2383"/>
              <a:gd name="T12" fmla="*/ 4696014 w 4263"/>
              <a:gd name="T13" fmla="*/ 3336894 h 2383"/>
              <a:gd name="T14" fmla="*/ 5446452 w 4263"/>
              <a:gd name="T15" fmla="*/ 1948623 h 2383"/>
              <a:gd name="T16" fmla="*/ 0 w 4263"/>
              <a:gd name="T17" fmla="*/ 1948623 h 238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63"/>
              <a:gd name="T28" fmla="*/ 0 h 2383"/>
              <a:gd name="T29" fmla="*/ 4263 w 4263"/>
              <a:gd name="T30" fmla="*/ 2383 h 238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63" h="2383">
                <a:moveTo>
                  <a:pt x="0" y="991"/>
                </a:moveTo>
                <a:lnTo>
                  <a:pt x="3750" y="991"/>
                </a:lnTo>
                <a:lnTo>
                  <a:pt x="3207" y="0"/>
                </a:lnTo>
                <a:lnTo>
                  <a:pt x="3630" y="0"/>
                </a:lnTo>
                <a:lnTo>
                  <a:pt x="4262" y="1207"/>
                </a:lnTo>
                <a:lnTo>
                  <a:pt x="3630" y="2382"/>
                </a:lnTo>
                <a:lnTo>
                  <a:pt x="3254" y="2382"/>
                </a:lnTo>
                <a:lnTo>
                  <a:pt x="3774" y="1391"/>
                </a:lnTo>
                <a:lnTo>
                  <a:pt x="0" y="1391"/>
                </a:lnTo>
              </a:path>
            </a:pathLst>
          </a:custGeom>
          <a:solidFill>
            <a:srgbClr val="685D5C"/>
          </a:solidFill>
          <a:ln w="12700" cap="flat" cmpd="sng">
            <a:noFill/>
            <a:bevel/>
          </a:ln>
        </p:spPr>
        <p:txBody>
          <a:bodyPr wrap="square" lIns="91440" tIns="45720" rIns="91440" bIns="45720" anchor="ctr">
            <a:normAutofit/>
          </a:bodyPr>
          <a:lstStyle/>
          <a:p>
            <a:pPr algn="ctr"/>
            <a:endParaRPr/>
          </a:p>
        </p:txBody>
      </p:sp>
      <p:sp>
        <p:nvSpPr>
          <p:cNvPr id="7" name="îšľiḍe">
            <a:extLst>
              <a:ext uri="{FF2B5EF4-FFF2-40B4-BE49-F238E27FC236}">
                <a16:creationId xmlns:a16="http://schemas.microsoft.com/office/drawing/2014/main" id="{6C92848F-45FC-4730-ADA3-0ED5EF34B2A5}"/>
              </a:ext>
            </a:extLst>
          </p:cNvPr>
          <p:cNvSpPr txBox="1"/>
          <p:nvPr/>
        </p:nvSpPr>
        <p:spPr>
          <a:xfrm>
            <a:off x="669925" y="2970940"/>
            <a:ext cx="4254500" cy="521720"/>
          </a:xfrm>
          <a:prstGeom prst="rect">
            <a:avLst/>
          </a:prstGeom>
          <a:noFill/>
        </p:spPr>
        <p:txBody>
          <a:bodyPr wrap="square" lIns="91440" tIns="45720" rIns="91440" bIns="45720" anchor="ctr" anchorCtr="0">
            <a:normAutofit/>
          </a:bodyPr>
          <a:lstStyle/>
          <a:p>
            <a:pPr>
              <a:spcBef>
                <a:spcPct val="0"/>
              </a:spcBef>
            </a:pPr>
            <a:r>
              <a:rPr lang="zh-CN" altLang="en-US" sz="2400" b="1" dirty="0">
                <a:solidFill>
                  <a:schemeClr val="bg1"/>
                </a:solidFill>
                <a:latin typeface="微软雅黑" panose="020B0503020204020204" pitchFamily="34" charset="-122"/>
                <a:ea typeface="微软雅黑" panose="020B0503020204020204" pitchFamily="34" charset="-122"/>
              </a:rPr>
              <a:t>标准差</a:t>
            </a:r>
          </a:p>
        </p:txBody>
      </p:sp>
      <p:sp>
        <p:nvSpPr>
          <p:cNvPr id="8" name="îŝlîḓé">
            <a:extLst>
              <a:ext uri="{FF2B5EF4-FFF2-40B4-BE49-F238E27FC236}">
                <a16:creationId xmlns:a16="http://schemas.microsoft.com/office/drawing/2014/main" id="{35780521-032E-47FC-8292-1435E836B528}"/>
              </a:ext>
            </a:extLst>
          </p:cNvPr>
          <p:cNvSpPr txBox="1"/>
          <p:nvPr/>
        </p:nvSpPr>
        <p:spPr>
          <a:xfrm>
            <a:off x="2982705" y="3676641"/>
            <a:ext cx="4356100" cy="521720"/>
          </a:xfrm>
          <a:prstGeom prst="rect">
            <a:avLst/>
          </a:prstGeom>
          <a:noFill/>
        </p:spPr>
        <p:txBody>
          <a:bodyPr wrap="square" lIns="91440" tIns="45720" rIns="91440" bIns="45720" anchor="ctr" anchorCtr="0">
            <a:normAutofit/>
          </a:bodyPr>
          <a:lstStyle/>
          <a:p>
            <a:pPr>
              <a:spcBef>
                <a:spcPct val="0"/>
              </a:spcBef>
            </a:pPr>
            <a:r>
              <a:rPr lang="zh-CN" altLang="en-US" sz="2400" b="1" dirty="0">
                <a:solidFill>
                  <a:schemeClr val="bg1"/>
                </a:solidFill>
                <a:latin typeface="微软雅黑" panose="020B0503020204020204" pitchFamily="34" charset="-122"/>
                <a:ea typeface="微软雅黑" panose="020B0503020204020204" pitchFamily="34" charset="-122"/>
              </a:rPr>
              <a:t>分母修正</a:t>
            </a:r>
          </a:p>
        </p:txBody>
      </p:sp>
      <p:sp>
        <p:nvSpPr>
          <p:cNvPr id="19" name="îšľiḍe">
            <a:extLst>
              <a:ext uri="{FF2B5EF4-FFF2-40B4-BE49-F238E27FC236}">
                <a16:creationId xmlns:a16="http://schemas.microsoft.com/office/drawing/2014/main" id="{92B69F43-DA63-4852-B42E-AEFE4FC51A73}"/>
              </a:ext>
            </a:extLst>
          </p:cNvPr>
          <p:cNvSpPr txBox="1"/>
          <p:nvPr/>
        </p:nvSpPr>
        <p:spPr>
          <a:xfrm>
            <a:off x="669925" y="4338554"/>
            <a:ext cx="4254500" cy="521720"/>
          </a:xfrm>
          <a:prstGeom prst="rect">
            <a:avLst/>
          </a:prstGeom>
          <a:noFill/>
        </p:spPr>
        <p:txBody>
          <a:bodyPr wrap="square" lIns="91440" tIns="45720" rIns="91440" bIns="45720" anchor="ctr" anchorCtr="0">
            <a:normAutofit/>
          </a:bodyPr>
          <a:lstStyle/>
          <a:p>
            <a:pPr>
              <a:spcBef>
                <a:spcPct val="0"/>
              </a:spcBef>
            </a:pPr>
            <a:r>
              <a:rPr lang="zh-CN" altLang="en-US" sz="2400" b="1" dirty="0">
                <a:solidFill>
                  <a:schemeClr val="bg1"/>
                </a:solidFill>
                <a:latin typeface="微软雅黑" panose="020B0503020204020204" pitchFamily="34" charset="-122"/>
                <a:ea typeface="微软雅黑" panose="020B0503020204020204" pitchFamily="34" charset="-122"/>
              </a:rPr>
              <a:t>方差</a:t>
            </a:r>
          </a:p>
        </p:txBody>
      </p:sp>
      <mc:AlternateContent xmlns:mc="http://schemas.openxmlformats.org/markup-compatibility/2006" xmlns:a14="http://schemas.microsoft.com/office/drawing/2010/main">
        <mc:Choice Requires="a14">
          <p:sp>
            <p:nvSpPr>
              <p:cNvPr id="20" name="矩形 19">
                <a:extLst>
                  <a:ext uri="{FF2B5EF4-FFF2-40B4-BE49-F238E27FC236}">
                    <a16:creationId xmlns:a16="http://schemas.microsoft.com/office/drawing/2014/main" id="{40B6DE7D-55CB-486E-AB8B-7EE3AE0BB40F}"/>
                  </a:ext>
                </a:extLst>
              </p:cNvPr>
              <p:cNvSpPr/>
              <p:nvPr/>
            </p:nvSpPr>
            <p:spPr>
              <a:xfrm>
                <a:off x="9140825" y="2268524"/>
                <a:ext cx="2593975" cy="3197735"/>
              </a:xfrm>
              <a:prstGeom prst="rect">
                <a:avLst/>
              </a:prstGeom>
            </p:spPr>
            <p:txBody>
              <a:bodyPr wrap="square">
                <a:spAutoFit/>
              </a:bodyPr>
              <a:lstStyle/>
              <a:p>
                <a:pPr algn="just"/>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rPr>
                  <a:t>在定义一个样本数据的标准差时，分母常用</a:t>
                </a:r>
                <a:r>
                  <a:rPr lang="en-US" altLang="zh-CN" dirty="0">
                    <a:latin typeface="微软雅黑" panose="020B0503020204020204" pitchFamily="34" charset="-122"/>
                    <a:ea typeface="微软雅黑" panose="020B0503020204020204" pitchFamily="34" charset="-122"/>
                  </a:rPr>
                  <a:t>N-1</a:t>
                </a:r>
                <a:r>
                  <a:rPr lang="zh-CN" altLang="zh-CN" dirty="0">
                    <a:latin typeface="微软雅黑" panose="020B0503020204020204" pitchFamily="34" charset="-122"/>
                    <a:ea typeface="微软雅黑" panose="020B0503020204020204" pitchFamily="34" charset="-122"/>
                  </a:rPr>
                  <a:t>代替</a:t>
                </a:r>
                <a:r>
                  <a:rPr lang="en-US" altLang="zh-CN" dirty="0">
                    <a:latin typeface="微软雅黑" panose="020B0503020204020204" pitchFamily="34" charset="-122"/>
                    <a:ea typeface="微软雅黑" panose="020B0503020204020204" pitchFamily="34" charset="-122"/>
                  </a:rPr>
                  <a:t>N</a:t>
                </a:r>
                <a:r>
                  <a:rPr lang="zh-CN" altLang="zh-CN" dirty="0">
                    <a:latin typeface="微软雅黑" panose="020B0503020204020204" pitchFamily="34" charset="-122"/>
                    <a:ea typeface="微软雅黑" panose="020B0503020204020204" pitchFamily="34" charset="-122"/>
                  </a:rPr>
                  <a:t>，这样产生的值是总体标准差的较好估计。当</a:t>
                </a:r>
                <a:r>
                  <a:rPr lang="en-US" altLang="zh-CN" dirty="0">
                    <a:latin typeface="微软雅黑" panose="020B0503020204020204" pitchFamily="34" charset="-122"/>
                    <a:ea typeface="微软雅黑" panose="020B0503020204020204" pitchFamily="34" charset="-122"/>
                  </a:rPr>
                  <a:t>N</a:t>
                </a:r>
                <a:r>
                  <a:rPr lang="zh-CN" altLang="zh-CN" dirty="0">
                    <a:latin typeface="微软雅黑" panose="020B0503020204020204" pitchFamily="34" charset="-122"/>
                    <a:ea typeface="微软雅黑" panose="020B0503020204020204" pitchFamily="34" charset="-122"/>
                  </a:rPr>
                  <a:t>较大时，通常当</a:t>
                </a:r>
                <a:r>
                  <a:rPr lang="en-US" altLang="zh-CN" dirty="0">
                    <a:latin typeface="微软雅黑" panose="020B0503020204020204" pitchFamily="34" charset="-122"/>
                    <a:ea typeface="微软雅黑" panose="020B0503020204020204" pitchFamily="34" charset="-122"/>
                  </a:rPr>
                  <a:t>N&gt;30</a:t>
                </a:r>
                <a:r>
                  <a:rPr lang="zh-CN" altLang="zh-CN" dirty="0">
                    <a:latin typeface="微软雅黑" panose="020B0503020204020204" pitchFamily="34" charset="-122"/>
                    <a:ea typeface="微软雅黑" panose="020B0503020204020204" pitchFamily="34" charset="-122"/>
                  </a:rPr>
                  <a:t>时，这两种定义的区别不大。同样，我们可以根据以上定义得到的标准差</a:t>
                </a:r>
                <a:r>
                  <a:rPr lang="zh-CN" altLang="en-US" dirty="0">
                    <a:latin typeface="微软雅黑" panose="020B0503020204020204" pitchFamily="34" charset="-122"/>
                    <a:ea typeface="微软雅黑" panose="020B0503020204020204" pitchFamily="34" charset="-122"/>
                  </a:rPr>
                  <a:t>乘以</a:t>
                </a:r>
                <a14:m>
                  <m:oMath xmlns:m="http://schemas.openxmlformats.org/officeDocument/2006/math">
                    <m:rad>
                      <m:radPr>
                        <m:degHide m:val="on"/>
                        <m:ctrlPr>
                          <a:rPr lang="zh-CN" altLang="en-US" i="1">
                            <a:latin typeface="Cambria Math" panose="02040503050406030204" pitchFamily="18" charset="0"/>
                            <a:ea typeface="微软雅黑" panose="020B0503020204020204" pitchFamily="34" charset="-122"/>
                          </a:rPr>
                        </m:ctrlPr>
                      </m:radPr>
                      <m:deg/>
                      <m:e>
                        <m:r>
                          <m:rPr>
                            <m:sty m:val="p"/>
                          </m:rPr>
                          <a:rPr lang="en-US" altLang="zh-CN">
                            <a:latin typeface="Cambria Math" panose="02040503050406030204" pitchFamily="18" charset="0"/>
                            <a:ea typeface="微软雅黑" panose="020B0503020204020204" pitchFamily="34" charset="-122"/>
                          </a:rPr>
                          <m:t>N</m:t>
                        </m:r>
                        <m:r>
                          <a:rPr lang="en-US" altLang="zh-CN">
                            <a:latin typeface="Cambria Math" panose="02040503050406030204" pitchFamily="18" charset="0"/>
                            <a:ea typeface="微软雅黑" panose="020B0503020204020204" pitchFamily="34" charset="-122"/>
                          </a:rPr>
                          <m:t>/(</m:t>
                        </m:r>
                        <m:r>
                          <a:rPr lang="en-US" altLang="zh-CN">
                            <a:latin typeface="Cambria Math" panose="02040503050406030204" pitchFamily="18" charset="0"/>
                            <a:ea typeface="微软雅黑" panose="020B0503020204020204" pitchFamily="34" charset="-122"/>
                          </a:rPr>
                          <m:t>𝑁</m:t>
                        </m:r>
                        <m:r>
                          <a:rPr lang="en-US" altLang="zh-CN">
                            <a:latin typeface="Cambria Math" panose="02040503050406030204" pitchFamily="18" charset="0"/>
                            <a:ea typeface="微软雅黑" panose="020B0503020204020204" pitchFamily="34" charset="-122"/>
                          </a:rPr>
                          <m:t>−1)</m:t>
                        </m:r>
                      </m:e>
                    </m:rad>
                  </m:oMath>
                </a14:m>
                <a:r>
                  <a:rPr lang="zh-CN" altLang="en-US" dirty="0">
                    <a:latin typeface="微软雅黑" panose="020B0503020204020204" pitchFamily="34" charset="-122"/>
                    <a:ea typeface="微软雅黑" panose="020B0503020204020204" pitchFamily="34" charset="-122"/>
                  </a:rPr>
                  <a:t>得到这个较好的估计值。</a:t>
                </a:r>
              </a:p>
            </p:txBody>
          </p:sp>
        </mc:Choice>
        <mc:Fallback xmlns="">
          <p:sp>
            <p:nvSpPr>
              <p:cNvPr id="20" name="矩形 19">
                <a:extLst>
                  <a:ext uri="{FF2B5EF4-FFF2-40B4-BE49-F238E27FC236}">
                    <a16:creationId xmlns:a16="http://schemas.microsoft.com/office/drawing/2014/main" id="{40B6DE7D-55CB-486E-AB8B-7EE3AE0BB40F}"/>
                  </a:ext>
                </a:extLst>
              </p:cNvPr>
              <p:cNvSpPr>
                <a:spLocks noRot="1" noChangeAspect="1" noMove="1" noResize="1" noEditPoints="1" noAdjustHandles="1" noChangeArrowheads="1" noChangeShapeType="1" noTextEdit="1"/>
              </p:cNvSpPr>
              <p:nvPr/>
            </p:nvSpPr>
            <p:spPr>
              <a:xfrm>
                <a:off x="9140825" y="2268524"/>
                <a:ext cx="2593975" cy="3197735"/>
              </a:xfrm>
              <a:prstGeom prst="rect">
                <a:avLst/>
              </a:prstGeom>
              <a:blipFill>
                <a:blip r:embed="rId2"/>
                <a:stretch>
                  <a:fillRect l="-1878" t="-952" r="-10563" b="-2095"/>
                </a:stretch>
              </a:blipFill>
            </p:spPr>
            <p:txBody>
              <a:bodyPr/>
              <a:lstStyle/>
              <a:p>
                <a:r>
                  <a:rPr lang="zh-CN" altLang="en-US">
                    <a:noFill/>
                  </a:rPr>
                  <a:t> </a:t>
                </a:r>
              </a:p>
            </p:txBody>
          </p:sp>
        </mc:Fallback>
      </mc:AlternateContent>
      <p:pic>
        <p:nvPicPr>
          <p:cNvPr id="21" name="图片 20">
            <a:extLst>
              <a:ext uri="{FF2B5EF4-FFF2-40B4-BE49-F238E27FC236}">
                <a16:creationId xmlns:a16="http://schemas.microsoft.com/office/drawing/2014/main" id="{3D7220A9-6D09-4FC4-8745-8E1FECCD55DE}"/>
              </a:ext>
            </a:extLst>
          </p:cNvPr>
          <p:cNvPicPr>
            <a:picLocks noChangeAspect="1"/>
          </p:cNvPicPr>
          <p:nvPr/>
        </p:nvPicPr>
        <p:blipFill>
          <a:blip r:embed="rId3"/>
          <a:stretch>
            <a:fillRect/>
          </a:stretch>
        </p:blipFill>
        <p:spPr>
          <a:xfrm>
            <a:off x="5869514" y="2852016"/>
            <a:ext cx="2013695" cy="735774"/>
          </a:xfrm>
          <a:prstGeom prst="rect">
            <a:avLst/>
          </a:prstGeom>
        </p:spPr>
      </p:pic>
      <p:pic>
        <p:nvPicPr>
          <p:cNvPr id="22" name="图片 21">
            <a:extLst>
              <a:ext uri="{FF2B5EF4-FFF2-40B4-BE49-F238E27FC236}">
                <a16:creationId xmlns:a16="http://schemas.microsoft.com/office/drawing/2014/main" id="{97D1A692-7CAE-4B16-BBBE-5F7621C5C032}"/>
              </a:ext>
            </a:extLst>
          </p:cNvPr>
          <p:cNvPicPr>
            <a:picLocks noChangeAspect="1"/>
          </p:cNvPicPr>
          <p:nvPr/>
        </p:nvPicPr>
        <p:blipFill>
          <a:blip r:embed="rId4"/>
          <a:stretch>
            <a:fillRect/>
          </a:stretch>
        </p:blipFill>
        <p:spPr>
          <a:xfrm>
            <a:off x="5762061" y="4277297"/>
            <a:ext cx="2228600" cy="718610"/>
          </a:xfrm>
          <a:prstGeom prst="rect">
            <a:avLst/>
          </a:prstGeom>
        </p:spPr>
      </p:pic>
      <p:sp>
        <p:nvSpPr>
          <p:cNvPr id="23" name="矩形 22">
            <a:extLst>
              <a:ext uri="{FF2B5EF4-FFF2-40B4-BE49-F238E27FC236}">
                <a16:creationId xmlns:a16="http://schemas.microsoft.com/office/drawing/2014/main" id="{BE2761B6-BB74-4E9A-877A-1CB1954976E6}"/>
              </a:ext>
            </a:extLst>
          </p:cNvPr>
          <p:cNvSpPr/>
          <p:nvPr/>
        </p:nvSpPr>
        <p:spPr>
          <a:xfrm>
            <a:off x="695325" y="4923687"/>
            <a:ext cx="3712238" cy="954107"/>
          </a:xfrm>
          <a:prstGeom prst="rect">
            <a:avLst/>
          </a:prstGeom>
        </p:spPr>
        <p:txBody>
          <a:bodyPr wrap="square">
            <a:spAutoFit/>
          </a:bodyPr>
          <a:lstStyle/>
          <a:p>
            <a:pPr algn="just"/>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dirty="0">
                <a:latin typeface="微软雅黑" panose="020B0503020204020204" pitchFamily="34" charset="-122"/>
                <a:ea typeface="微软雅黑" panose="020B0503020204020204" pitchFamily="34" charset="-122"/>
              </a:rPr>
              <a:t>方差（</a:t>
            </a:r>
            <a:r>
              <a:rPr lang="en-US" altLang="zh-CN" dirty="0">
                <a:latin typeface="微软雅黑" panose="020B0503020204020204" pitchFamily="34" charset="-122"/>
                <a:ea typeface="微软雅黑" panose="020B0503020204020204" pitchFamily="34" charset="-122"/>
              </a:rPr>
              <a:t>Variance</a:t>
            </a:r>
            <a:r>
              <a:rPr lang="zh-CN" altLang="zh-CN" dirty="0">
                <a:latin typeface="微软雅黑" panose="020B0503020204020204" pitchFamily="34" charset="-122"/>
                <a:ea typeface="微软雅黑" panose="020B0503020204020204" pitchFamily="34" charset="-122"/>
              </a:rPr>
              <a:t>）是各变量值与其平均数离差平方的平均数</a:t>
            </a:r>
            <a:r>
              <a:rPr lang="zh-CN" altLang="en-US" dirty="0">
                <a:latin typeface="微软雅黑" panose="020B0503020204020204" pitchFamily="34" charset="-122"/>
                <a:ea typeface="微软雅黑" panose="020B0503020204020204" pitchFamily="34" charset="-122"/>
              </a:rPr>
              <a:t>，用</a:t>
            </a:r>
            <a:r>
              <a:rPr lang="en-US" altLang="zh-CN" dirty="0">
                <a:latin typeface="微软雅黑" panose="020B0503020204020204" pitchFamily="34" charset="-122"/>
                <a:ea typeface="微软雅黑" panose="020B0503020204020204" pitchFamily="34" charset="-122"/>
              </a:rPr>
              <a:t>s</a:t>
            </a:r>
            <a:r>
              <a:rPr lang="en-US" altLang="zh-CN" baseline="30000"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表示。</a:t>
            </a:r>
          </a:p>
        </p:txBody>
      </p:sp>
      <p:sp>
        <p:nvSpPr>
          <p:cNvPr id="24" name="矩形 23">
            <a:extLst>
              <a:ext uri="{FF2B5EF4-FFF2-40B4-BE49-F238E27FC236}">
                <a16:creationId xmlns:a16="http://schemas.microsoft.com/office/drawing/2014/main" id="{556342B4-4E85-4D9E-A3DA-78F61A1E938D}"/>
              </a:ext>
            </a:extLst>
          </p:cNvPr>
          <p:cNvSpPr/>
          <p:nvPr/>
        </p:nvSpPr>
        <p:spPr>
          <a:xfrm>
            <a:off x="763247" y="2024509"/>
            <a:ext cx="3656769" cy="923330"/>
          </a:xfrm>
          <a:prstGeom prst="rect">
            <a:avLst/>
          </a:prstGeom>
        </p:spPr>
        <p:txBody>
          <a:bodyPr wrap="square">
            <a:spAutoFit/>
          </a:bodyPr>
          <a:lstStyle/>
          <a:p>
            <a:pPr algn="just"/>
            <a:r>
              <a:rPr lang="en-US" altLang="zh-CN"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latin typeface="微软雅黑" panose="020B0503020204020204" pitchFamily="34" charset="-122"/>
                <a:ea typeface="微软雅黑" panose="020B0503020204020204" pitchFamily="34" charset="-122"/>
              </a:rPr>
              <a:t>标准差（</a:t>
            </a:r>
            <a:r>
              <a:rPr lang="en-US" altLang="zh-CN" dirty="0">
                <a:latin typeface="微软雅黑" panose="020B0503020204020204" pitchFamily="34" charset="-122"/>
                <a:ea typeface="微软雅黑" panose="020B0503020204020204" pitchFamily="34" charset="-122"/>
              </a:rPr>
              <a:t>Standard deviation</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是各变量值与其平均数离差平方平均数</a:t>
            </a:r>
            <a:r>
              <a:rPr lang="zh-CN" altLang="en-US" dirty="0">
                <a:latin typeface="微软雅黑" panose="020B0503020204020204" pitchFamily="34" charset="-122"/>
                <a:ea typeface="微软雅黑" panose="020B0503020204020204" pitchFamily="34" charset="-122"/>
              </a:rPr>
              <a:t>的算数平方根，用</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表示。</a:t>
            </a:r>
          </a:p>
        </p:txBody>
      </p:sp>
      <p:grpSp>
        <p:nvGrpSpPr>
          <p:cNvPr id="25" name="组合 24">
            <a:extLst>
              <a:ext uri="{FF2B5EF4-FFF2-40B4-BE49-F238E27FC236}">
                <a16:creationId xmlns:a16="http://schemas.microsoft.com/office/drawing/2014/main" id="{35ADD213-EF61-408D-9DBE-2F9C1E3F8043}"/>
              </a:ext>
            </a:extLst>
          </p:cNvPr>
          <p:cNvGrpSpPr/>
          <p:nvPr/>
        </p:nvGrpSpPr>
        <p:grpSpPr>
          <a:xfrm>
            <a:off x="4699866" y="-632878"/>
            <a:ext cx="3174978" cy="1844008"/>
            <a:chOff x="8607711" y="-632878"/>
            <a:chExt cx="3174978" cy="1884256"/>
          </a:xfrm>
        </p:grpSpPr>
        <p:sp>
          <p:nvSpPr>
            <p:cNvPr id="26" name="矩形 25">
              <a:extLst>
                <a:ext uri="{FF2B5EF4-FFF2-40B4-BE49-F238E27FC236}">
                  <a16:creationId xmlns:a16="http://schemas.microsoft.com/office/drawing/2014/main" id="{46CC0A88-783B-41F9-99BD-7E4F4A430478}"/>
                </a:ext>
              </a:extLst>
            </p:cNvPr>
            <p:cNvSpPr/>
            <p:nvPr/>
          </p:nvSpPr>
          <p:spPr>
            <a:xfrm>
              <a:off x="8897634" y="-632878"/>
              <a:ext cx="2595132" cy="1606629"/>
            </a:xfrm>
            <a:prstGeom prst="rect">
              <a:avLst/>
            </a:prstGeom>
            <a:solidFill>
              <a:schemeClr val="bg1"/>
            </a:solid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7" name="标题 1">
              <a:extLst>
                <a:ext uri="{FF2B5EF4-FFF2-40B4-BE49-F238E27FC236}">
                  <a16:creationId xmlns:a16="http://schemas.microsoft.com/office/drawing/2014/main" id="{21DDAC2F-8164-4499-A839-CA51FB4C1006}"/>
                </a:ext>
              </a:extLst>
            </p:cNvPr>
            <p:cNvSpPr txBox="1">
              <a:spLocks/>
            </p:cNvSpPr>
            <p:nvPr/>
          </p:nvSpPr>
          <p:spPr>
            <a:xfrm>
              <a:off x="8607711" y="-14375"/>
              <a:ext cx="3174978" cy="126575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描述性统计</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dirty="0">
                  <a:latin typeface="微软雅黑" panose="020B0503020204020204" pitchFamily="34" charset="-122"/>
                  <a:ea typeface="微软雅黑" panose="020B0503020204020204" pitchFamily="34" charset="-122"/>
                </a:rPr>
                <a:t>离散趋势度量</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endParaRPr>
            </a:p>
          </p:txBody>
        </p:sp>
      </p:grpSp>
      <p:sp>
        <p:nvSpPr>
          <p:cNvPr id="16" name="矩形 15">
            <a:extLst>
              <a:ext uri="{FF2B5EF4-FFF2-40B4-BE49-F238E27FC236}">
                <a16:creationId xmlns:a16="http://schemas.microsoft.com/office/drawing/2014/main" id="{57AD8EA6-36DC-4E5B-86C3-0AF4536ABC28}"/>
              </a:ext>
            </a:extLst>
          </p:cNvPr>
          <p:cNvSpPr/>
          <p:nvPr/>
        </p:nvSpPr>
        <p:spPr>
          <a:xfrm>
            <a:off x="669925" y="591772"/>
            <a:ext cx="2339102" cy="523220"/>
          </a:xfrm>
          <a:prstGeom prst="rect">
            <a:avLst/>
          </a:prstGeom>
        </p:spPr>
        <p:txBody>
          <a:bodyPr wrap="none">
            <a:spAutoFit/>
          </a:bodyPr>
          <a:lstStyle/>
          <a:p>
            <a:r>
              <a:rPr lang="zh-CN" altLang="en-US" sz="2800" b="1" dirty="0" smtClean="0">
                <a:solidFill>
                  <a:srgbClr val="685D5C"/>
                </a:solidFill>
                <a:latin typeface="微软雅黑" panose="020B0503020204020204" pitchFamily="34" charset="-122"/>
                <a:ea typeface="微软雅黑" panose="020B0503020204020204" pitchFamily="34" charset="-122"/>
                <a:cs typeface="Times New Roman" panose="02020603050405020304" pitchFamily="18" charset="0"/>
              </a:rPr>
              <a:t>方差</a:t>
            </a:r>
            <a:r>
              <a:rPr lang="zh-CN" altLang="en-US" sz="2800" b="1" dirty="0">
                <a:solidFill>
                  <a:srgbClr val="685D5C"/>
                </a:solidFill>
                <a:latin typeface="微软雅黑" panose="020B0503020204020204" pitchFamily="34" charset="-122"/>
                <a:ea typeface="微软雅黑" panose="020B0503020204020204" pitchFamily="34" charset="-122"/>
                <a:cs typeface="Times New Roman" panose="02020603050405020304" pitchFamily="18" charset="0"/>
              </a:rPr>
              <a:t>和标准差</a:t>
            </a:r>
            <a:endParaRPr lang="zh-CN" altLang="en-US" sz="2800" b="1" dirty="0">
              <a:solidFill>
                <a:srgbClr val="685D5C"/>
              </a:solidFill>
            </a:endParaRPr>
          </a:p>
        </p:txBody>
      </p:sp>
    </p:spTree>
    <p:extLst>
      <p:ext uri="{BB962C8B-B14F-4D97-AF65-F5344CB8AC3E}">
        <p14:creationId xmlns:p14="http://schemas.microsoft.com/office/powerpoint/2010/main" val="3632869846"/>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î$ľiḑé">
            <a:extLst>
              <a:ext uri="{FF2B5EF4-FFF2-40B4-BE49-F238E27FC236}">
                <a16:creationId xmlns:a16="http://schemas.microsoft.com/office/drawing/2014/main" id="{905F92B3-BAD7-4BBC-809D-2C0BF68B333C}"/>
              </a:ext>
            </a:extLst>
          </p:cNvPr>
          <p:cNvSpPr/>
          <p:nvPr/>
        </p:nvSpPr>
        <p:spPr>
          <a:xfrm>
            <a:off x="689483" y="1130299"/>
            <a:ext cx="9609873" cy="5016500"/>
          </a:xfrm>
          <a:prstGeom prst="rect">
            <a:avLst/>
          </a:prstGeom>
          <a:solidFill>
            <a:schemeClr val="bg1"/>
          </a:solidFill>
          <a:ln>
            <a:noFill/>
          </a:ln>
          <a:effectLst>
            <a:outerShdw blurRad="254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cxnSp>
        <p:nvCxnSpPr>
          <p:cNvPr id="15" name="直接连接符 14">
            <a:extLst>
              <a:ext uri="{FF2B5EF4-FFF2-40B4-BE49-F238E27FC236}">
                <a16:creationId xmlns:a16="http://schemas.microsoft.com/office/drawing/2014/main" id="{92C1AC0C-8EB0-495A-8E92-8E759DBD9A26}"/>
              </a:ext>
            </a:extLst>
          </p:cNvPr>
          <p:cNvCxnSpPr/>
          <p:nvPr/>
        </p:nvCxnSpPr>
        <p:spPr>
          <a:xfrm>
            <a:off x="1744086" y="3711578"/>
            <a:ext cx="7979034" cy="0"/>
          </a:xfrm>
          <a:prstGeom prst="line">
            <a:avLst/>
          </a:prstGeom>
          <a:ln w="3175" cap="rnd">
            <a:solidFill>
              <a:schemeClr val="bg1">
                <a:lumMod val="75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22" name="标题 1">
            <a:extLst>
              <a:ext uri="{FF2B5EF4-FFF2-40B4-BE49-F238E27FC236}">
                <a16:creationId xmlns:a16="http://schemas.microsoft.com/office/drawing/2014/main" id="{EDFA73DF-EB95-4984-947C-A0837C472C84}"/>
              </a:ext>
            </a:extLst>
          </p:cNvPr>
          <p:cNvSpPr txBox="1">
            <a:spLocks/>
          </p:cNvSpPr>
          <p:nvPr/>
        </p:nvSpPr>
        <p:spPr>
          <a:xfrm>
            <a:off x="886332" y="1676641"/>
            <a:ext cx="4070350" cy="68139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800" b="1" dirty="0" smtClean="0">
                <a:latin typeface="微软雅黑" panose="020B0503020204020204" pitchFamily="34" charset="-122"/>
                <a:ea typeface="微软雅黑" panose="020B0503020204020204" pitchFamily="34" charset="-122"/>
              </a:rPr>
              <a:t>相对</a:t>
            </a:r>
            <a:r>
              <a:rPr lang="zh-CN" altLang="en-US" sz="1800" b="1" dirty="0">
                <a:latin typeface="微软雅黑" panose="020B0503020204020204" pitchFamily="34" charset="-122"/>
                <a:ea typeface="微软雅黑" panose="020B0503020204020204" pitchFamily="34" charset="-122"/>
              </a:rPr>
              <a:t>离差</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endParaRPr>
          </a:p>
        </p:txBody>
      </p:sp>
      <p:sp>
        <p:nvSpPr>
          <p:cNvPr id="23" name="标题 1">
            <a:extLst>
              <a:ext uri="{FF2B5EF4-FFF2-40B4-BE49-F238E27FC236}">
                <a16:creationId xmlns:a16="http://schemas.microsoft.com/office/drawing/2014/main" id="{957B6C46-92D2-4BD5-960D-B6C2917C1B4E}"/>
              </a:ext>
            </a:extLst>
          </p:cNvPr>
          <p:cNvSpPr txBox="1">
            <a:spLocks/>
          </p:cNvSpPr>
          <p:nvPr/>
        </p:nvSpPr>
        <p:spPr>
          <a:xfrm>
            <a:off x="886332" y="4007987"/>
            <a:ext cx="4070350" cy="68139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1800" b="1" dirty="0" smtClean="0">
                <a:latin typeface="微软雅黑" panose="020B0503020204020204" pitchFamily="34" charset="-122"/>
                <a:ea typeface="微软雅黑" panose="020B0503020204020204" pitchFamily="34" charset="-122"/>
              </a:rPr>
              <a:t>变异系数</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3EFF6DFB-6898-4735-B7AC-E8AF91D73F00}"/>
              </a:ext>
            </a:extLst>
          </p:cNvPr>
          <p:cNvSpPr/>
          <p:nvPr/>
        </p:nvSpPr>
        <p:spPr>
          <a:xfrm>
            <a:off x="1223121" y="2189045"/>
            <a:ext cx="7674135" cy="1200329"/>
          </a:xfrm>
          <a:prstGeom prst="rect">
            <a:avLst/>
          </a:prstGeom>
        </p:spPr>
        <p:txBody>
          <a:bodyPr wrap="square">
            <a:spAutoFit/>
          </a:bodyPr>
          <a:lstStyle/>
          <a:p>
            <a:pPr marL="285750" indent="-285750">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从标准差或其他离差得到的真实离差称为</a:t>
            </a:r>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绝对离差</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相对离差</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定义为绝对离差与均值的比值；</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英寸的离差在测量距离分别</a:t>
            </a:r>
            <a:r>
              <a:rPr lang="en-US" altLang="zh-CN" dirty="0">
                <a:latin typeface="微软雅黑" panose="020B0503020204020204" pitchFamily="34" charset="-122"/>
                <a:ea typeface="微软雅黑" panose="020B0503020204020204" pitchFamily="34" charset="-122"/>
              </a:rPr>
              <a:t>1000</a:t>
            </a:r>
            <a:r>
              <a:rPr lang="zh-CN" altLang="en-US" dirty="0">
                <a:latin typeface="微软雅黑" panose="020B0503020204020204" pitchFamily="34" charset="-122"/>
                <a:ea typeface="微软雅黑" panose="020B0503020204020204" pitchFamily="34" charset="-122"/>
              </a:rPr>
              <a:t>英尺时和</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英寸时，产生的影响程度是有很大区别的。这种影响的程度可用相对离差来度量。</a:t>
            </a:r>
          </a:p>
        </p:txBody>
      </p:sp>
      <p:pic>
        <p:nvPicPr>
          <p:cNvPr id="26" name="图片 25">
            <a:extLst>
              <a:ext uri="{FF2B5EF4-FFF2-40B4-BE49-F238E27FC236}">
                <a16:creationId xmlns:a16="http://schemas.microsoft.com/office/drawing/2014/main" id="{F478FC10-7153-4D03-87B7-F83E5446B6A4}"/>
              </a:ext>
            </a:extLst>
          </p:cNvPr>
          <p:cNvPicPr>
            <a:picLocks noChangeAspect="1"/>
          </p:cNvPicPr>
          <p:nvPr/>
        </p:nvPicPr>
        <p:blipFill>
          <a:blip r:embed="rId2"/>
          <a:stretch>
            <a:fillRect/>
          </a:stretch>
        </p:blipFill>
        <p:spPr>
          <a:xfrm>
            <a:off x="8835831" y="4547259"/>
            <a:ext cx="1318383" cy="806940"/>
          </a:xfrm>
          <a:prstGeom prst="rect">
            <a:avLst/>
          </a:prstGeom>
        </p:spPr>
      </p:pic>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29682E73-D517-4602-A9F1-7E24500CCED5}"/>
                  </a:ext>
                </a:extLst>
              </p:cNvPr>
              <p:cNvSpPr/>
              <p:nvPr/>
            </p:nvSpPr>
            <p:spPr>
              <a:xfrm>
                <a:off x="1156956" y="4448120"/>
                <a:ext cx="7595158" cy="1231106"/>
              </a:xfrm>
              <a:prstGeom prst="rect">
                <a:avLst/>
              </a:prstGeom>
            </p:spPr>
            <p:txBody>
              <a:bodyPr wrap="squar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绝对离差是标准差</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s</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，平均值是算数平均</a:t>
                </a:r>
                <a14:m>
                  <m:oMath xmlns:m="http://schemas.openxmlformats.org/officeDocument/2006/math">
                    <m:bar>
                      <m:barPr>
                        <m:pos m:val="top"/>
                        <m:ctrlPr>
                          <a:rPr lang="en-US" altLang="zh-CN" i="1" smtClean="0">
                            <a:latin typeface="Cambria Math" panose="02040503050406030204" pitchFamily="18" charset="0"/>
                            <a:ea typeface="微软雅黑" panose="020B0503020204020204" pitchFamily="34" charset="-122"/>
                            <a:cs typeface="Times New Roman" panose="02020603050405020304" pitchFamily="18" charset="0"/>
                          </a:rPr>
                        </m:ctrlPr>
                      </m:barPr>
                      <m:e>
                        <m:r>
                          <a:rPr lang="en-US" altLang="zh-CN" b="0" i="1" smtClean="0">
                            <a:latin typeface="Cambria Math" panose="02040503050406030204" pitchFamily="18" charset="0"/>
                            <a:ea typeface="微软雅黑" panose="020B0503020204020204" pitchFamily="34" charset="-122"/>
                            <a:cs typeface="Times New Roman" panose="02020603050405020304" pitchFamily="18" charset="0"/>
                          </a:rPr>
                          <m:t>𝑋</m:t>
                        </m:r>
                      </m:e>
                    </m:bar>
                  </m:oMath>
                </a14:m>
                <a:r>
                  <a:rPr lang="zh-CN" altLang="en-US" dirty="0">
                    <a:latin typeface="微软雅黑" panose="020B0503020204020204" pitchFamily="34" charset="-122"/>
                    <a:ea typeface="微软雅黑" panose="020B0503020204020204" pitchFamily="34" charset="-122"/>
                  </a:rPr>
                  <a:t>时的相对离差称为变异系数，用</a:t>
                </a:r>
                <a:r>
                  <a:rPr lang="en-US" altLang="zh-CN" dirty="0">
                    <a:latin typeface="微软雅黑" panose="020B0503020204020204" pitchFamily="34" charset="-122"/>
                    <a:ea typeface="微软雅黑" panose="020B0503020204020204" pitchFamily="34" charset="-122"/>
                  </a:rPr>
                  <a:t>CV(</a:t>
                </a:r>
                <a:r>
                  <a:rPr lang="en-US" altLang="zh-CN" dirty="0" err="1">
                    <a:latin typeface="微软雅黑" panose="020B0503020204020204" pitchFamily="34" charset="-122"/>
                    <a:ea typeface="微软雅黑" panose="020B0503020204020204" pitchFamily="34" charset="-122"/>
                  </a:rPr>
                  <a:t>COfficient</a:t>
                </a:r>
                <a:r>
                  <a:rPr lang="en-US" altLang="zh-CN" dirty="0">
                    <a:latin typeface="微软雅黑" panose="020B0503020204020204" pitchFamily="34" charset="-122"/>
                    <a:ea typeface="微软雅黑" panose="020B0503020204020204" pitchFamily="34" charset="-122"/>
                  </a:rPr>
                  <a:t> of </a:t>
                </a:r>
                <a:r>
                  <a:rPr lang="en-US" altLang="zh-CN" dirty="0" err="1">
                    <a:latin typeface="微软雅黑" panose="020B0503020204020204" pitchFamily="34" charset="-122"/>
                    <a:ea typeface="微软雅黑" panose="020B0503020204020204" pitchFamily="34" charset="-122"/>
                  </a:rPr>
                  <a:t>Viriation</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表示。</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CV</a:t>
                </a:r>
                <a:r>
                  <a:rPr lang="zh-CN" altLang="en-US" dirty="0">
                    <a:latin typeface="微软雅黑" panose="020B0503020204020204" pitchFamily="34" charset="-122"/>
                    <a:ea typeface="微软雅黑" panose="020B0503020204020204" pitchFamily="34" charset="-122"/>
                  </a:rPr>
                  <a:t>没有量纲，通常表示为百分数，可以用于不同单位的分布的客观比较。但均值接近零时，</a:t>
                </a:r>
                <a:r>
                  <a:rPr lang="en-US" altLang="zh-CN" dirty="0">
                    <a:latin typeface="微软雅黑" panose="020B0503020204020204" pitchFamily="34" charset="-122"/>
                    <a:ea typeface="微软雅黑" panose="020B0503020204020204" pitchFamily="34" charset="-122"/>
                  </a:rPr>
                  <a:t>CV</a:t>
                </a:r>
                <a:r>
                  <a:rPr lang="zh-CN" altLang="en-US" dirty="0">
                    <a:latin typeface="微软雅黑" panose="020B0503020204020204" pitchFamily="34" charset="-122"/>
                    <a:ea typeface="微软雅黑" panose="020B0503020204020204" pitchFamily="34" charset="-122"/>
                  </a:rPr>
                  <a:t>无效。</a:t>
                </a:r>
              </a:p>
            </p:txBody>
          </p:sp>
        </mc:Choice>
        <mc:Fallback xmlns="">
          <p:sp>
            <p:nvSpPr>
              <p:cNvPr id="27" name="矩形 26">
                <a:extLst>
                  <a:ext uri="{FF2B5EF4-FFF2-40B4-BE49-F238E27FC236}">
                    <a16:creationId xmlns:a16="http://schemas.microsoft.com/office/drawing/2014/main" id="{29682E73-D517-4602-A9F1-7E24500CCED5}"/>
                  </a:ext>
                </a:extLst>
              </p:cNvPr>
              <p:cNvSpPr>
                <a:spLocks noRot="1" noChangeAspect="1" noMove="1" noResize="1" noEditPoints="1" noAdjustHandles="1" noChangeArrowheads="1" noChangeShapeType="1" noTextEdit="1"/>
              </p:cNvSpPr>
              <p:nvPr/>
            </p:nvSpPr>
            <p:spPr>
              <a:xfrm>
                <a:off x="1156956" y="4448120"/>
                <a:ext cx="7595158" cy="1231106"/>
              </a:xfrm>
              <a:prstGeom prst="rect">
                <a:avLst/>
              </a:prstGeom>
              <a:blipFill>
                <a:blip r:embed="rId3"/>
                <a:stretch>
                  <a:fillRect l="-401" t="-495" r="-642" b="-6931"/>
                </a:stretch>
              </a:blipFill>
            </p:spPr>
            <p:txBody>
              <a:bodyPr/>
              <a:lstStyle/>
              <a:p>
                <a:r>
                  <a:rPr lang="zh-CN" altLang="en-US">
                    <a:noFill/>
                  </a:rPr>
                  <a:t> </a:t>
                </a:r>
              </a:p>
            </p:txBody>
          </p:sp>
        </mc:Fallback>
      </mc:AlternateContent>
      <p:sp>
        <p:nvSpPr>
          <p:cNvPr id="18" name="î$ľiḑé">
            <a:extLst>
              <a:ext uri="{FF2B5EF4-FFF2-40B4-BE49-F238E27FC236}">
                <a16:creationId xmlns:a16="http://schemas.microsoft.com/office/drawing/2014/main" id="{905F92B3-BAD7-4BBC-809D-2C0BF68B333C}"/>
              </a:ext>
            </a:extLst>
          </p:cNvPr>
          <p:cNvSpPr/>
          <p:nvPr/>
        </p:nvSpPr>
        <p:spPr>
          <a:xfrm>
            <a:off x="10299356" y="1130299"/>
            <a:ext cx="1567488" cy="5016500"/>
          </a:xfrm>
          <a:prstGeom prst="rect">
            <a:avLst/>
          </a:prstGeom>
          <a:solidFill>
            <a:srgbClr val="9B928C"/>
          </a:solidFill>
          <a:ln>
            <a:noFill/>
          </a:ln>
          <a:effectLst>
            <a:outerShdw blurRad="25400" sx="101000" sy="101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nvGrpSpPr>
          <p:cNvPr id="17" name="组合 16">
            <a:extLst>
              <a:ext uri="{FF2B5EF4-FFF2-40B4-BE49-F238E27FC236}">
                <a16:creationId xmlns:a16="http://schemas.microsoft.com/office/drawing/2014/main" id="{35ADD213-EF61-408D-9DBE-2F9C1E3F8043}"/>
              </a:ext>
            </a:extLst>
          </p:cNvPr>
          <p:cNvGrpSpPr/>
          <p:nvPr/>
        </p:nvGrpSpPr>
        <p:grpSpPr>
          <a:xfrm>
            <a:off x="4699866" y="-632878"/>
            <a:ext cx="3174978" cy="1844008"/>
            <a:chOff x="8607711" y="-632878"/>
            <a:chExt cx="3174978" cy="1884256"/>
          </a:xfrm>
        </p:grpSpPr>
        <p:sp>
          <p:nvSpPr>
            <p:cNvPr id="20" name="矩形 19">
              <a:extLst>
                <a:ext uri="{FF2B5EF4-FFF2-40B4-BE49-F238E27FC236}">
                  <a16:creationId xmlns:a16="http://schemas.microsoft.com/office/drawing/2014/main" id="{46CC0A88-783B-41F9-99BD-7E4F4A430478}"/>
                </a:ext>
              </a:extLst>
            </p:cNvPr>
            <p:cNvSpPr/>
            <p:nvPr/>
          </p:nvSpPr>
          <p:spPr>
            <a:xfrm>
              <a:off x="8897634" y="-632878"/>
              <a:ext cx="2595132" cy="1606629"/>
            </a:xfrm>
            <a:prstGeom prst="rect">
              <a:avLst/>
            </a:prstGeom>
            <a:solidFill>
              <a:schemeClr val="bg1"/>
            </a:solid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1" name="标题 1">
              <a:extLst>
                <a:ext uri="{FF2B5EF4-FFF2-40B4-BE49-F238E27FC236}">
                  <a16:creationId xmlns:a16="http://schemas.microsoft.com/office/drawing/2014/main" id="{21DDAC2F-8164-4499-A839-CA51FB4C1006}"/>
                </a:ext>
              </a:extLst>
            </p:cNvPr>
            <p:cNvSpPr txBox="1">
              <a:spLocks/>
            </p:cNvSpPr>
            <p:nvPr/>
          </p:nvSpPr>
          <p:spPr>
            <a:xfrm>
              <a:off x="8607711" y="-14375"/>
              <a:ext cx="3174978" cy="126575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描述性统计</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dirty="0">
                  <a:latin typeface="微软雅黑" panose="020B0503020204020204" pitchFamily="34" charset="-122"/>
                  <a:ea typeface="微软雅黑" panose="020B0503020204020204" pitchFamily="34" charset="-122"/>
                </a:rPr>
                <a:t>离散趋势度量</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362146222"/>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8B03F61B-FF13-4185-8F4B-202503A08BFF}"/>
              </a:ext>
            </a:extLst>
          </p:cNvPr>
          <p:cNvSpPr/>
          <p:nvPr/>
        </p:nvSpPr>
        <p:spPr>
          <a:xfrm>
            <a:off x="-101599" y="1448138"/>
            <a:ext cx="12466104" cy="1628052"/>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íšḻíďê">
            <a:extLst>
              <a:ext uri="{FF2B5EF4-FFF2-40B4-BE49-F238E27FC236}">
                <a16:creationId xmlns:a16="http://schemas.microsoft.com/office/drawing/2014/main" id="{90D9E004-F689-4057-BF5A-5DFF00583EF2}"/>
              </a:ext>
            </a:extLst>
          </p:cNvPr>
          <p:cNvSpPr txBox="1"/>
          <p:nvPr/>
        </p:nvSpPr>
        <p:spPr>
          <a:xfrm>
            <a:off x="-376301" y="1520761"/>
            <a:ext cx="2304256" cy="412658"/>
          </a:xfrm>
          <a:prstGeom prst="rect">
            <a:avLst/>
          </a:prstGeom>
        </p:spPr>
        <p:txBody>
          <a:bodyPr vert="horz" wrap="square" lIns="91440" tIns="45720" rIns="91440" bIns="45720" rtlCol="0">
            <a:noAutofit/>
          </a:bodyPr>
          <a:lstStyle>
            <a:lvl1pPr marL="0" indent="0" algn="l" defTabSz="457200" rtl="0" eaLnBrk="1" latinLnBrk="0" hangingPunct="1">
              <a:spcBef>
                <a:spcPct val="20000"/>
              </a:spcBef>
              <a:buFont typeface="Arial"/>
              <a:buNone/>
              <a:defRPr sz="1600" kern="1200">
                <a:solidFill>
                  <a:schemeClr val="tx1">
                    <a:lumMod val="65000"/>
                    <a:lumOff val="35000"/>
                  </a:schemeClr>
                </a:solidFill>
              </a:defRPr>
            </a:lvl1pPr>
            <a:lvl2pPr marL="457200" indent="0" algn="l" defTabSz="457200" rtl="0" eaLnBrk="1" latinLnBrk="0" hangingPunct="1">
              <a:spcBef>
                <a:spcPct val="20000"/>
              </a:spcBef>
              <a:buFont typeface="Arial"/>
              <a:buNone/>
              <a:defRPr sz="1400" kern="1200">
                <a:solidFill>
                  <a:schemeClr val="tx1">
                    <a:lumMod val="65000"/>
                    <a:lumOff val="35000"/>
                  </a:schemeClr>
                </a:solidFill>
              </a:defRPr>
            </a:lvl2pPr>
            <a:lvl3pPr marL="914400" indent="0" algn="l" defTabSz="457200" rtl="0" eaLnBrk="1" latinLnBrk="0" hangingPunct="1">
              <a:spcBef>
                <a:spcPct val="20000"/>
              </a:spcBef>
              <a:buFont typeface="Arial"/>
              <a:buNone/>
              <a:defRPr sz="1200" kern="1200">
                <a:solidFill>
                  <a:schemeClr val="tx1">
                    <a:lumMod val="65000"/>
                    <a:lumOff val="35000"/>
                  </a:schemeClr>
                </a:solidFill>
              </a:defRPr>
            </a:lvl3pPr>
            <a:lvl4pPr marL="1371600" indent="0" algn="l" defTabSz="457200" rtl="0" eaLnBrk="1" latinLnBrk="0" hangingPunct="1">
              <a:spcBef>
                <a:spcPct val="20000"/>
              </a:spcBef>
              <a:buFont typeface="Arial"/>
              <a:buNone/>
              <a:defRPr sz="1100" kern="1200">
                <a:solidFill>
                  <a:schemeClr val="tx1">
                    <a:lumMod val="65000"/>
                    <a:lumOff val="35000"/>
                  </a:schemeClr>
                </a:solidFill>
              </a:defRPr>
            </a:lvl4pPr>
            <a:lvl5pPr marL="1828800" indent="0" algn="l" defTabSz="457200" rtl="0" eaLnBrk="1" latinLnBrk="0" hangingPunct="1">
              <a:spcBef>
                <a:spcPct val="20000"/>
              </a:spcBef>
              <a:buFont typeface="Arial"/>
              <a:buNone/>
              <a:defRPr sz="1100" kern="1200">
                <a:solidFill>
                  <a:schemeClr val="tx1">
                    <a:lumMod val="65000"/>
                    <a:lumOff val="35000"/>
                  </a:schemeClr>
                </a:solidFill>
              </a:defRPr>
            </a:lvl5pPr>
            <a:lvl6pPr marL="2514600" indent="-228600" algn="l" defTabSz="457200" rtl="0" eaLnBrk="1" latinLnBrk="0" hangingPunct="1">
              <a:spcBef>
                <a:spcPct val="20000"/>
              </a:spcBef>
              <a:buFont typeface="Arial"/>
              <a:buChar char="•"/>
              <a:defRPr sz="2000" kern="1200">
                <a:solidFill>
                  <a:schemeClr val="tx1"/>
                </a:solidFill>
              </a:defRPr>
            </a:lvl6pPr>
            <a:lvl7pPr marL="2971800" indent="-228600" algn="l" defTabSz="457200" rtl="0" eaLnBrk="1" latinLnBrk="0" hangingPunct="1">
              <a:spcBef>
                <a:spcPct val="20000"/>
              </a:spcBef>
              <a:buFont typeface="Arial"/>
              <a:buChar char="•"/>
              <a:defRPr sz="2000" kern="1200">
                <a:solidFill>
                  <a:schemeClr val="tx1"/>
                </a:solidFill>
              </a:defRPr>
            </a:lvl7pPr>
            <a:lvl8pPr marL="3429000" indent="-228600" algn="l" defTabSz="457200" rtl="0" eaLnBrk="1" latinLnBrk="0" hangingPunct="1">
              <a:spcBef>
                <a:spcPct val="20000"/>
              </a:spcBef>
              <a:buFont typeface="Arial"/>
              <a:buChar char="•"/>
              <a:defRPr sz="2000" kern="1200">
                <a:solidFill>
                  <a:schemeClr val="tx1"/>
                </a:solidFill>
              </a:defRPr>
            </a:lvl8pPr>
            <a:lvl9pPr marL="3886200" indent="-228600" algn="l" defTabSz="457200" rtl="0" eaLnBrk="1" latinLnBrk="0" hangingPunct="1">
              <a:spcBef>
                <a:spcPct val="20000"/>
              </a:spcBef>
              <a:buFont typeface="Arial"/>
              <a:buChar char="•"/>
              <a:defRPr sz="2000" kern="1200">
                <a:solidFill>
                  <a:schemeClr val="tx1"/>
                </a:solidFill>
              </a:defRPr>
            </a:lvl9pPr>
          </a:lstStyle>
          <a:p>
            <a:pPr algn="r">
              <a:lnSpc>
                <a:spcPct val="150000"/>
              </a:lnSpc>
              <a:spcBef>
                <a:spcPts val="0"/>
              </a:spcBef>
            </a:pPr>
            <a:r>
              <a:rPr lang="zh-CN" altLang="en-US" sz="2400" b="1" dirty="0">
                <a:solidFill>
                  <a:schemeClr val="bg1"/>
                </a:solidFill>
              </a:rPr>
              <a:t>散点图</a:t>
            </a:r>
            <a:endParaRPr lang="en-US" sz="2400" b="1" dirty="0">
              <a:solidFill>
                <a:schemeClr val="bg1"/>
              </a:solidFill>
            </a:endParaRPr>
          </a:p>
        </p:txBody>
      </p:sp>
      <p:cxnSp>
        <p:nvCxnSpPr>
          <p:cNvPr id="7" name="直接连接符 6">
            <a:extLst>
              <a:ext uri="{FF2B5EF4-FFF2-40B4-BE49-F238E27FC236}">
                <a16:creationId xmlns:a16="http://schemas.microsoft.com/office/drawing/2014/main" id="{D52E73AC-616C-4DCA-929B-8EEDF871EB0C}"/>
              </a:ext>
            </a:extLst>
          </p:cNvPr>
          <p:cNvCxnSpPr/>
          <p:nvPr/>
        </p:nvCxnSpPr>
        <p:spPr>
          <a:xfrm>
            <a:off x="3146098" y="3559096"/>
            <a:ext cx="5568619" cy="0"/>
          </a:xfrm>
          <a:prstGeom prst="line">
            <a:avLst/>
          </a:prstGeom>
          <a:ln w="12700" cmpd="sng">
            <a:solidFill>
              <a:schemeClr val="bg1"/>
            </a:solidFill>
            <a:prstDash val="dot"/>
          </a:ln>
          <a:effectLst/>
        </p:spPr>
        <p:style>
          <a:lnRef idx="2">
            <a:schemeClr val="accent1"/>
          </a:lnRef>
          <a:fillRef idx="0">
            <a:schemeClr val="accent1"/>
          </a:fillRef>
          <a:effectRef idx="1">
            <a:schemeClr val="accent1"/>
          </a:effectRef>
          <a:fontRef idx="minor">
            <a:schemeClr val="tx1"/>
          </a:fontRef>
        </p:style>
      </p:cxnSp>
      <p:grpSp>
        <p:nvGrpSpPr>
          <p:cNvPr id="15" name="组合 14">
            <a:extLst>
              <a:ext uri="{FF2B5EF4-FFF2-40B4-BE49-F238E27FC236}">
                <a16:creationId xmlns:a16="http://schemas.microsoft.com/office/drawing/2014/main" id="{EE52ABEF-4B06-46CE-93C7-22B678DE9CA8}"/>
              </a:ext>
            </a:extLst>
          </p:cNvPr>
          <p:cNvGrpSpPr/>
          <p:nvPr/>
        </p:nvGrpSpPr>
        <p:grpSpPr>
          <a:xfrm>
            <a:off x="775826" y="3791271"/>
            <a:ext cx="3084973" cy="1581023"/>
            <a:chOff x="3215817" y="2311699"/>
            <a:chExt cx="6787506" cy="1581023"/>
          </a:xfrm>
        </p:grpSpPr>
        <p:sp>
          <p:nvSpPr>
            <p:cNvPr id="10" name="ïṩḻîḍê">
              <a:extLst>
                <a:ext uri="{FF2B5EF4-FFF2-40B4-BE49-F238E27FC236}">
                  <a16:creationId xmlns:a16="http://schemas.microsoft.com/office/drawing/2014/main" id="{F65AD3E0-F610-4BA3-928B-781845BC6829}"/>
                </a:ext>
              </a:extLst>
            </p:cNvPr>
            <p:cNvSpPr txBox="1"/>
            <p:nvPr/>
          </p:nvSpPr>
          <p:spPr>
            <a:xfrm>
              <a:off x="3281303" y="2311699"/>
              <a:ext cx="4401940" cy="425520"/>
            </a:xfrm>
            <a:prstGeom prst="rect">
              <a:avLst/>
            </a:prstGeom>
            <a:noFill/>
            <a:ln>
              <a:noFill/>
            </a:ln>
          </p:spPr>
          <p:txBody>
            <a:bodyPr wrap="square" lIns="91440" tIns="45720" rIns="91440" bIns="45720" anchor="b" anchorCtr="0">
              <a:noAutofit/>
            </a:bodyPr>
            <a:lstStyle/>
            <a:p>
              <a:pPr>
                <a:buSzPct val="25000"/>
              </a:pPr>
              <a:r>
                <a:rPr lang="zh-CN" altLang="en-US" sz="2800" b="1" dirty="0"/>
                <a:t>作图方法</a:t>
              </a:r>
              <a:endParaRPr lang="en-US" sz="2800" b="1" dirty="0"/>
            </a:p>
          </p:txBody>
        </p:sp>
        <p:sp>
          <p:nvSpPr>
            <p:cNvPr id="13" name="矩形 12">
              <a:extLst>
                <a:ext uri="{FF2B5EF4-FFF2-40B4-BE49-F238E27FC236}">
                  <a16:creationId xmlns:a16="http://schemas.microsoft.com/office/drawing/2014/main" id="{A1CDC5EA-7511-4D6B-936B-77AB434AB0A6}"/>
                </a:ext>
              </a:extLst>
            </p:cNvPr>
            <p:cNvSpPr/>
            <p:nvPr/>
          </p:nvSpPr>
          <p:spPr>
            <a:xfrm>
              <a:off x="3215817" y="2969392"/>
              <a:ext cx="6787506" cy="923330"/>
            </a:xfrm>
            <a:prstGeom prst="rect">
              <a:avLst/>
            </a:prstGeom>
          </p:spPr>
          <p:txBody>
            <a:bodyPr wrap="square">
              <a:spAutoFit/>
            </a:bodyPr>
            <a:lstStyle/>
            <a:p>
              <a:pPr algn="just"/>
              <a:r>
                <a:rPr lang="zh-CN" altLang="en-US" dirty="0">
                  <a:latin typeface="微软雅黑" panose="020B0503020204020204" pitchFamily="34" charset="-122"/>
                  <a:ea typeface="微软雅黑" panose="020B0503020204020204" pitchFamily="34" charset="-122"/>
                </a:rPr>
                <a:t>为构造散点图，每个值对视为一个</a:t>
              </a:r>
              <a:r>
                <a:rPr lang="zh-CN" altLang="en-US" b="1" dirty="0">
                  <a:latin typeface="微软雅黑" panose="020B0503020204020204" pitchFamily="34" charset="-122"/>
                  <a:ea typeface="微软雅黑" panose="020B0503020204020204" pitchFamily="34" charset="-122"/>
                </a:rPr>
                <a:t>代数坐标对</a:t>
              </a:r>
              <a:r>
                <a:rPr lang="zh-CN" altLang="en-US" dirty="0">
                  <a:latin typeface="微软雅黑" panose="020B0503020204020204" pitchFamily="34" charset="-122"/>
                  <a:ea typeface="微软雅黑" panose="020B0503020204020204" pitchFamily="34" charset="-122"/>
                </a:rPr>
                <a:t>，并作为一个点画在平面上。</a:t>
              </a:r>
            </a:p>
          </p:txBody>
        </p:sp>
      </p:grpSp>
      <p:sp>
        <p:nvSpPr>
          <p:cNvPr id="17" name="矩形 16">
            <a:extLst>
              <a:ext uri="{FF2B5EF4-FFF2-40B4-BE49-F238E27FC236}">
                <a16:creationId xmlns:a16="http://schemas.microsoft.com/office/drawing/2014/main" id="{96CCD17F-7B3D-4E73-AA3F-B3A25C7CEA0D}"/>
              </a:ext>
            </a:extLst>
          </p:cNvPr>
          <p:cNvSpPr/>
          <p:nvPr/>
        </p:nvSpPr>
        <p:spPr>
          <a:xfrm>
            <a:off x="775827" y="2174010"/>
            <a:ext cx="9761544" cy="707886"/>
          </a:xfrm>
          <a:prstGeom prst="rect">
            <a:avLst/>
          </a:prstGeom>
        </p:spPr>
        <p:txBody>
          <a:bodyPr wrap="square">
            <a:spAutoFit/>
          </a:bodyPr>
          <a:lstStyle/>
          <a:p>
            <a:pPr algn="just"/>
            <a:r>
              <a:rPr lang="zh-CN" altLang="en-US" sz="2000" dirty="0">
                <a:solidFill>
                  <a:schemeClr val="bg1"/>
                </a:solidFill>
                <a:latin typeface="微软雅黑" panose="020B0503020204020204" pitchFamily="34" charset="-122"/>
                <a:ea typeface="微软雅黑" panose="020B0503020204020204" pitchFamily="34" charset="-122"/>
              </a:rPr>
              <a:t>散点图（</a:t>
            </a:r>
            <a:r>
              <a:rPr lang="en-US" altLang="zh-CN" sz="2000" dirty="0">
                <a:solidFill>
                  <a:schemeClr val="bg1"/>
                </a:solidFill>
                <a:latin typeface="微软雅黑" panose="020B0503020204020204" pitchFamily="34" charset="-122"/>
                <a:ea typeface="微软雅黑" panose="020B0503020204020204" pitchFamily="34" charset="-122"/>
              </a:rPr>
              <a:t>Scatter plot</a:t>
            </a:r>
            <a:r>
              <a:rPr lang="zh-CN" altLang="en-US" sz="2000" dirty="0">
                <a:solidFill>
                  <a:schemeClr val="bg1"/>
                </a:solidFill>
                <a:latin typeface="微软雅黑" panose="020B0503020204020204" pitchFamily="34" charset="-122"/>
                <a:ea typeface="微软雅黑" panose="020B0503020204020204" pitchFamily="34" charset="-122"/>
              </a:rPr>
              <a:t>）是确定两个数值变量之间是否存在关联的最有效的图形方法之一。常用于识别离群点及判断相关关系。</a:t>
            </a:r>
          </a:p>
        </p:txBody>
      </p:sp>
      <p:pic>
        <p:nvPicPr>
          <p:cNvPr id="2" name="图片 1">
            <a:extLst>
              <a:ext uri="{FF2B5EF4-FFF2-40B4-BE49-F238E27FC236}">
                <a16:creationId xmlns:a16="http://schemas.microsoft.com/office/drawing/2014/main" id="{C6D4001A-D373-4BCB-8824-63290D122307}"/>
              </a:ext>
            </a:extLst>
          </p:cNvPr>
          <p:cNvPicPr>
            <a:picLocks noChangeAspect="1"/>
          </p:cNvPicPr>
          <p:nvPr/>
        </p:nvPicPr>
        <p:blipFill rotWithShape="1">
          <a:blip r:embed="rId3"/>
          <a:srcRect l="7030" b="10501"/>
          <a:stretch/>
        </p:blipFill>
        <p:spPr>
          <a:xfrm>
            <a:off x="5620871" y="3791271"/>
            <a:ext cx="4916500" cy="2224047"/>
          </a:xfrm>
          <a:prstGeom prst="rect">
            <a:avLst/>
          </a:prstGeom>
        </p:spPr>
      </p:pic>
      <p:sp>
        <p:nvSpPr>
          <p:cNvPr id="14" name="矩形 13">
            <a:extLst>
              <a:ext uri="{FF2B5EF4-FFF2-40B4-BE49-F238E27FC236}">
                <a16:creationId xmlns:a16="http://schemas.microsoft.com/office/drawing/2014/main" id="{572315C0-6787-40B5-AE7F-201BB0F4EF34}"/>
              </a:ext>
            </a:extLst>
          </p:cNvPr>
          <p:cNvSpPr/>
          <p:nvPr/>
        </p:nvSpPr>
        <p:spPr>
          <a:xfrm>
            <a:off x="4518777" y="-613594"/>
            <a:ext cx="3174978" cy="1567782"/>
          </a:xfrm>
          <a:prstGeom prst="rect">
            <a:avLst/>
          </a:prstGeom>
          <a:solidFill>
            <a:schemeClr val="bg1"/>
          </a:solid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18" name="标题 1">
            <a:extLst>
              <a:ext uri="{FF2B5EF4-FFF2-40B4-BE49-F238E27FC236}">
                <a16:creationId xmlns:a16="http://schemas.microsoft.com/office/drawing/2014/main" id="{64357AA2-A27D-430A-8250-B978CE55C401}"/>
              </a:ext>
            </a:extLst>
          </p:cNvPr>
          <p:cNvSpPr txBox="1">
            <a:spLocks/>
          </p:cNvSpPr>
          <p:nvPr/>
        </p:nvSpPr>
        <p:spPr>
          <a:xfrm>
            <a:off x="4538775" y="-114519"/>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描述性统计</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常用统计图</a:t>
            </a:r>
          </a:p>
        </p:txBody>
      </p:sp>
    </p:spTree>
    <p:extLst>
      <p:ext uri="{BB962C8B-B14F-4D97-AF65-F5344CB8AC3E}">
        <p14:creationId xmlns:p14="http://schemas.microsoft.com/office/powerpoint/2010/main" val="3188619382"/>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B03F61B-FF13-4185-8F4B-202503A08BFF}"/>
              </a:ext>
            </a:extLst>
          </p:cNvPr>
          <p:cNvSpPr/>
          <p:nvPr/>
        </p:nvSpPr>
        <p:spPr>
          <a:xfrm>
            <a:off x="-101599" y="1448138"/>
            <a:ext cx="12466104" cy="1628052"/>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íšḻíďê">
            <a:extLst>
              <a:ext uri="{FF2B5EF4-FFF2-40B4-BE49-F238E27FC236}">
                <a16:creationId xmlns:a16="http://schemas.microsoft.com/office/drawing/2014/main" id="{90D9E004-F689-4057-BF5A-5DFF00583EF2}"/>
              </a:ext>
            </a:extLst>
          </p:cNvPr>
          <p:cNvSpPr txBox="1"/>
          <p:nvPr/>
        </p:nvSpPr>
        <p:spPr>
          <a:xfrm>
            <a:off x="-577782" y="1409021"/>
            <a:ext cx="2304256" cy="412658"/>
          </a:xfrm>
          <a:prstGeom prst="rect">
            <a:avLst/>
          </a:prstGeom>
        </p:spPr>
        <p:txBody>
          <a:bodyPr vert="horz" wrap="square" lIns="91440" tIns="45720" rIns="91440" bIns="45720" rtlCol="0">
            <a:noAutofit/>
          </a:bodyPr>
          <a:lstStyle>
            <a:lvl1pPr marL="0" indent="0" algn="l" defTabSz="457200" rtl="0" eaLnBrk="1" latinLnBrk="0" hangingPunct="1">
              <a:spcBef>
                <a:spcPct val="20000"/>
              </a:spcBef>
              <a:buFont typeface="Arial"/>
              <a:buNone/>
              <a:defRPr sz="1600" kern="1200">
                <a:solidFill>
                  <a:schemeClr val="tx1">
                    <a:lumMod val="65000"/>
                    <a:lumOff val="35000"/>
                  </a:schemeClr>
                </a:solidFill>
              </a:defRPr>
            </a:lvl1pPr>
            <a:lvl2pPr marL="457200" indent="0" algn="l" defTabSz="457200" rtl="0" eaLnBrk="1" latinLnBrk="0" hangingPunct="1">
              <a:spcBef>
                <a:spcPct val="20000"/>
              </a:spcBef>
              <a:buFont typeface="Arial"/>
              <a:buNone/>
              <a:defRPr sz="1400" kern="1200">
                <a:solidFill>
                  <a:schemeClr val="tx1">
                    <a:lumMod val="65000"/>
                    <a:lumOff val="35000"/>
                  </a:schemeClr>
                </a:solidFill>
              </a:defRPr>
            </a:lvl2pPr>
            <a:lvl3pPr marL="914400" indent="0" algn="l" defTabSz="457200" rtl="0" eaLnBrk="1" latinLnBrk="0" hangingPunct="1">
              <a:spcBef>
                <a:spcPct val="20000"/>
              </a:spcBef>
              <a:buFont typeface="Arial"/>
              <a:buNone/>
              <a:defRPr sz="1200" kern="1200">
                <a:solidFill>
                  <a:schemeClr val="tx1">
                    <a:lumMod val="65000"/>
                    <a:lumOff val="35000"/>
                  </a:schemeClr>
                </a:solidFill>
              </a:defRPr>
            </a:lvl3pPr>
            <a:lvl4pPr marL="1371600" indent="0" algn="l" defTabSz="457200" rtl="0" eaLnBrk="1" latinLnBrk="0" hangingPunct="1">
              <a:spcBef>
                <a:spcPct val="20000"/>
              </a:spcBef>
              <a:buFont typeface="Arial"/>
              <a:buNone/>
              <a:defRPr sz="1100" kern="1200">
                <a:solidFill>
                  <a:schemeClr val="tx1">
                    <a:lumMod val="65000"/>
                    <a:lumOff val="35000"/>
                  </a:schemeClr>
                </a:solidFill>
              </a:defRPr>
            </a:lvl4pPr>
            <a:lvl5pPr marL="1828800" indent="0" algn="l" defTabSz="457200" rtl="0" eaLnBrk="1" latinLnBrk="0" hangingPunct="1">
              <a:spcBef>
                <a:spcPct val="20000"/>
              </a:spcBef>
              <a:buFont typeface="Arial"/>
              <a:buNone/>
              <a:defRPr sz="1100" kern="1200">
                <a:solidFill>
                  <a:schemeClr val="tx1">
                    <a:lumMod val="65000"/>
                    <a:lumOff val="35000"/>
                  </a:schemeClr>
                </a:solidFill>
              </a:defRPr>
            </a:lvl5pPr>
            <a:lvl6pPr marL="2514600" indent="-228600" algn="l" defTabSz="457200" rtl="0" eaLnBrk="1" latinLnBrk="0" hangingPunct="1">
              <a:spcBef>
                <a:spcPct val="20000"/>
              </a:spcBef>
              <a:buFont typeface="Arial"/>
              <a:buChar char="•"/>
              <a:defRPr sz="2000" kern="1200">
                <a:solidFill>
                  <a:schemeClr val="tx1"/>
                </a:solidFill>
              </a:defRPr>
            </a:lvl6pPr>
            <a:lvl7pPr marL="2971800" indent="-228600" algn="l" defTabSz="457200" rtl="0" eaLnBrk="1" latinLnBrk="0" hangingPunct="1">
              <a:spcBef>
                <a:spcPct val="20000"/>
              </a:spcBef>
              <a:buFont typeface="Arial"/>
              <a:buChar char="•"/>
              <a:defRPr sz="2000" kern="1200">
                <a:solidFill>
                  <a:schemeClr val="tx1"/>
                </a:solidFill>
              </a:defRPr>
            </a:lvl7pPr>
            <a:lvl8pPr marL="3429000" indent="-228600" algn="l" defTabSz="457200" rtl="0" eaLnBrk="1" latinLnBrk="0" hangingPunct="1">
              <a:spcBef>
                <a:spcPct val="20000"/>
              </a:spcBef>
              <a:buFont typeface="Arial"/>
              <a:buChar char="•"/>
              <a:defRPr sz="2000" kern="1200">
                <a:solidFill>
                  <a:schemeClr val="tx1"/>
                </a:solidFill>
              </a:defRPr>
            </a:lvl8pPr>
            <a:lvl9pPr marL="3886200" indent="-228600" algn="l" defTabSz="457200" rtl="0" eaLnBrk="1" latinLnBrk="0" hangingPunct="1">
              <a:spcBef>
                <a:spcPct val="20000"/>
              </a:spcBef>
              <a:buFont typeface="Arial"/>
              <a:buChar char="•"/>
              <a:defRPr sz="2000" kern="1200">
                <a:solidFill>
                  <a:schemeClr val="tx1"/>
                </a:solidFill>
              </a:defRPr>
            </a:lvl9pPr>
          </a:lstStyle>
          <a:p>
            <a:pPr algn="r">
              <a:lnSpc>
                <a:spcPct val="170000"/>
              </a:lnSpc>
              <a:spcBef>
                <a:spcPts val="0"/>
              </a:spcBef>
            </a:pPr>
            <a:r>
              <a:rPr lang="zh-CN" altLang="en-US" sz="2400" b="1" dirty="0">
                <a:solidFill>
                  <a:schemeClr val="bg1"/>
                </a:solidFill>
              </a:rPr>
              <a:t>直方图</a:t>
            </a:r>
            <a:endParaRPr lang="en-US" sz="2400" b="1" dirty="0">
              <a:solidFill>
                <a:schemeClr val="bg1"/>
              </a:solidFill>
            </a:endParaRPr>
          </a:p>
        </p:txBody>
      </p:sp>
      <p:cxnSp>
        <p:nvCxnSpPr>
          <p:cNvPr id="7" name="直接连接符 6">
            <a:extLst>
              <a:ext uri="{FF2B5EF4-FFF2-40B4-BE49-F238E27FC236}">
                <a16:creationId xmlns:a16="http://schemas.microsoft.com/office/drawing/2014/main" id="{D52E73AC-616C-4DCA-929B-8EEDF871EB0C}"/>
              </a:ext>
            </a:extLst>
          </p:cNvPr>
          <p:cNvCxnSpPr/>
          <p:nvPr/>
        </p:nvCxnSpPr>
        <p:spPr>
          <a:xfrm>
            <a:off x="3146098" y="3559096"/>
            <a:ext cx="5568619" cy="0"/>
          </a:xfrm>
          <a:prstGeom prst="line">
            <a:avLst/>
          </a:prstGeom>
          <a:ln w="12700" cmpd="sng">
            <a:solidFill>
              <a:schemeClr val="bg1"/>
            </a:solidFill>
            <a:prstDash val="dot"/>
          </a:ln>
          <a:effectLst/>
        </p:spPr>
        <p:style>
          <a:lnRef idx="2">
            <a:schemeClr val="accent1"/>
          </a:lnRef>
          <a:fillRef idx="0">
            <a:schemeClr val="accent1"/>
          </a:fillRef>
          <a:effectRef idx="1">
            <a:schemeClr val="accent1"/>
          </a:effectRef>
          <a:fontRef idx="minor">
            <a:schemeClr val="tx1"/>
          </a:fontRef>
        </p:style>
      </p:cxnSp>
      <p:grpSp>
        <p:nvGrpSpPr>
          <p:cNvPr id="15" name="组合 14">
            <a:extLst>
              <a:ext uri="{FF2B5EF4-FFF2-40B4-BE49-F238E27FC236}">
                <a16:creationId xmlns:a16="http://schemas.microsoft.com/office/drawing/2014/main" id="{EE52ABEF-4B06-46CE-93C7-22B678DE9CA8}"/>
              </a:ext>
            </a:extLst>
          </p:cNvPr>
          <p:cNvGrpSpPr/>
          <p:nvPr/>
        </p:nvGrpSpPr>
        <p:grpSpPr>
          <a:xfrm>
            <a:off x="574346" y="3407559"/>
            <a:ext cx="5753883" cy="2509556"/>
            <a:chOff x="3225403" y="1631117"/>
            <a:chExt cx="5753883" cy="2509556"/>
          </a:xfrm>
        </p:grpSpPr>
        <p:sp>
          <p:nvSpPr>
            <p:cNvPr id="10" name="ïṩḻîḍê">
              <a:extLst>
                <a:ext uri="{FF2B5EF4-FFF2-40B4-BE49-F238E27FC236}">
                  <a16:creationId xmlns:a16="http://schemas.microsoft.com/office/drawing/2014/main" id="{F65AD3E0-F610-4BA3-928B-781845BC6829}"/>
                </a:ext>
              </a:extLst>
            </p:cNvPr>
            <p:cNvSpPr txBox="1"/>
            <p:nvPr/>
          </p:nvSpPr>
          <p:spPr>
            <a:xfrm>
              <a:off x="3281302" y="1631117"/>
              <a:ext cx="2083926" cy="425520"/>
            </a:xfrm>
            <a:prstGeom prst="rect">
              <a:avLst/>
            </a:prstGeom>
            <a:noFill/>
            <a:ln>
              <a:noFill/>
            </a:ln>
          </p:spPr>
          <p:txBody>
            <a:bodyPr wrap="square" lIns="91440" tIns="45720" rIns="91440" bIns="45720" anchor="b" anchorCtr="0">
              <a:noAutofit/>
            </a:bodyPr>
            <a:lstStyle/>
            <a:p>
              <a:pPr>
                <a:buSzPct val="25000"/>
              </a:pPr>
              <a:r>
                <a:rPr lang="zh-CN" altLang="en-US" sz="2800" b="1" dirty="0"/>
                <a:t>作图方法</a:t>
              </a:r>
              <a:endParaRPr lang="en-US" sz="2800" b="1" dirty="0"/>
            </a:p>
          </p:txBody>
        </p:sp>
        <p:sp>
          <p:nvSpPr>
            <p:cNvPr id="13" name="矩形 12">
              <a:extLst>
                <a:ext uri="{FF2B5EF4-FFF2-40B4-BE49-F238E27FC236}">
                  <a16:creationId xmlns:a16="http://schemas.microsoft.com/office/drawing/2014/main" id="{A1CDC5EA-7511-4D6B-936B-77AB434AB0A6}"/>
                </a:ext>
              </a:extLst>
            </p:cNvPr>
            <p:cNvSpPr/>
            <p:nvPr/>
          </p:nvSpPr>
          <p:spPr>
            <a:xfrm>
              <a:off x="3225403" y="2109348"/>
              <a:ext cx="5753883" cy="2031325"/>
            </a:xfrm>
            <a:prstGeom prst="rect">
              <a:avLst/>
            </a:prstGeom>
          </p:spPr>
          <p:txBody>
            <a:bodyPr wrap="square">
              <a:spAutoFit/>
            </a:bodyPr>
            <a:lstStyle/>
            <a:p>
              <a:pPr marL="285750" indent="-285750" algn="just">
                <a:buFont typeface="Arial" panose="020B0604020202020204"/>
                <a:buChar char="•"/>
              </a:pPr>
              <a:r>
                <a:rPr lang="zh-CN" altLang="en-US" dirty="0">
                  <a:latin typeface="微软雅黑" panose="020B0503020204020204" pitchFamily="34" charset="-122"/>
                  <a:ea typeface="微软雅黑" panose="020B0503020204020204" pitchFamily="34" charset="-122"/>
                </a:rPr>
                <a:t>如果</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是</a:t>
              </a:r>
              <a:r>
                <a:rPr lang="zh-CN" altLang="en-US" b="1" dirty="0">
                  <a:latin typeface="微软雅黑" panose="020B0503020204020204" pitchFamily="34" charset="-122"/>
                  <a:ea typeface="微软雅黑" panose="020B0503020204020204" pitchFamily="34" charset="-122"/>
                </a:rPr>
                <a:t>分类变量</a:t>
              </a:r>
              <a:r>
                <a:rPr lang="zh-CN" altLang="en-US" dirty="0">
                  <a:latin typeface="微软雅黑" panose="020B0503020204020204" pitchFamily="34" charset="-122"/>
                  <a:ea typeface="微软雅黑" panose="020B0503020204020204" pitchFamily="34" charset="-122"/>
                </a:rPr>
                <a:t>，则对于</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的每个已知值，画一个柱或竖直条。条的高度表示该</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值出现的频率（即计数）。结果图更多地称做条形图（</a:t>
              </a:r>
              <a:r>
                <a:rPr lang="en-US" altLang="zh-CN" dirty="0">
                  <a:latin typeface="微软雅黑" panose="020B0503020204020204" pitchFamily="34" charset="-122"/>
                  <a:ea typeface="微软雅黑" panose="020B0503020204020204" pitchFamily="34" charset="-122"/>
                </a:rPr>
                <a:t>Bar chart</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gn="just">
                <a:buFont typeface="Arial" panose="020B0604020202020204"/>
                <a:buChar char="•"/>
              </a:pPr>
              <a:r>
                <a:rPr lang="zh-CN" altLang="en-US" dirty="0">
                  <a:latin typeface="微软雅黑" panose="020B0503020204020204" pitchFamily="34" charset="-122"/>
                  <a:ea typeface="微软雅黑" panose="020B0503020204020204" pitchFamily="34" charset="-122"/>
                </a:rPr>
                <a:t>如果</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是</a:t>
              </a:r>
              <a:r>
                <a:rPr lang="zh-CN" altLang="en-US" b="1" dirty="0">
                  <a:latin typeface="微软雅黑" panose="020B0503020204020204" pitchFamily="34" charset="-122"/>
                  <a:ea typeface="微软雅黑" panose="020B0503020204020204" pitchFamily="34" charset="-122"/>
                </a:rPr>
                <a:t>数值变量</a:t>
              </a:r>
              <a:r>
                <a:rPr lang="zh-CN" altLang="en-US" dirty="0">
                  <a:latin typeface="微软雅黑" panose="020B0503020204020204" pitchFamily="34" charset="-122"/>
                  <a:ea typeface="微软雅黑" panose="020B0503020204020204" pitchFamily="34" charset="-122"/>
                </a:rPr>
                <a:t>，则更多使用术语直方图。</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的值域被划分成不相交的连续子域。子域称做桶（</a:t>
              </a:r>
              <a:r>
                <a:rPr lang="en-US" altLang="zh-CN" dirty="0">
                  <a:latin typeface="微软雅黑" panose="020B0503020204020204" pitchFamily="34" charset="-122"/>
                  <a:ea typeface="微软雅黑" panose="020B0503020204020204" pitchFamily="34" charset="-122"/>
                </a:rPr>
                <a:t>Bucket</a:t>
              </a:r>
              <a:r>
                <a:rPr lang="zh-CN" altLang="en-US" dirty="0">
                  <a:latin typeface="微软雅黑" panose="020B0503020204020204" pitchFamily="34" charset="-122"/>
                  <a:ea typeface="微软雅黑" panose="020B0503020204020204" pitchFamily="34" charset="-122"/>
                </a:rPr>
                <a:t>）或箱（</a:t>
              </a:r>
              <a:r>
                <a:rPr lang="en-US" altLang="zh-CN" dirty="0">
                  <a:latin typeface="微软雅黑" panose="020B0503020204020204" pitchFamily="34" charset="-122"/>
                  <a:ea typeface="微软雅黑" panose="020B0503020204020204" pitchFamily="34" charset="-122"/>
                </a:rPr>
                <a:t>Bin</a:t>
              </a:r>
              <a:r>
                <a:rPr lang="zh-CN" altLang="en-US" dirty="0">
                  <a:latin typeface="微软雅黑" panose="020B0503020204020204" pitchFamily="34" charset="-122"/>
                  <a:ea typeface="微软雅黑" panose="020B0503020204020204" pitchFamily="34" charset="-122"/>
                </a:rPr>
                <a:t>），是</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的数据分布的不相交子集。桶的范围称做宽度。通常，诸桶是等宽的。</a:t>
              </a:r>
            </a:p>
          </p:txBody>
        </p:sp>
      </p:grpSp>
      <p:sp>
        <p:nvSpPr>
          <p:cNvPr id="17" name="矩形 16">
            <a:extLst>
              <a:ext uri="{FF2B5EF4-FFF2-40B4-BE49-F238E27FC236}">
                <a16:creationId xmlns:a16="http://schemas.microsoft.com/office/drawing/2014/main" id="{96CCD17F-7B3D-4E73-AA3F-B3A25C7CEA0D}"/>
              </a:ext>
            </a:extLst>
          </p:cNvPr>
          <p:cNvSpPr/>
          <p:nvPr/>
        </p:nvSpPr>
        <p:spPr>
          <a:xfrm>
            <a:off x="658338" y="2188415"/>
            <a:ext cx="9460909" cy="707886"/>
          </a:xfrm>
          <a:prstGeom prst="rect">
            <a:avLst/>
          </a:prstGeom>
        </p:spPr>
        <p:txBody>
          <a:bodyPr wrap="square">
            <a:spAutoFit/>
          </a:bodyPr>
          <a:lstStyle/>
          <a:p>
            <a:pPr algn="just"/>
            <a:r>
              <a:rPr lang="zh-CN" altLang="en-US" sz="2000" dirty="0">
                <a:solidFill>
                  <a:schemeClr val="bg1"/>
                </a:solidFill>
                <a:latin typeface="微软雅黑" panose="020B0503020204020204" pitchFamily="34" charset="-122"/>
                <a:ea typeface="微软雅黑" panose="020B0503020204020204" pitchFamily="34" charset="-122"/>
              </a:rPr>
              <a:t>直方图是一种概括给定属性</a:t>
            </a:r>
            <a:r>
              <a:rPr lang="en-US" altLang="zh-CN" sz="2000" dirty="0">
                <a:solidFill>
                  <a:schemeClr val="bg1"/>
                </a:solidFill>
                <a:latin typeface="微软雅黑" panose="020B0503020204020204" pitchFamily="34" charset="-122"/>
                <a:ea typeface="微软雅黑" panose="020B0503020204020204" pitchFamily="34" charset="-122"/>
              </a:rPr>
              <a:t>X</a:t>
            </a:r>
            <a:r>
              <a:rPr lang="zh-CN" altLang="en-US" sz="2000" dirty="0">
                <a:solidFill>
                  <a:schemeClr val="bg1"/>
                </a:solidFill>
                <a:latin typeface="微软雅黑" panose="020B0503020204020204" pitchFamily="34" charset="-122"/>
                <a:ea typeface="微软雅黑" panose="020B0503020204020204" pitchFamily="34" charset="-122"/>
              </a:rPr>
              <a:t>分布的图形方法，常用于判断数据分布模式，初步确定数据是否符合正态分布。</a:t>
            </a:r>
          </a:p>
        </p:txBody>
      </p:sp>
      <p:pic>
        <p:nvPicPr>
          <p:cNvPr id="12" name="图片 11">
            <a:extLst>
              <a:ext uri="{FF2B5EF4-FFF2-40B4-BE49-F238E27FC236}">
                <a16:creationId xmlns:a16="http://schemas.microsoft.com/office/drawing/2014/main" id="{F1D3D894-9D17-4F72-8A3A-81E6B682F435}"/>
              </a:ext>
            </a:extLst>
          </p:cNvPr>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4485" b="8852"/>
          <a:stretch/>
        </p:blipFill>
        <p:spPr bwMode="auto">
          <a:xfrm>
            <a:off x="6822141" y="3885790"/>
            <a:ext cx="4310316" cy="2048845"/>
          </a:xfrm>
          <a:prstGeom prst="rect">
            <a:avLst/>
          </a:prstGeom>
          <a:noFill/>
        </p:spPr>
      </p:pic>
      <p:sp>
        <p:nvSpPr>
          <p:cNvPr id="18" name="矩形 17">
            <a:extLst>
              <a:ext uri="{FF2B5EF4-FFF2-40B4-BE49-F238E27FC236}">
                <a16:creationId xmlns:a16="http://schemas.microsoft.com/office/drawing/2014/main" id="{572315C0-6787-40B5-AE7F-201BB0F4EF34}"/>
              </a:ext>
            </a:extLst>
          </p:cNvPr>
          <p:cNvSpPr/>
          <p:nvPr/>
        </p:nvSpPr>
        <p:spPr>
          <a:xfrm>
            <a:off x="4518777" y="-613594"/>
            <a:ext cx="3174978" cy="1567782"/>
          </a:xfrm>
          <a:prstGeom prst="rect">
            <a:avLst/>
          </a:prstGeom>
          <a:solidFill>
            <a:schemeClr val="bg1"/>
          </a:solid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19" name="标题 1">
            <a:extLst>
              <a:ext uri="{FF2B5EF4-FFF2-40B4-BE49-F238E27FC236}">
                <a16:creationId xmlns:a16="http://schemas.microsoft.com/office/drawing/2014/main" id="{64357AA2-A27D-430A-8250-B978CE55C401}"/>
              </a:ext>
            </a:extLst>
          </p:cNvPr>
          <p:cNvSpPr txBox="1">
            <a:spLocks/>
          </p:cNvSpPr>
          <p:nvPr/>
        </p:nvSpPr>
        <p:spPr>
          <a:xfrm>
            <a:off x="4538775" y="-114519"/>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描述性统计</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常用统计图</a:t>
            </a:r>
          </a:p>
        </p:txBody>
      </p:sp>
    </p:spTree>
    <p:extLst>
      <p:ext uri="{BB962C8B-B14F-4D97-AF65-F5344CB8AC3E}">
        <p14:creationId xmlns:p14="http://schemas.microsoft.com/office/powerpoint/2010/main" val="3273700725"/>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8B03F61B-FF13-4185-8F4B-202503A08BFF}"/>
              </a:ext>
            </a:extLst>
          </p:cNvPr>
          <p:cNvSpPr/>
          <p:nvPr/>
        </p:nvSpPr>
        <p:spPr>
          <a:xfrm>
            <a:off x="-101599" y="1448138"/>
            <a:ext cx="12466104" cy="1628052"/>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72315C0-6787-40B5-AE7F-201BB0F4EF34}"/>
              </a:ext>
            </a:extLst>
          </p:cNvPr>
          <p:cNvSpPr/>
          <p:nvPr/>
        </p:nvSpPr>
        <p:spPr>
          <a:xfrm>
            <a:off x="4518777" y="-613594"/>
            <a:ext cx="3174978" cy="1567782"/>
          </a:xfrm>
          <a:prstGeom prst="rect">
            <a:avLst/>
          </a:prstGeom>
          <a:solidFill>
            <a:schemeClr val="bg1"/>
          </a:solid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19" name="标题 1">
            <a:extLst>
              <a:ext uri="{FF2B5EF4-FFF2-40B4-BE49-F238E27FC236}">
                <a16:creationId xmlns:a16="http://schemas.microsoft.com/office/drawing/2014/main" id="{64357AA2-A27D-430A-8250-B978CE55C401}"/>
              </a:ext>
            </a:extLst>
          </p:cNvPr>
          <p:cNvSpPr txBox="1">
            <a:spLocks/>
          </p:cNvSpPr>
          <p:nvPr/>
        </p:nvSpPr>
        <p:spPr>
          <a:xfrm>
            <a:off x="4538775" y="-114519"/>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描述性统计</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常用统计图</a:t>
            </a:r>
          </a:p>
        </p:txBody>
      </p:sp>
      <p:sp>
        <p:nvSpPr>
          <p:cNvPr id="6" name="íšḻíďê">
            <a:extLst>
              <a:ext uri="{FF2B5EF4-FFF2-40B4-BE49-F238E27FC236}">
                <a16:creationId xmlns:a16="http://schemas.microsoft.com/office/drawing/2014/main" id="{90D9E004-F689-4057-BF5A-5DFF00583EF2}"/>
              </a:ext>
            </a:extLst>
          </p:cNvPr>
          <p:cNvSpPr txBox="1"/>
          <p:nvPr/>
        </p:nvSpPr>
        <p:spPr>
          <a:xfrm>
            <a:off x="-806269" y="1436373"/>
            <a:ext cx="2304256" cy="412658"/>
          </a:xfrm>
          <a:prstGeom prst="rect">
            <a:avLst/>
          </a:prstGeom>
        </p:spPr>
        <p:txBody>
          <a:bodyPr vert="horz" wrap="square" lIns="91440" tIns="45720" rIns="91440" bIns="45720" rtlCol="0">
            <a:noAutofit/>
          </a:bodyPr>
          <a:lstStyle>
            <a:lvl1pPr marL="0" indent="0" algn="l" defTabSz="457200" rtl="0" eaLnBrk="1" latinLnBrk="0" hangingPunct="1">
              <a:spcBef>
                <a:spcPct val="20000"/>
              </a:spcBef>
              <a:buFont typeface="Arial"/>
              <a:buNone/>
              <a:defRPr sz="1600" kern="1200">
                <a:solidFill>
                  <a:schemeClr val="tx1">
                    <a:lumMod val="65000"/>
                    <a:lumOff val="35000"/>
                  </a:schemeClr>
                </a:solidFill>
              </a:defRPr>
            </a:lvl1pPr>
            <a:lvl2pPr marL="457200" indent="0" algn="l" defTabSz="457200" rtl="0" eaLnBrk="1" latinLnBrk="0" hangingPunct="1">
              <a:spcBef>
                <a:spcPct val="20000"/>
              </a:spcBef>
              <a:buFont typeface="Arial"/>
              <a:buNone/>
              <a:defRPr sz="1400" kern="1200">
                <a:solidFill>
                  <a:schemeClr val="tx1">
                    <a:lumMod val="65000"/>
                    <a:lumOff val="35000"/>
                  </a:schemeClr>
                </a:solidFill>
              </a:defRPr>
            </a:lvl2pPr>
            <a:lvl3pPr marL="914400" indent="0" algn="l" defTabSz="457200" rtl="0" eaLnBrk="1" latinLnBrk="0" hangingPunct="1">
              <a:spcBef>
                <a:spcPct val="20000"/>
              </a:spcBef>
              <a:buFont typeface="Arial"/>
              <a:buNone/>
              <a:defRPr sz="1200" kern="1200">
                <a:solidFill>
                  <a:schemeClr val="tx1">
                    <a:lumMod val="65000"/>
                    <a:lumOff val="35000"/>
                  </a:schemeClr>
                </a:solidFill>
              </a:defRPr>
            </a:lvl3pPr>
            <a:lvl4pPr marL="1371600" indent="0" algn="l" defTabSz="457200" rtl="0" eaLnBrk="1" latinLnBrk="0" hangingPunct="1">
              <a:spcBef>
                <a:spcPct val="20000"/>
              </a:spcBef>
              <a:buFont typeface="Arial"/>
              <a:buNone/>
              <a:defRPr sz="1100" kern="1200">
                <a:solidFill>
                  <a:schemeClr val="tx1">
                    <a:lumMod val="65000"/>
                    <a:lumOff val="35000"/>
                  </a:schemeClr>
                </a:solidFill>
              </a:defRPr>
            </a:lvl4pPr>
            <a:lvl5pPr marL="1828800" indent="0" algn="l" defTabSz="457200" rtl="0" eaLnBrk="1" latinLnBrk="0" hangingPunct="1">
              <a:spcBef>
                <a:spcPct val="20000"/>
              </a:spcBef>
              <a:buFont typeface="Arial"/>
              <a:buNone/>
              <a:defRPr sz="1100" kern="1200">
                <a:solidFill>
                  <a:schemeClr val="tx1">
                    <a:lumMod val="65000"/>
                    <a:lumOff val="35000"/>
                  </a:schemeClr>
                </a:solidFill>
              </a:defRPr>
            </a:lvl5pPr>
            <a:lvl6pPr marL="2514600" indent="-228600" algn="l" defTabSz="457200" rtl="0" eaLnBrk="1" latinLnBrk="0" hangingPunct="1">
              <a:spcBef>
                <a:spcPct val="20000"/>
              </a:spcBef>
              <a:buFont typeface="Arial"/>
              <a:buChar char="•"/>
              <a:defRPr sz="2000" kern="1200">
                <a:solidFill>
                  <a:schemeClr val="tx1"/>
                </a:solidFill>
              </a:defRPr>
            </a:lvl6pPr>
            <a:lvl7pPr marL="2971800" indent="-228600" algn="l" defTabSz="457200" rtl="0" eaLnBrk="1" latinLnBrk="0" hangingPunct="1">
              <a:spcBef>
                <a:spcPct val="20000"/>
              </a:spcBef>
              <a:buFont typeface="Arial"/>
              <a:buChar char="•"/>
              <a:defRPr sz="2000" kern="1200">
                <a:solidFill>
                  <a:schemeClr val="tx1"/>
                </a:solidFill>
              </a:defRPr>
            </a:lvl7pPr>
            <a:lvl8pPr marL="3429000" indent="-228600" algn="l" defTabSz="457200" rtl="0" eaLnBrk="1" latinLnBrk="0" hangingPunct="1">
              <a:spcBef>
                <a:spcPct val="20000"/>
              </a:spcBef>
              <a:buFont typeface="Arial"/>
              <a:buChar char="•"/>
              <a:defRPr sz="2000" kern="1200">
                <a:solidFill>
                  <a:schemeClr val="tx1"/>
                </a:solidFill>
              </a:defRPr>
            </a:lvl8pPr>
            <a:lvl9pPr marL="3886200" indent="-228600" algn="l" defTabSz="457200" rtl="0" eaLnBrk="1" latinLnBrk="0" hangingPunct="1">
              <a:spcBef>
                <a:spcPct val="20000"/>
              </a:spcBef>
              <a:buFont typeface="Arial"/>
              <a:buChar char="•"/>
              <a:defRPr sz="2000" kern="1200">
                <a:solidFill>
                  <a:schemeClr val="tx1"/>
                </a:solidFill>
              </a:defRPr>
            </a:lvl9pPr>
          </a:lstStyle>
          <a:p>
            <a:pPr algn="r">
              <a:lnSpc>
                <a:spcPct val="170000"/>
              </a:lnSpc>
              <a:spcBef>
                <a:spcPts val="0"/>
              </a:spcBef>
            </a:pPr>
            <a:r>
              <a:rPr lang="zh-CN" altLang="en-US" sz="2400" b="1" dirty="0">
                <a:solidFill>
                  <a:schemeClr val="bg1"/>
                </a:solidFill>
              </a:rPr>
              <a:t>盒图</a:t>
            </a:r>
            <a:endParaRPr lang="en-US" sz="2400" b="1" dirty="0">
              <a:solidFill>
                <a:schemeClr val="bg1"/>
              </a:solidFill>
            </a:endParaRPr>
          </a:p>
        </p:txBody>
      </p:sp>
      <p:cxnSp>
        <p:nvCxnSpPr>
          <p:cNvPr id="7" name="直接连接符 6">
            <a:extLst>
              <a:ext uri="{FF2B5EF4-FFF2-40B4-BE49-F238E27FC236}">
                <a16:creationId xmlns:a16="http://schemas.microsoft.com/office/drawing/2014/main" id="{D52E73AC-616C-4DCA-929B-8EEDF871EB0C}"/>
              </a:ext>
            </a:extLst>
          </p:cNvPr>
          <p:cNvCxnSpPr/>
          <p:nvPr/>
        </p:nvCxnSpPr>
        <p:spPr>
          <a:xfrm>
            <a:off x="3146098" y="3559096"/>
            <a:ext cx="5568619" cy="0"/>
          </a:xfrm>
          <a:prstGeom prst="line">
            <a:avLst/>
          </a:prstGeom>
          <a:ln w="12700" cmpd="sng">
            <a:solidFill>
              <a:schemeClr val="bg1"/>
            </a:solidFill>
            <a:prstDash val="dot"/>
          </a:ln>
          <a:effectLst/>
        </p:spPr>
        <p:style>
          <a:lnRef idx="2">
            <a:schemeClr val="accent1"/>
          </a:lnRef>
          <a:fillRef idx="0">
            <a:schemeClr val="accent1"/>
          </a:fillRef>
          <a:effectRef idx="1">
            <a:schemeClr val="accent1"/>
          </a:effectRef>
          <a:fontRef idx="minor">
            <a:schemeClr val="tx1"/>
          </a:fontRef>
        </p:style>
      </p:cxnSp>
      <p:grpSp>
        <p:nvGrpSpPr>
          <p:cNvPr id="15" name="组合 14">
            <a:extLst>
              <a:ext uri="{FF2B5EF4-FFF2-40B4-BE49-F238E27FC236}">
                <a16:creationId xmlns:a16="http://schemas.microsoft.com/office/drawing/2014/main" id="{EE52ABEF-4B06-46CE-93C7-22B678DE9CA8}"/>
              </a:ext>
            </a:extLst>
          </p:cNvPr>
          <p:cNvGrpSpPr/>
          <p:nvPr/>
        </p:nvGrpSpPr>
        <p:grpSpPr>
          <a:xfrm>
            <a:off x="557105" y="3769450"/>
            <a:ext cx="6877670" cy="1871443"/>
            <a:chOff x="3215819" y="2168316"/>
            <a:chExt cx="6877670" cy="1871443"/>
          </a:xfrm>
        </p:grpSpPr>
        <p:sp>
          <p:nvSpPr>
            <p:cNvPr id="10" name="ïṩḻîḍê">
              <a:extLst>
                <a:ext uri="{FF2B5EF4-FFF2-40B4-BE49-F238E27FC236}">
                  <a16:creationId xmlns:a16="http://schemas.microsoft.com/office/drawing/2014/main" id="{F65AD3E0-F610-4BA3-928B-781845BC6829}"/>
                </a:ext>
              </a:extLst>
            </p:cNvPr>
            <p:cNvSpPr txBox="1"/>
            <p:nvPr/>
          </p:nvSpPr>
          <p:spPr>
            <a:xfrm>
              <a:off x="3281302" y="2168316"/>
              <a:ext cx="2019012" cy="425520"/>
            </a:xfrm>
            <a:prstGeom prst="rect">
              <a:avLst/>
            </a:prstGeom>
            <a:noFill/>
            <a:ln>
              <a:noFill/>
            </a:ln>
          </p:spPr>
          <p:txBody>
            <a:bodyPr wrap="square" lIns="91440" tIns="45720" rIns="91440" bIns="45720" anchor="b" anchorCtr="0">
              <a:noAutofit/>
            </a:bodyPr>
            <a:lstStyle/>
            <a:p>
              <a:pPr>
                <a:buSzPct val="25000"/>
              </a:pPr>
              <a:r>
                <a:rPr lang="zh-CN" altLang="en-US" sz="2800" b="1" dirty="0"/>
                <a:t>作图方法</a:t>
              </a:r>
              <a:endParaRPr lang="en-US" sz="2800" b="1" dirty="0"/>
            </a:p>
          </p:txBody>
        </p:sp>
        <p:sp>
          <p:nvSpPr>
            <p:cNvPr id="13" name="矩形 12">
              <a:extLst>
                <a:ext uri="{FF2B5EF4-FFF2-40B4-BE49-F238E27FC236}">
                  <a16:creationId xmlns:a16="http://schemas.microsoft.com/office/drawing/2014/main" id="{A1CDC5EA-7511-4D6B-936B-77AB434AB0A6}"/>
                </a:ext>
              </a:extLst>
            </p:cNvPr>
            <p:cNvSpPr/>
            <p:nvPr/>
          </p:nvSpPr>
          <p:spPr>
            <a:xfrm>
              <a:off x="3215819" y="2562431"/>
              <a:ext cx="6877670" cy="1477328"/>
            </a:xfrm>
            <a:prstGeom prst="rect">
              <a:avLst/>
            </a:prstGeom>
          </p:spPr>
          <p:txBody>
            <a:bodyPr wrap="square">
              <a:spAutoFit/>
            </a:bodyPr>
            <a:lstStyle/>
            <a:p>
              <a:pPr algn="just"/>
              <a:r>
                <a:rPr lang="zh-CN" altLang="en-US" dirty="0">
                  <a:latin typeface="微软雅黑" panose="020B0503020204020204" pitchFamily="34" charset="-122"/>
                  <a:ea typeface="微软雅黑" panose="020B0503020204020204" pitchFamily="34" charset="-122"/>
                </a:rPr>
                <a:t>盒的端点一般在</a:t>
              </a:r>
              <a:r>
                <a:rPr lang="zh-CN" altLang="en-US" b="1" dirty="0">
                  <a:latin typeface="微软雅黑" panose="020B0503020204020204" pitchFamily="34" charset="-122"/>
                  <a:ea typeface="微软雅黑" panose="020B0503020204020204" pitchFamily="34" charset="-122"/>
                </a:rPr>
                <a:t>四分位数</a:t>
              </a:r>
              <a:r>
                <a:rPr lang="zh-CN" altLang="en-US" dirty="0">
                  <a:latin typeface="微软雅黑" panose="020B0503020204020204" pitchFamily="34" charset="-122"/>
                  <a:ea typeface="微软雅黑" panose="020B0503020204020204" pitchFamily="34" charset="-122"/>
                </a:rPr>
                <a:t>上，使得盒的长度是</a:t>
              </a:r>
              <a:r>
                <a:rPr lang="zh-CN" altLang="en-US" b="1" dirty="0">
                  <a:latin typeface="微软雅黑" panose="020B0503020204020204" pitchFamily="34" charset="-122"/>
                  <a:ea typeface="微软雅黑" panose="020B0503020204020204" pitchFamily="34" charset="-122"/>
                </a:rPr>
                <a:t>四分位数极差</a:t>
              </a:r>
              <a:r>
                <a:rPr lang="en-US" altLang="zh-CN" b="1" dirty="0">
                  <a:latin typeface="微软雅黑" panose="020B0503020204020204" pitchFamily="34" charset="-122"/>
                  <a:ea typeface="微软雅黑" panose="020B0503020204020204" pitchFamily="34" charset="-122"/>
                </a:rPr>
                <a:t>IQR</a:t>
              </a:r>
              <a:r>
                <a:rPr lang="zh-CN" altLang="en-US" dirty="0">
                  <a:latin typeface="微软雅黑" panose="020B0503020204020204" pitchFamily="34" charset="-122"/>
                  <a:ea typeface="微软雅黑" panose="020B0503020204020204" pitchFamily="34" charset="-122"/>
                </a:rPr>
                <a:t>。</a:t>
              </a:r>
            </a:p>
            <a:p>
              <a:pPr algn="just"/>
              <a:r>
                <a:rPr lang="en-US" altLang="zh-CN"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中位数</a:t>
              </a:r>
              <a:r>
                <a:rPr lang="zh-CN" altLang="en-US" dirty="0">
                  <a:latin typeface="微软雅黑" panose="020B0503020204020204" pitchFamily="34" charset="-122"/>
                  <a:ea typeface="微软雅黑" panose="020B0503020204020204" pitchFamily="34" charset="-122"/>
                </a:rPr>
                <a:t>用盒内的线标记。</a:t>
              </a:r>
            </a:p>
            <a:p>
              <a:pPr algn="just"/>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盒外的两条线（称做胡须）延伸到</a:t>
              </a:r>
              <a:r>
                <a:rPr lang="zh-CN" altLang="en-US" b="1" dirty="0">
                  <a:latin typeface="微软雅黑" panose="020B0503020204020204" pitchFamily="34" charset="-122"/>
                  <a:ea typeface="微软雅黑" panose="020B0503020204020204" pitchFamily="34" charset="-122"/>
                </a:rPr>
                <a:t>最小</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Minimum</a:t>
              </a:r>
              <a:r>
                <a:rPr lang="zh-CN" altLang="en-US" dirty="0">
                  <a:latin typeface="微软雅黑" panose="020B0503020204020204" pitchFamily="34" charset="-122"/>
                  <a:ea typeface="微软雅黑" panose="020B0503020204020204" pitchFamily="34" charset="-122"/>
                </a:rPr>
                <a:t>）和</a:t>
              </a:r>
              <a:r>
                <a:rPr lang="zh-CN" altLang="en-US" b="1" dirty="0">
                  <a:latin typeface="微软雅黑" panose="020B0503020204020204" pitchFamily="34" charset="-122"/>
                  <a:ea typeface="微软雅黑" panose="020B0503020204020204" pitchFamily="34" charset="-122"/>
                </a:rPr>
                <a:t>最大</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Maximum</a:t>
              </a:r>
              <a:r>
                <a:rPr lang="zh-CN" altLang="en-US" dirty="0">
                  <a:latin typeface="微软雅黑" panose="020B0503020204020204" pitchFamily="34" charset="-122"/>
                  <a:ea typeface="微软雅黑" panose="020B0503020204020204" pitchFamily="34" charset="-122"/>
                </a:rPr>
                <a:t>）观测值。</a:t>
              </a:r>
            </a:p>
            <a:p>
              <a:pPr algn="just"/>
              <a:endParaRPr lang="zh-CN" altLang="en-US" dirty="0">
                <a:latin typeface="微软雅黑" panose="020B0503020204020204" pitchFamily="34" charset="-122"/>
                <a:ea typeface="微软雅黑" panose="020B0503020204020204" pitchFamily="34" charset="-122"/>
              </a:endParaRPr>
            </a:p>
          </p:txBody>
        </p:sp>
      </p:grpSp>
      <p:sp>
        <p:nvSpPr>
          <p:cNvPr id="17" name="矩形 16">
            <a:extLst>
              <a:ext uri="{FF2B5EF4-FFF2-40B4-BE49-F238E27FC236}">
                <a16:creationId xmlns:a16="http://schemas.microsoft.com/office/drawing/2014/main" id="{96CCD17F-7B3D-4E73-AA3F-B3A25C7CEA0D}"/>
              </a:ext>
            </a:extLst>
          </p:cNvPr>
          <p:cNvSpPr/>
          <p:nvPr/>
        </p:nvSpPr>
        <p:spPr>
          <a:xfrm>
            <a:off x="698822" y="2130448"/>
            <a:ext cx="10375578" cy="707886"/>
          </a:xfrm>
          <a:prstGeom prst="rect">
            <a:avLst/>
          </a:prstGeom>
        </p:spPr>
        <p:txBody>
          <a:bodyPr wrap="square">
            <a:spAutoFit/>
          </a:bodyPr>
          <a:lstStyle/>
          <a:p>
            <a:pPr algn="just"/>
            <a:r>
              <a:rPr lang="zh-CN" altLang="en-US" sz="2000" dirty="0">
                <a:solidFill>
                  <a:schemeClr val="bg1"/>
                </a:solidFill>
                <a:latin typeface="微软雅黑" panose="020B0503020204020204" pitchFamily="34" charset="-122"/>
                <a:ea typeface="微软雅黑" panose="020B0503020204020204" pitchFamily="34" charset="-122"/>
              </a:rPr>
              <a:t>盒图（</a:t>
            </a:r>
            <a:r>
              <a:rPr lang="en-US" altLang="zh-CN" sz="2000" dirty="0">
                <a:solidFill>
                  <a:schemeClr val="bg1"/>
                </a:solidFill>
                <a:latin typeface="微软雅黑" panose="020B0503020204020204" pitchFamily="34" charset="-122"/>
                <a:ea typeface="微软雅黑" panose="020B0503020204020204" pitchFamily="34" charset="-122"/>
              </a:rPr>
              <a:t>Boxplot</a:t>
            </a:r>
            <a:r>
              <a:rPr lang="zh-CN" altLang="en-US" sz="2000" dirty="0">
                <a:solidFill>
                  <a:schemeClr val="bg1"/>
                </a:solidFill>
                <a:latin typeface="微软雅黑" panose="020B0503020204020204" pitchFamily="34" charset="-122"/>
                <a:ea typeface="微软雅黑" panose="020B0503020204020204" pitchFamily="34" charset="-122"/>
              </a:rPr>
              <a:t>）是一种流行的分布的直观表示。体现了五数概括：中位数、上四分位数、下四分位数、最小值、最大取。</a:t>
            </a:r>
          </a:p>
        </p:txBody>
      </p:sp>
      <p:pic>
        <p:nvPicPr>
          <p:cNvPr id="18" name="图片 17">
            <a:extLst>
              <a:ext uri="{FF2B5EF4-FFF2-40B4-BE49-F238E27FC236}">
                <a16:creationId xmlns:a16="http://schemas.microsoft.com/office/drawing/2014/main" id="{65DE4499-8830-4A99-908F-4343F78BBF9D}"/>
              </a:ext>
            </a:extLst>
          </p:cNvPr>
          <p:cNvPicPr/>
          <p:nvPr/>
        </p:nvPicPr>
        <p:blipFill rotWithShape="1">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6636" b="34"/>
          <a:stretch/>
        </p:blipFill>
        <p:spPr bwMode="auto">
          <a:xfrm>
            <a:off x="7942729" y="3240668"/>
            <a:ext cx="3221270" cy="3411144"/>
          </a:xfrm>
          <a:prstGeom prst="rect">
            <a:avLst/>
          </a:prstGeom>
          <a:noFill/>
        </p:spPr>
      </p:pic>
    </p:spTree>
    <p:extLst>
      <p:ext uri="{BB962C8B-B14F-4D97-AF65-F5344CB8AC3E}">
        <p14:creationId xmlns:p14="http://schemas.microsoft.com/office/powerpoint/2010/main" val="1383993319"/>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8B03F61B-FF13-4185-8F4B-202503A08BFF}"/>
              </a:ext>
            </a:extLst>
          </p:cNvPr>
          <p:cNvSpPr/>
          <p:nvPr/>
        </p:nvSpPr>
        <p:spPr>
          <a:xfrm>
            <a:off x="-101599" y="1448138"/>
            <a:ext cx="12466104" cy="1628052"/>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572315C0-6787-40B5-AE7F-201BB0F4EF34}"/>
              </a:ext>
            </a:extLst>
          </p:cNvPr>
          <p:cNvSpPr/>
          <p:nvPr/>
        </p:nvSpPr>
        <p:spPr>
          <a:xfrm>
            <a:off x="4518777" y="-613594"/>
            <a:ext cx="3174978" cy="1567782"/>
          </a:xfrm>
          <a:prstGeom prst="rect">
            <a:avLst/>
          </a:prstGeom>
          <a:solidFill>
            <a:schemeClr val="bg1"/>
          </a:solid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19" name="标题 1">
            <a:extLst>
              <a:ext uri="{FF2B5EF4-FFF2-40B4-BE49-F238E27FC236}">
                <a16:creationId xmlns:a16="http://schemas.microsoft.com/office/drawing/2014/main" id="{64357AA2-A27D-430A-8250-B978CE55C401}"/>
              </a:ext>
            </a:extLst>
          </p:cNvPr>
          <p:cNvSpPr txBox="1">
            <a:spLocks/>
          </p:cNvSpPr>
          <p:nvPr/>
        </p:nvSpPr>
        <p:spPr>
          <a:xfrm>
            <a:off x="4538775" y="-114519"/>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描述性统计</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常用统计图</a:t>
            </a:r>
          </a:p>
        </p:txBody>
      </p:sp>
      <p:sp>
        <p:nvSpPr>
          <p:cNvPr id="6" name="íšḻíďê">
            <a:extLst>
              <a:ext uri="{FF2B5EF4-FFF2-40B4-BE49-F238E27FC236}">
                <a16:creationId xmlns:a16="http://schemas.microsoft.com/office/drawing/2014/main" id="{90D9E004-F689-4057-BF5A-5DFF00583EF2}"/>
              </a:ext>
            </a:extLst>
          </p:cNvPr>
          <p:cNvSpPr txBox="1"/>
          <p:nvPr/>
        </p:nvSpPr>
        <p:spPr>
          <a:xfrm>
            <a:off x="-222355" y="1415534"/>
            <a:ext cx="2304256" cy="412658"/>
          </a:xfrm>
          <a:prstGeom prst="rect">
            <a:avLst/>
          </a:prstGeom>
        </p:spPr>
        <p:txBody>
          <a:bodyPr vert="horz" wrap="square" lIns="91440" tIns="45720" rIns="91440" bIns="45720" rtlCol="0">
            <a:noAutofit/>
          </a:bodyPr>
          <a:lstStyle>
            <a:lvl1pPr marL="0" indent="0" algn="l" defTabSz="457200" rtl="0" eaLnBrk="1" latinLnBrk="0" hangingPunct="1">
              <a:spcBef>
                <a:spcPct val="20000"/>
              </a:spcBef>
              <a:buFont typeface="Arial"/>
              <a:buNone/>
              <a:defRPr sz="1600" kern="1200">
                <a:solidFill>
                  <a:schemeClr val="tx1">
                    <a:lumMod val="65000"/>
                    <a:lumOff val="35000"/>
                  </a:schemeClr>
                </a:solidFill>
              </a:defRPr>
            </a:lvl1pPr>
            <a:lvl2pPr marL="457200" indent="0" algn="l" defTabSz="457200" rtl="0" eaLnBrk="1" latinLnBrk="0" hangingPunct="1">
              <a:spcBef>
                <a:spcPct val="20000"/>
              </a:spcBef>
              <a:buFont typeface="Arial"/>
              <a:buNone/>
              <a:defRPr sz="1400" kern="1200">
                <a:solidFill>
                  <a:schemeClr val="tx1">
                    <a:lumMod val="65000"/>
                    <a:lumOff val="35000"/>
                  </a:schemeClr>
                </a:solidFill>
              </a:defRPr>
            </a:lvl2pPr>
            <a:lvl3pPr marL="914400" indent="0" algn="l" defTabSz="457200" rtl="0" eaLnBrk="1" latinLnBrk="0" hangingPunct="1">
              <a:spcBef>
                <a:spcPct val="20000"/>
              </a:spcBef>
              <a:buFont typeface="Arial"/>
              <a:buNone/>
              <a:defRPr sz="1200" kern="1200">
                <a:solidFill>
                  <a:schemeClr val="tx1">
                    <a:lumMod val="65000"/>
                    <a:lumOff val="35000"/>
                  </a:schemeClr>
                </a:solidFill>
              </a:defRPr>
            </a:lvl3pPr>
            <a:lvl4pPr marL="1371600" indent="0" algn="l" defTabSz="457200" rtl="0" eaLnBrk="1" latinLnBrk="0" hangingPunct="1">
              <a:spcBef>
                <a:spcPct val="20000"/>
              </a:spcBef>
              <a:buFont typeface="Arial"/>
              <a:buNone/>
              <a:defRPr sz="1100" kern="1200">
                <a:solidFill>
                  <a:schemeClr val="tx1">
                    <a:lumMod val="65000"/>
                    <a:lumOff val="35000"/>
                  </a:schemeClr>
                </a:solidFill>
              </a:defRPr>
            </a:lvl4pPr>
            <a:lvl5pPr marL="1828800" indent="0" algn="l" defTabSz="457200" rtl="0" eaLnBrk="1" latinLnBrk="0" hangingPunct="1">
              <a:spcBef>
                <a:spcPct val="20000"/>
              </a:spcBef>
              <a:buFont typeface="Arial"/>
              <a:buNone/>
              <a:defRPr sz="1100" kern="1200">
                <a:solidFill>
                  <a:schemeClr val="tx1">
                    <a:lumMod val="65000"/>
                    <a:lumOff val="35000"/>
                  </a:schemeClr>
                </a:solidFill>
              </a:defRPr>
            </a:lvl5pPr>
            <a:lvl6pPr marL="2514600" indent="-228600" algn="l" defTabSz="457200" rtl="0" eaLnBrk="1" latinLnBrk="0" hangingPunct="1">
              <a:spcBef>
                <a:spcPct val="20000"/>
              </a:spcBef>
              <a:buFont typeface="Arial"/>
              <a:buChar char="•"/>
              <a:defRPr sz="2000" kern="1200">
                <a:solidFill>
                  <a:schemeClr val="tx1"/>
                </a:solidFill>
              </a:defRPr>
            </a:lvl6pPr>
            <a:lvl7pPr marL="2971800" indent="-228600" algn="l" defTabSz="457200" rtl="0" eaLnBrk="1" latinLnBrk="0" hangingPunct="1">
              <a:spcBef>
                <a:spcPct val="20000"/>
              </a:spcBef>
              <a:buFont typeface="Arial"/>
              <a:buChar char="•"/>
              <a:defRPr sz="2000" kern="1200">
                <a:solidFill>
                  <a:schemeClr val="tx1"/>
                </a:solidFill>
              </a:defRPr>
            </a:lvl7pPr>
            <a:lvl8pPr marL="3429000" indent="-228600" algn="l" defTabSz="457200" rtl="0" eaLnBrk="1" latinLnBrk="0" hangingPunct="1">
              <a:spcBef>
                <a:spcPct val="20000"/>
              </a:spcBef>
              <a:buFont typeface="Arial"/>
              <a:buChar char="•"/>
              <a:defRPr sz="2000" kern="1200">
                <a:solidFill>
                  <a:schemeClr val="tx1"/>
                </a:solidFill>
              </a:defRPr>
            </a:lvl8pPr>
            <a:lvl9pPr marL="3886200" indent="-228600" algn="l" defTabSz="457200" rtl="0" eaLnBrk="1" latinLnBrk="0" hangingPunct="1">
              <a:spcBef>
                <a:spcPct val="20000"/>
              </a:spcBef>
              <a:buFont typeface="Arial"/>
              <a:buChar char="•"/>
              <a:defRPr sz="2000" kern="1200">
                <a:solidFill>
                  <a:schemeClr val="tx1"/>
                </a:solidFill>
              </a:defRPr>
            </a:lvl9pPr>
          </a:lstStyle>
          <a:p>
            <a:pPr algn="r">
              <a:lnSpc>
                <a:spcPct val="190000"/>
              </a:lnSpc>
              <a:spcBef>
                <a:spcPts val="0"/>
              </a:spcBef>
            </a:pPr>
            <a:r>
              <a:rPr lang="zh-CN" altLang="en-US" sz="2400" b="1" dirty="0">
                <a:solidFill>
                  <a:schemeClr val="bg1"/>
                </a:solidFill>
              </a:rPr>
              <a:t>分位数图</a:t>
            </a:r>
            <a:endParaRPr lang="en-US" sz="2400" b="1" dirty="0">
              <a:solidFill>
                <a:schemeClr val="bg1"/>
              </a:solidFill>
            </a:endParaRPr>
          </a:p>
        </p:txBody>
      </p:sp>
      <p:cxnSp>
        <p:nvCxnSpPr>
          <p:cNvPr id="7" name="直接连接符 6">
            <a:extLst>
              <a:ext uri="{FF2B5EF4-FFF2-40B4-BE49-F238E27FC236}">
                <a16:creationId xmlns:a16="http://schemas.microsoft.com/office/drawing/2014/main" id="{D52E73AC-616C-4DCA-929B-8EEDF871EB0C}"/>
              </a:ext>
            </a:extLst>
          </p:cNvPr>
          <p:cNvCxnSpPr/>
          <p:nvPr/>
        </p:nvCxnSpPr>
        <p:spPr>
          <a:xfrm>
            <a:off x="3146098" y="3559096"/>
            <a:ext cx="5568619" cy="0"/>
          </a:xfrm>
          <a:prstGeom prst="line">
            <a:avLst/>
          </a:prstGeom>
          <a:ln w="12700" cmpd="sng">
            <a:solidFill>
              <a:schemeClr val="bg1"/>
            </a:solidFill>
            <a:prstDash val="dot"/>
          </a:ln>
          <a:effectLst/>
        </p:spPr>
        <p:style>
          <a:lnRef idx="2">
            <a:schemeClr val="accent1"/>
          </a:lnRef>
          <a:fillRef idx="0">
            <a:schemeClr val="accent1"/>
          </a:fillRef>
          <a:effectRef idx="1">
            <a:schemeClr val="accent1"/>
          </a:effectRef>
          <a:fontRef idx="minor">
            <a:schemeClr val="tx1"/>
          </a:fontRef>
        </p:style>
      </p:cxnSp>
      <p:grpSp>
        <p:nvGrpSpPr>
          <p:cNvPr id="15" name="组合 14">
            <a:extLst>
              <a:ext uri="{FF2B5EF4-FFF2-40B4-BE49-F238E27FC236}">
                <a16:creationId xmlns:a16="http://schemas.microsoft.com/office/drawing/2014/main" id="{EE52ABEF-4B06-46CE-93C7-22B678DE9CA8}"/>
              </a:ext>
            </a:extLst>
          </p:cNvPr>
          <p:cNvGrpSpPr/>
          <p:nvPr/>
        </p:nvGrpSpPr>
        <p:grpSpPr>
          <a:xfrm>
            <a:off x="698822" y="3730266"/>
            <a:ext cx="5223007" cy="1625849"/>
            <a:chOff x="3215819" y="1944925"/>
            <a:chExt cx="5223007" cy="1625849"/>
          </a:xfrm>
        </p:grpSpPr>
        <p:sp>
          <p:nvSpPr>
            <p:cNvPr id="10" name="ïṩḻîḍê">
              <a:extLst>
                <a:ext uri="{FF2B5EF4-FFF2-40B4-BE49-F238E27FC236}">
                  <a16:creationId xmlns:a16="http://schemas.microsoft.com/office/drawing/2014/main" id="{F65AD3E0-F610-4BA3-928B-781845BC6829}"/>
                </a:ext>
              </a:extLst>
            </p:cNvPr>
            <p:cNvSpPr txBox="1"/>
            <p:nvPr/>
          </p:nvSpPr>
          <p:spPr>
            <a:xfrm>
              <a:off x="3238283" y="1944925"/>
              <a:ext cx="2021913" cy="425520"/>
            </a:xfrm>
            <a:prstGeom prst="rect">
              <a:avLst/>
            </a:prstGeom>
            <a:noFill/>
            <a:ln>
              <a:noFill/>
            </a:ln>
          </p:spPr>
          <p:txBody>
            <a:bodyPr wrap="square" lIns="91440" tIns="45720" rIns="91440" bIns="45720" anchor="b" anchorCtr="0">
              <a:noAutofit/>
            </a:bodyPr>
            <a:lstStyle/>
            <a:p>
              <a:pPr>
                <a:buSzPct val="25000"/>
              </a:pPr>
              <a:r>
                <a:rPr lang="zh-CN" altLang="en-US" sz="2800" b="1" dirty="0"/>
                <a:t>作图方法</a:t>
              </a:r>
              <a:endParaRPr lang="en-US" sz="2800" b="1" dirty="0"/>
            </a:p>
          </p:txBody>
        </p:sp>
        <p:sp>
          <p:nvSpPr>
            <p:cNvPr id="13" name="矩形 12">
              <a:extLst>
                <a:ext uri="{FF2B5EF4-FFF2-40B4-BE49-F238E27FC236}">
                  <a16:creationId xmlns:a16="http://schemas.microsoft.com/office/drawing/2014/main" id="{A1CDC5EA-7511-4D6B-936B-77AB434AB0A6}"/>
                </a:ext>
              </a:extLst>
            </p:cNvPr>
            <p:cNvSpPr/>
            <p:nvPr/>
          </p:nvSpPr>
          <p:spPr>
            <a:xfrm>
              <a:off x="3215819" y="2370445"/>
              <a:ext cx="5223007" cy="1200329"/>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在分位数图中，</a:t>
              </a:r>
              <a:r>
                <a:rPr lang="en-US" altLang="zh-CN" b="1" dirty="0">
                  <a:latin typeface="微软雅黑" panose="020B0503020204020204" pitchFamily="34" charset="-122"/>
                  <a:ea typeface="微软雅黑" panose="020B0503020204020204" pitchFamily="34" charset="-122"/>
                </a:rPr>
                <a:t>x</a:t>
              </a:r>
              <a:r>
                <a:rPr lang="en-US" altLang="zh-CN" b="1" baseline="-25000" dirty="0">
                  <a:latin typeface="微软雅黑" panose="020B0503020204020204" pitchFamily="34" charset="-122"/>
                  <a:ea typeface="微软雅黑" panose="020B0503020204020204" pitchFamily="34" charset="-122"/>
                </a:rPr>
                <a:t>i</a:t>
              </a:r>
              <a:r>
                <a:rPr lang="zh-CN" altLang="en-US" b="1" dirty="0">
                  <a:latin typeface="微软雅黑" panose="020B0503020204020204" pitchFamily="34" charset="-122"/>
                  <a:ea typeface="微软雅黑" panose="020B0503020204020204" pitchFamily="34" charset="-122"/>
                </a:rPr>
                <a:t>对应于百分位数</a:t>
              </a:r>
              <a:r>
                <a:rPr lang="en-US" altLang="zh-CN" b="1" dirty="0">
                  <a:latin typeface="微软雅黑" panose="020B0503020204020204" pitchFamily="34" charset="-122"/>
                  <a:ea typeface="微软雅黑" panose="020B0503020204020204" pitchFamily="34" charset="-122"/>
                </a:rPr>
                <a:t>f</a:t>
              </a:r>
              <a:r>
                <a:rPr lang="en-US" altLang="zh-CN" b="1" baseline="-25000" dirty="0">
                  <a:latin typeface="微软雅黑" panose="020B0503020204020204" pitchFamily="34" charset="-122"/>
                  <a:ea typeface="微软雅黑" panose="020B0503020204020204" pitchFamily="34" charset="-122"/>
                </a:rPr>
                <a:t>i</a:t>
              </a:r>
              <a:r>
                <a:rPr lang="zh-CN" altLang="en-US" b="1" dirty="0">
                  <a:latin typeface="微软雅黑" panose="020B0503020204020204" pitchFamily="34" charset="-122"/>
                  <a:ea typeface="微软雅黑" panose="020B0503020204020204" pitchFamily="34" charset="-122"/>
                </a:rPr>
                <a:t>画出</a:t>
              </a:r>
              <a:r>
                <a:rPr lang="zh-CN" altLang="en-US" dirty="0">
                  <a:latin typeface="微软雅黑" panose="020B0503020204020204" pitchFamily="34" charset="-122"/>
                  <a:ea typeface="微软雅黑" panose="020B0503020204020204" pitchFamily="34" charset="-122"/>
                </a:rPr>
                <a:t>。这使得我们可以基于分位数比较不同的分布。例如，给定两个不同时间段的销售数据的分位数图，我们一眼就可以比较它们的</a:t>
              </a:r>
              <a:r>
                <a:rPr lang="en-US" altLang="zh-CN" dirty="0">
                  <a:latin typeface="微软雅黑" panose="020B0503020204020204" pitchFamily="34" charset="-122"/>
                  <a:ea typeface="微软雅黑" panose="020B0503020204020204" pitchFamily="34" charset="-122"/>
                </a:rPr>
                <a:t>Q1</a:t>
              </a:r>
              <a:r>
                <a:rPr lang="zh-CN" altLang="en-US" dirty="0">
                  <a:latin typeface="微软雅黑" panose="020B0503020204020204" pitchFamily="34" charset="-122"/>
                  <a:ea typeface="微软雅黑" panose="020B0503020204020204" pitchFamily="34" charset="-122"/>
                </a:rPr>
                <a:t>、中位数、</a:t>
              </a:r>
              <a:r>
                <a:rPr lang="en-US" altLang="zh-CN" dirty="0">
                  <a:latin typeface="微软雅黑" panose="020B0503020204020204" pitchFamily="34" charset="-122"/>
                  <a:ea typeface="微软雅黑" panose="020B0503020204020204" pitchFamily="34" charset="-122"/>
                </a:rPr>
                <a:t>Q3</a:t>
              </a:r>
              <a:r>
                <a:rPr lang="zh-CN" altLang="en-US" dirty="0">
                  <a:latin typeface="微软雅黑" panose="020B0503020204020204" pitchFamily="34" charset="-122"/>
                  <a:ea typeface="微软雅黑" panose="020B0503020204020204" pitchFamily="34" charset="-122"/>
                </a:rPr>
                <a:t>以及其他 值。</a:t>
              </a:r>
            </a:p>
          </p:txBody>
        </p:sp>
      </p:grpSp>
      <p:pic>
        <p:nvPicPr>
          <p:cNvPr id="14" name="图片 13">
            <a:extLst>
              <a:ext uri="{FF2B5EF4-FFF2-40B4-BE49-F238E27FC236}">
                <a16:creationId xmlns:a16="http://schemas.microsoft.com/office/drawing/2014/main" id="{C86E615B-99E2-4F9C-ABCD-D126650B028C}"/>
              </a:ext>
            </a:extLst>
          </p:cNvPr>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276948" y="3690961"/>
            <a:ext cx="5247654" cy="2591643"/>
          </a:xfrm>
          <a:prstGeom prst="rect">
            <a:avLst/>
          </a:prstGeom>
          <a:noFill/>
        </p:spPr>
      </p:pic>
      <p:sp>
        <p:nvSpPr>
          <p:cNvPr id="17" name="矩形 16">
            <a:extLst>
              <a:ext uri="{FF2B5EF4-FFF2-40B4-BE49-F238E27FC236}">
                <a16:creationId xmlns:a16="http://schemas.microsoft.com/office/drawing/2014/main" id="{96CCD17F-7B3D-4E73-AA3F-B3A25C7CEA0D}"/>
              </a:ext>
            </a:extLst>
          </p:cNvPr>
          <p:cNvSpPr/>
          <p:nvPr/>
        </p:nvSpPr>
        <p:spPr>
          <a:xfrm>
            <a:off x="698822" y="2181660"/>
            <a:ext cx="10128835" cy="707886"/>
          </a:xfrm>
          <a:prstGeom prst="rect">
            <a:avLst/>
          </a:prstGeom>
        </p:spPr>
        <p:txBody>
          <a:bodyPr wrap="square">
            <a:spAutoFit/>
          </a:bodyPr>
          <a:lstStyle/>
          <a:p>
            <a:pPr algn="just"/>
            <a:r>
              <a:rPr lang="zh-CN" altLang="en-US" sz="2000" dirty="0">
                <a:solidFill>
                  <a:schemeClr val="bg1"/>
                </a:solidFill>
                <a:latin typeface="微软雅黑" panose="020B0503020204020204" pitchFamily="34" charset="-122"/>
                <a:ea typeface="微软雅黑" panose="020B0503020204020204" pitchFamily="34" charset="-122"/>
              </a:rPr>
              <a:t>分位数图（</a:t>
            </a:r>
            <a:r>
              <a:rPr lang="en-US" altLang="zh-CN" sz="2000" dirty="0">
                <a:solidFill>
                  <a:schemeClr val="bg1"/>
                </a:solidFill>
                <a:latin typeface="微软雅黑" panose="020B0503020204020204" pitchFamily="34" charset="-122"/>
                <a:ea typeface="微软雅黑" panose="020B0503020204020204" pitchFamily="34" charset="-122"/>
              </a:rPr>
              <a:t>Quantile plot</a:t>
            </a:r>
            <a:r>
              <a:rPr lang="zh-CN" altLang="en-US" sz="2000" dirty="0">
                <a:solidFill>
                  <a:schemeClr val="bg1"/>
                </a:solidFill>
                <a:latin typeface="微软雅黑" panose="020B0503020204020204" pitchFamily="34" charset="-122"/>
                <a:ea typeface="微软雅黑" panose="020B0503020204020204" pitchFamily="34" charset="-122"/>
              </a:rPr>
              <a:t>）是一种观察单变量数据分布的简单有效方法。首先，它显示给定属性的所有数据。其次，它绘出了分位数信息。</a:t>
            </a:r>
          </a:p>
        </p:txBody>
      </p:sp>
    </p:spTree>
    <p:extLst>
      <p:ext uri="{BB962C8B-B14F-4D97-AF65-F5344CB8AC3E}">
        <p14:creationId xmlns:p14="http://schemas.microsoft.com/office/powerpoint/2010/main" val="3585044601"/>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标题 1"/>
          <p:cNvSpPr>
            <a:spLocks noGrp="1"/>
          </p:cNvSpPr>
          <p:nvPr>
            <p:ph type="title"/>
          </p:nvPr>
        </p:nvSpPr>
        <p:spPr>
          <a:xfrm>
            <a:off x="4635581" y="224448"/>
            <a:ext cx="2941370" cy="634428"/>
          </a:xfrm>
        </p:spPr>
        <p:txBody>
          <a:bodyPr>
            <a:normAutofit fontScale="90000"/>
          </a:bodyPr>
          <a:lstStyle/>
          <a:p>
            <a:pPr algn="ctr"/>
            <a:r>
              <a:rPr lang="zh-CN" altLang="en-US" sz="2400" b="1" dirty="0">
                <a:latin typeface="微软雅黑" panose="020B0503020204020204" pitchFamily="34" charset="-122"/>
                <a:ea typeface="微软雅黑" panose="020B0503020204020204" pitchFamily="34" charset="-122"/>
              </a:rPr>
              <a:t>描述性统计</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度量指标总述</a:t>
            </a:r>
          </a:p>
        </p:txBody>
      </p:sp>
      <p:sp>
        <p:nvSpPr>
          <p:cNvPr id="42" name="ïṥḷíḍè"/>
          <p:cNvSpPr/>
          <p:nvPr/>
        </p:nvSpPr>
        <p:spPr bwMode="auto">
          <a:xfrm>
            <a:off x="0" y="2612555"/>
            <a:ext cx="4242795" cy="1472849"/>
          </a:xfrm>
          <a:prstGeom prst="rect">
            <a:avLst/>
          </a:prstGeom>
          <a:solidFill>
            <a:srgbClr val="685D5C"/>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endParaRPr>
          </a:p>
        </p:txBody>
      </p:sp>
      <p:sp>
        <p:nvSpPr>
          <p:cNvPr id="35" name="矩形 34">
            <a:extLst>
              <a:ext uri="{FF2B5EF4-FFF2-40B4-BE49-F238E27FC236}">
                <a16:creationId xmlns:a16="http://schemas.microsoft.com/office/drawing/2014/main" id="{C0C51645-CD26-4300-B487-079B8D179314}"/>
              </a:ext>
            </a:extLst>
          </p:cNvPr>
          <p:cNvSpPr/>
          <p:nvPr/>
        </p:nvSpPr>
        <p:spPr>
          <a:xfrm>
            <a:off x="4518777" y="-551377"/>
            <a:ext cx="3174978" cy="1567782"/>
          </a:xfrm>
          <a:prstGeom prst="rect">
            <a:avLst/>
          </a:prstGeom>
          <a:no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grpSp>
        <p:nvGrpSpPr>
          <p:cNvPr id="36" name="24683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BD7C829-6842-4A26-880E-003EC6CA76D9}"/>
              </a:ext>
            </a:extLst>
          </p:cNvPr>
          <p:cNvGrpSpPr>
            <a:grpSpLocks noChangeAspect="1"/>
          </p:cNvGrpSpPr>
          <p:nvPr>
            <p:custDataLst>
              <p:tags r:id="rId1"/>
            </p:custDataLst>
          </p:nvPr>
        </p:nvGrpSpPr>
        <p:grpSpPr>
          <a:xfrm>
            <a:off x="3863415" y="1292577"/>
            <a:ext cx="9630638" cy="4416989"/>
            <a:chOff x="4895345" y="1558334"/>
            <a:chExt cx="9630638" cy="4416989"/>
          </a:xfrm>
        </p:grpSpPr>
        <p:grpSp>
          <p:nvGrpSpPr>
            <p:cNvPr id="48" name="í$ḷïḑé">
              <a:extLst>
                <a:ext uri="{FF2B5EF4-FFF2-40B4-BE49-F238E27FC236}">
                  <a16:creationId xmlns:a16="http://schemas.microsoft.com/office/drawing/2014/main" id="{2B6F6DFD-7454-434A-AE11-0FE454FFA717}"/>
                </a:ext>
              </a:extLst>
            </p:cNvPr>
            <p:cNvGrpSpPr/>
            <p:nvPr/>
          </p:nvGrpSpPr>
          <p:grpSpPr>
            <a:xfrm>
              <a:off x="6405549" y="3736459"/>
              <a:ext cx="905464" cy="1730115"/>
              <a:chOff x="6286946" y="3760271"/>
              <a:chExt cx="905464" cy="1730115"/>
            </a:xfrm>
          </p:grpSpPr>
          <p:sp>
            <p:nvSpPr>
              <p:cNvPr id="76" name="i$lïḑe">
                <a:extLst>
                  <a:ext uri="{FF2B5EF4-FFF2-40B4-BE49-F238E27FC236}">
                    <a16:creationId xmlns:a16="http://schemas.microsoft.com/office/drawing/2014/main" id="{1224E577-57C1-4803-A4EF-5D55522AE3CA}"/>
                  </a:ext>
                </a:extLst>
              </p:cNvPr>
              <p:cNvSpPr/>
              <p:nvPr/>
            </p:nvSpPr>
            <p:spPr bwMode="auto">
              <a:xfrm rot="2834014" flipV="1">
                <a:off x="6243552" y="4186985"/>
                <a:ext cx="1375572" cy="522144"/>
              </a:xfrm>
              <a:custGeom>
                <a:avLst/>
                <a:gdLst>
                  <a:gd name="T0" fmla="*/ 203 w 406"/>
                  <a:gd name="T1" fmla="*/ 32 h 119"/>
                  <a:gd name="T2" fmla="*/ 406 w 406"/>
                  <a:gd name="T3" fmla="*/ 119 h 119"/>
                  <a:gd name="T4" fmla="*/ 406 w 406"/>
                  <a:gd name="T5" fmla="*/ 0 h 119"/>
                  <a:gd name="T6" fmla="*/ 0 w 406"/>
                  <a:gd name="T7" fmla="*/ 0 h 119"/>
                  <a:gd name="T8" fmla="*/ 0 w 406"/>
                  <a:gd name="T9" fmla="*/ 119 h 119"/>
                  <a:gd name="T10" fmla="*/ 203 w 406"/>
                  <a:gd name="T11" fmla="*/ 32 h 119"/>
                </a:gdLst>
                <a:ahLst/>
                <a:cxnLst>
                  <a:cxn ang="0">
                    <a:pos x="T0" y="T1"/>
                  </a:cxn>
                  <a:cxn ang="0">
                    <a:pos x="T2" y="T3"/>
                  </a:cxn>
                  <a:cxn ang="0">
                    <a:pos x="T4" y="T5"/>
                  </a:cxn>
                  <a:cxn ang="0">
                    <a:pos x="T6" y="T7"/>
                  </a:cxn>
                  <a:cxn ang="0">
                    <a:pos x="T8" y="T9"/>
                  </a:cxn>
                  <a:cxn ang="0">
                    <a:pos x="T10" y="T11"/>
                  </a:cxn>
                </a:cxnLst>
                <a:rect l="0" t="0" r="r" b="b"/>
                <a:pathLst>
                  <a:path w="406" h="119">
                    <a:moveTo>
                      <a:pt x="203" y="32"/>
                    </a:moveTo>
                    <a:cubicBezTo>
                      <a:pt x="287" y="32"/>
                      <a:pt x="362" y="66"/>
                      <a:pt x="406" y="119"/>
                    </a:cubicBezTo>
                    <a:cubicBezTo>
                      <a:pt x="406" y="0"/>
                      <a:pt x="406" y="0"/>
                      <a:pt x="406" y="0"/>
                    </a:cubicBezTo>
                    <a:cubicBezTo>
                      <a:pt x="0" y="0"/>
                      <a:pt x="0" y="0"/>
                      <a:pt x="0" y="0"/>
                    </a:cubicBezTo>
                    <a:cubicBezTo>
                      <a:pt x="0" y="119"/>
                      <a:pt x="0" y="119"/>
                      <a:pt x="0" y="119"/>
                    </a:cubicBezTo>
                    <a:cubicBezTo>
                      <a:pt x="45" y="66"/>
                      <a:pt x="119" y="32"/>
                      <a:pt x="203" y="3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77" name="íṥlîdè">
                <a:extLst>
                  <a:ext uri="{FF2B5EF4-FFF2-40B4-BE49-F238E27FC236}">
                    <a16:creationId xmlns:a16="http://schemas.microsoft.com/office/drawing/2014/main" id="{7576091D-0375-492A-AE8A-BF54AD08C612}"/>
                  </a:ext>
                </a:extLst>
              </p:cNvPr>
              <p:cNvSpPr/>
              <p:nvPr/>
            </p:nvSpPr>
            <p:spPr bwMode="auto">
              <a:xfrm rot="2834014">
                <a:off x="5860232" y="4541528"/>
                <a:ext cx="1375572" cy="522144"/>
              </a:xfrm>
              <a:custGeom>
                <a:avLst/>
                <a:gdLst>
                  <a:gd name="T0" fmla="*/ 203 w 406"/>
                  <a:gd name="T1" fmla="*/ 32 h 119"/>
                  <a:gd name="T2" fmla="*/ 406 w 406"/>
                  <a:gd name="T3" fmla="*/ 119 h 119"/>
                  <a:gd name="T4" fmla="*/ 406 w 406"/>
                  <a:gd name="T5" fmla="*/ 0 h 119"/>
                  <a:gd name="T6" fmla="*/ 0 w 406"/>
                  <a:gd name="T7" fmla="*/ 0 h 119"/>
                  <a:gd name="T8" fmla="*/ 0 w 406"/>
                  <a:gd name="T9" fmla="*/ 119 h 119"/>
                  <a:gd name="T10" fmla="*/ 203 w 406"/>
                  <a:gd name="T11" fmla="*/ 32 h 119"/>
                </a:gdLst>
                <a:ahLst/>
                <a:cxnLst>
                  <a:cxn ang="0">
                    <a:pos x="T0" y="T1"/>
                  </a:cxn>
                  <a:cxn ang="0">
                    <a:pos x="T2" y="T3"/>
                  </a:cxn>
                  <a:cxn ang="0">
                    <a:pos x="T4" y="T5"/>
                  </a:cxn>
                  <a:cxn ang="0">
                    <a:pos x="T6" y="T7"/>
                  </a:cxn>
                  <a:cxn ang="0">
                    <a:pos x="T8" y="T9"/>
                  </a:cxn>
                  <a:cxn ang="0">
                    <a:pos x="T10" y="T11"/>
                  </a:cxn>
                </a:cxnLst>
                <a:rect l="0" t="0" r="r" b="b"/>
                <a:pathLst>
                  <a:path w="406" h="119">
                    <a:moveTo>
                      <a:pt x="203" y="32"/>
                    </a:moveTo>
                    <a:cubicBezTo>
                      <a:pt x="287" y="32"/>
                      <a:pt x="362" y="66"/>
                      <a:pt x="406" y="119"/>
                    </a:cubicBezTo>
                    <a:cubicBezTo>
                      <a:pt x="406" y="0"/>
                      <a:pt x="406" y="0"/>
                      <a:pt x="406" y="0"/>
                    </a:cubicBezTo>
                    <a:cubicBezTo>
                      <a:pt x="0" y="0"/>
                      <a:pt x="0" y="0"/>
                      <a:pt x="0" y="0"/>
                    </a:cubicBezTo>
                    <a:cubicBezTo>
                      <a:pt x="0" y="119"/>
                      <a:pt x="0" y="119"/>
                      <a:pt x="0" y="119"/>
                    </a:cubicBezTo>
                    <a:cubicBezTo>
                      <a:pt x="45" y="66"/>
                      <a:pt x="119" y="32"/>
                      <a:pt x="203" y="32"/>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grpSp>
        <p:sp>
          <p:nvSpPr>
            <p:cNvPr id="49" name="îšľîdé">
              <a:extLst>
                <a:ext uri="{FF2B5EF4-FFF2-40B4-BE49-F238E27FC236}">
                  <a16:creationId xmlns:a16="http://schemas.microsoft.com/office/drawing/2014/main" id="{9642673F-E8C1-42B8-BF25-693CF5195FA1}"/>
                </a:ext>
              </a:extLst>
            </p:cNvPr>
            <p:cNvSpPr/>
            <p:nvPr/>
          </p:nvSpPr>
          <p:spPr>
            <a:xfrm flipH="1">
              <a:off x="6932438" y="4709813"/>
              <a:ext cx="1008952" cy="1008954"/>
            </a:xfrm>
            <a:prstGeom prst="ellipse">
              <a:avLst/>
            </a:prstGeom>
            <a:solidFill>
              <a:schemeClr val="bg1">
                <a:lumMod val="95000"/>
              </a:schemeClr>
            </a:solidFill>
            <a:ln w="857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sz="2800" b="1" i="1" dirty="0">
                <a:solidFill>
                  <a:schemeClr val="bg1">
                    <a:lumMod val="65000"/>
                  </a:schemeClr>
                </a:solidFill>
              </a:endParaRPr>
            </a:p>
          </p:txBody>
        </p:sp>
        <p:grpSp>
          <p:nvGrpSpPr>
            <p:cNvPr id="51" name="ïsḷîḋè">
              <a:extLst>
                <a:ext uri="{FF2B5EF4-FFF2-40B4-BE49-F238E27FC236}">
                  <a16:creationId xmlns:a16="http://schemas.microsoft.com/office/drawing/2014/main" id="{EAEE244B-D2CE-4934-99D3-E77884006462}"/>
                </a:ext>
              </a:extLst>
            </p:cNvPr>
            <p:cNvGrpSpPr/>
            <p:nvPr/>
          </p:nvGrpSpPr>
          <p:grpSpPr>
            <a:xfrm>
              <a:off x="6405549" y="1836623"/>
              <a:ext cx="905464" cy="1730114"/>
              <a:chOff x="6357924" y="1860435"/>
              <a:chExt cx="905464" cy="1730114"/>
            </a:xfrm>
          </p:grpSpPr>
          <p:sp>
            <p:nvSpPr>
              <p:cNvPr id="70" name="ïṧḻiďê">
                <a:extLst>
                  <a:ext uri="{FF2B5EF4-FFF2-40B4-BE49-F238E27FC236}">
                    <a16:creationId xmlns:a16="http://schemas.microsoft.com/office/drawing/2014/main" id="{4EA546AB-7A3B-4D27-8493-086A6EE7AD3E}"/>
                  </a:ext>
                </a:extLst>
              </p:cNvPr>
              <p:cNvSpPr/>
              <p:nvPr/>
            </p:nvSpPr>
            <p:spPr bwMode="auto">
              <a:xfrm rot="18765986">
                <a:off x="6314530" y="2641691"/>
                <a:ext cx="1375572" cy="522144"/>
              </a:xfrm>
              <a:custGeom>
                <a:avLst/>
                <a:gdLst>
                  <a:gd name="T0" fmla="*/ 203 w 406"/>
                  <a:gd name="T1" fmla="*/ 32 h 119"/>
                  <a:gd name="T2" fmla="*/ 406 w 406"/>
                  <a:gd name="T3" fmla="*/ 119 h 119"/>
                  <a:gd name="T4" fmla="*/ 406 w 406"/>
                  <a:gd name="T5" fmla="*/ 0 h 119"/>
                  <a:gd name="T6" fmla="*/ 0 w 406"/>
                  <a:gd name="T7" fmla="*/ 0 h 119"/>
                  <a:gd name="T8" fmla="*/ 0 w 406"/>
                  <a:gd name="T9" fmla="*/ 119 h 119"/>
                  <a:gd name="T10" fmla="*/ 203 w 406"/>
                  <a:gd name="T11" fmla="*/ 32 h 119"/>
                </a:gdLst>
                <a:ahLst/>
                <a:cxnLst>
                  <a:cxn ang="0">
                    <a:pos x="T0" y="T1"/>
                  </a:cxn>
                  <a:cxn ang="0">
                    <a:pos x="T2" y="T3"/>
                  </a:cxn>
                  <a:cxn ang="0">
                    <a:pos x="T4" y="T5"/>
                  </a:cxn>
                  <a:cxn ang="0">
                    <a:pos x="T6" y="T7"/>
                  </a:cxn>
                  <a:cxn ang="0">
                    <a:pos x="T8" y="T9"/>
                  </a:cxn>
                  <a:cxn ang="0">
                    <a:pos x="T10" y="T11"/>
                  </a:cxn>
                </a:cxnLst>
                <a:rect l="0" t="0" r="r" b="b"/>
                <a:pathLst>
                  <a:path w="406" h="119">
                    <a:moveTo>
                      <a:pt x="203" y="32"/>
                    </a:moveTo>
                    <a:cubicBezTo>
                      <a:pt x="287" y="32"/>
                      <a:pt x="362" y="66"/>
                      <a:pt x="406" y="119"/>
                    </a:cubicBezTo>
                    <a:cubicBezTo>
                      <a:pt x="406" y="0"/>
                      <a:pt x="406" y="0"/>
                      <a:pt x="406" y="0"/>
                    </a:cubicBezTo>
                    <a:cubicBezTo>
                      <a:pt x="0" y="0"/>
                      <a:pt x="0" y="0"/>
                      <a:pt x="0" y="0"/>
                    </a:cubicBezTo>
                    <a:cubicBezTo>
                      <a:pt x="0" y="119"/>
                      <a:pt x="0" y="119"/>
                      <a:pt x="0" y="119"/>
                    </a:cubicBezTo>
                    <a:cubicBezTo>
                      <a:pt x="45" y="66"/>
                      <a:pt x="119" y="32"/>
                      <a:pt x="203" y="32"/>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71" name="iṩ1iḍè">
                <a:extLst>
                  <a:ext uri="{FF2B5EF4-FFF2-40B4-BE49-F238E27FC236}">
                    <a16:creationId xmlns:a16="http://schemas.microsoft.com/office/drawing/2014/main" id="{B8CB321C-181A-46E1-B7C0-A04FC53E07C8}"/>
                  </a:ext>
                </a:extLst>
              </p:cNvPr>
              <p:cNvSpPr/>
              <p:nvPr/>
            </p:nvSpPr>
            <p:spPr bwMode="auto">
              <a:xfrm rot="18765986" flipV="1">
                <a:off x="5931210" y="2287149"/>
                <a:ext cx="1375572" cy="522144"/>
              </a:xfrm>
              <a:custGeom>
                <a:avLst/>
                <a:gdLst>
                  <a:gd name="T0" fmla="*/ 203 w 406"/>
                  <a:gd name="T1" fmla="*/ 32 h 119"/>
                  <a:gd name="T2" fmla="*/ 406 w 406"/>
                  <a:gd name="T3" fmla="*/ 119 h 119"/>
                  <a:gd name="T4" fmla="*/ 406 w 406"/>
                  <a:gd name="T5" fmla="*/ 0 h 119"/>
                  <a:gd name="T6" fmla="*/ 0 w 406"/>
                  <a:gd name="T7" fmla="*/ 0 h 119"/>
                  <a:gd name="T8" fmla="*/ 0 w 406"/>
                  <a:gd name="T9" fmla="*/ 119 h 119"/>
                  <a:gd name="T10" fmla="*/ 203 w 406"/>
                  <a:gd name="T11" fmla="*/ 32 h 119"/>
                </a:gdLst>
                <a:ahLst/>
                <a:cxnLst>
                  <a:cxn ang="0">
                    <a:pos x="T0" y="T1"/>
                  </a:cxn>
                  <a:cxn ang="0">
                    <a:pos x="T2" y="T3"/>
                  </a:cxn>
                  <a:cxn ang="0">
                    <a:pos x="T4" y="T5"/>
                  </a:cxn>
                  <a:cxn ang="0">
                    <a:pos x="T6" y="T7"/>
                  </a:cxn>
                  <a:cxn ang="0">
                    <a:pos x="T8" y="T9"/>
                  </a:cxn>
                  <a:cxn ang="0">
                    <a:pos x="T10" y="T11"/>
                  </a:cxn>
                </a:cxnLst>
                <a:rect l="0" t="0" r="r" b="b"/>
                <a:pathLst>
                  <a:path w="406" h="119">
                    <a:moveTo>
                      <a:pt x="203" y="32"/>
                    </a:moveTo>
                    <a:cubicBezTo>
                      <a:pt x="287" y="32"/>
                      <a:pt x="362" y="66"/>
                      <a:pt x="406" y="119"/>
                    </a:cubicBezTo>
                    <a:cubicBezTo>
                      <a:pt x="406" y="0"/>
                      <a:pt x="406" y="0"/>
                      <a:pt x="406" y="0"/>
                    </a:cubicBezTo>
                    <a:cubicBezTo>
                      <a:pt x="0" y="0"/>
                      <a:pt x="0" y="0"/>
                      <a:pt x="0" y="0"/>
                    </a:cubicBezTo>
                    <a:cubicBezTo>
                      <a:pt x="0" y="119"/>
                      <a:pt x="0" y="119"/>
                      <a:pt x="0" y="119"/>
                    </a:cubicBezTo>
                    <a:cubicBezTo>
                      <a:pt x="45" y="66"/>
                      <a:pt x="119" y="32"/>
                      <a:pt x="203" y="32"/>
                    </a:cubicBez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grpSp>
        <p:sp>
          <p:nvSpPr>
            <p:cNvPr id="52" name="işḷïḑê">
              <a:extLst>
                <a:ext uri="{FF2B5EF4-FFF2-40B4-BE49-F238E27FC236}">
                  <a16:creationId xmlns:a16="http://schemas.microsoft.com/office/drawing/2014/main" id="{D1838259-94B8-41D5-BBCB-AFD88026B2D0}"/>
                </a:ext>
              </a:extLst>
            </p:cNvPr>
            <p:cNvSpPr/>
            <p:nvPr/>
          </p:nvSpPr>
          <p:spPr>
            <a:xfrm flipH="1">
              <a:off x="6932438" y="1558334"/>
              <a:ext cx="1008952" cy="1008954"/>
            </a:xfrm>
            <a:prstGeom prst="ellipse">
              <a:avLst/>
            </a:prstGeom>
            <a:solidFill>
              <a:schemeClr val="bg1">
                <a:lumMod val="95000"/>
              </a:schemeClr>
            </a:solidFill>
            <a:ln w="857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sz="2800" b="1" i="1" dirty="0">
                <a:solidFill>
                  <a:schemeClr val="bg1">
                    <a:lumMod val="65000"/>
                  </a:schemeClr>
                </a:solidFill>
              </a:endParaRPr>
            </a:p>
          </p:txBody>
        </p:sp>
        <p:sp>
          <p:nvSpPr>
            <p:cNvPr id="68" name="ïŝḷîḋè">
              <a:extLst>
                <a:ext uri="{FF2B5EF4-FFF2-40B4-BE49-F238E27FC236}">
                  <a16:creationId xmlns:a16="http://schemas.microsoft.com/office/drawing/2014/main" id="{2CB8687E-C09C-4AC7-B10E-A51636F6DA92}"/>
                </a:ext>
              </a:extLst>
            </p:cNvPr>
            <p:cNvSpPr txBox="1"/>
            <p:nvPr/>
          </p:nvSpPr>
          <p:spPr bwMode="auto">
            <a:xfrm>
              <a:off x="8174388" y="1685380"/>
              <a:ext cx="28579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latin typeface="微软雅黑" panose="020B0503020204020204" pitchFamily="34" charset="-122"/>
                  <a:ea typeface="微软雅黑" panose="020B0503020204020204" pitchFamily="34" charset="-122"/>
                </a:rPr>
                <a:t>数据集中趋势度量</a:t>
              </a:r>
              <a:endParaRPr lang="en-US" altLang="zh-CN" sz="2400" b="1" dirty="0">
                <a:latin typeface="微软雅黑" panose="020B0503020204020204" pitchFamily="34" charset="-122"/>
                <a:ea typeface="微软雅黑" panose="020B0503020204020204" pitchFamily="34" charset="-122"/>
              </a:endParaRPr>
            </a:p>
          </p:txBody>
        </p:sp>
        <p:grpSp>
          <p:nvGrpSpPr>
            <p:cNvPr id="54" name="íṩḻide">
              <a:extLst>
                <a:ext uri="{FF2B5EF4-FFF2-40B4-BE49-F238E27FC236}">
                  <a16:creationId xmlns:a16="http://schemas.microsoft.com/office/drawing/2014/main" id="{3E827B20-3892-4E50-AAF5-C6A09AADC82E}"/>
                </a:ext>
              </a:extLst>
            </p:cNvPr>
            <p:cNvGrpSpPr/>
            <p:nvPr/>
          </p:nvGrpSpPr>
          <p:grpSpPr>
            <a:xfrm>
              <a:off x="6509697" y="3092599"/>
              <a:ext cx="1375572" cy="1044289"/>
              <a:chOff x="6509697" y="3116411"/>
              <a:chExt cx="1375572" cy="1044289"/>
            </a:xfrm>
          </p:grpSpPr>
          <p:sp>
            <p:nvSpPr>
              <p:cNvPr id="64" name="i$ḷîḓè">
                <a:extLst>
                  <a:ext uri="{FF2B5EF4-FFF2-40B4-BE49-F238E27FC236}">
                    <a16:creationId xmlns:a16="http://schemas.microsoft.com/office/drawing/2014/main" id="{70D377DD-EEBD-4BB4-8D8A-7E421EB4DBAC}"/>
                  </a:ext>
                </a:extLst>
              </p:cNvPr>
              <p:cNvSpPr/>
              <p:nvPr/>
            </p:nvSpPr>
            <p:spPr bwMode="auto">
              <a:xfrm>
                <a:off x="6509697" y="3638555"/>
                <a:ext cx="1375572" cy="522145"/>
              </a:xfrm>
              <a:custGeom>
                <a:avLst/>
                <a:gdLst>
                  <a:gd name="T0" fmla="*/ 203 w 406"/>
                  <a:gd name="T1" fmla="*/ 32 h 119"/>
                  <a:gd name="T2" fmla="*/ 406 w 406"/>
                  <a:gd name="T3" fmla="*/ 119 h 119"/>
                  <a:gd name="T4" fmla="*/ 406 w 406"/>
                  <a:gd name="T5" fmla="*/ 0 h 119"/>
                  <a:gd name="T6" fmla="*/ 0 w 406"/>
                  <a:gd name="T7" fmla="*/ 0 h 119"/>
                  <a:gd name="T8" fmla="*/ 0 w 406"/>
                  <a:gd name="T9" fmla="*/ 119 h 119"/>
                  <a:gd name="T10" fmla="*/ 203 w 406"/>
                  <a:gd name="T11" fmla="*/ 32 h 119"/>
                </a:gdLst>
                <a:ahLst/>
                <a:cxnLst>
                  <a:cxn ang="0">
                    <a:pos x="T0" y="T1"/>
                  </a:cxn>
                  <a:cxn ang="0">
                    <a:pos x="T2" y="T3"/>
                  </a:cxn>
                  <a:cxn ang="0">
                    <a:pos x="T4" y="T5"/>
                  </a:cxn>
                  <a:cxn ang="0">
                    <a:pos x="T6" y="T7"/>
                  </a:cxn>
                  <a:cxn ang="0">
                    <a:pos x="T8" y="T9"/>
                  </a:cxn>
                  <a:cxn ang="0">
                    <a:pos x="T10" y="T11"/>
                  </a:cxn>
                </a:cxnLst>
                <a:rect l="0" t="0" r="r" b="b"/>
                <a:pathLst>
                  <a:path w="406" h="119">
                    <a:moveTo>
                      <a:pt x="203" y="32"/>
                    </a:moveTo>
                    <a:cubicBezTo>
                      <a:pt x="287" y="32"/>
                      <a:pt x="362" y="66"/>
                      <a:pt x="406" y="119"/>
                    </a:cubicBezTo>
                    <a:cubicBezTo>
                      <a:pt x="406" y="0"/>
                      <a:pt x="406" y="0"/>
                      <a:pt x="406" y="0"/>
                    </a:cubicBezTo>
                    <a:cubicBezTo>
                      <a:pt x="0" y="0"/>
                      <a:pt x="0" y="0"/>
                      <a:pt x="0" y="0"/>
                    </a:cubicBezTo>
                    <a:cubicBezTo>
                      <a:pt x="0" y="119"/>
                      <a:pt x="0" y="119"/>
                      <a:pt x="0" y="119"/>
                    </a:cubicBezTo>
                    <a:cubicBezTo>
                      <a:pt x="45" y="66"/>
                      <a:pt x="119" y="32"/>
                      <a:pt x="203" y="32"/>
                    </a:cubicBezTo>
                    <a:close/>
                  </a:path>
                </a:pathLst>
              </a:custGeom>
              <a:solidFill>
                <a:srgbClr val="D9D9D9"/>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sp>
            <p:nvSpPr>
              <p:cNvPr id="65" name="íṥ1îḑé">
                <a:extLst>
                  <a:ext uri="{FF2B5EF4-FFF2-40B4-BE49-F238E27FC236}">
                    <a16:creationId xmlns:a16="http://schemas.microsoft.com/office/drawing/2014/main" id="{0B47B840-6DC2-4114-8629-A6A5D1E86143}"/>
                  </a:ext>
                </a:extLst>
              </p:cNvPr>
              <p:cNvSpPr/>
              <p:nvPr/>
            </p:nvSpPr>
            <p:spPr bwMode="auto">
              <a:xfrm flipV="1">
                <a:off x="6509697" y="3116411"/>
                <a:ext cx="1375572" cy="522145"/>
              </a:xfrm>
              <a:custGeom>
                <a:avLst/>
                <a:gdLst>
                  <a:gd name="T0" fmla="*/ 203 w 406"/>
                  <a:gd name="T1" fmla="*/ 32 h 119"/>
                  <a:gd name="T2" fmla="*/ 406 w 406"/>
                  <a:gd name="T3" fmla="*/ 119 h 119"/>
                  <a:gd name="T4" fmla="*/ 406 w 406"/>
                  <a:gd name="T5" fmla="*/ 0 h 119"/>
                  <a:gd name="T6" fmla="*/ 0 w 406"/>
                  <a:gd name="T7" fmla="*/ 0 h 119"/>
                  <a:gd name="T8" fmla="*/ 0 w 406"/>
                  <a:gd name="T9" fmla="*/ 119 h 119"/>
                  <a:gd name="T10" fmla="*/ 203 w 406"/>
                  <a:gd name="T11" fmla="*/ 32 h 119"/>
                </a:gdLst>
                <a:ahLst/>
                <a:cxnLst>
                  <a:cxn ang="0">
                    <a:pos x="T0" y="T1"/>
                  </a:cxn>
                  <a:cxn ang="0">
                    <a:pos x="T2" y="T3"/>
                  </a:cxn>
                  <a:cxn ang="0">
                    <a:pos x="T4" y="T5"/>
                  </a:cxn>
                  <a:cxn ang="0">
                    <a:pos x="T6" y="T7"/>
                  </a:cxn>
                  <a:cxn ang="0">
                    <a:pos x="T8" y="T9"/>
                  </a:cxn>
                  <a:cxn ang="0">
                    <a:pos x="T10" y="T11"/>
                  </a:cxn>
                </a:cxnLst>
                <a:rect l="0" t="0" r="r" b="b"/>
                <a:pathLst>
                  <a:path w="406" h="119">
                    <a:moveTo>
                      <a:pt x="203" y="32"/>
                    </a:moveTo>
                    <a:cubicBezTo>
                      <a:pt x="287" y="32"/>
                      <a:pt x="362" y="66"/>
                      <a:pt x="406" y="119"/>
                    </a:cubicBezTo>
                    <a:cubicBezTo>
                      <a:pt x="406" y="0"/>
                      <a:pt x="406" y="0"/>
                      <a:pt x="406" y="0"/>
                    </a:cubicBezTo>
                    <a:cubicBezTo>
                      <a:pt x="0" y="0"/>
                      <a:pt x="0" y="0"/>
                      <a:pt x="0" y="0"/>
                    </a:cubicBezTo>
                    <a:cubicBezTo>
                      <a:pt x="0" y="119"/>
                      <a:pt x="0" y="119"/>
                      <a:pt x="0" y="119"/>
                    </a:cubicBezTo>
                    <a:cubicBezTo>
                      <a:pt x="45" y="66"/>
                      <a:pt x="119" y="32"/>
                      <a:pt x="203" y="32"/>
                    </a:cubicBezTo>
                    <a:close/>
                  </a:path>
                </a:pathLst>
              </a:custGeom>
              <a:solidFill>
                <a:srgbClr val="F2F2F2"/>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a:p>
            </p:txBody>
          </p:sp>
        </p:grpSp>
        <p:sp>
          <p:nvSpPr>
            <p:cNvPr id="55" name="îşḻïḋé">
              <a:extLst>
                <a:ext uri="{FF2B5EF4-FFF2-40B4-BE49-F238E27FC236}">
                  <a16:creationId xmlns:a16="http://schemas.microsoft.com/office/drawing/2014/main" id="{3AED77CF-6A57-47F4-88A7-D2F55A6A24D5}"/>
                </a:ext>
              </a:extLst>
            </p:cNvPr>
            <p:cNvSpPr/>
            <p:nvPr/>
          </p:nvSpPr>
          <p:spPr>
            <a:xfrm flipH="1">
              <a:off x="7585371" y="3110262"/>
              <a:ext cx="1008952" cy="1008954"/>
            </a:xfrm>
            <a:prstGeom prst="ellipse">
              <a:avLst/>
            </a:prstGeom>
            <a:solidFill>
              <a:srgbClr val="F2F2F2"/>
            </a:solidFill>
            <a:ln w="85725">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sz="2800" b="1" i="1" dirty="0">
                <a:solidFill>
                  <a:srgbClr val="A6A6A6"/>
                </a:solidFill>
              </a:endParaRPr>
            </a:p>
          </p:txBody>
        </p:sp>
        <p:sp>
          <p:nvSpPr>
            <p:cNvPr id="58" name="íṥḷídè">
              <a:extLst>
                <a:ext uri="{FF2B5EF4-FFF2-40B4-BE49-F238E27FC236}">
                  <a16:creationId xmlns:a16="http://schemas.microsoft.com/office/drawing/2014/main" id="{6500E824-7571-456A-9433-64C24CBCAF25}"/>
                </a:ext>
              </a:extLst>
            </p:cNvPr>
            <p:cNvSpPr/>
            <p:nvPr/>
          </p:nvSpPr>
          <p:spPr>
            <a:xfrm flipH="1">
              <a:off x="4895345" y="2694269"/>
              <a:ext cx="1840934" cy="1840936"/>
            </a:xfrm>
            <a:prstGeom prst="ellipse">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en-US"/>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dirty="0"/>
            </a:p>
          </p:txBody>
        </p:sp>
        <p:sp>
          <p:nvSpPr>
            <p:cNvPr id="80" name="ïŝḷîḋè">
              <a:extLst>
                <a:ext uri="{FF2B5EF4-FFF2-40B4-BE49-F238E27FC236}">
                  <a16:creationId xmlns:a16="http://schemas.microsoft.com/office/drawing/2014/main" id="{6A908E0C-9A1C-4AA1-848B-1082A3DCE9C2}"/>
                </a:ext>
              </a:extLst>
            </p:cNvPr>
            <p:cNvSpPr txBox="1"/>
            <p:nvPr/>
          </p:nvSpPr>
          <p:spPr bwMode="auto">
            <a:xfrm>
              <a:off x="8825157" y="3353671"/>
              <a:ext cx="28579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latin typeface="微软雅黑" panose="020B0503020204020204" pitchFamily="34" charset="-122"/>
                  <a:ea typeface="微软雅黑" panose="020B0503020204020204" pitchFamily="34" charset="-122"/>
                </a:rPr>
                <a:t>数据离散趋势度量</a:t>
              </a:r>
              <a:endParaRPr lang="en-US" altLang="zh-CN" sz="2400" b="1" dirty="0">
                <a:latin typeface="微软雅黑" panose="020B0503020204020204" pitchFamily="34" charset="-122"/>
                <a:ea typeface="微软雅黑" panose="020B0503020204020204" pitchFamily="34" charset="-122"/>
              </a:endParaRPr>
            </a:p>
          </p:txBody>
        </p:sp>
        <p:sp>
          <p:nvSpPr>
            <p:cNvPr id="81" name="ïŝḷîḋè">
              <a:extLst>
                <a:ext uri="{FF2B5EF4-FFF2-40B4-BE49-F238E27FC236}">
                  <a16:creationId xmlns:a16="http://schemas.microsoft.com/office/drawing/2014/main" id="{B037FE61-91D5-4382-977D-6613AF705562}"/>
                </a:ext>
              </a:extLst>
            </p:cNvPr>
            <p:cNvSpPr txBox="1"/>
            <p:nvPr/>
          </p:nvSpPr>
          <p:spPr bwMode="auto">
            <a:xfrm>
              <a:off x="8311898" y="5056304"/>
              <a:ext cx="2857901"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lnSpc>
                  <a:spcPct val="100000"/>
                </a:lnSpc>
                <a:spcBef>
                  <a:spcPct val="0"/>
                </a:spcBef>
              </a:pPr>
              <a:r>
                <a:rPr lang="zh-CN" altLang="en-US" sz="2400" b="1" dirty="0">
                  <a:latin typeface="微软雅黑" panose="020B0503020204020204" pitchFamily="34" charset="-122"/>
                  <a:ea typeface="微软雅黑" panose="020B0503020204020204" pitchFamily="34" charset="-122"/>
                </a:rPr>
                <a:t>数据分布形态度量</a:t>
              </a:r>
              <a:endParaRPr lang="en-US" altLang="zh-CN" sz="2400" b="1" dirty="0">
                <a:latin typeface="微软雅黑" panose="020B0503020204020204" pitchFamily="34" charset="-122"/>
                <a:ea typeface="微软雅黑" panose="020B0503020204020204" pitchFamily="34" charset="-122"/>
              </a:endParaRPr>
            </a:p>
          </p:txBody>
        </p:sp>
        <p:sp>
          <p:nvSpPr>
            <p:cNvPr id="82" name="ïŝḷîḋè">
              <a:extLst>
                <a:ext uri="{FF2B5EF4-FFF2-40B4-BE49-F238E27FC236}">
                  <a16:creationId xmlns:a16="http://schemas.microsoft.com/office/drawing/2014/main" id="{938991E1-E01B-4E51-9B05-C0B04B68642E}"/>
                </a:ext>
              </a:extLst>
            </p:cNvPr>
            <p:cNvSpPr txBox="1"/>
            <p:nvPr/>
          </p:nvSpPr>
          <p:spPr bwMode="auto">
            <a:xfrm>
              <a:off x="8557708" y="2123365"/>
              <a:ext cx="5224183" cy="112417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eaLnBrk="1" hangingPunct="1">
                <a:lnSpc>
                  <a:spcPct val="100000"/>
                </a:lnSpc>
                <a:spcBef>
                  <a:spcPct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均值（</a:t>
              </a:r>
              <a:r>
                <a:rPr lang="zh-CN" altLang="en-US" b="1" dirty="0">
                  <a:latin typeface="微软雅黑" panose="020B0503020204020204" pitchFamily="34" charset="-122"/>
                  <a:ea typeface="微软雅黑" panose="020B0503020204020204" pitchFamily="34" charset="-122"/>
                </a:rPr>
                <a:t>算数</a:t>
              </a:r>
              <a:r>
                <a:rPr lang="zh-CN" altLang="en-US" dirty="0">
                  <a:latin typeface="微软雅黑" panose="020B0503020204020204" pitchFamily="34" charset="-122"/>
                  <a:ea typeface="微软雅黑" panose="020B0503020204020204" pitchFamily="34" charset="-122"/>
                </a:rPr>
                <a:t>、加权算数、几何、调和）</a:t>
              </a:r>
              <a:endParaRPr lang="en-US" altLang="zh-CN"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中位数</a:t>
              </a:r>
              <a:r>
                <a:rPr lang="zh-CN" altLang="en-US" dirty="0">
                  <a:latin typeface="微软雅黑" panose="020B0503020204020204" pitchFamily="34" charset="-122"/>
                  <a:ea typeface="微软雅黑" panose="020B0503020204020204" pitchFamily="34" charset="-122"/>
                </a:rPr>
                <a:t>（分位数）</a:t>
              </a:r>
              <a:endParaRPr lang="en-US" altLang="zh-CN"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众数</a:t>
              </a:r>
              <a:endParaRPr lang="en-US" altLang="zh-CN" b="1" dirty="0">
                <a:latin typeface="微软雅黑" panose="020B0503020204020204" pitchFamily="34" charset="-122"/>
                <a:ea typeface="微软雅黑" panose="020B0503020204020204" pitchFamily="34" charset="-122"/>
              </a:endParaRPr>
            </a:p>
            <a:p>
              <a:pPr eaLnBrk="1" hangingPunct="1">
                <a:lnSpc>
                  <a:spcPct val="100000"/>
                </a:lnSpc>
                <a:spcBef>
                  <a:spcPct val="0"/>
                </a:spcBef>
              </a:pPr>
              <a:endParaRPr lang="en-US" altLang="zh-CN" dirty="0">
                <a:latin typeface="微软雅黑" panose="020B0503020204020204" pitchFamily="34" charset="-122"/>
                <a:ea typeface="微软雅黑" panose="020B0503020204020204" pitchFamily="34" charset="-122"/>
              </a:endParaRPr>
            </a:p>
          </p:txBody>
        </p:sp>
        <p:sp>
          <p:nvSpPr>
            <p:cNvPr id="84" name="ïŝḷîḋè">
              <a:extLst>
                <a:ext uri="{FF2B5EF4-FFF2-40B4-BE49-F238E27FC236}">
                  <a16:creationId xmlns:a16="http://schemas.microsoft.com/office/drawing/2014/main" id="{82F73045-F3F6-44C6-B451-04AA79C0FF1D}"/>
                </a:ext>
              </a:extLst>
            </p:cNvPr>
            <p:cNvSpPr txBox="1"/>
            <p:nvPr/>
          </p:nvSpPr>
          <p:spPr bwMode="auto">
            <a:xfrm>
              <a:off x="9301800" y="3726877"/>
              <a:ext cx="5224183" cy="112417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eaLnBrk="1" hangingPunct="1">
                <a:lnSpc>
                  <a:spcPct val="100000"/>
                </a:lnSpc>
                <a:spcBef>
                  <a:spcPct val="0"/>
                </a:spcBef>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极差</a:t>
              </a:r>
              <a:r>
                <a:rPr lang="zh-CN" altLang="en-US" dirty="0">
                  <a:latin typeface="微软雅黑" panose="020B0503020204020204" pitchFamily="34" charset="-122"/>
                  <a:ea typeface="微软雅黑" panose="020B0503020204020204" pitchFamily="34" charset="-122"/>
                </a:rPr>
                <a:t>（四分距、百分位距）</a:t>
              </a:r>
              <a:endParaRPr lang="en-US" altLang="zh-CN"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平均偏差（</a:t>
              </a:r>
              <a:r>
                <a:rPr lang="zh-CN" altLang="en-US" b="1" dirty="0">
                  <a:latin typeface="微软雅黑" panose="020B0503020204020204" pitchFamily="34" charset="-122"/>
                  <a:ea typeface="微软雅黑" panose="020B0503020204020204" pitchFamily="34" charset="-122"/>
                </a:rPr>
                <a:t>标准差、方差</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变异系数</a:t>
              </a:r>
              <a:endParaRPr lang="en-US" altLang="zh-CN" b="1" dirty="0">
                <a:latin typeface="微软雅黑" panose="020B0503020204020204" pitchFamily="34" charset="-122"/>
                <a:ea typeface="微软雅黑" panose="020B0503020204020204" pitchFamily="34" charset="-122"/>
              </a:endParaRPr>
            </a:p>
          </p:txBody>
        </p:sp>
        <p:sp>
          <p:nvSpPr>
            <p:cNvPr id="86" name="ïŝḷîḋè">
              <a:extLst>
                <a:ext uri="{FF2B5EF4-FFF2-40B4-BE49-F238E27FC236}">
                  <a16:creationId xmlns:a16="http://schemas.microsoft.com/office/drawing/2014/main" id="{E75B818E-3E4F-4AB3-8163-CA782EBB7720}"/>
                </a:ext>
              </a:extLst>
            </p:cNvPr>
            <p:cNvSpPr txBox="1"/>
            <p:nvPr/>
          </p:nvSpPr>
          <p:spPr bwMode="auto">
            <a:xfrm>
              <a:off x="8734213" y="5533517"/>
              <a:ext cx="5224183" cy="44180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spcBef>
                  <a:spcPct val="0"/>
                </a:spcBef>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偏度</a:t>
              </a:r>
              <a:endParaRPr lang="en-US" altLang="zh-CN" b="1" dirty="0">
                <a:latin typeface="微软雅黑" panose="020B0503020204020204" pitchFamily="34" charset="-122"/>
                <a:ea typeface="微软雅黑" panose="020B0503020204020204" pitchFamily="34" charset="-122"/>
              </a:endParaRPr>
            </a:p>
            <a:p>
              <a:pPr marL="285750" indent="-285750">
                <a:spcBef>
                  <a:spcPct val="0"/>
                </a:spcBef>
                <a:buFont typeface="Arial" panose="020B0604020202020204" pitchFamily="34" charset="0"/>
                <a:buChar char="•"/>
              </a:pPr>
              <a:r>
                <a:rPr lang="zh-CN" altLang="en-US" b="1" dirty="0">
                  <a:latin typeface="微软雅黑" panose="020B0503020204020204" pitchFamily="34" charset="-122"/>
                  <a:ea typeface="微软雅黑" panose="020B0503020204020204" pitchFamily="34" charset="-122"/>
                </a:rPr>
                <a:t>峰度</a:t>
              </a:r>
              <a:endParaRPr lang="en-US" altLang="zh-CN" b="1" dirty="0">
                <a:latin typeface="微软雅黑" panose="020B0503020204020204" pitchFamily="34" charset="-122"/>
                <a:ea typeface="微软雅黑" panose="020B0503020204020204" pitchFamily="34" charset="-122"/>
              </a:endParaRPr>
            </a:p>
          </p:txBody>
        </p:sp>
      </p:grpSp>
      <p:sp>
        <p:nvSpPr>
          <p:cNvPr id="85" name="ïṥḷíḍè">
            <a:extLst>
              <a:ext uri="{FF2B5EF4-FFF2-40B4-BE49-F238E27FC236}">
                <a16:creationId xmlns:a16="http://schemas.microsoft.com/office/drawing/2014/main" id="{9B14740B-3550-4104-8F0F-3034A1C2FD38}"/>
              </a:ext>
            </a:extLst>
          </p:cNvPr>
          <p:cNvSpPr/>
          <p:nvPr/>
        </p:nvSpPr>
        <p:spPr bwMode="auto">
          <a:xfrm>
            <a:off x="-1" y="6085216"/>
            <a:ext cx="12192001" cy="772784"/>
          </a:xfrm>
          <a:prstGeom prst="rect">
            <a:avLst/>
          </a:prstGeom>
          <a:solidFill>
            <a:srgbClr val="685D5C"/>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endParaRPr>
          </a:p>
        </p:txBody>
      </p:sp>
      <p:sp>
        <p:nvSpPr>
          <p:cNvPr id="87" name="文本框 86">
            <a:extLst>
              <a:ext uri="{FF2B5EF4-FFF2-40B4-BE49-F238E27FC236}">
                <a16:creationId xmlns:a16="http://schemas.microsoft.com/office/drawing/2014/main" id="{3BE4CB2F-11A9-4338-8540-B596875320A1}"/>
              </a:ext>
            </a:extLst>
          </p:cNvPr>
          <p:cNvSpPr txBox="1"/>
          <p:nvPr/>
        </p:nvSpPr>
        <p:spPr>
          <a:xfrm>
            <a:off x="205196" y="6155488"/>
            <a:ext cx="11390623" cy="36933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补充：</a:t>
            </a:r>
            <a:r>
              <a:rPr lang="zh-CN" altLang="en-US" b="1" i="1" dirty="0">
                <a:solidFill>
                  <a:schemeClr val="bg1"/>
                </a:solidFill>
                <a:latin typeface="微软雅黑" panose="020B0503020204020204" pitchFamily="34" charset="-122"/>
                <a:ea typeface="微软雅黑" panose="020B0503020204020204" pitchFamily="34" charset="-122"/>
              </a:rPr>
              <a:t>中心矩（</a:t>
            </a:r>
            <a:r>
              <a:rPr lang="en-US" altLang="zh-CN" b="1" i="1" dirty="0">
                <a:solidFill>
                  <a:schemeClr val="bg1"/>
                </a:solidFill>
                <a:latin typeface="微软雅黑" panose="020B0503020204020204" pitchFamily="34" charset="-122"/>
                <a:ea typeface="微软雅黑" panose="020B0503020204020204" pitchFamily="34" charset="-122"/>
              </a:rPr>
              <a:t>Central Moment</a:t>
            </a:r>
            <a:r>
              <a:rPr lang="zh-CN" altLang="en-US" b="1" i="1" dirty="0">
                <a:solidFill>
                  <a:schemeClr val="bg1"/>
                </a:solidFill>
                <a:latin typeface="微软雅黑" panose="020B0503020204020204" pitchFamily="34" charset="-122"/>
                <a:ea typeface="微软雅黑" panose="020B0503020204020204" pitchFamily="34" charset="-122"/>
              </a:rPr>
              <a:t>）</a:t>
            </a:r>
            <a:r>
              <a:rPr lang="zh-CN" altLang="en-US" i="1" dirty="0">
                <a:solidFill>
                  <a:schemeClr val="bg1"/>
                </a:solidFill>
                <a:latin typeface="微软雅黑" panose="020B0503020204020204" pitchFamily="34" charset="-122"/>
                <a:ea typeface="微软雅黑" panose="020B0503020204020204" pitchFamily="34" charset="-122"/>
              </a:rPr>
              <a:t>是关于某一随机变量平均值构成随机变量的概率分布的矩。</a:t>
            </a:r>
          </a:p>
        </p:txBody>
      </p:sp>
      <p:sp>
        <p:nvSpPr>
          <p:cNvPr id="88" name="文本框 87">
            <a:extLst>
              <a:ext uri="{FF2B5EF4-FFF2-40B4-BE49-F238E27FC236}">
                <a16:creationId xmlns:a16="http://schemas.microsoft.com/office/drawing/2014/main" id="{E2BEDA9F-F6C4-4AAB-BAA2-A6C95718D016}"/>
              </a:ext>
            </a:extLst>
          </p:cNvPr>
          <p:cNvSpPr txBox="1"/>
          <p:nvPr/>
        </p:nvSpPr>
        <p:spPr>
          <a:xfrm>
            <a:off x="2133581" y="6464275"/>
            <a:ext cx="11390623" cy="338554"/>
          </a:xfrm>
          <a:prstGeom prst="rect">
            <a:avLst/>
          </a:prstGeom>
          <a:noFill/>
        </p:spPr>
        <p:txBody>
          <a:bodyPr wrap="square" rtlCol="0">
            <a:spAutoFit/>
          </a:bodyPr>
          <a:lstStyle/>
          <a:p>
            <a:r>
              <a:rPr lang="en-US" altLang="zh-CN" sz="1600" b="1" dirty="0">
                <a:solidFill>
                  <a:schemeClr val="bg1"/>
                </a:solidFill>
                <a:latin typeface="微软雅黑" panose="020B0503020204020204" pitchFamily="34" charset="-122"/>
                <a:ea typeface="微软雅黑" panose="020B0503020204020204" pitchFamily="34" charset="-122"/>
              </a:rPr>
              <a:t>1</a:t>
            </a:r>
            <a:r>
              <a:rPr lang="zh-CN" altLang="en-US" sz="1600" b="1" dirty="0">
                <a:solidFill>
                  <a:schemeClr val="bg1"/>
                </a:solidFill>
                <a:latin typeface="微软雅黑" panose="020B0503020204020204" pitchFamily="34" charset="-122"/>
                <a:ea typeface="微软雅黑" panose="020B0503020204020204" pitchFamily="34" charset="-122"/>
              </a:rPr>
              <a:t>阶中心矩</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期望</a:t>
            </a:r>
            <a:r>
              <a:rPr lang="en-US" altLang="zh-CN" sz="1600" b="1" dirty="0">
                <a:solidFill>
                  <a:schemeClr val="bg1"/>
                </a:solidFill>
                <a:latin typeface="微软雅黑" panose="020B0503020204020204" pitchFamily="34" charset="-122"/>
                <a:ea typeface="微软雅黑" panose="020B0503020204020204" pitchFamily="34" charset="-122"/>
              </a:rPr>
              <a:t>  |  2</a:t>
            </a:r>
            <a:r>
              <a:rPr lang="zh-CN" altLang="en-US" sz="1600" b="1" dirty="0">
                <a:solidFill>
                  <a:schemeClr val="bg1"/>
                </a:solidFill>
                <a:latin typeface="微软雅黑" panose="020B0503020204020204" pitchFamily="34" charset="-122"/>
                <a:ea typeface="微软雅黑" panose="020B0503020204020204" pitchFamily="34" charset="-122"/>
              </a:rPr>
              <a:t>阶中心矩</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方差  </a:t>
            </a:r>
            <a:r>
              <a:rPr lang="en-US" altLang="zh-CN" sz="1600" b="1" dirty="0">
                <a:solidFill>
                  <a:schemeClr val="bg1"/>
                </a:solidFill>
                <a:latin typeface="微软雅黑" panose="020B0503020204020204" pitchFamily="34" charset="-122"/>
                <a:ea typeface="微软雅黑" panose="020B0503020204020204" pitchFamily="34" charset="-122"/>
              </a:rPr>
              <a:t>| 3</a:t>
            </a:r>
            <a:r>
              <a:rPr lang="zh-CN" altLang="en-US" sz="1600" b="1" dirty="0">
                <a:solidFill>
                  <a:schemeClr val="bg1"/>
                </a:solidFill>
                <a:latin typeface="微软雅黑" panose="020B0503020204020204" pitchFamily="34" charset="-122"/>
                <a:ea typeface="微软雅黑" panose="020B0503020204020204" pitchFamily="34" charset="-122"/>
              </a:rPr>
              <a:t>阶中心矩</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偏度  </a:t>
            </a:r>
            <a:r>
              <a:rPr lang="en-US" altLang="zh-CN" sz="1600" b="1" dirty="0">
                <a:solidFill>
                  <a:schemeClr val="bg1"/>
                </a:solidFill>
                <a:latin typeface="微软雅黑" panose="020B0503020204020204" pitchFamily="34" charset="-122"/>
                <a:ea typeface="微软雅黑" panose="020B0503020204020204" pitchFamily="34" charset="-122"/>
              </a:rPr>
              <a:t>| 4</a:t>
            </a:r>
            <a:r>
              <a:rPr lang="zh-CN" altLang="en-US" sz="1600" b="1" dirty="0">
                <a:solidFill>
                  <a:schemeClr val="bg1"/>
                </a:solidFill>
                <a:latin typeface="微软雅黑" panose="020B0503020204020204" pitchFamily="34" charset="-122"/>
                <a:ea typeface="微软雅黑" panose="020B0503020204020204" pitchFamily="34" charset="-122"/>
              </a:rPr>
              <a:t>阶中心矩</a:t>
            </a:r>
            <a:r>
              <a:rPr lang="en-US" altLang="zh-CN" sz="1600" b="1" dirty="0">
                <a:solidFill>
                  <a:schemeClr val="bg1"/>
                </a:solidFill>
                <a:latin typeface="微软雅黑" panose="020B0503020204020204" pitchFamily="34" charset="-122"/>
                <a:ea typeface="微软雅黑" panose="020B0503020204020204" pitchFamily="34" charset="-122"/>
              </a:rPr>
              <a:t>=</a:t>
            </a:r>
            <a:r>
              <a:rPr lang="zh-CN" altLang="en-US" sz="1600" b="1" dirty="0">
                <a:solidFill>
                  <a:schemeClr val="bg1"/>
                </a:solidFill>
                <a:latin typeface="微软雅黑" panose="020B0503020204020204" pitchFamily="34" charset="-122"/>
                <a:ea typeface="微软雅黑" panose="020B0503020204020204" pitchFamily="34" charset="-122"/>
              </a:rPr>
              <a:t>峰度</a:t>
            </a:r>
            <a:endParaRPr lang="zh-CN" altLang="en-US" sz="1600" i="1" dirty="0">
              <a:solidFill>
                <a:schemeClr val="bg1"/>
              </a:solidFill>
              <a:latin typeface="微软雅黑" panose="020B0503020204020204" pitchFamily="34" charset="-122"/>
              <a:ea typeface="微软雅黑" panose="020B0503020204020204" pitchFamily="34" charset="-122"/>
            </a:endParaRPr>
          </a:p>
        </p:txBody>
      </p:sp>
      <p:sp>
        <p:nvSpPr>
          <p:cNvPr id="89" name="financial-chart_72294">
            <a:extLst>
              <a:ext uri="{FF2B5EF4-FFF2-40B4-BE49-F238E27FC236}">
                <a16:creationId xmlns:a16="http://schemas.microsoft.com/office/drawing/2014/main" id="{3A003DDB-18F0-4AFD-BF93-00CCCEFB58BE}"/>
              </a:ext>
            </a:extLst>
          </p:cNvPr>
          <p:cNvSpPr>
            <a:spLocks noChangeAspect="1"/>
          </p:cNvSpPr>
          <p:nvPr/>
        </p:nvSpPr>
        <p:spPr bwMode="auto">
          <a:xfrm>
            <a:off x="4358068" y="2886777"/>
            <a:ext cx="925787" cy="924404"/>
          </a:xfrm>
          <a:custGeom>
            <a:avLst/>
            <a:gdLst>
              <a:gd name="connsiteX0" fmla="*/ 473084 w 609184"/>
              <a:gd name="connsiteY0" fmla="*/ 376537 h 608274"/>
              <a:gd name="connsiteX1" fmla="*/ 595528 w 609184"/>
              <a:gd name="connsiteY1" fmla="*/ 376537 h 608274"/>
              <a:gd name="connsiteX2" fmla="*/ 604287 w 609184"/>
              <a:gd name="connsiteY2" fmla="*/ 380772 h 608274"/>
              <a:gd name="connsiteX3" fmla="*/ 606407 w 609184"/>
              <a:gd name="connsiteY3" fmla="*/ 390254 h 608274"/>
              <a:gd name="connsiteX4" fmla="*/ 390840 w 609184"/>
              <a:gd name="connsiteY4" fmla="*/ 605681 h 608274"/>
              <a:gd name="connsiteX5" fmla="*/ 381343 w 609184"/>
              <a:gd name="connsiteY5" fmla="*/ 603564 h 608274"/>
              <a:gd name="connsiteX6" fmla="*/ 377102 w 609184"/>
              <a:gd name="connsiteY6" fmla="*/ 594818 h 608274"/>
              <a:gd name="connsiteX7" fmla="*/ 377102 w 609184"/>
              <a:gd name="connsiteY7" fmla="*/ 472190 h 608274"/>
              <a:gd name="connsiteX8" fmla="*/ 383925 w 609184"/>
              <a:gd name="connsiteY8" fmla="*/ 461971 h 608274"/>
              <a:gd name="connsiteX9" fmla="*/ 462757 w 609184"/>
              <a:gd name="connsiteY9" fmla="*/ 383350 h 608274"/>
              <a:gd name="connsiteX10" fmla="*/ 473084 w 609184"/>
              <a:gd name="connsiteY10" fmla="*/ 376537 h 608274"/>
              <a:gd name="connsiteX11" fmla="*/ 306977 w 609184"/>
              <a:gd name="connsiteY11" fmla="*/ 39766 h 608274"/>
              <a:gd name="connsiteX12" fmla="*/ 39824 w 609184"/>
              <a:gd name="connsiteY12" fmla="*/ 306530 h 608274"/>
              <a:gd name="connsiteX13" fmla="*/ 236732 w 609184"/>
              <a:gd name="connsiteY13" fmla="*/ 563629 h 608274"/>
              <a:gd name="connsiteX14" fmla="*/ 236732 w 609184"/>
              <a:gd name="connsiteY14" fmla="*/ 458231 h 608274"/>
              <a:gd name="connsiteX15" fmla="*/ 139384 w 609184"/>
              <a:gd name="connsiteY15" fmla="*/ 306530 h 608274"/>
              <a:gd name="connsiteX16" fmla="*/ 306977 w 609184"/>
              <a:gd name="connsiteY16" fmla="*/ 139181 h 608274"/>
              <a:gd name="connsiteX17" fmla="*/ 458898 w 609184"/>
              <a:gd name="connsiteY17" fmla="*/ 236387 h 608274"/>
              <a:gd name="connsiteX18" fmla="*/ 564450 w 609184"/>
              <a:gd name="connsiteY18" fmla="*/ 236387 h 608274"/>
              <a:gd name="connsiteX19" fmla="*/ 306977 w 609184"/>
              <a:gd name="connsiteY19" fmla="*/ 39766 h 608274"/>
              <a:gd name="connsiteX20" fmla="*/ 306977 w 609184"/>
              <a:gd name="connsiteY20" fmla="*/ 0 h 608274"/>
              <a:gd name="connsiteX21" fmla="*/ 608883 w 609184"/>
              <a:gd name="connsiteY21" fmla="*/ 252772 h 608274"/>
              <a:gd name="connsiteX22" fmla="*/ 604550 w 609184"/>
              <a:gd name="connsiteY22" fmla="*/ 269065 h 608274"/>
              <a:gd name="connsiteX23" fmla="*/ 589248 w 609184"/>
              <a:gd name="connsiteY23" fmla="*/ 276153 h 608274"/>
              <a:gd name="connsiteX24" fmla="*/ 445623 w 609184"/>
              <a:gd name="connsiteY24" fmla="*/ 276153 h 608274"/>
              <a:gd name="connsiteX25" fmla="*/ 426910 w 609184"/>
              <a:gd name="connsiteY25" fmla="*/ 263082 h 608274"/>
              <a:gd name="connsiteX26" fmla="*/ 306977 w 609184"/>
              <a:gd name="connsiteY26" fmla="*/ 178947 h 608274"/>
              <a:gd name="connsiteX27" fmla="*/ 179208 w 609184"/>
              <a:gd name="connsiteY27" fmla="*/ 306530 h 608274"/>
              <a:gd name="connsiteX28" fmla="*/ 263465 w 609184"/>
              <a:gd name="connsiteY28" fmla="*/ 426289 h 608274"/>
              <a:gd name="connsiteX29" fmla="*/ 276556 w 609184"/>
              <a:gd name="connsiteY29" fmla="*/ 444975 h 608274"/>
              <a:gd name="connsiteX30" fmla="*/ 276556 w 609184"/>
              <a:gd name="connsiteY30" fmla="*/ 588391 h 608274"/>
              <a:gd name="connsiteX31" fmla="*/ 269457 w 609184"/>
              <a:gd name="connsiteY31" fmla="*/ 603671 h 608274"/>
              <a:gd name="connsiteX32" fmla="*/ 256644 w 609184"/>
              <a:gd name="connsiteY32" fmla="*/ 608274 h 608274"/>
              <a:gd name="connsiteX33" fmla="*/ 253141 w 609184"/>
              <a:gd name="connsiteY33" fmla="*/ 607998 h 608274"/>
              <a:gd name="connsiteX34" fmla="*/ 0 w 609184"/>
              <a:gd name="connsiteY34" fmla="*/ 306530 h 608274"/>
              <a:gd name="connsiteX35" fmla="*/ 306977 w 609184"/>
              <a:gd name="connsiteY35" fmla="*/ 0 h 60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9184" h="608274">
                <a:moveTo>
                  <a:pt x="473084" y="376537"/>
                </a:moveTo>
                <a:lnTo>
                  <a:pt x="595528" y="376537"/>
                </a:lnTo>
                <a:cubicBezTo>
                  <a:pt x="598939" y="376537"/>
                  <a:pt x="602166" y="378102"/>
                  <a:pt x="604287" y="380772"/>
                </a:cubicBezTo>
                <a:cubicBezTo>
                  <a:pt x="606407" y="383442"/>
                  <a:pt x="607145" y="386940"/>
                  <a:pt x="606407" y="390254"/>
                </a:cubicBezTo>
                <a:cubicBezTo>
                  <a:pt x="581974" y="497047"/>
                  <a:pt x="497702" y="581285"/>
                  <a:pt x="390840" y="605681"/>
                </a:cubicBezTo>
                <a:cubicBezTo>
                  <a:pt x="387521" y="606510"/>
                  <a:pt x="384017" y="605681"/>
                  <a:pt x="381343" y="603564"/>
                </a:cubicBezTo>
                <a:cubicBezTo>
                  <a:pt x="378669" y="601447"/>
                  <a:pt x="377102" y="598224"/>
                  <a:pt x="377102" y="594818"/>
                </a:cubicBezTo>
                <a:lnTo>
                  <a:pt x="377102" y="472190"/>
                </a:lnTo>
                <a:cubicBezTo>
                  <a:pt x="377102" y="467771"/>
                  <a:pt x="379776" y="463721"/>
                  <a:pt x="383925" y="461971"/>
                </a:cubicBezTo>
                <a:cubicBezTo>
                  <a:pt x="419330" y="446965"/>
                  <a:pt x="447821" y="418794"/>
                  <a:pt x="462757" y="383350"/>
                </a:cubicBezTo>
                <a:cubicBezTo>
                  <a:pt x="464509" y="379207"/>
                  <a:pt x="468566" y="376537"/>
                  <a:pt x="473084" y="376537"/>
                </a:cubicBezTo>
                <a:close/>
                <a:moveTo>
                  <a:pt x="306977" y="39766"/>
                </a:moveTo>
                <a:cubicBezTo>
                  <a:pt x="159665" y="39766"/>
                  <a:pt x="39824" y="159433"/>
                  <a:pt x="39824" y="306530"/>
                </a:cubicBezTo>
                <a:cubicBezTo>
                  <a:pt x="39824" y="427762"/>
                  <a:pt x="121316" y="532332"/>
                  <a:pt x="236732" y="563629"/>
                </a:cubicBezTo>
                <a:lnTo>
                  <a:pt x="236732" y="458231"/>
                </a:lnTo>
                <a:cubicBezTo>
                  <a:pt x="177917" y="430983"/>
                  <a:pt x="139384" y="371703"/>
                  <a:pt x="139384" y="306530"/>
                </a:cubicBezTo>
                <a:cubicBezTo>
                  <a:pt x="139384" y="214203"/>
                  <a:pt x="214515" y="139181"/>
                  <a:pt x="306977" y="139181"/>
                </a:cubicBezTo>
                <a:cubicBezTo>
                  <a:pt x="372244" y="139181"/>
                  <a:pt x="431703" y="177659"/>
                  <a:pt x="458898" y="236387"/>
                </a:cubicBezTo>
                <a:lnTo>
                  <a:pt x="564450" y="236387"/>
                </a:lnTo>
                <a:cubicBezTo>
                  <a:pt x="533199" y="121139"/>
                  <a:pt x="428477" y="39766"/>
                  <a:pt x="306977" y="39766"/>
                </a:cubicBezTo>
                <a:close/>
                <a:moveTo>
                  <a:pt x="306977" y="0"/>
                </a:moveTo>
                <a:cubicBezTo>
                  <a:pt x="455856" y="0"/>
                  <a:pt x="582795" y="106319"/>
                  <a:pt x="608883" y="252772"/>
                </a:cubicBezTo>
                <a:cubicBezTo>
                  <a:pt x="609897" y="258572"/>
                  <a:pt x="608330" y="264555"/>
                  <a:pt x="604550" y="269065"/>
                </a:cubicBezTo>
                <a:cubicBezTo>
                  <a:pt x="600771" y="273576"/>
                  <a:pt x="595147" y="276153"/>
                  <a:pt x="589248" y="276153"/>
                </a:cubicBezTo>
                <a:lnTo>
                  <a:pt x="445623" y="276153"/>
                </a:lnTo>
                <a:cubicBezTo>
                  <a:pt x="437234" y="276153"/>
                  <a:pt x="429767" y="270907"/>
                  <a:pt x="426910" y="263082"/>
                </a:cubicBezTo>
                <a:cubicBezTo>
                  <a:pt x="408565" y="212730"/>
                  <a:pt x="360352" y="178947"/>
                  <a:pt x="306977" y="178947"/>
                </a:cubicBezTo>
                <a:cubicBezTo>
                  <a:pt x="236547" y="178947"/>
                  <a:pt x="179208" y="236203"/>
                  <a:pt x="179208" y="306530"/>
                </a:cubicBezTo>
                <a:cubicBezTo>
                  <a:pt x="179208" y="359828"/>
                  <a:pt x="213040" y="407971"/>
                  <a:pt x="263465" y="426289"/>
                </a:cubicBezTo>
                <a:cubicBezTo>
                  <a:pt x="271301" y="429142"/>
                  <a:pt x="276556" y="436599"/>
                  <a:pt x="276556" y="444975"/>
                </a:cubicBezTo>
                <a:lnTo>
                  <a:pt x="276556" y="588391"/>
                </a:lnTo>
                <a:cubicBezTo>
                  <a:pt x="276556" y="594282"/>
                  <a:pt x="273974" y="599897"/>
                  <a:pt x="269457" y="603671"/>
                </a:cubicBezTo>
                <a:cubicBezTo>
                  <a:pt x="265770" y="606617"/>
                  <a:pt x="261253" y="608274"/>
                  <a:pt x="256644" y="608274"/>
                </a:cubicBezTo>
                <a:cubicBezTo>
                  <a:pt x="255445" y="608274"/>
                  <a:pt x="254339" y="608182"/>
                  <a:pt x="253141" y="607998"/>
                </a:cubicBezTo>
                <a:cubicBezTo>
                  <a:pt x="106474" y="581947"/>
                  <a:pt x="0" y="455193"/>
                  <a:pt x="0" y="306530"/>
                </a:cubicBezTo>
                <a:cubicBezTo>
                  <a:pt x="0" y="137524"/>
                  <a:pt x="137725" y="0"/>
                  <a:pt x="306977" y="0"/>
                </a:cubicBezTo>
                <a:close/>
              </a:path>
            </a:pathLst>
          </a:custGeom>
          <a:solidFill>
            <a:schemeClr val="bg1"/>
          </a:solidFill>
          <a:ln>
            <a:noFill/>
          </a:ln>
        </p:spPr>
      </p:sp>
      <p:grpSp>
        <p:nvGrpSpPr>
          <p:cNvPr id="3" name="组合 2">
            <a:extLst>
              <a:ext uri="{FF2B5EF4-FFF2-40B4-BE49-F238E27FC236}">
                <a16:creationId xmlns:a16="http://schemas.microsoft.com/office/drawing/2014/main" id="{E6C8B266-B8D7-43A1-ADC5-5802B75AF88F}"/>
              </a:ext>
            </a:extLst>
          </p:cNvPr>
          <p:cNvGrpSpPr/>
          <p:nvPr/>
        </p:nvGrpSpPr>
        <p:grpSpPr>
          <a:xfrm>
            <a:off x="6276869" y="1600753"/>
            <a:ext cx="324544" cy="406733"/>
            <a:chOff x="5072425" y="1917467"/>
            <a:chExt cx="324544" cy="406733"/>
          </a:xfrm>
        </p:grpSpPr>
        <p:sp>
          <p:nvSpPr>
            <p:cNvPr id="2" name="椭圆 1">
              <a:extLst>
                <a:ext uri="{FF2B5EF4-FFF2-40B4-BE49-F238E27FC236}">
                  <a16:creationId xmlns:a16="http://schemas.microsoft.com/office/drawing/2014/main" id="{F3F8972B-C4C0-4204-B589-C31443F2B5F1}"/>
                </a:ext>
              </a:extLst>
            </p:cNvPr>
            <p:cNvSpPr/>
            <p:nvPr/>
          </p:nvSpPr>
          <p:spPr>
            <a:xfrm>
              <a:off x="5105400" y="2047875"/>
              <a:ext cx="122852" cy="122852"/>
            </a:xfrm>
            <a:prstGeom prst="ellipse">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a:extLst>
                <a:ext uri="{FF2B5EF4-FFF2-40B4-BE49-F238E27FC236}">
                  <a16:creationId xmlns:a16="http://schemas.microsoft.com/office/drawing/2014/main" id="{AA3CFCCD-7415-4D6F-92C3-494034B88890}"/>
                </a:ext>
              </a:extLst>
            </p:cNvPr>
            <p:cNvSpPr/>
            <p:nvPr/>
          </p:nvSpPr>
          <p:spPr>
            <a:xfrm>
              <a:off x="5274117" y="2011740"/>
              <a:ext cx="122852" cy="122852"/>
            </a:xfrm>
            <a:prstGeom prst="ellipse">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a:extLst>
                <a:ext uri="{FF2B5EF4-FFF2-40B4-BE49-F238E27FC236}">
                  <a16:creationId xmlns:a16="http://schemas.microsoft.com/office/drawing/2014/main" id="{8B1685E3-BBE1-4F2F-ACAD-CB5204DE9533}"/>
                </a:ext>
              </a:extLst>
            </p:cNvPr>
            <p:cNvSpPr/>
            <p:nvPr/>
          </p:nvSpPr>
          <p:spPr>
            <a:xfrm>
              <a:off x="5171679" y="1917467"/>
              <a:ext cx="88239" cy="88239"/>
            </a:xfrm>
            <a:prstGeom prst="ellipse">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a:extLst>
                <a:ext uri="{FF2B5EF4-FFF2-40B4-BE49-F238E27FC236}">
                  <a16:creationId xmlns:a16="http://schemas.microsoft.com/office/drawing/2014/main" id="{32894247-F3DC-456C-BA8B-BF20D9AE4639}"/>
                </a:ext>
              </a:extLst>
            </p:cNvPr>
            <p:cNvSpPr/>
            <p:nvPr/>
          </p:nvSpPr>
          <p:spPr>
            <a:xfrm>
              <a:off x="5234784" y="2153313"/>
              <a:ext cx="162185" cy="162185"/>
            </a:xfrm>
            <a:prstGeom prst="ellipse">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a:extLst>
                <a:ext uri="{FF2B5EF4-FFF2-40B4-BE49-F238E27FC236}">
                  <a16:creationId xmlns:a16="http://schemas.microsoft.com/office/drawing/2014/main" id="{F6DB44BA-91E5-43AD-BB66-CB046EBABA34}"/>
                </a:ext>
              </a:extLst>
            </p:cNvPr>
            <p:cNvSpPr/>
            <p:nvPr/>
          </p:nvSpPr>
          <p:spPr>
            <a:xfrm>
              <a:off x="5072425" y="2221711"/>
              <a:ext cx="102489" cy="102489"/>
            </a:xfrm>
            <a:prstGeom prst="ellipse">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4" name="组合 93">
            <a:extLst>
              <a:ext uri="{FF2B5EF4-FFF2-40B4-BE49-F238E27FC236}">
                <a16:creationId xmlns:a16="http://schemas.microsoft.com/office/drawing/2014/main" id="{47006322-ABCE-4606-9F5B-7D3239DEC628}"/>
              </a:ext>
            </a:extLst>
          </p:cNvPr>
          <p:cNvGrpSpPr/>
          <p:nvPr/>
        </p:nvGrpSpPr>
        <p:grpSpPr>
          <a:xfrm>
            <a:off x="6825794" y="2999675"/>
            <a:ext cx="526369" cy="631151"/>
            <a:chOff x="4951692" y="1771530"/>
            <a:chExt cx="526369" cy="631151"/>
          </a:xfrm>
        </p:grpSpPr>
        <p:sp>
          <p:nvSpPr>
            <p:cNvPr id="95" name="椭圆 94">
              <a:extLst>
                <a:ext uri="{FF2B5EF4-FFF2-40B4-BE49-F238E27FC236}">
                  <a16:creationId xmlns:a16="http://schemas.microsoft.com/office/drawing/2014/main" id="{178126A7-A2DE-45D1-AAA5-B47047FEE98D}"/>
                </a:ext>
              </a:extLst>
            </p:cNvPr>
            <p:cNvSpPr/>
            <p:nvPr/>
          </p:nvSpPr>
          <p:spPr>
            <a:xfrm>
              <a:off x="5001233" y="2004986"/>
              <a:ext cx="122852" cy="122852"/>
            </a:xfrm>
            <a:prstGeom prst="ellipse">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a:extLst>
                <a:ext uri="{FF2B5EF4-FFF2-40B4-BE49-F238E27FC236}">
                  <a16:creationId xmlns:a16="http://schemas.microsoft.com/office/drawing/2014/main" id="{B54C3496-A331-4C1E-8EE7-2FFD741B03A4}"/>
                </a:ext>
              </a:extLst>
            </p:cNvPr>
            <p:cNvSpPr/>
            <p:nvPr/>
          </p:nvSpPr>
          <p:spPr>
            <a:xfrm>
              <a:off x="5355209" y="1957819"/>
              <a:ext cx="122852" cy="122852"/>
            </a:xfrm>
            <a:prstGeom prst="ellipse">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a:extLst>
                <a:ext uri="{FF2B5EF4-FFF2-40B4-BE49-F238E27FC236}">
                  <a16:creationId xmlns:a16="http://schemas.microsoft.com/office/drawing/2014/main" id="{0C810B8D-B91E-464B-BB68-0E61B59C73D1}"/>
                </a:ext>
              </a:extLst>
            </p:cNvPr>
            <p:cNvSpPr/>
            <p:nvPr/>
          </p:nvSpPr>
          <p:spPr>
            <a:xfrm>
              <a:off x="5129029" y="1771530"/>
              <a:ext cx="88239" cy="88239"/>
            </a:xfrm>
            <a:prstGeom prst="ellipse">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a:extLst>
                <a:ext uri="{FF2B5EF4-FFF2-40B4-BE49-F238E27FC236}">
                  <a16:creationId xmlns:a16="http://schemas.microsoft.com/office/drawing/2014/main" id="{D193267E-FE7C-4A5A-8D2B-078A21AA3B80}"/>
                </a:ext>
              </a:extLst>
            </p:cNvPr>
            <p:cNvSpPr/>
            <p:nvPr/>
          </p:nvSpPr>
          <p:spPr>
            <a:xfrm>
              <a:off x="5315876" y="2261139"/>
              <a:ext cx="122853" cy="122853"/>
            </a:xfrm>
            <a:prstGeom prst="ellipse">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id="{E9B7C76E-B4FA-4C97-9E29-B3DE6E4CD519}"/>
                </a:ext>
              </a:extLst>
            </p:cNvPr>
            <p:cNvSpPr/>
            <p:nvPr/>
          </p:nvSpPr>
          <p:spPr>
            <a:xfrm>
              <a:off x="4951692" y="2300192"/>
              <a:ext cx="102489" cy="102489"/>
            </a:xfrm>
            <a:prstGeom prst="ellipse">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任意多边形: 形状 4">
            <a:extLst>
              <a:ext uri="{FF2B5EF4-FFF2-40B4-BE49-F238E27FC236}">
                <a16:creationId xmlns:a16="http://schemas.microsoft.com/office/drawing/2014/main" id="{5B285C2F-15A7-4970-AD15-62A49B0F7BC4}"/>
              </a:ext>
            </a:extLst>
          </p:cNvPr>
          <p:cNvSpPr/>
          <p:nvPr/>
        </p:nvSpPr>
        <p:spPr>
          <a:xfrm>
            <a:off x="6046261" y="4754888"/>
            <a:ext cx="754285" cy="309720"/>
          </a:xfrm>
          <a:custGeom>
            <a:avLst/>
            <a:gdLst>
              <a:gd name="connsiteX0" fmla="*/ 0 w 1367073"/>
              <a:gd name="connsiteY0" fmla="*/ 561340 h 561340"/>
              <a:gd name="connsiteX1" fmla="*/ 289711 w 1367073"/>
              <a:gd name="connsiteY1" fmla="*/ 353110 h 561340"/>
              <a:gd name="connsiteX2" fmla="*/ 525101 w 1367073"/>
              <a:gd name="connsiteY2" fmla="*/ 25 h 561340"/>
              <a:gd name="connsiteX3" fmla="*/ 832919 w 1367073"/>
              <a:gd name="connsiteY3" fmla="*/ 371217 h 561340"/>
              <a:gd name="connsiteX4" fmla="*/ 1367073 w 1367073"/>
              <a:gd name="connsiteY4" fmla="*/ 525126 h 5613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7073" h="561340">
                <a:moveTo>
                  <a:pt x="0" y="561340"/>
                </a:moveTo>
                <a:cubicBezTo>
                  <a:pt x="101097" y="504001"/>
                  <a:pt x="202194" y="446662"/>
                  <a:pt x="289711" y="353110"/>
                </a:cubicBezTo>
                <a:cubicBezTo>
                  <a:pt x="377228" y="259558"/>
                  <a:pt x="434566" y="-2993"/>
                  <a:pt x="525101" y="25"/>
                </a:cubicBezTo>
                <a:cubicBezTo>
                  <a:pt x="615636" y="3043"/>
                  <a:pt x="692590" y="283700"/>
                  <a:pt x="832919" y="371217"/>
                </a:cubicBezTo>
                <a:cubicBezTo>
                  <a:pt x="973248" y="458734"/>
                  <a:pt x="1170160" y="491930"/>
                  <a:pt x="1367073" y="525126"/>
                </a:cubicBezTo>
              </a:path>
            </a:pathLst>
          </a:custGeom>
          <a:noFill/>
          <a:ln w="28575">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69390" y="2677874"/>
            <a:ext cx="3871325" cy="1261884"/>
          </a:xfrm>
          <a:prstGeom prst="rect">
            <a:avLst/>
          </a:prstGeom>
          <a:noFill/>
        </p:spPr>
        <p:txBody>
          <a:bodyPr wrap="squar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描述性统计</a:t>
            </a:r>
            <a:endParaRPr lang="en-US" altLang="zh-CN" sz="2000" b="1" dirty="0">
              <a:solidFill>
                <a:schemeClr val="bg1"/>
              </a:solidFill>
              <a:latin typeface="微软雅黑" panose="020B0503020204020204" pitchFamily="34" charset="-122"/>
              <a:ea typeface="微软雅黑" panose="020B0503020204020204" pitchFamily="34" charset="-122"/>
            </a:endParaRPr>
          </a:p>
          <a:p>
            <a:r>
              <a:rPr lang="zh-CN" altLang="zh-CN" sz="2000" b="1" i="1" dirty="0">
                <a:solidFill>
                  <a:schemeClr val="bg1"/>
                </a:solidFill>
                <a:latin typeface="+mj-lt"/>
              </a:rPr>
              <a:t>（</a:t>
            </a:r>
            <a:r>
              <a:rPr lang="en-US" altLang="zh-CN" sz="2000" b="1" i="1" dirty="0">
                <a:solidFill>
                  <a:schemeClr val="bg1"/>
                </a:solidFill>
                <a:latin typeface="+mj-lt"/>
              </a:rPr>
              <a:t>Descriptive statistical analysis</a:t>
            </a:r>
            <a:r>
              <a:rPr lang="zh-CN" altLang="zh-CN" sz="2000" b="1" i="1" dirty="0">
                <a:solidFill>
                  <a:schemeClr val="bg1"/>
                </a:solidFill>
                <a:latin typeface="+mj-lt"/>
              </a:rPr>
              <a:t>）</a:t>
            </a:r>
            <a:r>
              <a:rPr lang="zh-CN" altLang="en-US" dirty="0">
                <a:solidFill>
                  <a:schemeClr val="bg1"/>
                </a:solidFill>
                <a:latin typeface="微软雅黑" panose="020B0503020204020204" pitchFamily="34" charset="-122"/>
                <a:ea typeface="微软雅黑" panose="020B0503020204020204" pitchFamily="34" charset="-122"/>
              </a:rPr>
              <a:t>指运用制表和分类，图形以及计算概括性数据来描述数据特征的各项活动。</a:t>
            </a:r>
          </a:p>
        </p:txBody>
      </p:sp>
    </p:spTree>
    <p:extLst>
      <p:ext uri="{BB962C8B-B14F-4D97-AF65-F5344CB8AC3E}">
        <p14:creationId xmlns:p14="http://schemas.microsoft.com/office/powerpoint/2010/main" val="3988610753"/>
      </p:ext>
    </p:extLst>
  </p:cSld>
  <p:clrMapOvr>
    <a:masterClrMapping/>
  </p:clrMapOvr>
  <p:transition spd="med">
    <p:pull/>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8B03F61B-FF13-4185-8F4B-202503A08BFF}"/>
              </a:ext>
            </a:extLst>
          </p:cNvPr>
          <p:cNvSpPr/>
          <p:nvPr/>
        </p:nvSpPr>
        <p:spPr>
          <a:xfrm>
            <a:off x="-101599" y="1448138"/>
            <a:ext cx="12466104" cy="1628052"/>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72315C0-6787-40B5-AE7F-201BB0F4EF34}"/>
              </a:ext>
            </a:extLst>
          </p:cNvPr>
          <p:cNvSpPr/>
          <p:nvPr/>
        </p:nvSpPr>
        <p:spPr>
          <a:xfrm>
            <a:off x="4518777" y="-613594"/>
            <a:ext cx="3174978" cy="1567782"/>
          </a:xfrm>
          <a:prstGeom prst="rect">
            <a:avLst/>
          </a:prstGeom>
          <a:solidFill>
            <a:schemeClr val="bg1"/>
          </a:solid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19" name="标题 1">
            <a:extLst>
              <a:ext uri="{FF2B5EF4-FFF2-40B4-BE49-F238E27FC236}">
                <a16:creationId xmlns:a16="http://schemas.microsoft.com/office/drawing/2014/main" id="{64357AA2-A27D-430A-8250-B978CE55C401}"/>
              </a:ext>
            </a:extLst>
          </p:cNvPr>
          <p:cNvSpPr txBox="1">
            <a:spLocks/>
          </p:cNvSpPr>
          <p:nvPr/>
        </p:nvSpPr>
        <p:spPr>
          <a:xfrm>
            <a:off x="4538775" y="-114519"/>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描述性统计</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常用统计图</a:t>
            </a:r>
          </a:p>
        </p:txBody>
      </p:sp>
      <p:sp>
        <p:nvSpPr>
          <p:cNvPr id="6" name="íšḻíďê">
            <a:extLst>
              <a:ext uri="{FF2B5EF4-FFF2-40B4-BE49-F238E27FC236}">
                <a16:creationId xmlns:a16="http://schemas.microsoft.com/office/drawing/2014/main" id="{90D9E004-F689-4057-BF5A-5DFF00583EF2}"/>
              </a:ext>
            </a:extLst>
          </p:cNvPr>
          <p:cNvSpPr txBox="1"/>
          <p:nvPr/>
        </p:nvSpPr>
        <p:spPr>
          <a:xfrm>
            <a:off x="319614" y="1464313"/>
            <a:ext cx="2946099" cy="412658"/>
          </a:xfrm>
          <a:prstGeom prst="rect">
            <a:avLst/>
          </a:prstGeom>
        </p:spPr>
        <p:txBody>
          <a:bodyPr vert="horz" wrap="square" lIns="91440" tIns="45720" rIns="91440" bIns="45720" rtlCol="0">
            <a:noAutofit/>
          </a:bodyPr>
          <a:lstStyle>
            <a:lvl1pPr marL="0" indent="0" algn="l" defTabSz="457200" rtl="0" eaLnBrk="1" latinLnBrk="0" hangingPunct="1">
              <a:spcBef>
                <a:spcPct val="20000"/>
              </a:spcBef>
              <a:buFont typeface="Arial"/>
              <a:buNone/>
              <a:defRPr sz="1600" kern="1200">
                <a:solidFill>
                  <a:schemeClr val="tx1">
                    <a:lumMod val="65000"/>
                    <a:lumOff val="35000"/>
                  </a:schemeClr>
                </a:solidFill>
              </a:defRPr>
            </a:lvl1pPr>
            <a:lvl2pPr marL="457200" indent="0" algn="l" defTabSz="457200" rtl="0" eaLnBrk="1" latinLnBrk="0" hangingPunct="1">
              <a:spcBef>
                <a:spcPct val="20000"/>
              </a:spcBef>
              <a:buFont typeface="Arial"/>
              <a:buNone/>
              <a:defRPr sz="1400" kern="1200">
                <a:solidFill>
                  <a:schemeClr val="tx1">
                    <a:lumMod val="65000"/>
                    <a:lumOff val="35000"/>
                  </a:schemeClr>
                </a:solidFill>
              </a:defRPr>
            </a:lvl2pPr>
            <a:lvl3pPr marL="914400" indent="0" algn="l" defTabSz="457200" rtl="0" eaLnBrk="1" latinLnBrk="0" hangingPunct="1">
              <a:spcBef>
                <a:spcPct val="20000"/>
              </a:spcBef>
              <a:buFont typeface="Arial"/>
              <a:buNone/>
              <a:defRPr sz="1200" kern="1200">
                <a:solidFill>
                  <a:schemeClr val="tx1">
                    <a:lumMod val="65000"/>
                    <a:lumOff val="35000"/>
                  </a:schemeClr>
                </a:solidFill>
              </a:defRPr>
            </a:lvl3pPr>
            <a:lvl4pPr marL="1371600" indent="0" algn="l" defTabSz="457200" rtl="0" eaLnBrk="1" latinLnBrk="0" hangingPunct="1">
              <a:spcBef>
                <a:spcPct val="20000"/>
              </a:spcBef>
              <a:buFont typeface="Arial"/>
              <a:buNone/>
              <a:defRPr sz="1100" kern="1200">
                <a:solidFill>
                  <a:schemeClr val="tx1">
                    <a:lumMod val="65000"/>
                    <a:lumOff val="35000"/>
                  </a:schemeClr>
                </a:solidFill>
              </a:defRPr>
            </a:lvl4pPr>
            <a:lvl5pPr marL="1828800" indent="0" algn="l" defTabSz="457200" rtl="0" eaLnBrk="1" latinLnBrk="0" hangingPunct="1">
              <a:spcBef>
                <a:spcPct val="20000"/>
              </a:spcBef>
              <a:buFont typeface="Arial"/>
              <a:buNone/>
              <a:defRPr sz="1100" kern="1200">
                <a:solidFill>
                  <a:schemeClr val="tx1">
                    <a:lumMod val="65000"/>
                    <a:lumOff val="35000"/>
                  </a:schemeClr>
                </a:solidFill>
              </a:defRPr>
            </a:lvl5pPr>
            <a:lvl6pPr marL="2514600" indent="-228600" algn="l" defTabSz="457200" rtl="0" eaLnBrk="1" latinLnBrk="0" hangingPunct="1">
              <a:spcBef>
                <a:spcPct val="20000"/>
              </a:spcBef>
              <a:buFont typeface="Arial"/>
              <a:buChar char="•"/>
              <a:defRPr sz="2000" kern="1200">
                <a:solidFill>
                  <a:schemeClr val="tx1"/>
                </a:solidFill>
              </a:defRPr>
            </a:lvl6pPr>
            <a:lvl7pPr marL="2971800" indent="-228600" algn="l" defTabSz="457200" rtl="0" eaLnBrk="1" latinLnBrk="0" hangingPunct="1">
              <a:spcBef>
                <a:spcPct val="20000"/>
              </a:spcBef>
              <a:buFont typeface="Arial"/>
              <a:buChar char="•"/>
              <a:defRPr sz="2000" kern="1200">
                <a:solidFill>
                  <a:schemeClr val="tx1"/>
                </a:solidFill>
              </a:defRPr>
            </a:lvl7pPr>
            <a:lvl8pPr marL="3429000" indent="-228600" algn="l" defTabSz="457200" rtl="0" eaLnBrk="1" latinLnBrk="0" hangingPunct="1">
              <a:spcBef>
                <a:spcPct val="20000"/>
              </a:spcBef>
              <a:buFont typeface="Arial"/>
              <a:buChar char="•"/>
              <a:defRPr sz="2000" kern="1200">
                <a:solidFill>
                  <a:schemeClr val="tx1"/>
                </a:solidFill>
              </a:defRPr>
            </a:lvl8pPr>
            <a:lvl9pPr marL="3886200" indent="-228600" algn="l" defTabSz="457200" rtl="0" eaLnBrk="1" latinLnBrk="0" hangingPunct="1">
              <a:spcBef>
                <a:spcPct val="20000"/>
              </a:spcBef>
              <a:buFont typeface="Arial"/>
              <a:buChar char="•"/>
              <a:defRPr sz="2000" kern="1200">
                <a:solidFill>
                  <a:schemeClr val="tx1"/>
                </a:solidFill>
              </a:defRPr>
            </a:lvl9pPr>
          </a:lstStyle>
          <a:p>
            <a:pPr algn="r">
              <a:lnSpc>
                <a:spcPct val="150000"/>
              </a:lnSpc>
              <a:spcBef>
                <a:spcPts val="0"/>
              </a:spcBef>
            </a:pPr>
            <a:r>
              <a:rPr lang="zh-CN" altLang="en-US" sz="2400" b="1" dirty="0">
                <a:solidFill>
                  <a:schemeClr val="bg1"/>
                </a:solidFill>
              </a:rPr>
              <a:t>分位数</a:t>
            </a:r>
            <a:r>
              <a:rPr lang="en-US" altLang="zh-CN" sz="2400" b="1" dirty="0">
                <a:solidFill>
                  <a:schemeClr val="bg1"/>
                </a:solidFill>
              </a:rPr>
              <a:t>-</a:t>
            </a:r>
            <a:r>
              <a:rPr lang="zh-CN" altLang="en-US" sz="2400" b="1" dirty="0">
                <a:solidFill>
                  <a:schemeClr val="bg1"/>
                </a:solidFill>
              </a:rPr>
              <a:t>分位数图</a:t>
            </a:r>
            <a:endParaRPr lang="en-US" sz="2400" b="1" dirty="0">
              <a:solidFill>
                <a:schemeClr val="bg1"/>
              </a:solidFill>
            </a:endParaRPr>
          </a:p>
        </p:txBody>
      </p:sp>
      <p:cxnSp>
        <p:nvCxnSpPr>
          <p:cNvPr id="7" name="直接连接符 6">
            <a:extLst>
              <a:ext uri="{FF2B5EF4-FFF2-40B4-BE49-F238E27FC236}">
                <a16:creationId xmlns:a16="http://schemas.microsoft.com/office/drawing/2014/main" id="{D52E73AC-616C-4DCA-929B-8EEDF871EB0C}"/>
              </a:ext>
            </a:extLst>
          </p:cNvPr>
          <p:cNvCxnSpPr/>
          <p:nvPr/>
        </p:nvCxnSpPr>
        <p:spPr>
          <a:xfrm>
            <a:off x="3146098" y="3559096"/>
            <a:ext cx="5568619" cy="0"/>
          </a:xfrm>
          <a:prstGeom prst="line">
            <a:avLst/>
          </a:prstGeom>
          <a:ln w="12700" cmpd="sng">
            <a:solidFill>
              <a:schemeClr val="bg1"/>
            </a:solidFill>
            <a:prstDash val="dot"/>
          </a:ln>
          <a:effectLst/>
        </p:spPr>
        <p:style>
          <a:lnRef idx="2">
            <a:schemeClr val="accent1"/>
          </a:lnRef>
          <a:fillRef idx="0">
            <a:schemeClr val="accent1"/>
          </a:fillRef>
          <a:effectRef idx="1">
            <a:schemeClr val="accent1"/>
          </a:effectRef>
          <a:fontRef idx="minor">
            <a:schemeClr val="tx1"/>
          </a:fontRef>
        </p:style>
      </p:cxnSp>
      <p:grpSp>
        <p:nvGrpSpPr>
          <p:cNvPr id="15" name="组合 14">
            <a:extLst>
              <a:ext uri="{FF2B5EF4-FFF2-40B4-BE49-F238E27FC236}">
                <a16:creationId xmlns:a16="http://schemas.microsoft.com/office/drawing/2014/main" id="{EE52ABEF-4B06-46CE-93C7-22B678DE9CA8}"/>
              </a:ext>
            </a:extLst>
          </p:cNvPr>
          <p:cNvGrpSpPr/>
          <p:nvPr/>
        </p:nvGrpSpPr>
        <p:grpSpPr>
          <a:xfrm>
            <a:off x="594491" y="3535085"/>
            <a:ext cx="5951452" cy="2671773"/>
            <a:chOff x="3225403" y="1745899"/>
            <a:chExt cx="5951452" cy="2671773"/>
          </a:xfrm>
        </p:grpSpPr>
        <p:sp>
          <p:nvSpPr>
            <p:cNvPr id="10" name="ïṩḻîḍê">
              <a:extLst>
                <a:ext uri="{FF2B5EF4-FFF2-40B4-BE49-F238E27FC236}">
                  <a16:creationId xmlns:a16="http://schemas.microsoft.com/office/drawing/2014/main" id="{F65AD3E0-F610-4BA3-928B-781845BC6829}"/>
                </a:ext>
              </a:extLst>
            </p:cNvPr>
            <p:cNvSpPr txBox="1"/>
            <p:nvPr/>
          </p:nvSpPr>
          <p:spPr>
            <a:xfrm>
              <a:off x="3281301" y="1745899"/>
              <a:ext cx="1918639" cy="425520"/>
            </a:xfrm>
            <a:prstGeom prst="rect">
              <a:avLst/>
            </a:prstGeom>
            <a:noFill/>
            <a:ln>
              <a:noFill/>
            </a:ln>
          </p:spPr>
          <p:txBody>
            <a:bodyPr wrap="square" lIns="91440" tIns="45720" rIns="91440" bIns="45720" anchor="b" anchorCtr="0">
              <a:noAutofit/>
            </a:bodyPr>
            <a:lstStyle/>
            <a:p>
              <a:pPr>
                <a:buSzPct val="25000"/>
              </a:pPr>
              <a:r>
                <a:rPr lang="zh-CN" altLang="en-US" sz="2800" b="1" dirty="0"/>
                <a:t>作图方法</a:t>
              </a:r>
              <a:endParaRPr lang="en-US" sz="2800" b="1" dirty="0"/>
            </a:p>
          </p:txBody>
        </p:sp>
        <p:sp>
          <p:nvSpPr>
            <p:cNvPr id="13" name="矩形 12">
              <a:extLst>
                <a:ext uri="{FF2B5EF4-FFF2-40B4-BE49-F238E27FC236}">
                  <a16:creationId xmlns:a16="http://schemas.microsoft.com/office/drawing/2014/main" id="{A1CDC5EA-7511-4D6B-936B-77AB434AB0A6}"/>
                </a:ext>
              </a:extLst>
            </p:cNvPr>
            <p:cNvSpPr/>
            <p:nvPr/>
          </p:nvSpPr>
          <p:spPr>
            <a:xfrm>
              <a:off x="3225403" y="2109348"/>
              <a:ext cx="5951452" cy="230832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假定对于属性或变量</a:t>
              </a:r>
              <a:r>
                <a:rPr lang="en-US" altLang="zh-CN" sz="1600" dirty="0" err="1">
                  <a:latin typeface="微软雅黑" panose="020B0503020204020204" pitchFamily="34" charset="-122"/>
                  <a:ea typeface="微软雅黑" panose="020B0503020204020204" pitchFamily="34" charset="-122"/>
                </a:rPr>
                <a:t>unitprice</a:t>
              </a:r>
              <a:r>
                <a:rPr lang="zh-CN" altLang="en-US" sz="1600" dirty="0">
                  <a:latin typeface="微软雅黑" panose="020B0503020204020204" pitchFamily="34" charset="-122"/>
                  <a:ea typeface="微软雅黑" panose="020B0503020204020204" pitchFamily="34" charset="-122"/>
                </a:rPr>
                <a:t>（单价），我们有两个观测集，取自两个不同的部门。设</a:t>
              </a:r>
              <a:r>
                <a:rPr lang="en-US" altLang="zh-CN" sz="1600" dirty="0">
                  <a:latin typeface="微软雅黑" panose="020B0503020204020204" pitchFamily="34" charset="-122"/>
                  <a:ea typeface="微软雅黑" panose="020B0503020204020204" pitchFamily="34" charset="-122"/>
                </a:rPr>
                <a:t>x</a:t>
              </a:r>
              <a:r>
                <a:rPr lang="en-US" altLang="zh-CN" sz="1600" baseline="-25000" dirty="0">
                  <a:latin typeface="微软雅黑" panose="020B0503020204020204" pitchFamily="34" charset="-122"/>
                  <a:ea typeface="微软雅黑" panose="020B0503020204020204" pitchFamily="34" charset="-122"/>
                </a:rPr>
                <a:t>1</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x</a:t>
              </a:r>
              <a:r>
                <a:rPr lang="en-US" altLang="zh-CN" sz="1600" baseline="-25000" dirty="0" err="1">
                  <a:latin typeface="微软雅黑" panose="020B0503020204020204" pitchFamily="34" charset="-122"/>
                  <a:ea typeface="微软雅黑" panose="020B0503020204020204" pitchFamily="34" charset="-122"/>
                </a:rPr>
                <a:t>N</a:t>
              </a:r>
              <a:r>
                <a:rPr lang="zh-CN" altLang="en-US" sz="1600" dirty="0">
                  <a:latin typeface="微软雅黑" panose="020B0503020204020204" pitchFamily="34" charset="-122"/>
                  <a:ea typeface="微软雅黑" panose="020B0503020204020204" pitchFamily="34" charset="-122"/>
                </a:rPr>
                <a:t>是取自第一个部门的数据，</a:t>
              </a:r>
              <a:r>
                <a:rPr lang="en-US" altLang="zh-CN" sz="1600" dirty="0">
                  <a:latin typeface="微软雅黑" panose="020B0503020204020204" pitchFamily="34" charset="-122"/>
                  <a:ea typeface="微软雅黑" panose="020B0503020204020204" pitchFamily="34" charset="-122"/>
                </a:rPr>
                <a:t>y</a:t>
              </a:r>
              <a:r>
                <a:rPr lang="en-US" altLang="zh-CN" sz="1600" baseline="-25000" dirty="0">
                  <a:latin typeface="微软雅黑" panose="020B0503020204020204" pitchFamily="34" charset="-122"/>
                  <a:ea typeface="微软雅黑" panose="020B0503020204020204" pitchFamily="34" charset="-122"/>
                </a:rPr>
                <a:t>1</a:t>
              </a:r>
              <a:r>
                <a:rPr lang="en-US" altLang="zh-CN"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y</a:t>
              </a:r>
              <a:r>
                <a:rPr lang="en-US" altLang="zh-CN" sz="1600" baseline="-25000" dirty="0" err="1">
                  <a:latin typeface="微软雅黑" panose="020B0503020204020204" pitchFamily="34" charset="-122"/>
                  <a:ea typeface="微软雅黑" panose="020B0503020204020204" pitchFamily="34" charset="-122"/>
                </a:rPr>
                <a:t>M</a:t>
              </a:r>
              <a:r>
                <a:rPr lang="zh-CN" altLang="en-US" sz="1600" dirty="0">
                  <a:latin typeface="微软雅黑" panose="020B0503020204020204" pitchFamily="34" charset="-122"/>
                  <a:ea typeface="微软雅黑" panose="020B0503020204020204" pitchFamily="34" charset="-122"/>
                </a:rPr>
                <a:t>是取自第二个部门的数据，其中每组数据都已按递增序排序。如果</a:t>
              </a:r>
              <a:r>
                <a:rPr lang="en-US" altLang="zh-CN" sz="1600" b="1" dirty="0">
                  <a:latin typeface="微软雅黑" panose="020B0503020204020204" pitchFamily="34" charset="-122"/>
                  <a:ea typeface="微软雅黑" panose="020B0503020204020204" pitchFamily="34" charset="-122"/>
                </a:rPr>
                <a:t>M=N</a:t>
              </a:r>
              <a:r>
                <a:rPr lang="zh-CN" altLang="en-US" sz="1600" dirty="0">
                  <a:latin typeface="微软雅黑" panose="020B0503020204020204" pitchFamily="34" charset="-122"/>
                  <a:ea typeface="微软雅黑" panose="020B0503020204020204" pitchFamily="34" charset="-122"/>
                </a:rPr>
                <a:t>（即每个集合中的点数相等），则我们简单地</a:t>
              </a:r>
              <a:r>
                <a:rPr lang="zh-CN" altLang="en-US" sz="1600" b="1" dirty="0">
                  <a:latin typeface="微软雅黑" panose="020B0503020204020204" pitchFamily="34" charset="-122"/>
                  <a:ea typeface="微软雅黑" panose="020B0503020204020204" pitchFamily="34" charset="-122"/>
                </a:rPr>
                <a:t>对着</a:t>
              </a:r>
              <a:r>
                <a:rPr lang="en-US" altLang="zh-CN" sz="1600" b="1" dirty="0">
                  <a:latin typeface="微软雅黑" panose="020B0503020204020204" pitchFamily="34" charset="-122"/>
                  <a:ea typeface="微软雅黑" panose="020B0503020204020204" pitchFamily="34" charset="-122"/>
                </a:rPr>
                <a:t>x</a:t>
              </a:r>
              <a:r>
                <a:rPr lang="en-US" altLang="zh-CN" sz="1600" b="1" baseline="-25000" dirty="0">
                  <a:latin typeface="微软雅黑" panose="020B0503020204020204" pitchFamily="34" charset="-122"/>
                  <a:ea typeface="微软雅黑" panose="020B0503020204020204" pitchFamily="34" charset="-122"/>
                </a:rPr>
                <a:t>i</a:t>
              </a:r>
              <a:r>
                <a:rPr lang="zh-CN" altLang="en-US" sz="1600" b="1" dirty="0">
                  <a:latin typeface="微软雅黑" panose="020B0503020204020204" pitchFamily="34" charset="-122"/>
                  <a:ea typeface="微软雅黑" panose="020B0503020204020204" pitchFamily="34" charset="-122"/>
                </a:rPr>
                <a:t>画</a:t>
              </a:r>
              <a:r>
                <a:rPr lang="en-US" altLang="zh-CN" sz="1600" b="1" dirty="0" err="1">
                  <a:latin typeface="微软雅黑" panose="020B0503020204020204" pitchFamily="34" charset="-122"/>
                  <a:ea typeface="微软雅黑" panose="020B0503020204020204" pitchFamily="34" charset="-122"/>
                </a:rPr>
                <a:t>y</a:t>
              </a:r>
              <a:r>
                <a:rPr lang="en-US" altLang="zh-CN" sz="1600" b="1" baseline="-25000" dirty="0" err="1">
                  <a:latin typeface="微软雅黑" panose="020B0503020204020204" pitchFamily="34" charset="-122"/>
                  <a:ea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rPr>
                <a:t>，其中</a:t>
              </a:r>
              <a:r>
                <a:rPr lang="en-US" altLang="zh-CN" sz="1600" dirty="0">
                  <a:latin typeface="微软雅黑" panose="020B0503020204020204" pitchFamily="34" charset="-122"/>
                  <a:ea typeface="微软雅黑" panose="020B0503020204020204" pitchFamily="34" charset="-122"/>
                </a:rPr>
                <a:t>x</a:t>
              </a:r>
              <a:r>
                <a:rPr lang="en-US" altLang="zh-CN" sz="1600" baseline="-25000" dirty="0">
                  <a:latin typeface="微软雅黑" panose="020B0503020204020204" pitchFamily="34" charset="-122"/>
                  <a:ea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rPr>
                <a:t>和</a:t>
              </a:r>
              <a:r>
                <a:rPr lang="en-US" altLang="zh-CN" sz="1600" dirty="0" err="1">
                  <a:latin typeface="微软雅黑" panose="020B0503020204020204" pitchFamily="34" charset="-122"/>
                  <a:ea typeface="微软雅黑" panose="020B0503020204020204" pitchFamily="34" charset="-122"/>
                </a:rPr>
                <a:t>y</a:t>
              </a:r>
              <a:r>
                <a:rPr lang="en-US" altLang="zh-CN" sz="1600" baseline="-25000" dirty="0" err="1">
                  <a:latin typeface="微软雅黑" panose="020B0503020204020204" pitchFamily="34" charset="-122"/>
                  <a:ea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rPr>
                <a:t>都是它们的对应数据集的第</a:t>
              </a:r>
              <a:r>
                <a:rPr lang="en-US" altLang="zh-CN" sz="1600" dirty="0">
                  <a:latin typeface="微软雅黑" panose="020B0503020204020204" pitchFamily="34" charset="-122"/>
                  <a:ea typeface="微软雅黑" panose="020B0503020204020204" pitchFamily="34" charset="-122"/>
                </a:rPr>
                <a:t>(i-0.5)/N</a:t>
              </a:r>
              <a:r>
                <a:rPr lang="zh-CN" altLang="en-US" sz="1600" dirty="0">
                  <a:latin typeface="微软雅黑" panose="020B0503020204020204" pitchFamily="34" charset="-122"/>
                  <a:ea typeface="微软雅黑" panose="020B0503020204020204" pitchFamily="34" charset="-122"/>
                </a:rPr>
                <a:t>个分位数。如果</a:t>
              </a:r>
              <a:r>
                <a:rPr lang="en-US" altLang="zh-CN" sz="1600" b="1" dirty="0">
                  <a:latin typeface="微软雅黑" panose="020B0503020204020204" pitchFamily="34" charset="-122"/>
                  <a:ea typeface="微软雅黑" panose="020B0503020204020204" pitchFamily="34" charset="-122"/>
                </a:rPr>
                <a:t>M&lt;N</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即第二个部门的观测值比第一个少</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，则可能只有</a:t>
              </a:r>
              <a:r>
                <a:rPr lang="en-US" altLang="zh-CN" sz="1600" dirty="0">
                  <a:latin typeface="微软雅黑" panose="020B0503020204020204" pitchFamily="34" charset="-122"/>
                  <a:ea typeface="微软雅黑" panose="020B0503020204020204" pitchFamily="34" charset="-122"/>
                </a:rPr>
                <a:t>M</a:t>
              </a:r>
              <a:r>
                <a:rPr lang="zh-CN" altLang="en-US" sz="1600" dirty="0">
                  <a:latin typeface="微软雅黑" panose="020B0503020204020204" pitchFamily="34" charset="-122"/>
                  <a:ea typeface="微软雅黑" panose="020B0503020204020204" pitchFamily="34" charset="-122"/>
                </a:rPr>
                <a:t>个点在</a:t>
              </a:r>
              <a:r>
                <a:rPr lang="en-US" altLang="zh-CN" sz="1600" dirty="0">
                  <a:latin typeface="微软雅黑" panose="020B0503020204020204" pitchFamily="34" charset="-122"/>
                  <a:ea typeface="微软雅黑" panose="020B0503020204020204" pitchFamily="34" charset="-122"/>
                </a:rPr>
                <a:t>q-q</a:t>
              </a:r>
              <a:r>
                <a:rPr lang="zh-CN" altLang="en-US" sz="1600" dirty="0">
                  <a:latin typeface="微软雅黑" panose="020B0503020204020204" pitchFamily="34" charset="-122"/>
                  <a:ea typeface="微软雅黑" panose="020B0503020204020204" pitchFamily="34" charset="-122"/>
                </a:rPr>
                <a:t>图中。这里，</a:t>
              </a:r>
              <a:r>
                <a:rPr lang="en-US" altLang="zh-CN" sz="1600" b="1" dirty="0" err="1">
                  <a:latin typeface="微软雅黑" panose="020B0503020204020204" pitchFamily="34" charset="-122"/>
                  <a:ea typeface="微软雅黑" panose="020B0503020204020204" pitchFamily="34" charset="-122"/>
                </a:rPr>
                <a:t>y</a:t>
              </a:r>
              <a:r>
                <a:rPr lang="en-US" altLang="zh-CN" sz="1600" b="1" baseline="-25000" dirty="0" err="1">
                  <a:latin typeface="微软雅黑" panose="020B0503020204020204" pitchFamily="34" charset="-122"/>
                  <a:ea typeface="微软雅黑" panose="020B0503020204020204" pitchFamily="34" charset="-122"/>
                </a:rPr>
                <a:t>i</a:t>
              </a:r>
              <a:r>
                <a:rPr lang="zh-CN" altLang="en-US" sz="1600" b="1" dirty="0">
                  <a:latin typeface="微软雅黑" panose="020B0503020204020204" pitchFamily="34" charset="-122"/>
                  <a:ea typeface="微软雅黑" panose="020B0503020204020204" pitchFamily="34" charset="-122"/>
                </a:rPr>
                <a:t>是</a:t>
              </a:r>
              <a:r>
                <a:rPr lang="en-US" altLang="zh-CN" sz="1600" b="1" dirty="0">
                  <a:latin typeface="微软雅黑" panose="020B0503020204020204" pitchFamily="34" charset="-122"/>
                  <a:ea typeface="微软雅黑" panose="020B0503020204020204" pitchFamily="34" charset="-122"/>
                </a:rPr>
                <a:t>y</a:t>
              </a:r>
              <a:r>
                <a:rPr lang="zh-CN" altLang="en-US" sz="1600" b="1" dirty="0">
                  <a:latin typeface="微软雅黑" panose="020B0503020204020204" pitchFamily="34" charset="-122"/>
                  <a:ea typeface="微软雅黑" panose="020B0503020204020204" pitchFamily="34" charset="-122"/>
                </a:rPr>
                <a:t>数据的第</a:t>
              </a:r>
              <a:r>
                <a:rPr lang="en-US" altLang="zh-CN" sz="1600" b="1" dirty="0">
                  <a:latin typeface="微软雅黑" panose="020B0503020204020204" pitchFamily="34" charset="-122"/>
                  <a:ea typeface="微软雅黑" panose="020B0503020204020204" pitchFamily="34" charset="-122"/>
                </a:rPr>
                <a:t>(i-0.5)/M</a:t>
              </a:r>
              <a:r>
                <a:rPr lang="zh-CN" altLang="en-US" sz="1600" b="1" dirty="0">
                  <a:latin typeface="微软雅黑" panose="020B0503020204020204" pitchFamily="34" charset="-122"/>
                  <a:ea typeface="微软雅黑" panose="020B0503020204020204" pitchFamily="34" charset="-122"/>
                </a:rPr>
                <a:t>个分位数，对着</a:t>
              </a:r>
              <a:r>
                <a:rPr lang="en-US" altLang="zh-CN" sz="1600" b="1" dirty="0">
                  <a:latin typeface="微软雅黑" panose="020B0503020204020204" pitchFamily="34" charset="-122"/>
                  <a:ea typeface="微软雅黑" panose="020B0503020204020204" pitchFamily="34" charset="-122"/>
                </a:rPr>
                <a:t>x</a:t>
              </a:r>
              <a:r>
                <a:rPr lang="zh-CN" altLang="en-US" sz="1600" b="1" dirty="0">
                  <a:latin typeface="微软雅黑" panose="020B0503020204020204" pitchFamily="34" charset="-122"/>
                  <a:ea typeface="微软雅黑" panose="020B0503020204020204" pitchFamily="34" charset="-122"/>
                </a:rPr>
                <a:t> 数据的第</a:t>
              </a:r>
              <a:r>
                <a:rPr lang="en-US" altLang="zh-CN" sz="1600" b="1" dirty="0">
                  <a:latin typeface="微软雅黑" panose="020B0503020204020204" pitchFamily="34" charset="-122"/>
                  <a:ea typeface="微软雅黑" panose="020B0503020204020204" pitchFamily="34" charset="-122"/>
                </a:rPr>
                <a:t>(i-0.5)/M</a:t>
              </a:r>
              <a:r>
                <a:rPr lang="zh-CN" altLang="en-US" sz="1600" b="1" dirty="0">
                  <a:latin typeface="微软雅黑" panose="020B0503020204020204" pitchFamily="34" charset="-122"/>
                  <a:ea typeface="微软雅黑" panose="020B0503020204020204" pitchFamily="34" charset="-122"/>
                </a:rPr>
                <a:t>个分位数画</a:t>
              </a:r>
              <a:r>
                <a:rPr lang="zh-CN" altLang="en-US" sz="1600" dirty="0">
                  <a:latin typeface="微软雅黑" panose="020B0503020204020204" pitchFamily="34" charset="-122"/>
                  <a:ea typeface="微软雅黑" panose="020B0503020204020204" pitchFamily="34" charset="-122"/>
                </a:rPr>
                <a:t>。在典型情况下，该计算涉及插值。</a:t>
              </a:r>
            </a:p>
          </p:txBody>
        </p:sp>
      </p:grpSp>
      <p:sp>
        <p:nvSpPr>
          <p:cNvPr id="17" name="矩形 16">
            <a:extLst>
              <a:ext uri="{FF2B5EF4-FFF2-40B4-BE49-F238E27FC236}">
                <a16:creationId xmlns:a16="http://schemas.microsoft.com/office/drawing/2014/main" id="{96CCD17F-7B3D-4E73-AA3F-B3A25C7CEA0D}"/>
              </a:ext>
            </a:extLst>
          </p:cNvPr>
          <p:cNvSpPr/>
          <p:nvPr/>
        </p:nvSpPr>
        <p:spPr>
          <a:xfrm>
            <a:off x="871984" y="2053087"/>
            <a:ext cx="9955673" cy="707886"/>
          </a:xfrm>
          <a:prstGeom prst="rect">
            <a:avLst/>
          </a:prstGeom>
        </p:spPr>
        <p:txBody>
          <a:bodyPr wrap="square">
            <a:spAutoFit/>
          </a:bodyPr>
          <a:lstStyle/>
          <a:p>
            <a:pPr algn="just"/>
            <a:r>
              <a:rPr lang="zh-CN" altLang="en-US" sz="2000" dirty="0">
                <a:solidFill>
                  <a:schemeClr val="bg1"/>
                </a:solidFill>
                <a:latin typeface="微软雅黑" panose="020B0503020204020204" pitchFamily="34" charset="-122"/>
                <a:ea typeface="微软雅黑" panose="020B0503020204020204" pitchFamily="34" charset="-122"/>
              </a:rPr>
              <a:t>分位数</a:t>
            </a:r>
            <a:r>
              <a:rPr lang="en-US" altLang="zh-CN" sz="2000" dirty="0">
                <a:solidFill>
                  <a:schemeClr val="bg1"/>
                </a:solidFill>
                <a:latin typeface="微软雅黑" panose="020B0503020204020204" pitchFamily="34" charset="-122"/>
                <a:ea typeface="微软雅黑" panose="020B0503020204020204" pitchFamily="34" charset="-122"/>
              </a:rPr>
              <a:t>-</a:t>
            </a:r>
            <a:r>
              <a:rPr lang="zh-CN" altLang="en-US" sz="2000" dirty="0">
                <a:solidFill>
                  <a:schemeClr val="bg1"/>
                </a:solidFill>
                <a:latin typeface="微软雅黑" panose="020B0503020204020204" pitchFamily="34" charset="-122"/>
                <a:ea typeface="微软雅黑" panose="020B0503020204020204" pitchFamily="34" charset="-122"/>
              </a:rPr>
              <a:t>分位数图（</a:t>
            </a:r>
            <a:r>
              <a:rPr lang="en-US" altLang="zh-CN" sz="2000" dirty="0">
                <a:solidFill>
                  <a:schemeClr val="bg1"/>
                </a:solidFill>
                <a:latin typeface="微软雅黑" panose="020B0503020204020204" pitchFamily="34" charset="-122"/>
                <a:ea typeface="微软雅黑" panose="020B0503020204020204" pitchFamily="34" charset="-122"/>
              </a:rPr>
              <a:t>Quantile-quantile plot</a:t>
            </a:r>
            <a:r>
              <a:rPr lang="zh-CN" altLang="en-US" sz="2000" dirty="0">
                <a:solidFill>
                  <a:schemeClr val="bg1"/>
                </a:solidFill>
                <a:latin typeface="微软雅黑" panose="020B0503020204020204" pitchFamily="34" charset="-122"/>
                <a:ea typeface="微软雅黑" panose="020B0503020204020204" pitchFamily="34" charset="-122"/>
              </a:rPr>
              <a:t>）或</a:t>
            </a:r>
            <a:r>
              <a:rPr lang="en-US" altLang="zh-CN" sz="2000" dirty="0">
                <a:solidFill>
                  <a:schemeClr val="bg1"/>
                </a:solidFill>
                <a:latin typeface="微软雅黑" panose="020B0503020204020204" pitchFamily="34" charset="-122"/>
                <a:ea typeface="微软雅黑" panose="020B0503020204020204" pitchFamily="34" charset="-122"/>
              </a:rPr>
              <a:t>q-q</a:t>
            </a:r>
            <a:r>
              <a:rPr lang="zh-CN" altLang="en-US" sz="2000" dirty="0">
                <a:solidFill>
                  <a:schemeClr val="bg1"/>
                </a:solidFill>
                <a:latin typeface="微软雅黑" panose="020B0503020204020204" pitchFamily="34" charset="-122"/>
                <a:ea typeface="微软雅黑" panose="020B0503020204020204" pitchFamily="34" charset="-122"/>
              </a:rPr>
              <a:t>图对着另一个对应的分位数，绘制一个单变量分布的分位数，使得用户可以观察从一个分布到另一个分布是否有漂移</a:t>
            </a:r>
            <a:r>
              <a:rPr lang="zh-CN" altLang="en-US" sz="1400" dirty="0">
                <a:latin typeface="微软雅黑" panose="020B0503020204020204" pitchFamily="34" charset="-122"/>
                <a:ea typeface="微软雅黑" panose="020B0503020204020204" pitchFamily="34" charset="-122"/>
              </a:rPr>
              <a:t>。</a:t>
            </a:r>
          </a:p>
        </p:txBody>
      </p:sp>
      <p:pic>
        <p:nvPicPr>
          <p:cNvPr id="18" name="图片 17">
            <a:extLst>
              <a:ext uri="{FF2B5EF4-FFF2-40B4-BE49-F238E27FC236}">
                <a16:creationId xmlns:a16="http://schemas.microsoft.com/office/drawing/2014/main" id="{2D8E8C27-1189-4277-AF26-0CCD9F65AF4A}"/>
              </a:ext>
            </a:extLst>
          </p:cNvPr>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714152" y="3898533"/>
            <a:ext cx="4552171" cy="2416855"/>
          </a:xfrm>
          <a:prstGeom prst="rect">
            <a:avLst/>
          </a:prstGeom>
          <a:noFill/>
        </p:spPr>
      </p:pic>
    </p:spTree>
    <p:extLst>
      <p:ext uri="{BB962C8B-B14F-4D97-AF65-F5344CB8AC3E}">
        <p14:creationId xmlns:p14="http://schemas.microsoft.com/office/powerpoint/2010/main" val="2947196477"/>
      </p:ext>
    </p:extLst>
  </p:cSld>
  <p:clrMapOvr>
    <a:masterClrMapping/>
  </p:clrMapOvr>
  <p:transition spd="med">
    <p:pull/>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iŝļîdè">
            <a:extLst>
              <a:ext uri="{FF2B5EF4-FFF2-40B4-BE49-F238E27FC236}">
                <a16:creationId xmlns:a16="http://schemas.microsoft.com/office/drawing/2014/main" id="{6890A98C-E60C-42CA-BDF1-50D297239441}"/>
              </a:ext>
            </a:extLst>
          </p:cNvPr>
          <p:cNvGrpSpPr/>
          <p:nvPr/>
        </p:nvGrpSpPr>
        <p:grpSpPr>
          <a:xfrm>
            <a:off x="2772505" y="1130300"/>
            <a:ext cx="6646991" cy="5011889"/>
            <a:chOff x="2766112" y="1130300"/>
            <a:chExt cx="6646991" cy="5011889"/>
          </a:xfrm>
        </p:grpSpPr>
        <p:grpSp>
          <p:nvGrpSpPr>
            <p:cNvPr id="65" name="íSľïḑé">
              <a:extLst>
                <a:ext uri="{FF2B5EF4-FFF2-40B4-BE49-F238E27FC236}">
                  <a16:creationId xmlns:a16="http://schemas.microsoft.com/office/drawing/2014/main" id="{8984329A-9BCC-4502-9F3E-1D42BB231621}"/>
                </a:ext>
              </a:extLst>
            </p:cNvPr>
            <p:cNvGrpSpPr/>
            <p:nvPr/>
          </p:nvGrpSpPr>
          <p:grpSpPr>
            <a:xfrm rot="10800000">
              <a:off x="2766112" y="1481622"/>
              <a:ext cx="721141" cy="4660567"/>
              <a:chOff x="5240866" y="1126607"/>
              <a:chExt cx="592667" cy="3830270"/>
            </a:xfrm>
          </p:grpSpPr>
          <p:sp>
            <p:nvSpPr>
              <p:cNvPr id="73" name="îšľïḋè">
                <a:extLst>
                  <a:ext uri="{FF2B5EF4-FFF2-40B4-BE49-F238E27FC236}">
                    <a16:creationId xmlns:a16="http://schemas.microsoft.com/office/drawing/2014/main" id="{0CE73EDA-8032-4879-8F2D-D7B7CFB1EA9E}"/>
                  </a:ext>
                </a:extLst>
              </p:cNvPr>
              <p:cNvSpPr/>
              <p:nvPr/>
            </p:nvSpPr>
            <p:spPr>
              <a:xfrm>
                <a:off x="5240866" y="1126607"/>
                <a:ext cx="592667" cy="592667"/>
              </a:xfrm>
              <a:prstGeom prst="arc">
                <a:avLst>
                  <a:gd name="adj1" fmla="val 10980068"/>
                  <a:gd name="adj2" fmla="val 0"/>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wrap="square" lIns="91440" tIns="45720" rIns="91440" bIns="45720" rtlCol="0" anchor="ctr">
                <a:normAutofit lnSpcReduction="1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cxnSp>
            <p:nvCxnSpPr>
              <p:cNvPr id="74" name="直接连接符 73">
                <a:extLst>
                  <a:ext uri="{FF2B5EF4-FFF2-40B4-BE49-F238E27FC236}">
                    <a16:creationId xmlns:a16="http://schemas.microsoft.com/office/drawing/2014/main" id="{8FF5FAD3-0669-4B52-870C-00B6476C73FE}"/>
                  </a:ext>
                </a:extLst>
              </p:cNvPr>
              <p:cNvCxnSpPr>
                <a:stCxn id="73" idx="2"/>
              </p:cNvCxnSpPr>
              <p:nvPr/>
            </p:nvCxnSpPr>
            <p:spPr>
              <a:xfrm rot="10800000" flipV="1">
                <a:off x="5833533" y="1422941"/>
                <a:ext cx="0" cy="3454519"/>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36A08621-3D01-4299-8662-2CE6261E3F33}"/>
                  </a:ext>
                </a:extLst>
              </p:cNvPr>
              <p:cNvCxnSpPr>
                <a:stCxn id="73" idx="0"/>
                <a:endCxn id="67" idx="0"/>
              </p:cNvCxnSpPr>
              <p:nvPr/>
            </p:nvCxnSpPr>
            <p:spPr>
              <a:xfrm rot="10800000" flipV="1">
                <a:off x="5241175" y="1407426"/>
                <a:ext cx="97" cy="3549451"/>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66" name="ïṥļîdè">
              <a:extLst>
                <a:ext uri="{FF2B5EF4-FFF2-40B4-BE49-F238E27FC236}">
                  <a16:creationId xmlns:a16="http://schemas.microsoft.com/office/drawing/2014/main" id="{78841D82-C424-4680-90DE-997F8892C834}"/>
                </a:ext>
              </a:extLst>
            </p:cNvPr>
            <p:cNvGrpSpPr/>
            <p:nvPr/>
          </p:nvGrpSpPr>
          <p:grpSpPr>
            <a:xfrm rot="10800000">
              <a:off x="8681661" y="1490872"/>
              <a:ext cx="731442" cy="4651317"/>
              <a:chOff x="5240866" y="1126607"/>
              <a:chExt cx="601132" cy="3822667"/>
            </a:xfrm>
          </p:grpSpPr>
          <p:sp>
            <p:nvSpPr>
              <p:cNvPr id="70" name="îṣḷïḋè">
                <a:extLst>
                  <a:ext uri="{FF2B5EF4-FFF2-40B4-BE49-F238E27FC236}">
                    <a16:creationId xmlns:a16="http://schemas.microsoft.com/office/drawing/2014/main" id="{BEC7E442-E4F6-48F5-AAE8-81DFEA28884A}"/>
                  </a:ext>
                </a:extLst>
              </p:cNvPr>
              <p:cNvSpPr/>
              <p:nvPr/>
            </p:nvSpPr>
            <p:spPr>
              <a:xfrm>
                <a:off x="5240866" y="1126607"/>
                <a:ext cx="592667" cy="592667"/>
              </a:xfrm>
              <a:prstGeom prst="arc">
                <a:avLst>
                  <a:gd name="adj1" fmla="val 10980068"/>
                  <a:gd name="adj2" fmla="val 0"/>
                </a:avLst>
              </a:prstGeom>
              <a:noFill/>
              <a:ln w="22225">
                <a:solidFill>
                  <a:schemeClr val="tx1">
                    <a:lumMod val="50000"/>
                    <a:lumOff val="50000"/>
                  </a:schemeClr>
                </a:solidFill>
              </a:ln>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cxnSp>
            <p:nvCxnSpPr>
              <p:cNvPr id="71" name="直接连接符 70">
                <a:extLst>
                  <a:ext uri="{FF2B5EF4-FFF2-40B4-BE49-F238E27FC236}">
                    <a16:creationId xmlns:a16="http://schemas.microsoft.com/office/drawing/2014/main" id="{8DA42B32-2D9E-4B81-9829-481BA0FDB4E9}"/>
                  </a:ext>
                </a:extLst>
              </p:cNvPr>
              <p:cNvCxnSpPr>
                <a:stCxn id="70" idx="2"/>
                <a:endCxn id="68" idx="2"/>
              </p:cNvCxnSpPr>
              <p:nvPr/>
            </p:nvCxnSpPr>
            <p:spPr>
              <a:xfrm rot="10800000" flipH="1" flipV="1">
                <a:off x="5833533" y="1422941"/>
                <a:ext cx="8465" cy="3526333"/>
              </a:xfrm>
              <a:prstGeom prst="line">
                <a:avLst/>
              </a:prstGeom>
              <a:solidFill>
                <a:schemeClr val="tx2">
                  <a:lumMod val="40000"/>
                  <a:lumOff val="60000"/>
                </a:schemeClr>
              </a:solidFill>
              <a:ln w="22225">
                <a:solidFill>
                  <a:schemeClr val="tx1">
                    <a:lumMod val="50000"/>
                    <a:lumOff val="50000"/>
                  </a:schemeClr>
                </a:solidFill>
              </a:ln>
            </p:spPr>
          </p:cxnSp>
          <p:cxnSp>
            <p:nvCxnSpPr>
              <p:cNvPr id="72" name="直接连接符 71">
                <a:extLst>
                  <a:ext uri="{FF2B5EF4-FFF2-40B4-BE49-F238E27FC236}">
                    <a16:creationId xmlns:a16="http://schemas.microsoft.com/office/drawing/2014/main" id="{6F512FF5-E135-4C86-8A37-143A0D8EA924}"/>
                  </a:ext>
                </a:extLst>
              </p:cNvPr>
              <p:cNvCxnSpPr>
                <a:stCxn id="70" idx="0"/>
              </p:cNvCxnSpPr>
              <p:nvPr/>
            </p:nvCxnSpPr>
            <p:spPr>
              <a:xfrm rot="10800000" flipV="1">
                <a:off x="5241272" y="1407426"/>
                <a:ext cx="1" cy="3470034"/>
              </a:xfrm>
              <a:prstGeom prst="line">
                <a:avLst/>
              </a:prstGeom>
              <a:solidFill>
                <a:schemeClr val="tx2">
                  <a:lumMod val="40000"/>
                  <a:lumOff val="60000"/>
                </a:schemeClr>
              </a:solidFill>
              <a:ln w="22225">
                <a:solidFill>
                  <a:schemeClr val="tx1">
                    <a:lumMod val="50000"/>
                    <a:lumOff val="50000"/>
                  </a:schemeClr>
                </a:solidFill>
                <a:headEnd type="none" w="med" len="med"/>
                <a:tailEnd type="arrow" w="med" len="med"/>
              </a:ln>
            </p:spPr>
          </p:cxnSp>
        </p:grpSp>
        <p:sp>
          <p:nvSpPr>
            <p:cNvPr id="67" name="îśļiḑê">
              <a:extLst>
                <a:ext uri="{FF2B5EF4-FFF2-40B4-BE49-F238E27FC236}">
                  <a16:creationId xmlns:a16="http://schemas.microsoft.com/office/drawing/2014/main" id="{9CEF3A2E-4191-462A-ADB2-174ACBA0C218}"/>
                </a:ext>
              </a:extLst>
            </p:cNvPr>
            <p:cNvSpPr/>
            <p:nvPr/>
          </p:nvSpPr>
          <p:spPr>
            <a:xfrm rot="16200000">
              <a:off x="3486759" y="1130300"/>
              <a:ext cx="721141" cy="721141"/>
            </a:xfrm>
            <a:prstGeom prst="arc">
              <a:avLst>
                <a:gd name="adj1" fmla="val 16288208"/>
                <a:gd name="adj2" fmla="val 0"/>
              </a:avLst>
            </a:prstGeom>
            <a:noFill/>
            <a:ln w="22225">
              <a:solidFill>
                <a:schemeClr val="tx1">
                  <a:lumMod val="50000"/>
                  <a:lumOff val="50000"/>
                </a:schemeClr>
              </a:solidFill>
            </a:ln>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sp>
          <p:nvSpPr>
            <p:cNvPr id="68" name="ïṩľíḋè">
              <a:extLst>
                <a:ext uri="{FF2B5EF4-FFF2-40B4-BE49-F238E27FC236}">
                  <a16:creationId xmlns:a16="http://schemas.microsoft.com/office/drawing/2014/main" id="{3B662715-34A1-43EF-8D55-484D1FA1122E}"/>
                </a:ext>
              </a:extLst>
            </p:cNvPr>
            <p:cNvSpPr/>
            <p:nvPr/>
          </p:nvSpPr>
          <p:spPr>
            <a:xfrm>
              <a:off x="7960520" y="1130300"/>
              <a:ext cx="721141" cy="721141"/>
            </a:xfrm>
            <a:prstGeom prst="arc">
              <a:avLst>
                <a:gd name="adj1" fmla="val 16288208"/>
                <a:gd name="adj2" fmla="val 0"/>
              </a:avLst>
            </a:prstGeom>
            <a:noFill/>
            <a:ln w="22225">
              <a:solidFill>
                <a:schemeClr val="tx1">
                  <a:lumMod val="50000"/>
                  <a:lumOff val="50000"/>
                </a:schemeClr>
              </a:solidFill>
            </a:ln>
          </p:spPr>
          <p:txBody>
            <a:bodyPr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endParaRPr>
            </a:p>
          </p:txBody>
        </p:sp>
        <p:cxnSp>
          <p:nvCxnSpPr>
            <p:cNvPr id="69" name="直接连接符 68">
              <a:extLst>
                <a:ext uri="{FF2B5EF4-FFF2-40B4-BE49-F238E27FC236}">
                  <a16:creationId xmlns:a16="http://schemas.microsoft.com/office/drawing/2014/main" id="{9008C357-20FF-444F-AC61-733BEDBD15EE}"/>
                </a:ext>
              </a:extLst>
            </p:cNvPr>
            <p:cNvCxnSpPr>
              <a:stCxn id="68" idx="0"/>
              <a:endCxn id="67" idx="2"/>
            </p:cNvCxnSpPr>
            <p:nvPr/>
          </p:nvCxnSpPr>
          <p:spPr>
            <a:xfrm flipH="1" flipV="1">
              <a:off x="3847330" y="1130300"/>
              <a:ext cx="4483011" cy="119"/>
            </a:xfrm>
            <a:prstGeom prst="line">
              <a:avLst/>
            </a:prstGeom>
            <a:solidFill>
              <a:schemeClr val="tx2">
                <a:lumMod val="40000"/>
                <a:lumOff val="60000"/>
              </a:schemeClr>
            </a:solidFill>
            <a:ln w="22225">
              <a:solidFill>
                <a:schemeClr val="tx1">
                  <a:lumMod val="50000"/>
                  <a:lumOff val="50000"/>
                </a:schemeClr>
              </a:solidFill>
            </a:ln>
          </p:spPr>
        </p:cxnSp>
      </p:grpSp>
      <p:sp>
        <p:nvSpPr>
          <p:cNvPr id="61" name="îs1îďé">
            <a:extLst>
              <a:ext uri="{FF2B5EF4-FFF2-40B4-BE49-F238E27FC236}">
                <a16:creationId xmlns:a16="http://schemas.microsoft.com/office/drawing/2014/main" id="{2C52F5B5-33F7-483C-B9ED-278BACA1174A}"/>
              </a:ext>
            </a:extLst>
          </p:cNvPr>
          <p:cNvSpPr/>
          <p:nvPr/>
        </p:nvSpPr>
        <p:spPr>
          <a:xfrm>
            <a:off x="2605166" y="2523832"/>
            <a:ext cx="321138" cy="321138"/>
          </a:xfrm>
          <a:prstGeom prst="ellipse">
            <a:avLst/>
          </a:prstGeom>
          <a:solidFill>
            <a:schemeClr val="bg1"/>
          </a:solidFill>
          <a:ln w="15240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endParaRPr>
          </a:p>
        </p:txBody>
      </p:sp>
      <p:sp>
        <p:nvSpPr>
          <p:cNvPr id="57" name="ïsliḓé">
            <a:extLst>
              <a:ext uri="{FF2B5EF4-FFF2-40B4-BE49-F238E27FC236}">
                <a16:creationId xmlns:a16="http://schemas.microsoft.com/office/drawing/2014/main" id="{2D8808F2-2FAB-4090-A7DF-302D483BA9B7}"/>
              </a:ext>
            </a:extLst>
          </p:cNvPr>
          <p:cNvSpPr/>
          <p:nvPr/>
        </p:nvSpPr>
        <p:spPr>
          <a:xfrm>
            <a:off x="2605166" y="3835298"/>
            <a:ext cx="321138" cy="321138"/>
          </a:xfrm>
          <a:prstGeom prst="ellipse">
            <a:avLst/>
          </a:prstGeom>
          <a:solidFill>
            <a:schemeClr val="bg1"/>
          </a:solidFill>
          <a:ln w="15240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53" name="íşḷiḓè">
            <a:extLst>
              <a:ext uri="{FF2B5EF4-FFF2-40B4-BE49-F238E27FC236}">
                <a16:creationId xmlns:a16="http://schemas.microsoft.com/office/drawing/2014/main" id="{D8A6F551-78E2-4097-8796-CE582515C8D2}"/>
              </a:ext>
            </a:extLst>
          </p:cNvPr>
          <p:cNvSpPr/>
          <p:nvPr/>
        </p:nvSpPr>
        <p:spPr>
          <a:xfrm>
            <a:off x="2605166" y="5146763"/>
            <a:ext cx="321138" cy="321138"/>
          </a:xfrm>
          <a:prstGeom prst="ellipse">
            <a:avLst/>
          </a:prstGeom>
          <a:solidFill>
            <a:schemeClr val="bg1"/>
          </a:solidFill>
          <a:ln w="15240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49" name="iṡľîḍé">
            <a:extLst>
              <a:ext uri="{FF2B5EF4-FFF2-40B4-BE49-F238E27FC236}">
                <a16:creationId xmlns:a16="http://schemas.microsoft.com/office/drawing/2014/main" id="{31D9C863-F8BC-4C47-AE64-BDD120008951}"/>
              </a:ext>
            </a:extLst>
          </p:cNvPr>
          <p:cNvSpPr/>
          <p:nvPr/>
        </p:nvSpPr>
        <p:spPr>
          <a:xfrm>
            <a:off x="3325224" y="4491031"/>
            <a:ext cx="321138" cy="321138"/>
          </a:xfrm>
          <a:prstGeom prst="ellipse">
            <a:avLst/>
          </a:prstGeom>
          <a:solidFill>
            <a:schemeClr val="bg1"/>
          </a:solidFill>
          <a:ln w="15240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45" name="îŝľïḍè">
            <a:extLst>
              <a:ext uri="{FF2B5EF4-FFF2-40B4-BE49-F238E27FC236}">
                <a16:creationId xmlns:a16="http://schemas.microsoft.com/office/drawing/2014/main" id="{32B912F8-4E51-414B-B6D6-C5B6D88DAB09}"/>
              </a:ext>
            </a:extLst>
          </p:cNvPr>
          <p:cNvSpPr/>
          <p:nvPr/>
        </p:nvSpPr>
        <p:spPr>
          <a:xfrm>
            <a:off x="3325224" y="3179565"/>
            <a:ext cx="321138" cy="321138"/>
          </a:xfrm>
          <a:prstGeom prst="ellipse">
            <a:avLst/>
          </a:prstGeom>
          <a:solidFill>
            <a:schemeClr val="bg1"/>
          </a:solidFill>
          <a:ln w="15240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41" name="ïṧļiḋe">
            <a:extLst>
              <a:ext uri="{FF2B5EF4-FFF2-40B4-BE49-F238E27FC236}">
                <a16:creationId xmlns:a16="http://schemas.microsoft.com/office/drawing/2014/main" id="{AA2EED2C-0125-44F0-B609-DA9DF9575CB6}"/>
              </a:ext>
            </a:extLst>
          </p:cNvPr>
          <p:cNvSpPr/>
          <p:nvPr/>
        </p:nvSpPr>
        <p:spPr>
          <a:xfrm>
            <a:off x="3325224" y="1868099"/>
            <a:ext cx="321138" cy="321138"/>
          </a:xfrm>
          <a:prstGeom prst="ellipse">
            <a:avLst/>
          </a:prstGeom>
          <a:solidFill>
            <a:schemeClr val="bg1"/>
          </a:solidFill>
          <a:ln w="15240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37" name="î$ḻiďe">
            <a:extLst>
              <a:ext uri="{FF2B5EF4-FFF2-40B4-BE49-F238E27FC236}">
                <a16:creationId xmlns:a16="http://schemas.microsoft.com/office/drawing/2014/main" id="{1ECCC8D7-DBC8-4EB9-9F3F-9B198BB6CE7B}"/>
              </a:ext>
            </a:extLst>
          </p:cNvPr>
          <p:cNvSpPr/>
          <p:nvPr/>
        </p:nvSpPr>
        <p:spPr>
          <a:xfrm>
            <a:off x="8540760" y="2523832"/>
            <a:ext cx="321138" cy="321138"/>
          </a:xfrm>
          <a:prstGeom prst="ellipse">
            <a:avLst/>
          </a:prstGeom>
          <a:solidFill>
            <a:schemeClr val="bg1"/>
          </a:solidFill>
          <a:ln w="15240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33" name="îṣľídê">
            <a:extLst>
              <a:ext uri="{FF2B5EF4-FFF2-40B4-BE49-F238E27FC236}">
                <a16:creationId xmlns:a16="http://schemas.microsoft.com/office/drawing/2014/main" id="{C532555E-5A23-4558-81BB-818E14AF45E6}"/>
              </a:ext>
            </a:extLst>
          </p:cNvPr>
          <p:cNvSpPr/>
          <p:nvPr/>
        </p:nvSpPr>
        <p:spPr>
          <a:xfrm>
            <a:off x="8540760" y="3835298"/>
            <a:ext cx="321138" cy="321138"/>
          </a:xfrm>
          <a:prstGeom prst="ellipse">
            <a:avLst/>
          </a:prstGeom>
          <a:solidFill>
            <a:schemeClr val="bg1"/>
          </a:solidFill>
          <a:ln w="15240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29" name="ïŝḻíďê">
            <a:extLst>
              <a:ext uri="{FF2B5EF4-FFF2-40B4-BE49-F238E27FC236}">
                <a16:creationId xmlns:a16="http://schemas.microsoft.com/office/drawing/2014/main" id="{7CA4B6A4-D16B-43A6-BBB1-E53E21441408}"/>
              </a:ext>
            </a:extLst>
          </p:cNvPr>
          <p:cNvSpPr/>
          <p:nvPr/>
        </p:nvSpPr>
        <p:spPr>
          <a:xfrm>
            <a:off x="8540760" y="5146763"/>
            <a:ext cx="321138" cy="321138"/>
          </a:xfrm>
          <a:prstGeom prst="ellipse">
            <a:avLst/>
          </a:prstGeom>
          <a:solidFill>
            <a:schemeClr val="bg1"/>
          </a:solidFill>
          <a:ln w="15240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25" name="íṡ1iḓe">
            <a:extLst>
              <a:ext uri="{FF2B5EF4-FFF2-40B4-BE49-F238E27FC236}">
                <a16:creationId xmlns:a16="http://schemas.microsoft.com/office/drawing/2014/main" id="{BFE6D9C7-3557-4911-B9DF-F3E9F3F2BC87}"/>
              </a:ext>
            </a:extLst>
          </p:cNvPr>
          <p:cNvSpPr/>
          <p:nvPr/>
        </p:nvSpPr>
        <p:spPr>
          <a:xfrm>
            <a:off x="9260818" y="4174928"/>
            <a:ext cx="321138" cy="321138"/>
          </a:xfrm>
          <a:prstGeom prst="ellipse">
            <a:avLst/>
          </a:prstGeom>
          <a:solidFill>
            <a:schemeClr val="bg1"/>
          </a:solidFill>
          <a:ln w="15240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21" name="íśḷîḓé">
            <a:extLst>
              <a:ext uri="{FF2B5EF4-FFF2-40B4-BE49-F238E27FC236}">
                <a16:creationId xmlns:a16="http://schemas.microsoft.com/office/drawing/2014/main" id="{2DAE2131-DEBA-43FF-B988-0336080A725C}"/>
              </a:ext>
            </a:extLst>
          </p:cNvPr>
          <p:cNvSpPr/>
          <p:nvPr/>
        </p:nvSpPr>
        <p:spPr>
          <a:xfrm>
            <a:off x="9260818" y="2852094"/>
            <a:ext cx="321138" cy="321138"/>
          </a:xfrm>
          <a:prstGeom prst="ellipse">
            <a:avLst/>
          </a:prstGeom>
          <a:solidFill>
            <a:schemeClr val="bg1"/>
          </a:solidFill>
          <a:ln w="15240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sp>
        <p:nvSpPr>
          <p:cNvPr id="17" name="îṣḻïḋé">
            <a:extLst>
              <a:ext uri="{FF2B5EF4-FFF2-40B4-BE49-F238E27FC236}">
                <a16:creationId xmlns:a16="http://schemas.microsoft.com/office/drawing/2014/main" id="{1E8EFE6D-2F22-4F9A-B52D-7552718854F9}"/>
              </a:ext>
            </a:extLst>
          </p:cNvPr>
          <p:cNvSpPr/>
          <p:nvPr/>
        </p:nvSpPr>
        <p:spPr>
          <a:xfrm>
            <a:off x="9260818" y="1868099"/>
            <a:ext cx="321138" cy="321138"/>
          </a:xfrm>
          <a:prstGeom prst="ellipse">
            <a:avLst/>
          </a:prstGeom>
          <a:solidFill>
            <a:schemeClr val="bg1"/>
          </a:solidFill>
          <a:ln w="15240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fontScale="62500" lnSpcReduction="20000"/>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grpSp>
        <p:nvGrpSpPr>
          <p:cNvPr id="79" name="组合 78">
            <a:extLst>
              <a:ext uri="{FF2B5EF4-FFF2-40B4-BE49-F238E27FC236}">
                <a16:creationId xmlns:a16="http://schemas.microsoft.com/office/drawing/2014/main" id="{F7B79EF4-02B0-475F-B9C0-E17A1B481617}"/>
              </a:ext>
            </a:extLst>
          </p:cNvPr>
          <p:cNvGrpSpPr/>
          <p:nvPr/>
        </p:nvGrpSpPr>
        <p:grpSpPr>
          <a:xfrm>
            <a:off x="683396" y="2330828"/>
            <a:ext cx="1862470" cy="1188180"/>
            <a:chOff x="642361" y="1979955"/>
            <a:chExt cx="1862470" cy="1188180"/>
          </a:xfrm>
        </p:grpSpPr>
        <p:sp>
          <p:nvSpPr>
            <p:cNvPr id="77" name="矩形 76">
              <a:extLst>
                <a:ext uri="{FF2B5EF4-FFF2-40B4-BE49-F238E27FC236}">
                  <a16:creationId xmlns:a16="http://schemas.microsoft.com/office/drawing/2014/main" id="{97906943-6A65-4903-8460-8E118EEB8DD4}"/>
                </a:ext>
              </a:extLst>
            </p:cNvPr>
            <p:cNvSpPr/>
            <p:nvPr/>
          </p:nvSpPr>
          <p:spPr>
            <a:xfrm>
              <a:off x="667802" y="2429471"/>
              <a:ext cx="1837029" cy="738664"/>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正态分布起源于误差分析。伽利略第一个提出随机误差。</a:t>
              </a:r>
            </a:p>
          </p:txBody>
        </p:sp>
        <p:sp>
          <p:nvSpPr>
            <p:cNvPr id="78" name="i$ḻîdè">
              <a:extLst>
                <a:ext uri="{FF2B5EF4-FFF2-40B4-BE49-F238E27FC236}">
                  <a16:creationId xmlns:a16="http://schemas.microsoft.com/office/drawing/2014/main" id="{81CF6102-6B98-4303-BCED-29DD0A097912}"/>
                </a:ext>
              </a:extLst>
            </p:cNvPr>
            <p:cNvSpPr txBox="1"/>
            <p:nvPr/>
          </p:nvSpPr>
          <p:spPr bwMode="auto">
            <a:xfrm>
              <a:off x="642361" y="1979955"/>
              <a:ext cx="1837028" cy="4696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r" defTabSz="913765" rtl="0" eaLnBrk="1" fontAlgn="auto" latinLnBrk="0" hangingPunct="1">
                <a:lnSpc>
                  <a:spcPct val="10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伽利略</a:t>
              </a:r>
              <a:endPar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grpSp>
        <p:nvGrpSpPr>
          <p:cNvPr id="80" name="组合 79">
            <a:extLst>
              <a:ext uri="{FF2B5EF4-FFF2-40B4-BE49-F238E27FC236}">
                <a16:creationId xmlns:a16="http://schemas.microsoft.com/office/drawing/2014/main" id="{CFB06291-F060-4E1E-BA45-8B0C3D74989D}"/>
              </a:ext>
            </a:extLst>
          </p:cNvPr>
          <p:cNvGrpSpPr/>
          <p:nvPr/>
        </p:nvGrpSpPr>
        <p:grpSpPr>
          <a:xfrm>
            <a:off x="650447" y="3738021"/>
            <a:ext cx="1862470" cy="757293"/>
            <a:chOff x="642361" y="1979955"/>
            <a:chExt cx="1862470" cy="757293"/>
          </a:xfrm>
        </p:grpSpPr>
        <p:sp>
          <p:nvSpPr>
            <p:cNvPr id="81" name="矩形 80">
              <a:extLst>
                <a:ext uri="{FF2B5EF4-FFF2-40B4-BE49-F238E27FC236}">
                  <a16:creationId xmlns:a16="http://schemas.microsoft.com/office/drawing/2014/main" id="{861DB7CF-E638-459B-9314-25419E84F5B4}"/>
                </a:ext>
              </a:extLst>
            </p:cNvPr>
            <p:cNvSpPr/>
            <p:nvPr/>
          </p:nvSpPr>
          <p:spPr>
            <a:xfrm>
              <a:off x="667802" y="2429471"/>
              <a:ext cx="1837029" cy="307777"/>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提出伯努利大数定律。</a:t>
              </a:r>
            </a:p>
          </p:txBody>
        </p:sp>
        <p:sp>
          <p:nvSpPr>
            <p:cNvPr id="82" name="i$ḻîdè">
              <a:extLst>
                <a:ext uri="{FF2B5EF4-FFF2-40B4-BE49-F238E27FC236}">
                  <a16:creationId xmlns:a16="http://schemas.microsoft.com/office/drawing/2014/main" id="{03A71DA3-D37F-4512-B2AF-97593A70F5DA}"/>
                </a:ext>
              </a:extLst>
            </p:cNvPr>
            <p:cNvSpPr txBox="1"/>
            <p:nvPr/>
          </p:nvSpPr>
          <p:spPr bwMode="auto">
            <a:xfrm>
              <a:off x="642361" y="1979955"/>
              <a:ext cx="1837028" cy="4696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r" defTabSz="913765" rtl="0" eaLnBrk="1" fontAlgn="auto" latinLnBrk="0" hangingPunct="1">
                <a:lnSpc>
                  <a:spcPct val="10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伯努利</a:t>
              </a:r>
              <a:r>
                <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(1705)</a:t>
              </a:r>
            </a:p>
          </p:txBody>
        </p:sp>
      </p:grpSp>
      <p:grpSp>
        <p:nvGrpSpPr>
          <p:cNvPr id="83" name="组合 82">
            <a:extLst>
              <a:ext uri="{FF2B5EF4-FFF2-40B4-BE49-F238E27FC236}">
                <a16:creationId xmlns:a16="http://schemas.microsoft.com/office/drawing/2014/main" id="{8CE488CA-93CD-4075-9859-EA547E433C5B}"/>
              </a:ext>
            </a:extLst>
          </p:cNvPr>
          <p:cNvGrpSpPr/>
          <p:nvPr/>
        </p:nvGrpSpPr>
        <p:grpSpPr>
          <a:xfrm>
            <a:off x="552668" y="5024852"/>
            <a:ext cx="1946197" cy="1188180"/>
            <a:chOff x="558634" y="1979955"/>
            <a:chExt cx="1946197" cy="1188180"/>
          </a:xfrm>
        </p:grpSpPr>
        <p:sp>
          <p:nvSpPr>
            <p:cNvPr id="84" name="矩形 83">
              <a:extLst>
                <a:ext uri="{FF2B5EF4-FFF2-40B4-BE49-F238E27FC236}">
                  <a16:creationId xmlns:a16="http://schemas.microsoft.com/office/drawing/2014/main" id="{31B6318E-F419-446E-AEB7-22748FDB555B}"/>
                </a:ext>
              </a:extLst>
            </p:cNvPr>
            <p:cNvSpPr/>
            <p:nvPr/>
          </p:nvSpPr>
          <p:spPr>
            <a:xfrm>
              <a:off x="667802" y="2429471"/>
              <a:ext cx="1837029" cy="738664"/>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利用二项分布逼近的方式，得到正态密度函数的形式。</a:t>
              </a:r>
            </a:p>
          </p:txBody>
        </p:sp>
        <p:sp>
          <p:nvSpPr>
            <p:cNvPr id="85" name="i$ḻîdè">
              <a:extLst>
                <a:ext uri="{FF2B5EF4-FFF2-40B4-BE49-F238E27FC236}">
                  <a16:creationId xmlns:a16="http://schemas.microsoft.com/office/drawing/2014/main" id="{CFEE816B-B0D5-45F3-A80D-84BAC5EE4EB7}"/>
                </a:ext>
              </a:extLst>
            </p:cNvPr>
            <p:cNvSpPr txBox="1"/>
            <p:nvPr/>
          </p:nvSpPr>
          <p:spPr bwMode="auto">
            <a:xfrm>
              <a:off x="558634" y="1979955"/>
              <a:ext cx="1920755" cy="4696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fontScale="925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r" defTabSz="913765" rtl="0" eaLnBrk="1" fontAlgn="auto" latinLnBrk="0" hangingPunct="1">
                <a:lnSpc>
                  <a:spcPct val="10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棣莫弗</a:t>
              </a:r>
              <a:r>
                <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(1730~1733</a:t>
              </a:r>
              <a:r>
                <a:rPr lang="en-US" altLang="zh-CN" sz="1600" b="1" dirty="0">
                  <a:solidFill>
                    <a:srgbClr val="000000"/>
                  </a:solidFill>
                  <a:latin typeface="微软雅黑" panose="020B0503020204020204" pitchFamily="34" charset="-122"/>
                  <a:ea typeface="微软雅黑" panose="020B0503020204020204" pitchFamily="34" charset="-122"/>
                </a:rPr>
                <a:t>)</a:t>
              </a:r>
              <a:endPar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grpSp>
        <p:nvGrpSpPr>
          <p:cNvPr id="86" name="组合 85">
            <a:extLst>
              <a:ext uri="{FF2B5EF4-FFF2-40B4-BE49-F238E27FC236}">
                <a16:creationId xmlns:a16="http://schemas.microsoft.com/office/drawing/2014/main" id="{2701EDF6-26B9-4F85-853B-E403332CD983}"/>
              </a:ext>
            </a:extLst>
          </p:cNvPr>
          <p:cNvGrpSpPr/>
          <p:nvPr/>
        </p:nvGrpSpPr>
        <p:grpSpPr>
          <a:xfrm>
            <a:off x="3871379" y="1616626"/>
            <a:ext cx="1862470" cy="972736"/>
            <a:chOff x="642361" y="1979955"/>
            <a:chExt cx="1862470" cy="972736"/>
          </a:xfrm>
        </p:grpSpPr>
        <p:sp>
          <p:nvSpPr>
            <p:cNvPr id="87" name="矩形 86">
              <a:extLst>
                <a:ext uri="{FF2B5EF4-FFF2-40B4-BE49-F238E27FC236}">
                  <a16:creationId xmlns:a16="http://schemas.microsoft.com/office/drawing/2014/main" id="{93D182F3-2ACA-4E8D-9B6C-2871495710A8}"/>
                </a:ext>
              </a:extLst>
            </p:cNvPr>
            <p:cNvSpPr/>
            <p:nvPr/>
          </p:nvSpPr>
          <p:spPr>
            <a:xfrm>
              <a:off x="667802" y="2429471"/>
              <a:ext cx="1837029" cy="523220"/>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建立中心极限定理的一般形式。</a:t>
              </a:r>
            </a:p>
          </p:txBody>
        </p:sp>
        <p:sp>
          <p:nvSpPr>
            <p:cNvPr id="88" name="i$ḻîdè">
              <a:extLst>
                <a:ext uri="{FF2B5EF4-FFF2-40B4-BE49-F238E27FC236}">
                  <a16:creationId xmlns:a16="http://schemas.microsoft.com/office/drawing/2014/main" id="{47BDFA0B-302E-45A7-99ED-2DA7A6863BE7}"/>
                </a:ext>
              </a:extLst>
            </p:cNvPr>
            <p:cNvSpPr txBox="1"/>
            <p:nvPr/>
          </p:nvSpPr>
          <p:spPr bwMode="auto">
            <a:xfrm>
              <a:off x="642361" y="1979955"/>
              <a:ext cx="1837028" cy="4696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defTabSz="913765" rtl="0" eaLnBrk="1" fontAlgn="auto" latinLnBrk="0" hangingPunct="1">
                <a:lnSpc>
                  <a:spcPct val="10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拉普拉斯</a:t>
              </a:r>
              <a:r>
                <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(1780)</a:t>
              </a:r>
            </a:p>
          </p:txBody>
        </p:sp>
      </p:grpSp>
      <p:grpSp>
        <p:nvGrpSpPr>
          <p:cNvPr id="89" name="组合 88">
            <a:extLst>
              <a:ext uri="{FF2B5EF4-FFF2-40B4-BE49-F238E27FC236}">
                <a16:creationId xmlns:a16="http://schemas.microsoft.com/office/drawing/2014/main" id="{2BB3343F-B2DF-4D9E-86EE-7AFF5751C598}"/>
              </a:ext>
            </a:extLst>
          </p:cNvPr>
          <p:cNvGrpSpPr/>
          <p:nvPr/>
        </p:nvGrpSpPr>
        <p:grpSpPr>
          <a:xfrm>
            <a:off x="3838000" y="2942632"/>
            <a:ext cx="1862470" cy="757293"/>
            <a:chOff x="642361" y="1979955"/>
            <a:chExt cx="1862470" cy="757293"/>
          </a:xfrm>
        </p:grpSpPr>
        <p:sp>
          <p:nvSpPr>
            <p:cNvPr id="90" name="矩形 89">
              <a:extLst>
                <a:ext uri="{FF2B5EF4-FFF2-40B4-BE49-F238E27FC236}">
                  <a16:creationId xmlns:a16="http://schemas.microsoft.com/office/drawing/2014/main" id="{6EDAEDB1-CEB0-4177-B15B-3924E2ABE57E}"/>
                </a:ext>
              </a:extLst>
            </p:cNvPr>
            <p:cNvSpPr/>
            <p:nvPr/>
          </p:nvSpPr>
          <p:spPr>
            <a:xfrm>
              <a:off x="667802" y="2429471"/>
              <a:ext cx="1837029" cy="307777"/>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发明最小二乘法。</a:t>
              </a:r>
            </a:p>
          </p:txBody>
        </p:sp>
        <p:sp>
          <p:nvSpPr>
            <p:cNvPr id="91" name="i$ḻîdè">
              <a:extLst>
                <a:ext uri="{FF2B5EF4-FFF2-40B4-BE49-F238E27FC236}">
                  <a16:creationId xmlns:a16="http://schemas.microsoft.com/office/drawing/2014/main" id="{E58F9487-8CA7-415B-BD6E-400BDFA0D088}"/>
                </a:ext>
              </a:extLst>
            </p:cNvPr>
            <p:cNvSpPr txBox="1"/>
            <p:nvPr/>
          </p:nvSpPr>
          <p:spPr bwMode="auto">
            <a:xfrm>
              <a:off x="642361" y="1979955"/>
              <a:ext cx="1837028" cy="4696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defTabSz="913765" rtl="0" eaLnBrk="1" fontAlgn="auto" latinLnBrk="0" hangingPunct="1">
                <a:lnSpc>
                  <a:spcPct val="100000"/>
                </a:lnSpc>
                <a:spcBef>
                  <a:spcPct val="0"/>
                </a:spcBef>
                <a:spcAft>
                  <a:spcPts val="0"/>
                </a:spcAft>
                <a:buClrTx/>
                <a:buSzTx/>
                <a:buFontTx/>
                <a:buNone/>
                <a:defRPr/>
              </a:pPr>
              <a:r>
                <a:rPr lang="zh-CN" altLang="en-US" sz="1600" b="1" dirty="0">
                  <a:solidFill>
                    <a:srgbClr val="000000"/>
                  </a:solidFill>
                  <a:latin typeface="微软雅黑" panose="020B0503020204020204" pitchFamily="34" charset="-122"/>
                  <a:ea typeface="微软雅黑" panose="020B0503020204020204" pitchFamily="34" charset="-122"/>
                </a:rPr>
                <a:t>勒让德</a:t>
              </a:r>
              <a:r>
                <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(1805)</a:t>
              </a:r>
            </a:p>
          </p:txBody>
        </p:sp>
      </p:grpSp>
      <p:grpSp>
        <p:nvGrpSpPr>
          <p:cNvPr id="92" name="组合 91">
            <a:extLst>
              <a:ext uri="{FF2B5EF4-FFF2-40B4-BE49-F238E27FC236}">
                <a16:creationId xmlns:a16="http://schemas.microsoft.com/office/drawing/2014/main" id="{0BE403C1-972F-4C74-859A-00C356F67796}"/>
              </a:ext>
            </a:extLst>
          </p:cNvPr>
          <p:cNvGrpSpPr/>
          <p:nvPr/>
        </p:nvGrpSpPr>
        <p:grpSpPr>
          <a:xfrm>
            <a:off x="3853722" y="4249437"/>
            <a:ext cx="1862470" cy="1188180"/>
            <a:chOff x="642361" y="1979955"/>
            <a:chExt cx="1862470" cy="1188180"/>
          </a:xfrm>
        </p:grpSpPr>
        <p:sp>
          <p:nvSpPr>
            <p:cNvPr id="93" name="矩形 92">
              <a:extLst>
                <a:ext uri="{FF2B5EF4-FFF2-40B4-BE49-F238E27FC236}">
                  <a16:creationId xmlns:a16="http://schemas.microsoft.com/office/drawing/2014/main" id="{14ABE426-2BD6-4E11-AF51-F0B36750BAE8}"/>
                </a:ext>
              </a:extLst>
            </p:cNvPr>
            <p:cNvSpPr/>
            <p:nvPr/>
          </p:nvSpPr>
          <p:spPr>
            <a:xfrm>
              <a:off x="667802" y="2429471"/>
              <a:ext cx="1837029" cy="738664"/>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引入正态误差理论，补充了最小二乘法，首次导出正态分布。</a:t>
              </a:r>
            </a:p>
          </p:txBody>
        </p:sp>
        <p:sp>
          <p:nvSpPr>
            <p:cNvPr id="94" name="i$ḻîdè">
              <a:extLst>
                <a:ext uri="{FF2B5EF4-FFF2-40B4-BE49-F238E27FC236}">
                  <a16:creationId xmlns:a16="http://schemas.microsoft.com/office/drawing/2014/main" id="{0E157756-3C03-467A-A94E-3F09F9532B37}"/>
                </a:ext>
              </a:extLst>
            </p:cNvPr>
            <p:cNvSpPr txBox="1"/>
            <p:nvPr/>
          </p:nvSpPr>
          <p:spPr bwMode="auto">
            <a:xfrm>
              <a:off x="642361" y="1979955"/>
              <a:ext cx="1837028" cy="4696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defTabSz="913765" rtl="0" eaLnBrk="1" fontAlgn="auto" latinLnBrk="0" hangingPunct="1">
                <a:lnSpc>
                  <a:spcPct val="100000"/>
                </a:lnSpc>
                <a:spcBef>
                  <a:spcPct val="0"/>
                </a:spcBef>
                <a:spcAft>
                  <a:spcPts val="0"/>
                </a:spcAft>
                <a:buClrTx/>
                <a:buSzTx/>
                <a:buFontTx/>
                <a:buNone/>
                <a:defRPr/>
              </a:pPr>
              <a:r>
                <a:rPr lang="zh-CN" altLang="en-US" sz="1600" b="1" dirty="0">
                  <a:solidFill>
                    <a:srgbClr val="000000"/>
                  </a:solidFill>
                  <a:latin typeface="微软雅黑" panose="020B0503020204020204" pitchFamily="34" charset="-122"/>
                  <a:ea typeface="微软雅黑" panose="020B0503020204020204" pitchFamily="34" charset="-122"/>
                </a:rPr>
                <a:t>高斯</a:t>
              </a:r>
              <a:r>
                <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(1809)</a:t>
              </a:r>
            </a:p>
          </p:txBody>
        </p:sp>
      </p:grpSp>
      <p:grpSp>
        <p:nvGrpSpPr>
          <p:cNvPr id="95" name="组合 94">
            <a:extLst>
              <a:ext uri="{FF2B5EF4-FFF2-40B4-BE49-F238E27FC236}">
                <a16:creationId xmlns:a16="http://schemas.microsoft.com/office/drawing/2014/main" id="{A638EE41-9006-4AFD-96E8-0C66DEB36205}"/>
              </a:ext>
            </a:extLst>
          </p:cNvPr>
          <p:cNvGrpSpPr/>
          <p:nvPr/>
        </p:nvGrpSpPr>
        <p:grpSpPr>
          <a:xfrm>
            <a:off x="6523863" y="2364897"/>
            <a:ext cx="1862470" cy="1188180"/>
            <a:chOff x="642361" y="1979955"/>
            <a:chExt cx="1862470" cy="1188180"/>
          </a:xfrm>
        </p:grpSpPr>
        <p:sp>
          <p:nvSpPr>
            <p:cNvPr id="96" name="矩形 95">
              <a:extLst>
                <a:ext uri="{FF2B5EF4-FFF2-40B4-BE49-F238E27FC236}">
                  <a16:creationId xmlns:a16="http://schemas.microsoft.com/office/drawing/2014/main" id="{5D3C4D70-C220-416C-B93D-EDE132991A1B}"/>
                </a:ext>
              </a:extLst>
            </p:cNvPr>
            <p:cNvSpPr/>
            <p:nvPr/>
          </p:nvSpPr>
          <p:spPr>
            <a:xfrm>
              <a:off x="667802" y="2429471"/>
              <a:ext cx="1837029" cy="738664"/>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提出元误差学说，逐步确立误差服从正态分布。</a:t>
              </a:r>
            </a:p>
          </p:txBody>
        </p:sp>
        <p:sp>
          <p:nvSpPr>
            <p:cNvPr id="97" name="i$ḻîdè">
              <a:extLst>
                <a:ext uri="{FF2B5EF4-FFF2-40B4-BE49-F238E27FC236}">
                  <a16:creationId xmlns:a16="http://schemas.microsoft.com/office/drawing/2014/main" id="{A4A3A37D-BF14-4DC0-9137-8C9F52A25BAE}"/>
                </a:ext>
              </a:extLst>
            </p:cNvPr>
            <p:cNvSpPr txBox="1"/>
            <p:nvPr/>
          </p:nvSpPr>
          <p:spPr bwMode="auto">
            <a:xfrm>
              <a:off x="642361" y="1979955"/>
              <a:ext cx="1837028" cy="4696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r" defTabSz="913765" rtl="0" eaLnBrk="1" fontAlgn="auto" latinLnBrk="0" hangingPunct="1">
                <a:lnSpc>
                  <a:spcPct val="10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海根</a:t>
              </a:r>
              <a:r>
                <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(1837)</a:t>
              </a:r>
            </a:p>
          </p:txBody>
        </p:sp>
      </p:grpSp>
      <p:grpSp>
        <p:nvGrpSpPr>
          <p:cNvPr id="98" name="组合 97">
            <a:extLst>
              <a:ext uri="{FF2B5EF4-FFF2-40B4-BE49-F238E27FC236}">
                <a16:creationId xmlns:a16="http://schemas.microsoft.com/office/drawing/2014/main" id="{9703D809-FAA0-4B5F-A165-C64090D37BAA}"/>
              </a:ext>
            </a:extLst>
          </p:cNvPr>
          <p:cNvGrpSpPr/>
          <p:nvPr/>
        </p:nvGrpSpPr>
        <p:grpSpPr>
          <a:xfrm>
            <a:off x="6557333" y="5016373"/>
            <a:ext cx="1862470" cy="1188180"/>
            <a:chOff x="642361" y="1979955"/>
            <a:chExt cx="1862470" cy="1188180"/>
          </a:xfrm>
        </p:grpSpPr>
        <p:sp>
          <p:nvSpPr>
            <p:cNvPr id="99" name="矩形 98">
              <a:extLst>
                <a:ext uri="{FF2B5EF4-FFF2-40B4-BE49-F238E27FC236}">
                  <a16:creationId xmlns:a16="http://schemas.microsoft.com/office/drawing/2014/main" id="{87D19A1C-B578-4D55-B7EC-EA2E2D0A235E}"/>
                </a:ext>
              </a:extLst>
            </p:cNvPr>
            <p:cNvSpPr/>
            <p:nvPr/>
          </p:nvSpPr>
          <p:spPr>
            <a:xfrm>
              <a:off x="667802" y="2429471"/>
              <a:ext cx="1837029" cy="738664"/>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数据与正态拟合欠佳的情况日渐为人们重视。</a:t>
              </a:r>
            </a:p>
          </p:txBody>
        </p:sp>
        <p:sp>
          <p:nvSpPr>
            <p:cNvPr id="100" name="i$ḻîdè">
              <a:extLst>
                <a:ext uri="{FF2B5EF4-FFF2-40B4-BE49-F238E27FC236}">
                  <a16:creationId xmlns:a16="http://schemas.microsoft.com/office/drawing/2014/main" id="{A8AB6FF9-057C-4F14-9733-0797DC08422A}"/>
                </a:ext>
              </a:extLst>
            </p:cNvPr>
            <p:cNvSpPr txBox="1"/>
            <p:nvPr/>
          </p:nvSpPr>
          <p:spPr bwMode="auto">
            <a:xfrm>
              <a:off x="642361" y="1979955"/>
              <a:ext cx="1837028" cy="4696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r" defTabSz="913765" rtl="0" eaLnBrk="1" fontAlgn="auto" latinLnBrk="0" hangingPunct="1">
                <a:lnSpc>
                  <a:spcPct val="100000"/>
                </a:lnSpc>
                <a:spcBef>
                  <a:spcPct val="0"/>
                </a:spcBef>
                <a:spcAft>
                  <a:spcPts val="0"/>
                </a:spcAft>
                <a:buClrTx/>
                <a:buSzTx/>
                <a:buFontTx/>
                <a:buNone/>
                <a:defRPr/>
              </a:pPr>
              <a:r>
                <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19</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世纪末</a:t>
              </a:r>
              <a:endPar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grpSp>
        <p:nvGrpSpPr>
          <p:cNvPr id="101" name="组合 100">
            <a:extLst>
              <a:ext uri="{FF2B5EF4-FFF2-40B4-BE49-F238E27FC236}">
                <a16:creationId xmlns:a16="http://schemas.microsoft.com/office/drawing/2014/main" id="{3E051C0F-D26C-40C2-BD1D-414D146F7759}"/>
              </a:ext>
            </a:extLst>
          </p:cNvPr>
          <p:cNvGrpSpPr/>
          <p:nvPr/>
        </p:nvGrpSpPr>
        <p:grpSpPr>
          <a:xfrm>
            <a:off x="9688162" y="1702869"/>
            <a:ext cx="1862470" cy="972736"/>
            <a:chOff x="642361" y="1979955"/>
            <a:chExt cx="1862470" cy="972736"/>
          </a:xfrm>
        </p:grpSpPr>
        <p:sp>
          <p:nvSpPr>
            <p:cNvPr id="102" name="矩形 101">
              <a:extLst>
                <a:ext uri="{FF2B5EF4-FFF2-40B4-BE49-F238E27FC236}">
                  <a16:creationId xmlns:a16="http://schemas.microsoft.com/office/drawing/2014/main" id="{6329E3AD-0AAA-41C1-9149-D37BD53616F2}"/>
                </a:ext>
              </a:extLst>
            </p:cNvPr>
            <p:cNvSpPr/>
            <p:nvPr/>
          </p:nvSpPr>
          <p:spPr>
            <a:xfrm>
              <a:off x="667802" y="2429471"/>
              <a:ext cx="1837029" cy="523220"/>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依赖于正态分布的传统方法开始招致质疑。</a:t>
              </a:r>
            </a:p>
          </p:txBody>
        </p:sp>
        <p:sp>
          <p:nvSpPr>
            <p:cNvPr id="103" name="i$ḻîdè">
              <a:extLst>
                <a:ext uri="{FF2B5EF4-FFF2-40B4-BE49-F238E27FC236}">
                  <a16:creationId xmlns:a16="http://schemas.microsoft.com/office/drawing/2014/main" id="{1972BA69-619D-4688-8A53-1EC6C1BC3EF2}"/>
                </a:ext>
              </a:extLst>
            </p:cNvPr>
            <p:cNvSpPr txBox="1"/>
            <p:nvPr/>
          </p:nvSpPr>
          <p:spPr bwMode="auto">
            <a:xfrm>
              <a:off x="642361" y="1979955"/>
              <a:ext cx="1837028" cy="4696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defTabSz="913765" rtl="0" eaLnBrk="1" fontAlgn="auto" latinLnBrk="0" hangingPunct="1">
                <a:lnSpc>
                  <a:spcPct val="100000"/>
                </a:lnSpc>
                <a:spcBef>
                  <a:spcPct val="0"/>
                </a:spcBef>
                <a:spcAft>
                  <a:spcPts val="0"/>
                </a:spcAft>
                <a:buClrTx/>
                <a:buSzTx/>
                <a:buFontTx/>
                <a:buNone/>
                <a:defRPr/>
              </a:pPr>
              <a:r>
                <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20</a:t>
              </a: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世纪初</a:t>
              </a:r>
              <a:endPar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grpSp>
        <p:nvGrpSpPr>
          <p:cNvPr id="107" name="组合 106">
            <a:extLst>
              <a:ext uri="{FF2B5EF4-FFF2-40B4-BE49-F238E27FC236}">
                <a16:creationId xmlns:a16="http://schemas.microsoft.com/office/drawing/2014/main" id="{3638A603-E6F3-4D03-ABF7-B199A82ACDC4}"/>
              </a:ext>
            </a:extLst>
          </p:cNvPr>
          <p:cNvGrpSpPr/>
          <p:nvPr/>
        </p:nvGrpSpPr>
        <p:grpSpPr>
          <a:xfrm>
            <a:off x="9739044" y="2690336"/>
            <a:ext cx="1862470" cy="1403623"/>
            <a:chOff x="642361" y="1979955"/>
            <a:chExt cx="1862470" cy="1403623"/>
          </a:xfrm>
        </p:grpSpPr>
        <p:sp>
          <p:nvSpPr>
            <p:cNvPr id="108" name="矩形 107">
              <a:extLst>
                <a:ext uri="{FF2B5EF4-FFF2-40B4-BE49-F238E27FC236}">
                  <a16:creationId xmlns:a16="http://schemas.microsoft.com/office/drawing/2014/main" id="{B40B810D-E79E-433A-8C92-D50F4E2D2466}"/>
                </a:ext>
              </a:extLst>
            </p:cNvPr>
            <p:cNvSpPr/>
            <p:nvPr/>
          </p:nvSpPr>
          <p:spPr>
            <a:xfrm>
              <a:off x="667802" y="2429471"/>
              <a:ext cx="1837029" cy="954107"/>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学者们提出了统计学三大分布：卡方分布、</a:t>
              </a:r>
              <a:r>
                <a:rPr lang="en-US" altLang="zh-CN" sz="1400" dirty="0">
                  <a:latin typeface="微软雅黑" panose="020B0503020204020204" pitchFamily="34" charset="-122"/>
                  <a:ea typeface="微软雅黑" panose="020B0503020204020204" pitchFamily="34" charset="-122"/>
                </a:rPr>
                <a:t>t</a:t>
              </a:r>
              <a:r>
                <a:rPr lang="zh-CN" altLang="en-US" sz="1400" dirty="0">
                  <a:latin typeface="微软雅黑" panose="020B0503020204020204" pitchFamily="34" charset="-122"/>
                  <a:ea typeface="微软雅黑" panose="020B0503020204020204" pitchFamily="34" charset="-122"/>
                </a:rPr>
                <a:t>分布、</a:t>
              </a:r>
              <a:r>
                <a:rPr lang="en-US" altLang="zh-CN" sz="1400" dirty="0">
                  <a:latin typeface="微软雅黑" panose="020B0503020204020204" pitchFamily="34" charset="-122"/>
                  <a:ea typeface="微软雅黑" panose="020B0503020204020204" pitchFamily="34" charset="-122"/>
                </a:rPr>
                <a:t>F</a:t>
              </a:r>
              <a:r>
                <a:rPr lang="zh-CN" altLang="en-US" sz="1400" dirty="0">
                  <a:latin typeface="微软雅黑" panose="020B0503020204020204" pitchFamily="34" charset="-122"/>
                  <a:ea typeface="微软雅黑" panose="020B0503020204020204" pitchFamily="34" charset="-122"/>
                </a:rPr>
                <a:t>分布，掀起了小样本理论革命。</a:t>
              </a:r>
            </a:p>
          </p:txBody>
        </p:sp>
        <p:sp>
          <p:nvSpPr>
            <p:cNvPr id="109" name="i$ḻîdè">
              <a:extLst>
                <a:ext uri="{FF2B5EF4-FFF2-40B4-BE49-F238E27FC236}">
                  <a16:creationId xmlns:a16="http://schemas.microsoft.com/office/drawing/2014/main" id="{60482FDD-568A-4D73-B98D-7D47971C36F5}"/>
                </a:ext>
              </a:extLst>
            </p:cNvPr>
            <p:cNvSpPr txBox="1"/>
            <p:nvPr/>
          </p:nvSpPr>
          <p:spPr bwMode="auto">
            <a:xfrm>
              <a:off x="642361" y="1979955"/>
              <a:ext cx="1837028" cy="4696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defTabSz="913765" rtl="0" eaLnBrk="1" fontAlgn="auto" latinLnBrk="0" hangingPunct="1">
                <a:lnSpc>
                  <a:spcPct val="100000"/>
                </a:lnSpc>
                <a:spcBef>
                  <a:spcPct val="0"/>
                </a:spcBef>
                <a:spcAft>
                  <a:spcPts val="0"/>
                </a:spcAft>
                <a:buClrTx/>
                <a:buSzTx/>
                <a:buFontTx/>
                <a:buNone/>
                <a:defRPr/>
              </a:pPr>
              <a:r>
                <a:rPr lang="en-US" altLang="zh-CN" sz="1600" b="1" dirty="0">
                  <a:solidFill>
                    <a:srgbClr val="000000"/>
                  </a:solidFill>
                  <a:latin typeface="微软雅黑" panose="020B0503020204020204" pitchFamily="34" charset="-122"/>
                  <a:ea typeface="微软雅黑" panose="020B0503020204020204" pitchFamily="34" charset="-122"/>
                </a:rPr>
                <a:t>20</a:t>
              </a:r>
              <a:r>
                <a:rPr lang="zh-CN" altLang="en-US" sz="1600" b="1" dirty="0">
                  <a:solidFill>
                    <a:srgbClr val="000000"/>
                  </a:solidFill>
                  <a:latin typeface="微软雅黑" panose="020B0503020204020204" pitchFamily="34" charset="-122"/>
                  <a:ea typeface="微软雅黑" panose="020B0503020204020204" pitchFamily="34" charset="-122"/>
                </a:rPr>
                <a:t>世纪初</a:t>
              </a:r>
              <a:endPar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grpSp>
        <p:nvGrpSpPr>
          <p:cNvPr id="110" name="组合 109">
            <a:extLst>
              <a:ext uri="{FF2B5EF4-FFF2-40B4-BE49-F238E27FC236}">
                <a16:creationId xmlns:a16="http://schemas.microsoft.com/office/drawing/2014/main" id="{FAE75431-C27D-42AF-A1BD-C5712EAF9B7A}"/>
              </a:ext>
            </a:extLst>
          </p:cNvPr>
          <p:cNvGrpSpPr/>
          <p:nvPr/>
        </p:nvGrpSpPr>
        <p:grpSpPr>
          <a:xfrm>
            <a:off x="6523863" y="3699925"/>
            <a:ext cx="1862470" cy="972736"/>
            <a:chOff x="642361" y="1979955"/>
            <a:chExt cx="1862470" cy="972736"/>
          </a:xfrm>
        </p:grpSpPr>
        <p:sp>
          <p:nvSpPr>
            <p:cNvPr id="111" name="矩形 110">
              <a:extLst>
                <a:ext uri="{FF2B5EF4-FFF2-40B4-BE49-F238E27FC236}">
                  <a16:creationId xmlns:a16="http://schemas.microsoft.com/office/drawing/2014/main" id="{B9801283-0E66-4D0B-A1EA-801AB7FACACE}"/>
                </a:ext>
              </a:extLst>
            </p:cNvPr>
            <p:cNvSpPr/>
            <p:nvPr/>
          </p:nvSpPr>
          <p:spPr>
            <a:xfrm>
              <a:off x="667802" y="2429471"/>
              <a:ext cx="1837029" cy="523220"/>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利用中心极限定理论证正态分布。</a:t>
              </a:r>
            </a:p>
          </p:txBody>
        </p:sp>
        <p:sp>
          <p:nvSpPr>
            <p:cNvPr id="112" name="i$ḻîdè">
              <a:extLst>
                <a:ext uri="{FF2B5EF4-FFF2-40B4-BE49-F238E27FC236}">
                  <a16:creationId xmlns:a16="http://schemas.microsoft.com/office/drawing/2014/main" id="{875682EF-2E76-40F1-84BE-4DC93995DF28}"/>
                </a:ext>
              </a:extLst>
            </p:cNvPr>
            <p:cNvSpPr txBox="1"/>
            <p:nvPr/>
          </p:nvSpPr>
          <p:spPr bwMode="auto">
            <a:xfrm>
              <a:off x="642361" y="1979955"/>
              <a:ext cx="1837028" cy="4696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algn="r" defTabSz="913765" rtl="0" eaLnBrk="1" fontAlgn="auto" latinLnBrk="0" hangingPunct="1">
                <a:lnSpc>
                  <a:spcPct val="100000"/>
                </a:lnSpc>
                <a:spcBef>
                  <a:spcPct val="0"/>
                </a:spcBef>
                <a:spcAft>
                  <a:spcPts val="0"/>
                </a:spcAft>
                <a:buClrTx/>
                <a:buSzTx/>
                <a:buFontTx/>
                <a:buNone/>
                <a:defRPr/>
              </a:pPr>
              <a:r>
                <a:rPr kumimoji="0" lang="zh-CN" altLang="en-US"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拉普拉斯</a:t>
              </a:r>
              <a:r>
                <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(1811)</a:t>
              </a:r>
            </a:p>
          </p:txBody>
        </p:sp>
      </p:grpSp>
      <p:grpSp>
        <p:nvGrpSpPr>
          <p:cNvPr id="113" name="组合 112">
            <a:extLst>
              <a:ext uri="{FF2B5EF4-FFF2-40B4-BE49-F238E27FC236}">
                <a16:creationId xmlns:a16="http://schemas.microsoft.com/office/drawing/2014/main" id="{8061156A-A417-41AC-BEF0-6180ED84B7FD}"/>
              </a:ext>
            </a:extLst>
          </p:cNvPr>
          <p:cNvGrpSpPr/>
          <p:nvPr/>
        </p:nvGrpSpPr>
        <p:grpSpPr>
          <a:xfrm>
            <a:off x="9713603" y="4022432"/>
            <a:ext cx="1862470" cy="2265398"/>
            <a:chOff x="642361" y="1979955"/>
            <a:chExt cx="1862470" cy="2265398"/>
          </a:xfrm>
        </p:grpSpPr>
        <p:sp>
          <p:nvSpPr>
            <p:cNvPr id="114" name="矩形 113">
              <a:extLst>
                <a:ext uri="{FF2B5EF4-FFF2-40B4-BE49-F238E27FC236}">
                  <a16:creationId xmlns:a16="http://schemas.microsoft.com/office/drawing/2014/main" id="{A6803DB8-7308-4475-AA94-15F284C7C0DB}"/>
                </a:ext>
              </a:extLst>
            </p:cNvPr>
            <p:cNvSpPr/>
            <p:nvPr/>
          </p:nvSpPr>
          <p:spPr>
            <a:xfrm>
              <a:off x="667802" y="2429471"/>
              <a:ext cx="1837029" cy="1815882"/>
            </a:xfrm>
            <a:prstGeom prst="rect">
              <a:avLst/>
            </a:prstGeom>
          </p:spPr>
          <p:txBody>
            <a:bodyPr wrap="square">
              <a:spAutoFit/>
            </a:bodyPr>
            <a:lstStyle/>
            <a:p>
              <a:pPr algn="just"/>
              <a:r>
                <a:rPr lang="zh-CN" altLang="en-US" sz="1400" dirty="0">
                  <a:latin typeface="微软雅黑" panose="020B0503020204020204" pitchFamily="34" charset="-122"/>
                  <a:ea typeface="微软雅黑" panose="020B0503020204020204" pitchFamily="34" charset="-122"/>
                </a:rPr>
                <a:t>最终完成独立和中心极限定理的一般形式，发现当样本量趋近于无穷时，一系列重要统计量的极限分布都构成正态形式，这构成了大样本方法的基础。</a:t>
              </a:r>
            </a:p>
          </p:txBody>
        </p:sp>
        <p:sp>
          <p:nvSpPr>
            <p:cNvPr id="115" name="i$ḻîdè">
              <a:extLst>
                <a:ext uri="{FF2B5EF4-FFF2-40B4-BE49-F238E27FC236}">
                  <a16:creationId xmlns:a16="http://schemas.microsoft.com/office/drawing/2014/main" id="{C73B1A53-CE6B-410E-AA0A-AA345D7EFBBC}"/>
                </a:ext>
              </a:extLst>
            </p:cNvPr>
            <p:cNvSpPr txBox="1"/>
            <p:nvPr/>
          </p:nvSpPr>
          <p:spPr bwMode="auto">
            <a:xfrm>
              <a:off x="642361" y="1979955"/>
              <a:ext cx="1837028" cy="46963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0" marR="0" lvl="0" indent="0" defTabSz="913765" rtl="0" eaLnBrk="1" fontAlgn="auto" latinLnBrk="0" hangingPunct="1">
                <a:lnSpc>
                  <a:spcPct val="100000"/>
                </a:lnSpc>
                <a:spcBef>
                  <a:spcPct val="0"/>
                </a:spcBef>
                <a:spcAft>
                  <a:spcPts val="0"/>
                </a:spcAft>
                <a:buClrTx/>
                <a:buSzTx/>
                <a:buFontTx/>
                <a:buNone/>
                <a:defRPr/>
              </a:pPr>
              <a:r>
                <a:rPr lang="en-US" altLang="zh-CN" sz="1600" b="1" dirty="0">
                  <a:solidFill>
                    <a:srgbClr val="000000"/>
                  </a:solidFill>
                  <a:latin typeface="微软雅黑" panose="020B0503020204020204" pitchFamily="34" charset="-122"/>
                  <a:ea typeface="微软雅黑" panose="020B0503020204020204" pitchFamily="34" charset="-122"/>
                </a:rPr>
                <a:t>20</a:t>
              </a:r>
              <a:r>
                <a:rPr lang="zh-CN" altLang="en-US" sz="1600" b="1" dirty="0">
                  <a:solidFill>
                    <a:srgbClr val="000000"/>
                  </a:solidFill>
                  <a:latin typeface="微软雅黑" panose="020B0503020204020204" pitchFamily="34" charset="-122"/>
                  <a:ea typeface="微软雅黑" panose="020B0503020204020204" pitchFamily="34" charset="-122"/>
                </a:rPr>
                <a:t>世纪</a:t>
              </a:r>
              <a:r>
                <a:rPr lang="en-US" altLang="zh-CN" sz="1600" b="1" dirty="0">
                  <a:solidFill>
                    <a:srgbClr val="000000"/>
                  </a:solidFill>
                  <a:latin typeface="微软雅黑" panose="020B0503020204020204" pitchFamily="34" charset="-122"/>
                  <a:ea typeface="微软雅黑" panose="020B0503020204020204" pitchFamily="34" charset="-122"/>
                </a:rPr>
                <a:t>30</a:t>
              </a:r>
              <a:r>
                <a:rPr lang="zh-CN" altLang="en-US" sz="1600" b="1" dirty="0">
                  <a:solidFill>
                    <a:srgbClr val="000000"/>
                  </a:solidFill>
                  <a:latin typeface="微软雅黑" panose="020B0503020204020204" pitchFamily="34" charset="-122"/>
                  <a:ea typeface="微软雅黑" panose="020B0503020204020204" pitchFamily="34" charset="-122"/>
                </a:rPr>
                <a:t>年代</a:t>
              </a:r>
              <a:endParaRPr kumimoji="0" lang="en-US" altLang="zh-CN" sz="1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grpSp>
        <p:nvGrpSpPr>
          <p:cNvPr id="116" name="组合 115">
            <a:extLst>
              <a:ext uri="{FF2B5EF4-FFF2-40B4-BE49-F238E27FC236}">
                <a16:creationId xmlns:a16="http://schemas.microsoft.com/office/drawing/2014/main" id="{9332B50E-C68D-41A0-A2BC-46866C9AB690}"/>
              </a:ext>
            </a:extLst>
          </p:cNvPr>
          <p:cNvGrpSpPr/>
          <p:nvPr/>
        </p:nvGrpSpPr>
        <p:grpSpPr>
          <a:xfrm>
            <a:off x="-1" y="6488668"/>
            <a:ext cx="12192001" cy="377476"/>
            <a:chOff x="-1" y="6488668"/>
            <a:chExt cx="12192001" cy="377476"/>
          </a:xfrm>
        </p:grpSpPr>
        <p:sp>
          <p:nvSpPr>
            <p:cNvPr id="117" name="ïṥḷíḍè">
              <a:extLst>
                <a:ext uri="{FF2B5EF4-FFF2-40B4-BE49-F238E27FC236}">
                  <a16:creationId xmlns:a16="http://schemas.microsoft.com/office/drawing/2014/main" id="{11B88ABA-1B08-4643-BEA4-1F951F46AD65}"/>
                </a:ext>
              </a:extLst>
            </p:cNvPr>
            <p:cNvSpPr/>
            <p:nvPr/>
          </p:nvSpPr>
          <p:spPr bwMode="auto">
            <a:xfrm>
              <a:off x="-1" y="6496812"/>
              <a:ext cx="12192001" cy="369332"/>
            </a:xfrm>
            <a:prstGeom prst="rect">
              <a:avLst/>
            </a:prstGeom>
            <a:solidFill>
              <a:srgbClr val="685D5C"/>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endParaRPr>
            </a:p>
          </p:txBody>
        </p:sp>
        <p:sp>
          <p:nvSpPr>
            <p:cNvPr id="118" name="矩形 117">
              <a:extLst>
                <a:ext uri="{FF2B5EF4-FFF2-40B4-BE49-F238E27FC236}">
                  <a16:creationId xmlns:a16="http://schemas.microsoft.com/office/drawing/2014/main" id="{9547C96E-582F-422D-8CB0-5867E8BCA684}"/>
                </a:ext>
              </a:extLst>
            </p:cNvPr>
            <p:cNvSpPr/>
            <p:nvPr/>
          </p:nvSpPr>
          <p:spPr>
            <a:xfrm>
              <a:off x="5139038" y="6488668"/>
              <a:ext cx="5559664" cy="369332"/>
            </a:xfrm>
            <a:prstGeom prst="rect">
              <a:avLst/>
            </a:prstGeom>
          </p:spPr>
          <p:txBody>
            <a:bodyPr wrap="none">
              <a:spAutoFit/>
            </a:bodyPr>
            <a:lstStyle/>
            <a:p>
              <a:r>
                <a:rPr lang="zh-CN" altLang="en-US" dirty="0">
                  <a:solidFill>
                    <a:schemeClr val="bg1"/>
                  </a:solidFill>
                </a:rPr>
                <a:t>https://cosx.org/2013/01/story-of-normal-distribution-1/</a:t>
              </a:r>
            </a:p>
          </p:txBody>
        </p:sp>
        <p:sp>
          <p:nvSpPr>
            <p:cNvPr id="119" name="矩形 118">
              <a:extLst>
                <a:ext uri="{FF2B5EF4-FFF2-40B4-BE49-F238E27FC236}">
                  <a16:creationId xmlns:a16="http://schemas.microsoft.com/office/drawing/2014/main" id="{2422C23D-511A-44CA-9E9A-E8F711716886}"/>
                </a:ext>
              </a:extLst>
            </p:cNvPr>
            <p:cNvSpPr/>
            <p:nvPr/>
          </p:nvSpPr>
          <p:spPr>
            <a:xfrm>
              <a:off x="630526" y="6488668"/>
              <a:ext cx="3877985" cy="369332"/>
            </a:xfrm>
            <a:prstGeom prst="rect">
              <a:avLst/>
            </a:prstGeom>
          </p:spPr>
          <p:txBody>
            <a:bodyPr wrap="none">
              <a:spAutoFit/>
            </a:bodyPr>
            <a:lstStyle/>
            <a:p>
              <a:r>
                <a:rPr lang="zh-CN" altLang="en-US" b="1" dirty="0">
                  <a:solidFill>
                    <a:schemeClr val="bg1"/>
                  </a:solidFill>
                </a:rPr>
                <a:t>推荐阅读：</a:t>
              </a:r>
              <a:r>
                <a:rPr lang="en-US" altLang="zh-CN" dirty="0">
                  <a:solidFill>
                    <a:schemeClr val="bg1"/>
                  </a:solidFill>
                </a:rPr>
                <a:t>《</a:t>
              </a:r>
              <a:r>
                <a:rPr lang="zh-CN" altLang="en-US" dirty="0">
                  <a:solidFill>
                    <a:schemeClr val="bg1"/>
                  </a:solidFill>
                </a:rPr>
                <a:t>正态分布的前世今生</a:t>
              </a:r>
              <a:r>
                <a:rPr lang="en-US" altLang="zh-CN" dirty="0">
                  <a:solidFill>
                    <a:schemeClr val="bg1"/>
                  </a:solidFill>
                </a:rPr>
                <a:t>》</a:t>
              </a:r>
              <a:endParaRPr lang="zh-CN" altLang="en-US" dirty="0">
                <a:solidFill>
                  <a:schemeClr val="bg1"/>
                </a:solidFill>
              </a:endParaRPr>
            </a:p>
          </p:txBody>
        </p:sp>
      </p:grpSp>
      <p:sp>
        <p:nvSpPr>
          <p:cNvPr id="120" name="标题 1">
            <a:extLst>
              <a:ext uri="{FF2B5EF4-FFF2-40B4-BE49-F238E27FC236}">
                <a16:creationId xmlns:a16="http://schemas.microsoft.com/office/drawing/2014/main" id="{6C23FE9F-17CA-46D2-8F9F-B38B14E72AF4}"/>
              </a:ext>
            </a:extLst>
          </p:cNvPr>
          <p:cNvSpPr txBox="1">
            <a:spLocks/>
          </p:cNvSpPr>
          <p:nvPr/>
        </p:nvSpPr>
        <p:spPr>
          <a:xfrm>
            <a:off x="4528806" y="-57520"/>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正态分布</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endParaRPr>
          </a:p>
        </p:txBody>
      </p:sp>
      <p:sp>
        <p:nvSpPr>
          <p:cNvPr id="121" name="矩形 120">
            <a:extLst>
              <a:ext uri="{FF2B5EF4-FFF2-40B4-BE49-F238E27FC236}">
                <a16:creationId xmlns:a16="http://schemas.microsoft.com/office/drawing/2014/main" id="{6C089F68-1B43-4181-B0A7-44976278B13D}"/>
              </a:ext>
            </a:extLst>
          </p:cNvPr>
          <p:cNvSpPr/>
          <p:nvPr/>
        </p:nvSpPr>
        <p:spPr>
          <a:xfrm>
            <a:off x="4508511" y="-765457"/>
            <a:ext cx="3174978" cy="1418666"/>
          </a:xfrm>
          <a:prstGeom prst="rect">
            <a:avLst/>
          </a:prstGeom>
          <a:no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122" name="标题 1">
            <a:extLst>
              <a:ext uri="{FF2B5EF4-FFF2-40B4-BE49-F238E27FC236}">
                <a16:creationId xmlns:a16="http://schemas.microsoft.com/office/drawing/2014/main" id="{4AED82C9-FBDE-444D-AB75-1BEB82DCB818}"/>
              </a:ext>
            </a:extLst>
          </p:cNvPr>
          <p:cNvSpPr txBox="1">
            <a:spLocks/>
          </p:cNvSpPr>
          <p:nvPr/>
        </p:nvSpPr>
        <p:spPr>
          <a:xfrm>
            <a:off x="4493209" y="880747"/>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1600" i="1" dirty="0">
                <a:latin typeface="微软雅黑" panose="020B0503020204020204" pitchFamily="34" charset="-122"/>
                <a:ea typeface="微软雅黑" panose="020B0503020204020204" pitchFamily="34" charset="-122"/>
              </a:rPr>
              <a:t>时间简史</a:t>
            </a:r>
            <a:r>
              <a:rPr lang="en-US" altLang="zh-CN" sz="1600" i="1" dirty="0">
                <a:latin typeface="微软雅黑" panose="020B0503020204020204" pitchFamily="34" charset="-122"/>
                <a:ea typeface="微软雅黑" panose="020B0503020204020204" pitchFamily="34" charset="-122"/>
              </a:rPr>
              <a:t/>
            </a:r>
            <a:br>
              <a:rPr lang="en-US" altLang="zh-CN" sz="1600" i="1" dirty="0">
                <a:latin typeface="微软雅黑" panose="020B0503020204020204" pitchFamily="34" charset="-122"/>
                <a:ea typeface="微软雅黑" panose="020B0503020204020204" pitchFamily="34" charset="-122"/>
              </a:rPr>
            </a:br>
            <a:endParaRPr lang="zh-CN" altLang="en-US" sz="1600" i="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30299701"/>
      </p:ext>
    </p:extLst>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8B03F61B-FF13-4185-8F4B-202503A08BFF}"/>
              </a:ext>
            </a:extLst>
          </p:cNvPr>
          <p:cNvSpPr/>
          <p:nvPr/>
        </p:nvSpPr>
        <p:spPr>
          <a:xfrm>
            <a:off x="-101599" y="1206408"/>
            <a:ext cx="12466104" cy="1250173"/>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a:extLst>
              <a:ext uri="{FF2B5EF4-FFF2-40B4-BE49-F238E27FC236}">
                <a16:creationId xmlns:a16="http://schemas.microsoft.com/office/drawing/2014/main" id="{EC15D5A5-01A3-49E6-B2AE-F49F6B57704B}"/>
              </a:ext>
            </a:extLst>
          </p:cNvPr>
          <p:cNvSpPr txBox="1">
            <a:spLocks/>
          </p:cNvSpPr>
          <p:nvPr/>
        </p:nvSpPr>
        <p:spPr>
          <a:xfrm>
            <a:off x="4528806" y="-57520"/>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正态分布</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B75C8618-F117-40BB-AF13-ABED50B10824}"/>
              </a:ext>
            </a:extLst>
          </p:cNvPr>
          <p:cNvSpPr/>
          <p:nvPr/>
        </p:nvSpPr>
        <p:spPr>
          <a:xfrm>
            <a:off x="4508511" y="-765457"/>
            <a:ext cx="3174978" cy="1418666"/>
          </a:xfrm>
          <a:prstGeom prst="rect">
            <a:avLst/>
          </a:prstGeom>
          <a:no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grpSp>
        <p:nvGrpSpPr>
          <p:cNvPr id="20" name="组合 19">
            <a:extLst>
              <a:ext uri="{FF2B5EF4-FFF2-40B4-BE49-F238E27FC236}">
                <a16:creationId xmlns:a16="http://schemas.microsoft.com/office/drawing/2014/main" id="{FA5D7C44-2BB7-4E4C-899F-2190C86AB649}"/>
              </a:ext>
            </a:extLst>
          </p:cNvPr>
          <p:cNvGrpSpPr/>
          <p:nvPr/>
        </p:nvGrpSpPr>
        <p:grpSpPr>
          <a:xfrm>
            <a:off x="1152736" y="2043452"/>
            <a:ext cx="9686223" cy="3928032"/>
            <a:chOff x="1571836" y="2068852"/>
            <a:chExt cx="9686223" cy="3928032"/>
          </a:xfrm>
        </p:grpSpPr>
        <p:pic>
          <p:nvPicPr>
            <p:cNvPr id="5" name="图片 4">
              <a:extLst>
                <a:ext uri="{FF2B5EF4-FFF2-40B4-BE49-F238E27FC236}">
                  <a16:creationId xmlns:a16="http://schemas.microsoft.com/office/drawing/2014/main" id="{E5EBE76F-58D0-4359-B0B5-E16E8DBD9B45}"/>
                </a:ext>
              </a:extLst>
            </p:cNvPr>
            <p:cNvPicPr>
              <a:picLocks noChangeAspect="1"/>
            </p:cNvPicPr>
            <p:nvPr/>
          </p:nvPicPr>
          <p:blipFill>
            <a:blip r:embed="rId2"/>
            <a:stretch>
              <a:fillRect/>
            </a:stretch>
          </p:blipFill>
          <p:spPr>
            <a:xfrm>
              <a:off x="7444455" y="2922495"/>
              <a:ext cx="3390476" cy="2704762"/>
            </a:xfrm>
            <a:prstGeom prst="rect">
              <a:avLst/>
            </a:prstGeom>
          </p:spPr>
        </p:pic>
        <p:grpSp>
          <p:nvGrpSpPr>
            <p:cNvPr id="11" name="组合 10">
              <a:extLst>
                <a:ext uri="{FF2B5EF4-FFF2-40B4-BE49-F238E27FC236}">
                  <a16:creationId xmlns:a16="http://schemas.microsoft.com/office/drawing/2014/main" id="{2B7F5FDA-96ED-4C79-AF4D-87009E962FAB}"/>
                </a:ext>
              </a:extLst>
            </p:cNvPr>
            <p:cNvGrpSpPr/>
            <p:nvPr/>
          </p:nvGrpSpPr>
          <p:grpSpPr>
            <a:xfrm>
              <a:off x="1571836" y="2068852"/>
              <a:ext cx="4852718" cy="3539541"/>
              <a:chOff x="1024207" y="2215570"/>
              <a:chExt cx="4852718" cy="3539541"/>
            </a:xfrm>
          </p:grpSpPr>
          <p:pic>
            <p:nvPicPr>
              <p:cNvPr id="4" name="图片 3">
                <a:extLst>
                  <a:ext uri="{FF2B5EF4-FFF2-40B4-BE49-F238E27FC236}">
                    <a16:creationId xmlns:a16="http://schemas.microsoft.com/office/drawing/2014/main" id="{C036D6AF-6E8E-434E-8669-9D39C5FBDC91}"/>
                  </a:ext>
                </a:extLst>
              </p:cNvPr>
              <p:cNvPicPr>
                <a:picLocks noChangeAspect="1"/>
              </p:cNvPicPr>
              <p:nvPr/>
            </p:nvPicPr>
            <p:blipFill>
              <a:blip r:embed="rId3"/>
              <a:stretch>
                <a:fillRect/>
              </a:stretch>
            </p:blipFill>
            <p:spPr>
              <a:xfrm>
                <a:off x="1024207" y="3199254"/>
                <a:ext cx="3938107" cy="2555857"/>
              </a:xfrm>
              <a:prstGeom prst="rect">
                <a:avLst/>
              </a:prstGeom>
            </p:spPr>
          </p:pic>
          <p:sp>
            <p:nvSpPr>
              <p:cNvPr id="6" name="标题 1">
                <a:extLst>
                  <a:ext uri="{FF2B5EF4-FFF2-40B4-BE49-F238E27FC236}">
                    <a16:creationId xmlns:a16="http://schemas.microsoft.com/office/drawing/2014/main" id="{3CBEBB27-3259-40B4-AD7C-CEB23388D710}"/>
                  </a:ext>
                </a:extLst>
              </p:cNvPr>
              <p:cNvSpPr txBox="1">
                <a:spLocks/>
              </p:cNvSpPr>
              <p:nvPr/>
            </p:nvSpPr>
            <p:spPr>
              <a:xfrm>
                <a:off x="3141329" y="2215570"/>
                <a:ext cx="2735596" cy="165935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r>
                  <a:rPr lang="en-US" altLang="zh-CN" sz="2400" dirty="0">
                    <a:latin typeface="微软雅黑" panose="020B0503020204020204" pitchFamily="34" charset="-122"/>
                    <a:ea typeface="微软雅黑" panose="020B0503020204020204" pitchFamily="34" charset="-122"/>
                  </a:rPr>
                  <a:t>    </a:t>
                </a:r>
                <a:r>
                  <a:rPr lang="zh-CN" altLang="en-US" sz="1400" dirty="0">
                    <a:latin typeface="微软雅黑" panose="020B0503020204020204" pitchFamily="34" charset="-122"/>
                    <a:ea typeface="微软雅黑" panose="020B0503020204020204" pitchFamily="34" charset="-122"/>
                  </a:rPr>
                  <a:t>若随机变量</a:t>
                </a:r>
                <a:r>
                  <a:rPr lang="en-US" altLang="zh-CN" sz="1400" dirty="0">
                    <a:latin typeface="微软雅黑" panose="020B0503020204020204" pitchFamily="34" charset="-122"/>
                    <a:ea typeface="微软雅黑" panose="020B0503020204020204" pitchFamily="34" charset="-122"/>
                  </a:rPr>
                  <a:t>X</a:t>
                </a:r>
                <a:r>
                  <a:rPr lang="zh-CN" altLang="en-US" sz="1400" dirty="0">
                    <a:latin typeface="微软雅黑" panose="020B0503020204020204" pitchFamily="34" charset="-122"/>
                    <a:ea typeface="微软雅黑" panose="020B0503020204020204" pitchFamily="34" charset="-122"/>
                  </a:rPr>
                  <a:t>服从一个位置参数为</a:t>
                </a:r>
                <a:r>
                  <a:rPr lang="en-US" altLang="zh-CN" sz="1400" dirty="0">
                    <a:latin typeface="微软雅黑" panose="020B0503020204020204" pitchFamily="34" charset="-122"/>
                    <a:ea typeface="微软雅黑" panose="020B0503020204020204" pitchFamily="34" charset="-122"/>
                  </a:rPr>
                  <a:t>μ</a:t>
                </a:r>
                <a:r>
                  <a:rPr lang="zh-CN" altLang="en-US" sz="1400" dirty="0">
                    <a:latin typeface="微软雅黑" panose="020B0503020204020204" pitchFamily="34" charset="-122"/>
                    <a:ea typeface="微软雅黑" panose="020B0503020204020204" pitchFamily="34" charset="-122"/>
                  </a:rPr>
                  <a:t>、尺度参数为</a:t>
                </a:r>
                <a:r>
                  <a:rPr lang="el-GR" altLang="zh-CN" sz="1400" dirty="0">
                    <a:latin typeface="微软雅黑" panose="020B0503020204020204" pitchFamily="34" charset="-122"/>
                    <a:ea typeface="微软雅黑" panose="020B0503020204020204" pitchFamily="34" charset="-122"/>
                  </a:rPr>
                  <a:t>δ</a:t>
                </a:r>
                <a:r>
                  <a:rPr lang="zh-CN" altLang="en-US" sz="1400" dirty="0">
                    <a:latin typeface="微软雅黑" panose="020B0503020204020204" pitchFamily="34" charset="-122"/>
                    <a:ea typeface="微软雅黑" panose="020B0503020204020204" pitchFamily="34" charset="-122"/>
                  </a:rPr>
                  <a:t>的正态分布，记为</a:t>
                </a:r>
                <a:r>
                  <a:rPr lang="en-US" altLang="zh-CN" sz="1400" b="1" dirty="0">
                    <a:latin typeface="微软雅黑" panose="020B0503020204020204" pitchFamily="34" charset="-122"/>
                    <a:ea typeface="微软雅黑" panose="020B0503020204020204" pitchFamily="34" charset="-122"/>
                  </a:rPr>
                  <a:t>X~N(μ,</a:t>
                </a:r>
                <a:r>
                  <a:rPr lang="el-GR" altLang="zh-CN" sz="1400" b="1" dirty="0">
                    <a:latin typeface="微软雅黑" panose="020B0503020204020204" pitchFamily="34" charset="-122"/>
                    <a:ea typeface="微软雅黑" panose="020B0503020204020204" pitchFamily="34" charset="-122"/>
                  </a:rPr>
                  <a:t> δ</a:t>
                </a:r>
                <a:r>
                  <a:rPr lang="en-US" altLang="zh-CN" sz="1400" b="1" baseline="30000" dirty="0">
                    <a:latin typeface="微软雅黑" panose="020B0503020204020204" pitchFamily="34" charset="-122"/>
                    <a:ea typeface="微软雅黑" panose="020B0503020204020204" pitchFamily="34" charset="-122"/>
                  </a:rPr>
                  <a:t>2</a:t>
                </a:r>
                <a:r>
                  <a:rPr lang="en-US" altLang="zh-CN"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，则其概率密度函数为：</a:t>
                </a:r>
                <a:endParaRPr lang="zh-CN" altLang="en-US" sz="2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30248C9F-762D-4512-837C-E3B09C9872BC}"/>
                      </a:ext>
                    </a:extLst>
                  </p:cNvPr>
                  <p:cNvSpPr/>
                  <p:nvPr/>
                </p:nvSpPr>
                <p:spPr>
                  <a:xfrm>
                    <a:off x="3377634" y="3687061"/>
                    <a:ext cx="2420278" cy="7088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𝑓</m:t>
                          </m:r>
                          <m:r>
                            <a:rPr lang="zh-CN" altLang="en-US" i="0">
                              <a:latin typeface="Cambria Math" panose="02040503050406030204" pitchFamily="18" charset="0"/>
                            </a:rPr>
                            <m:t>(</m:t>
                          </m:r>
                          <m:r>
                            <a:rPr lang="zh-CN" altLang="en-US" i="1">
                              <a:latin typeface="Cambria Math" panose="02040503050406030204" pitchFamily="18" charset="0"/>
                            </a:rPr>
                            <m:t>𝑥</m:t>
                          </m:r>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𝜎</m:t>
                              </m:r>
                              <m:rad>
                                <m:radPr>
                                  <m:degHide m:val="on"/>
                                  <m:ctrlPr>
                                    <a:rPr lang="zh-CN" altLang="en-US" i="1">
                                      <a:latin typeface="Cambria Math" panose="02040503050406030204" pitchFamily="18" charset="0"/>
                                    </a:rPr>
                                  </m:ctrlPr>
                                </m:radPr>
                                <m:deg/>
                                <m:e>
                                  <m:r>
                                    <a:rPr lang="zh-CN" altLang="en-US" i="0">
                                      <a:latin typeface="Cambria Math" panose="02040503050406030204" pitchFamily="18" charset="0"/>
                                    </a:rPr>
                                    <m:t>2</m:t>
                                  </m:r>
                                  <m:r>
                                    <a:rPr lang="zh-CN" altLang="en-US" i="1">
                                      <a:latin typeface="Cambria Math" panose="02040503050406030204" pitchFamily="18" charset="0"/>
                                    </a:rPr>
                                    <m:t>𝜋</m:t>
                                  </m:r>
                                </m:e>
                              </m:rad>
                            </m:den>
                          </m:f>
                          <m:sSup>
                            <m:sSupPr>
                              <m:ctrlPr>
                                <a:rPr lang="zh-CN" altLang="en-US" i="1">
                                  <a:latin typeface="Cambria Math" panose="02040503050406030204" pitchFamily="18" charset="0"/>
                                </a:rPr>
                              </m:ctrlPr>
                            </m:sSupPr>
                            <m:e>
                              <m:r>
                                <a:rPr lang="zh-CN" altLang="en-US" i="1">
                                  <a:latin typeface="Cambria Math" panose="02040503050406030204" pitchFamily="18" charset="0"/>
                                </a:rPr>
                                <m:t>𝑒</m:t>
                              </m:r>
                            </m:e>
                            <m:sup>
                              <m:r>
                                <a:rPr lang="zh-CN" altLang="en-US" i="0">
                                  <a:latin typeface="Cambria Math" panose="02040503050406030204" pitchFamily="18" charset="0"/>
                                </a:rPr>
                                <m:t>−</m:t>
                              </m:r>
                              <m:f>
                                <m:fPr>
                                  <m:ctrlPr>
                                    <a:rPr lang="zh-CN" altLang="en-US" i="1">
                                      <a:latin typeface="Cambria Math" panose="02040503050406030204" pitchFamily="18" charset="0"/>
                                    </a:rPr>
                                  </m:ctrlPr>
                                </m:fPr>
                                <m:num>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r>
                                            <a:rPr lang="zh-CN" altLang="en-US" i="1">
                                              <a:latin typeface="Cambria Math" panose="02040503050406030204" pitchFamily="18" charset="0"/>
                                            </a:rPr>
                                            <m:t>𝜇</m:t>
                                          </m:r>
                                        </m:e>
                                      </m:d>
                                    </m:e>
                                    <m:sup>
                                      <m:r>
                                        <a:rPr lang="zh-CN" altLang="en-US" i="0">
                                          <a:latin typeface="Cambria Math" panose="02040503050406030204" pitchFamily="18" charset="0"/>
                                        </a:rPr>
                                        <m:t>2</m:t>
                                      </m:r>
                                    </m:sup>
                                  </m:sSup>
                                </m:num>
                                <m:den>
                                  <m:r>
                                    <a:rPr lang="zh-CN" altLang="en-US" i="0">
                                      <a:latin typeface="Cambria Math" panose="02040503050406030204" pitchFamily="18" charset="0"/>
                                    </a:rPr>
                                    <m:t>2</m:t>
                                  </m:r>
                                  <m:sSup>
                                    <m:sSupPr>
                                      <m:ctrlPr>
                                        <a:rPr lang="zh-CN" altLang="en-US" i="1">
                                          <a:latin typeface="Cambria Math" panose="02040503050406030204" pitchFamily="18" charset="0"/>
                                        </a:rPr>
                                      </m:ctrlPr>
                                    </m:sSupPr>
                                    <m:e>
                                      <m:r>
                                        <a:rPr lang="zh-CN" altLang="en-US" i="1">
                                          <a:latin typeface="Cambria Math" panose="02040503050406030204" pitchFamily="18" charset="0"/>
                                        </a:rPr>
                                        <m:t>𝜎</m:t>
                                      </m:r>
                                    </m:e>
                                    <m:sup>
                                      <m:r>
                                        <a:rPr lang="zh-CN" altLang="en-US" i="0">
                                          <a:latin typeface="Cambria Math" panose="02040503050406030204" pitchFamily="18" charset="0"/>
                                        </a:rPr>
                                        <m:t>2</m:t>
                                      </m:r>
                                    </m:sup>
                                  </m:sSup>
                                </m:den>
                              </m:f>
                            </m:sup>
                          </m:sSup>
                        </m:oMath>
                      </m:oMathPara>
                    </a14:m>
                    <a:endParaRPr lang="zh-CN" altLang="en-US" dirty="0"/>
                  </a:p>
                </p:txBody>
              </p:sp>
            </mc:Choice>
            <mc:Fallback xmlns="">
              <p:sp>
                <p:nvSpPr>
                  <p:cNvPr id="7" name="矩形 6">
                    <a:extLst>
                      <a:ext uri="{FF2B5EF4-FFF2-40B4-BE49-F238E27FC236}">
                        <a16:creationId xmlns:a16="http://schemas.microsoft.com/office/drawing/2014/main" id="{30248C9F-762D-4512-837C-E3B09C9872BC}"/>
                      </a:ext>
                    </a:extLst>
                  </p:cNvPr>
                  <p:cNvSpPr>
                    <a:spLocks noRot="1" noChangeAspect="1" noMove="1" noResize="1" noEditPoints="1" noAdjustHandles="1" noChangeArrowheads="1" noChangeShapeType="1" noTextEdit="1"/>
                  </p:cNvSpPr>
                  <p:nvPr/>
                </p:nvSpPr>
                <p:spPr>
                  <a:xfrm>
                    <a:off x="3377634" y="3687061"/>
                    <a:ext cx="2420278" cy="708848"/>
                  </a:xfrm>
                  <a:prstGeom prst="rect">
                    <a:avLst/>
                  </a:prstGeom>
                  <a:blipFill>
                    <a:blip r:embed="rId4"/>
                    <a:stretch>
                      <a:fillRect/>
                    </a:stretch>
                  </a:blipFill>
                </p:spPr>
                <p:txBody>
                  <a:bodyPr/>
                  <a:lstStyle/>
                  <a:p>
                    <a:r>
                      <a:rPr lang="zh-CN" altLang="en-US">
                        <a:noFill/>
                      </a:rPr>
                      <a:t> </a:t>
                    </a:r>
                  </a:p>
                </p:txBody>
              </p:sp>
            </mc:Fallback>
          </mc:AlternateContent>
          <p:cxnSp>
            <p:nvCxnSpPr>
              <p:cNvPr id="8" name="直接箭头连接符 7">
                <a:extLst>
                  <a:ext uri="{FF2B5EF4-FFF2-40B4-BE49-F238E27FC236}">
                    <a16:creationId xmlns:a16="http://schemas.microsoft.com/office/drawing/2014/main" id="{40004041-200C-4192-A28F-C48DB95177CB}"/>
                  </a:ext>
                </a:extLst>
              </p:cNvPr>
              <p:cNvCxnSpPr/>
              <p:nvPr/>
            </p:nvCxnSpPr>
            <p:spPr>
              <a:xfrm flipV="1">
                <a:off x="3448545" y="4274876"/>
                <a:ext cx="200025" cy="314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5" name="矩形 14">
              <a:extLst>
                <a:ext uri="{FF2B5EF4-FFF2-40B4-BE49-F238E27FC236}">
                  <a16:creationId xmlns:a16="http://schemas.microsoft.com/office/drawing/2014/main" id="{0DD9B625-9B31-4E38-BB01-AF99A0B843B4}"/>
                </a:ext>
              </a:extLst>
            </p:cNvPr>
            <p:cNvSpPr/>
            <p:nvPr/>
          </p:nvSpPr>
          <p:spPr>
            <a:xfrm>
              <a:off x="2348945" y="5689107"/>
              <a:ext cx="2159566" cy="307777"/>
            </a:xfrm>
            <a:prstGeom prst="rect">
              <a:avLst/>
            </a:prstGeom>
          </p:spPr>
          <p:txBody>
            <a:bodyPr wrap="none">
              <a:spAutoFit/>
            </a:bodyPr>
            <a:lstStyle/>
            <a:p>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正态分布的概率密度曲线</a:t>
              </a:r>
              <a:endParaRPr lang="zh-CN" altLang="en-US" sz="140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84C00730-C656-4867-84C9-C764961FB8B0}"/>
                </a:ext>
              </a:extLst>
            </p:cNvPr>
            <p:cNvSpPr/>
            <p:nvPr/>
          </p:nvSpPr>
          <p:spPr>
            <a:xfrm>
              <a:off x="8059910" y="5689107"/>
              <a:ext cx="1800493" cy="307777"/>
            </a:xfrm>
            <a:prstGeom prst="rect">
              <a:avLst/>
            </a:prstGeom>
          </p:spPr>
          <p:txBody>
            <a:bodyPr wrap="none">
              <a:spAutoFit/>
            </a:bodyPr>
            <a:lstStyle/>
            <a:p>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正态分布的</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分布函数</a:t>
              </a:r>
              <a:endParaRPr lang="zh-CN" altLang="en-US" sz="1400" dirty="0">
                <a:latin typeface="微软雅黑" panose="020B0503020204020204" pitchFamily="34" charset="-122"/>
                <a:ea typeface="微软雅黑" panose="020B0503020204020204" pitchFamily="34" charset="-122"/>
              </a:endParaRPr>
            </a:p>
          </p:txBody>
        </p:sp>
        <p:pic>
          <p:nvPicPr>
            <p:cNvPr id="17" name="图片 16">
              <a:extLst>
                <a:ext uri="{FF2B5EF4-FFF2-40B4-BE49-F238E27FC236}">
                  <a16:creationId xmlns:a16="http://schemas.microsoft.com/office/drawing/2014/main" id="{F0E92C88-076D-4EE1-8EFB-E1851894DA71}"/>
                </a:ext>
              </a:extLst>
            </p:cNvPr>
            <p:cNvPicPr>
              <a:picLocks noChangeAspect="1"/>
            </p:cNvPicPr>
            <p:nvPr/>
          </p:nvPicPr>
          <p:blipFill>
            <a:blip r:embed="rId5"/>
            <a:stretch>
              <a:fillRect/>
            </a:stretch>
          </p:blipFill>
          <p:spPr>
            <a:xfrm>
              <a:off x="9246849" y="2562695"/>
              <a:ext cx="2011210" cy="533276"/>
            </a:xfrm>
            <a:prstGeom prst="rect">
              <a:avLst/>
            </a:prstGeom>
          </p:spPr>
        </p:pic>
        <p:cxnSp>
          <p:nvCxnSpPr>
            <p:cNvPr id="19" name="直接箭头连接符 18">
              <a:extLst>
                <a:ext uri="{FF2B5EF4-FFF2-40B4-BE49-F238E27FC236}">
                  <a16:creationId xmlns:a16="http://schemas.microsoft.com/office/drawing/2014/main" id="{38A176CF-B143-4759-926C-B26E0FF2975F}"/>
                </a:ext>
              </a:extLst>
            </p:cNvPr>
            <p:cNvCxnSpPr/>
            <p:nvPr/>
          </p:nvCxnSpPr>
          <p:spPr>
            <a:xfrm flipV="1">
              <a:off x="9437349" y="2980005"/>
              <a:ext cx="200025" cy="314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1" name="组合 20">
            <a:extLst>
              <a:ext uri="{FF2B5EF4-FFF2-40B4-BE49-F238E27FC236}">
                <a16:creationId xmlns:a16="http://schemas.microsoft.com/office/drawing/2014/main" id="{05D9C081-FEBE-48DA-873E-F130C53114D5}"/>
              </a:ext>
            </a:extLst>
          </p:cNvPr>
          <p:cNvGrpSpPr/>
          <p:nvPr/>
        </p:nvGrpSpPr>
        <p:grpSpPr>
          <a:xfrm>
            <a:off x="1250909" y="1422199"/>
            <a:ext cx="9369255" cy="811891"/>
            <a:chOff x="1250909" y="1006839"/>
            <a:chExt cx="9369255" cy="811891"/>
          </a:xfrm>
          <a:solidFill>
            <a:srgbClr val="685D5C"/>
          </a:solidFill>
        </p:grpSpPr>
        <p:sp>
          <p:nvSpPr>
            <p:cNvPr id="22" name="ïṥḷíḍè">
              <a:extLst>
                <a:ext uri="{FF2B5EF4-FFF2-40B4-BE49-F238E27FC236}">
                  <a16:creationId xmlns:a16="http://schemas.microsoft.com/office/drawing/2014/main" id="{0BEDD95B-E109-4E00-8DE8-232DC3CE6895}"/>
                </a:ext>
              </a:extLst>
            </p:cNvPr>
            <p:cNvSpPr/>
            <p:nvPr/>
          </p:nvSpPr>
          <p:spPr bwMode="auto">
            <a:xfrm>
              <a:off x="1552548" y="1006839"/>
              <a:ext cx="9067616" cy="758702"/>
            </a:xfrm>
            <a:prstGeom prst="rect">
              <a:avLst/>
            </a:prstGeom>
            <a:grp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endParaRPr>
            </a:p>
          </p:txBody>
        </p:sp>
        <p:sp>
          <p:nvSpPr>
            <p:cNvPr id="23" name="矩形 22">
              <a:extLst>
                <a:ext uri="{FF2B5EF4-FFF2-40B4-BE49-F238E27FC236}">
                  <a16:creationId xmlns:a16="http://schemas.microsoft.com/office/drawing/2014/main" id="{2816A7FA-2B02-43D6-8621-7E04C698D13C}"/>
                </a:ext>
              </a:extLst>
            </p:cNvPr>
            <p:cNvSpPr/>
            <p:nvPr/>
          </p:nvSpPr>
          <p:spPr>
            <a:xfrm>
              <a:off x="1250909" y="1049289"/>
              <a:ext cx="9351063" cy="769441"/>
            </a:xfrm>
            <a:prstGeom prst="rect">
              <a:avLst/>
            </a:prstGeom>
            <a:grpFill/>
          </p:spPr>
          <p:txBody>
            <a:bodyPr wrap="square">
              <a:spAutoFit/>
            </a:bodyPr>
            <a:lstStyle/>
            <a:p>
              <a:r>
                <a:rPr lang="zh-CN" altLang="en-US" sz="24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正态分布</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又叫高斯分布</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Gaussian distribution)</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，是一个在数学、物理及工程等领域都非常重要的概率分布。身高、寿命、成绩、测量误差等都符合正态分布。</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19350461"/>
      </p:ext>
    </p:extLst>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1599" y="4411556"/>
            <a:ext cx="12293599" cy="2103133"/>
          </a:xfrm>
          <a:prstGeom prst="rect">
            <a:avLst/>
          </a:prstGeom>
          <a:solidFill>
            <a:srgbClr val="9B92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8B03F61B-FF13-4185-8F4B-202503A08BFF}"/>
              </a:ext>
            </a:extLst>
          </p:cNvPr>
          <p:cNvSpPr/>
          <p:nvPr/>
        </p:nvSpPr>
        <p:spPr>
          <a:xfrm>
            <a:off x="-101599" y="986971"/>
            <a:ext cx="12466104" cy="832088"/>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8B03F61B-FF13-4185-8F4B-202503A08BFF}"/>
              </a:ext>
            </a:extLst>
          </p:cNvPr>
          <p:cNvSpPr/>
          <p:nvPr/>
        </p:nvSpPr>
        <p:spPr>
          <a:xfrm>
            <a:off x="497621" y="4411556"/>
            <a:ext cx="1845828" cy="2496710"/>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a:extLst>
              <a:ext uri="{FF2B5EF4-FFF2-40B4-BE49-F238E27FC236}">
                <a16:creationId xmlns:a16="http://schemas.microsoft.com/office/drawing/2014/main" id="{16E02348-C766-4DE3-A822-01BDA79C990E}"/>
              </a:ext>
            </a:extLst>
          </p:cNvPr>
          <p:cNvPicPr>
            <a:picLocks noChangeAspect="1"/>
          </p:cNvPicPr>
          <p:nvPr/>
        </p:nvPicPr>
        <p:blipFill>
          <a:blip r:embed="rId2"/>
          <a:stretch>
            <a:fillRect/>
          </a:stretch>
        </p:blipFill>
        <p:spPr>
          <a:xfrm>
            <a:off x="6455908" y="1921955"/>
            <a:ext cx="2385608" cy="1953521"/>
          </a:xfrm>
          <a:prstGeom prst="rect">
            <a:avLst/>
          </a:prstGeom>
        </p:spPr>
      </p:pic>
      <p:pic>
        <p:nvPicPr>
          <p:cNvPr id="18" name="图片 17">
            <a:extLst>
              <a:ext uri="{FF2B5EF4-FFF2-40B4-BE49-F238E27FC236}">
                <a16:creationId xmlns:a16="http://schemas.microsoft.com/office/drawing/2014/main" id="{D056DE21-812C-4408-AD24-4EF0329CCCB4}"/>
              </a:ext>
            </a:extLst>
          </p:cNvPr>
          <p:cNvPicPr>
            <a:picLocks noChangeAspect="1"/>
          </p:cNvPicPr>
          <p:nvPr/>
        </p:nvPicPr>
        <p:blipFill>
          <a:blip r:embed="rId3"/>
          <a:stretch>
            <a:fillRect/>
          </a:stretch>
        </p:blipFill>
        <p:spPr>
          <a:xfrm>
            <a:off x="2438148" y="1947425"/>
            <a:ext cx="2674957" cy="1951823"/>
          </a:xfrm>
          <a:prstGeom prst="rect">
            <a:avLst/>
          </a:prstGeom>
        </p:spPr>
      </p:pic>
      <p:pic>
        <p:nvPicPr>
          <p:cNvPr id="3" name="图片 2">
            <a:extLst>
              <a:ext uri="{FF2B5EF4-FFF2-40B4-BE49-F238E27FC236}">
                <a16:creationId xmlns:a16="http://schemas.microsoft.com/office/drawing/2014/main" id="{4BE40818-B80D-4A91-88DC-4E3DFFC70666}"/>
              </a:ext>
            </a:extLst>
          </p:cNvPr>
          <p:cNvPicPr>
            <a:picLocks noChangeAspect="1"/>
          </p:cNvPicPr>
          <p:nvPr/>
        </p:nvPicPr>
        <p:blipFill>
          <a:blip r:embed="rId4"/>
          <a:stretch>
            <a:fillRect/>
          </a:stretch>
        </p:blipFill>
        <p:spPr>
          <a:xfrm>
            <a:off x="8117616" y="2544536"/>
            <a:ext cx="2073110" cy="656236"/>
          </a:xfrm>
          <a:prstGeom prst="rect">
            <a:avLst/>
          </a:prstGeom>
        </p:spPr>
      </p:pic>
      <p:pic>
        <p:nvPicPr>
          <p:cNvPr id="2" name="图片 1">
            <a:extLst>
              <a:ext uri="{FF2B5EF4-FFF2-40B4-BE49-F238E27FC236}">
                <a16:creationId xmlns:a16="http://schemas.microsoft.com/office/drawing/2014/main" id="{24CC6E03-7459-4883-A480-A604D2CD1488}"/>
              </a:ext>
            </a:extLst>
          </p:cNvPr>
          <p:cNvPicPr>
            <a:picLocks noChangeAspect="1"/>
          </p:cNvPicPr>
          <p:nvPr/>
        </p:nvPicPr>
        <p:blipFill>
          <a:blip r:embed="rId5"/>
          <a:stretch>
            <a:fillRect/>
          </a:stretch>
        </p:blipFill>
        <p:spPr>
          <a:xfrm>
            <a:off x="4453725" y="2017389"/>
            <a:ext cx="1770437" cy="757543"/>
          </a:xfrm>
          <a:prstGeom prst="rect">
            <a:avLst/>
          </a:prstGeom>
        </p:spPr>
      </p:pic>
      <p:sp>
        <p:nvSpPr>
          <p:cNvPr id="13" name="标题 1">
            <a:extLst>
              <a:ext uri="{FF2B5EF4-FFF2-40B4-BE49-F238E27FC236}">
                <a16:creationId xmlns:a16="http://schemas.microsoft.com/office/drawing/2014/main" id="{EC15D5A5-01A3-49E6-B2AE-F49F6B57704B}"/>
              </a:ext>
            </a:extLst>
          </p:cNvPr>
          <p:cNvSpPr txBox="1">
            <a:spLocks/>
          </p:cNvSpPr>
          <p:nvPr/>
        </p:nvSpPr>
        <p:spPr>
          <a:xfrm>
            <a:off x="4528806" y="-57520"/>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正态分布</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B75C8618-F117-40BB-AF13-ABED50B10824}"/>
              </a:ext>
            </a:extLst>
          </p:cNvPr>
          <p:cNvSpPr/>
          <p:nvPr/>
        </p:nvSpPr>
        <p:spPr>
          <a:xfrm>
            <a:off x="4508511" y="-765457"/>
            <a:ext cx="3174978" cy="1418666"/>
          </a:xfrm>
          <a:prstGeom prst="rect">
            <a:avLst/>
          </a:prstGeom>
          <a:no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15" name="矩形 14">
            <a:extLst>
              <a:ext uri="{FF2B5EF4-FFF2-40B4-BE49-F238E27FC236}">
                <a16:creationId xmlns:a16="http://schemas.microsoft.com/office/drawing/2014/main" id="{0DD9B625-9B31-4E38-BB01-AF99A0B843B4}"/>
              </a:ext>
            </a:extLst>
          </p:cNvPr>
          <p:cNvSpPr/>
          <p:nvPr/>
        </p:nvSpPr>
        <p:spPr>
          <a:xfrm>
            <a:off x="2359632" y="3926624"/>
            <a:ext cx="2518638" cy="307777"/>
          </a:xfrm>
          <a:prstGeom prst="rect">
            <a:avLst/>
          </a:prstGeom>
        </p:spPr>
        <p:txBody>
          <a:bodyPr wrap="none">
            <a:spAutoFit/>
          </a:bodyPr>
          <a:lstStyle/>
          <a:p>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标准</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正态分布的概率密度曲线</a:t>
            </a:r>
            <a:endParaRPr lang="zh-CN" altLang="en-US" sz="140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84C00730-C656-4867-84C9-C764961FB8B0}"/>
              </a:ext>
            </a:extLst>
          </p:cNvPr>
          <p:cNvSpPr/>
          <p:nvPr/>
        </p:nvSpPr>
        <p:spPr>
          <a:xfrm>
            <a:off x="6682573" y="3925910"/>
            <a:ext cx="2159566" cy="307777"/>
          </a:xfrm>
          <a:prstGeom prst="rect">
            <a:avLst/>
          </a:prstGeom>
        </p:spPr>
        <p:txBody>
          <a:bodyPr wrap="none">
            <a:spAutoFit/>
          </a:bodyPr>
          <a:lstStyle/>
          <a:p>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标准</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正态分布的</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分布函数</a:t>
            </a:r>
            <a:endParaRPr lang="zh-CN" altLang="en-US" sz="1400" dirty="0">
              <a:latin typeface="微软雅黑" panose="020B0503020204020204" pitchFamily="34" charset="-122"/>
              <a:ea typeface="微软雅黑" panose="020B0503020204020204" pitchFamily="34" charset="-122"/>
            </a:endParaRPr>
          </a:p>
        </p:txBody>
      </p:sp>
      <p:cxnSp>
        <p:nvCxnSpPr>
          <p:cNvPr id="19" name="直接箭头连接符 18">
            <a:extLst>
              <a:ext uri="{FF2B5EF4-FFF2-40B4-BE49-F238E27FC236}">
                <a16:creationId xmlns:a16="http://schemas.microsoft.com/office/drawing/2014/main" id="{38A176CF-B143-4759-926C-B26E0FF2975F}"/>
              </a:ext>
            </a:extLst>
          </p:cNvPr>
          <p:cNvCxnSpPr>
            <a:cxnSpLocks/>
          </p:cNvCxnSpPr>
          <p:nvPr/>
        </p:nvCxnSpPr>
        <p:spPr>
          <a:xfrm>
            <a:off x="7917591" y="2500219"/>
            <a:ext cx="200025" cy="233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接箭头连接符 7">
            <a:extLst>
              <a:ext uri="{FF2B5EF4-FFF2-40B4-BE49-F238E27FC236}">
                <a16:creationId xmlns:a16="http://schemas.microsoft.com/office/drawing/2014/main" id="{40004041-200C-4192-A28F-C48DB95177CB}"/>
              </a:ext>
            </a:extLst>
          </p:cNvPr>
          <p:cNvCxnSpPr/>
          <p:nvPr/>
        </p:nvCxnSpPr>
        <p:spPr>
          <a:xfrm flipV="1">
            <a:off x="4264036" y="2617779"/>
            <a:ext cx="200025" cy="3143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矩形 22">
            <a:extLst>
              <a:ext uri="{FF2B5EF4-FFF2-40B4-BE49-F238E27FC236}">
                <a16:creationId xmlns:a16="http://schemas.microsoft.com/office/drawing/2014/main" id="{AC5053DE-7296-4FAF-9F6B-506E59D3248D}"/>
              </a:ext>
            </a:extLst>
          </p:cNvPr>
          <p:cNvSpPr/>
          <p:nvPr/>
        </p:nvSpPr>
        <p:spPr>
          <a:xfrm>
            <a:off x="0" y="1176480"/>
            <a:ext cx="12061371" cy="369332"/>
          </a:xfrm>
          <a:prstGeom prst="rect">
            <a:avLst/>
          </a:prstGeom>
          <a:solidFill>
            <a:srgbClr val="685D5C"/>
          </a:solidFill>
        </p:spPr>
        <p:txBody>
          <a:bodyPr wrap="square">
            <a:spAutoFit/>
          </a:bodyPr>
          <a:lstStyle/>
          <a:p>
            <a:pPr algn="ct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μ=0</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σ=1</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的正态分布称为标准正态分布。实践中常将一般正态分布化为标准正态分布。</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7" name="íŝ1ïḍé">
            <a:extLst>
              <a:ext uri="{FF2B5EF4-FFF2-40B4-BE49-F238E27FC236}">
                <a16:creationId xmlns:a16="http://schemas.microsoft.com/office/drawing/2014/main" id="{618DDBE0-8A41-4FD8-B694-B26D884790D7}"/>
              </a:ext>
            </a:extLst>
          </p:cNvPr>
          <p:cNvSpPr txBox="1"/>
          <p:nvPr/>
        </p:nvSpPr>
        <p:spPr>
          <a:xfrm>
            <a:off x="2551202" y="4545830"/>
            <a:ext cx="4479567" cy="526467"/>
          </a:xfrm>
          <a:prstGeom prst="rect">
            <a:avLst/>
          </a:prstGeom>
          <a:solidFill>
            <a:srgbClr val="9B928C"/>
          </a:solidFill>
        </p:spPr>
        <p:txBody>
          <a:bodyPr wrap="square" lIns="91440" tIns="45720" rIns="91440" bIns="45720" anchor="ctr">
            <a:normAutofit/>
          </a:bodyPr>
          <a:lstStyle/>
          <a:p>
            <a:pPr marL="285750" indent="-285750">
              <a:lnSpc>
                <a:spcPct val="120000"/>
              </a:lnSpc>
              <a:buFont typeface="Arial" panose="020B0604020202020204" pitchFamily="34" charset="0"/>
              <a:buChar char="•"/>
            </a:pPr>
            <a:r>
              <a:rPr lang="zh-CN" altLang="en-US" dirty="0">
                <a:solidFill>
                  <a:schemeClr val="bg1"/>
                </a:solidFill>
              </a:rPr>
              <a:t>正态分布由</a:t>
            </a:r>
            <a:r>
              <a:rPr lang="en-US" altLang="zh-CN" dirty="0">
                <a:solidFill>
                  <a:schemeClr val="bg1"/>
                </a:solidFill>
              </a:rPr>
              <a:t>μ</a:t>
            </a:r>
            <a:r>
              <a:rPr lang="zh-CN" altLang="en-US" dirty="0">
                <a:solidFill>
                  <a:schemeClr val="bg1"/>
                </a:solidFill>
              </a:rPr>
              <a:t>和</a:t>
            </a:r>
            <a:r>
              <a:rPr lang="en-US" altLang="zh-CN" dirty="0">
                <a:solidFill>
                  <a:schemeClr val="bg1"/>
                </a:solidFill>
              </a:rPr>
              <a:t>δ</a:t>
            </a:r>
            <a:r>
              <a:rPr lang="zh-CN" altLang="en-US" dirty="0">
                <a:solidFill>
                  <a:schemeClr val="bg1"/>
                </a:solidFill>
              </a:rPr>
              <a:t>决定位置和形状</a:t>
            </a:r>
          </a:p>
        </p:txBody>
      </p:sp>
      <p:sp>
        <p:nvSpPr>
          <p:cNvPr id="20" name="íšḻiḓè">
            <a:extLst>
              <a:ext uri="{FF2B5EF4-FFF2-40B4-BE49-F238E27FC236}">
                <a16:creationId xmlns:a16="http://schemas.microsoft.com/office/drawing/2014/main" id="{66044277-A3E0-4FCA-9D36-EE995E989567}"/>
              </a:ext>
            </a:extLst>
          </p:cNvPr>
          <p:cNvSpPr txBox="1"/>
          <p:nvPr/>
        </p:nvSpPr>
        <p:spPr>
          <a:xfrm>
            <a:off x="2551202" y="5193783"/>
            <a:ext cx="4479567" cy="526467"/>
          </a:xfrm>
          <a:prstGeom prst="rect">
            <a:avLst/>
          </a:prstGeom>
          <a:solidFill>
            <a:srgbClr val="9B928C"/>
          </a:solidFill>
        </p:spPr>
        <p:txBody>
          <a:bodyPr wrap="square" lIns="91440" tIns="45720" rIns="91440" bIns="45720" anchor="ctr">
            <a:normAutofit/>
          </a:bodyPr>
          <a:lstStyle/>
          <a:p>
            <a:pPr marL="285750" indent="-285750" algn="just">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正态分布曲线以均值为中心，左右对称</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2" name="îṣlíḓe">
            <a:extLst>
              <a:ext uri="{FF2B5EF4-FFF2-40B4-BE49-F238E27FC236}">
                <a16:creationId xmlns:a16="http://schemas.microsoft.com/office/drawing/2014/main" id="{952E6AB8-3D69-419A-93ED-770CAA5B6BD0}"/>
              </a:ext>
            </a:extLst>
          </p:cNvPr>
          <p:cNvSpPr txBox="1"/>
          <p:nvPr/>
        </p:nvSpPr>
        <p:spPr>
          <a:xfrm>
            <a:off x="2551202" y="5841736"/>
            <a:ext cx="4479567" cy="526467"/>
          </a:xfrm>
          <a:prstGeom prst="rect">
            <a:avLst/>
          </a:prstGeom>
          <a:solidFill>
            <a:srgbClr val="9B928C"/>
          </a:solidFill>
        </p:spPr>
        <p:txBody>
          <a:bodyPr wrap="square" lIns="91440" tIns="45720" rIns="91440" bIns="45720" anchor="ctr">
            <a:normAutofit/>
          </a:bodyPr>
          <a:lstStyle/>
          <a:p>
            <a:pPr marL="285750" indent="-285750" algn="just">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正态分布分曲线以</a:t>
            </a:r>
            <a:r>
              <a:rPr lang="en-US" altLang="zh-CN" dirty="0">
                <a:solidFill>
                  <a:schemeClr val="bg1"/>
                </a:solidFill>
                <a:latin typeface="微软雅黑" panose="020B0503020204020204" pitchFamily="34" charset="-122"/>
                <a:ea typeface="微软雅黑" panose="020B0503020204020204" pitchFamily="34" charset="-122"/>
              </a:rPr>
              <a:t>X</a:t>
            </a:r>
            <a:r>
              <a:rPr lang="zh-CN" altLang="en-US" dirty="0">
                <a:solidFill>
                  <a:schemeClr val="bg1"/>
                </a:solidFill>
                <a:latin typeface="微软雅黑" panose="020B0503020204020204" pitchFamily="34" charset="-122"/>
                <a:ea typeface="微软雅黑" panose="020B0503020204020204" pitchFamily="34" charset="-122"/>
              </a:rPr>
              <a:t>轴为渐进线</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4" name="ïŝlïḓé">
            <a:extLst>
              <a:ext uri="{FF2B5EF4-FFF2-40B4-BE49-F238E27FC236}">
                <a16:creationId xmlns:a16="http://schemas.microsoft.com/office/drawing/2014/main" id="{16BA6F80-AAB7-43DA-B4B6-94A9E549E88B}"/>
              </a:ext>
            </a:extLst>
          </p:cNvPr>
          <p:cNvSpPr txBox="1"/>
          <p:nvPr/>
        </p:nvSpPr>
        <p:spPr>
          <a:xfrm>
            <a:off x="7387727" y="4545830"/>
            <a:ext cx="4479567" cy="526467"/>
          </a:xfrm>
          <a:prstGeom prst="rect">
            <a:avLst/>
          </a:prstGeom>
          <a:solidFill>
            <a:srgbClr val="9B928C"/>
          </a:solidFill>
        </p:spPr>
        <p:txBody>
          <a:bodyPr wrap="square" lIns="91440" tIns="45720" rIns="91440" bIns="45720" anchor="ctr">
            <a:normAutofit/>
          </a:bodyPr>
          <a:lstStyle/>
          <a:p>
            <a:pPr marL="285750" indent="-285750" algn="just">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正态分布曲线的拐点为</a:t>
            </a:r>
            <a:r>
              <a:rPr lang="en-US" altLang="zh-CN" dirty="0">
                <a:solidFill>
                  <a:schemeClr val="bg1"/>
                </a:solidFill>
                <a:latin typeface="微软雅黑" panose="020B0503020204020204" pitchFamily="34" charset="-122"/>
                <a:ea typeface="微软雅黑" panose="020B0503020204020204" pitchFamily="34" charset="-122"/>
              </a:rPr>
              <a:t>x= μ±</a:t>
            </a:r>
            <a:r>
              <a:rPr lang="el-GR" altLang="zh-CN" dirty="0">
                <a:solidFill>
                  <a:schemeClr val="bg1"/>
                </a:solidFill>
                <a:latin typeface="微软雅黑" panose="020B0503020204020204" pitchFamily="34" charset="-122"/>
                <a:ea typeface="微软雅黑" panose="020B0503020204020204" pitchFamily="34" charset="-122"/>
              </a:rPr>
              <a:t> δ</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25" name="işḻiḑè">
            <a:extLst>
              <a:ext uri="{FF2B5EF4-FFF2-40B4-BE49-F238E27FC236}">
                <a16:creationId xmlns:a16="http://schemas.microsoft.com/office/drawing/2014/main" id="{C6D359E0-1F74-41C2-85A6-22B43394D620}"/>
              </a:ext>
            </a:extLst>
          </p:cNvPr>
          <p:cNvSpPr txBox="1"/>
          <p:nvPr/>
        </p:nvSpPr>
        <p:spPr>
          <a:xfrm>
            <a:off x="7387727" y="5193783"/>
            <a:ext cx="4479567" cy="526467"/>
          </a:xfrm>
          <a:prstGeom prst="rect">
            <a:avLst/>
          </a:prstGeom>
          <a:solidFill>
            <a:srgbClr val="9B928C"/>
          </a:solidFill>
        </p:spPr>
        <p:txBody>
          <a:bodyPr wrap="square" lIns="91440" tIns="45720" rIns="91440" bIns="45720" anchor="ctr">
            <a:normAutofit/>
          </a:bodyPr>
          <a:lstStyle/>
          <a:p>
            <a:pPr marL="285750" indent="-285750" algn="just">
              <a:buFont typeface="Arial" panose="020B0604020202020204" pitchFamily="34" charset="0"/>
              <a:buChar char="•"/>
            </a:pPr>
            <a:r>
              <a:rPr lang="en-US" altLang="zh-CN" dirty="0">
                <a:solidFill>
                  <a:schemeClr val="bg1"/>
                </a:solidFill>
                <a:latin typeface="微软雅黑" panose="020B0503020204020204" pitchFamily="34" charset="-122"/>
                <a:ea typeface="微软雅黑" panose="020B0503020204020204" pitchFamily="34" charset="-122"/>
              </a:rPr>
              <a:t>3</a:t>
            </a:r>
            <a:r>
              <a:rPr lang="el-GR" altLang="zh-CN" dirty="0">
                <a:solidFill>
                  <a:schemeClr val="bg1"/>
                </a:solidFill>
                <a:latin typeface="微软雅黑" panose="020B0503020204020204" pitchFamily="34" charset="-122"/>
                <a:ea typeface="微软雅黑" panose="020B0503020204020204" pitchFamily="34" charset="-122"/>
              </a:rPr>
              <a:t>δ</a:t>
            </a:r>
            <a:r>
              <a:rPr lang="zh-CN" altLang="en-US" dirty="0">
                <a:solidFill>
                  <a:schemeClr val="bg1"/>
                </a:solidFill>
                <a:latin typeface="微软雅黑" panose="020B0503020204020204" pitchFamily="34" charset="-122"/>
                <a:ea typeface="微软雅黑" panose="020B0503020204020204" pitchFamily="34" charset="-122"/>
              </a:rPr>
              <a:t>准则（</a:t>
            </a:r>
            <a:r>
              <a:rPr lang="en-US" altLang="zh-CN" dirty="0">
                <a:solidFill>
                  <a:schemeClr val="bg1"/>
                </a:solidFill>
                <a:latin typeface="微软雅黑" panose="020B0503020204020204" pitchFamily="34" charset="-122"/>
                <a:ea typeface="微软雅黑" panose="020B0503020204020204" pitchFamily="34" charset="-122"/>
              </a:rPr>
              <a:t>0.6826/0.9544/0.9974</a:t>
            </a:r>
            <a:r>
              <a:rPr lang="zh-CN" altLang="en-US" dirty="0">
                <a:solidFill>
                  <a:schemeClr val="bg1"/>
                </a:solidFill>
                <a:latin typeface="微软雅黑" panose="020B0503020204020204" pitchFamily="34" charset="-122"/>
                <a:ea typeface="微软雅黑" panose="020B0503020204020204" pitchFamily="34" charset="-122"/>
              </a:rPr>
              <a:t>）</a:t>
            </a:r>
          </a:p>
        </p:txBody>
      </p:sp>
      <p:sp>
        <p:nvSpPr>
          <p:cNvPr id="27" name="iSlíde">
            <a:extLst>
              <a:ext uri="{FF2B5EF4-FFF2-40B4-BE49-F238E27FC236}">
                <a16:creationId xmlns:a16="http://schemas.microsoft.com/office/drawing/2014/main" id="{3371F45C-0A49-44A6-B3F9-712BFE4241F9}"/>
              </a:ext>
            </a:extLst>
          </p:cNvPr>
          <p:cNvSpPr txBox="1"/>
          <p:nvPr/>
        </p:nvSpPr>
        <p:spPr>
          <a:xfrm>
            <a:off x="944441" y="4983212"/>
            <a:ext cx="952188" cy="858524"/>
          </a:xfrm>
          <a:prstGeom prst="rect">
            <a:avLst/>
          </a:prstGeom>
          <a:noFill/>
        </p:spPr>
        <p:txBody>
          <a:bodyPr wrap="square" lIns="91440" tIns="45720" rIns="91440" bIns="45720" rtlCol="0" anchor="ctr">
            <a:noAutofit/>
          </a:bodyPr>
          <a:lstStyle/>
          <a:p>
            <a:pPr algn="ctr"/>
            <a:r>
              <a:rPr lang="zh-CN" altLang="en-US" sz="2800" b="1" dirty="0">
                <a:solidFill>
                  <a:schemeClr val="bg1"/>
                </a:solidFill>
                <a:latin typeface="微软雅黑" panose="020B0503020204020204" pitchFamily="34" charset="-122"/>
                <a:ea typeface="微软雅黑" panose="020B0503020204020204" pitchFamily="34" charset="-122"/>
              </a:rPr>
              <a:t>正态分布</a:t>
            </a:r>
            <a:endParaRPr lang="en-US" altLang="zh-CN" sz="28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函数密度曲线特征</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42192516"/>
      </p:ext>
    </p:extLst>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p:cNvSpPr>
          <p:nvPr/>
        </p:nvSpPr>
        <p:spPr bwMode="auto">
          <a:xfrm>
            <a:off x="8329352" y="0"/>
            <a:ext cx="3862647" cy="6858000"/>
          </a:xfrm>
          <a:custGeom>
            <a:avLst/>
            <a:gdLst>
              <a:gd name="T0" fmla="*/ 0 w 523"/>
              <a:gd name="T1" fmla="*/ 0 h 531"/>
              <a:gd name="T2" fmla="*/ 523 w 523"/>
              <a:gd name="T3" fmla="*/ 0 h 531"/>
              <a:gd name="T4" fmla="*/ 523 w 523"/>
              <a:gd name="T5" fmla="*/ 531 h 531"/>
              <a:gd name="T6" fmla="*/ 0 w 523"/>
              <a:gd name="T7" fmla="*/ 531 h 531"/>
              <a:gd name="T8" fmla="*/ 0 w 523"/>
              <a:gd name="T9" fmla="*/ 0 h 531"/>
              <a:gd name="T10" fmla="*/ 0 w 523"/>
              <a:gd name="T11" fmla="*/ 0 h 531"/>
            </a:gdLst>
            <a:ahLst/>
            <a:cxnLst>
              <a:cxn ang="0">
                <a:pos x="T0" y="T1"/>
              </a:cxn>
              <a:cxn ang="0">
                <a:pos x="T2" y="T3"/>
              </a:cxn>
              <a:cxn ang="0">
                <a:pos x="T4" y="T5"/>
              </a:cxn>
              <a:cxn ang="0">
                <a:pos x="T6" y="T7"/>
              </a:cxn>
              <a:cxn ang="0">
                <a:pos x="T8" y="T9"/>
              </a:cxn>
              <a:cxn ang="0">
                <a:pos x="T10" y="T11"/>
              </a:cxn>
            </a:cxnLst>
            <a:rect l="0" t="0" r="r" b="b"/>
            <a:pathLst>
              <a:path w="523" h="531">
                <a:moveTo>
                  <a:pt x="0" y="0"/>
                </a:moveTo>
                <a:lnTo>
                  <a:pt x="523" y="0"/>
                </a:lnTo>
                <a:lnTo>
                  <a:pt x="523" y="531"/>
                </a:lnTo>
                <a:lnTo>
                  <a:pt x="0" y="531"/>
                </a:lnTo>
                <a:lnTo>
                  <a:pt x="0" y="0"/>
                </a:lnTo>
                <a:lnTo>
                  <a:pt x="0" y="0"/>
                </a:lnTo>
                <a:close/>
              </a:path>
            </a:pathLst>
          </a:custGeom>
          <a:solidFill>
            <a:srgbClr val="9B928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ïṡḷïḑè">
            <a:extLst>
              <a:ext uri="{FF2B5EF4-FFF2-40B4-BE49-F238E27FC236}">
                <a16:creationId xmlns:a16="http://schemas.microsoft.com/office/drawing/2014/main" id="{54F62E89-4243-4F59-86D3-A0EEA09FC610}"/>
              </a:ext>
            </a:extLst>
          </p:cNvPr>
          <p:cNvSpPr/>
          <p:nvPr/>
        </p:nvSpPr>
        <p:spPr>
          <a:xfrm>
            <a:off x="0" y="1470210"/>
            <a:ext cx="10324407" cy="1360819"/>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buSzPct val="25000"/>
            </a:pPr>
            <a:r>
              <a:rPr lang="en-US" altLang="zh-CN" sz="2800" b="1" dirty="0">
                <a:solidFill>
                  <a:schemeClr val="bg1"/>
                </a:solidFill>
              </a:rPr>
              <a:t>        </a:t>
            </a:r>
            <a:r>
              <a:rPr lang="zh-CN" altLang="en-US" sz="2800" b="1" dirty="0">
                <a:solidFill>
                  <a:schemeClr val="bg1"/>
                </a:solidFill>
              </a:rPr>
              <a:t>精确抽样理论</a:t>
            </a:r>
            <a:endParaRPr lang="en-US" altLang="zh-CN" sz="2800" b="1" dirty="0">
              <a:solidFill>
                <a:schemeClr val="bg1"/>
              </a:solidFill>
            </a:endParaRPr>
          </a:p>
          <a:p>
            <a:pPr>
              <a:buSzPct val="25000"/>
            </a:pPr>
            <a:r>
              <a:rPr lang="en-US" altLang="zh-CN" sz="2800" b="1" dirty="0">
                <a:solidFill>
                  <a:schemeClr val="bg1"/>
                </a:solidFill>
              </a:rPr>
              <a:t>        </a:t>
            </a:r>
            <a:endParaRPr lang="en-US" altLang="zh-CN" b="1" dirty="0">
              <a:solidFill>
                <a:schemeClr val="bg1"/>
              </a:solidFill>
            </a:endParaRPr>
          </a:p>
        </p:txBody>
      </p:sp>
      <p:sp>
        <p:nvSpPr>
          <p:cNvPr id="8" name="矩形 7">
            <a:extLst>
              <a:ext uri="{FF2B5EF4-FFF2-40B4-BE49-F238E27FC236}">
                <a16:creationId xmlns:a16="http://schemas.microsoft.com/office/drawing/2014/main" id="{1C9E652E-1040-4E47-9355-B022A5130BEE}"/>
              </a:ext>
            </a:extLst>
          </p:cNvPr>
          <p:cNvSpPr/>
          <p:nvPr/>
        </p:nvSpPr>
        <p:spPr>
          <a:xfrm>
            <a:off x="672978" y="2112519"/>
            <a:ext cx="1107996" cy="369332"/>
          </a:xfrm>
          <a:prstGeom prst="rect">
            <a:avLst/>
          </a:prstGeom>
        </p:spPr>
        <p:txBody>
          <a:bodyPr wrap="none">
            <a:spAutoFit/>
          </a:bodyPr>
          <a:lstStyle/>
          <a:p>
            <a:r>
              <a:rPr lang="zh-CN" altLang="en-US" b="1" dirty="0">
                <a:solidFill>
                  <a:schemeClr val="bg1"/>
                </a:solidFill>
              </a:rPr>
              <a:t>基础概念</a:t>
            </a:r>
            <a:endParaRPr lang="zh-CN" altLang="en-US" dirty="0"/>
          </a:p>
        </p:txBody>
      </p:sp>
      <p:sp>
        <p:nvSpPr>
          <p:cNvPr id="9" name="矩形 8">
            <a:extLst>
              <a:ext uri="{FF2B5EF4-FFF2-40B4-BE49-F238E27FC236}">
                <a16:creationId xmlns:a16="http://schemas.microsoft.com/office/drawing/2014/main" id="{BD34AEFC-64F2-4288-98F0-A5FAD6DF0D93}"/>
              </a:ext>
            </a:extLst>
          </p:cNvPr>
          <p:cNvSpPr/>
          <p:nvPr/>
        </p:nvSpPr>
        <p:spPr>
          <a:xfrm>
            <a:off x="362217" y="3429000"/>
            <a:ext cx="7418496" cy="2031325"/>
          </a:xfrm>
          <a:prstGeom prst="rect">
            <a:avLst/>
          </a:prstGeom>
        </p:spPr>
        <p:txBody>
          <a:bodyPr wrap="square">
            <a:spAutoFit/>
          </a:bodyPr>
          <a:lstStyle/>
          <a:p>
            <a:pPr marL="285750" indent="-28575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多次抽样获得不同样本，每个样本都有一个统计量。多次抽样获得的统计量服从的分布即为</a:t>
            </a:r>
            <a:r>
              <a:rPr lang="zh-CN" altLang="en-US" b="1" dirty="0">
                <a:latin typeface="微软雅黑" panose="020B0503020204020204" pitchFamily="34" charset="-122"/>
                <a:ea typeface="微软雅黑" panose="020B0503020204020204" pitchFamily="34" charset="-122"/>
              </a:rPr>
              <a:t>抽样分布</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Wingdings" panose="05000000000000000000" pitchFamily="2" charset="2"/>
              <a:buChar char="l"/>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对小样本统计量的抽样分布研究称为</a:t>
            </a:r>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小样本理论</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，然而因所得结论不仅适用小样本，也同样适用于大样本问题，故也称之为</a:t>
            </a:r>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精确抽样理论</a:t>
            </a: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Wingdings" panose="05000000000000000000" pitchFamily="2" charset="2"/>
              <a:buChar char="l"/>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精确抽样理论中常用的三种分布为：</a:t>
            </a:r>
            <a:r>
              <a:rPr lang="el-GR" altLang="zh-CN" b="1" dirty="0">
                <a:latin typeface="微软雅黑" panose="020B0503020204020204" pitchFamily="34" charset="-122"/>
                <a:ea typeface="微软雅黑" panose="020B0503020204020204" pitchFamily="34" charset="-122"/>
                <a:cs typeface="Times New Roman" panose="02020603050405020304" pitchFamily="18" charset="0"/>
              </a:rPr>
              <a:t>χ2</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分布、</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t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分布、</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F </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分布。</a:t>
            </a:r>
          </a:p>
        </p:txBody>
      </p:sp>
      <p:sp>
        <p:nvSpPr>
          <p:cNvPr id="7" name="标题 1">
            <a:extLst>
              <a:ext uri="{FF2B5EF4-FFF2-40B4-BE49-F238E27FC236}">
                <a16:creationId xmlns:a16="http://schemas.microsoft.com/office/drawing/2014/main" id="{EC15D5A5-01A3-49E6-B2AE-F49F6B57704B}"/>
              </a:ext>
            </a:extLst>
          </p:cNvPr>
          <p:cNvSpPr txBox="1">
            <a:spLocks/>
          </p:cNvSpPr>
          <p:nvPr/>
        </p:nvSpPr>
        <p:spPr>
          <a:xfrm>
            <a:off x="4528806" y="-57520"/>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正态分布</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B75C8618-F117-40BB-AF13-ABED50B10824}"/>
              </a:ext>
            </a:extLst>
          </p:cNvPr>
          <p:cNvSpPr/>
          <p:nvPr/>
        </p:nvSpPr>
        <p:spPr>
          <a:xfrm>
            <a:off x="4508511" y="-765457"/>
            <a:ext cx="3174978" cy="1418666"/>
          </a:xfrm>
          <a:prstGeom prst="rect">
            <a:avLst/>
          </a:prstGeom>
          <a:no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Tree>
    <p:extLst>
      <p:ext uri="{BB962C8B-B14F-4D97-AF65-F5344CB8AC3E}">
        <p14:creationId xmlns:p14="http://schemas.microsoft.com/office/powerpoint/2010/main" val="4290169148"/>
      </p:ext>
    </p:extLst>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1">
            <a:extLst>
              <a:ext uri="{FF2B5EF4-FFF2-40B4-BE49-F238E27FC236}">
                <a16:creationId xmlns:a16="http://schemas.microsoft.com/office/drawing/2014/main" id="{565940A2-6422-4103-B14D-F751ABC0A344}"/>
              </a:ext>
            </a:extLst>
          </p:cNvPr>
          <p:cNvSpPr txBox="1">
            <a:spLocks/>
          </p:cNvSpPr>
          <p:nvPr/>
        </p:nvSpPr>
        <p:spPr>
          <a:xfrm>
            <a:off x="567473" y="894472"/>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精确抽样理论</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概念图示</a:t>
            </a:r>
          </a:p>
        </p:txBody>
      </p:sp>
      <p:grpSp>
        <p:nvGrpSpPr>
          <p:cNvPr id="11" name="组合 10">
            <a:extLst>
              <a:ext uri="{FF2B5EF4-FFF2-40B4-BE49-F238E27FC236}">
                <a16:creationId xmlns:a16="http://schemas.microsoft.com/office/drawing/2014/main" id="{2719878B-B08D-49C0-9087-69A31696AD99}"/>
              </a:ext>
            </a:extLst>
          </p:cNvPr>
          <p:cNvGrpSpPr/>
          <p:nvPr/>
        </p:nvGrpSpPr>
        <p:grpSpPr>
          <a:xfrm>
            <a:off x="1178848" y="1830588"/>
            <a:ext cx="10415119" cy="4172844"/>
            <a:chOff x="1190324" y="2130704"/>
            <a:chExt cx="10415119" cy="4172844"/>
          </a:xfrm>
        </p:grpSpPr>
        <p:grpSp>
          <p:nvGrpSpPr>
            <p:cNvPr id="7" name="组合 6">
              <a:extLst>
                <a:ext uri="{FF2B5EF4-FFF2-40B4-BE49-F238E27FC236}">
                  <a16:creationId xmlns:a16="http://schemas.microsoft.com/office/drawing/2014/main" id="{0CD9D2E7-C932-4C60-86D7-63B4BF7FC018}"/>
                </a:ext>
              </a:extLst>
            </p:cNvPr>
            <p:cNvGrpSpPr/>
            <p:nvPr/>
          </p:nvGrpSpPr>
          <p:grpSpPr>
            <a:xfrm>
              <a:off x="5398374" y="2130704"/>
              <a:ext cx="1973215" cy="1973215"/>
              <a:chOff x="5559765" y="1798124"/>
              <a:chExt cx="1973215" cy="1973215"/>
            </a:xfrm>
          </p:grpSpPr>
          <p:grpSp>
            <p:nvGrpSpPr>
              <p:cNvPr id="4" name="组合 3">
                <a:extLst>
                  <a:ext uri="{FF2B5EF4-FFF2-40B4-BE49-F238E27FC236}">
                    <a16:creationId xmlns:a16="http://schemas.microsoft.com/office/drawing/2014/main" id="{BDD4A8D7-6D15-4673-A9F7-B5D9D8AD4BFD}"/>
                  </a:ext>
                </a:extLst>
              </p:cNvPr>
              <p:cNvGrpSpPr/>
              <p:nvPr/>
            </p:nvGrpSpPr>
            <p:grpSpPr>
              <a:xfrm>
                <a:off x="5978392" y="2062725"/>
                <a:ext cx="1135961" cy="1439398"/>
                <a:chOff x="8426225" y="1918177"/>
                <a:chExt cx="1135961" cy="1439398"/>
              </a:xfrm>
            </p:grpSpPr>
            <p:sp>
              <p:nvSpPr>
                <p:cNvPr id="106" name="椭圆 105">
                  <a:extLst>
                    <a:ext uri="{FF2B5EF4-FFF2-40B4-BE49-F238E27FC236}">
                      <a16:creationId xmlns:a16="http://schemas.microsoft.com/office/drawing/2014/main" id="{684CC267-7D92-4001-9946-DF00B43A0E5F}"/>
                    </a:ext>
                  </a:extLst>
                </p:cNvPr>
                <p:cNvSpPr/>
                <p:nvPr/>
              </p:nvSpPr>
              <p:spPr>
                <a:xfrm>
                  <a:off x="8760503" y="2368790"/>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a:extLst>
                    <a:ext uri="{FF2B5EF4-FFF2-40B4-BE49-F238E27FC236}">
                      <a16:creationId xmlns:a16="http://schemas.microsoft.com/office/drawing/2014/main" id="{9C6F3CDF-B563-49E8-9F07-AFB950A0855E}"/>
                    </a:ext>
                  </a:extLst>
                </p:cNvPr>
                <p:cNvSpPr/>
                <p:nvPr/>
              </p:nvSpPr>
              <p:spPr>
                <a:xfrm>
                  <a:off x="8846228" y="2540240"/>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19B0358E-4F7E-43E6-9754-679154DD8220}"/>
                    </a:ext>
                  </a:extLst>
                </p:cNvPr>
                <p:cNvSpPr/>
                <p:nvPr/>
              </p:nvSpPr>
              <p:spPr>
                <a:xfrm>
                  <a:off x="8964246" y="2241154"/>
                  <a:ext cx="213359" cy="213359"/>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椭圆 108">
                  <a:extLst>
                    <a:ext uri="{FF2B5EF4-FFF2-40B4-BE49-F238E27FC236}">
                      <a16:creationId xmlns:a16="http://schemas.microsoft.com/office/drawing/2014/main" id="{8ADA7E0A-C92C-4DF9-969C-45D9488896B8}"/>
                    </a:ext>
                  </a:extLst>
                </p:cNvPr>
                <p:cNvSpPr/>
                <p:nvPr/>
              </p:nvSpPr>
              <p:spPr>
                <a:xfrm>
                  <a:off x="9209898" y="2411652"/>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椭圆 109">
                  <a:extLst>
                    <a:ext uri="{FF2B5EF4-FFF2-40B4-BE49-F238E27FC236}">
                      <a16:creationId xmlns:a16="http://schemas.microsoft.com/office/drawing/2014/main" id="{D94F23E0-38D4-48B3-88C7-53C4247DED7D}"/>
                    </a:ext>
                  </a:extLst>
                </p:cNvPr>
                <p:cNvSpPr/>
                <p:nvPr/>
              </p:nvSpPr>
              <p:spPr>
                <a:xfrm>
                  <a:off x="9252760" y="2241154"/>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椭圆 110">
                  <a:extLst>
                    <a:ext uri="{FF2B5EF4-FFF2-40B4-BE49-F238E27FC236}">
                      <a16:creationId xmlns:a16="http://schemas.microsoft.com/office/drawing/2014/main" id="{71DE90FB-7025-4588-B7F4-8D865EDF7B7E}"/>
                    </a:ext>
                  </a:extLst>
                </p:cNvPr>
                <p:cNvSpPr/>
                <p:nvPr/>
              </p:nvSpPr>
              <p:spPr>
                <a:xfrm>
                  <a:off x="9017678" y="2624058"/>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A73BB130-4E4B-4837-A16E-F6925BD20E53}"/>
                    </a:ext>
                  </a:extLst>
                </p:cNvPr>
                <p:cNvSpPr/>
                <p:nvPr/>
              </p:nvSpPr>
              <p:spPr>
                <a:xfrm>
                  <a:off x="9038448" y="2011650"/>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椭圆 112">
                  <a:extLst>
                    <a:ext uri="{FF2B5EF4-FFF2-40B4-BE49-F238E27FC236}">
                      <a16:creationId xmlns:a16="http://schemas.microsoft.com/office/drawing/2014/main" id="{01E624CF-66B5-4A41-87A9-CD46866B3812}"/>
                    </a:ext>
                  </a:extLst>
                </p:cNvPr>
                <p:cNvSpPr/>
                <p:nvPr/>
              </p:nvSpPr>
              <p:spPr>
                <a:xfrm>
                  <a:off x="8690925" y="2155429"/>
                  <a:ext cx="155303" cy="155303"/>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a:extLst>
                    <a:ext uri="{FF2B5EF4-FFF2-40B4-BE49-F238E27FC236}">
                      <a16:creationId xmlns:a16="http://schemas.microsoft.com/office/drawing/2014/main" id="{3729C23D-E4FA-4CBA-BC9A-23FEA410358B}"/>
                    </a:ext>
                  </a:extLst>
                </p:cNvPr>
                <p:cNvSpPr/>
                <p:nvPr/>
              </p:nvSpPr>
              <p:spPr>
                <a:xfrm>
                  <a:off x="8525329" y="2691730"/>
                  <a:ext cx="213359" cy="213359"/>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椭圆 117">
                  <a:extLst>
                    <a:ext uri="{FF2B5EF4-FFF2-40B4-BE49-F238E27FC236}">
                      <a16:creationId xmlns:a16="http://schemas.microsoft.com/office/drawing/2014/main" id="{5426574C-C6FF-4A38-B12B-78D08887AF59}"/>
                    </a:ext>
                  </a:extLst>
                </p:cNvPr>
                <p:cNvSpPr/>
                <p:nvPr/>
              </p:nvSpPr>
              <p:spPr>
                <a:xfrm>
                  <a:off x="8551476" y="2261154"/>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0A3F8795-3DF0-4619-96F3-B36BEB3DFEE5}"/>
                    </a:ext>
                  </a:extLst>
                </p:cNvPr>
                <p:cNvSpPr/>
                <p:nvPr/>
              </p:nvSpPr>
              <p:spPr>
                <a:xfrm>
                  <a:off x="8894853" y="2965053"/>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a:extLst>
                    <a:ext uri="{FF2B5EF4-FFF2-40B4-BE49-F238E27FC236}">
                      <a16:creationId xmlns:a16="http://schemas.microsoft.com/office/drawing/2014/main" id="{43CE1DB0-B8CD-4BEE-83E8-BFB6B59B8020}"/>
                    </a:ext>
                  </a:extLst>
                </p:cNvPr>
                <p:cNvSpPr/>
                <p:nvPr/>
              </p:nvSpPr>
              <p:spPr>
                <a:xfrm>
                  <a:off x="8980578" y="3136503"/>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a:extLst>
                    <a:ext uri="{FF2B5EF4-FFF2-40B4-BE49-F238E27FC236}">
                      <a16:creationId xmlns:a16="http://schemas.microsoft.com/office/drawing/2014/main" id="{D38C6A2C-7BB7-44AD-BC6B-A3E77863FD4B}"/>
                    </a:ext>
                  </a:extLst>
                </p:cNvPr>
                <p:cNvSpPr/>
                <p:nvPr/>
              </p:nvSpPr>
              <p:spPr>
                <a:xfrm>
                  <a:off x="9098596" y="2837417"/>
                  <a:ext cx="213359" cy="213359"/>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a:extLst>
                    <a:ext uri="{FF2B5EF4-FFF2-40B4-BE49-F238E27FC236}">
                      <a16:creationId xmlns:a16="http://schemas.microsoft.com/office/drawing/2014/main" id="{1DF81444-3A80-4E36-B6A3-93AF2D43E31D}"/>
                    </a:ext>
                  </a:extLst>
                </p:cNvPr>
                <p:cNvSpPr/>
                <p:nvPr/>
              </p:nvSpPr>
              <p:spPr>
                <a:xfrm>
                  <a:off x="8825275" y="2751692"/>
                  <a:ext cx="155303" cy="155303"/>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a:extLst>
                    <a:ext uri="{FF2B5EF4-FFF2-40B4-BE49-F238E27FC236}">
                      <a16:creationId xmlns:a16="http://schemas.microsoft.com/office/drawing/2014/main" id="{EC56B7AB-0F7D-465D-8E2D-F2FF8E178873}"/>
                    </a:ext>
                  </a:extLst>
                </p:cNvPr>
                <p:cNvSpPr/>
                <p:nvPr/>
              </p:nvSpPr>
              <p:spPr>
                <a:xfrm>
                  <a:off x="8685826" y="2857417"/>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a:extLst>
                    <a:ext uri="{FF2B5EF4-FFF2-40B4-BE49-F238E27FC236}">
                      <a16:creationId xmlns:a16="http://schemas.microsoft.com/office/drawing/2014/main" id="{B2D55ACE-371C-47AB-A929-75F333A45A39}"/>
                    </a:ext>
                  </a:extLst>
                </p:cNvPr>
                <p:cNvSpPr/>
                <p:nvPr/>
              </p:nvSpPr>
              <p:spPr>
                <a:xfrm>
                  <a:off x="9268480" y="2733640"/>
                  <a:ext cx="155304" cy="155304"/>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a:extLst>
                    <a:ext uri="{FF2B5EF4-FFF2-40B4-BE49-F238E27FC236}">
                      <a16:creationId xmlns:a16="http://schemas.microsoft.com/office/drawing/2014/main" id="{F096DFF8-6C5F-4EF2-8742-A9EFF75B6AE0}"/>
                    </a:ext>
                  </a:extLst>
                </p:cNvPr>
                <p:cNvSpPr/>
                <p:nvPr/>
              </p:nvSpPr>
              <p:spPr>
                <a:xfrm>
                  <a:off x="9347874" y="2604054"/>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a:extLst>
                    <a:ext uri="{FF2B5EF4-FFF2-40B4-BE49-F238E27FC236}">
                      <a16:creationId xmlns:a16="http://schemas.microsoft.com/office/drawing/2014/main" id="{322B89ED-765F-403D-9819-73589B6C1CE8}"/>
                    </a:ext>
                  </a:extLst>
                </p:cNvPr>
                <p:cNvSpPr/>
                <p:nvPr/>
              </p:nvSpPr>
              <p:spPr>
                <a:xfrm>
                  <a:off x="8426225" y="3186125"/>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a:extLst>
                    <a:ext uri="{FF2B5EF4-FFF2-40B4-BE49-F238E27FC236}">
                      <a16:creationId xmlns:a16="http://schemas.microsoft.com/office/drawing/2014/main" id="{7BD3A16F-EA60-4903-9959-4B48ED7107CC}"/>
                    </a:ext>
                  </a:extLst>
                </p:cNvPr>
                <p:cNvSpPr/>
                <p:nvPr/>
              </p:nvSpPr>
              <p:spPr>
                <a:xfrm>
                  <a:off x="8629968" y="3058489"/>
                  <a:ext cx="213359" cy="213359"/>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椭圆 135">
                  <a:extLst>
                    <a:ext uri="{FF2B5EF4-FFF2-40B4-BE49-F238E27FC236}">
                      <a16:creationId xmlns:a16="http://schemas.microsoft.com/office/drawing/2014/main" id="{E61FD788-E1EB-4A5F-B990-B5F2EF6FFFEC}"/>
                    </a:ext>
                  </a:extLst>
                </p:cNvPr>
                <p:cNvSpPr/>
                <p:nvPr/>
              </p:nvSpPr>
              <p:spPr>
                <a:xfrm>
                  <a:off x="9259723" y="3016580"/>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椭圆 136">
                  <a:extLst>
                    <a:ext uri="{FF2B5EF4-FFF2-40B4-BE49-F238E27FC236}">
                      <a16:creationId xmlns:a16="http://schemas.microsoft.com/office/drawing/2014/main" id="{EFDB0D83-44EB-45F8-A01F-C6963E14C21D}"/>
                    </a:ext>
                  </a:extLst>
                </p:cNvPr>
                <p:cNvSpPr/>
                <p:nvPr/>
              </p:nvSpPr>
              <p:spPr>
                <a:xfrm>
                  <a:off x="9345448" y="3188030"/>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a:extLst>
                    <a:ext uri="{FF2B5EF4-FFF2-40B4-BE49-F238E27FC236}">
                      <a16:creationId xmlns:a16="http://schemas.microsoft.com/office/drawing/2014/main" id="{5C95979C-5DCD-40F1-BEA2-3D983BA75F0B}"/>
                    </a:ext>
                  </a:extLst>
                </p:cNvPr>
                <p:cNvSpPr/>
                <p:nvPr/>
              </p:nvSpPr>
              <p:spPr>
                <a:xfrm>
                  <a:off x="9476461" y="2482462"/>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a:extLst>
                    <a:ext uri="{FF2B5EF4-FFF2-40B4-BE49-F238E27FC236}">
                      <a16:creationId xmlns:a16="http://schemas.microsoft.com/office/drawing/2014/main" id="{7BF84710-6B02-4673-8686-00EEB68F7598}"/>
                    </a:ext>
                  </a:extLst>
                </p:cNvPr>
                <p:cNvSpPr/>
                <p:nvPr/>
              </p:nvSpPr>
              <p:spPr>
                <a:xfrm>
                  <a:off x="9317894" y="1939389"/>
                  <a:ext cx="213359" cy="213359"/>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a:extLst>
                    <a:ext uri="{FF2B5EF4-FFF2-40B4-BE49-F238E27FC236}">
                      <a16:creationId xmlns:a16="http://schemas.microsoft.com/office/drawing/2014/main" id="{28CCCC9A-0B01-49A9-9EED-B3E3EAD9A4B4}"/>
                    </a:ext>
                  </a:extLst>
                </p:cNvPr>
                <p:cNvSpPr/>
                <p:nvPr/>
              </p:nvSpPr>
              <p:spPr>
                <a:xfrm>
                  <a:off x="8496374" y="1918177"/>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椭圆 159">
                  <a:extLst>
                    <a:ext uri="{FF2B5EF4-FFF2-40B4-BE49-F238E27FC236}">
                      <a16:creationId xmlns:a16="http://schemas.microsoft.com/office/drawing/2014/main" id="{74C6975D-AC1F-4038-8CC1-A24994242587}"/>
                    </a:ext>
                  </a:extLst>
                </p:cNvPr>
                <p:cNvSpPr/>
                <p:nvPr/>
              </p:nvSpPr>
              <p:spPr>
                <a:xfrm>
                  <a:off x="8582099" y="2089627"/>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椭圆 5">
                <a:extLst>
                  <a:ext uri="{FF2B5EF4-FFF2-40B4-BE49-F238E27FC236}">
                    <a16:creationId xmlns:a16="http://schemas.microsoft.com/office/drawing/2014/main" id="{A56F0353-D82B-48BD-87E4-A772D36BFA39}"/>
                  </a:ext>
                </a:extLst>
              </p:cNvPr>
              <p:cNvSpPr/>
              <p:nvPr/>
            </p:nvSpPr>
            <p:spPr>
              <a:xfrm>
                <a:off x="5559765" y="1798124"/>
                <a:ext cx="1973215" cy="1973215"/>
              </a:xfrm>
              <a:prstGeom prst="ellipse">
                <a:avLst/>
              </a:prstGeom>
              <a:noFill/>
              <a:ln w="28575">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F64E55F3-8913-470B-A125-DDB161BD99C7}"/>
                </a:ext>
              </a:extLst>
            </p:cNvPr>
            <p:cNvGrpSpPr/>
            <p:nvPr/>
          </p:nvGrpSpPr>
          <p:grpSpPr>
            <a:xfrm>
              <a:off x="5806755" y="4530947"/>
              <a:ext cx="1015194" cy="1015194"/>
              <a:chOff x="5995914" y="4573223"/>
              <a:chExt cx="1015194" cy="1015194"/>
            </a:xfrm>
          </p:grpSpPr>
          <p:grpSp>
            <p:nvGrpSpPr>
              <p:cNvPr id="5" name="组合 4">
                <a:extLst>
                  <a:ext uri="{FF2B5EF4-FFF2-40B4-BE49-F238E27FC236}">
                    <a16:creationId xmlns:a16="http://schemas.microsoft.com/office/drawing/2014/main" id="{BBCFC65D-4125-460D-BD51-2EB44D8AFCB6}"/>
                  </a:ext>
                </a:extLst>
              </p:cNvPr>
              <p:cNvGrpSpPr/>
              <p:nvPr/>
            </p:nvGrpSpPr>
            <p:grpSpPr>
              <a:xfrm>
                <a:off x="6257859" y="4860746"/>
                <a:ext cx="597940" cy="554354"/>
                <a:chOff x="8426225" y="4505634"/>
                <a:chExt cx="597940" cy="554354"/>
              </a:xfrm>
            </p:grpSpPr>
            <p:sp>
              <p:nvSpPr>
                <p:cNvPr id="173" name="椭圆 172">
                  <a:extLst>
                    <a:ext uri="{FF2B5EF4-FFF2-40B4-BE49-F238E27FC236}">
                      <a16:creationId xmlns:a16="http://schemas.microsoft.com/office/drawing/2014/main" id="{52EB94E3-E9FC-4C11-8412-5733ED5428C9}"/>
                    </a:ext>
                  </a:extLst>
                </p:cNvPr>
                <p:cNvSpPr/>
                <p:nvPr/>
              </p:nvSpPr>
              <p:spPr>
                <a:xfrm>
                  <a:off x="8426225" y="4505634"/>
                  <a:ext cx="213359" cy="213359"/>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椭圆 173">
                  <a:extLst>
                    <a:ext uri="{FF2B5EF4-FFF2-40B4-BE49-F238E27FC236}">
                      <a16:creationId xmlns:a16="http://schemas.microsoft.com/office/drawing/2014/main" id="{B52FAD8F-97C7-4A67-A542-55CFF74D3088}"/>
                    </a:ext>
                  </a:extLst>
                </p:cNvPr>
                <p:cNvSpPr/>
                <p:nvPr/>
              </p:nvSpPr>
              <p:spPr>
                <a:xfrm>
                  <a:off x="8671877" y="4676132"/>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椭圆 174">
                  <a:extLst>
                    <a:ext uri="{FF2B5EF4-FFF2-40B4-BE49-F238E27FC236}">
                      <a16:creationId xmlns:a16="http://schemas.microsoft.com/office/drawing/2014/main" id="{016D4789-6399-4BC2-96D7-082865017461}"/>
                    </a:ext>
                  </a:extLst>
                </p:cNvPr>
                <p:cNvSpPr/>
                <p:nvPr/>
              </p:nvSpPr>
              <p:spPr>
                <a:xfrm>
                  <a:off x="8714739" y="4505634"/>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椭圆 175">
                  <a:extLst>
                    <a:ext uri="{FF2B5EF4-FFF2-40B4-BE49-F238E27FC236}">
                      <a16:creationId xmlns:a16="http://schemas.microsoft.com/office/drawing/2014/main" id="{9B994B62-9E52-41F1-B4C5-3753D83B8FE2}"/>
                    </a:ext>
                  </a:extLst>
                </p:cNvPr>
                <p:cNvSpPr/>
                <p:nvPr/>
              </p:nvSpPr>
              <p:spPr>
                <a:xfrm>
                  <a:off x="8479657" y="4888538"/>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椭圆 176">
                  <a:extLst>
                    <a:ext uri="{FF2B5EF4-FFF2-40B4-BE49-F238E27FC236}">
                      <a16:creationId xmlns:a16="http://schemas.microsoft.com/office/drawing/2014/main" id="{B848DEBC-F95E-4C86-8F9E-E96988973146}"/>
                    </a:ext>
                  </a:extLst>
                </p:cNvPr>
                <p:cNvSpPr/>
                <p:nvPr/>
              </p:nvSpPr>
              <p:spPr>
                <a:xfrm>
                  <a:off x="8809853" y="4868534"/>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a:extLst>
                    <a:ext uri="{FF2B5EF4-FFF2-40B4-BE49-F238E27FC236}">
                      <a16:creationId xmlns:a16="http://schemas.microsoft.com/office/drawing/2014/main" id="{1B3049E1-6CBD-47EC-9EF7-126700D2D32D}"/>
                    </a:ext>
                  </a:extLst>
                </p:cNvPr>
                <p:cNvSpPr/>
                <p:nvPr/>
              </p:nvSpPr>
              <p:spPr>
                <a:xfrm>
                  <a:off x="8938440" y="4746942"/>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9" name="椭圆 178">
                <a:extLst>
                  <a:ext uri="{FF2B5EF4-FFF2-40B4-BE49-F238E27FC236}">
                    <a16:creationId xmlns:a16="http://schemas.microsoft.com/office/drawing/2014/main" id="{7236EB0A-A8D0-4E51-90BD-69F63B86FFBB}"/>
                  </a:ext>
                </a:extLst>
              </p:cNvPr>
              <p:cNvSpPr/>
              <p:nvPr/>
            </p:nvSpPr>
            <p:spPr>
              <a:xfrm>
                <a:off x="5995914" y="4573223"/>
                <a:ext cx="1015194" cy="1015194"/>
              </a:xfrm>
              <a:prstGeom prst="ellipse">
                <a:avLst/>
              </a:prstGeom>
              <a:noFill/>
              <a:ln w="28575">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a16="http://schemas.microsoft.com/office/drawing/2014/main" id="{37A54E6F-5D8C-4963-A4EB-CD965F4EBBF0}"/>
                </a:ext>
              </a:extLst>
            </p:cNvPr>
            <p:cNvGrpSpPr/>
            <p:nvPr/>
          </p:nvGrpSpPr>
          <p:grpSpPr>
            <a:xfrm>
              <a:off x="1190324" y="2352691"/>
              <a:ext cx="2700468" cy="2700468"/>
              <a:chOff x="1279551" y="2083937"/>
              <a:chExt cx="2700468" cy="2700468"/>
            </a:xfrm>
          </p:grpSpPr>
          <p:grpSp>
            <p:nvGrpSpPr>
              <p:cNvPr id="3" name="组合 2">
                <a:extLst>
                  <a:ext uri="{FF2B5EF4-FFF2-40B4-BE49-F238E27FC236}">
                    <a16:creationId xmlns:a16="http://schemas.microsoft.com/office/drawing/2014/main" id="{DBCFF97A-54B3-4C40-ACE5-D6BCE7B19C5D}"/>
                  </a:ext>
                </a:extLst>
              </p:cNvPr>
              <p:cNvGrpSpPr/>
              <p:nvPr/>
            </p:nvGrpSpPr>
            <p:grpSpPr>
              <a:xfrm>
                <a:off x="1318503" y="2371664"/>
                <a:ext cx="2407382" cy="2303836"/>
                <a:chOff x="1697885" y="2069223"/>
                <a:chExt cx="2407382" cy="2303836"/>
              </a:xfrm>
            </p:grpSpPr>
            <p:sp>
              <p:nvSpPr>
                <p:cNvPr id="2" name="椭圆 1">
                  <a:extLst>
                    <a:ext uri="{FF2B5EF4-FFF2-40B4-BE49-F238E27FC236}">
                      <a16:creationId xmlns:a16="http://schemas.microsoft.com/office/drawing/2014/main" id="{53F51C59-7838-4E88-9925-DA899852245A}"/>
                    </a:ext>
                  </a:extLst>
                </p:cNvPr>
                <p:cNvSpPr/>
                <p:nvPr/>
              </p:nvSpPr>
              <p:spPr>
                <a:xfrm>
                  <a:off x="2672624" y="3188970"/>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ACF8ADE8-0A29-475C-914D-118FABAC6738}"/>
                    </a:ext>
                  </a:extLst>
                </p:cNvPr>
                <p:cNvSpPr/>
                <p:nvPr/>
              </p:nvSpPr>
              <p:spPr>
                <a:xfrm>
                  <a:off x="2758349" y="3360420"/>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B108A6AE-7812-4E1F-B6E9-0B113E0DAC7F}"/>
                    </a:ext>
                  </a:extLst>
                </p:cNvPr>
                <p:cNvSpPr/>
                <p:nvPr/>
              </p:nvSpPr>
              <p:spPr>
                <a:xfrm>
                  <a:off x="2876367" y="3061334"/>
                  <a:ext cx="213359" cy="213359"/>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1A6B5701-B699-470A-85D3-5FDE345B295B}"/>
                    </a:ext>
                  </a:extLst>
                </p:cNvPr>
                <p:cNvSpPr/>
                <p:nvPr/>
              </p:nvSpPr>
              <p:spPr>
                <a:xfrm>
                  <a:off x="3122019" y="3231832"/>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E2F82C9A-B215-4A6F-9A72-F7555F099ABA}"/>
                    </a:ext>
                  </a:extLst>
                </p:cNvPr>
                <p:cNvSpPr/>
                <p:nvPr/>
              </p:nvSpPr>
              <p:spPr>
                <a:xfrm>
                  <a:off x="3164881" y="3061334"/>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ABB17685-FF61-4635-91BE-422AD0120613}"/>
                    </a:ext>
                  </a:extLst>
                </p:cNvPr>
                <p:cNvSpPr/>
                <p:nvPr/>
              </p:nvSpPr>
              <p:spPr>
                <a:xfrm>
                  <a:off x="2929799" y="3444238"/>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D286D182-A44A-4A3F-BC5D-D2013FC2BCEC}"/>
                    </a:ext>
                  </a:extLst>
                </p:cNvPr>
                <p:cNvSpPr/>
                <p:nvPr/>
              </p:nvSpPr>
              <p:spPr>
                <a:xfrm>
                  <a:off x="2950569" y="2831830"/>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1F412230-65AB-48FA-BB18-8170FC5949D0}"/>
                    </a:ext>
                  </a:extLst>
                </p:cNvPr>
                <p:cNvSpPr/>
                <p:nvPr/>
              </p:nvSpPr>
              <p:spPr>
                <a:xfrm>
                  <a:off x="2603046" y="2975609"/>
                  <a:ext cx="155303" cy="155303"/>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468D956F-A713-43BA-85B3-D9B6B132EDDC}"/>
                    </a:ext>
                  </a:extLst>
                </p:cNvPr>
                <p:cNvSpPr/>
                <p:nvPr/>
              </p:nvSpPr>
              <p:spPr>
                <a:xfrm>
                  <a:off x="2651670" y="2676526"/>
                  <a:ext cx="155304" cy="155304"/>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6E927543-F1DD-487F-B7AC-A2B09B6504A9}"/>
                    </a:ext>
                  </a:extLst>
                </p:cNvPr>
                <p:cNvSpPr/>
                <p:nvPr/>
              </p:nvSpPr>
              <p:spPr>
                <a:xfrm>
                  <a:off x="2437450" y="3511910"/>
                  <a:ext cx="213359" cy="213359"/>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extLst>
                    <a:ext uri="{FF2B5EF4-FFF2-40B4-BE49-F238E27FC236}">
                      <a16:creationId xmlns:a16="http://schemas.microsoft.com/office/drawing/2014/main" id="{65335E5C-EC54-4D77-A3C9-6FF1519F67B7}"/>
                    </a:ext>
                  </a:extLst>
                </p:cNvPr>
                <p:cNvSpPr/>
                <p:nvPr/>
              </p:nvSpPr>
              <p:spPr>
                <a:xfrm>
                  <a:off x="2212753" y="3127102"/>
                  <a:ext cx="155304" cy="155304"/>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extLst>
                    <a:ext uri="{FF2B5EF4-FFF2-40B4-BE49-F238E27FC236}">
                      <a16:creationId xmlns:a16="http://schemas.microsoft.com/office/drawing/2014/main" id="{868811B6-03E3-4E83-8EF6-51E77A1DB640}"/>
                    </a:ext>
                  </a:extLst>
                </p:cNvPr>
                <p:cNvSpPr/>
                <p:nvPr/>
              </p:nvSpPr>
              <p:spPr>
                <a:xfrm>
                  <a:off x="2292147" y="2997516"/>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B28F15BA-ABCC-4178-9404-2BE44ED4B6E1}"/>
                    </a:ext>
                  </a:extLst>
                </p:cNvPr>
                <p:cNvSpPr/>
                <p:nvPr/>
              </p:nvSpPr>
              <p:spPr>
                <a:xfrm>
                  <a:off x="2463597" y="3081334"/>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E606D20D-857A-4B9C-B241-CEA52DACCBC3}"/>
                    </a:ext>
                  </a:extLst>
                </p:cNvPr>
                <p:cNvSpPr/>
                <p:nvPr/>
              </p:nvSpPr>
              <p:spPr>
                <a:xfrm>
                  <a:off x="2806974" y="3785233"/>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a:extLst>
                    <a:ext uri="{FF2B5EF4-FFF2-40B4-BE49-F238E27FC236}">
                      <a16:creationId xmlns:a16="http://schemas.microsoft.com/office/drawing/2014/main" id="{949AB8CE-4ADC-4402-9B4A-4CD3E8C9100B}"/>
                    </a:ext>
                  </a:extLst>
                </p:cNvPr>
                <p:cNvSpPr/>
                <p:nvPr/>
              </p:nvSpPr>
              <p:spPr>
                <a:xfrm>
                  <a:off x="2892699" y="3956683"/>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a:extLst>
                    <a:ext uri="{FF2B5EF4-FFF2-40B4-BE49-F238E27FC236}">
                      <a16:creationId xmlns:a16="http://schemas.microsoft.com/office/drawing/2014/main" id="{35B17DCD-D503-46CE-B7DB-1E930A59F7E9}"/>
                    </a:ext>
                  </a:extLst>
                </p:cNvPr>
                <p:cNvSpPr/>
                <p:nvPr/>
              </p:nvSpPr>
              <p:spPr>
                <a:xfrm>
                  <a:off x="3010717" y="3657597"/>
                  <a:ext cx="213359" cy="213359"/>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a:extLst>
                    <a:ext uri="{FF2B5EF4-FFF2-40B4-BE49-F238E27FC236}">
                      <a16:creationId xmlns:a16="http://schemas.microsoft.com/office/drawing/2014/main" id="{F89371B8-9101-4B65-86B4-AA0D55E880C9}"/>
                    </a:ext>
                  </a:extLst>
                </p:cNvPr>
                <p:cNvSpPr/>
                <p:nvPr/>
              </p:nvSpPr>
              <p:spPr>
                <a:xfrm>
                  <a:off x="2737396" y="3571872"/>
                  <a:ext cx="155303" cy="155303"/>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54F20B90-E472-4CAA-8C21-F9AA2C1FB683}"/>
                    </a:ext>
                  </a:extLst>
                </p:cNvPr>
                <p:cNvSpPr/>
                <p:nvPr/>
              </p:nvSpPr>
              <p:spPr>
                <a:xfrm>
                  <a:off x="2597947" y="3677597"/>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044674A7-5DAC-4136-B99C-F6A908F6C31B}"/>
                    </a:ext>
                  </a:extLst>
                </p:cNvPr>
                <p:cNvSpPr/>
                <p:nvPr/>
              </p:nvSpPr>
              <p:spPr>
                <a:xfrm>
                  <a:off x="3640472" y="3615688"/>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a:extLst>
                    <a:ext uri="{FF2B5EF4-FFF2-40B4-BE49-F238E27FC236}">
                      <a16:creationId xmlns:a16="http://schemas.microsoft.com/office/drawing/2014/main" id="{D8D8CAB6-5BEC-4F56-8C48-DFCCACB2A6F5}"/>
                    </a:ext>
                  </a:extLst>
                </p:cNvPr>
                <p:cNvSpPr/>
                <p:nvPr/>
              </p:nvSpPr>
              <p:spPr>
                <a:xfrm>
                  <a:off x="3726197" y="3787138"/>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a:extLst>
                    <a:ext uri="{FF2B5EF4-FFF2-40B4-BE49-F238E27FC236}">
                      <a16:creationId xmlns:a16="http://schemas.microsoft.com/office/drawing/2014/main" id="{E224F455-76B8-4BF5-9AC1-91A967A9FFBD}"/>
                    </a:ext>
                  </a:extLst>
                </p:cNvPr>
                <p:cNvSpPr/>
                <p:nvPr/>
              </p:nvSpPr>
              <p:spPr>
                <a:xfrm>
                  <a:off x="3570894" y="3402327"/>
                  <a:ext cx="155303" cy="155303"/>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a:extLst>
                    <a:ext uri="{FF2B5EF4-FFF2-40B4-BE49-F238E27FC236}">
                      <a16:creationId xmlns:a16="http://schemas.microsoft.com/office/drawing/2014/main" id="{A343755E-51E3-43B3-AAB0-8BBAAF0E652A}"/>
                    </a:ext>
                  </a:extLst>
                </p:cNvPr>
                <p:cNvSpPr/>
                <p:nvPr/>
              </p:nvSpPr>
              <p:spPr>
                <a:xfrm>
                  <a:off x="3405298" y="3938628"/>
                  <a:ext cx="213359" cy="213359"/>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a:extLst>
                    <a:ext uri="{FF2B5EF4-FFF2-40B4-BE49-F238E27FC236}">
                      <a16:creationId xmlns:a16="http://schemas.microsoft.com/office/drawing/2014/main" id="{A36387CF-BAA3-43AE-B986-DE2FEE0E641E}"/>
                    </a:ext>
                  </a:extLst>
                </p:cNvPr>
                <p:cNvSpPr/>
                <p:nvPr/>
              </p:nvSpPr>
              <p:spPr>
                <a:xfrm>
                  <a:off x="3180601" y="3553820"/>
                  <a:ext cx="155304" cy="155304"/>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a:extLst>
                    <a:ext uri="{FF2B5EF4-FFF2-40B4-BE49-F238E27FC236}">
                      <a16:creationId xmlns:a16="http://schemas.microsoft.com/office/drawing/2014/main" id="{9766CBFE-4FFF-4B0D-908F-BDC268E44711}"/>
                    </a:ext>
                  </a:extLst>
                </p:cNvPr>
                <p:cNvSpPr/>
                <p:nvPr/>
              </p:nvSpPr>
              <p:spPr>
                <a:xfrm>
                  <a:off x="3259995" y="3424234"/>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id="{FF951775-1C6E-46DF-BE5C-8C6EE66D310C}"/>
                    </a:ext>
                  </a:extLst>
                </p:cNvPr>
                <p:cNvSpPr/>
                <p:nvPr/>
              </p:nvSpPr>
              <p:spPr>
                <a:xfrm>
                  <a:off x="3431445" y="3508052"/>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id="{1D1CF126-0082-415A-885A-517F078FE7D2}"/>
                    </a:ext>
                  </a:extLst>
                </p:cNvPr>
                <p:cNvSpPr/>
                <p:nvPr/>
              </p:nvSpPr>
              <p:spPr>
                <a:xfrm>
                  <a:off x="2338346" y="4006305"/>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191647FF-BE37-4EC7-9B14-CE2A2A222795}"/>
                    </a:ext>
                  </a:extLst>
                </p:cNvPr>
                <p:cNvSpPr/>
                <p:nvPr/>
              </p:nvSpPr>
              <p:spPr>
                <a:xfrm>
                  <a:off x="2424071" y="4177755"/>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8E31905C-356B-4502-B4B4-CD4015F0DE36}"/>
                    </a:ext>
                  </a:extLst>
                </p:cNvPr>
                <p:cNvSpPr/>
                <p:nvPr/>
              </p:nvSpPr>
              <p:spPr>
                <a:xfrm>
                  <a:off x="2542089" y="3878669"/>
                  <a:ext cx="213359" cy="213359"/>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47A4AE1E-E99D-4CB1-9C99-E05FBE892624}"/>
                    </a:ext>
                  </a:extLst>
                </p:cNvPr>
                <p:cNvSpPr/>
                <p:nvPr/>
              </p:nvSpPr>
              <p:spPr>
                <a:xfrm>
                  <a:off x="2268768" y="3792944"/>
                  <a:ext cx="155303" cy="155303"/>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a:extLst>
                    <a:ext uri="{FF2B5EF4-FFF2-40B4-BE49-F238E27FC236}">
                      <a16:creationId xmlns:a16="http://schemas.microsoft.com/office/drawing/2014/main" id="{C3621DEA-7EDB-4963-9F72-5C20FF530B04}"/>
                    </a:ext>
                  </a:extLst>
                </p:cNvPr>
                <p:cNvSpPr/>
                <p:nvPr/>
              </p:nvSpPr>
              <p:spPr>
                <a:xfrm>
                  <a:off x="2129319" y="3898669"/>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a:extLst>
                    <a:ext uri="{FF2B5EF4-FFF2-40B4-BE49-F238E27FC236}">
                      <a16:creationId xmlns:a16="http://schemas.microsoft.com/office/drawing/2014/main" id="{A80E0513-1E96-4455-A84A-8B55A1EB4D53}"/>
                    </a:ext>
                  </a:extLst>
                </p:cNvPr>
                <p:cNvSpPr/>
                <p:nvPr/>
              </p:nvSpPr>
              <p:spPr>
                <a:xfrm>
                  <a:off x="3171844" y="3836760"/>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a:extLst>
                    <a:ext uri="{FF2B5EF4-FFF2-40B4-BE49-F238E27FC236}">
                      <a16:creationId xmlns:a16="http://schemas.microsoft.com/office/drawing/2014/main" id="{EBEFED7B-288C-409C-A833-C67BAD74CB36}"/>
                    </a:ext>
                  </a:extLst>
                </p:cNvPr>
                <p:cNvSpPr/>
                <p:nvPr/>
              </p:nvSpPr>
              <p:spPr>
                <a:xfrm>
                  <a:off x="3257569" y="4008210"/>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8741DFFA-C47C-4B49-94A6-76F69D110A9A}"/>
                    </a:ext>
                  </a:extLst>
                </p:cNvPr>
                <p:cNvSpPr/>
                <p:nvPr/>
              </p:nvSpPr>
              <p:spPr>
                <a:xfrm>
                  <a:off x="2936670" y="4159700"/>
                  <a:ext cx="213359" cy="213359"/>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a:extLst>
                    <a:ext uri="{FF2B5EF4-FFF2-40B4-BE49-F238E27FC236}">
                      <a16:creationId xmlns:a16="http://schemas.microsoft.com/office/drawing/2014/main" id="{54FCEEAC-989C-4939-99E0-C1557FA24679}"/>
                    </a:ext>
                  </a:extLst>
                </p:cNvPr>
                <p:cNvSpPr/>
                <p:nvPr/>
              </p:nvSpPr>
              <p:spPr>
                <a:xfrm>
                  <a:off x="2124556" y="3499575"/>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a:extLst>
                    <a:ext uri="{FF2B5EF4-FFF2-40B4-BE49-F238E27FC236}">
                      <a16:creationId xmlns:a16="http://schemas.microsoft.com/office/drawing/2014/main" id="{3EA9BFC7-9C3C-4FEF-890E-813FCC7A3172}"/>
                    </a:ext>
                  </a:extLst>
                </p:cNvPr>
                <p:cNvSpPr/>
                <p:nvPr/>
              </p:nvSpPr>
              <p:spPr>
                <a:xfrm>
                  <a:off x="2210281" y="3671025"/>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a:extLst>
                    <a:ext uri="{FF2B5EF4-FFF2-40B4-BE49-F238E27FC236}">
                      <a16:creationId xmlns:a16="http://schemas.microsoft.com/office/drawing/2014/main" id="{22327D65-D7DB-47AA-BB7A-EE7983DF4674}"/>
                    </a:ext>
                  </a:extLst>
                </p:cNvPr>
                <p:cNvSpPr/>
                <p:nvPr/>
              </p:nvSpPr>
              <p:spPr>
                <a:xfrm>
                  <a:off x="2054978" y="3286214"/>
                  <a:ext cx="155303" cy="155303"/>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a:extLst>
                    <a:ext uri="{FF2B5EF4-FFF2-40B4-BE49-F238E27FC236}">
                      <a16:creationId xmlns:a16="http://schemas.microsoft.com/office/drawing/2014/main" id="{976B5EB5-73EA-4851-9D06-55444B104122}"/>
                    </a:ext>
                  </a:extLst>
                </p:cNvPr>
                <p:cNvSpPr/>
                <p:nvPr/>
              </p:nvSpPr>
              <p:spPr>
                <a:xfrm>
                  <a:off x="2314857" y="3296645"/>
                  <a:ext cx="213359" cy="213359"/>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a:extLst>
                    <a:ext uri="{FF2B5EF4-FFF2-40B4-BE49-F238E27FC236}">
                      <a16:creationId xmlns:a16="http://schemas.microsoft.com/office/drawing/2014/main" id="{E0AAD621-6136-4253-BE8B-FF28C200CF3E}"/>
                    </a:ext>
                  </a:extLst>
                </p:cNvPr>
                <p:cNvSpPr/>
                <p:nvPr/>
              </p:nvSpPr>
              <p:spPr>
                <a:xfrm>
                  <a:off x="1915529" y="3391939"/>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EE0711B6-6EEA-4932-A7DD-83597B6D46C4}"/>
                    </a:ext>
                  </a:extLst>
                </p:cNvPr>
                <p:cNvSpPr/>
                <p:nvPr/>
              </p:nvSpPr>
              <p:spPr>
                <a:xfrm>
                  <a:off x="3610844" y="2761051"/>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椭圆 76">
                  <a:extLst>
                    <a:ext uri="{FF2B5EF4-FFF2-40B4-BE49-F238E27FC236}">
                      <a16:creationId xmlns:a16="http://schemas.microsoft.com/office/drawing/2014/main" id="{48F59B4B-7BCB-4EEC-9789-3649D3E4F756}"/>
                    </a:ext>
                  </a:extLst>
                </p:cNvPr>
                <p:cNvSpPr/>
                <p:nvPr/>
              </p:nvSpPr>
              <p:spPr>
                <a:xfrm>
                  <a:off x="3782294" y="2844869"/>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a:extLst>
                    <a:ext uri="{FF2B5EF4-FFF2-40B4-BE49-F238E27FC236}">
                      <a16:creationId xmlns:a16="http://schemas.microsoft.com/office/drawing/2014/main" id="{DB1F356B-53BF-49B2-A538-528ABB781BFC}"/>
                    </a:ext>
                  </a:extLst>
                </p:cNvPr>
                <p:cNvSpPr/>
                <p:nvPr/>
              </p:nvSpPr>
              <p:spPr>
                <a:xfrm>
                  <a:off x="3659469" y="3185864"/>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a:extLst>
                    <a:ext uri="{FF2B5EF4-FFF2-40B4-BE49-F238E27FC236}">
                      <a16:creationId xmlns:a16="http://schemas.microsoft.com/office/drawing/2014/main" id="{D90D4A0B-F47C-4EF5-A0B3-48876912E086}"/>
                    </a:ext>
                  </a:extLst>
                </p:cNvPr>
                <p:cNvSpPr/>
                <p:nvPr/>
              </p:nvSpPr>
              <p:spPr>
                <a:xfrm>
                  <a:off x="3388582" y="3302642"/>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椭圆 79">
                  <a:extLst>
                    <a:ext uri="{FF2B5EF4-FFF2-40B4-BE49-F238E27FC236}">
                      <a16:creationId xmlns:a16="http://schemas.microsoft.com/office/drawing/2014/main" id="{EED7C9B1-13BB-45C4-9B35-8C52E89C9A3D}"/>
                    </a:ext>
                  </a:extLst>
                </p:cNvPr>
                <p:cNvSpPr/>
                <p:nvPr/>
              </p:nvSpPr>
              <p:spPr>
                <a:xfrm>
                  <a:off x="3863212" y="3058228"/>
                  <a:ext cx="213359" cy="213359"/>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a:extLst>
                    <a:ext uri="{FF2B5EF4-FFF2-40B4-BE49-F238E27FC236}">
                      <a16:creationId xmlns:a16="http://schemas.microsoft.com/office/drawing/2014/main" id="{013712AD-8077-4D02-959F-DBCAB1428F92}"/>
                    </a:ext>
                  </a:extLst>
                </p:cNvPr>
                <p:cNvSpPr/>
                <p:nvPr/>
              </p:nvSpPr>
              <p:spPr>
                <a:xfrm>
                  <a:off x="3589891" y="2972503"/>
                  <a:ext cx="155303" cy="155303"/>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椭圆 81">
                  <a:extLst>
                    <a:ext uri="{FF2B5EF4-FFF2-40B4-BE49-F238E27FC236}">
                      <a16:creationId xmlns:a16="http://schemas.microsoft.com/office/drawing/2014/main" id="{AF6CB2ED-1D15-4ADF-B05A-29E9668B363D}"/>
                    </a:ext>
                  </a:extLst>
                </p:cNvPr>
                <p:cNvSpPr/>
                <p:nvPr/>
              </p:nvSpPr>
              <p:spPr>
                <a:xfrm>
                  <a:off x="3450442" y="3078228"/>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椭圆 82">
                  <a:extLst>
                    <a:ext uri="{FF2B5EF4-FFF2-40B4-BE49-F238E27FC236}">
                      <a16:creationId xmlns:a16="http://schemas.microsoft.com/office/drawing/2014/main" id="{6F9448C4-10B4-4ED9-913A-89D93F2724C0}"/>
                    </a:ext>
                  </a:extLst>
                </p:cNvPr>
                <p:cNvSpPr/>
                <p:nvPr/>
              </p:nvSpPr>
              <p:spPr>
                <a:xfrm>
                  <a:off x="3186044" y="2556552"/>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AA3F32CC-9175-4A37-96E5-A305A54AFD54}"/>
                    </a:ext>
                  </a:extLst>
                </p:cNvPr>
                <p:cNvSpPr/>
                <p:nvPr/>
              </p:nvSpPr>
              <p:spPr>
                <a:xfrm>
                  <a:off x="3304062" y="2257466"/>
                  <a:ext cx="213359" cy="213359"/>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E8514407-DBF5-4703-BB8C-983E7DAD67B0}"/>
                    </a:ext>
                  </a:extLst>
                </p:cNvPr>
                <p:cNvSpPr/>
                <p:nvPr/>
              </p:nvSpPr>
              <p:spPr>
                <a:xfrm>
                  <a:off x="4019542" y="2387007"/>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528C3C00-DA36-40F8-96EC-1403678CA8A0}"/>
                    </a:ext>
                  </a:extLst>
                </p:cNvPr>
                <p:cNvSpPr/>
                <p:nvPr/>
              </p:nvSpPr>
              <p:spPr>
                <a:xfrm>
                  <a:off x="3698643" y="2538497"/>
                  <a:ext cx="213359" cy="213359"/>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6ED9B330-FD31-4A86-9BAF-9B0FAF96DB94}"/>
                    </a:ext>
                  </a:extLst>
                </p:cNvPr>
                <p:cNvSpPr/>
                <p:nvPr/>
              </p:nvSpPr>
              <p:spPr>
                <a:xfrm>
                  <a:off x="3465189" y="2436629"/>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467FE772-9F82-4B9D-879C-75E614837F76}"/>
                    </a:ext>
                  </a:extLst>
                </p:cNvPr>
                <p:cNvSpPr/>
                <p:nvPr/>
              </p:nvSpPr>
              <p:spPr>
                <a:xfrm>
                  <a:off x="3550914" y="2608079"/>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E6612B45-83E4-45DC-A153-D6E7E093E7F0}"/>
                    </a:ext>
                  </a:extLst>
                </p:cNvPr>
                <p:cNvSpPr/>
                <p:nvPr/>
              </p:nvSpPr>
              <p:spPr>
                <a:xfrm>
                  <a:off x="3230015" y="2759569"/>
                  <a:ext cx="213359" cy="213359"/>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椭圆 89">
                  <a:extLst>
                    <a:ext uri="{FF2B5EF4-FFF2-40B4-BE49-F238E27FC236}">
                      <a16:creationId xmlns:a16="http://schemas.microsoft.com/office/drawing/2014/main" id="{CDA9B538-DD66-4D91-BFC7-756B47412997}"/>
                    </a:ext>
                  </a:extLst>
                </p:cNvPr>
                <p:cNvSpPr/>
                <p:nvPr/>
              </p:nvSpPr>
              <p:spPr>
                <a:xfrm>
                  <a:off x="1697885" y="3174477"/>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a:extLst>
                    <a:ext uri="{FF2B5EF4-FFF2-40B4-BE49-F238E27FC236}">
                      <a16:creationId xmlns:a16="http://schemas.microsoft.com/office/drawing/2014/main" id="{7595CBA1-F1C2-4823-ACD3-70AF18842067}"/>
                    </a:ext>
                  </a:extLst>
                </p:cNvPr>
                <p:cNvSpPr/>
                <p:nvPr/>
              </p:nvSpPr>
              <p:spPr>
                <a:xfrm>
                  <a:off x="2408495" y="2738357"/>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椭圆 91">
                  <a:extLst>
                    <a:ext uri="{FF2B5EF4-FFF2-40B4-BE49-F238E27FC236}">
                      <a16:creationId xmlns:a16="http://schemas.microsoft.com/office/drawing/2014/main" id="{8CABE4F2-C4A5-4076-9516-E94EED324ADA}"/>
                    </a:ext>
                  </a:extLst>
                </p:cNvPr>
                <p:cNvSpPr/>
                <p:nvPr/>
              </p:nvSpPr>
              <p:spPr>
                <a:xfrm>
                  <a:off x="2494220" y="2909807"/>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a:extLst>
                    <a:ext uri="{FF2B5EF4-FFF2-40B4-BE49-F238E27FC236}">
                      <a16:creationId xmlns:a16="http://schemas.microsoft.com/office/drawing/2014/main" id="{6E74E6A7-4C9A-4105-8E2B-78C5AF154009}"/>
                    </a:ext>
                  </a:extLst>
                </p:cNvPr>
                <p:cNvSpPr/>
                <p:nvPr/>
              </p:nvSpPr>
              <p:spPr>
                <a:xfrm>
                  <a:off x="2338917" y="2524996"/>
                  <a:ext cx="155303" cy="155303"/>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a:extLst>
                    <a:ext uri="{FF2B5EF4-FFF2-40B4-BE49-F238E27FC236}">
                      <a16:creationId xmlns:a16="http://schemas.microsoft.com/office/drawing/2014/main" id="{018B4A42-EACB-4894-A1D0-00914D755E71}"/>
                    </a:ext>
                  </a:extLst>
                </p:cNvPr>
                <p:cNvSpPr/>
                <p:nvPr/>
              </p:nvSpPr>
              <p:spPr>
                <a:xfrm>
                  <a:off x="1948624" y="2676489"/>
                  <a:ext cx="155304" cy="155304"/>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8590D11B-FF4A-4C0F-BAFD-D3ED15C8ECDD}"/>
                    </a:ext>
                  </a:extLst>
                </p:cNvPr>
                <p:cNvSpPr/>
                <p:nvPr/>
              </p:nvSpPr>
              <p:spPr>
                <a:xfrm>
                  <a:off x="2028018" y="2546903"/>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a:extLst>
                    <a:ext uri="{FF2B5EF4-FFF2-40B4-BE49-F238E27FC236}">
                      <a16:creationId xmlns:a16="http://schemas.microsoft.com/office/drawing/2014/main" id="{7C65AF1F-DAF0-4117-9FEE-D8FAF8E04C39}"/>
                    </a:ext>
                  </a:extLst>
                </p:cNvPr>
                <p:cNvSpPr/>
                <p:nvPr/>
              </p:nvSpPr>
              <p:spPr>
                <a:xfrm>
                  <a:off x="2199468" y="2630721"/>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a:extLst>
                    <a:ext uri="{FF2B5EF4-FFF2-40B4-BE49-F238E27FC236}">
                      <a16:creationId xmlns:a16="http://schemas.microsoft.com/office/drawing/2014/main" id="{648A3398-42FF-4B76-AD81-3C4DD17EA55D}"/>
                    </a:ext>
                  </a:extLst>
                </p:cNvPr>
                <p:cNvSpPr/>
                <p:nvPr/>
              </p:nvSpPr>
              <p:spPr>
                <a:xfrm>
                  <a:off x="1939867" y="2959429"/>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椭圆 97">
                  <a:extLst>
                    <a:ext uri="{FF2B5EF4-FFF2-40B4-BE49-F238E27FC236}">
                      <a16:creationId xmlns:a16="http://schemas.microsoft.com/office/drawing/2014/main" id="{7A5D67DD-3B59-4C28-8510-4BDCBF5247F1}"/>
                    </a:ext>
                  </a:extLst>
                </p:cNvPr>
                <p:cNvSpPr/>
                <p:nvPr/>
              </p:nvSpPr>
              <p:spPr>
                <a:xfrm>
                  <a:off x="2427492" y="2308533"/>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id="{9B27340F-9CE2-487F-99F5-E7C5C01949D1}"/>
                    </a:ext>
                  </a:extLst>
                </p:cNvPr>
                <p:cNvSpPr/>
                <p:nvPr/>
              </p:nvSpPr>
              <p:spPr>
                <a:xfrm>
                  <a:off x="2156605" y="2425311"/>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a:extLst>
                    <a:ext uri="{FF2B5EF4-FFF2-40B4-BE49-F238E27FC236}">
                      <a16:creationId xmlns:a16="http://schemas.microsoft.com/office/drawing/2014/main" id="{9965BA10-0E24-4ADA-AF90-097810EF96A3}"/>
                    </a:ext>
                  </a:extLst>
                </p:cNvPr>
                <p:cNvSpPr/>
                <p:nvPr/>
              </p:nvSpPr>
              <p:spPr>
                <a:xfrm>
                  <a:off x="2684697" y="2419351"/>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椭圆 100">
                  <a:extLst>
                    <a:ext uri="{FF2B5EF4-FFF2-40B4-BE49-F238E27FC236}">
                      <a16:creationId xmlns:a16="http://schemas.microsoft.com/office/drawing/2014/main" id="{E8C0E0EB-F135-4B88-9D4F-C60E03B3EDB6}"/>
                    </a:ext>
                  </a:extLst>
                </p:cNvPr>
                <p:cNvSpPr/>
                <p:nvPr/>
              </p:nvSpPr>
              <p:spPr>
                <a:xfrm>
                  <a:off x="2926762" y="2302171"/>
                  <a:ext cx="155304" cy="155304"/>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椭圆 101">
                  <a:extLst>
                    <a:ext uri="{FF2B5EF4-FFF2-40B4-BE49-F238E27FC236}">
                      <a16:creationId xmlns:a16="http://schemas.microsoft.com/office/drawing/2014/main" id="{E264AF9F-756B-4FFF-84C6-3F98D7753DFD}"/>
                    </a:ext>
                  </a:extLst>
                </p:cNvPr>
                <p:cNvSpPr/>
                <p:nvPr/>
              </p:nvSpPr>
              <p:spPr>
                <a:xfrm>
                  <a:off x="3006156" y="2172585"/>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椭圆 102">
                  <a:extLst>
                    <a:ext uri="{FF2B5EF4-FFF2-40B4-BE49-F238E27FC236}">
                      <a16:creationId xmlns:a16="http://schemas.microsoft.com/office/drawing/2014/main" id="{72023F57-FFE2-4D5A-9AD0-12B4B62C6BAF}"/>
                    </a:ext>
                  </a:extLst>
                </p:cNvPr>
                <p:cNvSpPr/>
                <p:nvPr/>
              </p:nvSpPr>
              <p:spPr>
                <a:xfrm>
                  <a:off x="2918005" y="2585111"/>
                  <a:ext cx="171450" cy="171450"/>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椭圆 103">
                  <a:extLst>
                    <a:ext uri="{FF2B5EF4-FFF2-40B4-BE49-F238E27FC236}">
                      <a16:creationId xmlns:a16="http://schemas.microsoft.com/office/drawing/2014/main" id="{C005B5D0-FAE6-4560-B7E7-879869987D9B}"/>
                    </a:ext>
                  </a:extLst>
                </p:cNvPr>
                <p:cNvSpPr/>
                <p:nvPr/>
              </p:nvSpPr>
              <p:spPr>
                <a:xfrm>
                  <a:off x="3137738" y="2069223"/>
                  <a:ext cx="85725" cy="85725"/>
                </a:xfrm>
                <a:prstGeom prst="ellipse">
                  <a:avLst/>
                </a:prstGeom>
                <a:solidFill>
                  <a:srgbClr val="685D5C"/>
                </a:solidFill>
                <a:ln>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0" name="椭圆 179">
                <a:extLst>
                  <a:ext uri="{FF2B5EF4-FFF2-40B4-BE49-F238E27FC236}">
                    <a16:creationId xmlns:a16="http://schemas.microsoft.com/office/drawing/2014/main" id="{7495EEFC-8929-49A9-9594-D41668CC3FDE}"/>
                  </a:ext>
                </a:extLst>
              </p:cNvPr>
              <p:cNvSpPr/>
              <p:nvPr/>
            </p:nvSpPr>
            <p:spPr>
              <a:xfrm>
                <a:off x="1279551" y="2083937"/>
                <a:ext cx="2700468" cy="2700468"/>
              </a:xfrm>
              <a:prstGeom prst="ellipse">
                <a:avLst/>
              </a:prstGeom>
              <a:noFill/>
              <a:ln w="28575">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a16="http://schemas.microsoft.com/office/drawing/2014/main" id="{9389EEC0-C011-49DE-873C-D1734D923D6D}"/>
                </a:ext>
              </a:extLst>
            </p:cNvPr>
            <p:cNvGrpSpPr/>
            <p:nvPr/>
          </p:nvGrpSpPr>
          <p:grpSpPr>
            <a:xfrm>
              <a:off x="2084490" y="5903438"/>
              <a:ext cx="7371695" cy="400110"/>
              <a:chOff x="2084490" y="6293374"/>
              <a:chExt cx="7371695" cy="400110"/>
            </a:xfrm>
          </p:grpSpPr>
          <p:sp>
            <p:nvSpPr>
              <p:cNvPr id="182" name="矩形 181">
                <a:extLst>
                  <a:ext uri="{FF2B5EF4-FFF2-40B4-BE49-F238E27FC236}">
                    <a16:creationId xmlns:a16="http://schemas.microsoft.com/office/drawing/2014/main" id="{CBB54A64-4D57-4DAE-8716-1EAE37206DBF}"/>
                  </a:ext>
                </a:extLst>
              </p:cNvPr>
              <p:cNvSpPr/>
              <p:nvPr/>
            </p:nvSpPr>
            <p:spPr>
              <a:xfrm>
                <a:off x="2084490" y="6293374"/>
                <a:ext cx="2346196" cy="400110"/>
              </a:xfrm>
              <a:prstGeom prst="rect">
                <a:avLst/>
              </a:prstGeom>
            </p:spPr>
            <p:txBody>
              <a:bodyPr wrap="square">
                <a:spAutoFit/>
              </a:bodyPr>
              <a:lstStyle/>
              <a:p>
                <a:r>
                  <a:rPr lang="zh-CN" altLang="en-US" sz="2000" b="1" i="1" dirty="0">
                    <a:latin typeface="微软雅黑" panose="020B0503020204020204" pitchFamily="34" charset="-122"/>
                    <a:ea typeface="微软雅黑" panose="020B0503020204020204" pitchFamily="34" charset="-122"/>
                  </a:rPr>
                  <a:t>总体参数</a:t>
                </a:r>
              </a:p>
            </p:txBody>
          </p:sp>
          <p:cxnSp>
            <p:nvCxnSpPr>
              <p:cNvPr id="14" name="直接箭头连接符 13">
                <a:extLst>
                  <a:ext uri="{FF2B5EF4-FFF2-40B4-BE49-F238E27FC236}">
                    <a16:creationId xmlns:a16="http://schemas.microsoft.com/office/drawing/2014/main" id="{DA9EC8E9-7D56-4945-B0B0-DDABF7749756}"/>
                  </a:ext>
                </a:extLst>
              </p:cNvPr>
              <p:cNvCxnSpPr>
                <a:cxnSpLocks/>
              </p:cNvCxnSpPr>
              <p:nvPr/>
            </p:nvCxnSpPr>
            <p:spPr>
              <a:xfrm>
                <a:off x="3740730" y="6493429"/>
                <a:ext cx="2661233" cy="11936"/>
              </a:xfrm>
              <a:prstGeom prst="straightConnector1">
                <a:avLst/>
              </a:prstGeom>
              <a:ln w="28575">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83" name="矩形 182">
                <a:extLst>
                  <a:ext uri="{FF2B5EF4-FFF2-40B4-BE49-F238E27FC236}">
                    <a16:creationId xmlns:a16="http://schemas.microsoft.com/office/drawing/2014/main" id="{011D43AD-B7C5-4682-9513-A94965D93FF1}"/>
                  </a:ext>
                </a:extLst>
              </p:cNvPr>
              <p:cNvSpPr/>
              <p:nvPr/>
            </p:nvSpPr>
            <p:spPr>
              <a:xfrm>
                <a:off x="6506666" y="6293374"/>
                <a:ext cx="2949519" cy="400110"/>
              </a:xfrm>
              <a:prstGeom prst="rect">
                <a:avLst/>
              </a:prstGeom>
            </p:spPr>
            <p:txBody>
              <a:bodyPr wrap="square">
                <a:spAutoFit/>
              </a:bodyPr>
              <a:lstStyle/>
              <a:p>
                <a:r>
                  <a:rPr lang="zh-CN" altLang="en-US" sz="2000" b="1" i="1" dirty="0">
                    <a:latin typeface="微软雅黑" panose="020B0503020204020204" pitchFamily="34" charset="-122"/>
                    <a:ea typeface="微软雅黑" panose="020B0503020204020204" pitchFamily="34" charset="-122"/>
                  </a:rPr>
                  <a:t>样本统计量</a:t>
                </a:r>
              </a:p>
            </p:txBody>
          </p:sp>
        </p:grpSp>
        <p:cxnSp>
          <p:nvCxnSpPr>
            <p:cNvPr id="16" name="连接符: 肘形 15">
              <a:extLst>
                <a:ext uri="{FF2B5EF4-FFF2-40B4-BE49-F238E27FC236}">
                  <a16:creationId xmlns:a16="http://schemas.microsoft.com/office/drawing/2014/main" id="{58621B68-789E-4AC9-B26E-00F70AF3A261}"/>
                </a:ext>
              </a:extLst>
            </p:cNvPr>
            <p:cNvCxnSpPr>
              <a:stCxn id="180" idx="6"/>
              <a:endCxn id="6" idx="2"/>
            </p:cNvCxnSpPr>
            <p:nvPr/>
          </p:nvCxnSpPr>
          <p:spPr>
            <a:xfrm flipV="1">
              <a:off x="3890792" y="3117312"/>
              <a:ext cx="1507582" cy="585613"/>
            </a:xfrm>
            <a:prstGeom prst="bentConnector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连接符: 肘形 183">
              <a:extLst>
                <a:ext uri="{FF2B5EF4-FFF2-40B4-BE49-F238E27FC236}">
                  <a16:creationId xmlns:a16="http://schemas.microsoft.com/office/drawing/2014/main" id="{5AB9D676-C3E4-414B-A62A-630BE434D75E}"/>
                </a:ext>
              </a:extLst>
            </p:cNvPr>
            <p:cNvCxnSpPr>
              <a:cxnSpLocks/>
              <a:stCxn id="180" idx="6"/>
              <a:endCxn id="179" idx="2"/>
            </p:cNvCxnSpPr>
            <p:nvPr/>
          </p:nvCxnSpPr>
          <p:spPr>
            <a:xfrm>
              <a:off x="3890792" y="3702925"/>
              <a:ext cx="1915963" cy="1335619"/>
            </a:xfrm>
            <a:prstGeom prst="bentConnector3">
              <a:avLst>
                <a:gd name="adj1" fmla="val 39394"/>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5" name="矩形 184">
              <a:extLst>
                <a:ext uri="{FF2B5EF4-FFF2-40B4-BE49-F238E27FC236}">
                  <a16:creationId xmlns:a16="http://schemas.microsoft.com/office/drawing/2014/main" id="{71E75BD0-86C4-4582-9E8A-BD9CDFEE228B}"/>
                </a:ext>
              </a:extLst>
            </p:cNvPr>
            <p:cNvSpPr/>
            <p:nvPr/>
          </p:nvSpPr>
          <p:spPr>
            <a:xfrm>
              <a:off x="3964420" y="3375734"/>
              <a:ext cx="1548039" cy="338554"/>
            </a:xfrm>
            <a:prstGeom prst="rect">
              <a:avLst/>
            </a:prstGeom>
          </p:spPr>
          <p:txBody>
            <a:bodyPr wrap="square">
              <a:spAutoFit/>
            </a:bodyPr>
            <a:lstStyle/>
            <a:p>
              <a:r>
                <a:rPr lang="zh-CN" altLang="en-US" sz="1600" b="1" dirty="0">
                  <a:latin typeface="微软雅黑" panose="020B0503020204020204" pitchFamily="34" charset="-122"/>
                  <a:ea typeface="微软雅黑" panose="020B0503020204020204" pitchFamily="34" charset="-122"/>
                </a:rPr>
                <a:t>抽样</a:t>
              </a:r>
            </a:p>
          </p:txBody>
        </p:sp>
        <p:sp>
          <p:nvSpPr>
            <p:cNvPr id="186" name="矩形 185">
              <a:extLst>
                <a:ext uri="{FF2B5EF4-FFF2-40B4-BE49-F238E27FC236}">
                  <a16:creationId xmlns:a16="http://schemas.microsoft.com/office/drawing/2014/main" id="{7F87EE98-090A-4E5C-B462-AA9751F15F6E}"/>
                </a:ext>
              </a:extLst>
            </p:cNvPr>
            <p:cNvSpPr/>
            <p:nvPr/>
          </p:nvSpPr>
          <p:spPr>
            <a:xfrm>
              <a:off x="2225151" y="5186708"/>
              <a:ext cx="737641" cy="400110"/>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总体</a:t>
              </a:r>
            </a:p>
          </p:txBody>
        </p:sp>
        <p:sp>
          <p:nvSpPr>
            <p:cNvPr id="187" name="矩形 186">
              <a:extLst>
                <a:ext uri="{FF2B5EF4-FFF2-40B4-BE49-F238E27FC236}">
                  <a16:creationId xmlns:a16="http://schemas.microsoft.com/office/drawing/2014/main" id="{A6E6C666-C881-419A-A57D-B80D6483D1E3}"/>
                </a:ext>
              </a:extLst>
            </p:cNvPr>
            <p:cNvSpPr/>
            <p:nvPr/>
          </p:nvSpPr>
          <p:spPr>
            <a:xfrm>
              <a:off x="4647927" y="2723403"/>
              <a:ext cx="1548039" cy="338554"/>
            </a:xfrm>
            <a:prstGeom prst="rect">
              <a:avLst/>
            </a:prstGeom>
          </p:spPr>
          <p:txBody>
            <a:bodyPr wrap="square">
              <a:spAutoFit/>
            </a:bodyPr>
            <a:lstStyle/>
            <a:p>
              <a:r>
                <a:rPr lang="en-US" altLang="zh-CN" sz="1600" b="1" dirty="0">
                  <a:latin typeface="微软雅黑" panose="020B0503020204020204" pitchFamily="34" charset="-122"/>
                  <a:ea typeface="微软雅黑" panose="020B0503020204020204" pitchFamily="34" charset="-122"/>
                </a:rPr>
                <a:t>m</a:t>
              </a:r>
              <a:r>
                <a:rPr lang="zh-CN" altLang="en-US" sz="1600" b="1" dirty="0">
                  <a:latin typeface="微软雅黑" panose="020B0503020204020204" pitchFamily="34" charset="-122"/>
                  <a:ea typeface="微软雅黑" panose="020B0503020204020204" pitchFamily="34" charset="-122"/>
                </a:rPr>
                <a:t>次</a:t>
              </a:r>
            </a:p>
          </p:txBody>
        </p:sp>
        <p:sp>
          <p:nvSpPr>
            <p:cNvPr id="188" name="矩形 187">
              <a:extLst>
                <a:ext uri="{FF2B5EF4-FFF2-40B4-BE49-F238E27FC236}">
                  <a16:creationId xmlns:a16="http://schemas.microsoft.com/office/drawing/2014/main" id="{D2E9A0B0-E1A0-4B72-8968-ABCC140EB3C3}"/>
                </a:ext>
              </a:extLst>
            </p:cNvPr>
            <p:cNvSpPr/>
            <p:nvPr/>
          </p:nvSpPr>
          <p:spPr>
            <a:xfrm>
              <a:off x="4659955" y="4668978"/>
              <a:ext cx="1548039" cy="338554"/>
            </a:xfrm>
            <a:prstGeom prst="rect">
              <a:avLst/>
            </a:prstGeom>
          </p:spPr>
          <p:txBody>
            <a:bodyPr wrap="square">
              <a:spAutoFit/>
            </a:bodyPr>
            <a:lstStyle/>
            <a:p>
              <a:r>
                <a:rPr lang="en-US" altLang="zh-CN" sz="1600" b="1" dirty="0">
                  <a:latin typeface="微软雅黑" panose="020B0503020204020204" pitchFamily="34" charset="-122"/>
                  <a:ea typeface="微软雅黑" panose="020B0503020204020204" pitchFamily="34" charset="-122"/>
                </a:rPr>
                <a:t>n</a:t>
              </a:r>
              <a:r>
                <a:rPr lang="zh-CN" altLang="en-US" sz="1600" b="1" dirty="0">
                  <a:latin typeface="微软雅黑" panose="020B0503020204020204" pitchFamily="34" charset="-122"/>
                  <a:ea typeface="微软雅黑" panose="020B0503020204020204" pitchFamily="34" charset="-122"/>
                </a:rPr>
                <a:t>次</a:t>
              </a:r>
            </a:p>
          </p:txBody>
        </p:sp>
        <p:sp>
          <p:nvSpPr>
            <p:cNvPr id="189" name="矩形 188">
              <a:extLst>
                <a:ext uri="{FF2B5EF4-FFF2-40B4-BE49-F238E27FC236}">
                  <a16:creationId xmlns:a16="http://schemas.microsoft.com/office/drawing/2014/main" id="{E901AF20-6A1F-4B55-8629-B358620A5CAF}"/>
                </a:ext>
              </a:extLst>
            </p:cNvPr>
            <p:cNvSpPr/>
            <p:nvPr/>
          </p:nvSpPr>
          <p:spPr>
            <a:xfrm>
              <a:off x="7472578" y="2906361"/>
              <a:ext cx="2157197" cy="400110"/>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大样本（</a:t>
              </a: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30</a:t>
              </a:r>
              <a:r>
                <a:rPr lang="zh-CN" altLang="en-US" sz="2000" b="1" dirty="0">
                  <a:latin typeface="微软雅黑" panose="020B0503020204020204" pitchFamily="34" charset="-122"/>
                  <a:ea typeface="微软雅黑" panose="020B0503020204020204" pitchFamily="34" charset="-122"/>
                </a:rPr>
                <a:t>）</a:t>
              </a:r>
            </a:p>
          </p:txBody>
        </p:sp>
        <p:sp>
          <p:nvSpPr>
            <p:cNvPr id="192" name="矩形 191">
              <a:extLst>
                <a:ext uri="{FF2B5EF4-FFF2-40B4-BE49-F238E27FC236}">
                  <a16:creationId xmlns:a16="http://schemas.microsoft.com/office/drawing/2014/main" id="{7CB000A9-B36B-48BC-BC83-FD364A7DF2C2}"/>
                </a:ext>
              </a:extLst>
            </p:cNvPr>
            <p:cNvSpPr/>
            <p:nvPr/>
          </p:nvSpPr>
          <p:spPr>
            <a:xfrm>
              <a:off x="6965578" y="4577500"/>
              <a:ext cx="2157197" cy="400110"/>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小样本（</a:t>
              </a: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30</a:t>
              </a:r>
              <a:r>
                <a:rPr lang="zh-CN" altLang="en-US" sz="2000" b="1" dirty="0">
                  <a:latin typeface="微软雅黑" panose="020B0503020204020204" pitchFamily="34" charset="-122"/>
                  <a:ea typeface="微软雅黑" panose="020B0503020204020204" pitchFamily="34" charset="-122"/>
                </a:rPr>
                <a:t>）</a:t>
              </a:r>
            </a:p>
          </p:txBody>
        </p:sp>
        <p:sp>
          <p:nvSpPr>
            <p:cNvPr id="193" name="矩形 192">
              <a:extLst>
                <a:ext uri="{FF2B5EF4-FFF2-40B4-BE49-F238E27FC236}">
                  <a16:creationId xmlns:a16="http://schemas.microsoft.com/office/drawing/2014/main" id="{DDA1D71B-8B3A-4A0B-9703-E695261F519D}"/>
                </a:ext>
              </a:extLst>
            </p:cNvPr>
            <p:cNvSpPr/>
            <p:nvPr/>
          </p:nvSpPr>
          <p:spPr>
            <a:xfrm>
              <a:off x="7457314" y="3326324"/>
              <a:ext cx="3725372"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大样本的抽样分布近似服从正态分布。</a:t>
              </a:r>
            </a:p>
          </p:txBody>
        </p:sp>
        <p:sp>
          <p:nvSpPr>
            <p:cNvPr id="194" name="矩形 193">
              <a:extLst>
                <a:ext uri="{FF2B5EF4-FFF2-40B4-BE49-F238E27FC236}">
                  <a16:creationId xmlns:a16="http://schemas.microsoft.com/office/drawing/2014/main" id="{47D49A1F-51E2-472B-AC01-0A70F2318C79}"/>
                </a:ext>
              </a:extLst>
            </p:cNvPr>
            <p:cNvSpPr/>
            <p:nvPr/>
          </p:nvSpPr>
          <p:spPr>
            <a:xfrm>
              <a:off x="6994244" y="4925149"/>
              <a:ext cx="3725372" cy="830997"/>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小样本的抽样分布于正态分布有一定差异，需要进行修正。常用的修正分布包括</a:t>
              </a:r>
              <a:r>
                <a:rPr lang="el-GR" altLang="zh-CN" sz="1600" b="1" dirty="0">
                  <a:latin typeface="微软雅黑" panose="020B0503020204020204" pitchFamily="34" charset="-122"/>
                  <a:ea typeface="微软雅黑" panose="020B0503020204020204" pitchFamily="34" charset="-122"/>
                </a:rPr>
                <a:t>χ</a:t>
              </a:r>
              <a:r>
                <a:rPr lang="en-US" altLang="zh-CN" sz="1600" b="1" baseline="30000"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分布、</a:t>
              </a:r>
              <a:r>
                <a:rPr lang="en-US" altLang="zh-CN" sz="1600" b="1" dirty="0">
                  <a:latin typeface="微软雅黑" panose="020B0503020204020204" pitchFamily="34" charset="-122"/>
                  <a:ea typeface="微软雅黑" panose="020B0503020204020204" pitchFamily="34" charset="-122"/>
                </a:rPr>
                <a:t>t</a:t>
              </a:r>
              <a:r>
                <a:rPr lang="zh-CN" altLang="en-US" sz="1600" b="1" dirty="0">
                  <a:latin typeface="微软雅黑" panose="020B0503020204020204" pitchFamily="34" charset="-122"/>
                  <a:ea typeface="微软雅黑" panose="020B0503020204020204" pitchFamily="34" charset="-122"/>
                </a:rPr>
                <a:t> 分布、</a:t>
              </a:r>
              <a:r>
                <a:rPr lang="en-US" altLang="zh-CN" sz="1600" b="1" dirty="0">
                  <a:latin typeface="微软雅黑" panose="020B0503020204020204" pitchFamily="34" charset="-122"/>
                  <a:ea typeface="微软雅黑" panose="020B0503020204020204" pitchFamily="34" charset="-122"/>
                </a:rPr>
                <a:t>F</a:t>
              </a:r>
              <a:r>
                <a:rPr lang="zh-CN" altLang="en-US" sz="1600" b="1" dirty="0">
                  <a:latin typeface="微软雅黑" panose="020B0503020204020204" pitchFamily="34" charset="-122"/>
                  <a:ea typeface="微软雅黑" panose="020B0503020204020204" pitchFamily="34" charset="-122"/>
                </a:rPr>
                <a:t> 分布</a:t>
              </a:r>
              <a:r>
                <a:rPr lang="zh-CN" altLang="en-US" sz="1600" dirty="0">
                  <a:latin typeface="微软雅黑" panose="020B0503020204020204" pitchFamily="34" charset="-122"/>
                  <a:ea typeface="微软雅黑" panose="020B0503020204020204" pitchFamily="34" charset="-122"/>
                </a:rPr>
                <a:t>。</a:t>
              </a:r>
            </a:p>
          </p:txBody>
        </p:sp>
        <p:cxnSp>
          <p:nvCxnSpPr>
            <p:cNvPr id="203" name="连接符: 肘形 202">
              <a:extLst>
                <a:ext uri="{FF2B5EF4-FFF2-40B4-BE49-F238E27FC236}">
                  <a16:creationId xmlns:a16="http://schemas.microsoft.com/office/drawing/2014/main" id="{111B2E03-9A77-49EE-8F8A-BEF3195EA9CC}"/>
                </a:ext>
              </a:extLst>
            </p:cNvPr>
            <p:cNvCxnSpPr>
              <a:cxnSpLocks/>
              <a:endCxn id="189" idx="3"/>
            </p:cNvCxnSpPr>
            <p:nvPr/>
          </p:nvCxnSpPr>
          <p:spPr>
            <a:xfrm rot="5400000" flipH="1" flipV="1">
              <a:off x="8389574" y="4346617"/>
              <a:ext cx="2480402" cy="12700"/>
            </a:xfrm>
            <a:prstGeom prst="bentConnector4">
              <a:avLst>
                <a:gd name="adj1" fmla="val 270"/>
                <a:gd name="adj2" fmla="val 11575000"/>
              </a:avLst>
            </a:prstGeom>
            <a:ln w="19050">
              <a:solidFill>
                <a:schemeClr val="tx1"/>
              </a:solidFill>
              <a:prstDash val="dash"/>
              <a:tailEnd type="triangle"/>
            </a:ln>
          </p:spPr>
          <p:style>
            <a:lnRef idx="1">
              <a:schemeClr val="dk1"/>
            </a:lnRef>
            <a:fillRef idx="0">
              <a:schemeClr val="dk1"/>
            </a:fillRef>
            <a:effectRef idx="0">
              <a:schemeClr val="dk1"/>
            </a:effectRef>
            <a:fontRef idx="minor">
              <a:schemeClr val="tx1"/>
            </a:fontRef>
          </p:style>
        </p:cxnSp>
        <p:sp>
          <p:nvSpPr>
            <p:cNvPr id="207" name="文本框 206">
              <a:extLst>
                <a:ext uri="{FF2B5EF4-FFF2-40B4-BE49-F238E27FC236}">
                  <a16:creationId xmlns:a16="http://schemas.microsoft.com/office/drawing/2014/main" id="{4552A48A-47DC-4FA8-839A-C2CB3796003B}"/>
                </a:ext>
              </a:extLst>
            </p:cNvPr>
            <p:cNvSpPr txBox="1"/>
            <p:nvPr/>
          </p:nvSpPr>
          <p:spPr>
            <a:xfrm>
              <a:off x="11143778" y="3694835"/>
              <a:ext cx="461665" cy="1015663"/>
            </a:xfrm>
            <a:prstGeom prst="rect">
              <a:avLst/>
            </a:prstGeom>
            <a:noFill/>
          </p:spPr>
          <p:txBody>
            <a:bodyPr vert="eaVert" wrap="none" rtlCol="0">
              <a:spAutoFit/>
            </a:bodyPr>
            <a:lstStyle/>
            <a:p>
              <a:r>
                <a:rPr lang="zh-CN" altLang="en-US" dirty="0">
                  <a:latin typeface="微软雅黑" panose="020B0503020204020204" pitchFamily="34" charset="-122"/>
                  <a:ea typeface="微软雅黑" panose="020B0503020204020204" pitchFamily="34" charset="-122"/>
                </a:rPr>
                <a:t>同样适用</a:t>
              </a:r>
            </a:p>
          </p:txBody>
        </p:sp>
      </p:grpSp>
      <p:sp>
        <p:nvSpPr>
          <p:cNvPr id="130" name="标题 1">
            <a:extLst>
              <a:ext uri="{FF2B5EF4-FFF2-40B4-BE49-F238E27FC236}">
                <a16:creationId xmlns:a16="http://schemas.microsoft.com/office/drawing/2014/main" id="{EC15D5A5-01A3-49E6-B2AE-F49F6B57704B}"/>
              </a:ext>
            </a:extLst>
          </p:cNvPr>
          <p:cNvSpPr txBox="1">
            <a:spLocks/>
          </p:cNvSpPr>
          <p:nvPr/>
        </p:nvSpPr>
        <p:spPr>
          <a:xfrm>
            <a:off x="4528806" y="-57520"/>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正态分布</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endParaRPr>
          </a:p>
        </p:txBody>
      </p:sp>
      <p:sp>
        <p:nvSpPr>
          <p:cNvPr id="132" name="矩形 131">
            <a:extLst>
              <a:ext uri="{FF2B5EF4-FFF2-40B4-BE49-F238E27FC236}">
                <a16:creationId xmlns:a16="http://schemas.microsoft.com/office/drawing/2014/main" id="{B75C8618-F117-40BB-AF13-ABED50B10824}"/>
              </a:ext>
            </a:extLst>
          </p:cNvPr>
          <p:cNvSpPr/>
          <p:nvPr/>
        </p:nvSpPr>
        <p:spPr>
          <a:xfrm>
            <a:off x="4508511" y="-765457"/>
            <a:ext cx="3174978" cy="1418666"/>
          </a:xfrm>
          <a:prstGeom prst="rect">
            <a:avLst/>
          </a:prstGeom>
          <a:no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Tree>
    <p:extLst>
      <p:ext uri="{BB962C8B-B14F-4D97-AF65-F5344CB8AC3E}">
        <p14:creationId xmlns:p14="http://schemas.microsoft.com/office/powerpoint/2010/main" val="3431655898"/>
      </p:ext>
    </p:extLst>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iṡ1ïḓé">
            <a:extLst>
              <a:ext uri="{FF2B5EF4-FFF2-40B4-BE49-F238E27FC236}">
                <a16:creationId xmlns:a16="http://schemas.microsoft.com/office/drawing/2014/main" id="{5031DE07-8040-4A09-A074-8EB5CC527AE6}"/>
              </a:ext>
            </a:extLst>
          </p:cNvPr>
          <p:cNvSpPr/>
          <p:nvPr/>
        </p:nvSpPr>
        <p:spPr>
          <a:xfrm>
            <a:off x="5878301" y="0"/>
            <a:ext cx="6313699"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3" name="矩形 12">
            <a:extLst>
              <a:ext uri="{FF2B5EF4-FFF2-40B4-BE49-F238E27FC236}">
                <a16:creationId xmlns:a16="http://schemas.microsoft.com/office/drawing/2014/main" id="{B75C8618-F117-40BB-AF13-ABED50B10824}"/>
              </a:ext>
            </a:extLst>
          </p:cNvPr>
          <p:cNvSpPr/>
          <p:nvPr/>
        </p:nvSpPr>
        <p:spPr>
          <a:xfrm>
            <a:off x="4508511" y="-765457"/>
            <a:ext cx="3174978" cy="1418666"/>
          </a:xfrm>
          <a:prstGeom prst="rect">
            <a:avLst/>
          </a:prstGeom>
          <a:solidFill>
            <a:schemeClr val="bg1"/>
          </a:solid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132" name="íṣ1iďê">
            <a:extLst>
              <a:ext uri="{FF2B5EF4-FFF2-40B4-BE49-F238E27FC236}">
                <a16:creationId xmlns:a16="http://schemas.microsoft.com/office/drawing/2014/main" id="{672DD883-CA2C-4D65-B202-5B608A09B975}"/>
              </a:ext>
            </a:extLst>
          </p:cNvPr>
          <p:cNvSpPr/>
          <p:nvPr/>
        </p:nvSpPr>
        <p:spPr bwMode="auto">
          <a:xfrm>
            <a:off x="847788" y="2173192"/>
            <a:ext cx="4492470" cy="192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just">
              <a:lnSpc>
                <a:spcPct val="120000"/>
              </a:lnSpc>
            </a:pPr>
            <a:r>
              <a:rPr lang="zh-CN" altLang="en-US" dirty="0">
                <a:latin typeface="微软雅黑" panose="020B0503020204020204" pitchFamily="34" charset="-122"/>
                <a:ea typeface="微软雅黑" panose="020B0503020204020204" pitchFamily="34" charset="-122"/>
              </a:rPr>
              <a:t>若随机变量</a:t>
            </a:r>
            <a:r>
              <a:rPr lang="en-US" altLang="zh-CN" dirty="0">
                <a:latin typeface="微软雅黑" panose="020B0503020204020204" pitchFamily="34" charset="-122"/>
                <a:ea typeface="微软雅黑" panose="020B0503020204020204" pitchFamily="34" charset="-122"/>
              </a:rPr>
              <a:t>U1</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U2</a:t>
            </a:r>
            <a:r>
              <a:rPr lang="zh-CN" altLang="en-US" dirty="0">
                <a:latin typeface="微软雅黑" panose="020B0503020204020204" pitchFamily="34" charset="-122"/>
                <a:ea typeface="微软雅黑" panose="020B0503020204020204" pitchFamily="34" charset="-122"/>
              </a:rPr>
              <a:t>服从自由度为</a:t>
            </a:r>
            <a:r>
              <a:rPr lang="en-US" altLang="zh-CN" dirty="0">
                <a:latin typeface="微软雅黑" panose="020B0503020204020204" pitchFamily="34" charset="-122"/>
                <a:ea typeface="微软雅黑" panose="020B0503020204020204" pitchFamily="34" charset="-122"/>
              </a:rPr>
              <a:t>d1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d2</a:t>
            </a:r>
            <a:r>
              <a:rPr lang="zh-CN" altLang="en-US" dirty="0">
                <a:latin typeface="微软雅黑" panose="020B0503020204020204" pitchFamily="34" charset="-122"/>
                <a:ea typeface="微软雅黑" panose="020B0503020204020204" pitchFamily="34" charset="-122"/>
              </a:rPr>
              <a:t>的卡方分布，则两个随机变量除以各自自由度的比值服从</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分布。即</a:t>
            </a:r>
            <a:r>
              <a:rPr lang="en-US" altLang="zh-CN" b="1" dirty="0">
                <a:latin typeface="微软雅黑" panose="020B0503020204020204" pitchFamily="34" charset="-122"/>
                <a:ea typeface="微软雅黑" panose="020B0503020204020204" pitchFamily="34" charset="-122"/>
              </a:rPr>
              <a:t>(U</a:t>
            </a:r>
            <a:r>
              <a:rPr lang="en-US" altLang="zh-CN" b="1" baseline="-25000" dirty="0">
                <a:latin typeface="微软雅黑" panose="020B0503020204020204" pitchFamily="34" charset="-122"/>
                <a:ea typeface="微软雅黑" panose="020B0503020204020204" pitchFamily="34" charset="-122"/>
              </a:rPr>
              <a:t>1</a:t>
            </a:r>
            <a:r>
              <a:rPr lang="en-US" altLang="zh-CN" b="1" dirty="0">
                <a:latin typeface="微软雅黑" panose="020B0503020204020204" pitchFamily="34" charset="-122"/>
                <a:ea typeface="微软雅黑" panose="020B0503020204020204" pitchFamily="34" charset="-122"/>
              </a:rPr>
              <a:t>/d</a:t>
            </a:r>
            <a:r>
              <a:rPr lang="en-US" altLang="zh-CN" b="1" baseline="-25000" dirty="0">
                <a:latin typeface="微软雅黑" panose="020B0503020204020204" pitchFamily="34" charset="-122"/>
                <a:ea typeface="微软雅黑" panose="020B0503020204020204" pitchFamily="34" charset="-122"/>
              </a:rPr>
              <a:t>1</a:t>
            </a:r>
            <a:r>
              <a:rPr lang="en-US" altLang="zh-CN" b="1" dirty="0">
                <a:latin typeface="微软雅黑" panose="020B0503020204020204" pitchFamily="34" charset="-122"/>
                <a:ea typeface="微软雅黑" panose="020B0503020204020204" pitchFamily="34" charset="-122"/>
              </a:rPr>
              <a:t>)/(U</a:t>
            </a:r>
            <a:r>
              <a:rPr lang="en-US" altLang="zh-CN" b="1" baseline="-25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/d</a:t>
            </a:r>
            <a:r>
              <a:rPr lang="en-US" altLang="zh-CN" b="1"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服从</a:t>
            </a:r>
            <a:r>
              <a:rPr lang="en-US" altLang="zh-CN" b="1" dirty="0">
                <a:latin typeface="微软雅黑" panose="020B0503020204020204" pitchFamily="34" charset="-122"/>
                <a:ea typeface="微软雅黑" panose="020B0503020204020204" pitchFamily="34" charset="-122"/>
              </a:rPr>
              <a:t>F</a:t>
            </a:r>
            <a:r>
              <a:rPr lang="zh-CN" altLang="en-US" b="1" dirty="0">
                <a:latin typeface="微软雅黑" panose="020B0503020204020204" pitchFamily="34" charset="-122"/>
                <a:ea typeface="微软雅黑" panose="020B0503020204020204" pitchFamily="34" charset="-122"/>
              </a:rPr>
              <a:t>分布</a:t>
            </a:r>
            <a:r>
              <a:rPr lang="zh-CN" altLang="en-US" dirty="0">
                <a:latin typeface="微软雅黑" panose="020B0503020204020204" pitchFamily="34" charset="-122"/>
                <a:ea typeface="微软雅黑" panose="020B0503020204020204" pitchFamily="34" charset="-122"/>
              </a:rPr>
              <a:t>。</a:t>
            </a:r>
          </a:p>
        </p:txBody>
      </p:sp>
      <p:sp>
        <p:nvSpPr>
          <p:cNvPr id="148" name="矩形 147">
            <a:extLst>
              <a:ext uri="{FF2B5EF4-FFF2-40B4-BE49-F238E27FC236}">
                <a16:creationId xmlns:a16="http://schemas.microsoft.com/office/drawing/2014/main" id="{92DF2DF9-5275-42A9-8548-12E1895549F6}"/>
              </a:ext>
            </a:extLst>
          </p:cNvPr>
          <p:cNvSpPr/>
          <p:nvPr/>
        </p:nvSpPr>
        <p:spPr>
          <a:xfrm>
            <a:off x="7415700" y="1605019"/>
            <a:ext cx="3538049" cy="461665"/>
          </a:xfrm>
          <a:prstGeom prst="rect">
            <a:avLst/>
          </a:prstGeom>
        </p:spPr>
        <p:txBody>
          <a:bodyPr wrap="square">
            <a:spAutoFit/>
          </a:bodyPr>
          <a:lstStyle/>
          <a:p>
            <a:r>
              <a:rPr lang="zh-CN" altLang="en-US" sz="2400" b="1" i="1" dirty="0">
                <a:solidFill>
                  <a:srgbClr val="000000"/>
                </a:solidFill>
                <a:latin typeface="微软雅黑" panose="020B0503020204020204" pitchFamily="34" charset="-122"/>
                <a:ea typeface="微软雅黑" panose="020B0503020204020204" pitchFamily="34" charset="-122"/>
              </a:rPr>
              <a:t>应用</a:t>
            </a:r>
            <a:r>
              <a:rPr lang="zh-CN" altLang="en-US" sz="2400" b="1" dirty="0">
                <a:solidFill>
                  <a:srgbClr val="000000"/>
                </a:solidFill>
                <a:latin typeface="微软雅黑" panose="020B0503020204020204" pitchFamily="34" charset="-122"/>
                <a:ea typeface="微软雅黑" panose="020B0503020204020204" pitchFamily="34" charset="-122"/>
              </a:rPr>
              <a:t>  </a:t>
            </a:r>
            <a:r>
              <a:rPr lang="zh-CN" altLang="zh-CN" sz="2400" b="1" dirty="0">
                <a:solidFill>
                  <a:srgbClr val="000000"/>
                </a:solidFill>
                <a:latin typeface="微软雅黑" panose="020B0503020204020204" pitchFamily="34" charset="-122"/>
                <a:ea typeface="微软雅黑" panose="020B0503020204020204" pitchFamily="34" charset="-122"/>
              </a:rPr>
              <a:t>皮尔森卡方检验</a:t>
            </a:r>
          </a:p>
        </p:txBody>
      </p:sp>
      <p:sp>
        <p:nvSpPr>
          <p:cNvPr id="149" name="矩形 148">
            <a:extLst>
              <a:ext uri="{FF2B5EF4-FFF2-40B4-BE49-F238E27FC236}">
                <a16:creationId xmlns:a16="http://schemas.microsoft.com/office/drawing/2014/main" id="{65EB3DBB-93A4-442E-8F9A-9879A5843C9E}"/>
              </a:ext>
            </a:extLst>
          </p:cNvPr>
          <p:cNvSpPr/>
          <p:nvPr/>
        </p:nvSpPr>
        <p:spPr>
          <a:xfrm>
            <a:off x="7192730" y="2173192"/>
            <a:ext cx="3570520" cy="3477875"/>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222222"/>
                </a:solidFill>
                <a:latin typeface="微软雅黑" panose="020B0503020204020204" pitchFamily="34" charset="-122"/>
                <a:ea typeface="微软雅黑" panose="020B0503020204020204" pitchFamily="34" charset="-122"/>
              </a:rPr>
              <a:t>样本某性质的比例分布与总体理论分布的拟合优度（例如某行政机关男女比是否符合该机关所在城镇的男女比）；</a:t>
            </a:r>
            <a:endParaRPr lang="en-US" altLang="zh-CN" sz="2000" dirty="0">
              <a:solidFill>
                <a:srgbClr val="222222"/>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000" dirty="0">
                <a:solidFill>
                  <a:srgbClr val="222222"/>
                </a:solidFill>
                <a:latin typeface="微软雅黑" panose="020B0503020204020204" pitchFamily="34" charset="-122"/>
                <a:ea typeface="微软雅黑" panose="020B0503020204020204" pitchFamily="34" charset="-122"/>
              </a:rPr>
              <a:t>同一总体的两个随机变量是否独立（例如人的身高与交通违规的关联性）；</a:t>
            </a:r>
          </a:p>
          <a:p>
            <a:pPr marL="285750" indent="-285750">
              <a:buFont typeface="Arial" panose="020B0604020202020204" pitchFamily="34" charset="0"/>
              <a:buChar char="•"/>
            </a:pPr>
            <a:r>
              <a:rPr lang="zh-CN" altLang="en-US" sz="2000" dirty="0">
                <a:solidFill>
                  <a:srgbClr val="222222"/>
                </a:solidFill>
                <a:latin typeface="微软雅黑" panose="020B0503020204020204" pitchFamily="34" charset="-122"/>
                <a:ea typeface="微软雅黑" panose="020B0503020204020204" pitchFamily="34" charset="-122"/>
              </a:rPr>
              <a:t>二或多个总体同一属性的同素性检定（意大利面店和寿司店的营业额有没有差距）。</a:t>
            </a:r>
            <a:endParaRPr lang="zh-CN" altLang="en-US" sz="2000" b="0" i="0" dirty="0">
              <a:solidFill>
                <a:srgbClr val="222222"/>
              </a:solidFill>
              <a:effectLst/>
              <a:latin typeface="微软雅黑" panose="020B0503020204020204" pitchFamily="34" charset="-122"/>
              <a:ea typeface="微软雅黑" panose="020B0503020204020204" pitchFamily="34" charset="-122"/>
            </a:endParaRPr>
          </a:p>
        </p:txBody>
      </p:sp>
      <p:sp>
        <p:nvSpPr>
          <p:cNvPr id="150" name="ïṡḷïḑè">
            <a:extLst>
              <a:ext uri="{FF2B5EF4-FFF2-40B4-BE49-F238E27FC236}">
                <a16:creationId xmlns:a16="http://schemas.microsoft.com/office/drawing/2014/main" id="{63F55EEB-3F64-4958-A4C6-4F3BA8DB7FB4}"/>
              </a:ext>
            </a:extLst>
          </p:cNvPr>
          <p:cNvSpPr/>
          <p:nvPr/>
        </p:nvSpPr>
        <p:spPr>
          <a:xfrm>
            <a:off x="0" y="853238"/>
            <a:ext cx="5878301" cy="941637"/>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p>
            <a:pPr>
              <a:buSzPct val="25000"/>
            </a:pPr>
            <a:r>
              <a:rPr lang="en-US" altLang="zh-CN" sz="2800" b="1" dirty="0">
                <a:solidFill>
                  <a:schemeClr val="bg1"/>
                </a:solidFill>
              </a:rPr>
              <a:t>        </a:t>
            </a:r>
            <a:r>
              <a:rPr lang="zh-CN" altLang="en-US" sz="2800" b="1" dirty="0">
                <a:solidFill>
                  <a:schemeClr val="bg1"/>
                </a:solidFill>
              </a:rPr>
              <a:t>精确抽样理论</a:t>
            </a:r>
            <a:endParaRPr lang="en-US" altLang="zh-CN" sz="2800" b="1" dirty="0">
              <a:solidFill>
                <a:schemeClr val="bg1"/>
              </a:solidFill>
            </a:endParaRPr>
          </a:p>
          <a:p>
            <a:pPr>
              <a:buSzPct val="25000"/>
            </a:pPr>
            <a:r>
              <a:rPr lang="en-US" altLang="zh-CN" sz="2800" b="1" dirty="0">
                <a:solidFill>
                  <a:schemeClr val="bg1"/>
                </a:solidFill>
              </a:rPr>
              <a:t>        </a:t>
            </a:r>
            <a:endParaRPr lang="en-US" altLang="zh-CN" b="1" dirty="0">
              <a:solidFill>
                <a:schemeClr val="bg1"/>
              </a:solidFill>
            </a:endParaRPr>
          </a:p>
        </p:txBody>
      </p:sp>
      <p:pic>
        <p:nvPicPr>
          <p:cNvPr id="151" name="图片 150" descr="E:\2017年课程作业\书稿\第二章.2.2图2-7-01.jpg">
            <a:extLst>
              <a:ext uri="{FF2B5EF4-FFF2-40B4-BE49-F238E27FC236}">
                <a16:creationId xmlns:a16="http://schemas.microsoft.com/office/drawing/2014/main" id="{B16C5645-A13C-4279-BF8F-8605E5E5991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088" y="3830432"/>
            <a:ext cx="4204041" cy="2311907"/>
          </a:xfrm>
          <a:prstGeom prst="rect">
            <a:avLst/>
          </a:prstGeom>
          <a:noFill/>
          <a:ln>
            <a:noFill/>
          </a:ln>
        </p:spPr>
      </p:pic>
      <p:pic>
        <p:nvPicPr>
          <p:cNvPr id="153" name="图片 152">
            <a:extLst>
              <a:ext uri="{FF2B5EF4-FFF2-40B4-BE49-F238E27FC236}">
                <a16:creationId xmlns:a16="http://schemas.microsoft.com/office/drawing/2014/main" id="{60570013-4B29-4690-8D30-4823AB144F1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385831" y="3898281"/>
            <a:ext cx="2990476" cy="1190476"/>
          </a:xfrm>
          <a:prstGeom prst="rect">
            <a:avLst/>
          </a:prstGeom>
        </p:spPr>
      </p:pic>
      <p:sp>
        <p:nvSpPr>
          <p:cNvPr id="154" name="标题 1">
            <a:extLst>
              <a:ext uri="{FF2B5EF4-FFF2-40B4-BE49-F238E27FC236}">
                <a16:creationId xmlns:a16="http://schemas.microsoft.com/office/drawing/2014/main" id="{6A199206-8E0E-4557-82AB-6560172CA845}"/>
              </a:ext>
            </a:extLst>
          </p:cNvPr>
          <p:cNvSpPr txBox="1">
            <a:spLocks/>
          </p:cNvSpPr>
          <p:nvPr/>
        </p:nvSpPr>
        <p:spPr>
          <a:xfrm>
            <a:off x="-293909" y="998927"/>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dirty="0">
                <a:solidFill>
                  <a:schemeClr val="bg1"/>
                </a:solidFill>
                <a:latin typeface="微软雅黑" panose="020B0503020204020204" pitchFamily="34" charset="-122"/>
                <a:ea typeface="微软雅黑" panose="020B0503020204020204" pitchFamily="34" charset="-122"/>
              </a:rPr>
              <a:t>卡方分布</a:t>
            </a:r>
          </a:p>
        </p:txBody>
      </p:sp>
      <p:sp>
        <p:nvSpPr>
          <p:cNvPr id="12" name="标题 1">
            <a:extLst>
              <a:ext uri="{FF2B5EF4-FFF2-40B4-BE49-F238E27FC236}">
                <a16:creationId xmlns:a16="http://schemas.microsoft.com/office/drawing/2014/main" id="{EC15D5A5-01A3-49E6-B2AE-F49F6B57704B}"/>
              </a:ext>
            </a:extLst>
          </p:cNvPr>
          <p:cNvSpPr txBox="1">
            <a:spLocks/>
          </p:cNvSpPr>
          <p:nvPr/>
        </p:nvSpPr>
        <p:spPr>
          <a:xfrm>
            <a:off x="4528806" y="-57520"/>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正态分布</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6150047"/>
      </p:ext>
    </p:extLst>
  </p:cSld>
  <p:clrMapOvr>
    <a:masterClrMapping/>
  </p:clrMapOvr>
  <p:transition spd="med">
    <p:pull/>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iṡ1ïḓé">
            <a:extLst>
              <a:ext uri="{FF2B5EF4-FFF2-40B4-BE49-F238E27FC236}">
                <a16:creationId xmlns:a16="http://schemas.microsoft.com/office/drawing/2014/main" id="{5031DE07-8040-4A09-A074-8EB5CC527AE6}"/>
              </a:ext>
            </a:extLst>
          </p:cNvPr>
          <p:cNvSpPr/>
          <p:nvPr/>
        </p:nvSpPr>
        <p:spPr>
          <a:xfrm flipH="1">
            <a:off x="9353548" y="0"/>
            <a:ext cx="3105151"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nvGrpSpPr>
          <p:cNvPr id="3" name="组合 2">
            <a:extLst>
              <a:ext uri="{FF2B5EF4-FFF2-40B4-BE49-F238E27FC236}">
                <a16:creationId xmlns:a16="http://schemas.microsoft.com/office/drawing/2014/main" id="{0DBDD071-49A8-4E1B-9745-D747AEA45EEA}"/>
              </a:ext>
            </a:extLst>
          </p:cNvPr>
          <p:cNvGrpSpPr/>
          <p:nvPr/>
        </p:nvGrpSpPr>
        <p:grpSpPr>
          <a:xfrm>
            <a:off x="-523206" y="650038"/>
            <a:ext cx="4923466" cy="1277472"/>
            <a:chOff x="-2532186" y="853238"/>
            <a:chExt cx="4923466" cy="1277472"/>
          </a:xfrm>
        </p:grpSpPr>
        <p:sp>
          <p:nvSpPr>
            <p:cNvPr id="150" name="ïṡḷïḑè">
              <a:extLst>
                <a:ext uri="{FF2B5EF4-FFF2-40B4-BE49-F238E27FC236}">
                  <a16:creationId xmlns:a16="http://schemas.microsoft.com/office/drawing/2014/main" id="{63F55EEB-3F64-4958-A4C6-4F3BA8DB7FB4}"/>
                </a:ext>
              </a:extLst>
            </p:cNvPr>
            <p:cNvSpPr/>
            <p:nvPr/>
          </p:nvSpPr>
          <p:spPr>
            <a:xfrm>
              <a:off x="-2072154" y="853238"/>
              <a:ext cx="4463434" cy="941637"/>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p>
              <a:pPr>
                <a:buSzPct val="25000"/>
              </a:pPr>
              <a:r>
                <a:rPr lang="en-US" altLang="zh-CN" sz="2800" b="1" dirty="0">
                  <a:solidFill>
                    <a:schemeClr val="bg1"/>
                  </a:solidFill>
                </a:rPr>
                <a:t>        </a:t>
              </a:r>
              <a:r>
                <a:rPr lang="zh-CN" altLang="en-US" sz="2800" b="1" dirty="0">
                  <a:solidFill>
                    <a:schemeClr val="bg1"/>
                  </a:solidFill>
                </a:rPr>
                <a:t>精确抽样理论</a:t>
              </a:r>
              <a:endParaRPr lang="en-US" altLang="zh-CN" sz="2800" b="1" dirty="0">
                <a:solidFill>
                  <a:schemeClr val="bg1"/>
                </a:solidFill>
              </a:endParaRPr>
            </a:p>
            <a:p>
              <a:pPr>
                <a:buSzPct val="25000"/>
              </a:pPr>
              <a:r>
                <a:rPr lang="en-US" altLang="zh-CN" sz="2800" b="1" dirty="0">
                  <a:solidFill>
                    <a:schemeClr val="bg1"/>
                  </a:solidFill>
                </a:rPr>
                <a:t>        </a:t>
              </a:r>
              <a:endParaRPr lang="en-US" altLang="zh-CN" b="1" dirty="0">
                <a:solidFill>
                  <a:schemeClr val="bg1"/>
                </a:solidFill>
              </a:endParaRPr>
            </a:p>
          </p:txBody>
        </p:sp>
        <p:sp>
          <p:nvSpPr>
            <p:cNvPr id="154" name="标题 1">
              <a:extLst>
                <a:ext uri="{FF2B5EF4-FFF2-40B4-BE49-F238E27FC236}">
                  <a16:creationId xmlns:a16="http://schemas.microsoft.com/office/drawing/2014/main" id="{6A199206-8E0E-4557-82AB-6560172CA845}"/>
                </a:ext>
              </a:extLst>
            </p:cNvPr>
            <p:cNvSpPr txBox="1">
              <a:spLocks/>
            </p:cNvSpPr>
            <p:nvPr/>
          </p:nvSpPr>
          <p:spPr>
            <a:xfrm>
              <a:off x="-2532186" y="1067128"/>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400" dirty="0">
                  <a:solidFill>
                    <a:schemeClr val="bg1"/>
                  </a:solidFill>
                  <a:latin typeface="微软雅黑" panose="020B0503020204020204" pitchFamily="34" charset="-122"/>
                  <a:ea typeface="微软雅黑" panose="020B0503020204020204" pitchFamily="34" charset="-122"/>
                </a:rPr>
                <a:t>t</a:t>
              </a:r>
              <a:r>
                <a:rPr lang="zh-CN" altLang="en-US" sz="2400" dirty="0">
                  <a:solidFill>
                    <a:schemeClr val="bg1"/>
                  </a:solidFill>
                  <a:latin typeface="微软雅黑" panose="020B0503020204020204" pitchFamily="34" charset="-122"/>
                  <a:ea typeface="微软雅黑" panose="020B0503020204020204" pitchFamily="34" charset="-122"/>
                </a:rPr>
                <a:t>分布</a:t>
              </a:r>
            </a:p>
          </p:txBody>
        </p:sp>
      </p:grpSp>
      <p:grpSp>
        <p:nvGrpSpPr>
          <p:cNvPr id="4" name="组合 3">
            <a:extLst>
              <a:ext uri="{FF2B5EF4-FFF2-40B4-BE49-F238E27FC236}">
                <a16:creationId xmlns:a16="http://schemas.microsoft.com/office/drawing/2014/main" id="{9AA149DD-1D97-41D4-ABEA-8F8EB263D67E}"/>
              </a:ext>
            </a:extLst>
          </p:cNvPr>
          <p:cNvGrpSpPr/>
          <p:nvPr/>
        </p:nvGrpSpPr>
        <p:grpSpPr>
          <a:xfrm>
            <a:off x="1009718" y="2141400"/>
            <a:ext cx="10730879" cy="3979439"/>
            <a:chOff x="-4317024" y="1909171"/>
            <a:chExt cx="10730879" cy="3979439"/>
          </a:xfrm>
        </p:grpSpPr>
        <p:sp>
          <p:nvSpPr>
            <p:cNvPr id="132" name="íṣ1iďê">
              <a:extLst>
                <a:ext uri="{FF2B5EF4-FFF2-40B4-BE49-F238E27FC236}">
                  <a16:creationId xmlns:a16="http://schemas.microsoft.com/office/drawing/2014/main" id="{672DD883-CA2C-4D65-B202-5B608A09B975}"/>
                </a:ext>
              </a:extLst>
            </p:cNvPr>
            <p:cNvSpPr/>
            <p:nvPr/>
          </p:nvSpPr>
          <p:spPr bwMode="auto">
            <a:xfrm>
              <a:off x="-4317024" y="1909171"/>
              <a:ext cx="260763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just">
                <a:lnSpc>
                  <a:spcPct val="120000"/>
                </a:lnSpc>
              </a:pPr>
              <a:r>
                <a:rPr lang="zh-CN" altLang="en-US" dirty="0">
                  <a:latin typeface="微软雅黑" panose="020B0503020204020204" pitchFamily="34" charset="-122"/>
                  <a:ea typeface="微软雅黑" panose="020B0503020204020204" pitchFamily="34" charset="-122"/>
                </a:rPr>
                <a:t>若</a:t>
              </a:r>
              <a:r>
                <a:rPr lang="en-US" altLang="zh-CN" dirty="0">
                  <a:latin typeface="微软雅黑" panose="020B0503020204020204" pitchFamily="34" charset="-122"/>
                  <a:ea typeface="微软雅黑" panose="020B0503020204020204" pitchFamily="34" charset="-122"/>
                </a:rPr>
                <a:t>Z</a:t>
              </a:r>
              <a:r>
                <a:rPr lang="zh-CN" altLang="en-US" dirty="0">
                  <a:latin typeface="微软雅黑" panose="020B0503020204020204" pitchFamily="34" charset="-122"/>
                  <a:ea typeface="微软雅黑" panose="020B0503020204020204" pitchFamily="34" charset="-122"/>
                </a:rPr>
                <a:t>服从标准正态分布，而</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服从自由度为</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的卡方分布，并且两者相互独立，则随机变量</a:t>
              </a:r>
              <a:r>
                <a:rPr lang="en-US" altLang="zh-CN" b="1" dirty="0">
                  <a:latin typeface="微软雅黑" panose="020B0503020204020204" pitchFamily="34" charset="-122"/>
                  <a:ea typeface="微软雅黑" panose="020B0503020204020204" pitchFamily="34" charset="-122"/>
                </a:rPr>
                <a:t>t=Z/sqrt(X/k)</a:t>
              </a:r>
              <a:r>
                <a:rPr lang="zh-CN" altLang="en-US" dirty="0">
                  <a:latin typeface="微软雅黑" panose="020B0503020204020204" pitchFamily="34" charset="-122"/>
                  <a:ea typeface="微软雅黑" panose="020B0503020204020204" pitchFamily="34" charset="-122"/>
                </a:rPr>
                <a:t>服从自由度为</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的</a:t>
              </a:r>
              <a:r>
                <a:rPr lang="en-US" altLang="zh-CN" b="1" dirty="0">
                  <a:latin typeface="微软雅黑" panose="020B0503020204020204" pitchFamily="34" charset="-122"/>
                  <a:ea typeface="微软雅黑" panose="020B0503020204020204" pitchFamily="34" charset="-122"/>
                </a:rPr>
                <a:t>t</a:t>
              </a:r>
              <a:r>
                <a:rPr lang="zh-CN" altLang="en-US" b="1" dirty="0">
                  <a:latin typeface="微软雅黑" panose="020B0503020204020204" pitchFamily="34" charset="-122"/>
                  <a:ea typeface="微软雅黑" panose="020B0503020204020204" pitchFamily="34" charset="-122"/>
                </a:rPr>
                <a:t>分布</a:t>
              </a:r>
              <a:r>
                <a:rPr lang="zh-CN" altLang="en-US" dirty="0">
                  <a:latin typeface="微软雅黑" panose="020B0503020204020204" pitchFamily="34" charset="-122"/>
                  <a:ea typeface="微软雅黑" panose="020B0503020204020204" pitchFamily="34" charset="-122"/>
                </a:rPr>
                <a:t>。</a:t>
              </a:r>
            </a:p>
          </p:txBody>
        </p:sp>
        <p:sp>
          <p:nvSpPr>
            <p:cNvPr id="148" name="矩形 147">
              <a:extLst>
                <a:ext uri="{FF2B5EF4-FFF2-40B4-BE49-F238E27FC236}">
                  <a16:creationId xmlns:a16="http://schemas.microsoft.com/office/drawing/2014/main" id="{92DF2DF9-5275-42A9-8548-12E1895549F6}"/>
                </a:ext>
              </a:extLst>
            </p:cNvPr>
            <p:cNvSpPr/>
            <p:nvPr/>
          </p:nvSpPr>
          <p:spPr>
            <a:xfrm>
              <a:off x="4446075" y="1909171"/>
              <a:ext cx="1726755" cy="830997"/>
            </a:xfrm>
            <a:prstGeom prst="rect">
              <a:avLst/>
            </a:prstGeom>
          </p:spPr>
          <p:txBody>
            <a:bodyPr wrap="none">
              <a:spAutoFit/>
            </a:bodyPr>
            <a:lstStyle/>
            <a:p>
              <a:r>
                <a:rPr lang="zh-CN" altLang="en-US" sz="2400" b="1" i="1" dirty="0">
                  <a:solidFill>
                    <a:srgbClr val="000000"/>
                  </a:solidFill>
                  <a:latin typeface="微软雅黑" panose="020B0503020204020204" pitchFamily="34" charset="-122"/>
                  <a:ea typeface="微软雅黑" panose="020B0503020204020204" pitchFamily="34" charset="-122"/>
                </a:rPr>
                <a:t>应用</a:t>
              </a:r>
              <a:r>
                <a:rPr lang="zh-CN" altLang="en-US" sz="2400" b="1" dirty="0">
                  <a:solidFill>
                    <a:srgbClr val="000000"/>
                  </a:solidFill>
                  <a:latin typeface="微软雅黑" panose="020B0503020204020204" pitchFamily="34" charset="-122"/>
                  <a:ea typeface="微软雅黑" panose="020B0503020204020204" pitchFamily="34" charset="-122"/>
                </a:rPr>
                <a:t>  </a:t>
              </a:r>
              <a:r>
                <a:rPr lang="en-US" altLang="zh-CN" sz="2400" b="1" dirty="0">
                  <a:solidFill>
                    <a:srgbClr val="000000"/>
                  </a:solidFill>
                  <a:latin typeface="微软雅黑" panose="020B0503020204020204" pitchFamily="34" charset="-122"/>
                  <a:ea typeface="微软雅黑" panose="020B0503020204020204" pitchFamily="34" charset="-122"/>
                </a:rPr>
                <a:t>t</a:t>
              </a:r>
              <a:r>
                <a:rPr lang="zh-CN" altLang="en-US" sz="2400" b="1" dirty="0">
                  <a:solidFill>
                    <a:srgbClr val="000000"/>
                  </a:solidFill>
                  <a:latin typeface="微软雅黑" panose="020B0503020204020204" pitchFamily="34" charset="-122"/>
                  <a:ea typeface="微软雅黑" panose="020B0503020204020204" pitchFamily="34" charset="-122"/>
                </a:rPr>
                <a:t>检验</a:t>
              </a:r>
            </a:p>
            <a:p>
              <a:endParaRPr lang="zh-CN" altLang="zh-CN" sz="2400" b="1" i="0" dirty="0">
                <a:solidFill>
                  <a:srgbClr val="000000"/>
                </a:solidFill>
                <a:effectLst/>
                <a:latin typeface="微软雅黑" panose="020B0503020204020204" pitchFamily="34" charset="-122"/>
                <a:ea typeface="微软雅黑" panose="020B0503020204020204" pitchFamily="34" charset="-122"/>
              </a:endParaRPr>
            </a:p>
          </p:txBody>
        </p:sp>
        <p:sp>
          <p:nvSpPr>
            <p:cNvPr id="149" name="矩形 148">
              <a:extLst>
                <a:ext uri="{FF2B5EF4-FFF2-40B4-BE49-F238E27FC236}">
                  <a16:creationId xmlns:a16="http://schemas.microsoft.com/office/drawing/2014/main" id="{65EB3DBB-93A4-442E-8F9A-9879A5843C9E}"/>
                </a:ext>
              </a:extLst>
            </p:cNvPr>
            <p:cNvSpPr/>
            <p:nvPr/>
          </p:nvSpPr>
          <p:spPr>
            <a:xfrm>
              <a:off x="4223105" y="2905460"/>
              <a:ext cx="2190750" cy="1323439"/>
            </a:xfrm>
            <a:prstGeom prst="rect">
              <a:avLst/>
            </a:prstGeom>
          </p:spPr>
          <p:txBody>
            <a:bodyPr wrap="square">
              <a:spAutoFit/>
            </a:bodyPr>
            <a:lstStyle/>
            <a:p>
              <a:pPr marL="285750" indent="-285750">
                <a:buFont typeface="Arial" panose="020B0604020202020204" pitchFamily="34" charset="0"/>
                <a:buChar char="•"/>
              </a:pPr>
              <a:r>
                <a:rPr lang="zh-CN" altLang="en-US" sz="2000" dirty="0">
                  <a:solidFill>
                    <a:srgbClr val="222222"/>
                  </a:solidFill>
                  <a:latin typeface="微软雅黑" panose="020B0503020204020204" pitchFamily="34" charset="-122"/>
                  <a:ea typeface="微软雅黑" panose="020B0503020204020204" pitchFamily="34" charset="-122"/>
                </a:rPr>
                <a:t>根据小样本来估计呈正态分布且方差未知的总体的均值</a:t>
              </a:r>
            </a:p>
          </p:txBody>
        </p:sp>
        <p:grpSp>
          <p:nvGrpSpPr>
            <p:cNvPr id="2" name="组合 1">
              <a:extLst>
                <a:ext uri="{FF2B5EF4-FFF2-40B4-BE49-F238E27FC236}">
                  <a16:creationId xmlns:a16="http://schemas.microsoft.com/office/drawing/2014/main" id="{B6571C54-0499-4C54-8E38-F829C4A638A2}"/>
                </a:ext>
              </a:extLst>
            </p:cNvPr>
            <p:cNvGrpSpPr/>
            <p:nvPr/>
          </p:nvGrpSpPr>
          <p:grpSpPr>
            <a:xfrm>
              <a:off x="-3388215" y="2124903"/>
              <a:ext cx="6679329" cy="3763707"/>
              <a:chOff x="-3937088" y="2317006"/>
              <a:chExt cx="7993134" cy="4504018"/>
            </a:xfrm>
          </p:grpSpPr>
          <p:pic>
            <p:nvPicPr>
              <p:cNvPr id="11" name="图片 10" descr="E:\2017年课程作业\书稿\第二章.2.2图2-8-01.jpg">
                <a:extLst>
                  <a:ext uri="{FF2B5EF4-FFF2-40B4-BE49-F238E27FC236}">
                    <a16:creationId xmlns:a16="http://schemas.microsoft.com/office/drawing/2014/main" id="{33C7B207-DD76-4656-9F5C-DB5893A980AB}"/>
                  </a:ext>
                </a:extLst>
              </p:cNvPr>
              <p:cNvPicPr/>
              <p:nvPr/>
            </p:nvPicPr>
            <p:blipFill>
              <a:blip r:embed="rId2"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937088" y="2317006"/>
                <a:ext cx="7993134" cy="4504018"/>
              </a:xfrm>
              <a:prstGeom prst="rect">
                <a:avLst/>
              </a:prstGeom>
              <a:noFill/>
              <a:ln>
                <a:noFill/>
              </a:ln>
            </p:spPr>
          </p:pic>
          <p:pic>
            <p:nvPicPr>
              <p:cNvPr id="12" name="图片 11">
                <a:extLst>
                  <a:ext uri="{FF2B5EF4-FFF2-40B4-BE49-F238E27FC236}">
                    <a16:creationId xmlns:a16="http://schemas.microsoft.com/office/drawing/2014/main" id="{02479276-BEBA-403D-AF3C-8605A40BE9BB}"/>
                  </a:ext>
                </a:extLst>
              </p:cNvPr>
              <p:cNvPicPr>
                <a:picLocks noChangeAspect="1"/>
              </p:cNvPicPr>
              <p:nvPr/>
            </p:nvPicPr>
            <p:blipFill>
              <a:blip r:embed="rId3">
                <a:clrChange>
                  <a:clrFrom>
                    <a:srgbClr val="F8F9FA"/>
                  </a:clrFrom>
                  <a:clrTo>
                    <a:srgbClr val="F8F9FA">
                      <a:alpha val="0"/>
                    </a:srgbClr>
                  </a:clrTo>
                </a:clrChange>
              </a:blip>
              <a:stretch>
                <a:fillRect/>
              </a:stretch>
            </p:blipFill>
            <p:spPr>
              <a:xfrm>
                <a:off x="473062" y="3667449"/>
                <a:ext cx="3582984" cy="785160"/>
              </a:xfrm>
              <a:prstGeom prst="rect">
                <a:avLst/>
              </a:prstGeom>
            </p:spPr>
          </p:pic>
        </p:grpSp>
      </p:grpSp>
      <p:sp>
        <p:nvSpPr>
          <p:cNvPr id="14" name="矩形 13">
            <a:extLst>
              <a:ext uri="{FF2B5EF4-FFF2-40B4-BE49-F238E27FC236}">
                <a16:creationId xmlns:a16="http://schemas.microsoft.com/office/drawing/2014/main" id="{B75C8618-F117-40BB-AF13-ABED50B10824}"/>
              </a:ext>
            </a:extLst>
          </p:cNvPr>
          <p:cNvSpPr/>
          <p:nvPr/>
        </p:nvSpPr>
        <p:spPr>
          <a:xfrm>
            <a:off x="4508511" y="-765457"/>
            <a:ext cx="3174978" cy="1418666"/>
          </a:xfrm>
          <a:prstGeom prst="rect">
            <a:avLst/>
          </a:prstGeom>
          <a:solidFill>
            <a:schemeClr val="bg1"/>
          </a:solid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15" name="标题 1">
            <a:extLst>
              <a:ext uri="{FF2B5EF4-FFF2-40B4-BE49-F238E27FC236}">
                <a16:creationId xmlns:a16="http://schemas.microsoft.com/office/drawing/2014/main" id="{EC15D5A5-01A3-49E6-B2AE-F49F6B57704B}"/>
              </a:ext>
            </a:extLst>
          </p:cNvPr>
          <p:cNvSpPr txBox="1">
            <a:spLocks/>
          </p:cNvSpPr>
          <p:nvPr/>
        </p:nvSpPr>
        <p:spPr>
          <a:xfrm>
            <a:off x="4528806" y="-57520"/>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正态分布</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3567097"/>
      </p:ext>
    </p:extLst>
  </p:cSld>
  <p:clrMapOvr>
    <a:masterClrMapping/>
  </p:clrMapOvr>
  <p:transition spd="med">
    <p:pull/>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ṡ1ïḓé">
            <a:extLst>
              <a:ext uri="{FF2B5EF4-FFF2-40B4-BE49-F238E27FC236}">
                <a16:creationId xmlns:a16="http://schemas.microsoft.com/office/drawing/2014/main" id="{5031DE07-8040-4A09-A074-8EB5CC527AE6}"/>
              </a:ext>
            </a:extLst>
          </p:cNvPr>
          <p:cNvSpPr/>
          <p:nvPr/>
        </p:nvSpPr>
        <p:spPr>
          <a:xfrm flipH="1">
            <a:off x="9334500" y="0"/>
            <a:ext cx="3181350"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4" name="矩形 13">
            <a:extLst>
              <a:ext uri="{FF2B5EF4-FFF2-40B4-BE49-F238E27FC236}">
                <a16:creationId xmlns:a16="http://schemas.microsoft.com/office/drawing/2014/main" id="{B75C8618-F117-40BB-AF13-ABED50B10824}"/>
              </a:ext>
            </a:extLst>
          </p:cNvPr>
          <p:cNvSpPr/>
          <p:nvPr/>
        </p:nvSpPr>
        <p:spPr>
          <a:xfrm>
            <a:off x="4508511" y="-765457"/>
            <a:ext cx="3174978" cy="1418666"/>
          </a:xfrm>
          <a:prstGeom prst="rect">
            <a:avLst/>
          </a:prstGeom>
          <a:solidFill>
            <a:schemeClr val="bg1"/>
          </a:solid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15" name="标题 1">
            <a:extLst>
              <a:ext uri="{FF2B5EF4-FFF2-40B4-BE49-F238E27FC236}">
                <a16:creationId xmlns:a16="http://schemas.microsoft.com/office/drawing/2014/main" id="{EC15D5A5-01A3-49E6-B2AE-F49F6B57704B}"/>
              </a:ext>
            </a:extLst>
          </p:cNvPr>
          <p:cNvSpPr txBox="1">
            <a:spLocks/>
          </p:cNvSpPr>
          <p:nvPr/>
        </p:nvSpPr>
        <p:spPr>
          <a:xfrm>
            <a:off x="4528806" y="-57520"/>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正态分布</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endParaRPr>
          </a:p>
        </p:txBody>
      </p:sp>
      <p:sp>
        <p:nvSpPr>
          <p:cNvPr id="132" name="íṣ1iďê">
            <a:extLst>
              <a:ext uri="{FF2B5EF4-FFF2-40B4-BE49-F238E27FC236}">
                <a16:creationId xmlns:a16="http://schemas.microsoft.com/office/drawing/2014/main" id="{672DD883-CA2C-4D65-B202-5B608A09B975}"/>
              </a:ext>
            </a:extLst>
          </p:cNvPr>
          <p:cNvSpPr/>
          <p:nvPr/>
        </p:nvSpPr>
        <p:spPr bwMode="auto">
          <a:xfrm>
            <a:off x="944516" y="2084124"/>
            <a:ext cx="5593323" cy="749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just">
              <a:lnSpc>
                <a:spcPct val="120000"/>
              </a:lnSpc>
            </a:pP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个独立的标准正态分布变量的平方和服从自由度为</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的卡方分布：</a:t>
            </a:r>
            <a:r>
              <a:rPr lang="en-US" altLang="zh-CN" b="1" dirty="0">
                <a:latin typeface="微软雅黑" panose="020B0503020204020204" pitchFamily="34" charset="-122"/>
                <a:ea typeface="微软雅黑" panose="020B0503020204020204" pitchFamily="34" charset="-122"/>
              </a:rPr>
              <a:t>X~</a:t>
            </a:r>
            <a:r>
              <a:rPr lang="el-GR" altLang="zh-CN" b="1" dirty="0">
                <a:latin typeface="微软雅黑" panose="020B0503020204020204" pitchFamily="34" charset="-122"/>
                <a:ea typeface="微软雅黑" panose="020B0503020204020204" pitchFamily="34" charset="-122"/>
              </a:rPr>
              <a:t> χ</a:t>
            </a:r>
            <a:r>
              <a:rPr lang="el-GR"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(k)</a:t>
            </a:r>
          </a:p>
        </p:txBody>
      </p:sp>
      <p:sp>
        <p:nvSpPr>
          <p:cNvPr id="148" name="矩形 147">
            <a:extLst>
              <a:ext uri="{FF2B5EF4-FFF2-40B4-BE49-F238E27FC236}">
                <a16:creationId xmlns:a16="http://schemas.microsoft.com/office/drawing/2014/main" id="{92DF2DF9-5275-42A9-8548-12E1895549F6}"/>
              </a:ext>
            </a:extLst>
          </p:cNvPr>
          <p:cNvSpPr/>
          <p:nvPr/>
        </p:nvSpPr>
        <p:spPr>
          <a:xfrm>
            <a:off x="9949604" y="2417116"/>
            <a:ext cx="1678665" cy="461665"/>
          </a:xfrm>
          <a:prstGeom prst="rect">
            <a:avLst/>
          </a:prstGeom>
        </p:spPr>
        <p:txBody>
          <a:bodyPr wrap="none">
            <a:spAutoFit/>
          </a:bodyPr>
          <a:lstStyle/>
          <a:p>
            <a:r>
              <a:rPr lang="zh-CN" altLang="en-US" sz="2400" b="1" i="1" dirty="0">
                <a:solidFill>
                  <a:srgbClr val="000000"/>
                </a:solidFill>
                <a:latin typeface="微软雅黑" panose="020B0503020204020204" pitchFamily="34" charset="-122"/>
                <a:ea typeface="微软雅黑" panose="020B0503020204020204" pitchFamily="34" charset="-122"/>
              </a:rPr>
              <a:t>应用</a:t>
            </a:r>
            <a:r>
              <a:rPr lang="zh-CN" altLang="en-US" sz="2400" b="1" dirty="0">
                <a:solidFill>
                  <a:srgbClr val="000000"/>
                </a:solidFill>
                <a:latin typeface="微软雅黑" panose="020B0503020204020204" pitchFamily="34" charset="-122"/>
                <a:ea typeface="微软雅黑" panose="020B0503020204020204" pitchFamily="34" charset="-122"/>
              </a:rPr>
              <a:t> </a:t>
            </a:r>
            <a:r>
              <a:rPr lang="en-US" altLang="zh-CN" sz="2400" b="1" dirty="0">
                <a:solidFill>
                  <a:srgbClr val="000000"/>
                </a:solidFill>
                <a:latin typeface="微软雅黑" panose="020B0503020204020204" pitchFamily="34" charset="-122"/>
                <a:ea typeface="微软雅黑" panose="020B0503020204020204" pitchFamily="34" charset="-122"/>
              </a:rPr>
              <a:t>F</a:t>
            </a:r>
            <a:r>
              <a:rPr lang="zh-CN" altLang="zh-CN" sz="2400" b="1" dirty="0">
                <a:solidFill>
                  <a:srgbClr val="000000"/>
                </a:solidFill>
                <a:latin typeface="微软雅黑" panose="020B0503020204020204" pitchFamily="34" charset="-122"/>
                <a:ea typeface="微软雅黑" panose="020B0503020204020204" pitchFamily="34" charset="-122"/>
              </a:rPr>
              <a:t>检验</a:t>
            </a:r>
          </a:p>
        </p:txBody>
      </p:sp>
      <p:sp>
        <p:nvSpPr>
          <p:cNvPr id="149" name="矩形 148">
            <a:extLst>
              <a:ext uri="{FF2B5EF4-FFF2-40B4-BE49-F238E27FC236}">
                <a16:creationId xmlns:a16="http://schemas.microsoft.com/office/drawing/2014/main" id="{65EB3DBB-93A4-442E-8F9A-9879A5843C9E}"/>
              </a:ext>
            </a:extLst>
          </p:cNvPr>
          <p:cNvSpPr/>
          <p:nvPr/>
        </p:nvSpPr>
        <p:spPr>
          <a:xfrm>
            <a:off x="9726633" y="3038570"/>
            <a:ext cx="1901636" cy="1938992"/>
          </a:xfrm>
          <a:prstGeom prst="rect">
            <a:avLst/>
          </a:prstGeom>
        </p:spPr>
        <p:txBody>
          <a:bodyPr wrap="square">
            <a:spAutoFit/>
          </a:bodyPr>
          <a:lstStyle/>
          <a:p>
            <a:pPr marL="285750" indent="-285750">
              <a:buFont typeface="Arial" panose="020B0604020202020204" pitchFamily="34" charset="0"/>
              <a:buChar char="•"/>
            </a:pPr>
            <a:r>
              <a:rPr lang="zh-CN" altLang="en-US" sz="2400" dirty="0">
                <a:solidFill>
                  <a:srgbClr val="222222"/>
                </a:solidFill>
                <a:latin typeface="微软雅黑" panose="020B0503020204020204" pitchFamily="34" charset="-122"/>
                <a:ea typeface="微软雅黑" panose="020B0503020204020204" pitchFamily="34" charset="-122"/>
              </a:rPr>
              <a:t>比较两正态总体的方差</a:t>
            </a:r>
          </a:p>
          <a:p>
            <a:pPr marL="285750" indent="-285750">
              <a:buFont typeface="Arial" panose="020B0604020202020204" pitchFamily="34" charset="0"/>
              <a:buChar char="•"/>
            </a:pPr>
            <a:r>
              <a:rPr lang="zh-CN" altLang="en-US" sz="2400" dirty="0">
                <a:solidFill>
                  <a:srgbClr val="222222"/>
                </a:solidFill>
                <a:latin typeface="微软雅黑" panose="020B0503020204020204" pitchFamily="34" charset="-122"/>
                <a:ea typeface="微软雅黑" panose="020B0503020204020204" pitchFamily="34" charset="-122"/>
              </a:rPr>
              <a:t>方差分析</a:t>
            </a:r>
            <a:r>
              <a:rPr lang="en-US" altLang="zh-CN" sz="2400" dirty="0">
                <a:solidFill>
                  <a:srgbClr val="222222"/>
                </a:solidFill>
                <a:latin typeface="微软雅黑" panose="020B0503020204020204" pitchFamily="34" charset="-122"/>
                <a:ea typeface="微软雅黑" panose="020B0503020204020204" pitchFamily="34" charset="-122"/>
              </a:rPr>
              <a:t>(ANOVA)</a:t>
            </a:r>
          </a:p>
        </p:txBody>
      </p:sp>
      <p:sp>
        <p:nvSpPr>
          <p:cNvPr id="150" name="ïṡḷïḑè">
            <a:extLst>
              <a:ext uri="{FF2B5EF4-FFF2-40B4-BE49-F238E27FC236}">
                <a16:creationId xmlns:a16="http://schemas.microsoft.com/office/drawing/2014/main" id="{63F55EEB-3F64-4958-A4C6-4F3BA8DB7FB4}"/>
              </a:ext>
            </a:extLst>
          </p:cNvPr>
          <p:cNvSpPr/>
          <p:nvPr/>
        </p:nvSpPr>
        <p:spPr>
          <a:xfrm>
            <a:off x="1" y="853238"/>
            <a:ext cx="4528805" cy="941637"/>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p>
            <a:pPr>
              <a:buSzPct val="25000"/>
            </a:pPr>
            <a:r>
              <a:rPr lang="en-US" altLang="zh-CN" sz="2800" b="1" dirty="0">
                <a:solidFill>
                  <a:schemeClr val="bg1"/>
                </a:solidFill>
              </a:rPr>
              <a:t>        </a:t>
            </a:r>
            <a:r>
              <a:rPr lang="zh-CN" altLang="en-US" sz="2800" b="1" dirty="0">
                <a:solidFill>
                  <a:schemeClr val="bg1"/>
                </a:solidFill>
              </a:rPr>
              <a:t>精确抽样理论</a:t>
            </a:r>
            <a:endParaRPr lang="en-US" altLang="zh-CN" sz="2800" b="1" dirty="0">
              <a:solidFill>
                <a:schemeClr val="bg1"/>
              </a:solidFill>
            </a:endParaRPr>
          </a:p>
          <a:p>
            <a:pPr>
              <a:buSzPct val="25000"/>
            </a:pPr>
            <a:r>
              <a:rPr lang="en-US" altLang="zh-CN" sz="2800" b="1" dirty="0">
                <a:solidFill>
                  <a:schemeClr val="bg1"/>
                </a:solidFill>
              </a:rPr>
              <a:t>        </a:t>
            </a:r>
            <a:endParaRPr lang="en-US" altLang="zh-CN" b="1" dirty="0">
              <a:solidFill>
                <a:schemeClr val="bg1"/>
              </a:solidFill>
            </a:endParaRPr>
          </a:p>
        </p:txBody>
      </p:sp>
      <p:sp>
        <p:nvSpPr>
          <p:cNvPr id="154" name="标题 1">
            <a:extLst>
              <a:ext uri="{FF2B5EF4-FFF2-40B4-BE49-F238E27FC236}">
                <a16:creationId xmlns:a16="http://schemas.microsoft.com/office/drawing/2014/main" id="{6A199206-8E0E-4557-82AB-6560172CA845}"/>
              </a:ext>
            </a:extLst>
          </p:cNvPr>
          <p:cNvSpPr txBox="1">
            <a:spLocks/>
          </p:cNvSpPr>
          <p:nvPr/>
        </p:nvSpPr>
        <p:spPr>
          <a:xfrm>
            <a:off x="-448328" y="1004249"/>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2400" dirty="0">
                <a:solidFill>
                  <a:schemeClr val="bg1"/>
                </a:solidFill>
                <a:latin typeface="微软雅黑" panose="020B0503020204020204" pitchFamily="34" charset="-122"/>
                <a:ea typeface="微软雅黑" panose="020B0503020204020204" pitchFamily="34" charset="-122"/>
              </a:rPr>
              <a:t>F</a:t>
            </a:r>
            <a:r>
              <a:rPr lang="zh-CN" altLang="en-US" sz="2400" dirty="0">
                <a:solidFill>
                  <a:schemeClr val="bg1"/>
                </a:solidFill>
                <a:latin typeface="微软雅黑" panose="020B0503020204020204" pitchFamily="34" charset="-122"/>
                <a:ea typeface="微软雅黑" panose="020B0503020204020204" pitchFamily="34" charset="-122"/>
              </a:rPr>
              <a:t>分布</a:t>
            </a:r>
          </a:p>
        </p:txBody>
      </p:sp>
      <p:grpSp>
        <p:nvGrpSpPr>
          <p:cNvPr id="2" name="组合 1">
            <a:extLst>
              <a:ext uri="{FF2B5EF4-FFF2-40B4-BE49-F238E27FC236}">
                <a16:creationId xmlns:a16="http://schemas.microsoft.com/office/drawing/2014/main" id="{DC8EA847-11FD-49BD-8BB4-DE227DFDB007}"/>
              </a:ext>
            </a:extLst>
          </p:cNvPr>
          <p:cNvGrpSpPr/>
          <p:nvPr/>
        </p:nvGrpSpPr>
        <p:grpSpPr>
          <a:xfrm>
            <a:off x="944516" y="3020274"/>
            <a:ext cx="6484240" cy="3500000"/>
            <a:chOff x="1047864" y="6448749"/>
            <a:chExt cx="5100471" cy="2753082"/>
          </a:xfrm>
        </p:grpSpPr>
        <p:pic>
          <p:nvPicPr>
            <p:cNvPr id="11" name="图片 10" descr="E:\2017年课程作业\书稿\第二章.2.2图2-10-01.jpg">
              <a:extLst>
                <a:ext uri="{FF2B5EF4-FFF2-40B4-BE49-F238E27FC236}">
                  <a16:creationId xmlns:a16="http://schemas.microsoft.com/office/drawing/2014/main" id="{37436530-FB29-45DF-A872-8E4D030CAA3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7864" y="6448749"/>
              <a:ext cx="5100471" cy="2753082"/>
            </a:xfrm>
            <a:prstGeom prst="rect">
              <a:avLst/>
            </a:prstGeom>
            <a:noFill/>
            <a:ln>
              <a:noFill/>
            </a:ln>
          </p:spPr>
        </p:pic>
        <p:pic>
          <p:nvPicPr>
            <p:cNvPr id="12" name="图片 11">
              <a:extLst>
                <a:ext uri="{FF2B5EF4-FFF2-40B4-BE49-F238E27FC236}">
                  <a16:creationId xmlns:a16="http://schemas.microsoft.com/office/drawing/2014/main" id="{F01C2C95-A168-495C-8E11-92161E74790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620214" y="6956764"/>
              <a:ext cx="2344738" cy="1049342"/>
            </a:xfrm>
            <a:prstGeom prst="rect">
              <a:avLst/>
            </a:prstGeom>
          </p:spPr>
        </p:pic>
      </p:grpSp>
    </p:spTree>
    <p:extLst>
      <p:ext uri="{BB962C8B-B14F-4D97-AF65-F5344CB8AC3E}">
        <p14:creationId xmlns:p14="http://schemas.microsoft.com/office/powerpoint/2010/main" val="1682213646"/>
      </p:ext>
    </p:extLst>
  </p:cSld>
  <p:clrMapOvr>
    <a:masterClrMapping/>
  </p:clrMapOvr>
  <p:transition spd="med">
    <p:pull/>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a:extLst>
              <a:ext uri="{FF2B5EF4-FFF2-40B4-BE49-F238E27FC236}">
                <a16:creationId xmlns:a16="http://schemas.microsoft.com/office/drawing/2014/main" id="{C0164830-41B1-47CC-8041-103FBCA8F3E0}"/>
              </a:ext>
            </a:extLst>
          </p:cNvPr>
          <p:cNvGrpSpPr/>
          <p:nvPr/>
        </p:nvGrpSpPr>
        <p:grpSpPr>
          <a:xfrm>
            <a:off x="490347" y="1621422"/>
            <a:ext cx="11701653" cy="3615156"/>
            <a:chOff x="283434" y="1996606"/>
            <a:chExt cx="11701653" cy="3615156"/>
          </a:xfrm>
        </p:grpSpPr>
        <p:sp>
          <p:nvSpPr>
            <p:cNvPr id="28" name="矩形 27">
              <a:extLst>
                <a:ext uri="{FF2B5EF4-FFF2-40B4-BE49-F238E27FC236}">
                  <a16:creationId xmlns:a16="http://schemas.microsoft.com/office/drawing/2014/main" id="{93816AB8-831D-49F7-8390-8EDD92C13576}"/>
                </a:ext>
              </a:extLst>
            </p:cNvPr>
            <p:cNvSpPr/>
            <p:nvPr/>
          </p:nvSpPr>
          <p:spPr>
            <a:xfrm>
              <a:off x="9615453" y="2049550"/>
              <a:ext cx="2349610" cy="369332"/>
            </a:xfrm>
            <a:prstGeom prst="rect">
              <a:avLst/>
            </a:prstGeom>
          </p:spPr>
          <p:txBody>
            <a:bodyPr wrap="square">
              <a:spAutoFit/>
            </a:bodyPr>
            <a:lstStyle/>
            <a:p>
              <a:r>
                <a:rPr lang="zh-CN" altLang="en-US" b="1" i="1" dirty="0">
                  <a:solidFill>
                    <a:srgbClr val="000000"/>
                  </a:solidFill>
                  <a:effectLst/>
                  <a:latin typeface="微软雅黑" panose="020B0503020204020204" pitchFamily="34" charset="-122"/>
                  <a:ea typeface="微软雅黑" panose="020B0503020204020204" pitchFamily="34" charset="-122"/>
                </a:rPr>
                <a:t>参数估计</a:t>
              </a:r>
              <a:endParaRPr lang="zh-CN" altLang="zh-CN" b="1" i="1" dirty="0">
                <a:solidFill>
                  <a:srgbClr val="000000"/>
                </a:solidFill>
                <a:effectLst/>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383D32C0-C9FE-477E-A93D-7166DC07BA44}"/>
                </a:ext>
              </a:extLst>
            </p:cNvPr>
            <p:cNvSpPr/>
            <p:nvPr/>
          </p:nvSpPr>
          <p:spPr>
            <a:xfrm>
              <a:off x="9635477" y="4232097"/>
              <a:ext cx="2349610" cy="369332"/>
            </a:xfrm>
            <a:prstGeom prst="rect">
              <a:avLst/>
            </a:prstGeom>
          </p:spPr>
          <p:txBody>
            <a:bodyPr wrap="square">
              <a:spAutoFit/>
            </a:bodyPr>
            <a:lstStyle/>
            <a:p>
              <a:r>
                <a:rPr lang="zh-CN" altLang="en-US" b="1" i="1" dirty="0">
                  <a:solidFill>
                    <a:srgbClr val="000000"/>
                  </a:solidFill>
                  <a:effectLst/>
                  <a:latin typeface="微软雅黑" panose="020B0503020204020204" pitchFamily="34" charset="-122"/>
                  <a:ea typeface="微软雅黑" panose="020B0503020204020204" pitchFamily="34" charset="-122"/>
                </a:rPr>
                <a:t>假设检验</a:t>
              </a:r>
              <a:endParaRPr lang="zh-CN" altLang="zh-CN" b="1" i="1" dirty="0">
                <a:solidFill>
                  <a:srgbClr val="000000"/>
                </a:solidFill>
                <a:effectLst/>
                <a:latin typeface="微软雅黑" panose="020B0503020204020204" pitchFamily="34" charset="-122"/>
                <a:ea typeface="微软雅黑" panose="020B0503020204020204" pitchFamily="34" charset="-122"/>
              </a:endParaRPr>
            </a:p>
          </p:txBody>
        </p:sp>
        <p:grpSp>
          <p:nvGrpSpPr>
            <p:cNvPr id="36" name="组合 35">
              <a:extLst>
                <a:ext uri="{FF2B5EF4-FFF2-40B4-BE49-F238E27FC236}">
                  <a16:creationId xmlns:a16="http://schemas.microsoft.com/office/drawing/2014/main" id="{BBBB0F4B-2CE2-4710-8986-81EA488FEA43}"/>
                </a:ext>
              </a:extLst>
            </p:cNvPr>
            <p:cNvGrpSpPr/>
            <p:nvPr/>
          </p:nvGrpSpPr>
          <p:grpSpPr>
            <a:xfrm>
              <a:off x="283434" y="1996606"/>
              <a:ext cx="9225450" cy="3615156"/>
              <a:chOff x="283434" y="1996606"/>
              <a:chExt cx="9225450" cy="3615156"/>
            </a:xfrm>
          </p:grpSpPr>
          <p:sp>
            <p:nvSpPr>
              <p:cNvPr id="3" name="ExtraShape1">
                <a:extLst>
                  <a:ext uri="{FF2B5EF4-FFF2-40B4-BE49-F238E27FC236}">
                    <a16:creationId xmlns:a16="http://schemas.microsoft.com/office/drawing/2014/main" id="{DFC906D8-292A-483F-A817-09882D210B3A}"/>
                  </a:ext>
                </a:extLst>
              </p:cNvPr>
              <p:cNvSpPr/>
              <p:nvPr/>
            </p:nvSpPr>
            <p:spPr bwMode="auto">
              <a:xfrm>
                <a:off x="2564565" y="3770008"/>
                <a:ext cx="2892437" cy="916248"/>
              </a:xfrm>
              <a:custGeom>
                <a:avLst/>
                <a:gdLst>
                  <a:gd name="T0" fmla="*/ 265 w 265"/>
                  <a:gd name="T1" fmla="*/ 30 h 84"/>
                  <a:gd name="T2" fmla="*/ 145 w 265"/>
                  <a:gd name="T3" fmla="*/ 83 h 84"/>
                  <a:gd name="T4" fmla="*/ 132 w 265"/>
                  <a:gd name="T5" fmla="*/ 84 h 84"/>
                  <a:gd name="T6" fmla="*/ 119 w 265"/>
                  <a:gd name="T7" fmla="*/ 83 h 84"/>
                  <a:gd name="T8" fmla="*/ 0 w 265"/>
                  <a:gd name="T9" fmla="*/ 30 h 84"/>
                  <a:gd name="T10" fmla="*/ 22 w 265"/>
                  <a:gd name="T11" fmla="*/ 0 h 84"/>
                  <a:gd name="T12" fmla="*/ 9 w 265"/>
                  <a:gd name="T13" fmla="*/ 21 h 84"/>
                  <a:gd name="T14" fmla="*/ 39 w 265"/>
                  <a:gd name="T15" fmla="*/ 50 h 84"/>
                  <a:gd name="T16" fmla="*/ 119 w 265"/>
                  <a:gd name="T17" fmla="*/ 66 h 84"/>
                  <a:gd name="T18" fmla="*/ 132 w 265"/>
                  <a:gd name="T19" fmla="*/ 66 h 84"/>
                  <a:gd name="T20" fmla="*/ 132 w 265"/>
                  <a:gd name="T21" fmla="*/ 66 h 84"/>
                  <a:gd name="T22" fmla="*/ 145 w 265"/>
                  <a:gd name="T23" fmla="*/ 66 h 84"/>
                  <a:gd name="T24" fmla="*/ 226 w 265"/>
                  <a:gd name="T25" fmla="*/ 50 h 84"/>
                  <a:gd name="T26" fmla="*/ 255 w 265"/>
                  <a:gd name="T27" fmla="*/ 21 h 84"/>
                  <a:gd name="T28" fmla="*/ 243 w 265"/>
                  <a:gd name="T29" fmla="*/ 0 h 84"/>
                  <a:gd name="T30" fmla="*/ 265 w 265"/>
                  <a:gd name="T31" fmla="*/ 3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84">
                    <a:moveTo>
                      <a:pt x="265" y="30"/>
                    </a:moveTo>
                    <a:cubicBezTo>
                      <a:pt x="265" y="58"/>
                      <a:pt x="212" y="81"/>
                      <a:pt x="145" y="83"/>
                    </a:cubicBezTo>
                    <a:cubicBezTo>
                      <a:pt x="141" y="84"/>
                      <a:pt x="137" y="84"/>
                      <a:pt x="132" y="84"/>
                    </a:cubicBezTo>
                    <a:cubicBezTo>
                      <a:pt x="128" y="84"/>
                      <a:pt x="124" y="84"/>
                      <a:pt x="119" y="83"/>
                    </a:cubicBezTo>
                    <a:cubicBezTo>
                      <a:pt x="52" y="81"/>
                      <a:pt x="0" y="58"/>
                      <a:pt x="0" y="30"/>
                    </a:cubicBezTo>
                    <a:cubicBezTo>
                      <a:pt x="0" y="19"/>
                      <a:pt x="8" y="9"/>
                      <a:pt x="22" y="0"/>
                    </a:cubicBezTo>
                    <a:cubicBezTo>
                      <a:pt x="14" y="7"/>
                      <a:pt x="9" y="13"/>
                      <a:pt x="9" y="21"/>
                    </a:cubicBezTo>
                    <a:cubicBezTo>
                      <a:pt x="9" y="32"/>
                      <a:pt x="20" y="42"/>
                      <a:pt x="39" y="50"/>
                    </a:cubicBezTo>
                    <a:cubicBezTo>
                      <a:pt x="59" y="59"/>
                      <a:pt x="87" y="65"/>
                      <a:pt x="119" y="66"/>
                    </a:cubicBezTo>
                    <a:cubicBezTo>
                      <a:pt x="124" y="66"/>
                      <a:pt x="128" y="66"/>
                      <a:pt x="132" y="66"/>
                    </a:cubicBezTo>
                    <a:cubicBezTo>
                      <a:pt x="132" y="66"/>
                      <a:pt x="132" y="66"/>
                      <a:pt x="132" y="66"/>
                    </a:cubicBezTo>
                    <a:cubicBezTo>
                      <a:pt x="137" y="66"/>
                      <a:pt x="141" y="66"/>
                      <a:pt x="145" y="66"/>
                    </a:cubicBezTo>
                    <a:cubicBezTo>
                      <a:pt x="177" y="65"/>
                      <a:pt x="206" y="59"/>
                      <a:pt x="226" y="50"/>
                    </a:cubicBezTo>
                    <a:cubicBezTo>
                      <a:pt x="244" y="42"/>
                      <a:pt x="255" y="32"/>
                      <a:pt x="255" y="21"/>
                    </a:cubicBezTo>
                    <a:cubicBezTo>
                      <a:pt x="255" y="13"/>
                      <a:pt x="251" y="7"/>
                      <a:pt x="243" y="0"/>
                    </a:cubicBezTo>
                    <a:cubicBezTo>
                      <a:pt x="257" y="9"/>
                      <a:pt x="265" y="19"/>
                      <a:pt x="265" y="30"/>
                    </a:cubicBezTo>
                    <a:close/>
                  </a:path>
                </a:pathLst>
              </a:custGeom>
              <a:solidFill>
                <a:srgbClr val="9B928C"/>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4" name="ExtraShape2">
                <a:extLst>
                  <a:ext uri="{FF2B5EF4-FFF2-40B4-BE49-F238E27FC236}">
                    <a16:creationId xmlns:a16="http://schemas.microsoft.com/office/drawing/2014/main" id="{34867D5D-C264-4CDE-99A6-B6DAA9B3CE34}"/>
                  </a:ext>
                </a:extLst>
              </p:cNvPr>
              <p:cNvSpPr/>
              <p:nvPr/>
            </p:nvSpPr>
            <p:spPr bwMode="auto">
              <a:xfrm>
                <a:off x="2302538" y="3868057"/>
                <a:ext cx="3426633" cy="1276324"/>
              </a:xfrm>
              <a:custGeom>
                <a:avLst/>
                <a:gdLst>
                  <a:gd name="T0" fmla="*/ 314 w 314"/>
                  <a:gd name="T1" fmla="*/ 42 h 117"/>
                  <a:gd name="T2" fmla="*/ 172 w 314"/>
                  <a:gd name="T3" fmla="*/ 117 h 117"/>
                  <a:gd name="T4" fmla="*/ 157 w 314"/>
                  <a:gd name="T5" fmla="*/ 117 h 117"/>
                  <a:gd name="T6" fmla="*/ 142 w 314"/>
                  <a:gd name="T7" fmla="*/ 117 h 117"/>
                  <a:gd name="T8" fmla="*/ 0 w 314"/>
                  <a:gd name="T9" fmla="*/ 42 h 117"/>
                  <a:gd name="T10" fmla="*/ 26 w 314"/>
                  <a:gd name="T11" fmla="*/ 0 h 117"/>
                  <a:gd name="T12" fmla="*/ 11 w 314"/>
                  <a:gd name="T13" fmla="*/ 29 h 117"/>
                  <a:gd name="T14" fmla="*/ 46 w 314"/>
                  <a:gd name="T15" fmla="*/ 70 h 117"/>
                  <a:gd name="T16" fmla="*/ 142 w 314"/>
                  <a:gd name="T17" fmla="*/ 92 h 117"/>
                  <a:gd name="T18" fmla="*/ 157 w 314"/>
                  <a:gd name="T19" fmla="*/ 92 h 117"/>
                  <a:gd name="T20" fmla="*/ 157 w 314"/>
                  <a:gd name="T21" fmla="*/ 92 h 117"/>
                  <a:gd name="T22" fmla="*/ 172 w 314"/>
                  <a:gd name="T23" fmla="*/ 92 h 117"/>
                  <a:gd name="T24" fmla="*/ 268 w 314"/>
                  <a:gd name="T25" fmla="*/ 70 h 117"/>
                  <a:gd name="T26" fmla="*/ 303 w 314"/>
                  <a:gd name="T27" fmla="*/ 29 h 117"/>
                  <a:gd name="T28" fmla="*/ 288 w 314"/>
                  <a:gd name="T29" fmla="*/ 0 h 117"/>
                  <a:gd name="T30" fmla="*/ 314 w 314"/>
                  <a:gd name="T31" fmla="*/ 4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4" h="117">
                    <a:moveTo>
                      <a:pt x="314" y="42"/>
                    </a:moveTo>
                    <a:cubicBezTo>
                      <a:pt x="314" y="81"/>
                      <a:pt x="252" y="113"/>
                      <a:pt x="172" y="117"/>
                    </a:cubicBezTo>
                    <a:cubicBezTo>
                      <a:pt x="167" y="117"/>
                      <a:pt x="162" y="117"/>
                      <a:pt x="157" y="117"/>
                    </a:cubicBezTo>
                    <a:cubicBezTo>
                      <a:pt x="152" y="117"/>
                      <a:pt x="147" y="117"/>
                      <a:pt x="142" y="117"/>
                    </a:cubicBezTo>
                    <a:cubicBezTo>
                      <a:pt x="62" y="113"/>
                      <a:pt x="0" y="81"/>
                      <a:pt x="0" y="42"/>
                    </a:cubicBezTo>
                    <a:cubicBezTo>
                      <a:pt x="0" y="26"/>
                      <a:pt x="9" y="12"/>
                      <a:pt x="26" y="0"/>
                    </a:cubicBezTo>
                    <a:cubicBezTo>
                      <a:pt x="16" y="9"/>
                      <a:pt x="11" y="18"/>
                      <a:pt x="11" y="29"/>
                    </a:cubicBezTo>
                    <a:cubicBezTo>
                      <a:pt x="11" y="44"/>
                      <a:pt x="24" y="59"/>
                      <a:pt x="46" y="70"/>
                    </a:cubicBezTo>
                    <a:cubicBezTo>
                      <a:pt x="69" y="82"/>
                      <a:pt x="103" y="90"/>
                      <a:pt x="142" y="92"/>
                    </a:cubicBezTo>
                    <a:cubicBezTo>
                      <a:pt x="147" y="92"/>
                      <a:pt x="152" y="92"/>
                      <a:pt x="157" y="92"/>
                    </a:cubicBezTo>
                    <a:cubicBezTo>
                      <a:pt x="157" y="92"/>
                      <a:pt x="157" y="92"/>
                      <a:pt x="157" y="92"/>
                    </a:cubicBezTo>
                    <a:cubicBezTo>
                      <a:pt x="162" y="92"/>
                      <a:pt x="167" y="92"/>
                      <a:pt x="172" y="92"/>
                    </a:cubicBezTo>
                    <a:cubicBezTo>
                      <a:pt x="210" y="90"/>
                      <a:pt x="244" y="82"/>
                      <a:pt x="268" y="70"/>
                    </a:cubicBezTo>
                    <a:cubicBezTo>
                      <a:pt x="290" y="59"/>
                      <a:pt x="303" y="44"/>
                      <a:pt x="303" y="29"/>
                    </a:cubicBezTo>
                    <a:cubicBezTo>
                      <a:pt x="303" y="18"/>
                      <a:pt x="298" y="9"/>
                      <a:pt x="288" y="0"/>
                    </a:cubicBezTo>
                    <a:cubicBezTo>
                      <a:pt x="304" y="12"/>
                      <a:pt x="314" y="26"/>
                      <a:pt x="314" y="42"/>
                    </a:cubicBezTo>
                    <a:close/>
                  </a:path>
                </a:pathLst>
              </a:custGeom>
              <a:solidFill>
                <a:srgbClr val="685D5C"/>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5" name="ExtraShape3">
                <a:extLst>
                  <a:ext uri="{FF2B5EF4-FFF2-40B4-BE49-F238E27FC236}">
                    <a16:creationId xmlns:a16="http://schemas.microsoft.com/office/drawing/2014/main" id="{D3C3E31F-E7D0-4C87-B390-CE2ABE3C7E56}"/>
                  </a:ext>
                </a:extLst>
              </p:cNvPr>
              <p:cNvSpPr/>
              <p:nvPr/>
            </p:nvSpPr>
            <p:spPr bwMode="auto">
              <a:xfrm>
                <a:off x="3000711" y="2079514"/>
                <a:ext cx="873986" cy="2246668"/>
              </a:xfrm>
              <a:custGeom>
                <a:avLst/>
                <a:gdLst>
                  <a:gd name="T0" fmla="*/ 0 w 80"/>
                  <a:gd name="T1" fmla="*/ 41 h 206"/>
                  <a:gd name="T2" fmla="*/ 0 w 80"/>
                  <a:gd name="T3" fmla="*/ 191 h 206"/>
                  <a:gd name="T4" fmla="*/ 80 w 80"/>
                  <a:gd name="T5" fmla="*/ 206 h 206"/>
                  <a:gd name="T6" fmla="*/ 80 w 80"/>
                  <a:gd name="T7" fmla="*/ 0 h 206"/>
                  <a:gd name="T8" fmla="*/ 0 w 80"/>
                  <a:gd name="T9" fmla="*/ 41 h 206"/>
                  <a:gd name="T10" fmla="*/ 66 w 80"/>
                  <a:gd name="T11" fmla="*/ 115 h 206"/>
                  <a:gd name="T12" fmla="*/ 15 w 80"/>
                  <a:gd name="T13" fmla="*/ 141 h 206"/>
                  <a:gd name="T14" fmla="*/ 15 w 80"/>
                  <a:gd name="T15" fmla="*/ 129 h 206"/>
                  <a:gd name="T16" fmla="*/ 66 w 80"/>
                  <a:gd name="T17" fmla="*/ 103 h 206"/>
                  <a:gd name="T18" fmla="*/ 66 w 80"/>
                  <a:gd name="T19" fmla="*/ 115 h 206"/>
                  <a:gd name="T20" fmla="*/ 66 w 80"/>
                  <a:gd name="T21" fmla="*/ 78 h 206"/>
                  <a:gd name="T22" fmla="*/ 15 w 80"/>
                  <a:gd name="T23" fmla="*/ 103 h 206"/>
                  <a:gd name="T24" fmla="*/ 15 w 80"/>
                  <a:gd name="T25" fmla="*/ 91 h 206"/>
                  <a:gd name="T26" fmla="*/ 66 w 80"/>
                  <a:gd name="T27" fmla="*/ 66 h 206"/>
                  <a:gd name="T28" fmla="*/ 66 w 80"/>
                  <a:gd name="T29" fmla="*/ 78 h 206"/>
                  <a:gd name="T30" fmla="*/ 66 w 80"/>
                  <a:gd name="T31" fmla="*/ 42 h 206"/>
                  <a:gd name="T32" fmla="*/ 15 w 80"/>
                  <a:gd name="T33" fmla="*/ 68 h 206"/>
                  <a:gd name="T34" fmla="*/ 15 w 80"/>
                  <a:gd name="T35" fmla="*/ 56 h 206"/>
                  <a:gd name="T36" fmla="*/ 66 w 80"/>
                  <a:gd name="T37" fmla="*/ 30 h 206"/>
                  <a:gd name="T38" fmla="*/ 66 w 80"/>
                  <a:gd name="T39" fmla="*/ 42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0" h="206">
                    <a:moveTo>
                      <a:pt x="0" y="41"/>
                    </a:moveTo>
                    <a:cubicBezTo>
                      <a:pt x="0" y="191"/>
                      <a:pt x="0" y="191"/>
                      <a:pt x="0" y="191"/>
                    </a:cubicBezTo>
                    <a:cubicBezTo>
                      <a:pt x="20" y="199"/>
                      <a:pt x="48" y="205"/>
                      <a:pt x="80" y="206"/>
                    </a:cubicBezTo>
                    <a:cubicBezTo>
                      <a:pt x="80" y="0"/>
                      <a:pt x="80" y="0"/>
                      <a:pt x="80" y="0"/>
                    </a:cubicBezTo>
                    <a:lnTo>
                      <a:pt x="0" y="41"/>
                    </a:lnTo>
                    <a:close/>
                    <a:moveTo>
                      <a:pt x="66" y="115"/>
                    </a:moveTo>
                    <a:cubicBezTo>
                      <a:pt x="15" y="141"/>
                      <a:pt x="15" y="141"/>
                      <a:pt x="15" y="141"/>
                    </a:cubicBezTo>
                    <a:cubicBezTo>
                      <a:pt x="15" y="129"/>
                      <a:pt x="15" y="129"/>
                      <a:pt x="15" y="129"/>
                    </a:cubicBezTo>
                    <a:cubicBezTo>
                      <a:pt x="66" y="103"/>
                      <a:pt x="66" y="103"/>
                      <a:pt x="66" y="103"/>
                    </a:cubicBezTo>
                    <a:lnTo>
                      <a:pt x="66" y="115"/>
                    </a:lnTo>
                    <a:close/>
                    <a:moveTo>
                      <a:pt x="66" y="78"/>
                    </a:moveTo>
                    <a:cubicBezTo>
                      <a:pt x="15" y="103"/>
                      <a:pt x="15" y="103"/>
                      <a:pt x="15" y="103"/>
                    </a:cubicBezTo>
                    <a:cubicBezTo>
                      <a:pt x="15" y="91"/>
                      <a:pt x="15" y="91"/>
                      <a:pt x="15" y="91"/>
                    </a:cubicBezTo>
                    <a:cubicBezTo>
                      <a:pt x="66" y="66"/>
                      <a:pt x="66" y="66"/>
                      <a:pt x="66" y="66"/>
                    </a:cubicBezTo>
                    <a:lnTo>
                      <a:pt x="66" y="78"/>
                    </a:lnTo>
                    <a:close/>
                    <a:moveTo>
                      <a:pt x="66" y="42"/>
                    </a:moveTo>
                    <a:cubicBezTo>
                      <a:pt x="15" y="68"/>
                      <a:pt x="15" y="68"/>
                      <a:pt x="15" y="68"/>
                    </a:cubicBezTo>
                    <a:cubicBezTo>
                      <a:pt x="15" y="56"/>
                      <a:pt x="15" y="56"/>
                      <a:pt x="15" y="56"/>
                    </a:cubicBezTo>
                    <a:cubicBezTo>
                      <a:pt x="66" y="30"/>
                      <a:pt x="66" y="30"/>
                      <a:pt x="66" y="30"/>
                    </a:cubicBezTo>
                    <a:lnTo>
                      <a:pt x="66" y="42"/>
                    </a:lnTo>
                    <a:close/>
                  </a:path>
                </a:pathLst>
              </a:custGeom>
              <a:solidFill>
                <a:srgbClr val="9B928C"/>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6" name="ExtraShape4">
                <a:extLst>
                  <a:ext uri="{FF2B5EF4-FFF2-40B4-BE49-F238E27FC236}">
                    <a16:creationId xmlns:a16="http://schemas.microsoft.com/office/drawing/2014/main" id="{0894E769-AF06-4DC6-9F81-5289E8FE95DD}"/>
                  </a:ext>
                </a:extLst>
              </p:cNvPr>
              <p:cNvSpPr/>
              <p:nvPr/>
            </p:nvSpPr>
            <p:spPr bwMode="auto">
              <a:xfrm>
                <a:off x="4146867" y="2079514"/>
                <a:ext cx="862152" cy="2246668"/>
              </a:xfrm>
              <a:custGeom>
                <a:avLst/>
                <a:gdLst>
                  <a:gd name="T0" fmla="*/ 0 w 79"/>
                  <a:gd name="T1" fmla="*/ 0 h 206"/>
                  <a:gd name="T2" fmla="*/ 0 w 79"/>
                  <a:gd name="T3" fmla="*/ 206 h 206"/>
                  <a:gd name="T4" fmla="*/ 79 w 79"/>
                  <a:gd name="T5" fmla="*/ 191 h 206"/>
                  <a:gd name="T6" fmla="*/ 79 w 79"/>
                  <a:gd name="T7" fmla="*/ 41 h 206"/>
                  <a:gd name="T8" fmla="*/ 0 w 79"/>
                  <a:gd name="T9" fmla="*/ 0 h 206"/>
                  <a:gd name="T10" fmla="*/ 17 w 79"/>
                  <a:gd name="T11" fmla="*/ 118 h 206"/>
                  <a:gd name="T12" fmla="*/ 17 w 79"/>
                  <a:gd name="T13" fmla="*/ 106 h 206"/>
                  <a:gd name="T14" fmla="*/ 67 w 79"/>
                  <a:gd name="T15" fmla="*/ 131 h 206"/>
                  <a:gd name="T16" fmla="*/ 67 w 79"/>
                  <a:gd name="T17" fmla="*/ 144 h 206"/>
                  <a:gd name="T18" fmla="*/ 17 w 79"/>
                  <a:gd name="T19" fmla="*/ 118 h 206"/>
                  <a:gd name="T20" fmla="*/ 17 w 79"/>
                  <a:gd name="T21" fmla="*/ 80 h 206"/>
                  <a:gd name="T22" fmla="*/ 17 w 79"/>
                  <a:gd name="T23" fmla="*/ 68 h 206"/>
                  <a:gd name="T24" fmla="*/ 67 w 79"/>
                  <a:gd name="T25" fmla="*/ 94 h 206"/>
                  <a:gd name="T26" fmla="*/ 67 w 79"/>
                  <a:gd name="T27" fmla="*/ 106 h 206"/>
                  <a:gd name="T28" fmla="*/ 17 w 79"/>
                  <a:gd name="T29" fmla="*/ 80 h 206"/>
                  <a:gd name="T30" fmla="*/ 17 w 79"/>
                  <a:gd name="T31" fmla="*/ 45 h 206"/>
                  <a:gd name="T32" fmla="*/ 17 w 79"/>
                  <a:gd name="T33" fmla="*/ 33 h 206"/>
                  <a:gd name="T34" fmla="*/ 67 w 79"/>
                  <a:gd name="T35" fmla="*/ 58 h 206"/>
                  <a:gd name="T36" fmla="*/ 67 w 79"/>
                  <a:gd name="T37" fmla="*/ 70 h 206"/>
                  <a:gd name="T38" fmla="*/ 17 w 79"/>
                  <a:gd name="T39" fmla="*/ 45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9" h="206">
                    <a:moveTo>
                      <a:pt x="0" y="0"/>
                    </a:moveTo>
                    <a:cubicBezTo>
                      <a:pt x="0" y="206"/>
                      <a:pt x="0" y="206"/>
                      <a:pt x="0" y="206"/>
                    </a:cubicBezTo>
                    <a:cubicBezTo>
                      <a:pt x="31" y="205"/>
                      <a:pt x="59" y="199"/>
                      <a:pt x="79" y="191"/>
                    </a:cubicBezTo>
                    <a:cubicBezTo>
                      <a:pt x="79" y="41"/>
                      <a:pt x="79" y="41"/>
                      <a:pt x="79" y="41"/>
                    </a:cubicBezTo>
                    <a:lnTo>
                      <a:pt x="0" y="0"/>
                    </a:lnTo>
                    <a:close/>
                    <a:moveTo>
                      <a:pt x="17" y="118"/>
                    </a:moveTo>
                    <a:cubicBezTo>
                      <a:pt x="17" y="106"/>
                      <a:pt x="17" y="106"/>
                      <a:pt x="17" y="106"/>
                    </a:cubicBezTo>
                    <a:cubicBezTo>
                      <a:pt x="67" y="131"/>
                      <a:pt x="67" y="131"/>
                      <a:pt x="67" y="131"/>
                    </a:cubicBezTo>
                    <a:cubicBezTo>
                      <a:pt x="67" y="144"/>
                      <a:pt x="67" y="144"/>
                      <a:pt x="67" y="144"/>
                    </a:cubicBezTo>
                    <a:lnTo>
                      <a:pt x="17" y="118"/>
                    </a:lnTo>
                    <a:close/>
                    <a:moveTo>
                      <a:pt x="17" y="80"/>
                    </a:moveTo>
                    <a:cubicBezTo>
                      <a:pt x="17" y="68"/>
                      <a:pt x="17" y="68"/>
                      <a:pt x="17" y="68"/>
                    </a:cubicBezTo>
                    <a:cubicBezTo>
                      <a:pt x="67" y="94"/>
                      <a:pt x="67" y="94"/>
                      <a:pt x="67" y="94"/>
                    </a:cubicBezTo>
                    <a:cubicBezTo>
                      <a:pt x="67" y="106"/>
                      <a:pt x="67" y="106"/>
                      <a:pt x="67" y="106"/>
                    </a:cubicBezTo>
                    <a:lnTo>
                      <a:pt x="17" y="80"/>
                    </a:lnTo>
                    <a:close/>
                    <a:moveTo>
                      <a:pt x="17" y="45"/>
                    </a:moveTo>
                    <a:cubicBezTo>
                      <a:pt x="17" y="33"/>
                      <a:pt x="17" y="33"/>
                      <a:pt x="17" y="33"/>
                    </a:cubicBezTo>
                    <a:cubicBezTo>
                      <a:pt x="67" y="58"/>
                      <a:pt x="67" y="58"/>
                      <a:pt x="67" y="58"/>
                    </a:cubicBezTo>
                    <a:cubicBezTo>
                      <a:pt x="67" y="70"/>
                      <a:pt x="67" y="70"/>
                      <a:pt x="67" y="70"/>
                    </a:cubicBezTo>
                    <a:lnTo>
                      <a:pt x="17" y="45"/>
                    </a:lnTo>
                    <a:close/>
                  </a:path>
                </a:pathLst>
              </a:custGeom>
              <a:solidFill>
                <a:srgbClr val="685D5C"/>
              </a:solidFill>
              <a:ln>
                <a:noFill/>
              </a:ln>
              <a:extLst/>
            </p:spPr>
            <p:txBody>
              <a:bodyPr vert="horz" wrap="square" lIns="91440" tIns="45720" rIns="91440" bIns="45720" numCol="1" anchor="t" anchorCtr="0" compatLnSpc="1">
                <a:prstTxWarp prst="textNoShape">
                  <a:avLst/>
                </a:prstTxWarp>
              </a:bodyPr>
              <a:lstStyle/>
              <a:p>
                <a:endParaRPr lang="zh-CN" altLang="en-US"/>
              </a:p>
            </p:txBody>
          </p:sp>
          <p:sp>
            <p:nvSpPr>
              <p:cNvPr id="21" name="curve-arrow-pointing-left_21112">
                <a:extLst>
                  <a:ext uri="{FF2B5EF4-FFF2-40B4-BE49-F238E27FC236}">
                    <a16:creationId xmlns:a16="http://schemas.microsoft.com/office/drawing/2014/main" id="{5F69E6E9-D763-4340-9311-B9AF9DD86EDC}"/>
                  </a:ext>
                </a:extLst>
              </p:cNvPr>
              <p:cNvSpPr>
                <a:spLocks noChangeAspect="1"/>
              </p:cNvSpPr>
              <p:nvPr/>
            </p:nvSpPr>
            <p:spPr bwMode="auto">
              <a:xfrm>
                <a:off x="7488059" y="2933527"/>
                <a:ext cx="460912" cy="495473"/>
              </a:xfrm>
              <a:custGeom>
                <a:avLst/>
                <a:gdLst>
                  <a:gd name="T0" fmla="*/ 5524 w 5769"/>
                  <a:gd name="T1" fmla="*/ 1958 h 6210"/>
                  <a:gd name="T2" fmla="*/ 5190 w 5769"/>
                  <a:gd name="T3" fmla="*/ 253 h 6210"/>
                  <a:gd name="T4" fmla="*/ 2929 w 5769"/>
                  <a:gd name="T5" fmla="*/ 457 h 6210"/>
                  <a:gd name="T6" fmla="*/ 1371 w 5769"/>
                  <a:gd name="T7" fmla="*/ 1411 h 6210"/>
                  <a:gd name="T8" fmla="*/ 1428 w 5769"/>
                  <a:gd name="T9" fmla="*/ 1493 h 6210"/>
                  <a:gd name="T10" fmla="*/ 2227 w 5769"/>
                  <a:gd name="T11" fmla="*/ 2301 h 6210"/>
                  <a:gd name="T12" fmla="*/ 2366 w 5769"/>
                  <a:gd name="T13" fmla="*/ 2423 h 6210"/>
                  <a:gd name="T14" fmla="*/ 32 w 5769"/>
                  <a:gd name="T15" fmla="*/ 4928 h 6210"/>
                  <a:gd name="T16" fmla="*/ 49 w 5769"/>
                  <a:gd name="T17" fmla="*/ 5083 h 6210"/>
                  <a:gd name="T18" fmla="*/ 41 w 5769"/>
                  <a:gd name="T19" fmla="*/ 5108 h 6210"/>
                  <a:gd name="T20" fmla="*/ 449 w 5769"/>
                  <a:gd name="T21" fmla="*/ 5614 h 6210"/>
                  <a:gd name="T22" fmla="*/ 1134 w 5769"/>
                  <a:gd name="T23" fmla="*/ 6169 h 6210"/>
                  <a:gd name="T24" fmla="*/ 1297 w 5769"/>
                  <a:gd name="T25" fmla="*/ 6161 h 6210"/>
                  <a:gd name="T26" fmla="*/ 1395 w 5769"/>
                  <a:gd name="T27" fmla="*/ 6112 h 6210"/>
                  <a:gd name="T28" fmla="*/ 3631 w 5769"/>
                  <a:gd name="T29" fmla="*/ 3517 h 6210"/>
                  <a:gd name="T30" fmla="*/ 4398 w 5769"/>
                  <a:gd name="T31" fmla="*/ 4308 h 6210"/>
                  <a:gd name="T32" fmla="*/ 4496 w 5769"/>
                  <a:gd name="T33" fmla="*/ 4365 h 6210"/>
                  <a:gd name="T34" fmla="*/ 4806 w 5769"/>
                  <a:gd name="T35" fmla="*/ 4414 h 6210"/>
                  <a:gd name="T36" fmla="*/ 5524 w 5769"/>
                  <a:gd name="T37" fmla="*/ 1958 h 6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69" h="6210">
                    <a:moveTo>
                      <a:pt x="5524" y="1958"/>
                    </a:moveTo>
                    <a:cubicBezTo>
                      <a:pt x="5589" y="1493"/>
                      <a:pt x="5769" y="489"/>
                      <a:pt x="5190" y="253"/>
                    </a:cubicBezTo>
                    <a:cubicBezTo>
                      <a:pt x="4545" y="0"/>
                      <a:pt x="3566" y="294"/>
                      <a:pt x="2929" y="457"/>
                    </a:cubicBezTo>
                    <a:cubicBezTo>
                      <a:pt x="2562" y="547"/>
                      <a:pt x="1281" y="824"/>
                      <a:pt x="1371" y="1411"/>
                    </a:cubicBezTo>
                    <a:cubicBezTo>
                      <a:pt x="1379" y="1444"/>
                      <a:pt x="1395" y="1469"/>
                      <a:pt x="1428" y="1493"/>
                    </a:cubicBezTo>
                    <a:cubicBezTo>
                      <a:pt x="1550" y="1819"/>
                      <a:pt x="1983" y="2081"/>
                      <a:pt x="2227" y="2301"/>
                    </a:cubicBezTo>
                    <a:cubicBezTo>
                      <a:pt x="2276" y="2342"/>
                      <a:pt x="2317" y="2383"/>
                      <a:pt x="2366" y="2423"/>
                    </a:cubicBezTo>
                    <a:cubicBezTo>
                      <a:pt x="1607" y="3247"/>
                      <a:pt x="522" y="3900"/>
                      <a:pt x="32" y="4928"/>
                    </a:cubicBezTo>
                    <a:cubicBezTo>
                      <a:pt x="0" y="4994"/>
                      <a:pt x="16" y="5051"/>
                      <a:pt x="49" y="5083"/>
                    </a:cubicBezTo>
                    <a:cubicBezTo>
                      <a:pt x="49" y="5092"/>
                      <a:pt x="41" y="5100"/>
                      <a:pt x="41" y="5108"/>
                    </a:cubicBezTo>
                    <a:cubicBezTo>
                      <a:pt x="0" y="5296"/>
                      <a:pt x="326" y="5508"/>
                      <a:pt x="449" y="5614"/>
                    </a:cubicBezTo>
                    <a:cubicBezTo>
                      <a:pt x="661" y="5810"/>
                      <a:pt x="881" y="6014"/>
                      <a:pt x="1134" y="6169"/>
                    </a:cubicBezTo>
                    <a:cubicBezTo>
                      <a:pt x="1199" y="6210"/>
                      <a:pt x="1256" y="6193"/>
                      <a:pt x="1297" y="6161"/>
                    </a:cubicBezTo>
                    <a:cubicBezTo>
                      <a:pt x="1330" y="6161"/>
                      <a:pt x="1371" y="6144"/>
                      <a:pt x="1395" y="6112"/>
                    </a:cubicBezTo>
                    <a:cubicBezTo>
                      <a:pt x="2154" y="5247"/>
                      <a:pt x="2807" y="4325"/>
                      <a:pt x="3631" y="3517"/>
                    </a:cubicBezTo>
                    <a:cubicBezTo>
                      <a:pt x="3900" y="3762"/>
                      <a:pt x="4161" y="4023"/>
                      <a:pt x="4398" y="4308"/>
                    </a:cubicBezTo>
                    <a:cubicBezTo>
                      <a:pt x="4423" y="4341"/>
                      <a:pt x="4463" y="4357"/>
                      <a:pt x="4496" y="4365"/>
                    </a:cubicBezTo>
                    <a:cubicBezTo>
                      <a:pt x="4512" y="4480"/>
                      <a:pt x="4716" y="4545"/>
                      <a:pt x="4806" y="4414"/>
                    </a:cubicBezTo>
                    <a:cubicBezTo>
                      <a:pt x="5255" y="3729"/>
                      <a:pt x="5410" y="2750"/>
                      <a:pt x="5524" y="1958"/>
                    </a:cubicBezTo>
                    <a:close/>
                  </a:path>
                </a:pathLst>
              </a:custGeom>
              <a:solidFill>
                <a:srgbClr val="685D5C"/>
              </a:solidFill>
              <a:ln>
                <a:noFill/>
              </a:ln>
            </p:spPr>
            <p:txBody>
              <a:bodyPr/>
              <a:lstStyle/>
              <a:p>
                <a:endParaRPr lang="zh-CN" altLang="en-US"/>
              </a:p>
            </p:txBody>
          </p:sp>
          <p:grpSp>
            <p:nvGrpSpPr>
              <p:cNvPr id="23" name="组合 22">
                <a:extLst>
                  <a:ext uri="{FF2B5EF4-FFF2-40B4-BE49-F238E27FC236}">
                    <a16:creationId xmlns:a16="http://schemas.microsoft.com/office/drawing/2014/main" id="{20B10F31-65FC-4D4B-B68E-1CABEDB72F7A}"/>
                  </a:ext>
                </a:extLst>
              </p:cNvPr>
              <p:cNvGrpSpPr/>
              <p:nvPr/>
            </p:nvGrpSpPr>
            <p:grpSpPr>
              <a:xfrm>
                <a:off x="8623515" y="1996606"/>
                <a:ext cx="885369" cy="1085858"/>
                <a:chOff x="8408755" y="1345906"/>
                <a:chExt cx="885369" cy="1085858"/>
              </a:xfrm>
            </p:grpSpPr>
            <p:sp>
              <p:nvSpPr>
                <p:cNvPr id="7" name="IconShape">
                  <a:extLst>
                    <a:ext uri="{FF2B5EF4-FFF2-40B4-BE49-F238E27FC236}">
                      <a16:creationId xmlns:a16="http://schemas.microsoft.com/office/drawing/2014/main" id="{5DF3FEB5-C591-44FB-8DC4-38755E1ACF20}"/>
                    </a:ext>
                  </a:extLst>
                </p:cNvPr>
                <p:cNvSpPr/>
                <p:nvPr/>
              </p:nvSpPr>
              <p:spPr bwMode="auto">
                <a:xfrm>
                  <a:off x="8564443" y="1345906"/>
                  <a:ext cx="573994" cy="844553"/>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88862 h 440259"/>
                    <a:gd name="T15" fmla="*/ 88862 h 440259"/>
                    <a:gd name="T16" fmla="*/ 278945 h 440259"/>
                    <a:gd name="T17" fmla="*/ 278945 h 440259"/>
                    <a:gd name="T18" fmla="*/ 278945 h 440259"/>
                    <a:gd name="T19" fmla="*/ 278945 h 440259"/>
                    <a:gd name="T20" fmla="*/ 278945 h 440259"/>
                    <a:gd name="T21" fmla="*/ 278945 h 440259"/>
                    <a:gd name="T22" fmla="*/ 278945 h 440259"/>
                    <a:gd name="T23"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9" h="470">
                      <a:moveTo>
                        <a:pt x="160" y="0"/>
                      </a:moveTo>
                      <a:cubicBezTo>
                        <a:pt x="72" y="0"/>
                        <a:pt x="0" y="71"/>
                        <a:pt x="0" y="158"/>
                      </a:cubicBezTo>
                      <a:cubicBezTo>
                        <a:pt x="0" y="203"/>
                        <a:pt x="44" y="283"/>
                        <a:pt x="44" y="283"/>
                      </a:cubicBezTo>
                      <a:lnTo>
                        <a:pt x="154" y="470"/>
                      </a:lnTo>
                      <a:lnTo>
                        <a:pt x="268" y="286"/>
                      </a:lnTo>
                      <a:cubicBezTo>
                        <a:pt x="268" y="286"/>
                        <a:pt x="319" y="209"/>
                        <a:pt x="319" y="158"/>
                      </a:cubicBezTo>
                      <a:cubicBezTo>
                        <a:pt x="319" y="71"/>
                        <a:pt x="248" y="0"/>
                        <a:pt x="160" y="0"/>
                      </a:cubicBezTo>
                      <a:close/>
                      <a:moveTo>
                        <a:pt x="159" y="246"/>
                      </a:moveTo>
                      <a:cubicBezTo>
                        <a:pt x="109" y="246"/>
                        <a:pt x="68" y="205"/>
                        <a:pt x="68" y="154"/>
                      </a:cubicBezTo>
                      <a:cubicBezTo>
                        <a:pt x="68" y="104"/>
                        <a:pt x="109" y="63"/>
                        <a:pt x="159" y="63"/>
                      </a:cubicBezTo>
                      <a:cubicBezTo>
                        <a:pt x="210" y="63"/>
                        <a:pt x="250" y="104"/>
                        <a:pt x="250" y="154"/>
                      </a:cubicBezTo>
                      <a:cubicBezTo>
                        <a:pt x="250" y="205"/>
                        <a:pt x="210" y="246"/>
                        <a:pt x="159" y="246"/>
                      </a:cubicBezTo>
                      <a:close/>
                    </a:path>
                  </a:pathLst>
                </a:custGeom>
                <a:solidFill>
                  <a:srgbClr val="9B928C"/>
                </a:solidFill>
                <a:ln>
                  <a:noFill/>
                </a:ln>
              </p:spPr>
            </p:sp>
            <p:sp>
              <p:nvSpPr>
                <p:cNvPr id="22" name="ExtraShape2">
                  <a:extLst>
                    <a:ext uri="{FF2B5EF4-FFF2-40B4-BE49-F238E27FC236}">
                      <a16:creationId xmlns:a16="http://schemas.microsoft.com/office/drawing/2014/main" id="{535EA7C1-73C9-4FCF-9794-ED8DDE8D0BAF}"/>
                    </a:ext>
                  </a:extLst>
                </p:cNvPr>
                <p:cNvSpPr/>
                <p:nvPr/>
              </p:nvSpPr>
              <p:spPr bwMode="auto">
                <a:xfrm>
                  <a:off x="8408755" y="2101989"/>
                  <a:ext cx="885369" cy="329775"/>
                </a:xfrm>
                <a:custGeom>
                  <a:avLst/>
                  <a:gdLst>
                    <a:gd name="T0" fmla="*/ 314 w 314"/>
                    <a:gd name="T1" fmla="*/ 42 h 117"/>
                    <a:gd name="T2" fmla="*/ 172 w 314"/>
                    <a:gd name="T3" fmla="*/ 117 h 117"/>
                    <a:gd name="T4" fmla="*/ 157 w 314"/>
                    <a:gd name="T5" fmla="*/ 117 h 117"/>
                    <a:gd name="T6" fmla="*/ 142 w 314"/>
                    <a:gd name="T7" fmla="*/ 117 h 117"/>
                    <a:gd name="T8" fmla="*/ 0 w 314"/>
                    <a:gd name="T9" fmla="*/ 42 h 117"/>
                    <a:gd name="T10" fmla="*/ 26 w 314"/>
                    <a:gd name="T11" fmla="*/ 0 h 117"/>
                    <a:gd name="T12" fmla="*/ 11 w 314"/>
                    <a:gd name="T13" fmla="*/ 29 h 117"/>
                    <a:gd name="T14" fmla="*/ 46 w 314"/>
                    <a:gd name="T15" fmla="*/ 70 h 117"/>
                    <a:gd name="T16" fmla="*/ 142 w 314"/>
                    <a:gd name="T17" fmla="*/ 92 h 117"/>
                    <a:gd name="T18" fmla="*/ 157 w 314"/>
                    <a:gd name="T19" fmla="*/ 92 h 117"/>
                    <a:gd name="T20" fmla="*/ 157 w 314"/>
                    <a:gd name="T21" fmla="*/ 92 h 117"/>
                    <a:gd name="T22" fmla="*/ 172 w 314"/>
                    <a:gd name="T23" fmla="*/ 92 h 117"/>
                    <a:gd name="T24" fmla="*/ 268 w 314"/>
                    <a:gd name="T25" fmla="*/ 70 h 117"/>
                    <a:gd name="T26" fmla="*/ 303 w 314"/>
                    <a:gd name="T27" fmla="*/ 29 h 117"/>
                    <a:gd name="T28" fmla="*/ 288 w 314"/>
                    <a:gd name="T29" fmla="*/ 0 h 117"/>
                    <a:gd name="T30" fmla="*/ 314 w 314"/>
                    <a:gd name="T31" fmla="*/ 4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4" h="117">
                      <a:moveTo>
                        <a:pt x="314" y="42"/>
                      </a:moveTo>
                      <a:cubicBezTo>
                        <a:pt x="314" y="81"/>
                        <a:pt x="252" y="113"/>
                        <a:pt x="172" y="117"/>
                      </a:cubicBezTo>
                      <a:cubicBezTo>
                        <a:pt x="167" y="117"/>
                        <a:pt x="162" y="117"/>
                        <a:pt x="157" y="117"/>
                      </a:cubicBezTo>
                      <a:cubicBezTo>
                        <a:pt x="152" y="117"/>
                        <a:pt x="147" y="117"/>
                        <a:pt x="142" y="117"/>
                      </a:cubicBezTo>
                      <a:cubicBezTo>
                        <a:pt x="62" y="113"/>
                        <a:pt x="0" y="81"/>
                        <a:pt x="0" y="42"/>
                      </a:cubicBezTo>
                      <a:cubicBezTo>
                        <a:pt x="0" y="26"/>
                        <a:pt x="9" y="12"/>
                        <a:pt x="26" y="0"/>
                      </a:cubicBezTo>
                      <a:cubicBezTo>
                        <a:pt x="16" y="9"/>
                        <a:pt x="11" y="18"/>
                        <a:pt x="11" y="29"/>
                      </a:cubicBezTo>
                      <a:cubicBezTo>
                        <a:pt x="11" y="44"/>
                        <a:pt x="24" y="59"/>
                        <a:pt x="46" y="70"/>
                      </a:cubicBezTo>
                      <a:cubicBezTo>
                        <a:pt x="69" y="82"/>
                        <a:pt x="103" y="90"/>
                        <a:pt x="142" y="92"/>
                      </a:cubicBezTo>
                      <a:cubicBezTo>
                        <a:pt x="147" y="92"/>
                        <a:pt x="152" y="92"/>
                        <a:pt x="157" y="92"/>
                      </a:cubicBezTo>
                      <a:cubicBezTo>
                        <a:pt x="157" y="92"/>
                        <a:pt x="157" y="92"/>
                        <a:pt x="157" y="92"/>
                      </a:cubicBezTo>
                      <a:cubicBezTo>
                        <a:pt x="162" y="92"/>
                        <a:pt x="167" y="92"/>
                        <a:pt x="172" y="92"/>
                      </a:cubicBezTo>
                      <a:cubicBezTo>
                        <a:pt x="210" y="90"/>
                        <a:pt x="244" y="82"/>
                        <a:pt x="268" y="70"/>
                      </a:cubicBezTo>
                      <a:cubicBezTo>
                        <a:pt x="290" y="59"/>
                        <a:pt x="303" y="44"/>
                        <a:pt x="303" y="29"/>
                      </a:cubicBezTo>
                      <a:cubicBezTo>
                        <a:pt x="303" y="18"/>
                        <a:pt x="298" y="9"/>
                        <a:pt x="288" y="0"/>
                      </a:cubicBezTo>
                      <a:cubicBezTo>
                        <a:pt x="304" y="12"/>
                        <a:pt x="314" y="26"/>
                        <a:pt x="314" y="42"/>
                      </a:cubicBezTo>
                      <a:close/>
                    </a:path>
                  </a:pathLst>
                </a:custGeom>
                <a:solidFill>
                  <a:srgbClr val="4C4848"/>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24" name="组合 23">
                <a:extLst>
                  <a:ext uri="{FF2B5EF4-FFF2-40B4-BE49-F238E27FC236}">
                    <a16:creationId xmlns:a16="http://schemas.microsoft.com/office/drawing/2014/main" id="{5AB233B1-01E9-47E5-BE9F-B831A325A774}"/>
                  </a:ext>
                </a:extLst>
              </p:cNvPr>
              <p:cNvGrpSpPr/>
              <p:nvPr/>
            </p:nvGrpSpPr>
            <p:grpSpPr>
              <a:xfrm>
                <a:off x="8603771" y="4232097"/>
                <a:ext cx="885369" cy="1085858"/>
                <a:chOff x="8408755" y="1345906"/>
                <a:chExt cx="885369" cy="1085858"/>
              </a:xfrm>
            </p:grpSpPr>
            <p:sp>
              <p:nvSpPr>
                <p:cNvPr id="25" name="IconShape">
                  <a:extLst>
                    <a:ext uri="{FF2B5EF4-FFF2-40B4-BE49-F238E27FC236}">
                      <a16:creationId xmlns:a16="http://schemas.microsoft.com/office/drawing/2014/main" id="{AB6A5EC3-8A05-4081-AC41-A8095DFF97C6}"/>
                    </a:ext>
                  </a:extLst>
                </p:cNvPr>
                <p:cNvSpPr/>
                <p:nvPr/>
              </p:nvSpPr>
              <p:spPr bwMode="auto">
                <a:xfrm>
                  <a:off x="8564443" y="1345906"/>
                  <a:ext cx="573994" cy="844553"/>
                </a:xfrm>
                <a:custGeom>
                  <a:avLst/>
                  <a:gdLst>
                    <a:gd name="T0" fmla="*/ 88862 h 440259"/>
                    <a:gd name="T1" fmla="*/ 88862 h 440259"/>
                    <a:gd name="T2" fmla="*/ 278945 h 440259"/>
                    <a:gd name="T3" fmla="*/ 278945 h 440259"/>
                    <a:gd name="T4" fmla="*/ 278945 h 440259"/>
                    <a:gd name="T5" fmla="*/ 278945 h 440259"/>
                    <a:gd name="T6" fmla="*/ 278945 h 440259"/>
                    <a:gd name="T7" fmla="*/ 278945 h 440259"/>
                    <a:gd name="T8" fmla="*/ 278945 h 440259"/>
                    <a:gd name="T9" fmla="*/ 278945 h 440259"/>
                    <a:gd name="T10" fmla="*/ 278945 h 440259"/>
                    <a:gd name="T11" fmla="*/ 278945 h 440259"/>
                    <a:gd name="T12" fmla="*/ 278945 h 440259"/>
                    <a:gd name="T13" fmla="*/ 278945 h 440259"/>
                    <a:gd name="T14" fmla="*/ 88862 h 440259"/>
                    <a:gd name="T15" fmla="*/ 88862 h 440259"/>
                    <a:gd name="T16" fmla="*/ 278945 h 440259"/>
                    <a:gd name="T17" fmla="*/ 278945 h 440259"/>
                    <a:gd name="T18" fmla="*/ 278945 h 440259"/>
                    <a:gd name="T19" fmla="*/ 278945 h 440259"/>
                    <a:gd name="T20" fmla="*/ 278945 h 440259"/>
                    <a:gd name="T21" fmla="*/ 278945 h 440259"/>
                    <a:gd name="T22" fmla="*/ 278945 h 440259"/>
                    <a:gd name="T23" fmla="*/ 278945 h 440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9" h="470">
                      <a:moveTo>
                        <a:pt x="160" y="0"/>
                      </a:moveTo>
                      <a:cubicBezTo>
                        <a:pt x="72" y="0"/>
                        <a:pt x="0" y="71"/>
                        <a:pt x="0" y="158"/>
                      </a:cubicBezTo>
                      <a:cubicBezTo>
                        <a:pt x="0" y="203"/>
                        <a:pt x="44" y="283"/>
                        <a:pt x="44" y="283"/>
                      </a:cubicBezTo>
                      <a:lnTo>
                        <a:pt x="154" y="470"/>
                      </a:lnTo>
                      <a:lnTo>
                        <a:pt x="268" y="286"/>
                      </a:lnTo>
                      <a:cubicBezTo>
                        <a:pt x="268" y="286"/>
                        <a:pt x="319" y="209"/>
                        <a:pt x="319" y="158"/>
                      </a:cubicBezTo>
                      <a:cubicBezTo>
                        <a:pt x="319" y="71"/>
                        <a:pt x="248" y="0"/>
                        <a:pt x="160" y="0"/>
                      </a:cubicBezTo>
                      <a:close/>
                      <a:moveTo>
                        <a:pt x="159" y="246"/>
                      </a:moveTo>
                      <a:cubicBezTo>
                        <a:pt x="109" y="246"/>
                        <a:pt x="68" y="205"/>
                        <a:pt x="68" y="154"/>
                      </a:cubicBezTo>
                      <a:cubicBezTo>
                        <a:pt x="68" y="104"/>
                        <a:pt x="109" y="63"/>
                        <a:pt x="159" y="63"/>
                      </a:cubicBezTo>
                      <a:cubicBezTo>
                        <a:pt x="210" y="63"/>
                        <a:pt x="250" y="104"/>
                        <a:pt x="250" y="154"/>
                      </a:cubicBezTo>
                      <a:cubicBezTo>
                        <a:pt x="250" y="205"/>
                        <a:pt x="210" y="246"/>
                        <a:pt x="159" y="246"/>
                      </a:cubicBezTo>
                      <a:close/>
                    </a:path>
                  </a:pathLst>
                </a:custGeom>
                <a:solidFill>
                  <a:srgbClr val="9B928C"/>
                </a:solidFill>
                <a:ln>
                  <a:noFill/>
                </a:ln>
              </p:spPr>
            </p:sp>
            <p:sp>
              <p:nvSpPr>
                <p:cNvPr id="26" name="ExtraShape2">
                  <a:extLst>
                    <a:ext uri="{FF2B5EF4-FFF2-40B4-BE49-F238E27FC236}">
                      <a16:creationId xmlns:a16="http://schemas.microsoft.com/office/drawing/2014/main" id="{A230C45B-A64C-4B0A-8F10-426F403F21DB}"/>
                    </a:ext>
                  </a:extLst>
                </p:cNvPr>
                <p:cNvSpPr/>
                <p:nvPr/>
              </p:nvSpPr>
              <p:spPr bwMode="auto">
                <a:xfrm>
                  <a:off x="8408755" y="2101989"/>
                  <a:ext cx="885369" cy="329775"/>
                </a:xfrm>
                <a:custGeom>
                  <a:avLst/>
                  <a:gdLst>
                    <a:gd name="T0" fmla="*/ 314 w 314"/>
                    <a:gd name="T1" fmla="*/ 42 h 117"/>
                    <a:gd name="T2" fmla="*/ 172 w 314"/>
                    <a:gd name="T3" fmla="*/ 117 h 117"/>
                    <a:gd name="T4" fmla="*/ 157 w 314"/>
                    <a:gd name="T5" fmla="*/ 117 h 117"/>
                    <a:gd name="T6" fmla="*/ 142 w 314"/>
                    <a:gd name="T7" fmla="*/ 117 h 117"/>
                    <a:gd name="T8" fmla="*/ 0 w 314"/>
                    <a:gd name="T9" fmla="*/ 42 h 117"/>
                    <a:gd name="T10" fmla="*/ 26 w 314"/>
                    <a:gd name="T11" fmla="*/ 0 h 117"/>
                    <a:gd name="T12" fmla="*/ 11 w 314"/>
                    <a:gd name="T13" fmla="*/ 29 h 117"/>
                    <a:gd name="T14" fmla="*/ 46 w 314"/>
                    <a:gd name="T15" fmla="*/ 70 h 117"/>
                    <a:gd name="T16" fmla="*/ 142 w 314"/>
                    <a:gd name="T17" fmla="*/ 92 h 117"/>
                    <a:gd name="T18" fmla="*/ 157 w 314"/>
                    <a:gd name="T19" fmla="*/ 92 h 117"/>
                    <a:gd name="T20" fmla="*/ 157 w 314"/>
                    <a:gd name="T21" fmla="*/ 92 h 117"/>
                    <a:gd name="T22" fmla="*/ 172 w 314"/>
                    <a:gd name="T23" fmla="*/ 92 h 117"/>
                    <a:gd name="T24" fmla="*/ 268 w 314"/>
                    <a:gd name="T25" fmla="*/ 70 h 117"/>
                    <a:gd name="T26" fmla="*/ 303 w 314"/>
                    <a:gd name="T27" fmla="*/ 29 h 117"/>
                    <a:gd name="T28" fmla="*/ 288 w 314"/>
                    <a:gd name="T29" fmla="*/ 0 h 117"/>
                    <a:gd name="T30" fmla="*/ 314 w 314"/>
                    <a:gd name="T31" fmla="*/ 42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4" h="117">
                      <a:moveTo>
                        <a:pt x="314" y="42"/>
                      </a:moveTo>
                      <a:cubicBezTo>
                        <a:pt x="314" y="81"/>
                        <a:pt x="252" y="113"/>
                        <a:pt x="172" y="117"/>
                      </a:cubicBezTo>
                      <a:cubicBezTo>
                        <a:pt x="167" y="117"/>
                        <a:pt x="162" y="117"/>
                        <a:pt x="157" y="117"/>
                      </a:cubicBezTo>
                      <a:cubicBezTo>
                        <a:pt x="152" y="117"/>
                        <a:pt x="147" y="117"/>
                        <a:pt x="142" y="117"/>
                      </a:cubicBezTo>
                      <a:cubicBezTo>
                        <a:pt x="62" y="113"/>
                        <a:pt x="0" y="81"/>
                        <a:pt x="0" y="42"/>
                      </a:cubicBezTo>
                      <a:cubicBezTo>
                        <a:pt x="0" y="26"/>
                        <a:pt x="9" y="12"/>
                        <a:pt x="26" y="0"/>
                      </a:cubicBezTo>
                      <a:cubicBezTo>
                        <a:pt x="16" y="9"/>
                        <a:pt x="11" y="18"/>
                        <a:pt x="11" y="29"/>
                      </a:cubicBezTo>
                      <a:cubicBezTo>
                        <a:pt x="11" y="44"/>
                        <a:pt x="24" y="59"/>
                        <a:pt x="46" y="70"/>
                      </a:cubicBezTo>
                      <a:cubicBezTo>
                        <a:pt x="69" y="82"/>
                        <a:pt x="103" y="90"/>
                        <a:pt x="142" y="92"/>
                      </a:cubicBezTo>
                      <a:cubicBezTo>
                        <a:pt x="147" y="92"/>
                        <a:pt x="152" y="92"/>
                        <a:pt x="157" y="92"/>
                      </a:cubicBezTo>
                      <a:cubicBezTo>
                        <a:pt x="157" y="92"/>
                        <a:pt x="157" y="92"/>
                        <a:pt x="157" y="92"/>
                      </a:cubicBezTo>
                      <a:cubicBezTo>
                        <a:pt x="162" y="92"/>
                        <a:pt x="167" y="92"/>
                        <a:pt x="172" y="92"/>
                      </a:cubicBezTo>
                      <a:cubicBezTo>
                        <a:pt x="210" y="90"/>
                        <a:pt x="244" y="82"/>
                        <a:pt x="268" y="70"/>
                      </a:cubicBezTo>
                      <a:cubicBezTo>
                        <a:pt x="290" y="59"/>
                        <a:pt x="303" y="44"/>
                        <a:pt x="303" y="29"/>
                      </a:cubicBezTo>
                      <a:cubicBezTo>
                        <a:pt x="303" y="18"/>
                        <a:pt x="298" y="9"/>
                        <a:pt x="288" y="0"/>
                      </a:cubicBezTo>
                      <a:cubicBezTo>
                        <a:pt x="304" y="12"/>
                        <a:pt x="314" y="26"/>
                        <a:pt x="314" y="42"/>
                      </a:cubicBezTo>
                      <a:close/>
                    </a:path>
                  </a:pathLst>
                </a:custGeom>
                <a:solidFill>
                  <a:srgbClr val="4C4848"/>
                </a:solidFill>
                <a:ln>
                  <a:noFill/>
                </a:ln>
                <a:extLst/>
              </p:spPr>
              <p:txBody>
                <a:bodyPr vert="horz" wrap="square" lIns="91440" tIns="45720" rIns="91440" bIns="45720" numCol="1" anchor="t" anchorCtr="0" compatLnSpc="1">
                  <a:prstTxWarp prst="textNoShape">
                    <a:avLst/>
                  </a:prstTxWarp>
                </a:bodyPr>
                <a:lstStyle/>
                <a:p>
                  <a:endParaRPr lang="zh-CN" altLang="en-US"/>
                </a:p>
              </p:txBody>
            </p:sp>
          </p:grpSp>
          <p:sp>
            <p:nvSpPr>
              <p:cNvPr id="27" name="curve-arrow-pointing-left_21112">
                <a:extLst>
                  <a:ext uri="{FF2B5EF4-FFF2-40B4-BE49-F238E27FC236}">
                    <a16:creationId xmlns:a16="http://schemas.microsoft.com/office/drawing/2014/main" id="{B4AF2486-95B0-4F25-8EAA-B059E9E41238}"/>
                  </a:ext>
                </a:extLst>
              </p:cNvPr>
              <p:cNvSpPr>
                <a:spLocks noChangeAspect="1"/>
              </p:cNvSpPr>
              <p:nvPr/>
            </p:nvSpPr>
            <p:spPr bwMode="auto">
              <a:xfrm rot="5400000">
                <a:off x="7511241" y="3984361"/>
                <a:ext cx="460912" cy="495473"/>
              </a:xfrm>
              <a:custGeom>
                <a:avLst/>
                <a:gdLst>
                  <a:gd name="T0" fmla="*/ 5524 w 5769"/>
                  <a:gd name="T1" fmla="*/ 1958 h 6210"/>
                  <a:gd name="T2" fmla="*/ 5190 w 5769"/>
                  <a:gd name="T3" fmla="*/ 253 h 6210"/>
                  <a:gd name="T4" fmla="*/ 2929 w 5769"/>
                  <a:gd name="T5" fmla="*/ 457 h 6210"/>
                  <a:gd name="T6" fmla="*/ 1371 w 5769"/>
                  <a:gd name="T7" fmla="*/ 1411 h 6210"/>
                  <a:gd name="T8" fmla="*/ 1428 w 5769"/>
                  <a:gd name="T9" fmla="*/ 1493 h 6210"/>
                  <a:gd name="T10" fmla="*/ 2227 w 5769"/>
                  <a:gd name="T11" fmla="*/ 2301 h 6210"/>
                  <a:gd name="T12" fmla="*/ 2366 w 5769"/>
                  <a:gd name="T13" fmla="*/ 2423 h 6210"/>
                  <a:gd name="T14" fmla="*/ 32 w 5769"/>
                  <a:gd name="T15" fmla="*/ 4928 h 6210"/>
                  <a:gd name="T16" fmla="*/ 49 w 5769"/>
                  <a:gd name="T17" fmla="*/ 5083 h 6210"/>
                  <a:gd name="T18" fmla="*/ 41 w 5769"/>
                  <a:gd name="T19" fmla="*/ 5108 h 6210"/>
                  <a:gd name="T20" fmla="*/ 449 w 5769"/>
                  <a:gd name="T21" fmla="*/ 5614 h 6210"/>
                  <a:gd name="T22" fmla="*/ 1134 w 5769"/>
                  <a:gd name="T23" fmla="*/ 6169 h 6210"/>
                  <a:gd name="T24" fmla="*/ 1297 w 5769"/>
                  <a:gd name="T25" fmla="*/ 6161 h 6210"/>
                  <a:gd name="T26" fmla="*/ 1395 w 5769"/>
                  <a:gd name="T27" fmla="*/ 6112 h 6210"/>
                  <a:gd name="T28" fmla="*/ 3631 w 5769"/>
                  <a:gd name="T29" fmla="*/ 3517 h 6210"/>
                  <a:gd name="T30" fmla="*/ 4398 w 5769"/>
                  <a:gd name="T31" fmla="*/ 4308 h 6210"/>
                  <a:gd name="T32" fmla="*/ 4496 w 5769"/>
                  <a:gd name="T33" fmla="*/ 4365 h 6210"/>
                  <a:gd name="T34" fmla="*/ 4806 w 5769"/>
                  <a:gd name="T35" fmla="*/ 4414 h 6210"/>
                  <a:gd name="T36" fmla="*/ 5524 w 5769"/>
                  <a:gd name="T37" fmla="*/ 1958 h 6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69" h="6210">
                    <a:moveTo>
                      <a:pt x="5524" y="1958"/>
                    </a:moveTo>
                    <a:cubicBezTo>
                      <a:pt x="5589" y="1493"/>
                      <a:pt x="5769" y="489"/>
                      <a:pt x="5190" y="253"/>
                    </a:cubicBezTo>
                    <a:cubicBezTo>
                      <a:pt x="4545" y="0"/>
                      <a:pt x="3566" y="294"/>
                      <a:pt x="2929" y="457"/>
                    </a:cubicBezTo>
                    <a:cubicBezTo>
                      <a:pt x="2562" y="547"/>
                      <a:pt x="1281" y="824"/>
                      <a:pt x="1371" y="1411"/>
                    </a:cubicBezTo>
                    <a:cubicBezTo>
                      <a:pt x="1379" y="1444"/>
                      <a:pt x="1395" y="1469"/>
                      <a:pt x="1428" y="1493"/>
                    </a:cubicBezTo>
                    <a:cubicBezTo>
                      <a:pt x="1550" y="1819"/>
                      <a:pt x="1983" y="2081"/>
                      <a:pt x="2227" y="2301"/>
                    </a:cubicBezTo>
                    <a:cubicBezTo>
                      <a:pt x="2276" y="2342"/>
                      <a:pt x="2317" y="2383"/>
                      <a:pt x="2366" y="2423"/>
                    </a:cubicBezTo>
                    <a:cubicBezTo>
                      <a:pt x="1607" y="3247"/>
                      <a:pt x="522" y="3900"/>
                      <a:pt x="32" y="4928"/>
                    </a:cubicBezTo>
                    <a:cubicBezTo>
                      <a:pt x="0" y="4994"/>
                      <a:pt x="16" y="5051"/>
                      <a:pt x="49" y="5083"/>
                    </a:cubicBezTo>
                    <a:cubicBezTo>
                      <a:pt x="49" y="5092"/>
                      <a:pt x="41" y="5100"/>
                      <a:pt x="41" y="5108"/>
                    </a:cubicBezTo>
                    <a:cubicBezTo>
                      <a:pt x="0" y="5296"/>
                      <a:pt x="326" y="5508"/>
                      <a:pt x="449" y="5614"/>
                    </a:cubicBezTo>
                    <a:cubicBezTo>
                      <a:pt x="661" y="5810"/>
                      <a:pt x="881" y="6014"/>
                      <a:pt x="1134" y="6169"/>
                    </a:cubicBezTo>
                    <a:cubicBezTo>
                      <a:pt x="1199" y="6210"/>
                      <a:pt x="1256" y="6193"/>
                      <a:pt x="1297" y="6161"/>
                    </a:cubicBezTo>
                    <a:cubicBezTo>
                      <a:pt x="1330" y="6161"/>
                      <a:pt x="1371" y="6144"/>
                      <a:pt x="1395" y="6112"/>
                    </a:cubicBezTo>
                    <a:cubicBezTo>
                      <a:pt x="2154" y="5247"/>
                      <a:pt x="2807" y="4325"/>
                      <a:pt x="3631" y="3517"/>
                    </a:cubicBezTo>
                    <a:cubicBezTo>
                      <a:pt x="3900" y="3762"/>
                      <a:pt x="4161" y="4023"/>
                      <a:pt x="4398" y="4308"/>
                    </a:cubicBezTo>
                    <a:cubicBezTo>
                      <a:pt x="4423" y="4341"/>
                      <a:pt x="4463" y="4357"/>
                      <a:pt x="4496" y="4365"/>
                    </a:cubicBezTo>
                    <a:cubicBezTo>
                      <a:pt x="4512" y="4480"/>
                      <a:pt x="4716" y="4545"/>
                      <a:pt x="4806" y="4414"/>
                    </a:cubicBezTo>
                    <a:cubicBezTo>
                      <a:pt x="5255" y="3729"/>
                      <a:pt x="5410" y="2750"/>
                      <a:pt x="5524" y="1958"/>
                    </a:cubicBezTo>
                    <a:close/>
                  </a:path>
                </a:pathLst>
              </a:custGeom>
              <a:solidFill>
                <a:srgbClr val="685D5C"/>
              </a:solidFill>
              <a:ln>
                <a:noFill/>
              </a:ln>
            </p:spPr>
            <p:txBody>
              <a:bodyPr/>
              <a:lstStyle/>
              <a:p>
                <a:endParaRPr lang="zh-CN" altLang="en-US"/>
              </a:p>
            </p:txBody>
          </p:sp>
          <p:sp>
            <p:nvSpPr>
              <p:cNvPr id="30" name="标题 1">
                <a:extLst>
                  <a:ext uri="{FF2B5EF4-FFF2-40B4-BE49-F238E27FC236}">
                    <a16:creationId xmlns:a16="http://schemas.microsoft.com/office/drawing/2014/main" id="{56CD7AFF-DAB0-4CF3-A07F-F09821BEE9EA}"/>
                  </a:ext>
                </a:extLst>
              </p:cNvPr>
              <p:cNvSpPr txBox="1">
                <a:spLocks/>
              </p:cNvSpPr>
              <p:nvPr/>
            </p:nvSpPr>
            <p:spPr>
              <a:xfrm>
                <a:off x="283434" y="3372584"/>
                <a:ext cx="1851554" cy="4954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描述性统计</a:t>
                </a:r>
                <a:endParaRPr lang="zh-CN" altLang="en-US" sz="2400" dirty="0">
                  <a:latin typeface="微软雅黑" panose="020B0503020204020204" pitchFamily="34" charset="-122"/>
                  <a:ea typeface="微软雅黑" panose="020B0503020204020204" pitchFamily="34" charset="-122"/>
                </a:endParaRPr>
              </a:p>
            </p:txBody>
          </p:sp>
          <p:sp>
            <p:nvSpPr>
              <p:cNvPr id="31" name="标题 1">
                <a:extLst>
                  <a:ext uri="{FF2B5EF4-FFF2-40B4-BE49-F238E27FC236}">
                    <a16:creationId xmlns:a16="http://schemas.microsoft.com/office/drawing/2014/main" id="{27B3C9CC-76FB-4B92-8F90-E5BACD393180}"/>
                  </a:ext>
                </a:extLst>
              </p:cNvPr>
              <p:cNvSpPr txBox="1">
                <a:spLocks/>
              </p:cNvSpPr>
              <p:nvPr/>
            </p:nvSpPr>
            <p:spPr>
              <a:xfrm>
                <a:off x="5729171" y="3406882"/>
                <a:ext cx="1851554" cy="4954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300" b="1" dirty="0">
                    <a:latin typeface="微软雅黑" panose="020B0503020204020204" pitchFamily="34" charset="-122"/>
                    <a:ea typeface="微软雅黑" panose="020B0503020204020204" pitchFamily="34" charset="-122"/>
                  </a:rPr>
                  <a:t>统计推断</a:t>
                </a:r>
              </a:p>
            </p:txBody>
          </p:sp>
          <p:cxnSp>
            <p:nvCxnSpPr>
              <p:cNvPr id="33" name="直接连接符 32">
                <a:extLst>
                  <a:ext uri="{FF2B5EF4-FFF2-40B4-BE49-F238E27FC236}">
                    <a16:creationId xmlns:a16="http://schemas.microsoft.com/office/drawing/2014/main" id="{90B65940-75D6-43F6-93B4-45DADFBF5EA1}"/>
                  </a:ext>
                </a:extLst>
              </p:cNvPr>
              <p:cNvCxnSpPr>
                <a:stCxn id="30" idx="3"/>
              </p:cNvCxnSpPr>
              <p:nvPr/>
            </p:nvCxnSpPr>
            <p:spPr>
              <a:xfrm flipV="1">
                <a:off x="2134988" y="3620320"/>
                <a:ext cx="680783"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2B3DD07B-E0D3-4063-8FAA-437396EC133E}"/>
                  </a:ext>
                </a:extLst>
              </p:cNvPr>
              <p:cNvCxnSpPr/>
              <p:nvPr/>
            </p:nvCxnSpPr>
            <p:spPr>
              <a:xfrm flipV="1">
                <a:off x="5289674" y="3631379"/>
                <a:ext cx="680783" cy="1"/>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矩形 34">
                <a:extLst>
                  <a:ext uri="{FF2B5EF4-FFF2-40B4-BE49-F238E27FC236}">
                    <a16:creationId xmlns:a16="http://schemas.microsoft.com/office/drawing/2014/main" id="{017D5181-B021-4F83-97F0-DE09717B5820}"/>
                  </a:ext>
                </a:extLst>
              </p:cNvPr>
              <p:cNvSpPr/>
              <p:nvPr/>
            </p:nvSpPr>
            <p:spPr>
              <a:xfrm>
                <a:off x="3362037" y="5242430"/>
                <a:ext cx="1569660"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精确抽样理论</a:t>
                </a:r>
                <a:endParaRPr lang="zh-CN" altLang="en-US" dirty="0"/>
              </a:p>
            </p:txBody>
          </p:sp>
        </p:grpSp>
      </p:grpSp>
      <p:sp>
        <p:nvSpPr>
          <p:cNvPr id="32" name="标题 1">
            <a:extLst>
              <a:ext uri="{FF2B5EF4-FFF2-40B4-BE49-F238E27FC236}">
                <a16:creationId xmlns:a16="http://schemas.microsoft.com/office/drawing/2014/main" id="{565940A2-6422-4103-B14D-F751ABC0A344}"/>
              </a:ext>
            </a:extLst>
          </p:cNvPr>
          <p:cNvSpPr txBox="1">
            <a:spLocks/>
          </p:cNvSpPr>
          <p:nvPr/>
        </p:nvSpPr>
        <p:spPr>
          <a:xfrm>
            <a:off x="4549246" y="34114"/>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参数估计</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73995AD8-9DC1-4F86-A9D9-D7D9CBFA6E3D}"/>
              </a:ext>
            </a:extLst>
          </p:cNvPr>
          <p:cNvSpPr/>
          <p:nvPr/>
        </p:nvSpPr>
        <p:spPr>
          <a:xfrm>
            <a:off x="4518777" y="-551377"/>
            <a:ext cx="3174978" cy="1567782"/>
          </a:xfrm>
          <a:prstGeom prst="rect">
            <a:avLst/>
          </a:prstGeom>
          <a:no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Tree>
    <p:extLst>
      <p:ext uri="{BB962C8B-B14F-4D97-AF65-F5344CB8AC3E}">
        <p14:creationId xmlns:p14="http://schemas.microsoft.com/office/powerpoint/2010/main" val="1026171305"/>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îṥļîďè">
            <a:extLst>
              <a:ext uri="{FF2B5EF4-FFF2-40B4-BE49-F238E27FC236}">
                <a16:creationId xmlns:a16="http://schemas.microsoft.com/office/drawing/2014/main" id="{EFD25F10-70AC-4209-9F7A-AE6B2BDC4AA7}"/>
              </a:ext>
            </a:extLst>
          </p:cNvPr>
          <p:cNvSpPr/>
          <p:nvPr/>
        </p:nvSpPr>
        <p:spPr>
          <a:xfrm>
            <a:off x="0" y="458422"/>
            <a:ext cx="12192000" cy="2630853"/>
          </a:xfrm>
          <a:prstGeom prst="rect">
            <a:avLst/>
          </a:prstGeom>
          <a:solidFill>
            <a:srgbClr val="685D5C"/>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endParaRPr>
          </a:p>
        </p:txBody>
      </p:sp>
      <p:grpSp>
        <p:nvGrpSpPr>
          <p:cNvPr id="5" name="íŝľïḑe">
            <a:extLst>
              <a:ext uri="{FF2B5EF4-FFF2-40B4-BE49-F238E27FC236}">
                <a16:creationId xmlns:a16="http://schemas.microsoft.com/office/drawing/2014/main" id="{22E2CAAC-D825-40D6-915E-4F94DF169725}"/>
              </a:ext>
            </a:extLst>
          </p:cNvPr>
          <p:cNvGrpSpPr/>
          <p:nvPr/>
        </p:nvGrpSpPr>
        <p:grpSpPr>
          <a:xfrm>
            <a:off x="419100" y="4235728"/>
            <a:ext cx="2771177" cy="1002194"/>
            <a:chOff x="496967" y="4493037"/>
            <a:chExt cx="2771177" cy="1002194"/>
          </a:xfrm>
        </p:grpSpPr>
        <mc:AlternateContent xmlns:mc="http://schemas.openxmlformats.org/markup-compatibility/2006" xmlns:a14="http://schemas.microsoft.com/office/drawing/2010/main">
          <mc:Choice Requires="a14">
            <p:sp>
              <p:nvSpPr>
                <p:cNvPr id="34" name="îṣľídè">
                  <a:extLst>
                    <a:ext uri="{FF2B5EF4-FFF2-40B4-BE49-F238E27FC236}">
                      <a16:creationId xmlns:a16="http://schemas.microsoft.com/office/drawing/2014/main" id="{23C7B27E-BA81-45BD-9D1A-90796134D0AB}"/>
                    </a:ext>
                  </a:extLst>
                </p:cNvPr>
                <p:cNvSpPr/>
                <p:nvPr/>
              </p:nvSpPr>
              <p:spPr bwMode="auto">
                <a:xfrm>
                  <a:off x="496967" y="4937952"/>
                  <a:ext cx="2771177" cy="55727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91440" tIns="45720" rIns="91440" bIns="45720" anchor="t" anchorCtr="0">
                  <a:normAutofit fontScale="925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50000"/>
                    </a:lnSpc>
                  </a:pPr>
                  <a:r>
                    <a:rPr lang="en-US" altLang="zh-CN" sz="1100" dirty="0">
                      <a:latin typeface="微软雅黑" panose="020B0503020204020204" pitchFamily="34" charset="-122"/>
                      <a:ea typeface="微软雅黑" panose="020B0503020204020204" pitchFamily="34" charset="-122"/>
                    </a:rPr>
                    <a:t>N</a:t>
                  </a:r>
                  <a:r>
                    <a:rPr lang="zh-CN" altLang="en-US" sz="1100" dirty="0">
                      <a:latin typeface="微软雅黑" panose="020B0503020204020204" pitchFamily="34" charset="-122"/>
                      <a:ea typeface="微软雅黑" panose="020B0503020204020204" pitchFamily="34" charset="-122"/>
                    </a:rPr>
                    <a:t>个数</a:t>
                  </a:r>
                  <a14:m>
                    <m:oMath xmlns:m="http://schemas.openxmlformats.org/officeDocument/2006/math">
                      <m:sSub>
                        <m:sSubPr>
                          <m:ctrlPr>
                            <a:rPr lang="en-US" altLang="zh-CN" sz="1100" i="1">
                              <a:latin typeface="Cambria Math" panose="02040503050406030204" pitchFamily="18" charset="0"/>
                              <a:ea typeface="微软雅黑" panose="020B0503020204020204" pitchFamily="34" charset="-122"/>
                            </a:rPr>
                          </m:ctrlPr>
                        </m:sSubPr>
                        <m:e>
                          <m:r>
                            <m:rPr>
                              <m:sty m:val="p"/>
                            </m:rPr>
                            <a:rPr lang="en-US" altLang="zh-CN" sz="1100" i="1">
                              <a:latin typeface="Cambria Math" panose="02040503050406030204" pitchFamily="18" charset="0"/>
                              <a:ea typeface="微软雅黑" panose="020B0503020204020204" pitchFamily="34" charset="-122"/>
                            </a:rPr>
                            <m:t>x</m:t>
                          </m:r>
                        </m:e>
                        <m:sub>
                          <m:r>
                            <a:rPr lang="en-US" altLang="zh-CN" sz="1100" i="1">
                              <a:latin typeface="Cambria Math" panose="02040503050406030204" pitchFamily="18" charset="0"/>
                              <a:ea typeface="微软雅黑" panose="020B0503020204020204" pitchFamily="34" charset="-122"/>
                            </a:rPr>
                            <m:t>1</m:t>
                          </m:r>
                        </m:sub>
                      </m:sSub>
                      <m:r>
                        <a:rPr lang="en-US" altLang="zh-CN" sz="1100" i="1">
                          <a:latin typeface="Cambria Math" panose="02040503050406030204" pitchFamily="18" charset="0"/>
                          <a:ea typeface="微软雅黑" panose="020B0503020204020204" pitchFamily="34" charset="-122"/>
                        </a:rPr>
                        <m:t>,</m:t>
                      </m:r>
                      <m:sSub>
                        <m:sSubPr>
                          <m:ctrlPr>
                            <a:rPr lang="en-US" altLang="zh-CN" sz="1100" i="1">
                              <a:latin typeface="Cambria Math" panose="02040503050406030204" pitchFamily="18" charset="0"/>
                              <a:ea typeface="微软雅黑" panose="020B0503020204020204" pitchFamily="34" charset="-122"/>
                            </a:rPr>
                          </m:ctrlPr>
                        </m:sSubPr>
                        <m:e>
                          <m:r>
                            <a:rPr lang="en-US" altLang="zh-CN" sz="1100" i="1">
                              <a:latin typeface="Cambria Math" panose="02040503050406030204" pitchFamily="18" charset="0"/>
                              <a:ea typeface="微软雅黑" panose="020B0503020204020204" pitchFamily="34" charset="-122"/>
                            </a:rPr>
                            <m:t>𝑥</m:t>
                          </m:r>
                        </m:e>
                        <m:sub>
                          <m:r>
                            <a:rPr lang="en-US" altLang="zh-CN" sz="1100" i="1">
                              <a:latin typeface="Cambria Math" panose="02040503050406030204" pitchFamily="18" charset="0"/>
                              <a:ea typeface="微软雅黑" panose="020B0503020204020204" pitchFamily="34" charset="-122"/>
                            </a:rPr>
                            <m:t>2</m:t>
                          </m:r>
                        </m:sub>
                      </m:sSub>
                      <m:r>
                        <a:rPr lang="en-US" altLang="zh-CN" sz="1100" i="1">
                          <a:latin typeface="Cambria Math" panose="02040503050406030204" pitchFamily="18" charset="0"/>
                          <a:ea typeface="微软雅黑" panose="020B0503020204020204" pitchFamily="34" charset="-122"/>
                        </a:rPr>
                        <m:t>,</m:t>
                      </m:r>
                      <m:sSub>
                        <m:sSubPr>
                          <m:ctrlPr>
                            <a:rPr lang="en-US" altLang="zh-CN" sz="1100" i="1">
                              <a:latin typeface="Cambria Math" panose="02040503050406030204" pitchFamily="18" charset="0"/>
                              <a:ea typeface="微软雅黑" panose="020B0503020204020204" pitchFamily="34" charset="-122"/>
                            </a:rPr>
                          </m:ctrlPr>
                        </m:sSubPr>
                        <m:e>
                          <m:r>
                            <a:rPr lang="en-US" altLang="zh-CN" sz="1100" i="1">
                              <a:latin typeface="Cambria Math" panose="02040503050406030204" pitchFamily="18" charset="0"/>
                              <a:ea typeface="微软雅黑" panose="020B0503020204020204" pitchFamily="34" charset="-122"/>
                            </a:rPr>
                            <m:t>…,</m:t>
                          </m:r>
                          <m:r>
                            <a:rPr lang="en-US" altLang="zh-CN" sz="1100" i="1">
                              <a:latin typeface="Cambria Math" panose="02040503050406030204" pitchFamily="18" charset="0"/>
                              <a:ea typeface="微软雅黑" panose="020B0503020204020204" pitchFamily="34" charset="-122"/>
                            </a:rPr>
                            <m:t>𝑥</m:t>
                          </m:r>
                        </m:e>
                        <m:sub>
                          <m:r>
                            <a:rPr lang="en-US" altLang="zh-CN" sz="1100" i="1">
                              <a:latin typeface="Cambria Math" panose="02040503050406030204" pitchFamily="18" charset="0"/>
                              <a:ea typeface="微软雅黑" panose="020B0503020204020204" pitchFamily="34" charset="-122"/>
                            </a:rPr>
                            <m:t>𝑁</m:t>
                          </m:r>
                        </m:sub>
                      </m:sSub>
                    </m:oMath>
                  </a14:m>
                  <a:r>
                    <a:rPr lang="zh-CN" altLang="en-US" sz="1100" dirty="0">
                      <a:latin typeface="微软雅黑" panose="020B0503020204020204" pitchFamily="34" charset="-122"/>
                      <a:ea typeface="微软雅黑" panose="020B0503020204020204" pitchFamily="34" charset="-122"/>
                    </a:rPr>
                    <a:t>的算术平均，简称均值（</a:t>
                  </a:r>
                  <a:r>
                    <a:rPr lang="en-US" altLang="zh-CN" sz="1100" dirty="0">
                      <a:latin typeface="微软雅黑" panose="020B0503020204020204" pitchFamily="34" charset="-122"/>
                      <a:ea typeface="微软雅黑" panose="020B0503020204020204" pitchFamily="34" charset="-122"/>
                    </a:rPr>
                    <a:t>Mean</a:t>
                  </a:r>
                  <a:r>
                    <a:rPr lang="zh-CN" altLang="en-US" sz="1100" dirty="0">
                      <a:latin typeface="微软雅黑" panose="020B0503020204020204" pitchFamily="34" charset="-122"/>
                      <a:ea typeface="微软雅黑" panose="020B0503020204020204" pitchFamily="34" charset="-122"/>
                    </a:rPr>
                    <a:t>），用</a:t>
                  </a:r>
                  <a14:m>
                    <m:oMath xmlns:m="http://schemas.openxmlformats.org/officeDocument/2006/math">
                      <m:bar>
                        <m:barPr>
                          <m:pos m:val="top"/>
                          <m:ctrlPr>
                            <a:rPr lang="en-US" altLang="zh-CN" sz="1100" i="1" dirty="0">
                              <a:latin typeface="Cambria Math" panose="02040503050406030204" pitchFamily="18" charset="0"/>
                              <a:ea typeface="微软雅黑" panose="020B0503020204020204" pitchFamily="34" charset="-122"/>
                            </a:rPr>
                          </m:ctrlPr>
                        </m:barPr>
                        <m:e>
                          <m:r>
                            <a:rPr lang="en-US" altLang="zh-CN" sz="1100" i="1" dirty="0">
                              <a:latin typeface="Cambria Math" panose="02040503050406030204" pitchFamily="18" charset="0"/>
                              <a:ea typeface="微软雅黑" panose="020B0503020204020204" pitchFamily="34" charset="-122"/>
                            </a:rPr>
                            <m:t>𝑥</m:t>
                          </m:r>
                        </m:e>
                      </m:bar>
                    </m:oMath>
                  </a14:m>
                  <a:r>
                    <a:rPr lang="zh-CN" altLang="en-US" sz="1100" dirty="0">
                      <a:latin typeface="微软雅黑" panose="020B0503020204020204" pitchFamily="34" charset="-122"/>
                      <a:ea typeface="微软雅黑" panose="020B0503020204020204" pitchFamily="34" charset="-122"/>
                    </a:rPr>
                    <a:t>表示：</a:t>
                  </a:r>
                  <a:endParaRPr lang="en-US" altLang="zh-CN" sz="1100" dirty="0">
                    <a:latin typeface="微软雅黑" panose="020B0503020204020204" pitchFamily="34" charset="-122"/>
                    <a:ea typeface="微软雅黑" panose="020B0503020204020204" pitchFamily="34" charset="-122"/>
                  </a:endParaRPr>
                </a:p>
              </p:txBody>
            </p:sp>
          </mc:Choice>
          <mc:Fallback xmlns="">
            <p:sp>
              <p:nvSpPr>
                <p:cNvPr id="34" name="îṣľídè">
                  <a:extLst>
                    <a:ext uri="{FF2B5EF4-FFF2-40B4-BE49-F238E27FC236}">
                      <a16:creationId xmlns:a16="http://schemas.microsoft.com/office/drawing/2014/main" xmlns:a14="http://schemas.microsoft.com/office/drawing/2010/main" xmlns="" id="{23C7B27E-BA81-45BD-9D1A-90796134D0AB}"/>
                    </a:ext>
                  </a:extLst>
                </p:cNvPr>
                <p:cNvSpPr>
                  <a:spLocks noRot="1" noChangeAspect="1" noMove="1" noResize="1" noEditPoints="1" noAdjustHandles="1" noChangeArrowheads="1" noChangeShapeType="1" noTextEdit="1"/>
                </p:cNvSpPr>
                <p:nvPr/>
              </p:nvSpPr>
              <p:spPr bwMode="auto">
                <a:xfrm>
                  <a:off x="496967" y="4937952"/>
                  <a:ext cx="2771177" cy="557279"/>
                </a:xfrm>
                <a:prstGeom prst="rect">
                  <a:avLst/>
                </a:prstGeom>
                <a:blipFill rotWithShape="0">
                  <a:blip r:embed="rId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5" name="îślîḍé">
              <a:extLst>
                <a:ext uri="{FF2B5EF4-FFF2-40B4-BE49-F238E27FC236}">
                  <a16:creationId xmlns:a16="http://schemas.microsoft.com/office/drawing/2014/main" id="{BAF77048-6151-4B25-B98F-2C92E82F4B6F}"/>
                </a:ext>
              </a:extLst>
            </p:cNvPr>
            <p:cNvSpPr txBox="1"/>
            <p:nvPr/>
          </p:nvSpPr>
          <p:spPr bwMode="auto">
            <a:xfrm>
              <a:off x="673100" y="4493037"/>
              <a:ext cx="255587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1600" b="1" dirty="0">
                  <a:latin typeface="微软雅黑" panose="020B0503020204020204" pitchFamily="34" charset="-122"/>
                  <a:ea typeface="微软雅黑" panose="020B0503020204020204" pitchFamily="34" charset="-122"/>
                </a:rPr>
                <a:t>01.</a:t>
              </a:r>
              <a:r>
                <a:rPr lang="zh-CN" altLang="en-US" sz="1600" b="1" dirty="0">
                  <a:latin typeface="微软雅黑" panose="020B0503020204020204" pitchFamily="34" charset="-122"/>
                  <a:ea typeface="微软雅黑" panose="020B0503020204020204" pitchFamily="34" charset="-122"/>
                </a:rPr>
                <a:t>算数平均</a:t>
              </a:r>
              <a:endParaRPr lang="en-US" altLang="zh-CN" sz="1600" b="1" dirty="0">
                <a:latin typeface="微软雅黑" panose="020B0503020204020204" pitchFamily="34" charset="-122"/>
                <a:ea typeface="微软雅黑" panose="020B0503020204020204" pitchFamily="34" charset="-122"/>
              </a:endParaRPr>
            </a:p>
          </p:txBody>
        </p:sp>
      </p:grpSp>
      <p:grpSp>
        <p:nvGrpSpPr>
          <p:cNvPr id="6" name="iŝļiḋé">
            <a:extLst>
              <a:ext uri="{FF2B5EF4-FFF2-40B4-BE49-F238E27FC236}">
                <a16:creationId xmlns:a16="http://schemas.microsoft.com/office/drawing/2014/main" id="{AFF3B73E-1F1A-4CEB-9AB8-AA93AC4427D2}"/>
              </a:ext>
            </a:extLst>
          </p:cNvPr>
          <p:cNvGrpSpPr/>
          <p:nvPr/>
        </p:nvGrpSpPr>
        <p:grpSpPr>
          <a:xfrm>
            <a:off x="1570037" y="2720975"/>
            <a:ext cx="762000" cy="762000"/>
            <a:chOff x="1570037" y="2743200"/>
            <a:chExt cx="762000" cy="762000"/>
          </a:xfrm>
          <a:solidFill>
            <a:srgbClr val="9B928C"/>
          </a:solidFill>
        </p:grpSpPr>
        <p:sp>
          <p:nvSpPr>
            <p:cNvPr id="32" name="íśḷîďe">
              <a:extLst>
                <a:ext uri="{FF2B5EF4-FFF2-40B4-BE49-F238E27FC236}">
                  <a16:creationId xmlns:a16="http://schemas.microsoft.com/office/drawing/2014/main" id="{C2733A54-E681-4326-92D2-37E1FAB8EF97}"/>
                </a:ext>
              </a:extLst>
            </p:cNvPr>
            <p:cNvSpPr/>
            <p:nvPr/>
          </p:nvSpPr>
          <p:spPr>
            <a:xfrm>
              <a:off x="1570037" y="2743200"/>
              <a:ext cx="762000" cy="762000"/>
            </a:xfrm>
            <a:prstGeom prst="ellipse">
              <a:avLst/>
            </a:prstGeom>
            <a:grpFill/>
            <a:ln w="28575">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endParaRPr>
            </a:p>
          </p:txBody>
        </p:sp>
        <p:sp>
          <p:nvSpPr>
            <p:cNvPr id="33" name="íṧļîdè">
              <a:extLst>
                <a:ext uri="{FF2B5EF4-FFF2-40B4-BE49-F238E27FC236}">
                  <a16:creationId xmlns:a16="http://schemas.microsoft.com/office/drawing/2014/main" id="{87429614-70E0-4B48-A3AE-88E8D251B19A}"/>
                </a:ext>
              </a:extLst>
            </p:cNvPr>
            <p:cNvSpPr/>
            <p:nvPr/>
          </p:nvSpPr>
          <p:spPr>
            <a:xfrm>
              <a:off x="1752541" y="2904565"/>
              <a:ext cx="396992" cy="439270"/>
            </a:xfrm>
            <a:custGeom>
              <a:avLst/>
              <a:gdLst>
                <a:gd name="connsiteX0" fmla="*/ 481589 w 546670"/>
                <a:gd name="connsiteY0" fmla="*/ 391913 h 604887"/>
                <a:gd name="connsiteX1" fmla="*/ 451551 w 546670"/>
                <a:gd name="connsiteY1" fmla="*/ 406688 h 604887"/>
                <a:gd name="connsiteX2" fmla="*/ 375678 w 546670"/>
                <a:gd name="connsiteY2" fmla="*/ 429906 h 604887"/>
                <a:gd name="connsiteX3" fmla="*/ 352427 w 546670"/>
                <a:gd name="connsiteY3" fmla="*/ 505670 h 604887"/>
                <a:gd name="connsiteX4" fmla="*/ 337631 w 546670"/>
                <a:gd name="connsiteY4" fmla="*/ 535554 h 604887"/>
                <a:gd name="connsiteX5" fmla="*/ 481589 w 546670"/>
                <a:gd name="connsiteY5" fmla="*/ 391913 h 604887"/>
                <a:gd name="connsiteX6" fmla="*/ 384133 w 546670"/>
                <a:gd name="connsiteY6" fmla="*/ 226609 h 604887"/>
                <a:gd name="connsiteX7" fmla="*/ 388361 w 546670"/>
                <a:gd name="connsiteY7" fmla="*/ 302373 h 604887"/>
                <a:gd name="connsiteX8" fmla="*/ 384133 w 546670"/>
                <a:gd name="connsiteY8" fmla="*/ 378137 h 604887"/>
                <a:gd name="connsiteX9" fmla="*/ 432639 w 546670"/>
                <a:gd name="connsiteY9" fmla="*/ 362029 h 604887"/>
                <a:gd name="connsiteX10" fmla="*/ 498165 w 546670"/>
                <a:gd name="connsiteY10" fmla="*/ 302373 h 604887"/>
                <a:gd name="connsiteX11" fmla="*/ 432639 w 546670"/>
                <a:gd name="connsiteY11" fmla="*/ 242717 h 604887"/>
                <a:gd name="connsiteX12" fmla="*/ 384133 w 546670"/>
                <a:gd name="connsiteY12" fmla="*/ 226609 h 604887"/>
                <a:gd name="connsiteX13" fmla="*/ 135706 w 546670"/>
                <a:gd name="connsiteY13" fmla="*/ 175523 h 604887"/>
                <a:gd name="connsiteX14" fmla="*/ 126473 w 546670"/>
                <a:gd name="connsiteY14" fmla="*/ 178856 h 604887"/>
                <a:gd name="connsiteX15" fmla="*/ 123248 w 546670"/>
                <a:gd name="connsiteY15" fmla="*/ 182633 h 604887"/>
                <a:gd name="connsiteX16" fmla="*/ 123248 w 546670"/>
                <a:gd name="connsiteY16" fmla="*/ 192075 h 604887"/>
                <a:gd name="connsiteX17" fmla="*/ 121801 w 546670"/>
                <a:gd name="connsiteY17" fmla="*/ 193075 h 604887"/>
                <a:gd name="connsiteX18" fmla="*/ 120912 w 546670"/>
                <a:gd name="connsiteY18" fmla="*/ 196075 h 604887"/>
                <a:gd name="connsiteX19" fmla="*/ 122914 w 546670"/>
                <a:gd name="connsiteY19" fmla="*/ 216404 h 604887"/>
                <a:gd name="connsiteX20" fmla="*/ 125695 w 546670"/>
                <a:gd name="connsiteY20" fmla="*/ 219737 h 604887"/>
                <a:gd name="connsiteX21" fmla="*/ 126807 w 546670"/>
                <a:gd name="connsiteY21" fmla="*/ 219848 h 604887"/>
                <a:gd name="connsiteX22" fmla="*/ 129810 w 546670"/>
                <a:gd name="connsiteY22" fmla="*/ 218293 h 604887"/>
                <a:gd name="connsiteX23" fmla="*/ 140600 w 546670"/>
                <a:gd name="connsiteY23" fmla="*/ 204073 h 604887"/>
                <a:gd name="connsiteX24" fmla="*/ 141379 w 546670"/>
                <a:gd name="connsiteY24" fmla="*/ 201740 h 604887"/>
                <a:gd name="connsiteX25" fmla="*/ 141379 w 546670"/>
                <a:gd name="connsiteY25" fmla="*/ 178856 h 604887"/>
                <a:gd name="connsiteX26" fmla="*/ 139488 w 546670"/>
                <a:gd name="connsiteY26" fmla="*/ 175634 h 604887"/>
                <a:gd name="connsiteX27" fmla="*/ 135706 w 546670"/>
                <a:gd name="connsiteY27" fmla="*/ 175523 h 604887"/>
                <a:gd name="connsiteX28" fmla="*/ 87208 w 546670"/>
                <a:gd name="connsiteY28" fmla="*/ 175523 h 604887"/>
                <a:gd name="connsiteX29" fmla="*/ 83537 w 546670"/>
                <a:gd name="connsiteY29" fmla="*/ 175634 h 604887"/>
                <a:gd name="connsiteX30" fmla="*/ 81646 w 546670"/>
                <a:gd name="connsiteY30" fmla="*/ 178856 h 604887"/>
                <a:gd name="connsiteX31" fmla="*/ 81646 w 546670"/>
                <a:gd name="connsiteY31" fmla="*/ 201740 h 604887"/>
                <a:gd name="connsiteX32" fmla="*/ 82425 w 546670"/>
                <a:gd name="connsiteY32" fmla="*/ 204073 h 604887"/>
                <a:gd name="connsiteX33" fmla="*/ 93103 w 546670"/>
                <a:gd name="connsiteY33" fmla="*/ 218293 h 604887"/>
                <a:gd name="connsiteX34" fmla="*/ 96218 w 546670"/>
                <a:gd name="connsiteY34" fmla="*/ 219848 h 604887"/>
                <a:gd name="connsiteX35" fmla="*/ 97219 w 546670"/>
                <a:gd name="connsiteY35" fmla="*/ 219737 h 604887"/>
                <a:gd name="connsiteX36" fmla="*/ 100000 w 546670"/>
                <a:gd name="connsiteY36" fmla="*/ 216404 h 604887"/>
                <a:gd name="connsiteX37" fmla="*/ 102113 w 546670"/>
                <a:gd name="connsiteY37" fmla="*/ 196075 h 604887"/>
                <a:gd name="connsiteX38" fmla="*/ 101112 w 546670"/>
                <a:gd name="connsiteY38" fmla="*/ 193075 h 604887"/>
                <a:gd name="connsiteX39" fmla="*/ 99666 w 546670"/>
                <a:gd name="connsiteY39" fmla="*/ 192075 h 604887"/>
                <a:gd name="connsiteX40" fmla="*/ 99666 w 546670"/>
                <a:gd name="connsiteY40" fmla="*/ 182633 h 604887"/>
                <a:gd name="connsiteX41" fmla="*/ 96551 w 546670"/>
                <a:gd name="connsiteY41" fmla="*/ 178856 h 604887"/>
                <a:gd name="connsiteX42" fmla="*/ 87208 w 546670"/>
                <a:gd name="connsiteY42" fmla="*/ 175523 h 604887"/>
                <a:gd name="connsiteX43" fmla="*/ 93214 w 546670"/>
                <a:gd name="connsiteY43" fmla="*/ 72653 h 604887"/>
                <a:gd name="connsiteX44" fmla="*/ 66629 w 546670"/>
                <a:gd name="connsiteY44" fmla="*/ 79652 h 604887"/>
                <a:gd name="connsiteX45" fmla="*/ 64516 w 546670"/>
                <a:gd name="connsiteY45" fmla="*/ 83096 h 604887"/>
                <a:gd name="connsiteX46" fmla="*/ 64516 w 546670"/>
                <a:gd name="connsiteY46" fmla="*/ 89872 h 604887"/>
                <a:gd name="connsiteX47" fmla="*/ 62959 w 546670"/>
                <a:gd name="connsiteY47" fmla="*/ 89872 h 604887"/>
                <a:gd name="connsiteX48" fmla="*/ 59065 w 546670"/>
                <a:gd name="connsiteY48" fmla="*/ 93761 h 604887"/>
                <a:gd name="connsiteX49" fmla="*/ 59065 w 546670"/>
                <a:gd name="connsiteY49" fmla="*/ 99982 h 604887"/>
                <a:gd name="connsiteX50" fmla="*/ 60845 w 546670"/>
                <a:gd name="connsiteY50" fmla="*/ 103203 h 604887"/>
                <a:gd name="connsiteX51" fmla="*/ 64516 w 546670"/>
                <a:gd name="connsiteY51" fmla="*/ 105647 h 604887"/>
                <a:gd name="connsiteX52" fmla="*/ 64738 w 546670"/>
                <a:gd name="connsiteY52" fmla="*/ 107202 h 604887"/>
                <a:gd name="connsiteX53" fmla="*/ 78531 w 546670"/>
                <a:gd name="connsiteY53" fmla="*/ 138974 h 604887"/>
                <a:gd name="connsiteX54" fmla="*/ 101223 w 546670"/>
                <a:gd name="connsiteY54" fmla="*/ 158526 h 604887"/>
                <a:gd name="connsiteX55" fmla="*/ 121801 w 546670"/>
                <a:gd name="connsiteY55" fmla="*/ 158526 h 604887"/>
                <a:gd name="connsiteX56" fmla="*/ 144493 w 546670"/>
                <a:gd name="connsiteY56" fmla="*/ 138974 h 604887"/>
                <a:gd name="connsiteX57" fmla="*/ 158175 w 546670"/>
                <a:gd name="connsiteY57" fmla="*/ 107202 h 604887"/>
                <a:gd name="connsiteX58" fmla="*/ 158398 w 546670"/>
                <a:gd name="connsiteY58" fmla="*/ 105647 h 604887"/>
                <a:gd name="connsiteX59" fmla="*/ 162179 w 546670"/>
                <a:gd name="connsiteY59" fmla="*/ 103203 h 604887"/>
                <a:gd name="connsiteX60" fmla="*/ 163848 w 546670"/>
                <a:gd name="connsiteY60" fmla="*/ 100093 h 604887"/>
                <a:gd name="connsiteX61" fmla="*/ 163848 w 546670"/>
                <a:gd name="connsiteY61" fmla="*/ 93761 h 604887"/>
                <a:gd name="connsiteX62" fmla="*/ 160066 w 546670"/>
                <a:gd name="connsiteY62" fmla="*/ 89872 h 604887"/>
                <a:gd name="connsiteX63" fmla="*/ 157953 w 546670"/>
                <a:gd name="connsiteY63" fmla="*/ 89872 h 604887"/>
                <a:gd name="connsiteX64" fmla="*/ 156729 w 546670"/>
                <a:gd name="connsiteY64" fmla="*/ 88650 h 604887"/>
                <a:gd name="connsiteX65" fmla="*/ 153058 w 546670"/>
                <a:gd name="connsiteY65" fmla="*/ 88317 h 604887"/>
                <a:gd name="connsiteX66" fmla="*/ 137930 w 546670"/>
                <a:gd name="connsiteY66" fmla="*/ 91761 h 604887"/>
                <a:gd name="connsiteX67" fmla="*/ 114460 w 546670"/>
                <a:gd name="connsiteY67" fmla="*/ 81207 h 604887"/>
                <a:gd name="connsiteX68" fmla="*/ 93214 w 546670"/>
                <a:gd name="connsiteY68" fmla="*/ 72653 h 604887"/>
                <a:gd name="connsiteX69" fmla="*/ 337631 w 546670"/>
                <a:gd name="connsiteY69" fmla="*/ 69193 h 604887"/>
                <a:gd name="connsiteX70" fmla="*/ 352427 w 546670"/>
                <a:gd name="connsiteY70" fmla="*/ 99187 h 604887"/>
                <a:gd name="connsiteX71" fmla="*/ 375678 w 546670"/>
                <a:gd name="connsiteY71" fmla="*/ 174952 h 604887"/>
                <a:gd name="connsiteX72" fmla="*/ 451551 w 546670"/>
                <a:gd name="connsiteY72" fmla="*/ 198059 h 604887"/>
                <a:gd name="connsiteX73" fmla="*/ 481589 w 546670"/>
                <a:gd name="connsiteY73" fmla="*/ 212945 h 604887"/>
                <a:gd name="connsiteX74" fmla="*/ 337631 w 546670"/>
                <a:gd name="connsiteY74" fmla="*/ 69193 h 604887"/>
                <a:gd name="connsiteX75" fmla="*/ 247963 w 546670"/>
                <a:gd name="connsiteY75" fmla="*/ 4093 h 604887"/>
                <a:gd name="connsiteX76" fmla="*/ 546670 w 546670"/>
                <a:gd name="connsiteY76" fmla="*/ 302373 h 604887"/>
                <a:gd name="connsiteX77" fmla="*/ 247963 w 546670"/>
                <a:gd name="connsiteY77" fmla="*/ 600653 h 604887"/>
                <a:gd name="connsiteX78" fmla="*/ 242957 w 546670"/>
                <a:gd name="connsiteY78" fmla="*/ 600653 h 604887"/>
                <a:gd name="connsiteX79" fmla="*/ 242957 w 546670"/>
                <a:gd name="connsiteY79" fmla="*/ 551662 h 604887"/>
                <a:gd name="connsiteX80" fmla="*/ 247963 w 546670"/>
                <a:gd name="connsiteY80" fmla="*/ 552217 h 604887"/>
                <a:gd name="connsiteX81" fmla="*/ 307705 w 546670"/>
                <a:gd name="connsiteY81" fmla="*/ 486674 h 604887"/>
                <a:gd name="connsiteX82" fmla="*/ 323836 w 546670"/>
                <a:gd name="connsiteY82" fmla="*/ 438238 h 604887"/>
                <a:gd name="connsiteX83" fmla="*/ 247963 w 546670"/>
                <a:gd name="connsiteY83" fmla="*/ 442570 h 604887"/>
                <a:gd name="connsiteX84" fmla="*/ 242957 w 546670"/>
                <a:gd name="connsiteY84" fmla="*/ 442570 h 604887"/>
                <a:gd name="connsiteX85" fmla="*/ 242957 w 546670"/>
                <a:gd name="connsiteY85" fmla="*/ 394024 h 604887"/>
                <a:gd name="connsiteX86" fmla="*/ 247963 w 546670"/>
                <a:gd name="connsiteY86" fmla="*/ 394135 h 604887"/>
                <a:gd name="connsiteX87" fmla="*/ 333848 w 546670"/>
                <a:gd name="connsiteY87" fmla="*/ 388136 h 604887"/>
                <a:gd name="connsiteX88" fmla="*/ 339856 w 546670"/>
                <a:gd name="connsiteY88" fmla="*/ 302373 h 604887"/>
                <a:gd name="connsiteX89" fmla="*/ 333848 w 546670"/>
                <a:gd name="connsiteY89" fmla="*/ 216722 h 604887"/>
                <a:gd name="connsiteX90" fmla="*/ 247963 w 546670"/>
                <a:gd name="connsiteY90" fmla="*/ 210723 h 604887"/>
                <a:gd name="connsiteX91" fmla="*/ 242957 w 546670"/>
                <a:gd name="connsiteY91" fmla="*/ 210723 h 604887"/>
                <a:gd name="connsiteX92" fmla="*/ 242957 w 546670"/>
                <a:gd name="connsiteY92" fmla="*/ 162287 h 604887"/>
                <a:gd name="connsiteX93" fmla="*/ 247963 w 546670"/>
                <a:gd name="connsiteY93" fmla="*/ 162176 h 604887"/>
                <a:gd name="connsiteX94" fmla="*/ 323836 w 546670"/>
                <a:gd name="connsiteY94" fmla="*/ 166509 h 604887"/>
                <a:gd name="connsiteX95" fmla="*/ 307705 w 546670"/>
                <a:gd name="connsiteY95" fmla="*/ 118073 h 604887"/>
                <a:gd name="connsiteX96" fmla="*/ 247963 w 546670"/>
                <a:gd name="connsiteY96" fmla="*/ 52640 h 604887"/>
                <a:gd name="connsiteX97" fmla="*/ 242957 w 546670"/>
                <a:gd name="connsiteY97" fmla="*/ 53196 h 604887"/>
                <a:gd name="connsiteX98" fmla="*/ 242957 w 546670"/>
                <a:gd name="connsiteY98" fmla="*/ 4204 h 604887"/>
                <a:gd name="connsiteX99" fmla="*/ 247963 w 546670"/>
                <a:gd name="connsiteY99" fmla="*/ 4093 h 604887"/>
                <a:gd name="connsiteX100" fmla="*/ 101779 w 546670"/>
                <a:gd name="connsiteY100" fmla="*/ 0 h 604887"/>
                <a:gd name="connsiteX101" fmla="*/ 121134 w 546670"/>
                <a:gd name="connsiteY101" fmla="*/ 0 h 604887"/>
                <a:gd name="connsiteX102" fmla="*/ 180978 w 546670"/>
                <a:gd name="connsiteY102" fmla="*/ 59656 h 604887"/>
                <a:gd name="connsiteX103" fmla="*/ 180978 w 546670"/>
                <a:gd name="connsiteY103" fmla="*/ 78430 h 604887"/>
                <a:gd name="connsiteX104" fmla="*/ 184315 w 546670"/>
                <a:gd name="connsiteY104" fmla="*/ 89095 h 604887"/>
                <a:gd name="connsiteX105" fmla="*/ 184315 w 546670"/>
                <a:gd name="connsiteY105" fmla="*/ 102426 h 604887"/>
                <a:gd name="connsiteX106" fmla="*/ 177752 w 546670"/>
                <a:gd name="connsiteY106" fmla="*/ 116534 h 604887"/>
                <a:gd name="connsiteX107" fmla="*/ 173859 w 546670"/>
                <a:gd name="connsiteY107" fmla="*/ 126643 h 604887"/>
                <a:gd name="connsiteX108" fmla="*/ 161067 w 546670"/>
                <a:gd name="connsiteY108" fmla="*/ 150861 h 604887"/>
                <a:gd name="connsiteX109" fmla="*/ 152502 w 546670"/>
                <a:gd name="connsiteY109" fmla="*/ 161748 h 604887"/>
                <a:gd name="connsiteX110" fmla="*/ 160400 w 546670"/>
                <a:gd name="connsiteY110" fmla="*/ 167747 h 604887"/>
                <a:gd name="connsiteX111" fmla="*/ 204115 w 546670"/>
                <a:gd name="connsiteY111" fmla="*/ 176412 h 604887"/>
                <a:gd name="connsiteX112" fmla="*/ 223692 w 546670"/>
                <a:gd name="connsiteY112" fmla="*/ 200407 h 604887"/>
                <a:gd name="connsiteX113" fmla="*/ 223692 w 546670"/>
                <a:gd name="connsiteY113" fmla="*/ 358044 h 604887"/>
                <a:gd name="connsiteX114" fmla="*/ 221467 w 546670"/>
                <a:gd name="connsiteY114" fmla="*/ 368265 h 604887"/>
                <a:gd name="connsiteX115" fmla="*/ 221467 w 546670"/>
                <a:gd name="connsiteY115" fmla="*/ 385484 h 604887"/>
                <a:gd name="connsiteX116" fmla="*/ 200110 w 546670"/>
                <a:gd name="connsiteY116" fmla="*/ 406813 h 604887"/>
                <a:gd name="connsiteX117" fmla="*/ 188431 w 546670"/>
                <a:gd name="connsiteY117" fmla="*/ 403369 h 604887"/>
                <a:gd name="connsiteX118" fmla="*/ 188431 w 546670"/>
                <a:gd name="connsiteY118" fmla="*/ 566561 h 604887"/>
                <a:gd name="connsiteX119" fmla="*/ 150166 w 546670"/>
                <a:gd name="connsiteY119" fmla="*/ 604887 h 604887"/>
                <a:gd name="connsiteX120" fmla="*/ 111902 w 546670"/>
                <a:gd name="connsiteY120" fmla="*/ 566561 h 604887"/>
                <a:gd name="connsiteX121" fmla="*/ 73526 w 546670"/>
                <a:gd name="connsiteY121" fmla="*/ 604887 h 604887"/>
                <a:gd name="connsiteX122" fmla="*/ 35261 w 546670"/>
                <a:gd name="connsiteY122" fmla="*/ 566561 h 604887"/>
                <a:gd name="connsiteX123" fmla="*/ 35261 w 546670"/>
                <a:gd name="connsiteY123" fmla="*/ 403369 h 604887"/>
                <a:gd name="connsiteX124" fmla="*/ 23582 w 546670"/>
                <a:gd name="connsiteY124" fmla="*/ 406813 h 604887"/>
                <a:gd name="connsiteX125" fmla="*/ 2225 w 546670"/>
                <a:gd name="connsiteY125" fmla="*/ 385484 h 604887"/>
                <a:gd name="connsiteX126" fmla="*/ 2225 w 546670"/>
                <a:gd name="connsiteY126" fmla="*/ 368265 h 604887"/>
                <a:gd name="connsiteX127" fmla="*/ 0 w 546670"/>
                <a:gd name="connsiteY127" fmla="*/ 358044 h 604887"/>
                <a:gd name="connsiteX128" fmla="*/ 0 w 546670"/>
                <a:gd name="connsiteY128" fmla="*/ 200296 h 604887"/>
                <a:gd name="connsiteX129" fmla="*/ 19577 w 546670"/>
                <a:gd name="connsiteY129" fmla="*/ 176412 h 604887"/>
                <a:gd name="connsiteX130" fmla="*/ 62625 w 546670"/>
                <a:gd name="connsiteY130" fmla="*/ 167747 h 604887"/>
                <a:gd name="connsiteX131" fmla="*/ 70522 w 546670"/>
                <a:gd name="connsiteY131" fmla="*/ 161748 h 604887"/>
                <a:gd name="connsiteX132" fmla="*/ 61957 w 546670"/>
                <a:gd name="connsiteY132" fmla="*/ 150861 h 604887"/>
                <a:gd name="connsiteX133" fmla="*/ 49054 w 546670"/>
                <a:gd name="connsiteY133" fmla="*/ 126643 h 604887"/>
                <a:gd name="connsiteX134" fmla="*/ 45161 w 546670"/>
                <a:gd name="connsiteY134" fmla="*/ 116534 h 604887"/>
                <a:gd name="connsiteX135" fmla="*/ 38598 w 546670"/>
                <a:gd name="connsiteY135" fmla="*/ 102426 h 604887"/>
                <a:gd name="connsiteX136" fmla="*/ 38598 w 546670"/>
                <a:gd name="connsiteY136" fmla="*/ 89095 h 604887"/>
                <a:gd name="connsiteX137" fmla="*/ 42047 w 546670"/>
                <a:gd name="connsiteY137" fmla="*/ 78430 h 604887"/>
                <a:gd name="connsiteX138" fmla="*/ 42047 w 546670"/>
                <a:gd name="connsiteY138" fmla="*/ 59656 h 604887"/>
                <a:gd name="connsiteX139" fmla="*/ 101779 w 546670"/>
                <a:gd name="connsiteY139" fmla="*/ 0 h 60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546670" h="604887">
                  <a:moveTo>
                    <a:pt x="481589" y="391913"/>
                  </a:moveTo>
                  <a:cubicBezTo>
                    <a:pt x="472466" y="397134"/>
                    <a:pt x="462454" y="402133"/>
                    <a:pt x="451551" y="406688"/>
                  </a:cubicBezTo>
                  <a:cubicBezTo>
                    <a:pt x="428967" y="416242"/>
                    <a:pt x="403269" y="424018"/>
                    <a:pt x="375678" y="429906"/>
                  </a:cubicBezTo>
                  <a:cubicBezTo>
                    <a:pt x="369782" y="457457"/>
                    <a:pt x="361995" y="483008"/>
                    <a:pt x="352427" y="505670"/>
                  </a:cubicBezTo>
                  <a:cubicBezTo>
                    <a:pt x="347866" y="516446"/>
                    <a:pt x="342860" y="526444"/>
                    <a:pt x="337631" y="535554"/>
                  </a:cubicBezTo>
                  <a:cubicBezTo>
                    <a:pt x="403602" y="510225"/>
                    <a:pt x="456112" y="457790"/>
                    <a:pt x="481589" y="391913"/>
                  </a:cubicBezTo>
                  <a:close/>
                  <a:moveTo>
                    <a:pt x="384133" y="226609"/>
                  </a:moveTo>
                  <a:cubicBezTo>
                    <a:pt x="386915" y="251049"/>
                    <a:pt x="388361" y="276489"/>
                    <a:pt x="388361" y="302373"/>
                  </a:cubicBezTo>
                  <a:cubicBezTo>
                    <a:pt x="388361" y="328369"/>
                    <a:pt x="386915" y="353697"/>
                    <a:pt x="384133" y="378137"/>
                  </a:cubicBezTo>
                  <a:cubicBezTo>
                    <a:pt x="401600" y="373694"/>
                    <a:pt x="417842" y="368250"/>
                    <a:pt x="432639" y="362029"/>
                  </a:cubicBezTo>
                  <a:cubicBezTo>
                    <a:pt x="473690" y="344699"/>
                    <a:pt x="498165" y="322370"/>
                    <a:pt x="498165" y="302373"/>
                  </a:cubicBezTo>
                  <a:cubicBezTo>
                    <a:pt x="498165" y="282377"/>
                    <a:pt x="473690" y="260047"/>
                    <a:pt x="432639" y="242717"/>
                  </a:cubicBezTo>
                  <a:cubicBezTo>
                    <a:pt x="417842" y="236496"/>
                    <a:pt x="401600" y="231164"/>
                    <a:pt x="384133" y="226609"/>
                  </a:cubicBezTo>
                  <a:close/>
                  <a:moveTo>
                    <a:pt x="135706" y="175523"/>
                  </a:moveTo>
                  <a:cubicBezTo>
                    <a:pt x="132591" y="177189"/>
                    <a:pt x="129477" y="178300"/>
                    <a:pt x="126473" y="178856"/>
                  </a:cubicBezTo>
                  <a:cubicBezTo>
                    <a:pt x="124582" y="179189"/>
                    <a:pt x="123248" y="180744"/>
                    <a:pt x="123248" y="182633"/>
                  </a:cubicBezTo>
                  <a:lnTo>
                    <a:pt x="123248" y="192075"/>
                  </a:lnTo>
                  <a:cubicBezTo>
                    <a:pt x="122691" y="192298"/>
                    <a:pt x="122246" y="192631"/>
                    <a:pt x="121801" y="193075"/>
                  </a:cubicBezTo>
                  <a:cubicBezTo>
                    <a:pt x="121134" y="193964"/>
                    <a:pt x="120689" y="194964"/>
                    <a:pt x="120912" y="196075"/>
                  </a:cubicBezTo>
                  <a:lnTo>
                    <a:pt x="122914" y="216404"/>
                  </a:lnTo>
                  <a:cubicBezTo>
                    <a:pt x="123136" y="217960"/>
                    <a:pt x="124249" y="219293"/>
                    <a:pt x="125695" y="219737"/>
                  </a:cubicBezTo>
                  <a:cubicBezTo>
                    <a:pt x="126028" y="219737"/>
                    <a:pt x="126473" y="219848"/>
                    <a:pt x="126807" y="219848"/>
                  </a:cubicBezTo>
                  <a:cubicBezTo>
                    <a:pt x="127919" y="219848"/>
                    <a:pt x="129032" y="219293"/>
                    <a:pt x="129810" y="218293"/>
                  </a:cubicBezTo>
                  <a:lnTo>
                    <a:pt x="140600" y="204073"/>
                  </a:lnTo>
                  <a:cubicBezTo>
                    <a:pt x="141045" y="203407"/>
                    <a:pt x="141379" y="202629"/>
                    <a:pt x="141379" y="201740"/>
                  </a:cubicBezTo>
                  <a:lnTo>
                    <a:pt x="141379" y="178856"/>
                  </a:lnTo>
                  <a:cubicBezTo>
                    <a:pt x="141379" y="177523"/>
                    <a:pt x="140600" y="176301"/>
                    <a:pt x="139488" y="175634"/>
                  </a:cubicBezTo>
                  <a:cubicBezTo>
                    <a:pt x="138375" y="174968"/>
                    <a:pt x="136929" y="174856"/>
                    <a:pt x="135706" y="175523"/>
                  </a:cubicBezTo>
                  <a:close/>
                  <a:moveTo>
                    <a:pt x="87208" y="175523"/>
                  </a:moveTo>
                  <a:cubicBezTo>
                    <a:pt x="86095" y="174856"/>
                    <a:pt x="84649" y="174968"/>
                    <a:pt x="83537" y="175634"/>
                  </a:cubicBezTo>
                  <a:cubicBezTo>
                    <a:pt x="82313" y="176301"/>
                    <a:pt x="81646" y="177523"/>
                    <a:pt x="81646" y="178856"/>
                  </a:cubicBezTo>
                  <a:lnTo>
                    <a:pt x="81646" y="201740"/>
                  </a:lnTo>
                  <a:cubicBezTo>
                    <a:pt x="81646" y="202629"/>
                    <a:pt x="81868" y="203407"/>
                    <a:pt x="82425" y="204073"/>
                  </a:cubicBezTo>
                  <a:lnTo>
                    <a:pt x="93103" y="218293"/>
                  </a:lnTo>
                  <a:cubicBezTo>
                    <a:pt x="93882" y="219293"/>
                    <a:pt x="94994" y="219848"/>
                    <a:pt x="96218" y="219848"/>
                  </a:cubicBezTo>
                  <a:cubicBezTo>
                    <a:pt x="96551" y="219848"/>
                    <a:pt x="96885" y="219848"/>
                    <a:pt x="97219" y="219737"/>
                  </a:cubicBezTo>
                  <a:cubicBezTo>
                    <a:pt x="98776" y="219293"/>
                    <a:pt x="99888" y="217960"/>
                    <a:pt x="100000" y="216404"/>
                  </a:cubicBezTo>
                  <a:lnTo>
                    <a:pt x="102113" y="196075"/>
                  </a:lnTo>
                  <a:cubicBezTo>
                    <a:pt x="102224" y="194964"/>
                    <a:pt x="101891" y="193964"/>
                    <a:pt x="101112" y="193075"/>
                  </a:cubicBezTo>
                  <a:cubicBezTo>
                    <a:pt x="100778" y="192631"/>
                    <a:pt x="100222" y="192298"/>
                    <a:pt x="99666" y="192075"/>
                  </a:cubicBezTo>
                  <a:lnTo>
                    <a:pt x="99666" y="182633"/>
                  </a:lnTo>
                  <a:cubicBezTo>
                    <a:pt x="99666" y="180744"/>
                    <a:pt x="98331" y="179189"/>
                    <a:pt x="96551" y="178856"/>
                  </a:cubicBezTo>
                  <a:cubicBezTo>
                    <a:pt x="93548" y="178300"/>
                    <a:pt x="90433" y="177189"/>
                    <a:pt x="87208" y="175523"/>
                  </a:cubicBezTo>
                  <a:close/>
                  <a:moveTo>
                    <a:pt x="93214" y="72653"/>
                  </a:moveTo>
                  <a:cubicBezTo>
                    <a:pt x="82313" y="72653"/>
                    <a:pt x="71857" y="77097"/>
                    <a:pt x="66629" y="79652"/>
                  </a:cubicBezTo>
                  <a:cubicBezTo>
                    <a:pt x="65294" y="80319"/>
                    <a:pt x="64516" y="81652"/>
                    <a:pt x="64516" y="83096"/>
                  </a:cubicBezTo>
                  <a:lnTo>
                    <a:pt x="64516" y="89872"/>
                  </a:lnTo>
                  <a:lnTo>
                    <a:pt x="62959" y="89872"/>
                  </a:lnTo>
                  <a:cubicBezTo>
                    <a:pt x="60845" y="89872"/>
                    <a:pt x="59065" y="91650"/>
                    <a:pt x="59065" y="93761"/>
                  </a:cubicBezTo>
                  <a:lnTo>
                    <a:pt x="59065" y="99982"/>
                  </a:lnTo>
                  <a:cubicBezTo>
                    <a:pt x="59065" y="101315"/>
                    <a:pt x="59733" y="102537"/>
                    <a:pt x="60845" y="103203"/>
                  </a:cubicBezTo>
                  <a:lnTo>
                    <a:pt x="64516" y="105647"/>
                  </a:lnTo>
                  <a:lnTo>
                    <a:pt x="64738" y="107202"/>
                  </a:lnTo>
                  <a:cubicBezTo>
                    <a:pt x="65962" y="116423"/>
                    <a:pt x="71079" y="128199"/>
                    <a:pt x="78531" y="138974"/>
                  </a:cubicBezTo>
                  <a:cubicBezTo>
                    <a:pt x="87875" y="152527"/>
                    <a:pt x="96663" y="158526"/>
                    <a:pt x="101223" y="158526"/>
                  </a:cubicBezTo>
                  <a:lnTo>
                    <a:pt x="121801" y="158526"/>
                  </a:lnTo>
                  <a:cubicBezTo>
                    <a:pt x="126362" y="158526"/>
                    <a:pt x="135150" y="152527"/>
                    <a:pt x="144493" y="138974"/>
                  </a:cubicBezTo>
                  <a:cubicBezTo>
                    <a:pt x="151835" y="128199"/>
                    <a:pt x="156951" y="116423"/>
                    <a:pt x="158175" y="107202"/>
                  </a:cubicBezTo>
                  <a:lnTo>
                    <a:pt x="158398" y="105647"/>
                  </a:lnTo>
                  <a:lnTo>
                    <a:pt x="162179" y="103203"/>
                  </a:lnTo>
                  <a:cubicBezTo>
                    <a:pt x="163181" y="102537"/>
                    <a:pt x="163848" y="101315"/>
                    <a:pt x="163848" y="100093"/>
                  </a:cubicBezTo>
                  <a:lnTo>
                    <a:pt x="163848" y="93761"/>
                  </a:lnTo>
                  <a:cubicBezTo>
                    <a:pt x="163848" y="91650"/>
                    <a:pt x="162179" y="89872"/>
                    <a:pt x="160066" y="89872"/>
                  </a:cubicBezTo>
                  <a:lnTo>
                    <a:pt x="157953" y="89872"/>
                  </a:lnTo>
                  <a:cubicBezTo>
                    <a:pt x="157619" y="89428"/>
                    <a:pt x="157285" y="88984"/>
                    <a:pt x="156729" y="88650"/>
                  </a:cubicBezTo>
                  <a:cubicBezTo>
                    <a:pt x="155617" y="87984"/>
                    <a:pt x="154282" y="87873"/>
                    <a:pt x="153058" y="88317"/>
                  </a:cubicBezTo>
                  <a:cubicBezTo>
                    <a:pt x="147942" y="90650"/>
                    <a:pt x="142825" y="91761"/>
                    <a:pt x="137930" y="91761"/>
                  </a:cubicBezTo>
                  <a:cubicBezTo>
                    <a:pt x="129254" y="91761"/>
                    <a:pt x="121357" y="88206"/>
                    <a:pt x="114460" y="81207"/>
                  </a:cubicBezTo>
                  <a:cubicBezTo>
                    <a:pt x="109010" y="75542"/>
                    <a:pt x="101779" y="72653"/>
                    <a:pt x="93214" y="72653"/>
                  </a:cubicBezTo>
                  <a:close/>
                  <a:moveTo>
                    <a:pt x="337631" y="69193"/>
                  </a:moveTo>
                  <a:cubicBezTo>
                    <a:pt x="342860" y="78302"/>
                    <a:pt x="347866" y="88300"/>
                    <a:pt x="352427" y="99187"/>
                  </a:cubicBezTo>
                  <a:cubicBezTo>
                    <a:pt x="361995" y="121739"/>
                    <a:pt x="369782" y="147290"/>
                    <a:pt x="375678" y="174952"/>
                  </a:cubicBezTo>
                  <a:cubicBezTo>
                    <a:pt x="403269" y="180728"/>
                    <a:pt x="428967" y="188505"/>
                    <a:pt x="451551" y="198059"/>
                  </a:cubicBezTo>
                  <a:cubicBezTo>
                    <a:pt x="462454" y="202724"/>
                    <a:pt x="472466" y="207612"/>
                    <a:pt x="481589" y="212945"/>
                  </a:cubicBezTo>
                  <a:cubicBezTo>
                    <a:pt x="456112" y="147068"/>
                    <a:pt x="403602" y="94633"/>
                    <a:pt x="337631" y="69193"/>
                  </a:cubicBezTo>
                  <a:close/>
                  <a:moveTo>
                    <a:pt x="247963" y="4093"/>
                  </a:moveTo>
                  <a:cubicBezTo>
                    <a:pt x="412725" y="4093"/>
                    <a:pt x="546670" y="137958"/>
                    <a:pt x="546670" y="302373"/>
                  </a:cubicBezTo>
                  <a:cubicBezTo>
                    <a:pt x="546670" y="466899"/>
                    <a:pt x="412725" y="600653"/>
                    <a:pt x="247963" y="600653"/>
                  </a:cubicBezTo>
                  <a:cubicBezTo>
                    <a:pt x="246295" y="600653"/>
                    <a:pt x="244626" y="600653"/>
                    <a:pt x="242957" y="600653"/>
                  </a:cubicBezTo>
                  <a:lnTo>
                    <a:pt x="242957" y="551662"/>
                  </a:lnTo>
                  <a:cubicBezTo>
                    <a:pt x="244626" y="551995"/>
                    <a:pt x="246295" y="552217"/>
                    <a:pt x="247963" y="552217"/>
                  </a:cubicBezTo>
                  <a:cubicBezTo>
                    <a:pt x="268100" y="552217"/>
                    <a:pt x="290350" y="527666"/>
                    <a:pt x="307705" y="486674"/>
                  </a:cubicBezTo>
                  <a:cubicBezTo>
                    <a:pt x="314046" y="472010"/>
                    <a:pt x="319386" y="455679"/>
                    <a:pt x="323836" y="438238"/>
                  </a:cubicBezTo>
                  <a:cubicBezTo>
                    <a:pt x="299472" y="441126"/>
                    <a:pt x="273996" y="442570"/>
                    <a:pt x="247963" y="442570"/>
                  </a:cubicBezTo>
                  <a:cubicBezTo>
                    <a:pt x="246295" y="442570"/>
                    <a:pt x="244626" y="442570"/>
                    <a:pt x="242957" y="442570"/>
                  </a:cubicBezTo>
                  <a:lnTo>
                    <a:pt x="242957" y="394024"/>
                  </a:lnTo>
                  <a:cubicBezTo>
                    <a:pt x="244626" y="394024"/>
                    <a:pt x="246295" y="394135"/>
                    <a:pt x="247963" y="394135"/>
                  </a:cubicBezTo>
                  <a:cubicBezTo>
                    <a:pt x="277778" y="394135"/>
                    <a:pt x="306703" y="392024"/>
                    <a:pt x="333848" y="388136"/>
                  </a:cubicBezTo>
                  <a:cubicBezTo>
                    <a:pt x="337742" y="361029"/>
                    <a:pt x="339856" y="332146"/>
                    <a:pt x="339856" y="302373"/>
                  </a:cubicBezTo>
                  <a:cubicBezTo>
                    <a:pt x="339856" y="272712"/>
                    <a:pt x="337742" y="243828"/>
                    <a:pt x="333848" y="216722"/>
                  </a:cubicBezTo>
                  <a:cubicBezTo>
                    <a:pt x="306703" y="212723"/>
                    <a:pt x="277778" y="210723"/>
                    <a:pt x="247963" y="210723"/>
                  </a:cubicBezTo>
                  <a:cubicBezTo>
                    <a:pt x="246295" y="210723"/>
                    <a:pt x="244626" y="210723"/>
                    <a:pt x="242957" y="210723"/>
                  </a:cubicBezTo>
                  <a:lnTo>
                    <a:pt x="242957" y="162287"/>
                  </a:lnTo>
                  <a:cubicBezTo>
                    <a:pt x="244626" y="162287"/>
                    <a:pt x="246295" y="162176"/>
                    <a:pt x="247963" y="162176"/>
                  </a:cubicBezTo>
                  <a:cubicBezTo>
                    <a:pt x="273996" y="162176"/>
                    <a:pt x="299472" y="163731"/>
                    <a:pt x="323836" y="166509"/>
                  </a:cubicBezTo>
                  <a:cubicBezTo>
                    <a:pt x="319386" y="149067"/>
                    <a:pt x="314046" y="132848"/>
                    <a:pt x="307705" y="118073"/>
                  </a:cubicBezTo>
                  <a:cubicBezTo>
                    <a:pt x="290350" y="77080"/>
                    <a:pt x="268100" y="52640"/>
                    <a:pt x="247963" y="52640"/>
                  </a:cubicBezTo>
                  <a:cubicBezTo>
                    <a:pt x="246295" y="52640"/>
                    <a:pt x="244626" y="52862"/>
                    <a:pt x="242957" y="53196"/>
                  </a:cubicBezTo>
                  <a:lnTo>
                    <a:pt x="242957" y="4204"/>
                  </a:lnTo>
                  <a:cubicBezTo>
                    <a:pt x="244626" y="4204"/>
                    <a:pt x="246295" y="4093"/>
                    <a:pt x="247963" y="4093"/>
                  </a:cubicBezTo>
                  <a:close/>
                  <a:moveTo>
                    <a:pt x="101779" y="0"/>
                  </a:moveTo>
                  <a:lnTo>
                    <a:pt x="121134" y="0"/>
                  </a:lnTo>
                  <a:cubicBezTo>
                    <a:pt x="154171" y="0"/>
                    <a:pt x="180978" y="26773"/>
                    <a:pt x="180978" y="59656"/>
                  </a:cubicBezTo>
                  <a:lnTo>
                    <a:pt x="180978" y="78430"/>
                  </a:lnTo>
                  <a:cubicBezTo>
                    <a:pt x="183203" y="81541"/>
                    <a:pt x="184315" y="85318"/>
                    <a:pt x="184315" y="89095"/>
                  </a:cubicBezTo>
                  <a:lnTo>
                    <a:pt x="184315" y="102426"/>
                  </a:lnTo>
                  <a:cubicBezTo>
                    <a:pt x="184315" y="107869"/>
                    <a:pt x="181868" y="113090"/>
                    <a:pt x="177752" y="116534"/>
                  </a:cubicBezTo>
                  <a:cubicBezTo>
                    <a:pt x="176751" y="119867"/>
                    <a:pt x="175416" y="123311"/>
                    <a:pt x="173859" y="126643"/>
                  </a:cubicBezTo>
                  <a:cubicBezTo>
                    <a:pt x="170856" y="134753"/>
                    <a:pt x="166406" y="143085"/>
                    <a:pt x="161067" y="150861"/>
                  </a:cubicBezTo>
                  <a:cubicBezTo>
                    <a:pt x="158842" y="154083"/>
                    <a:pt x="155839" y="157860"/>
                    <a:pt x="152502" y="161748"/>
                  </a:cubicBezTo>
                  <a:cubicBezTo>
                    <a:pt x="155505" y="163192"/>
                    <a:pt x="158175" y="165192"/>
                    <a:pt x="160400" y="167747"/>
                  </a:cubicBezTo>
                  <a:lnTo>
                    <a:pt x="204115" y="176412"/>
                  </a:lnTo>
                  <a:cubicBezTo>
                    <a:pt x="215461" y="178745"/>
                    <a:pt x="223692" y="188743"/>
                    <a:pt x="223692" y="200407"/>
                  </a:cubicBezTo>
                  <a:lnTo>
                    <a:pt x="223692" y="358044"/>
                  </a:lnTo>
                  <a:cubicBezTo>
                    <a:pt x="223692" y="361710"/>
                    <a:pt x="222913" y="365154"/>
                    <a:pt x="221467" y="368265"/>
                  </a:cubicBezTo>
                  <a:lnTo>
                    <a:pt x="221467" y="385484"/>
                  </a:lnTo>
                  <a:cubicBezTo>
                    <a:pt x="221467" y="397259"/>
                    <a:pt x="211901" y="406813"/>
                    <a:pt x="200110" y="406813"/>
                  </a:cubicBezTo>
                  <a:cubicBezTo>
                    <a:pt x="195772" y="406813"/>
                    <a:pt x="191879" y="405591"/>
                    <a:pt x="188431" y="403369"/>
                  </a:cubicBezTo>
                  <a:lnTo>
                    <a:pt x="188431" y="566561"/>
                  </a:lnTo>
                  <a:cubicBezTo>
                    <a:pt x="188431" y="587668"/>
                    <a:pt x="171301" y="604887"/>
                    <a:pt x="150166" y="604887"/>
                  </a:cubicBezTo>
                  <a:cubicBezTo>
                    <a:pt x="129032" y="604887"/>
                    <a:pt x="111902" y="587668"/>
                    <a:pt x="111902" y="566561"/>
                  </a:cubicBezTo>
                  <a:cubicBezTo>
                    <a:pt x="111902" y="587668"/>
                    <a:pt x="94772" y="604887"/>
                    <a:pt x="73526" y="604887"/>
                  </a:cubicBezTo>
                  <a:cubicBezTo>
                    <a:pt x="52391" y="604887"/>
                    <a:pt x="35261" y="587668"/>
                    <a:pt x="35261" y="566561"/>
                  </a:cubicBezTo>
                  <a:lnTo>
                    <a:pt x="35261" y="403369"/>
                  </a:lnTo>
                  <a:cubicBezTo>
                    <a:pt x="31924" y="405591"/>
                    <a:pt x="27920" y="406813"/>
                    <a:pt x="23582" y="406813"/>
                  </a:cubicBezTo>
                  <a:cubicBezTo>
                    <a:pt x="11791" y="406813"/>
                    <a:pt x="2225" y="397259"/>
                    <a:pt x="2225" y="385484"/>
                  </a:cubicBezTo>
                  <a:lnTo>
                    <a:pt x="2225" y="368265"/>
                  </a:lnTo>
                  <a:cubicBezTo>
                    <a:pt x="779" y="365154"/>
                    <a:pt x="0" y="361710"/>
                    <a:pt x="0" y="358044"/>
                  </a:cubicBezTo>
                  <a:lnTo>
                    <a:pt x="0" y="200296"/>
                  </a:lnTo>
                  <a:cubicBezTo>
                    <a:pt x="0" y="188743"/>
                    <a:pt x="8231" y="178745"/>
                    <a:pt x="19577" y="176412"/>
                  </a:cubicBezTo>
                  <a:lnTo>
                    <a:pt x="62625" y="167747"/>
                  </a:lnTo>
                  <a:cubicBezTo>
                    <a:pt x="64850" y="165192"/>
                    <a:pt x="67519" y="163192"/>
                    <a:pt x="70522" y="161748"/>
                  </a:cubicBezTo>
                  <a:cubicBezTo>
                    <a:pt x="67074" y="157971"/>
                    <a:pt x="64182" y="154083"/>
                    <a:pt x="61957" y="150861"/>
                  </a:cubicBezTo>
                  <a:cubicBezTo>
                    <a:pt x="56618" y="143085"/>
                    <a:pt x="52169" y="134753"/>
                    <a:pt x="49054" y="126643"/>
                  </a:cubicBezTo>
                  <a:cubicBezTo>
                    <a:pt x="47497" y="123311"/>
                    <a:pt x="46273" y="119867"/>
                    <a:pt x="45161" y="116534"/>
                  </a:cubicBezTo>
                  <a:cubicBezTo>
                    <a:pt x="41045" y="113090"/>
                    <a:pt x="38598" y="107869"/>
                    <a:pt x="38598" y="102426"/>
                  </a:cubicBezTo>
                  <a:lnTo>
                    <a:pt x="38598" y="89095"/>
                  </a:lnTo>
                  <a:cubicBezTo>
                    <a:pt x="38598" y="85318"/>
                    <a:pt x="39822" y="81541"/>
                    <a:pt x="42047" y="78430"/>
                  </a:cubicBezTo>
                  <a:lnTo>
                    <a:pt x="42047" y="59656"/>
                  </a:lnTo>
                  <a:cubicBezTo>
                    <a:pt x="42047" y="26773"/>
                    <a:pt x="68854" y="0"/>
                    <a:pt x="101779" y="0"/>
                  </a:cubicBezTo>
                  <a:close/>
                </a:path>
              </a:pathLst>
            </a:custGeom>
            <a:grpFill/>
            <a:ln w="19050">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grpSp>
      <p:grpSp>
        <p:nvGrpSpPr>
          <p:cNvPr id="9" name="ïṡḷîḍê">
            <a:extLst>
              <a:ext uri="{FF2B5EF4-FFF2-40B4-BE49-F238E27FC236}">
                <a16:creationId xmlns:a16="http://schemas.microsoft.com/office/drawing/2014/main" id="{0AE5D71D-B010-48D5-B2C6-38DB3464E6EC}"/>
              </a:ext>
            </a:extLst>
          </p:cNvPr>
          <p:cNvGrpSpPr/>
          <p:nvPr/>
        </p:nvGrpSpPr>
        <p:grpSpPr>
          <a:xfrm>
            <a:off x="4333345" y="2720975"/>
            <a:ext cx="762000" cy="762000"/>
            <a:chOff x="4333345" y="2743200"/>
            <a:chExt cx="762000" cy="762000"/>
          </a:xfrm>
          <a:solidFill>
            <a:srgbClr val="9B928C"/>
          </a:solidFill>
        </p:grpSpPr>
        <p:sp>
          <p:nvSpPr>
            <p:cNvPr id="28" name="ïṡḻiďè">
              <a:extLst>
                <a:ext uri="{FF2B5EF4-FFF2-40B4-BE49-F238E27FC236}">
                  <a16:creationId xmlns:a16="http://schemas.microsoft.com/office/drawing/2014/main" id="{E46E980B-6C3D-4207-B660-104D5E0D90C3}"/>
                </a:ext>
              </a:extLst>
            </p:cNvPr>
            <p:cNvSpPr/>
            <p:nvPr/>
          </p:nvSpPr>
          <p:spPr>
            <a:xfrm>
              <a:off x="4333345" y="2743200"/>
              <a:ext cx="762000" cy="762000"/>
            </a:xfrm>
            <a:prstGeom prst="ellipse">
              <a:avLst/>
            </a:prstGeom>
            <a:grpFill/>
            <a:ln w="28575">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endParaRPr>
            </a:p>
          </p:txBody>
        </p:sp>
        <p:sp>
          <p:nvSpPr>
            <p:cNvPr id="29" name="iṡ1ïďe">
              <a:extLst>
                <a:ext uri="{FF2B5EF4-FFF2-40B4-BE49-F238E27FC236}">
                  <a16:creationId xmlns:a16="http://schemas.microsoft.com/office/drawing/2014/main" id="{CF1F240E-2A01-46B1-B51C-7B648F7FF47E}"/>
                </a:ext>
              </a:extLst>
            </p:cNvPr>
            <p:cNvSpPr/>
            <p:nvPr/>
          </p:nvSpPr>
          <p:spPr>
            <a:xfrm>
              <a:off x="4497943" y="2904565"/>
              <a:ext cx="432804" cy="439270"/>
            </a:xfrm>
            <a:custGeom>
              <a:avLst/>
              <a:gdLst>
                <a:gd name="connsiteX0" fmla="*/ 322492 w 599806"/>
                <a:gd name="connsiteY0" fmla="*/ 361615 h 608768"/>
                <a:gd name="connsiteX1" fmla="*/ 258086 w 599806"/>
                <a:gd name="connsiteY1" fmla="*/ 442798 h 608768"/>
                <a:gd name="connsiteX2" fmla="*/ 339393 w 599806"/>
                <a:gd name="connsiteY2" fmla="*/ 378490 h 608768"/>
                <a:gd name="connsiteX3" fmla="*/ 329572 w 599806"/>
                <a:gd name="connsiteY3" fmla="*/ 371421 h 608768"/>
                <a:gd name="connsiteX4" fmla="*/ 322492 w 599806"/>
                <a:gd name="connsiteY4" fmla="*/ 361615 h 608768"/>
                <a:gd name="connsiteX5" fmla="*/ 349099 w 599806"/>
                <a:gd name="connsiteY5" fmla="*/ 337784 h 608768"/>
                <a:gd name="connsiteX6" fmla="*/ 349099 w 599806"/>
                <a:gd name="connsiteY6" fmla="*/ 351923 h 608768"/>
                <a:gd name="connsiteX7" fmla="*/ 363259 w 599806"/>
                <a:gd name="connsiteY7" fmla="*/ 351923 h 608768"/>
                <a:gd name="connsiteX8" fmla="*/ 457227 w 599806"/>
                <a:gd name="connsiteY8" fmla="*/ 229763 h 608768"/>
                <a:gd name="connsiteX9" fmla="*/ 467062 w 599806"/>
                <a:gd name="connsiteY9" fmla="*/ 234138 h 608768"/>
                <a:gd name="connsiteX10" fmla="*/ 468204 w 599806"/>
                <a:gd name="connsiteY10" fmla="*/ 254206 h 608768"/>
                <a:gd name="connsiteX11" fmla="*/ 393635 w 599806"/>
                <a:gd name="connsiteY11" fmla="*/ 348274 h 608768"/>
                <a:gd name="connsiteX12" fmla="*/ 382787 w 599806"/>
                <a:gd name="connsiteY12" fmla="*/ 371421 h 608768"/>
                <a:gd name="connsiteX13" fmla="*/ 359491 w 599806"/>
                <a:gd name="connsiteY13" fmla="*/ 382253 h 608768"/>
                <a:gd name="connsiteX14" fmla="*/ 265395 w 599806"/>
                <a:gd name="connsiteY14" fmla="*/ 456709 h 608768"/>
                <a:gd name="connsiteX15" fmla="*/ 245296 w 599806"/>
                <a:gd name="connsiteY15" fmla="*/ 455569 h 608768"/>
                <a:gd name="connsiteX16" fmla="*/ 244154 w 599806"/>
                <a:gd name="connsiteY16" fmla="*/ 435501 h 608768"/>
                <a:gd name="connsiteX17" fmla="*/ 318723 w 599806"/>
                <a:gd name="connsiteY17" fmla="*/ 341547 h 608768"/>
                <a:gd name="connsiteX18" fmla="*/ 329572 w 599806"/>
                <a:gd name="connsiteY18" fmla="*/ 318286 h 608768"/>
                <a:gd name="connsiteX19" fmla="*/ 352753 w 599806"/>
                <a:gd name="connsiteY19" fmla="*/ 307454 h 608768"/>
                <a:gd name="connsiteX20" fmla="*/ 446964 w 599806"/>
                <a:gd name="connsiteY20" fmla="*/ 232998 h 608768"/>
                <a:gd name="connsiteX21" fmla="*/ 457227 w 599806"/>
                <a:gd name="connsiteY21" fmla="*/ 229763 h 608768"/>
                <a:gd name="connsiteX22" fmla="*/ 136593 w 599806"/>
                <a:gd name="connsiteY22" fmla="*/ 176654 h 608768"/>
                <a:gd name="connsiteX23" fmla="*/ 127228 w 599806"/>
                <a:gd name="connsiteY23" fmla="*/ 179962 h 608768"/>
                <a:gd name="connsiteX24" fmla="*/ 124030 w 599806"/>
                <a:gd name="connsiteY24" fmla="*/ 183725 h 608768"/>
                <a:gd name="connsiteX25" fmla="*/ 124030 w 599806"/>
                <a:gd name="connsiteY25" fmla="*/ 193419 h 608768"/>
                <a:gd name="connsiteX26" fmla="*/ 122545 w 599806"/>
                <a:gd name="connsiteY26" fmla="*/ 194331 h 608768"/>
                <a:gd name="connsiteX27" fmla="*/ 121632 w 599806"/>
                <a:gd name="connsiteY27" fmla="*/ 197296 h 608768"/>
                <a:gd name="connsiteX28" fmla="*/ 123688 w 599806"/>
                <a:gd name="connsiteY28" fmla="*/ 217824 h 608768"/>
                <a:gd name="connsiteX29" fmla="*/ 126543 w 599806"/>
                <a:gd name="connsiteY29" fmla="*/ 221132 h 608768"/>
                <a:gd name="connsiteX30" fmla="*/ 127571 w 599806"/>
                <a:gd name="connsiteY30" fmla="*/ 221246 h 608768"/>
                <a:gd name="connsiteX31" fmla="*/ 130654 w 599806"/>
                <a:gd name="connsiteY31" fmla="*/ 219763 h 608768"/>
                <a:gd name="connsiteX32" fmla="*/ 141504 w 599806"/>
                <a:gd name="connsiteY32" fmla="*/ 205394 h 608768"/>
                <a:gd name="connsiteX33" fmla="*/ 142189 w 599806"/>
                <a:gd name="connsiteY33" fmla="*/ 203113 h 608768"/>
                <a:gd name="connsiteX34" fmla="*/ 142189 w 599806"/>
                <a:gd name="connsiteY34" fmla="*/ 180076 h 608768"/>
                <a:gd name="connsiteX35" fmla="*/ 140362 w 599806"/>
                <a:gd name="connsiteY35" fmla="*/ 176769 h 608768"/>
                <a:gd name="connsiteX36" fmla="*/ 136593 w 599806"/>
                <a:gd name="connsiteY36" fmla="*/ 176654 h 608768"/>
                <a:gd name="connsiteX37" fmla="*/ 87826 w 599806"/>
                <a:gd name="connsiteY37" fmla="*/ 176654 h 608768"/>
                <a:gd name="connsiteX38" fmla="*/ 83943 w 599806"/>
                <a:gd name="connsiteY38" fmla="*/ 176769 h 608768"/>
                <a:gd name="connsiteX39" fmla="*/ 82116 w 599806"/>
                <a:gd name="connsiteY39" fmla="*/ 180076 h 608768"/>
                <a:gd name="connsiteX40" fmla="*/ 82116 w 599806"/>
                <a:gd name="connsiteY40" fmla="*/ 203113 h 608768"/>
                <a:gd name="connsiteX41" fmla="*/ 82915 w 599806"/>
                <a:gd name="connsiteY41" fmla="*/ 205394 h 608768"/>
                <a:gd name="connsiteX42" fmla="*/ 93765 w 599806"/>
                <a:gd name="connsiteY42" fmla="*/ 219763 h 608768"/>
                <a:gd name="connsiteX43" fmla="*/ 96849 w 599806"/>
                <a:gd name="connsiteY43" fmla="*/ 221246 h 608768"/>
                <a:gd name="connsiteX44" fmla="*/ 97877 w 599806"/>
                <a:gd name="connsiteY44" fmla="*/ 221132 h 608768"/>
                <a:gd name="connsiteX45" fmla="*/ 100618 w 599806"/>
                <a:gd name="connsiteY45" fmla="*/ 217824 h 608768"/>
                <a:gd name="connsiteX46" fmla="*/ 102787 w 599806"/>
                <a:gd name="connsiteY46" fmla="*/ 197296 h 608768"/>
                <a:gd name="connsiteX47" fmla="*/ 101760 w 599806"/>
                <a:gd name="connsiteY47" fmla="*/ 194331 h 608768"/>
                <a:gd name="connsiteX48" fmla="*/ 100275 w 599806"/>
                <a:gd name="connsiteY48" fmla="*/ 193419 h 608768"/>
                <a:gd name="connsiteX49" fmla="*/ 100275 w 599806"/>
                <a:gd name="connsiteY49" fmla="*/ 183725 h 608768"/>
                <a:gd name="connsiteX50" fmla="*/ 97191 w 599806"/>
                <a:gd name="connsiteY50" fmla="*/ 179962 h 608768"/>
                <a:gd name="connsiteX51" fmla="*/ 87826 w 599806"/>
                <a:gd name="connsiteY51" fmla="*/ 176654 h 608768"/>
                <a:gd name="connsiteX52" fmla="*/ 356190 w 599806"/>
                <a:gd name="connsiteY52" fmla="*/ 149170 h 608768"/>
                <a:gd name="connsiteX53" fmla="*/ 342598 w 599806"/>
                <a:gd name="connsiteY53" fmla="*/ 149626 h 608768"/>
                <a:gd name="connsiteX54" fmla="*/ 356190 w 599806"/>
                <a:gd name="connsiteY54" fmla="*/ 168671 h 608768"/>
                <a:gd name="connsiteX55" fmla="*/ 369781 w 599806"/>
                <a:gd name="connsiteY55" fmla="*/ 149626 h 608768"/>
                <a:gd name="connsiteX56" fmla="*/ 356190 w 599806"/>
                <a:gd name="connsiteY56" fmla="*/ 149170 h 608768"/>
                <a:gd name="connsiteX57" fmla="*/ 356190 w 599806"/>
                <a:gd name="connsiteY57" fmla="*/ 101614 h 608768"/>
                <a:gd name="connsiteX58" fmla="*/ 599806 w 599806"/>
                <a:gd name="connsiteY58" fmla="*/ 344866 h 608768"/>
                <a:gd name="connsiteX59" fmla="*/ 356190 w 599806"/>
                <a:gd name="connsiteY59" fmla="*/ 588233 h 608768"/>
                <a:gd name="connsiteX60" fmla="*/ 220047 w 599806"/>
                <a:gd name="connsiteY60" fmla="*/ 546608 h 608768"/>
                <a:gd name="connsiteX61" fmla="*/ 220047 w 599806"/>
                <a:gd name="connsiteY61" fmla="*/ 485595 h 608768"/>
                <a:gd name="connsiteX62" fmla="*/ 321012 w 599806"/>
                <a:gd name="connsiteY62" fmla="*/ 537484 h 608768"/>
                <a:gd name="connsiteX63" fmla="*/ 348423 w 599806"/>
                <a:gd name="connsiteY63" fmla="*/ 499280 h 608768"/>
                <a:gd name="connsiteX64" fmla="*/ 356190 w 599806"/>
                <a:gd name="connsiteY64" fmla="*/ 495288 h 608768"/>
                <a:gd name="connsiteX65" fmla="*/ 363956 w 599806"/>
                <a:gd name="connsiteY65" fmla="*/ 499280 h 608768"/>
                <a:gd name="connsiteX66" fmla="*/ 391367 w 599806"/>
                <a:gd name="connsiteY66" fmla="*/ 537484 h 608768"/>
                <a:gd name="connsiteX67" fmla="*/ 548981 w 599806"/>
                <a:gd name="connsiteY67" fmla="*/ 379992 h 608768"/>
                <a:gd name="connsiteX68" fmla="*/ 510834 w 599806"/>
                <a:gd name="connsiteY68" fmla="*/ 352621 h 608768"/>
                <a:gd name="connsiteX69" fmla="*/ 506837 w 599806"/>
                <a:gd name="connsiteY69" fmla="*/ 344866 h 608768"/>
                <a:gd name="connsiteX70" fmla="*/ 510834 w 599806"/>
                <a:gd name="connsiteY70" fmla="*/ 337112 h 608768"/>
                <a:gd name="connsiteX71" fmla="*/ 548981 w 599806"/>
                <a:gd name="connsiteY71" fmla="*/ 309855 h 608768"/>
                <a:gd name="connsiteX72" fmla="*/ 391367 w 599806"/>
                <a:gd name="connsiteY72" fmla="*/ 152363 h 608768"/>
                <a:gd name="connsiteX73" fmla="*/ 363956 w 599806"/>
                <a:gd name="connsiteY73" fmla="*/ 190453 h 608768"/>
                <a:gd name="connsiteX74" fmla="*/ 356190 w 599806"/>
                <a:gd name="connsiteY74" fmla="*/ 194445 h 608768"/>
                <a:gd name="connsiteX75" fmla="*/ 348423 w 599806"/>
                <a:gd name="connsiteY75" fmla="*/ 190453 h 608768"/>
                <a:gd name="connsiteX76" fmla="*/ 321012 w 599806"/>
                <a:gd name="connsiteY76" fmla="*/ 152363 h 608768"/>
                <a:gd name="connsiteX77" fmla="*/ 250999 w 599806"/>
                <a:gd name="connsiteY77" fmla="*/ 179847 h 608768"/>
                <a:gd name="connsiteX78" fmla="*/ 212966 w 599806"/>
                <a:gd name="connsiteY78" fmla="*/ 148143 h 608768"/>
                <a:gd name="connsiteX79" fmla="*/ 356190 w 599806"/>
                <a:gd name="connsiteY79" fmla="*/ 101614 h 608768"/>
                <a:gd name="connsiteX80" fmla="*/ 93765 w 599806"/>
                <a:gd name="connsiteY80" fmla="*/ 73102 h 608768"/>
                <a:gd name="connsiteX81" fmla="*/ 67040 w 599806"/>
                <a:gd name="connsiteY81" fmla="*/ 80173 h 608768"/>
                <a:gd name="connsiteX82" fmla="*/ 64870 w 599806"/>
                <a:gd name="connsiteY82" fmla="*/ 83594 h 608768"/>
                <a:gd name="connsiteX83" fmla="*/ 64870 w 599806"/>
                <a:gd name="connsiteY83" fmla="*/ 90551 h 608768"/>
                <a:gd name="connsiteX84" fmla="*/ 63271 w 599806"/>
                <a:gd name="connsiteY84" fmla="*/ 90551 h 608768"/>
                <a:gd name="connsiteX85" fmla="*/ 59388 w 599806"/>
                <a:gd name="connsiteY85" fmla="*/ 94315 h 608768"/>
                <a:gd name="connsiteX86" fmla="*/ 59388 w 599806"/>
                <a:gd name="connsiteY86" fmla="*/ 100701 h 608768"/>
                <a:gd name="connsiteX87" fmla="*/ 61216 w 599806"/>
                <a:gd name="connsiteY87" fmla="*/ 103894 h 608768"/>
                <a:gd name="connsiteX88" fmla="*/ 64870 w 599806"/>
                <a:gd name="connsiteY88" fmla="*/ 106289 h 608768"/>
                <a:gd name="connsiteX89" fmla="*/ 65099 w 599806"/>
                <a:gd name="connsiteY89" fmla="*/ 107886 h 608768"/>
                <a:gd name="connsiteX90" fmla="*/ 78918 w 599806"/>
                <a:gd name="connsiteY90" fmla="*/ 139818 h 608768"/>
                <a:gd name="connsiteX91" fmla="*/ 101760 w 599806"/>
                <a:gd name="connsiteY91" fmla="*/ 159662 h 608768"/>
                <a:gd name="connsiteX92" fmla="*/ 122545 w 599806"/>
                <a:gd name="connsiteY92" fmla="*/ 159662 h 608768"/>
                <a:gd name="connsiteX93" fmla="*/ 145387 w 599806"/>
                <a:gd name="connsiteY93" fmla="*/ 139818 h 608768"/>
                <a:gd name="connsiteX94" fmla="*/ 159206 w 599806"/>
                <a:gd name="connsiteY94" fmla="*/ 107886 h 608768"/>
                <a:gd name="connsiteX95" fmla="*/ 159435 w 599806"/>
                <a:gd name="connsiteY95" fmla="*/ 106289 h 608768"/>
                <a:gd name="connsiteX96" fmla="*/ 163203 w 599806"/>
                <a:gd name="connsiteY96" fmla="*/ 103894 h 608768"/>
                <a:gd name="connsiteX97" fmla="*/ 164917 w 599806"/>
                <a:gd name="connsiteY97" fmla="*/ 100701 h 608768"/>
                <a:gd name="connsiteX98" fmla="*/ 164917 w 599806"/>
                <a:gd name="connsiteY98" fmla="*/ 94315 h 608768"/>
                <a:gd name="connsiteX99" fmla="*/ 161034 w 599806"/>
                <a:gd name="connsiteY99" fmla="*/ 90551 h 608768"/>
                <a:gd name="connsiteX100" fmla="*/ 158978 w 599806"/>
                <a:gd name="connsiteY100" fmla="*/ 90551 h 608768"/>
                <a:gd name="connsiteX101" fmla="*/ 157722 w 599806"/>
                <a:gd name="connsiteY101" fmla="*/ 89183 h 608768"/>
                <a:gd name="connsiteX102" fmla="*/ 154067 w 599806"/>
                <a:gd name="connsiteY102" fmla="*/ 88954 h 608768"/>
                <a:gd name="connsiteX103" fmla="*/ 138763 w 599806"/>
                <a:gd name="connsiteY103" fmla="*/ 92376 h 608768"/>
                <a:gd name="connsiteX104" fmla="*/ 115236 w 599806"/>
                <a:gd name="connsiteY104" fmla="*/ 81656 h 608768"/>
                <a:gd name="connsiteX105" fmla="*/ 93765 w 599806"/>
                <a:gd name="connsiteY105" fmla="*/ 73102 h 608768"/>
                <a:gd name="connsiteX106" fmla="*/ 102445 w 599806"/>
                <a:gd name="connsiteY106" fmla="*/ 0 h 608768"/>
                <a:gd name="connsiteX107" fmla="*/ 121974 w 599806"/>
                <a:gd name="connsiteY107" fmla="*/ 0 h 608768"/>
                <a:gd name="connsiteX108" fmla="*/ 182048 w 599806"/>
                <a:gd name="connsiteY108" fmla="*/ 60101 h 608768"/>
                <a:gd name="connsiteX109" fmla="*/ 182048 w 599806"/>
                <a:gd name="connsiteY109" fmla="*/ 78919 h 608768"/>
                <a:gd name="connsiteX110" fmla="*/ 185474 w 599806"/>
                <a:gd name="connsiteY110" fmla="*/ 89639 h 608768"/>
                <a:gd name="connsiteX111" fmla="*/ 185474 w 599806"/>
                <a:gd name="connsiteY111" fmla="*/ 103096 h 608768"/>
                <a:gd name="connsiteX112" fmla="*/ 178850 w 599806"/>
                <a:gd name="connsiteY112" fmla="*/ 117237 h 608768"/>
                <a:gd name="connsiteX113" fmla="*/ 174967 w 599806"/>
                <a:gd name="connsiteY113" fmla="*/ 127501 h 608768"/>
                <a:gd name="connsiteX114" fmla="*/ 162061 w 599806"/>
                <a:gd name="connsiteY114" fmla="*/ 151793 h 608768"/>
                <a:gd name="connsiteX115" fmla="*/ 153382 w 599806"/>
                <a:gd name="connsiteY115" fmla="*/ 162741 h 608768"/>
                <a:gd name="connsiteX116" fmla="*/ 161376 w 599806"/>
                <a:gd name="connsiteY116" fmla="*/ 168785 h 608768"/>
                <a:gd name="connsiteX117" fmla="*/ 205460 w 599806"/>
                <a:gd name="connsiteY117" fmla="*/ 177567 h 608768"/>
                <a:gd name="connsiteX118" fmla="*/ 225104 w 599806"/>
                <a:gd name="connsiteY118" fmla="*/ 201630 h 608768"/>
                <a:gd name="connsiteX119" fmla="*/ 225104 w 599806"/>
                <a:gd name="connsiteY119" fmla="*/ 360380 h 608768"/>
                <a:gd name="connsiteX120" fmla="*/ 222820 w 599806"/>
                <a:gd name="connsiteY120" fmla="*/ 370644 h 608768"/>
                <a:gd name="connsiteX121" fmla="*/ 222820 w 599806"/>
                <a:gd name="connsiteY121" fmla="*/ 387978 h 608768"/>
                <a:gd name="connsiteX122" fmla="*/ 201349 w 599806"/>
                <a:gd name="connsiteY122" fmla="*/ 409419 h 608768"/>
                <a:gd name="connsiteX123" fmla="*/ 189700 w 599806"/>
                <a:gd name="connsiteY123" fmla="*/ 405997 h 608768"/>
                <a:gd name="connsiteX124" fmla="*/ 189700 w 599806"/>
                <a:gd name="connsiteY124" fmla="*/ 570221 h 608768"/>
                <a:gd name="connsiteX125" fmla="*/ 151097 w 599806"/>
                <a:gd name="connsiteY125" fmla="*/ 608768 h 608768"/>
                <a:gd name="connsiteX126" fmla="*/ 112609 w 599806"/>
                <a:gd name="connsiteY126" fmla="*/ 570221 h 608768"/>
                <a:gd name="connsiteX127" fmla="*/ 74007 w 599806"/>
                <a:gd name="connsiteY127" fmla="*/ 608768 h 608768"/>
                <a:gd name="connsiteX128" fmla="*/ 35405 w 599806"/>
                <a:gd name="connsiteY128" fmla="*/ 570221 h 608768"/>
                <a:gd name="connsiteX129" fmla="*/ 35405 w 599806"/>
                <a:gd name="connsiteY129" fmla="*/ 405997 h 608768"/>
                <a:gd name="connsiteX130" fmla="*/ 23756 w 599806"/>
                <a:gd name="connsiteY130" fmla="*/ 409419 h 608768"/>
                <a:gd name="connsiteX131" fmla="*/ 2284 w 599806"/>
                <a:gd name="connsiteY131" fmla="*/ 387978 h 608768"/>
                <a:gd name="connsiteX132" fmla="*/ 2284 w 599806"/>
                <a:gd name="connsiteY132" fmla="*/ 370644 h 608768"/>
                <a:gd name="connsiteX133" fmla="*/ 0 w 599806"/>
                <a:gd name="connsiteY133" fmla="*/ 360380 h 608768"/>
                <a:gd name="connsiteX134" fmla="*/ 0 w 599806"/>
                <a:gd name="connsiteY134" fmla="*/ 201630 h 608768"/>
                <a:gd name="connsiteX135" fmla="*/ 19644 w 599806"/>
                <a:gd name="connsiteY135" fmla="*/ 177567 h 608768"/>
                <a:gd name="connsiteX136" fmla="*/ 62929 w 599806"/>
                <a:gd name="connsiteY136" fmla="*/ 168785 h 608768"/>
                <a:gd name="connsiteX137" fmla="*/ 70923 w 599806"/>
                <a:gd name="connsiteY137" fmla="*/ 162855 h 608768"/>
                <a:gd name="connsiteX138" fmla="*/ 62358 w 599806"/>
                <a:gd name="connsiteY138" fmla="*/ 151793 h 608768"/>
                <a:gd name="connsiteX139" fmla="*/ 49338 w 599806"/>
                <a:gd name="connsiteY139" fmla="*/ 127501 h 608768"/>
                <a:gd name="connsiteX140" fmla="*/ 45455 w 599806"/>
                <a:gd name="connsiteY140" fmla="*/ 117237 h 608768"/>
                <a:gd name="connsiteX141" fmla="*/ 38831 w 599806"/>
                <a:gd name="connsiteY141" fmla="*/ 103096 h 608768"/>
                <a:gd name="connsiteX142" fmla="*/ 38831 w 599806"/>
                <a:gd name="connsiteY142" fmla="*/ 89639 h 608768"/>
                <a:gd name="connsiteX143" fmla="*/ 42257 w 599806"/>
                <a:gd name="connsiteY143" fmla="*/ 78919 h 608768"/>
                <a:gd name="connsiteX144" fmla="*/ 42257 w 599806"/>
                <a:gd name="connsiteY144" fmla="*/ 60101 h 608768"/>
                <a:gd name="connsiteX145" fmla="*/ 102445 w 599806"/>
                <a:gd name="connsiteY145" fmla="*/ 0 h 60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99806" h="608768">
                  <a:moveTo>
                    <a:pt x="322492" y="361615"/>
                  </a:moveTo>
                  <a:lnTo>
                    <a:pt x="258086" y="442798"/>
                  </a:lnTo>
                  <a:lnTo>
                    <a:pt x="339393" y="378490"/>
                  </a:lnTo>
                  <a:cubicBezTo>
                    <a:pt x="335853" y="376780"/>
                    <a:pt x="332541" y="374385"/>
                    <a:pt x="329572" y="371421"/>
                  </a:cubicBezTo>
                  <a:cubicBezTo>
                    <a:pt x="326603" y="368456"/>
                    <a:pt x="324205" y="365149"/>
                    <a:pt x="322492" y="361615"/>
                  </a:cubicBezTo>
                  <a:close/>
                  <a:moveTo>
                    <a:pt x="349099" y="337784"/>
                  </a:moveTo>
                  <a:cubicBezTo>
                    <a:pt x="345217" y="341775"/>
                    <a:pt x="345217" y="348046"/>
                    <a:pt x="349099" y="351923"/>
                  </a:cubicBezTo>
                  <a:cubicBezTo>
                    <a:pt x="352982" y="355800"/>
                    <a:pt x="359377" y="355800"/>
                    <a:pt x="363259" y="351923"/>
                  </a:cubicBezTo>
                  <a:close/>
                  <a:moveTo>
                    <a:pt x="457227" y="229763"/>
                  </a:moveTo>
                  <a:cubicBezTo>
                    <a:pt x="460810" y="229976"/>
                    <a:pt x="464321" y="231459"/>
                    <a:pt x="467062" y="234138"/>
                  </a:cubicBezTo>
                  <a:cubicBezTo>
                    <a:pt x="472429" y="239611"/>
                    <a:pt x="473000" y="248277"/>
                    <a:pt x="468204" y="254206"/>
                  </a:cubicBezTo>
                  <a:lnTo>
                    <a:pt x="393635" y="348274"/>
                  </a:lnTo>
                  <a:cubicBezTo>
                    <a:pt x="392836" y="356712"/>
                    <a:pt x="389296" y="365035"/>
                    <a:pt x="382787" y="371421"/>
                  </a:cubicBezTo>
                  <a:cubicBezTo>
                    <a:pt x="376277" y="377920"/>
                    <a:pt x="368055" y="381569"/>
                    <a:pt x="359491" y="382253"/>
                  </a:cubicBezTo>
                  <a:lnTo>
                    <a:pt x="265395" y="456709"/>
                  </a:lnTo>
                  <a:cubicBezTo>
                    <a:pt x="259342" y="461498"/>
                    <a:pt x="250664" y="461042"/>
                    <a:pt x="245296" y="455569"/>
                  </a:cubicBezTo>
                  <a:cubicBezTo>
                    <a:pt x="239815" y="450210"/>
                    <a:pt x="239358" y="441544"/>
                    <a:pt x="244154" y="435501"/>
                  </a:cubicBezTo>
                  <a:lnTo>
                    <a:pt x="318723" y="341547"/>
                  </a:lnTo>
                  <a:cubicBezTo>
                    <a:pt x="319523" y="332995"/>
                    <a:pt x="323063" y="324786"/>
                    <a:pt x="329572" y="318286"/>
                  </a:cubicBezTo>
                  <a:cubicBezTo>
                    <a:pt x="336081" y="311901"/>
                    <a:pt x="344303" y="308252"/>
                    <a:pt x="352753" y="307454"/>
                  </a:cubicBezTo>
                  <a:lnTo>
                    <a:pt x="446964" y="232998"/>
                  </a:lnTo>
                  <a:cubicBezTo>
                    <a:pt x="449990" y="230604"/>
                    <a:pt x="453644" y="229549"/>
                    <a:pt x="457227" y="229763"/>
                  </a:cubicBezTo>
                  <a:close/>
                  <a:moveTo>
                    <a:pt x="136593" y="176654"/>
                  </a:moveTo>
                  <a:cubicBezTo>
                    <a:pt x="133395" y="178365"/>
                    <a:pt x="130312" y="179392"/>
                    <a:pt x="127228" y="179962"/>
                  </a:cubicBezTo>
                  <a:cubicBezTo>
                    <a:pt x="125401" y="180304"/>
                    <a:pt x="124030" y="181901"/>
                    <a:pt x="124030" y="183725"/>
                  </a:cubicBezTo>
                  <a:lnTo>
                    <a:pt x="124030" y="193419"/>
                  </a:lnTo>
                  <a:cubicBezTo>
                    <a:pt x="123459" y="193533"/>
                    <a:pt x="123002" y="193875"/>
                    <a:pt x="122545" y="194331"/>
                  </a:cubicBezTo>
                  <a:cubicBezTo>
                    <a:pt x="121860" y="195130"/>
                    <a:pt x="121518" y="196270"/>
                    <a:pt x="121632" y="197296"/>
                  </a:cubicBezTo>
                  <a:lnTo>
                    <a:pt x="123688" y="217824"/>
                  </a:lnTo>
                  <a:cubicBezTo>
                    <a:pt x="123916" y="219421"/>
                    <a:pt x="124944" y="220676"/>
                    <a:pt x="126543" y="221132"/>
                  </a:cubicBezTo>
                  <a:cubicBezTo>
                    <a:pt x="126885" y="221246"/>
                    <a:pt x="127228" y="221246"/>
                    <a:pt x="127571" y="221246"/>
                  </a:cubicBezTo>
                  <a:cubicBezTo>
                    <a:pt x="128713" y="221246"/>
                    <a:pt x="129855" y="220676"/>
                    <a:pt x="130654" y="219763"/>
                  </a:cubicBezTo>
                  <a:lnTo>
                    <a:pt x="141504" y="205394"/>
                  </a:lnTo>
                  <a:cubicBezTo>
                    <a:pt x="141961" y="204709"/>
                    <a:pt x="142189" y="203911"/>
                    <a:pt x="142189" y="203113"/>
                  </a:cubicBezTo>
                  <a:lnTo>
                    <a:pt x="142189" y="180076"/>
                  </a:lnTo>
                  <a:cubicBezTo>
                    <a:pt x="142189" y="178707"/>
                    <a:pt x="141504" y="177453"/>
                    <a:pt x="140362" y="176769"/>
                  </a:cubicBezTo>
                  <a:cubicBezTo>
                    <a:pt x="139220" y="176084"/>
                    <a:pt x="137735" y="175970"/>
                    <a:pt x="136593" y="176654"/>
                  </a:cubicBezTo>
                  <a:close/>
                  <a:moveTo>
                    <a:pt x="87826" y="176654"/>
                  </a:moveTo>
                  <a:cubicBezTo>
                    <a:pt x="86570" y="175970"/>
                    <a:pt x="85085" y="176084"/>
                    <a:pt x="83943" y="176769"/>
                  </a:cubicBezTo>
                  <a:cubicBezTo>
                    <a:pt x="82801" y="177453"/>
                    <a:pt x="82116" y="178707"/>
                    <a:pt x="82116" y="180076"/>
                  </a:cubicBezTo>
                  <a:lnTo>
                    <a:pt x="82116" y="203113"/>
                  </a:lnTo>
                  <a:cubicBezTo>
                    <a:pt x="82116" y="203911"/>
                    <a:pt x="82344" y="204709"/>
                    <a:pt x="82915" y="205394"/>
                  </a:cubicBezTo>
                  <a:lnTo>
                    <a:pt x="93765" y="219763"/>
                  </a:lnTo>
                  <a:cubicBezTo>
                    <a:pt x="94450" y="220676"/>
                    <a:pt x="95592" y="221246"/>
                    <a:pt x="96849" y="221246"/>
                  </a:cubicBezTo>
                  <a:cubicBezTo>
                    <a:pt x="97191" y="221246"/>
                    <a:pt x="97534" y="221246"/>
                    <a:pt x="97877" y="221132"/>
                  </a:cubicBezTo>
                  <a:cubicBezTo>
                    <a:pt x="99361" y="220676"/>
                    <a:pt x="100503" y="219421"/>
                    <a:pt x="100618" y="217824"/>
                  </a:cubicBezTo>
                  <a:lnTo>
                    <a:pt x="102787" y="197296"/>
                  </a:lnTo>
                  <a:cubicBezTo>
                    <a:pt x="102902" y="196270"/>
                    <a:pt x="102445" y="195130"/>
                    <a:pt x="101760" y="194331"/>
                  </a:cubicBezTo>
                  <a:cubicBezTo>
                    <a:pt x="101417" y="193875"/>
                    <a:pt x="100846" y="193533"/>
                    <a:pt x="100275" y="193419"/>
                  </a:cubicBezTo>
                  <a:lnTo>
                    <a:pt x="100275" y="183725"/>
                  </a:lnTo>
                  <a:cubicBezTo>
                    <a:pt x="100275" y="181901"/>
                    <a:pt x="99019" y="180304"/>
                    <a:pt x="97191" y="179962"/>
                  </a:cubicBezTo>
                  <a:cubicBezTo>
                    <a:pt x="94108" y="179392"/>
                    <a:pt x="90910" y="178365"/>
                    <a:pt x="87826" y="176654"/>
                  </a:cubicBezTo>
                  <a:close/>
                  <a:moveTo>
                    <a:pt x="356190" y="149170"/>
                  </a:moveTo>
                  <a:cubicBezTo>
                    <a:pt x="351621" y="149170"/>
                    <a:pt x="347053" y="149398"/>
                    <a:pt x="342598" y="149626"/>
                  </a:cubicBezTo>
                  <a:lnTo>
                    <a:pt x="356190" y="168671"/>
                  </a:lnTo>
                  <a:lnTo>
                    <a:pt x="369781" y="149626"/>
                  </a:lnTo>
                  <a:cubicBezTo>
                    <a:pt x="365327" y="149398"/>
                    <a:pt x="360758" y="149170"/>
                    <a:pt x="356190" y="149170"/>
                  </a:cubicBezTo>
                  <a:close/>
                  <a:moveTo>
                    <a:pt x="356190" y="101614"/>
                  </a:moveTo>
                  <a:cubicBezTo>
                    <a:pt x="490504" y="101614"/>
                    <a:pt x="599806" y="210753"/>
                    <a:pt x="599806" y="344866"/>
                  </a:cubicBezTo>
                  <a:cubicBezTo>
                    <a:pt x="599806" y="479094"/>
                    <a:pt x="490504" y="588233"/>
                    <a:pt x="356190" y="588233"/>
                  </a:cubicBezTo>
                  <a:cubicBezTo>
                    <a:pt x="305822" y="588233"/>
                    <a:pt x="258994" y="572837"/>
                    <a:pt x="220047" y="546608"/>
                  </a:cubicBezTo>
                  <a:lnTo>
                    <a:pt x="220047" y="485595"/>
                  </a:lnTo>
                  <a:cubicBezTo>
                    <a:pt x="247344" y="511825"/>
                    <a:pt x="282179" y="530413"/>
                    <a:pt x="321012" y="537484"/>
                  </a:cubicBezTo>
                  <a:lnTo>
                    <a:pt x="348423" y="499280"/>
                  </a:lnTo>
                  <a:cubicBezTo>
                    <a:pt x="350250" y="496771"/>
                    <a:pt x="353106" y="495288"/>
                    <a:pt x="356190" y="495288"/>
                  </a:cubicBezTo>
                  <a:cubicBezTo>
                    <a:pt x="359273" y="495288"/>
                    <a:pt x="362129" y="496771"/>
                    <a:pt x="363956" y="499280"/>
                  </a:cubicBezTo>
                  <a:lnTo>
                    <a:pt x="391367" y="537484"/>
                  </a:lnTo>
                  <a:cubicBezTo>
                    <a:pt x="471316" y="522887"/>
                    <a:pt x="534476" y="459821"/>
                    <a:pt x="548981" y="379992"/>
                  </a:cubicBezTo>
                  <a:lnTo>
                    <a:pt x="510834" y="352621"/>
                  </a:lnTo>
                  <a:cubicBezTo>
                    <a:pt x="508321" y="350797"/>
                    <a:pt x="506837" y="347946"/>
                    <a:pt x="506837" y="344866"/>
                  </a:cubicBezTo>
                  <a:cubicBezTo>
                    <a:pt x="506837" y="341787"/>
                    <a:pt x="508321" y="338936"/>
                    <a:pt x="510834" y="337112"/>
                  </a:cubicBezTo>
                  <a:lnTo>
                    <a:pt x="548981" y="309855"/>
                  </a:lnTo>
                  <a:cubicBezTo>
                    <a:pt x="534476" y="229912"/>
                    <a:pt x="471316" y="166846"/>
                    <a:pt x="391367" y="152363"/>
                  </a:cubicBezTo>
                  <a:lnTo>
                    <a:pt x="363956" y="190453"/>
                  </a:lnTo>
                  <a:cubicBezTo>
                    <a:pt x="362129" y="192962"/>
                    <a:pt x="359273" y="194445"/>
                    <a:pt x="356190" y="194445"/>
                  </a:cubicBezTo>
                  <a:cubicBezTo>
                    <a:pt x="353106" y="194445"/>
                    <a:pt x="350250" y="192962"/>
                    <a:pt x="348423" y="190453"/>
                  </a:cubicBezTo>
                  <a:lnTo>
                    <a:pt x="321012" y="152363"/>
                  </a:lnTo>
                  <a:cubicBezTo>
                    <a:pt x="295657" y="156925"/>
                    <a:pt x="272014" y="166504"/>
                    <a:pt x="250999" y="179847"/>
                  </a:cubicBezTo>
                  <a:cubicBezTo>
                    <a:pt x="244146" y="164223"/>
                    <a:pt x="230327" y="152135"/>
                    <a:pt x="212966" y="148143"/>
                  </a:cubicBezTo>
                  <a:cubicBezTo>
                    <a:pt x="253283" y="118948"/>
                    <a:pt x="302738" y="101614"/>
                    <a:pt x="356190" y="101614"/>
                  </a:cubicBezTo>
                  <a:close/>
                  <a:moveTo>
                    <a:pt x="93765" y="73102"/>
                  </a:moveTo>
                  <a:cubicBezTo>
                    <a:pt x="82801" y="73102"/>
                    <a:pt x="72294" y="77550"/>
                    <a:pt x="67040" y="80173"/>
                  </a:cubicBezTo>
                  <a:cubicBezTo>
                    <a:pt x="65670" y="80857"/>
                    <a:pt x="64870" y="82112"/>
                    <a:pt x="64870" y="83594"/>
                  </a:cubicBezTo>
                  <a:lnTo>
                    <a:pt x="64870" y="90551"/>
                  </a:lnTo>
                  <a:lnTo>
                    <a:pt x="63271" y="90551"/>
                  </a:lnTo>
                  <a:cubicBezTo>
                    <a:pt x="61102" y="90551"/>
                    <a:pt x="59388" y="92262"/>
                    <a:pt x="59388" y="94315"/>
                  </a:cubicBezTo>
                  <a:lnTo>
                    <a:pt x="59388" y="100701"/>
                  </a:lnTo>
                  <a:cubicBezTo>
                    <a:pt x="59388" y="101956"/>
                    <a:pt x="60074" y="103210"/>
                    <a:pt x="61216" y="103894"/>
                  </a:cubicBezTo>
                  <a:lnTo>
                    <a:pt x="64870" y="106289"/>
                  </a:lnTo>
                  <a:lnTo>
                    <a:pt x="65099" y="107886"/>
                  </a:lnTo>
                  <a:cubicBezTo>
                    <a:pt x="66355" y="117123"/>
                    <a:pt x="71494" y="129098"/>
                    <a:pt x="78918" y="139818"/>
                  </a:cubicBezTo>
                  <a:cubicBezTo>
                    <a:pt x="88397" y="153504"/>
                    <a:pt x="97191" y="159662"/>
                    <a:pt x="101760" y="159662"/>
                  </a:cubicBezTo>
                  <a:lnTo>
                    <a:pt x="122545" y="159662"/>
                  </a:lnTo>
                  <a:cubicBezTo>
                    <a:pt x="127114" y="159662"/>
                    <a:pt x="135908" y="153504"/>
                    <a:pt x="145387" y="139818"/>
                  </a:cubicBezTo>
                  <a:cubicBezTo>
                    <a:pt x="152811" y="129098"/>
                    <a:pt x="157950" y="117123"/>
                    <a:pt x="159206" y="107886"/>
                  </a:cubicBezTo>
                  <a:lnTo>
                    <a:pt x="159435" y="106289"/>
                  </a:lnTo>
                  <a:lnTo>
                    <a:pt x="163203" y="103894"/>
                  </a:lnTo>
                  <a:cubicBezTo>
                    <a:pt x="164231" y="103210"/>
                    <a:pt x="164917" y="101956"/>
                    <a:pt x="164917" y="100701"/>
                  </a:cubicBezTo>
                  <a:lnTo>
                    <a:pt x="164917" y="94315"/>
                  </a:lnTo>
                  <a:cubicBezTo>
                    <a:pt x="164917" y="92262"/>
                    <a:pt x="163203" y="90551"/>
                    <a:pt x="161034" y="90551"/>
                  </a:cubicBezTo>
                  <a:lnTo>
                    <a:pt x="158978" y="90551"/>
                  </a:lnTo>
                  <a:cubicBezTo>
                    <a:pt x="158635" y="89981"/>
                    <a:pt x="158178" y="89525"/>
                    <a:pt x="157722" y="89183"/>
                  </a:cubicBezTo>
                  <a:cubicBezTo>
                    <a:pt x="156579" y="88498"/>
                    <a:pt x="155209" y="88384"/>
                    <a:pt x="154067" y="88954"/>
                  </a:cubicBezTo>
                  <a:cubicBezTo>
                    <a:pt x="148927" y="91235"/>
                    <a:pt x="143788" y="92376"/>
                    <a:pt x="138763" y="92376"/>
                  </a:cubicBezTo>
                  <a:cubicBezTo>
                    <a:pt x="129969" y="92376"/>
                    <a:pt x="122089" y="88840"/>
                    <a:pt x="115236" y="81656"/>
                  </a:cubicBezTo>
                  <a:cubicBezTo>
                    <a:pt x="109640" y="75953"/>
                    <a:pt x="102445" y="73102"/>
                    <a:pt x="93765" y="73102"/>
                  </a:cubicBezTo>
                  <a:close/>
                  <a:moveTo>
                    <a:pt x="102445" y="0"/>
                  </a:moveTo>
                  <a:lnTo>
                    <a:pt x="121974" y="0"/>
                  </a:lnTo>
                  <a:cubicBezTo>
                    <a:pt x="155095" y="0"/>
                    <a:pt x="182048" y="26914"/>
                    <a:pt x="182048" y="60101"/>
                  </a:cubicBezTo>
                  <a:lnTo>
                    <a:pt x="182048" y="78919"/>
                  </a:lnTo>
                  <a:cubicBezTo>
                    <a:pt x="184332" y="82112"/>
                    <a:pt x="185474" y="85875"/>
                    <a:pt x="185474" y="89639"/>
                  </a:cubicBezTo>
                  <a:lnTo>
                    <a:pt x="185474" y="103096"/>
                  </a:lnTo>
                  <a:cubicBezTo>
                    <a:pt x="185474" y="108570"/>
                    <a:pt x="183076" y="113816"/>
                    <a:pt x="178850" y="117237"/>
                  </a:cubicBezTo>
                  <a:cubicBezTo>
                    <a:pt x="177822" y="120659"/>
                    <a:pt x="176566" y="124080"/>
                    <a:pt x="174967" y="127501"/>
                  </a:cubicBezTo>
                  <a:cubicBezTo>
                    <a:pt x="171883" y="135599"/>
                    <a:pt x="167429" y="144038"/>
                    <a:pt x="162061" y="151793"/>
                  </a:cubicBezTo>
                  <a:cubicBezTo>
                    <a:pt x="159777" y="154986"/>
                    <a:pt x="156922" y="158978"/>
                    <a:pt x="153382" y="162741"/>
                  </a:cubicBezTo>
                  <a:cubicBezTo>
                    <a:pt x="156465" y="164224"/>
                    <a:pt x="159206" y="166276"/>
                    <a:pt x="161376" y="168785"/>
                  </a:cubicBezTo>
                  <a:lnTo>
                    <a:pt x="205460" y="177567"/>
                  </a:lnTo>
                  <a:cubicBezTo>
                    <a:pt x="216881" y="179848"/>
                    <a:pt x="225104" y="189998"/>
                    <a:pt x="225104" y="201630"/>
                  </a:cubicBezTo>
                  <a:lnTo>
                    <a:pt x="225104" y="360380"/>
                  </a:lnTo>
                  <a:cubicBezTo>
                    <a:pt x="225104" y="364029"/>
                    <a:pt x="224305" y="367450"/>
                    <a:pt x="222820" y="370644"/>
                  </a:cubicBezTo>
                  <a:lnTo>
                    <a:pt x="222820" y="387978"/>
                  </a:lnTo>
                  <a:cubicBezTo>
                    <a:pt x="222820" y="399839"/>
                    <a:pt x="213227" y="409419"/>
                    <a:pt x="201349" y="409419"/>
                  </a:cubicBezTo>
                  <a:cubicBezTo>
                    <a:pt x="197123" y="409419"/>
                    <a:pt x="193012" y="408164"/>
                    <a:pt x="189700" y="405997"/>
                  </a:cubicBezTo>
                  <a:lnTo>
                    <a:pt x="189700" y="570221"/>
                  </a:lnTo>
                  <a:cubicBezTo>
                    <a:pt x="189700" y="591547"/>
                    <a:pt x="172454" y="608768"/>
                    <a:pt x="151097" y="608768"/>
                  </a:cubicBezTo>
                  <a:cubicBezTo>
                    <a:pt x="129855" y="608768"/>
                    <a:pt x="112609" y="591547"/>
                    <a:pt x="112609" y="570221"/>
                  </a:cubicBezTo>
                  <a:cubicBezTo>
                    <a:pt x="112609" y="591547"/>
                    <a:pt x="95250" y="608768"/>
                    <a:pt x="74007" y="608768"/>
                  </a:cubicBezTo>
                  <a:cubicBezTo>
                    <a:pt x="52650" y="608768"/>
                    <a:pt x="35405" y="591547"/>
                    <a:pt x="35405" y="570221"/>
                  </a:cubicBezTo>
                  <a:lnTo>
                    <a:pt x="35405" y="405997"/>
                  </a:lnTo>
                  <a:cubicBezTo>
                    <a:pt x="32093" y="408164"/>
                    <a:pt x="27981" y="409419"/>
                    <a:pt x="23756" y="409419"/>
                  </a:cubicBezTo>
                  <a:cubicBezTo>
                    <a:pt x="11878" y="409419"/>
                    <a:pt x="2284" y="399839"/>
                    <a:pt x="2284" y="387978"/>
                  </a:cubicBezTo>
                  <a:lnTo>
                    <a:pt x="2284" y="370644"/>
                  </a:lnTo>
                  <a:cubicBezTo>
                    <a:pt x="800" y="367450"/>
                    <a:pt x="0" y="364029"/>
                    <a:pt x="0" y="360380"/>
                  </a:cubicBezTo>
                  <a:lnTo>
                    <a:pt x="0" y="201630"/>
                  </a:lnTo>
                  <a:cubicBezTo>
                    <a:pt x="0" y="189998"/>
                    <a:pt x="8223" y="179962"/>
                    <a:pt x="19644" y="177567"/>
                  </a:cubicBezTo>
                  <a:lnTo>
                    <a:pt x="62929" y="168785"/>
                  </a:lnTo>
                  <a:cubicBezTo>
                    <a:pt x="65213" y="166276"/>
                    <a:pt x="67954" y="164224"/>
                    <a:pt x="70923" y="162855"/>
                  </a:cubicBezTo>
                  <a:cubicBezTo>
                    <a:pt x="67497" y="158978"/>
                    <a:pt x="64528" y="154986"/>
                    <a:pt x="62358" y="151793"/>
                  </a:cubicBezTo>
                  <a:cubicBezTo>
                    <a:pt x="56876" y="144038"/>
                    <a:pt x="52422" y="135599"/>
                    <a:pt x="49338" y="127501"/>
                  </a:cubicBezTo>
                  <a:cubicBezTo>
                    <a:pt x="47853" y="124080"/>
                    <a:pt x="46483" y="120659"/>
                    <a:pt x="45455" y="117237"/>
                  </a:cubicBezTo>
                  <a:cubicBezTo>
                    <a:pt x="41229" y="113816"/>
                    <a:pt x="38831" y="108570"/>
                    <a:pt x="38831" y="103096"/>
                  </a:cubicBezTo>
                  <a:lnTo>
                    <a:pt x="38831" y="89639"/>
                  </a:lnTo>
                  <a:cubicBezTo>
                    <a:pt x="38831" y="85875"/>
                    <a:pt x="40087" y="82112"/>
                    <a:pt x="42257" y="78919"/>
                  </a:cubicBezTo>
                  <a:lnTo>
                    <a:pt x="42257" y="60101"/>
                  </a:lnTo>
                  <a:cubicBezTo>
                    <a:pt x="42257" y="26914"/>
                    <a:pt x="69210" y="0"/>
                    <a:pt x="102445" y="0"/>
                  </a:cubicBezTo>
                  <a:close/>
                </a:path>
              </a:pathLst>
            </a:custGeom>
            <a:grpFill/>
            <a:ln w="19050">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grpSp>
      <p:grpSp>
        <p:nvGrpSpPr>
          <p:cNvPr id="12" name="î$ḷïďè">
            <a:extLst>
              <a:ext uri="{FF2B5EF4-FFF2-40B4-BE49-F238E27FC236}">
                <a16:creationId xmlns:a16="http://schemas.microsoft.com/office/drawing/2014/main" id="{9B9F7462-A15A-4CF1-9504-9F61FD5EE9B5}"/>
              </a:ext>
            </a:extLst>
          </p:cNvPr>
          <p:cNvGrpSpPr/>
          <p:nvPr/>
        </p:nvGrpSpPr>
        <p:grpSpPr>
          <a:xfrm>
            <a:off x="7096653" y="2720975"/>
            <a:ext cx="762000" cy="762000"/>
            <a:chOff x="7096653" y="2743200"/>
            <a:chExt cx="762000" cy="762000"/>
          </a:xfrm>
          <a:solidFill>
            <a:srgbClr val="9B928C"/>
          </a:solidFill>
        </p:grpSpPr>
        <p:sp>
          <p:nvSpPr>
            <p:cNvPr id="24" name="ïṧḷíḍe">
              <a:extLst>
                <a:ext uri="{FF2B5EF4-FFF2-40B4-BE49-F238E27FC236}">
                  <a16:creationId xmlns:a16="http://schemas.microsoft.com/office/drawing/2014/main" id="{64E5ADCD-DD1B-40FA-9A82-DA14AD2D097B}"/>
                </a:ext>
              </a:extLst>
            </p:cNvPr>
            <p:cNvSpPr/>
            <p:nvPr/>
          </p:nvSpPr>
          <p:spPr>
            <a:xfrm>
              <a:off x="7096653" y="2743200"/>
              <a:ext cx="762000" cy="762000"/>
            </a:xfrm>
            <a:prstGeom prst="ellipse">
              <a:avLst/>
            </a:prstGeom>
            <a:grpFill/>
            <a:ln w="28575">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endParaRPr>
            </a:p>
          </p:txBody>
        </p:sp>
        <p:sp>
          <p:nvSpPr>
            <p:cNvPr id="25" name="íṩḻíḓé">
              <a:extLst>
                <a:ext uri="{FF2B5EF4-FFF2-40B4-BE49-F238E27FC236}">
                  <a16:creationId xmlns:a16="http://schemas.microsoft.com/office/drawing/2014/main" id="{13A93BA8-794C-4D04-A346-D6DCC366B740}"/>
                </a:ext>
              </a:extLst>
            </p:cNvPr>
            <p:cNvSpPr/>
            <p:nvPr/>
          </p:nvSpPr>
          <p:spPr>
            <a:xfrm>
              <a:off x="7279157" y="2904565"/>
              <a:ext cx="396992" cy="439270"/>
            </a:xfrm>
            <a:custGeom>
              <a:avLst/>
              <a:gdLst>
                <a:gd name="connsiteX0" fmla="*/ 481589 w 546670"/>
                <a:gd name="connsiteY0" fmla="*/ 391913 h 604887"/>
                <a:gd name="connsiteX1" fmla="*/ 451551 w 546670"/>
                <a:gd name="connsiteY1" fmla="*/ 406688 h 604887"/>
                <a:gd name="connsiteX2" fmla="*/ 375678 w 546670"/>
                <a:gd name="connsiteY2" fmla="*/ 429906 h 604887"/>
                <a:gd name="connsiteX3" fmla="*/ 352427 w 546670"/>
                <a:gd name="connsiteY3" fmla="*/ 505670 h 604887"/>
                <a:gd name="connsiteX4" fmla="*/ 337631 w 546670"/>
                <a:gd name="connsiteY4" fmla="*/ 535554 h 604887"/>
                <a:gd name="connsiteX5" fmla="*/ 481589 w 546670"/>
                <a:gd name="connsiteY5" fmla="*/ 391913 h 604887"/>
                <a:gd name="connsiteX6" fmla="*/ 384133 w 546670"/>
                <a:gd name="connsiteY6" fmla="*/ 226609 h 604887"/>
                <a:gd name="connsiteX7" fmla="*/ 388361 w 546670"/>
                <a:gd name="connsiteY7" fmla="*/ 302373 h 604887"/>
                <a:gd name="connsiteX8" fmla="*/ 384133 w 546670"/>
                <a:gd name="connsiteY8" fmla="*/ 378137 h 604887"/>
                <a:gd name="connsiteX9" fmla="*/ 432639 w 546670"/>
                <a:gd name="connsiteY9" fmla="*/ 362029 h 604887"/>
                <a:gd name="connsiteX10" fmla="*/ 498165 w 546670"/>
                <a:gd name="connsiteY10" fmla="*/ 302373 h 604887"/>
                <a:gd name="connsiteX11" fmla="*/ 432639 w 546670"/>
                <a:gd name="connsiteY11" fmla="*/ 242717 h 604887"/>
                <a:gd name="connsiteX12" fmla="*/ 384133 w 546670"/>
                <a:gd name="connsiteY12" fmla="*/ 226609 h 604887"/>
                <a:gd name="connsiteX13" fmla="*/ 135706 w 546670"/>
                <a:gd name="connsiteY13" fmla="*/ 175523 h 604887"/>
                <a:gd name="connsiteX14" fmla="*/ 126473 w 546670"/>
                <a:gd name="connsiteY14" fmla="*/ 178856 h 604887"/>
                <a:gd name="connsiteX15" fmla="*/ 123248 w 546670"/>
                <a:gd name="connsiteY15" fmla="*/ 182633 h 604887"/>
                <a:gd name="connsiteX16" fmla="*/ 123248 w 546670"/>
                <a:gd name="connsiteY16" fmla="*/ 192075 h 604887"/>
                <a:gd name="connsiteX17" fmla="*/ 121801 w 546670"/>
                <a:gd name="connsiteY17" fmla="*/ 193075 h 604887"/>
                <a:gd name="connsiteX18" fmla="*/ 120912 w 546670"/>
                <a:gd name="connsiteY18" fmla="*/ 196075 h 604887"/>
                <a:gd name="connsiteX19" fmla="*/ 122914 w 546670"/>
                <a:gd name="connsiteY19" fmla="*/ 216404 h 604887"/>
                <a:gd name="connsiteX20" fmla="*/ 125695 w 546670"/>
                <a:gd name="connsiteY20" fmla="*/ 219737 h 604887"/>
                <a:gd name="connsiteX21" fmla="*/ 126807 w 546670"/>
                <a:gd name="connsiteY21" fmla="*/ 219848 h 604887"/>
                <a:gd name="connsiteX22" fmla="*/ 129810 w 546670"/>
                <a:gd name="connsiteY22" fmla="*/ 218293 h 604887"/>
                <a:gd name="connsiteX23" fmla="*/ 140600 w 546670"/>
                <a:gd name="connsiteY23" fmla="*/ 204073 h 604887"/>
                <a:gd name="connsiteX24" fmla="*/ 141379 w 546670"/>
                <a:gd name="connsiteY24" fmla="*/ 201740 h 604887"/>
                <a:gd name="connsiteX25" fmla="*/ 141379 w 546670"/>
                <a:gd name="connsiteY25" fmla="*/ 178856 h 604887"/>
                <a:gd name="connsiteX26" fmla="*/ 139488 w 546670"/>
                <a:gd name="connsiteY26" fmla="*/ 175634 h 604887"/>
                <a:gd name="connsiteX27" fmla="*/ 135706 w 546670"/>
                <a:gd name="connsiteY27" fmla="*/ 175523 h 604887"/>
                <a:gd name="connsiteX28" fmla="*/ 87208 w 546670"/>
                <a:gd name="connsiteY28" fmla="*/ 175523 h 604887"/>
                <a:gd name="connsiteX29" fmla="*/ 83537 w 546670"/>
                <a:gd name="connsiteY29" fmla="*/ 175634 h 604887"/>
                <a:gd name="connsiteX30" fmla="*/ 81646 w 546670"/>
                <a:gd name="connsiteY30" fmla="*/ 178856 h 604887"/>
                <a:gd name="connsiteX31" fmla="*/ 81646 w 546670"/>
                <a:gd name="connsiteY31" fmla="*/ 201740 h 604887"/>
                <a:gd name="connsiteX32" fmla="*/ 82425 w 546670"/>
                <a:gd name="connsiteY32" fmla="*/ 204073 h 604887"/>
                <a:gd name="connsiteX33" fmla="*/ 93103 w 546670"/>
                <a:gd name="connsiteY33" fmla="*/ 218293 h 604887"/>
                <a:gd name="connsiteX34" fmla="*/ 96218 w 546670"/>
                <a:gd name="connsiteY34" fmla="*/ 219848 h 604887"/>
                <a:gd name="connsiteX35" fmla="*/ 97219 w 546670"/>
                <a:gd name="connsiteY35" fmla="*/ 219737 h 604887"/>
                <a:gd name="connsiteX36" fmla="*/ 100000 w 546670"/>
                <a:gd name="connsiteY36" fmla="*/ 216404 h 604887"/>
                <a:gd name="connsiteX37" fmla="*/ 102113 w 546670"/>
                <a:gd name="connsiteY37" fmla="*/ 196075 h 604887"/>
                <a:gd name="connsiteX38" fmla="*/ 101112 w 546670"/>
                <a:gd name="connsiteY38" fmla="*/ 193075 h 604887"/>
                <a:gd name="connsiteX39" fmla="*/ 99666 w 546670"/>
                <a:gd name="connsiteY39" fmla="*/ 192075 h 604887"/>
                <a:gd name="connsiteX40" fmla="*/ 99666 w 546670"/>
                <a:gd name="connsiteY40" fmla="*/ 182633 h 604887"/>
                <a:gd name="connsiteX41" fmla="*/ 96551 w 546670"/>
                <a:gd name="connsiteY41" fmla="*/ 178856 h 604887"/>
                <a:gd name="connsiteX42" fmla="*/ 87208 w 546670"/>
                <a:gd name="connsiteY42" fmla="*/ 175523 h 604887"/>
                <a:gd name="connsiteX43" fmla="*/ 93214 w 546670"/>
                <a:gd name="connsiteY43" fmla="*/ 72653 h 604887"/>
                <a:gd name="connsiteX44" fmla="*/ 66629 w 546670"/>
                <a:gd name="connsiteY44" fmla="*/ 79652 h 604887"/>
                <a:gd name="connsiteX45" fmla="*/ 64516 w 546670"/>
                <a:gd name="connsiteY45" fmla="*/ 83096 h 604887"/>
                <a:gd name="connsiteX46" fmla="*/ 64516 w 546670"/>
                <a:gd name="connsiteY46" fmla="*/ 89872 h 604887"/>
                <a:gd name="connsiteX47" fmla="*/ 62959 w 546670"/>
                <a:gd name="connsiteY47" fmla="*/ 89872 h 604887"/>
                <a:gd name="connsiteX48" fmla="*/ 59065 w 546670"/>
                <a:gd name="connsiteY48" fmla="*/ 93761 h 604887"/>
                <a:gd name="connsiteX49" fmla="*/ 59065 w 546670"/>
                <a:gd name="connsiteY49" fmla="*/ 99982 h 604887"/>
                <a:gd name="connsiteX50" fmla="*/ 60845 w 546670"/>
                <a:gd name="connsiteY50" fmla="*/ 103203 h 604887"/>
                <a:gd name="connsiteX51" fmla="*/ 64516 w 546670"/>
                <a:gd name="connsiteY51" fmla="*/ 105647 h 604887"/>
                <a:gd name="connsiteX52" fmla="*/ 64738 w 546670"/>
                <a:gd name="connsiteY52" fmla="*/ 107202 h 604887"/>
                <a:gd name="connsiteX53" fmla="*/ 78531 w 546670"/>
                <a:gd name="connsiteY53" fmla="*/ 138974 h 604887"/>
                <a:gd name="connsiteX54" fmla="*/ 101223 w 546670"/>
                <a:gd name="connsiteY54" fmla="*/ 158526 h 604887"/>
                <a:gd name="connsiteX55" fmla="*/ 121801 w 546670"/>
                <a:gd name="connsiteY55" fmla="*/ 158526 h 604887"/>
                <a:gd name="connsiteX56" fmla="*/ 144493 w 546670"/>
                <a:gd name="connsiteY56" fmla="*/ 138974 h 604887"/>
                <a:gd name="connsiteX57" fmla="*/ 158175 w 546670"/>
                <a:gd name="connsiteY57" fmla="*/ 107202 h 604887"/>
                <a:gd name="connsiteX58" fmla="*/ 158398 w 546670"/>
                <a:gd name="connsiteY58" fmla="*/ 105647 h 604887"/>
                <a:gd name="connsiteX59" fmla="*/ 162179 w 546670"/>
                <a:gd name="connsiteY59" fmla="*/ 103203 h 604887"/>
                <a:gd name="connsiteX60" fmla="*/ 163848 w 546670"/>
                <a:gd name="connsiteY60" fmla="*/ 100093 h 604887"/>
                <a:gd name="connsiteX61" fmla="*/ 163848 w 546670"/>
                <a:gd name="connsiteY61" fmla="*/ 93761 h 604887"/>
                <a:gd name="connsiteX62" fmla="*/ 160066 w 546670"/>
                <a:gd name="connsiteY62" fmla="*/ 89872 h 604887"/>
                <a:gd name="connsiteX63" fmla="*/ 157953 w 546670"/>
                <a:gd name="connsiteY63" fmla="*/ 89872 h 604887"/>
                <a:gd name="connsiteX64" fmla="*/ 156729 w 546670"/>
                <a:gd name="connsiteY64" fmla="*/ 88650 h 604887"/>
                <a:gd name="connsiteX65" fmla="*/ 153058 w 546670"/>
                <a:gd name="connsiteY65" fmla="*/ 88317 h 604887"/>
                <a:gd name="connsiteX66" fmla="*/ 137930 w 546670"/>
                <a:gd name="connsiteY66" fmla="*/ 91761 h 604887"/>
                <a:gd name="connsiteX67" fmla="*/ 114460 w 546670"/>
                <a:gd name="connsiteY67" fmla="*/ 81207 h 604887"/>
                <a:gd name="connsiteX68" fmla="*/ 93214 w 546670"/>
                <a:gd name="connsiteY68" fmla="*/ 72653 h 604887"/>
                <a:gd name="connsiteX69" fmla="*/ 337631 w 546670"/>
                <a:gd name="connsiteY69" fmla="*/ 69193 h 604887"/>
                <a:gd name="connsiteX70" fmla="*/ 352427 w 546670"/>
                <a:gd name="connsiteY70" fmla="*/ 99187 h 604887"/>
                <a:gd name="connsiteX71" fmla="*/ 375678 w 546670"/>
                <a:gd name="connsiteY71" fmla="*/ 174952 h 604887"/>
                <a:gd name="connsiteX72" fmla="*/ 451551 w 546670"/>
                <a:gd name="connsiteY72" fmla="*/ 198059 h 604887"/>
                <a:gd name="connsiteX73" fmla="*/ 481589 w 546670"/>
                <a:gd name="connsiteY73" fmla="*/ 212945 h 604887"/>
                <a:gd name="connsiteX74" fmla="*/ 337631 w 546670"/>
                <a:gd name="connsiteY74" fmla="*/ 69193 h 604887"/>
                <a:gd name="connsiteX75" fmla="*/ 247963 w 546670"/>
                <a:gd name="connsiteY75" fmla="*/ 4093 h 604887"/>
                <a:gd name="connsiteX76" fmla="*/ 546670 w 546670"/>
                <a:gd name="connsiteY76" fmla="*/ 302373 h 604887"/>
                <a:gd name="connsiteX77" fmla="*/ 247963 w 546670"/>
                <a:gd name="connsiteY77" fmla="*/ 600653 h 604887"/>
                <a:gd name="connsiteX78" fmla="*/ 242957 w 546670"/>
                <a:gd name="connsiteY78" fmla="*/ 600653 h 604887"/>
                <a:gd name="connsiteX79" fmla="*/ 242957 w 546670"/>
                <a:gd name="connsiteY79" fmla="*/ 551662 h 604887"/>
                <a:gd name="connsiteX80" fmla="*/ 247963 w 546670"/>
                <a:gd name="connsiteY80" fmla="*/ 552217 h 604887"/>
                <a:gd name="connsiteX81" fmla="*/ 307705 w 546670"/>
                <a:gd name="connsiteY81" fmla="*/ 486674 h 604887"/>
                <a:gd name="connsiteX82" fmla="*/ 323836 w 546670"/>
                <a:gd name="connsiteY82" fmla="*/ 438238 h 604887"/>
                <a:gd name="connsiteX83" fmla="*/ 247963 w 546670"/>
                <a:gd name="connsiteY83" fmla="*/ 442570 h 604887"/>
                <a:gd name="connsiteX84" fmla="*/ 242957 w 546670"/>
                <a:gd name="connsiteY84" fmla="*/ 442570 h 604887"/>
                <a:gd name="connsiteX85" fmla="*/ 242957 w 546670"/>
                <a:gd name="connsiteY85" fmla="*/ 394024 h 604887"/>
                <a:gd name="connsiteX86" fmla="*/ 247963 w 546670"/>
                <a:gd name="connsiteY86" fmla="*/ 394135 h 604887"/>
                <a:gd name="connsiteX87" fmla="*/ 333848 w 546670"/>
                <a:gd name="connsiteY87" fmla="*/ 388136 h 604887"/>
                <a:gd name="connsiteX88" fmla="*/ 339856 w 546670"/>
                <a:gd name="connsiteY88" fmla="*/ 302373 h 604887"/>
                <a:gd name="connsiteX89" fmla="*/ 333848 w 546670"/>
                <a:gd name="connsiteY89" fmla="*/ 216722 h 604887"/>
                <a:gd name="connsiteX90" fmla="*/ 247963 w 546670"/>
                <a:gd name="connsiteY90" fmla="*/ 210723 h 604887"/>
                <a:gd name="connsiteX91" fmla="*/ 242957 w 546670"/>
                <a:gd name="connsiteY91" fmla="*/ 210723 h 604887"/>
                <a:gd name="connsiteX92" fmla="*/ 242957 w 546670"/>
                <a:gd name="connsiteY92" fmla="*/ 162287 h 604887"/>
                <a:gd name="connsiteX93" fmla="*/ 247963 w 546670"/>
                <a:gd name="connsiteY93" fmla="*/ 162176 h 604887"/>
                <a:gd name="connsiteX94" fmla="*/ 323836 w 546670"/>
                <a:gd name="connsiteY94" fmla="*/ 166509 h 604887"/>
                <a:gd name="connsiteX95" fmla="*/ 307705 w 546670"/>
                <a:gd name="connsiteY95" fmla="*/ 118073 h 604887"/>
                <a:gd name="connsiteX96" fmla="*/ 247963 w 546670"/>
                <a:gd name="connsiteY96" fmla="*/ 52640 h 604887"/>
                <a:gd name="connsiteX97" fmla="*/ 242957 w 546670"/>
                <a:gd name="connsiteY97" fmla="*/ 53196 h 604887"/>
                <a:gd name="connsiteX98" fmla="*/ 242957 w 546670"/>
                <a:gd name="connsiteY98" fmla="*/ 4204 h 604887"/>
                <a:gd name="connsiteX99" fmla="*/ 247963 w 546670"/>
                <a:gd name="connsiteY99" fmla="*/ 4093 h 604887"/>
                <a:gd name="connsiteX100" fmla="*/ 101779 w 546670"/>
                <a:gd name="connsiteY100" fmla="*/ 0 h 604887"/>
                <a:gd name="connsiteX101" fmla="*/ 121134 w 546670"/>
                <a:gd name="connsiteY101" fmla="*/ 0 h 604887"/>
                <a:gd name="connsiteX102" fmla="*/ 180978 w 546670"/>
                <a:gd name="connsiteY102" fmla="*/ 59656 h 604887"/>
                <a:gd name="connsiteX103" fmla="*/ 180978 w 546670"/>
                <a:gd name="connsiteY103" fmla="*/ 78430 h 604887"/>
                <a:gd name="connsiteX104" fmla="*/ 184315 w 546670"/>
                <a:gd name="connsiteY104" fmla="*/ 89095 h 604887"/>
                <a:gd name="connsiteX105" fmla="*/ 184315 w 546670"/>
                <a:gd name="connsiteY105" fmla="*/ 102426 h 604887"/>
                <a:gd name="connsiteX106" fmla="*/ 177752 w 546670"/>
                <a:gd name="connsiteY106" fmla="*/ 116534 h 604887"/>
                <a:gd name="connsiteX107" fmla="*/ 173859 w 546670"/>
                <a:gd name="connsiteY107" fmla="*/ 126643 h 604887"/>
                <a:gd name="connsiteX108" fmla="*/ 161067 w 546670"/>
                <a:gd name="connsiteY108" fmla="*/ 150861 h 604887"/>
                <a:gd name="connsiteX109" fmla="*/ 152502 w 546670"/>
                <a:gd name="connsiteY109" fmla="*/ 161748 h 604887"/>
                <a:gd name="connsiteX110" fmla="*/ 160400 w 546670"/>
                <a:gd name="connsiteY110" fmla="*/ 167747 h 604887"/>
                <a:gd name="connsiteX111" fmla="*/ 204115 w 546670"/>
                <a:gd name="connsiteY111" fmla="*/ 176412 h 604887"/>
                <a:gd name="connsiteX112" fmla="*/ 223692 w 546670"/>
                <a:gd name="connsiteY112" fmla="*/ 200407 h 604887"/>
                <a:gd name="connsiteX113" fmla="*/ 223692 w 546670"/>
                <a:gd name="connsiteY113" fmla="*/ 358044 h 604887"/>
                <a:gd name="connsiteX114" fmla="*/ 221467 w 546670"/>
                <a:gd name="connsiteY114" fmla="*/ 368265 h 604887"/>
                <a:gd name="connsiteX115" fmla="*/ 221467 w 546670"/>
                <a:gd name="connsiteY115" fmla="*/ 385484 h 604887"/>
                <a:gd name="connsiteX116" fmla="*/ 200110 w 546670"/>
                <a:gd name="connsiteY116" fmla="*/ 406813 h 604887"/>
                <a:gd name="connsiteX117" fmla="*/ 188431 w 546670"/>
                <a:gd name="connsiteY117" fmla="*/ 403369 h 604887"/>
                <a:gd name="connsiteX118" fmla="*/ 188431 w 546670"/>
                <a:gd name="connsiteY118" fmla="*/ 566561 h 604887"/>
                <a:gd name="connsiteX119" fmla="*/ 150166 w 546670"/>
                <a:gd name="connsiteY119" fmla="*/ 604887 h 604887"/>
                <a:gd name="connsiteX120" fmla="*/ 111902 w 546670"/>
                <a:gd name="connsiteY120" fmla="*/ 566561 h 604887"/>
                <a:gd name="connsiteX121" fmla="*/ 73526 w 546670"/>
                <a:gd name="connsiteY121" fmla="*/ 604887 h 604887"/>
                <a:gd name="connsiteX122" fmla="*/ 35261 w 546670"/>
                <a:gd name="connsiteY122" fmla="*/ 566561 h 604887"/>
                <a:gd name="connsiteX123" fmla="*/ 35261 w 546670"/>
                <a:gd name="connsiteY123" fmla="*/ 403369 h 604887"/>
                <a:gd name="connsiteX124" fmla="*/ 23582 w 546670"/>
                <a:gd name="connsiteY124" fmla="*/ 406813 h 604887"/>
                <a:gd name="connsiteX125" fmla="*/ 2225 w 546670"/>
                <a:gd name="connsiteY125" fmla="*/ 385484 h 604887"/>
                <a:gd name="connsiteX126" fmla="*/ 2225 w 546670"/>
                <a:gd name="connsiteY126" fmla="*/ 368265 h 604887"/>
                <a:gd name="connsiteX127" fmla="*/ 0 w 546670"/>
                <a:gd name="connsiteY127" fmla="*/ 358044 h 604887"/>
                <a:gd name="connsiteX128" fmla="*/ 0 w 546670"/>
                <a:gd name="connsiteY128" fmla="*/ 200296 h 604887"/>
                <a:gd name="connsiteX129" fmla="*/ 19577 w 546670"/>
                <a:gd name="connsiteY129" fmla="*/ 176412 h 604887"/>
                <a:gd name="connsiteX130" fmla="*/ 62625 w 546670"/>
                <a:gd name="connsiteY130" fmla="*/ 167747 h 604887"/>
                <a:gd name="connsiteX131" fmla="*/ 70522 w 546670"/>
                <a:gd name="connsiteY131" fmla="*/ 161748 h 604887"/>
                <a:gd name="connsiteX132" fmla="*/ 61957 w 546670"/>
                <a:gd name="connsiteY132" fmla="*/ 150861 h 604887"/>
                <a:gd name="connsiteX133" fmla="*/ 49054 w 546670"/>
                <a:gd name="connsiteY133" fmla="*/ 126643 h 604887"/>
                <a:gd name="connsiteX134" fmla="*/ 45161 w 546670"/>
                <a:gd name="connsiteY134" fmla="*/ 116534 h 604887"/>
                <a:gd name="connsiteX135" fmla="*/ 38598 w 546670"/>
                <a:gd name="connsiteY135" fmla="*/ 102426 h 604887"/>
                <a:gd name="connsiteX136" fmla="*/ 38598 w 546670"/>
                <a:gd name="connsiteY136" fmla="*/ 89095 h 604887"/>
                <a:gd name="connsiteX137" fmla="*/ 42047 w 546670"/>
                <a:gd name="connsiteY137" fmla="*/ 78430 h 604887"/>
                <a:gd name="connsiteX138" fmla="*/ 42047 w 546670"/>
                <a:gd name="connsiteY138" fmla="*/ 59656 h 604887"/>
                <a:gd name="connsiteX139" fmla="*/ 101779 w 546670"/>
                <a:gd name="connsiteY139" fmla="*/ 0 h 60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546670" h="604887">
                  <a:moveTo>
                    <a:pt x="481589" y="391913"/>
                  </a:moveTo>
                  <a:cubicBezTo>
                    <a:pt x="472466" y="397134"/>
                    <a:pt x="462454" y="402133"/>
                    <a:pt x="451551" y="406688"/>
                  </a:cubicBezTo>
                  <a:cubicBezTo>
                    <a:pt x="428967" y="416242"/>
                    <a:pt x="403269" y="424018"/>
                    <a:pt x="375678" y="429906"/>
                  </a:cubicBezTo>
                  <a:cubicBezTo>
                    <a:pt x="369782" y="457457"/>
                    <a:pt x="361995" y="483008"/>
                    <a:pt x="352427" y="505670"/>
                  </a:cubicBezTo>
                  <a:cubicBezTo>
                    <a:pt x="347866" y="516446"/>
                    <a:pt x="342860" y="526444"/>
                    <a:pt x="337631" y="535554"/>
                  </a:cubicBezTo>
                  <a:cubicBezTo>
                    <a:pt x="403602" y="510225"/>
                    <a:pt x="456112" y="457790"/>
                    <a:pt x="481589" y="391913"/>
                  </a:cubicBezTo>
                  <a:close/>
                  <a:moveTo>
                    <a:pt x="384133" y="226609"/>
                  </a:moveTo>
                  <a:cubicBezTo>
                    <a:pt x="386915" y="251049"/>
                    <a:pt x="388361" y="276489"/>
                    <a:pt x="388361" y="302373"/>
                  </a:cubicBezTo>
                  <a:cubicBezTo>
                    <a:pt x="388361" y="328369"/>
                    <a:pt x="386915" y="353697"/>
                    <a:pt x="384133" y="378137"/>
                  </a:cubicBezTo>
                  <a:cubicBezTo>
                    <a:pt x="401600" y="373694"/>
                    <a:pt x="417842" y="368250"/>
                    <a:pt x="432639" y="362029"/>
                  </a:cubicBezTo>
                  <a:cubicBezTo>
                    <a:pt x="473690" y="344699"/>
                    <a:pt x="498165" y="322370"/>
                    <a:pt x="498165" y="302373"/>
                  </a:cubicBezTo>
                  <a:cubicBezTo>
                    <a:pt x="498165" y="282377"/>
                    <a:pt x="473690" y="260047"/>
                    <a:pt x="432639" y="242717"/>
                  </a:cubicBezTo>
                  <a:cubicBezTo>
                    <a:pt x="417842" y="236496"/>
                    <a:pt x="401600" y="231164"/>
                    <a:pt x="384133" y="226609"/>
                  </a:cubicBezTo>
                  <a:close/>
                  <a:moveTo>
                    <a:pt x="135706" y="175523"/>
                  </a:moveTo>
                  <a:cubicBezTo>
                    <a:pt x="132591" y="177189"/>
                    <a:pt x="129477" y="178300"/>
                    <a:pt x="126473" y="178856"/>
                  </a:cubicBezTo>
                  <a:cubicBezTo>
                    <a:pt x="124582" y="179189"/>
                    <a:pt x="123248" y="180744"/>
                    <a:pt x="123248" y="182633"/>
                  </a:cubicBezTo>
                  <a:lnTo>
                    <a:pt x="123248" y="192075"/>
                  </a:lnTo>
                  <a:cubicBezTo>
                    <a:pt x="122691" y="192298"/>
                    <a:pt x="122246" y="192631"/>
                    <a:pt x="121801" y="193075"/>
                  </a:cubicBezTo>
                  <a:cubicBezTo>
                    <a:pt x="121134" y="193964"/>
                    <a:pt x="120689" y="194964"/>
                    <a:pt x="120912" y="196075"/>
                  </a:cubicBezTo>
                  <a:lnTo>
                    <a:pt x="122914" y="216404"/>
                  </a:lnTo>
                  <a:cubicBezTo>
                    <a:pt x="123136" y="217960"/>
                    <a:pt x="124249" y="219293"/>
                    <a:pt x="125695" y="219737"/>
                  </a:cubicBezTo>
                  <a:cubicBezTo>
                    <a:pt x="126028" y="219737"/>
                    <a:pt x="126473" y="219848"/>
                    <a:pt x="126807" y="219848"/>
                  </a:cubicBezTo>
                  <a:cubicBezTo>
                    <a:pt x="127919" y="219848"/>
                    <a:pt x="129032" y="219293"/>
                    <a:pt x="129810" y="218293"/>
                  </a:cubicBezTo>
                  <a:lnTo>
                    <a:pt x="140600" y="204073"/>
                  </a:lnTo>
                  <a:cubicBezTo>
                    <a:pt x="141045" y="203407"/>
                    <a:pt x="141379" y="202629"/>
                    <a:pt x="141379" y="201740"/>
                  </a:cubicBezTo>
                  <a:lnTo>
                    <a:pt x="141379" y="178856"/>
                  </a:lnTo>
                  <a:cubicBezTo>
                    <a:pt x="141379" y="177523"/>
                    <a:pt x="140600" y="176301"/>
                    <a:pt x="139488" y="175634"/>
                  </a:cubicBezTo>
                  <a:cubicBezTo>
                    <a:pt x="138375" y="174968"/>
                    <a:pt x="136929" y="174856"/>
                    <a:pt x="135706" y="175523"/>
                  </a:cubicBezTo>
                  <a:close/>
                  <a:moveTo>
                    <a:pt x="87208" y="175523"/>
                  </a:moveTo>
                  <a:cubicBezTo>
                    <a:pt x="86095" y="174856"/>
                    <a:pt x="84649" y="174968"/>
                    <a:pt x="83537" y="175634"/>
                  </a:cubicBezTo>
                  <a:cubicBezTo>
                    <a:pt x="82313" y="176301"/>
                    <a:pt x="81646" y="177523"/>
                    <a:pt x="81646" y="178856"/>
                  </a:cubicBezTo>
                  <a:lnTo>
                    <a:pt x="81646" y="201740"/>
                  </a:lnTo>
                  <a:cubicBezTo>
                    <a:pt x="81646" y="202629"/>
                    <a:pt x="81868" y="203407"/>
                    <a:pt x="82425" y="204073"/>
                  </a:cubicBezTo>
                  <a:lnTo>
                    <a:pt x="93103" y="218293"/>
                  </a:lnTo>
                  <a:cubicBezTo>
                    <a:pt x="93882" y="219293"/>
                    <a:pt x="94994" y="219848"/>
                    <a:pt x="96218" y="219848"/>
                  </a:cubicBezTo>
                  <a:cubicBezTo>
                    <a:pt x="96551" y="219848"/>
                    <a:pt x="96885" y="219848"/>
                    <a:pt x="97219" y="219737"/>
                  </a:cubicBezTo>
                  <a:cubicBezTo>
                    <a:pt x="98776" y="219293"/>
                    <a:pt x="99888" y="217960"/>
                    <a:pt x="100000" y="216404"/>
                  </a:cubicBezTo>
                  <a:lnTo>
                    <a:pt x="102113" y="196075"/>
                  </a:lnTo>
                  <a:cubicBezTo>
                    <a:pt x="102224" y="194964"/>
                    <a:pt x="101891" y="193964"/>
                    <a:pt x="101112" y="193075"/>
                  </a:cubicBezTo>
                  <a:cubicBezTo>
                    <a:pt x="100778" y="192631"/>
                    <a:pt x="100222" y="192298"/>
                    <a:pt x="99666" y="192075"/>
                  </a:cubicBezTo>
                  <a:lnTo>
                    <a:pt x="99666" y="182633"/>
                  </a:lnTo>
                  <a:cubicBezTo>
                    <a:pt x="99666" y="180744"/>
                    <a:pt x="98331" y="179189"/>
                    <a:pt x="96551" y="178856"/>
                  </a:cubicBezTo>
                  <a:cubicBezTo>
                    <a:pt x="93548" y="178300"/>
                    <a:pt x="90433" y="177189"/>
                    <a:pt x="87208" y="175523"/>
                  </a:cubicBezTo>
                  <a:close/>
                  <a:moveTo>
                    <a:pt x="93214" y="72653"/>
                  </a:moveTo>
                  <a:cubicBezTo>
                    <a:pt x="82313" y="72653"/>
                    <a:pt x="71857" y="77097"/>
                    <a:pt x="66629" y="79652"/>
                  </a:cubicBezTo>
                  <a:cubicBezTo>
                    <a:pt x="65294" y="80319"/>
                    <a:pt x="64516" y="81652"/>
                    <a:pt x="64516" y="83096"/>
                  </a:cubicBezTo>
                  <a:lnTo>
                    <a:pt x="64516" y="89872"/>
                  </a:lnTo>
                  <a:lnTo>
                    <a:pt x="62959" y="89872"/>
                  </a:lnTo>
                  <a:cubicBezTo>
                    <a:pt x="60845" y="89872"/>
                    <a:pt x="59065" y="91650"/>
                    <a:pt x="59065" y="93761"/>
                  </a:cubicBezTo>
                  <a:lnTo>
                    <a:pt x="59065" y="99982"/>
                  </a:lnTo>
                  <a:cubicBezTo>
                    <a:pt x="59065" y="101315"/>
                    <a:pt x="59733" y="102537"/>
                    <a:pt x="60845" y="103203"/>
                  </a:cubicBezTo>
                  <a:lnTo>
                    <a:pt x="64516" y="105647"/>
                  </a:lnTo>
                  <a:lnTo>
                    <a:pt x="64738" y="107202"/>
                  </a:lnTo>
                  <a:cubicBezTo>
                    <a:pt x="65962" y="116423"/>
                    <a:pt x="71079" y="128199"/>
                    <a:pt x="78531" y="138974"/>
                  </a:cubicBezTo>
                  <a:cubicBezTo>
                    <a:pt x="87875" y="152527"/>
                    <a:pt x="96663" y="158526"/>
                    <a:pt x="101223" y="158526"/>
                  </a:cubicBezTo>
                  <a:lnTo>
                    <a:pt x="121801" y="158526"/>
                  </a:lnTo>
                  <a:cubicBezTo>
                    <a:pt x="126362" y="158526"/>
                    <a:pt x="135150" y="152527"/>
                    <a:pt x="144493" y="138974"/>
                  </a:cubicBezTo>
                  <a:cubicBezTo>
                    <a:pt x="151835" y="128199"/>
                    <a:pt x="156951" y="116423"/>
                    <a:pt x="158175" y="107202"/>
                  </a:cubicBezTo>
                  <a:lnTo>
                    <a:pt x="158398" y="105647"/>
                  </a:lnTo>
                  <a:lnTo>
                    <a:pt x="162179" y="103203"/>
                  </a:lnTo>
                  <a:cubicBezTo>
                    <a:pt x="163181" y="102537"/>
                    <a:pt x="163848" y="101315"/>
                    <a:pt x="163848" y="100093"/>
                  </a:cubicBezTo>
                  <a:lnTo>
                    <a:pt x="163848" y="93761"/>
                  </a:lnTo>
                  <a:cubicBezTo>
                    <a:pt x="163848" y="91650"/>
                    <a:pt x="162179" y="89872"/>
                    <a:pt x="160066" y="89872"/>
                  </a:cubicBezTo>
                  <a:lnTo>
                    <a:pt x="157953" y="89872"/>
                  </a:lnTo>
                  <a:cubicBezTo>
                    <a:pt x="157619" y="89428"/>
                    <a:pt x="157285" y="88984"/>
                    <a:pt x="156729" y="88650"/>
                  </a:cubicBezTo>
                  <a:cubicBezTo>
                    <a:pt x="155617" y="87984"/>
                    <a:pt x="154282" y="87873"/>
                    <a:pt x="153058" y="88317"/>
                  </a:cubicBezTo>
                  <a:cubicBezTo>
                    <a:pt x="147942" y="90650"/>
                    <a:pt x="142825" y="91761"/>
                    <a:pt x="137930" y="91761"/>
                  </a:cubicBezTo>
                  <a:cubicBezTo>
                    <a:pt x="129254" y="91761"/>
                    <a:pt x="121357" y="88206"/>
                    <a:pt x="114460" y="81207"/>
                  </a:cubicBezTo>
                  <a:cubicBezTo>
                    <a:pt x="109010" y="75542"/>
                    <a:pt x="101779" y="72653"/>
                    <a:pt x="93214" y="72653"/>
                  </a:cubicBezTo>
                  <a:close/>
                  <a:moveTo>
                    <a:pt x="337631" y="69193"/>
                  </a:moveTo>
                  <a:cubicBezTo>
                    <a:pt x="342860" y="78302"/>
                    <a:pt x="347866" y="88300"/>
                    <a:pt x="352427" y="99187"/>
                  </a:cubicBezTo>
                  <a:cubicBezTo>
                    <a:pt x="361995" y="121739"/>
                    <a:pt x="369782" y="147290"/>
                    <a:pt x="375678" y="174952"/>
                  </a:cubicBezTo>
                  <a:cubicBezTo>
                    <a:pt x="403269" y="180728"/>
                    <a:pt x="428967" y="188505"/>
                    <a:pt x="451551" y="198059"/>
                  </a:cubicBezTo>
                  <a:cubicBezTo>
                    <a:pt x="462454" y="202724"/>
                    <a:pt x="472466" y="207612"/>
                    <a:pt x="481589" y="212945"/>
                  </a:cubicBezTo>
                  <a:cubicBezTo>
                    <a:pt x="456112" y="147068"/>
                    <a:pt x="403602" y="94633"/>
                    <a:pt x="337631" y="69193"/>
                  </a:cubicBezTo>
                  <a:close/>
                  <a:moveTo>
                    <a:pt x="247963" y="4093"/>
                  </a:moveTo>
                  <a:cubicBezTo>
                    <a:pt x="412725" y="4093"/>
                    <a:pt x="546670" y="137958"/>
                    <a:pt x="546670" y="302373"/>
                  </a:cubicBezTo>
                  <a:cubicBezTo>
                    <a:pt x="546670" y="466899"/>
                    <a:pt x="412725" y="600653"/>
                    <a:pt x="247963" y="600653"/>
                  </a:cubicBezTo>
                  <a:cubicBezTo>
                    <a:pt x="246295" y="600653"/>
                    <a:pt x="244626" y="600653"/>
                    <a:pt x="242957" y="600653"/>
                  </a:cubicBezTo>
                  <a:lnTo>
                    <a:pt x="242957" y="551662"/>
                  </a:lnTo>
                  <a:cubicBezTo>
                    <a:pt x="244626" y="551995"/>
                    <a:pt x="246295" y="552217"/>
                    <a:pt x="247963" y="552217"/>
                  </a:cubicBezTo>
                  <a:cubicBezTo>
                    <a:pt x="268100" y="552217"/>
                    <a:pt x="290350" y="527666"/>
                    <a:pt x="307705" y="486674"/>
                  </a:cubicBezTo>
                  <a:cubicBezTo>
                    <a:pt x="314046" y="472010"/>
                    <a:pt x="319386" y="455679"/>
                    <a:pt x="323836" y="438238"/>
                  </a:cubicBezTo>
                  <a:cubicBezTo>
                    <a:pt x="299472" y="441126"/>
                    <a:pt x="273996" y="442570"/>
                    <a:pt x="247963" y="442570"/>
                  </a:cubicBezTo>
                  <a:cubicBezTo>
                    <a:pt x="246295" y="442570"/>
                    <a:pt x="244626" y="442570"/>
                    <a:pt x="242957" y="442570"/>
                  </a:cubicBezTo>
                  <a:lnTo>
                    <a:pt x="242957" y="394024"/>
                  </a:lnTo>
                  <a:cubicBezTo>
                    <a:pt x="244626" y="394024"/>
                    <a:pt x="246295" y="394135"/>
                    <a:pt x="247963" y="394135"/>
                  </a:cubicBezTo>
                  <a:cubicBezTo>
                    <a:pt x="277778" y="394135"/>
                    <a:pt x="306703" y="392024"/>
                    <a:pt x="333848" y="388136"/>
                  </a:cubicBezTo>
                  <a:cubicBezTo>
                    <a:pt x="337742" y="361029"/>
                    <a:pt x="339856" y="332146"/>
                    <a:pt x="339856" y="302373"/>
                  </a:cubicBezTo>
                  <a:cubicBezTo>
                    <a:pt x="339856" y="272712"/>
                    <a:pt x="337742" y="243828"/>
                    <a:pt x="333848" y="216722"/>
                  </a:cubicBezTo>
                  <a:cubicBezTo>
                    <a:pt x="306703" y="212723"/>
                    <a:pt x="277778" y="210723"/>
                    <a:pt x="247963" y="210723"/>
                  </a:cubicBezTo>
                  <a:cubicBezTo>
                    <a:pt x="246295" y="210723"/>
                    <a:pt x="244626" y="210723"/>
                    <a:pt x="242957" y="210723"/>
                  </a:cubicBezTo>
                  <a:lnTo>
                    <a:pt x="242957" y="162287"/>
                  </a:lnTo>
                  <a:cubicBezTo>
                    <a:pt x="244626" y="162287"/>
                    <a:pt x="246295" y="162176"/>
                    <a:pt x="247963" y="162176"/>
                  </a:cubicBezTo>
                  <a:cubicBezTo>
                    <a:pt x="273996" y="162176"/>
                    <a:pt x="299472" y="163731"/>
                    <a:pt x="323836" y="166509"/>
                  </a:cubicBezTo>
                  <a:cubicBezTo>
                    <a:pt x="319386" y="149067"/>
                    <a:pt x="314046" y="132848"/>
                    <a:pt x="307705" y="118073"/>
                  </a:cubicBezTo>
                  <a:cubicBezTo>
                    <a:pt x="290350" y="77080"/>
                    <a:pt x="268100" y="52640"/>
                    <a:pt x="247963" y="52640"/>
                  </a:cubicBezTo>
                  <a:cubicBezTo>
                    <a:pt x="246295" y="52640"/>
                    <a:pt x="244626" y="52862"/>
                    <a:pt x="242957" y="53196"/>
                  </a:cubicBezTo>
                  <a:lnTo>
                    <a:pt x="242957" y="4204"/>
                  </a:lnTo>
                  <a:cubicBezTo>
                    <a:pt x="244626" y="4204"/>
                    <a:pt x="246295" y="4093"/>
                    <a:pt x="247963" y="4093"/>
                  </a:cubicBezTo>
                  <a:close/>
                  <a:moveTo>
                    <a:pt x="101779" y="0"/>
                  </a:moveTo>
                  <a:lnTo>
                    <a:pt x="121134" y="0"/>
                  </a:lnTo>
                  <a:cubicBezTo>
                    <a:pt x="154171" y="0"/>
                    <a:pt x="180978" y="26773"/>
                    <a:pt x="180978" y="59656"/>
                  </a:cubicBezTo>
                  <a:lnTo>
                    <a:pt x="180978" y="78430"/>
                  </a:lnTo>
                  <a:cubicBezTo>
                    <a:pt x="183203" y="81541"/>
                    <a:pt x="184315" y="85318"/>
                    <a:pt x="184315" y="89095"/>
                  </a:cubicBezTo>
                  <a:lnTo>
                    <a:pt x="184315" y="102426"/>
                  </a:lnTo>
                  <a:cubicBezTo>
                    <a:pt x="184315" y="107869"/>
                    <a:pt x="181868" y="113090"/>
                    <a:pt x="177752" y="116534"/>
                  </a:cubicBezTo>
                  <a:cubicBezTo>
                    <a:pt x="176751" y="119867"/>
                    <a:pt x="175416" y="123311"/>
                    <a:pt x="173859" y="126643"/>
                  </a:cubicBezTo>
                  <a:cubicBezTo>
                    <a:pt x="170856" y="134753"/>
                    <a:pt x="166406" y="143085"/>
                    <a:pt x="161067" y="150861"/>
                  </a:cubicBezTo>
                  <a:cubicBezTo>
                    <a:pt x="158842" y="154083"/>
                    <a:pt x="155839" y="157860"/>
                    <a:pt x="152502" y="161748"/>
                  </a:cubicBezTo>
                  <a:cubicBezTo>
                    <a:pt x="155505" y="163192"/>
                    <a:pt x="158175" y="165192"/>
                    <a:pt x="160400" y="167747"/>
                  </a:cubicBezTo>
                  <a:lnTo>
                    <a:pt x="204115" y="176412"/>
                  </a:lnTo>
                  <a:cubicBezTo>
                    <a:pt x="215461" y="178745"/>
                    <a:pt x="223692" y="188743"/>
                    <a:pt x="223692" y="200407"/>
                  </a:cubicBezTo>
                  <a:lnTo>
                    <a:pt x="223692" y="358044"/>
                  </a:lnTo>
                  <a:cubicBezTo>
                    <a:pt x="223692" y="361710"/>
                    <a:pt x="222913" y="365154"/>
                    <a:pt x="221467" y="368265"/>
                  </a:cubicBezTo>
                  <a:lnTo>
                    <a:pt x="221467" y="385484"/>
                  </a:lnTo>
                  <a:cubicBezTo>
                    <a:pt x="221467" y="397259"/>
                    <a:pt x="211901" y="406813"/>
                    <a:pt x="200110" y="406813"/>
                  </a:cubicBezTo>
                  <a:cubicBezTo>
                    <a:pt x="195772" y="406813"/>
                    <a:pt x="191879" y="405591"/>
                    <a:pt x="188431" y="403369"/>
                  </a:cubicBezTo>
                  <a:lnTo>
                    <a:pt x="188431" y="566561"/>
                  </a:lnTo>
                  <a:cubicBezTo>
                    <a:pt x="188431" y="587668"/>
                    <a:pt x="171301" y="604887"/>
                    <a:pt x="150166" y="604887"/>
                  </a:cubicBezTo>
                  <a:cubicBezTo>
                    <a:pt x="129032" y="604887"/>
                    <a:pt x="111902" y="587668"/>
                    <a:pt x="111902" y="566561"/>
                  </a:cubicBezTo>
                  <a:cubicBezTo>
                    <a:pt x="111902" y="587668"/>
                    <a:pt x="94772" y="604887"/>
                    <a:pt x="73526" y="604887"/>
                  </a:cubicBezTo>
                  <a:cubicBezTo>
                    <a:pt x="52391" y="604887"/>
                    <a:pt x="35261" y="587668"/>
                    <a:pt x="35261" y="566561"/>
                  </a:cubicBezTo>
                  <a:lnTo>
                    <a:pt x="35261" y="403369"/>
                  </a:lnTo>
                  <a:cubicBezTo>
                    <a:pt x="31924" y="405591"/>
                    <a:pt x="27920" y="406813"/>
                    <a:pt x="23582" y="406813"/>
                  </a:cubicBezTo>
                  <a:cubicBezTo>
                    <a:pt x="11791" y="406813"/>
                    <a:pt x="2225" y="397259"/>
                    <a:pt x="2225" y="385484"/>
                  </a:cubicBezTo>
                  <a:lnTo>
                    <a:pt x="2225" y="368265"/>
                  </a:lnTo>
                  <a:cubicBezTo>
                    <a:pt x="779" y="365154"/>
                    <a:pt x="0" y="361710"/>
                    <a:pt x="0" y="358044"/>
                  </a:cubicBezTo>
                  <a:lnTo>
                    <a:pt x="0" y="200296"/>
                  </a:lnTo>
                  <a:cubicBezTo>
                    <a:pt x="0" y="188743"/>
                    <a:pt x="8231" y="178745"/>
                    <a:pt x="19577" y="176412"/>
                  </a:cubicBezTo>
                  <a:lnTo>
                    <a:pt x="62625" y="167747"/>
                  </a:lnTo>
                  <a:cubicBezTo>
                    <a:pt x="64850" y="165192"/>
                    <a:pt x="67519" y="163192"/>
                    <a:pt x="70522" y="161748"/>
                  </a:cubicBezTo>
                  <a:cubicBezTo>
                    <a:pt x="67074" y="157971"/>
                    <a:pt x="64182" y="154083"/>
                    <a:pt x="61957" y="150861"/>
                  </a:cubicBezTo>
                  <a:cubicBezTo>
                    <a:pt x="56618" y="143085"/>
                    <a:pt x="52169" y="134753"/>
                    <a:pt x="49054" y="126643"/>
                  </a:cubicBezTo>
                  <a:cubicBezTo>
                    <a:pt x="47497" y="123311"/>
                    <a:pt x="46273" y="119867"/>
                    <a:pt x="45161" y="116534"/>
                  </a:cubicBezTo>
                  <a:cubicBezTo>
                    <a:pt x="41045" y="113090"/>
                    <a:pt x="38598" y="107869"/>
                    <a:pt x="38598" y="102426"/>
                  </a:cubicBezTo>
                  <a:lnTo>
                    <a:pt x="38598" y="89095"/>
                  </a:lnTo>
                  <a:cubicBezTo>
                    <a:pt x="38598" y="85318"/>
                    <a:pt x="39822" y="81541"/>
                    <a:pt x="42047" y="78430"/>
                  </a:cubicBezTo>
                  <a:lnTo>
                    <a:pt x="42047" y="59656"/>
                  </a:lnTo>
                  <a:cubicBezTo>
                    <a:pt x="42047" y="26773"/>
                    <a:pt x="68854" y="0"/>
                    <a:pt x="101779" y="0"/>
                  </a:cubicBezTo>
                  <a:close/>
                </a:path>
              </a:pathLst>
            </a:custGeom>
            <a:grpFill/>
            <a:ln w="19050">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grpSp>
      <p:grpSp>
        <p:nvGrpSpPr>
          <p:cNvPr id="15" name="îṩľídè">
            <a:extLst>
              <a:ext uri="{FF2B5EF4-FFF2-40B4-BE49-F238E27FC236}">
                <a16:creationId xmlns:a16="http://schemas.microsoft.com/office/drawing/2014/main" id="{078E53A6-B483-4896-A0B4-4FAB28667464}"/>
              </a:ext>
            </a:extLst>
          </p:cNvPr>
          <p:cNvGrpSpPr/>
          <p:nvPr/>
        </p:nvGrpSpPr>
        <p:grpSpPr>
          <a:xfrm>
            <a:off x="9859962" y="2720975"/>
            <a:ext cx="762000" cy="762000"/>
            <a:chOff x="9859962" y="2743200"/>
            <a:chExt cx="762000" cy="762000"/>
          </a:xfrm>
          <a:solidFill>
            <a:srgbClr val="9B928C"/>
          </a:solidFill>
        </p:grpSpPr>
        <p:sp>
          <p:nvSpPr>
            <p:cNvPr id="20" name="iṧ1idè">
              <a:extLst>
                <a:ext uri="{FF2B5EF4-FFF2-40B4-BE49-F238E27FC236}">
                  <a16:creationId xmlns:a16="http://schemas.microsoft.com/office/drawing/2014/main" id="{1F40C23A-9702-44CE-8170-D7C8BC2F0E92}"/>
                </a:ext>
              </a:extLst>
            </p:cNvPr>
            <p:cNvSpPr/>
            <p:nvPr/>
          </p:nvSpPr>
          <p:spPr>
            <a:xfrm>
              <a:off x="9859962" y="2743200"/>
              <a:ext cx="762000" cy="762000"/>
            </a:xfrm>
            <a:prstGeom prst="ellipse">
              <a:avLst/>
            </a:prstGeom>
            <a:grpFill/>
            <a:ln w="28575">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endParaRPr>
            </a:p>
          </p:txBody>
        </p:sp>
        <p:sp>
          <p:nvSpPr>
            <p:cNvPr id="21" name="ïşļïḋe">
              <a:extLst>
                <a:ext uri="{FF2B5EF4-FFF2-40B4-BE49-F238E27FC236}">
                  <a16:creationId xmlns:a16="http://schemas.microsoft.com/office/drawing/2014/main" id="{FA82EFE3-D3F8-4F34-904A-78C95D8F82F0}"/>
                </a:ext>
              </a:extLst>
            </p:cNvPr>
            <p:cNvSpPr/>
            <p:nvPr/>
          </p:nvSpPr>
          <p:spPr>
            <a:xfrm>
              <a:off x="10024560" y="2904565"/>
              <a:ext cx="432804" cy="439270"/>
            </a:xfrm>
            <a:custGeom>
              <a:avLst/>
              <a:gdLst>
                <a:gd name="connsiteX0" fmla="*/ 322492 w 599806"/>
                <a:gd name="connsiteY0" fmla="*/ 361615 h 608768"/>
                <a:gd name="connsiteX1" fmla="*/ 258086 w 599806"/>
                <a:gd name="connsiteY1" fmla="*/ 442798 h 608768"/>
                <a:gd name="connsiteX2" fmla="*/ 339393 w 599806"/>
                <a:gd name="connsiteY2" fmla="*/ 378490 h 608768"/>
                <a:gd name="connsiteX3" fmla="*/ 329572 w 599806"/>
                <a:gd name="connsiteY3" fmla="*/ 371421 h 608768"/>
                <a:gd name="connsiteX4" fmla="*/ 322492 w 599806"/>
                <a:gd name="connsiteY4" fmla="*/ 361615 h 608768"/>
                <a:gd name="connsiteX5" fmla="*/ 349099 w 599806"/>
                <a:gd name="connsiteY5" fmla="*/ 337784 h 608768"/>
                <a:gd name="connsiteX6" fmla="*/ 349099 w 599806"/>
                <a:gd name="connsiteY6" fmla="*/ 351923 h 608768"/>
                <a:gd name="connsiteX7" fmla="*/ 363259 w 599806"/>
                <a:gd name="connsiteY7" fmla="*/ 351923 h 608768"/>
                <a:gd name="connsiteX8" fmla="*/ 457227 w 599806"/>
                <a:gd name="connsiteY8" fmla="*/ 229763 h 608768"/>
                <a:gd name="connsiteX9" fmla="*/ 467062 w 599806"/>
                <a:gd name="connsiteY9" fmla="*/ 234138 h 608768"/>
                <a:gd name="connsiteX10" fmla="*/ 468204 w 599806"/>
                <a:gd name="connsiteY10" fmla="*/ 254206 h 608768"/>
                <a:gd name="connsiteX11" fmla="*/ 393635 w 599806"/>
                <a:gd name="connsiteY11" fmla="*/ 348274 h 608768"/>
                <a:gd name="connsiteX12" fmla="*/ 382787 w 599806"/>
                <a:gd name="connsiteY12" fmla="*/ 371421 h 608768"/>
                <a:gd name="connsiteX13" fmla="*/ 359491 w 599806"/>
                <a:gd name="connsiteY13" fmla="*/ 382253 h 608768"/>
                <a:gd name="connsiteX14" fmla="*/ 265395 w 599806"/>
                <a:gd name="connsiteY14" fmla="*/ 456709 h 608768"/>
                <a:gd name="connsiteX15" fmla="*/ 245296 w 599806"/>
                <a:gd name="connsiteY15" fmla="*/ 455569 h 608768"/>
                <a:gd name="connsiteX16" fmla="*/ 244154 w 599806"/>
                <a:gd name="connsiteY16" fmla="*/ 435501 h 608768"/>
                <a:gd name="connsiteX17" fmla="*/ 318723 w 599806"/>
                <a:gd name="connsiteY17" fmla="*/ 341547 h 608768"/>
                <a:gd name="connsiteX18" fmla="*/ 329572 w 599806"/>
                <a:gd name="connsiteY18" fmla="*/ 318286 h 608768"/>
                <a:gd name="connsiteX19" fmla="*/ 352753 w 599806"/>
                <a:gd name="connsiteY19" fmla="*/ 307454 h 608768"/>
                <a:gd name="connsiteX20" fmla="*/ 446964 w 599806"/>
                <a:gd name="connsiteY20" fmla="*/ 232998 h 608768"/>
                <a:gd name="connsiteX21" fmla="*/ 457227 w 599806"/>
                <a:gd name="connsiteY21" fmla="*/ 229763 h 608768"/>
                <a:gd name="connsiteX22" fmla="*/ 136593 w 599806"/>
                <a:gd name="connsiteY22" fmla="*/ 176654 h 608768"/>
                <a:gd name="connsiteX23" fmla="*/ 127228 w 599806"/>
                <a:gd name="connsiteY23" fmla="*/ 179962 h 608768"/>
                <a:gd name="connsiteX24" fmla="*/ 124030 w 599806"/>
                <a:gd name="connsiteY24" fmla="*/ 183725 h 608768"/>
                <a:gd name="connsiteX25" fmla="*/ 124030 w 599806"/>
                <a:gd name="connsiteY25" fmla="*/ 193419 h 608768"/>
                <a:gd name="connsiteX26" fmla="*/ 122545 w 599806"/>
                <a:gd name="connsiteY26" fmla="*/ 194331 h 608768"/>
                <a:gd name="connsiteX27" fmla="*/ 121632 w 599806"/>
                <a:gd name="connsiteY27" fmla="*/ 197296 h 608768"/>
                <a:gd name="connsiteX28" fmla="*/ 123688 w 599806"/>
                <a:gd name="connsiteY28" fmla="*/ 217824 h 608768"/>
                <a:gd name="connsiteX29" fmla="*/ 126543 w 599806"/>
                <a:gd name="connsiteY29" fmla="*/ 221132 h 608768"/>
                <a:gd name="connsiteX30" fmla="*/ 127571 w 599806"/>
                <a:gd name="connsiteY30" fmla="*/ 221246 h 608768"/>
                <a:gd name="connsiteX31" fmla="*/ 130654 w 599806"/>
                <a:gd name="connsiteY31" fmla="*/ 219763 h 608768"/>
                <a:gd name="connsiteX32" fmla="*/ 141504 w 599806"/>
                <a:gd name="connsiteY32" fmla="*/ 205394 h 608768"/>
                <a:gd name="connsiteX33" fmla="*/ 142189 w 599806"/>
                <a:gd name="connsiteY33" fmla="*/ 203113 h 608768"/>
                <a:gd name="connsiteX34" fmla="*/ 142189 w 599806"/>
                <a:gd name="connsiteY34" fmla="*/ 180076 h 608768"/>
                <a:gd name="connsiteX35" fmla="*/ 140362 w 599806"/>
                <a:gd name="connsiteY35" fmla="*/ 176769 h 608768"/>
                <a:gd name="connsiteX36" fmla="*/ 136593 w 599806"/>
                <a:gd name="connsiteY36" fmla="*/ 176654 h 608768"/>
                <a:gd name="connsiteX37" fmla="*/ 87826 w 599806"/>
                <a:gd name="connsiteY37" fmla="*/ 176654 h 608768"/>
                <a:gd name="connsiteX38" fmla="*/ 83943 w 599806"/>
                <a:gd name="connsiteY38" fmla="*/ 176769 h 608768"/>
                <a:gd name="connsiteX39" fmla="*/ 82116 w 599806"/>
                <a:gd name="connsiteY39" fmla="*/ 180076 h 608768"/>
                <a:gd name="connsiteX40" fmla="*/ 82116 w 599806"/>
                <a:gd name="connsiteY40" fmla="*/ 203113 h 608768"/>
                <a:gd name="connsiteX41" fmla="*/ 82915 w 599806"/>
                <a:gd name="connsiteY41" fmla="*/ 205394 h 608768"/>
                <a:gd name="connsiteX42" fmla="*/ 93765 w 599806"/>
                <a:gd name="connsiteY42" fmla="*/ 219763 h 608768"/>
                <a:gd name="connsiteX43" fmla="*/ 96849 w 599806"/>
                <a:gd name="connsiteY43" fmla="*/ 221246 h 608768"/>
                <a:gd name="connsiteX44" fmla="*/ 97877 w 599806"/>
                <a:gd name="connsiteY44" fmla="*/ 221132 h 608768"/>
                <a:gd name="connsiteX45" fmla="*/ 100618 w 599806"/>
                <a:gd name="connsiteY45" fmla="*/ 217824 h 608768"/>
                <a:gd name="connsiteX46" fmla="*/ 102787 w 599806"/>
                <a:gd name="connsiteY46" fmla="*/ 197296 h 608768"/>
                <a:gd name="connsiteX47" fmla="*/ 101760 w 599806"/>
                <a:gd name="connsiteY47" fmla="*/ 194331 h 608768"/>
                <a:gd name="connsiteX48" fmla="*/ 100275 w 599806"/>
                <a:gd name="connsiteY48" fmla="*/ 193419 h 608768"/>
                <a:gd name="connsiteX49" fmla="*/ 100275 w 599806"/>
                <a:gd name="connsiteY49" fmla="*/ 183725 h 608768"/>
                <a:gd name="connsiteX50" fmla="*/ 97191 w 599806"/>
                <a:gd name="connsiteY50" fmla="*/ 179962 h 608768"/>
                <a:gd name="connsiteX51" fmla="*/ 87826 w 599806"/>
                <a:gd name="connsiteY51" fmla="*/ 176654 h 608768"/>
                <a:gd name="connsiteX52" fmla="*/ 356190 w 599806"/>
                <a:gd name="connsiteY52" fmla="*/ 149170 h 608768"/>
                <a:gd name="connsiteX53" fmla="*/ 342598 w 599806"/>
                <a:gd name="connsiteY53" fmla="*/ 149626 h 608768"/>
                <a:gd name="connsiteX54" fmla="*/ 356190 w 599806"/>
                <a:gd name="connsiteY54" fmla="*/ 168671 h 608768"/>
                <a:gd name="connsiteX55" fmla="*/ 369781 w 599806"/>
                <a:gd name="connsiteY55" fmla="*/ 149626 h 608768"/>
                <a:gd name="connsiteX56" fmla="*/ 356190 w 599806"/>
                <a:gd name="connsiteY56" fmla="*/ 149170 h 608768"/>
                <a:gd name="connsiteX57" fmla="*/ 356190 w 599806"/>
                <a:gd name="connsiteY57" fmla="*/ 101614 h 608768"/>
                <a:gd name="connsiteX58" fmla="*/ 599806 w 599806"/>
                <a:gd name="connsiteY58" fmla="*/ 344866 h 608768"/>
                <a:gd name="connsiteX59" fmla="*/ 356190 w 599806"/>
                <a:gd name="connsiteY59" fmla="*/ 588233 h 608768"/>
                <a:gd name="connsiteX60" fmla="*/ 220047 w 599806"/>
                <a:gd name="connsiteY60" fmla="*/ 546608 h 608768"/>
                <a:gd name="connsiteX61" fmla="*/ 220047 w 599806"/>
                <a:gd name="connsiteY61" fmla="*/ 485595 h 608768"/>
                <a:gd name="connsiteX62" fmla="*/ 321012 w 599806"/>
                <a:gd name="connsiteY62" fmla="*/ 537484 h 608768"/>
                <a:gd name="connsiteX63" fmla="*/ 348423 w 599806"/>
                <a:gd name="connsiteY63" fmla="*/ 499280 h 608768"/>
                <a:gd name="connsiteX64" fmla="*/ 356190 w 599806"/>
                <a:gd name="connsiteY64" fmla="*/ 495288 h 608768"/>
                <a:gd name="connsiteX65" fmla="*/ 363956 w 599806"/>
                <a:gd name="connsiteY65" fmla="*/ 499280 h 608768"/>
                <a:gd name="connsiteX66" fmla="*/ 391367 w 599806"/>
                <a:gd name="connsiteY66" fmla="*/ 537484 h 608768"/>
                <a:gd name="connsiteX67" fmla="*/ 548981 w 599806"/>
                <a:gd name="connsiteY67" fmla="*/ 379992 h 608768"/>
                <a:gd name="connsiteX68" fmla="*/ 510834 w 599806"/>
                <a:gd name="connsiteY68" fmla="*/ 352621 h 608768"/>
                <a:gd name="connsiteX69" fmla="*/ 506837 w 599806"/>
                <a:gd name="connsiteY69" fmla="*/ 344866 h 608768"/>
                <a:gd name="connsiteX70" fmla="*/ 510834 w 599806"/>
                <a:gd name="connsiteY70" fmla="*/ 337112 h 608768"/>
                <a:gd name="connsiteX71" fmla="*/ 548981 w 599806"/>
                <a:gd name="connsiteY71" fmla="*/ 309855 h 608768"/>
                <a:gd name="connsiteX72" fmla="*/ 391367 w 599806"/>
                <a:gd name="connsiteY72" fmla="*/ 152363 h 608768"/>
                <a:gd name="connsiteX73" fmla="*/ 363956 w 599806"/>
                <a:gd name="connsiteY73" fmla="*/ 190453 h 608768"/>
                <a:gd name="connsiteX74" fmla="*/ 356190 w 599806"/>
                <a:gd name="connsiteY74" fmla="*/ 194445 h 608768"/>
                <a:gd name="connsiteX75" fmla="*/ 348423 w 599806"/>
                <a:gd name="connsiteY75" fmla="*/ 190453 h 608768"/>
                <a:gd name="connsiteX76" fmla="*/ 321012 w 599806"/>
                <a:gd name="connsiteY76" fmla="*/ 152363 h 608768"/>
                <a:gd name="connsiteX77" fmla="*/ 250999 w 599806"/>
                <a:gd name="connsiteY77" fmla="*/ 179847 h 608768"/>
                <a:gd name="connsiteX78" fmla="*/ 212966 w 599806"/>
                <a:gd name="connsiteY78" fmla="*/ 148143 h 608768"/>
                <a:gd name="connsiteX79" fmla="*/ 356190 w 599806"/>
                <a:gd name="connsiteY79" fmla="*/ 101614 h 608768"/>
                <a:gd name="connsiteX80" fmla="*/ 93765 w 599806"/>
                <a:gd name="connsiteY80" fmla="*/ 73102 h 608768"/>
                <a:gd name="connsiteX81" fmla="*/ 67040 w 599806"/>
                <a:gd name="connsiteY81" fmla="*/ 80173 h 608768"/>
                <a:gd name="connsiteX82" fmla="*/ 64870 w 599806"/>
                <a:gd name="connsiteY82" fmla="*/ 83594 h 608768"/>
                <a:gd name="connsiteX83" fmla="*/ 64870 w 599806"/>
                <a:gd name="connsiteY83" fmla="*/ 90551 h 608768"/>
                <a:gd name="connsiteX84" fmla="*/ 63271 w 599806"/>
                <a:gd name="connsiteY84" fmla="*/ 90551 h 608768"/>
                <a:gd name="connsiteX85" fmla="*/ 59388 w 599806"/>
                <a:gd name="connsiteY85" fmla="*/ 94315 h 608768"/>
                <a:gd name="connsiteX86" fmla="*/ 59388 w 599806"/>
                <a:gd name="connsiteY86" fmla="*/ 100701 h 608768"/>
                <a:gd name="connsiteX87" fmla="*/ 61216 w 599806"/>
                <a:gd name="connsiteY87" fmla="*/ 103894 h 608768"/>
                <a:gd name="connsiteX88" fmla="*/ 64870 w 599806"/>
                <a:gd name="connsiteY88" fmla="*/ 106289 h 608768"/>
                <a:gd name="connsiteX89" fmla="*/ 65099 w 599806"/>
                <a:gd name="connsiteY89" fmla="*/ 107886 h 608768"/>
                <a:gd name="connsiteX90" fmla="*/ 78918 w 599806"/>
                <a:gd name="connsiteY90" fmla="*/ 139818 h 608768"/>
                <a:gd name="connsiteX91" fmla="*/ 101760 w 599806"/>
                <a:gd name="connsiteY91" fmla="*/ 159662 h 608768"/>
                <a:gd name="connsiteX92" fmla="*/ 122545 w 599806"/>
                <a:gd name="connsiteY92" fmla="*/ 159662 h 608768"/>
                <a:gd name="connsiteX93" fmla="*/ 145387 w 599806"/>
                <a:gd name="connsiteY93" fmla="*/ 139818 h 608768"/>
                <a:gd name="connsiteX94" fmla="*/ 159206 w 599806"/>
                <a:gd name="connsiteY94" fmla="*/ 107886 h 608768"/>
                <a:gd name="connsiteX95" fmla="*/ 159435 w 599806"/>
                <a:gd name="connsiteY95" fmla="*/ 106289 h 608768"/>
                <a:gd name="connsiteX96" fmla="*/ 163203 w 599806"/>
                <a:gd name="connsiteY96" fmla="*/ 103894 h 608768"/>
                <a:gd name="connsiteX97" fmla="*/ 164917 w 599806"/>
                <a:gd name="connsiteY97" fmla="*/ 100701 h 608768"/>
                <a:gd name="connsiteX98" fmla="*/ 164917 w 599806"/>
                <a:gd name="connsiteY98" fmla="*/ 94315 h 608768"/>
                <a:gd name="connsiteX99" fmla="*/ 161034 w 599806"/>
                <a:gd name="connsiteY99" fmla="*/ 90551 h 608768"/>
                <a:gd name="connsiteX100" fmla="*/ 158978 w 599806"/>
                <a:gd name="connsiteY100" fmla="*/ 90551 h 608768"/>
                <a:gd name="connsiteX101" fmla="*/ 157722 w 599806"/>
                <a:gd name="connsiteY101" fmla="*/ 89183 h 608768"/>
                <a:gd name="connsiteX102" fmla="*/ 154067 w 599806"/>
                <a:gd name="connsiteY102" fmla="*/ 88954 h 608768"/>
                <a:gd name="connsiteX103" fmla="*/ 138763 w 599806"/>
                <a:gd name="connsiteY103" fmla="*/ 92376 h 608768"/>
                <a:gd name="connsiteX104" fmla="*/ 115236 w 599806"/>
                <a:gd name="connsiteY104" fmla="*/ 81656 h 608768"/>
                <a:gd name="connsiteX105" fmla="*/ 93765 w 599806"/>
                <a:gd name="connsiteY105" fmla="*/ 73102 h 608768"/>
                <a:gd name="connsiteX106" fmla="*/ 102445 w 599806"/>
                <a:gd name="connsiteY106" fmla="*/ 0 h 608768"/>
                <a:gd name="connsiteX107" fmla="*/ 121974 w 599806"/>
                <a:gd name="connsiteY107" fmla="*/ 0 h 608768"/>
                <a:gd name="connsiteX108" fmla="*/ 182048 w 599806"/>
                <a:gd name="connsiteY108" fmla="*/ 60101 h 608768"/>
                <a:gd name="connsiteX109" fmla="*/ 182048 w 599806"/>
                <a:gd name="connsiteY109" fmla="*/ 78919 h 608768"/>
                <a:gd name="connsiteX110" fmla="*/ 185474 w 599806"/>
                <a:gd name="connsiteY110" fmla="*/ 89639 h 608768"/>
                <a:gd name="connsiteX111" fmla="*/ 185474 w 599806"/>
                <a:gd name="connsiteY111" fmla="*/ 103096 h 608768"/>
                <a:gd name="connsiteX112" fmla="*/ 178850 w 599806"/>
                <a:gd name="connsiteY112" fmla="*/ 117237 h 608768"/>
                <a:gd name="connsiteX113" fmla="*/ 174967 w 599806"/>
                <a:gd name="connsiteY113" fmla="*/ 127501 h 608768"/>
                <a:gd name="connsiteX114" fmla="*/ 162061 w 599806"/>
                <a:gd name="connsiteY114" fmla="*/ 151793 h 608768"/>
                <a:gd name="connsiteX115" fmla="*/ 153382 w 599806"/>
                <a:gd name="connsiteY115" fmla="*/ 162741 h 608768"/>
                <a:gd name="connsiteX116" fmla="*/ 161376 w 599806"/>
                <a:gd name="connsiteY116" fmla="*/ 168785 h 608768"/>
                <a:gd name="connsiteX117" fmla="*/ 205460 w 599806"/>
                <a:gd name="connsiteY117" fmla="*/ 177567 h 608768"/>
                <a:gd name="connsiteX118" fmla="*/ 225104 w 599806"/>
                <a:gd name="connsiteY118" fmla="*/ 201630 h 608768"/>
                <a:gd name="connsiteX119" fmla="*/ 225104 w 599806"/>
                <a:gd name="connsiteY119" fmla="*/ 360380 h 608768"/>
                <a:gd name="connsiteX120" fmla="*/ 222820 w 599806"/>
                <a:gd name="connsiteY120" fmla="*/ 370644 h 608768"/>
                <a:gd name="connsiteX121" fmla="*/ 222820 w 599806"/>
                <a:gd name="connsiteY121" fmla="*/ 387978 h 608768"/>
                <a:gd name="connsiteX122" fmla="*/ 201349 w 599806"/>
                <a:gd name="connsiteY122" fmla="*/ 409419 h 608768"/>
                <a:gd name="connsiteX123" fmla="*/ 189700 w 599806"/>
                <a:gd name="connsiteY123" fmla="*/ 405997 h 608768"/>
                <a:gd name="connsiteX124" fmla="*/ 189700 w 599806"/>
                <a:gd name="connsiteY124" fmla="*/ 570221 h 608768"/>
                <a:gd name="connsiteX125" fmla="*/ 151097 w 599806"/>
                <a:gd name="connsiteY125" fmla="*/ 608768 h 608768"/>
                <a:gd name="connsiteX126" fmla="*/ 112609 w 599806"/>
                <a:gd name="connsiteY126" fmla="*/ 570221 h 608768"/>
                <a:gd name="connsiteX127" fmla="*/ 74007 w 599806"/>
                <a:gd name="connsiteY127" fmla="*/ 608768 h 608768"/>
                <a:gd name="connsiteX128" fmla="*/ 35405 w 599806"/>
                <a:gd name="connsiteY128" fmla="*/ 570221 h 608768"/>
                <a:gd name="connsiteX129" fmla="*/ 35405 w 599806"/>
                <a:gd name="connsiteY129" fmla="*/ 405997 h 608768"/>
                <a:gd name="connsiteX130" fmla="*/ 23756 w 599806"/>
                <a:gd name="connsiteY130" fmla="*/ 409419 h 608768"/>
                <a:gd name="connsiteX131" fmla="*/ 2284 w 599806"/>
                <a:gd name="connsiteY131" fmla="*/ 387978 h 608768"/>
                <a:gd name="connsiteX132" fmla="*/ 2284 w 599806"/>
                <a:gd name="connsiteY132" fmla="*/ 370644 h 608768"/>
                <a:gd name="connsiteX133" fmla="*/ 0 w 599806"/>
                <a:gd name="connsiteY133" fmla="*/ 360380 h 608768"/>
                <a:gd name="connsiteX134" fmla="*/ 0 w 599806"/>
                <a:gd name="connsiteY134" fmla="*/ 201630 h 608768"/>
                <a:gd name="connsiteX135" fmla="*/ 19644 w 599806"/>
                <a:gd name="connsiteY135" fmla="*/ 177567 h 608768"/>
                <a:gd name="connsiteX136" fmla="*/ 62929 w 599806"/>
                <a:gd name="connsiteY136" fmla="*/ 168785 h 608768"/>
                <a:gd name="connsiteX137" fmla="*/ 70923 w 599806"/>
                <a:gd name="connsiteY137" fmla="*/ 162855 h 608768"/>
                <a:gd name="connsiteX138" fmla="*/ 62358 w 599806"/>
                <a:gd name="connsiteY138" fmla="*/ 151793 h 608768"/>
                <a:gd name="connsiteX139" fmla="*/ 49338 w 599806"/>
                <a:gd name="connsiteY139" fmla="*/ 127501 h 608768"/>
                <a:gd name="connsiteX140" fmla="*/ 45455 w 599806"/>
                <a:gd name="connsiteY140" fmla="*/ 117237 h 608768"/>
                <a:gd name="connsiteX141" fmla="*/ 38831 w 599806"/>
                <a:gd name="connsiteY141" fmla="*/ 103096 h 608768"/>
                <a:gd name="connsiteX142" fmla="*/ 38831 w 599806"/>
                <a:gd name="connsiteY142" fmla="*/ 89639 h 608768"/>
                <a:gd name="connsiteX143" fmla="*/ 42257 w 599806"/>
                <a:gd name="connsiteY143" fmla="*/ 78919 h 608768"/>
                <a:gd name="connsiteX144" fmla="*/ 42257 w 599806"/>
                <a:gd name="connsiteY144" fmla="*/ 60101 h 608768"/>
                <a:gd name="connsiteX145" fmla="*/ 102445 w 599806"/>
                <a:gd name="connsiteY145" fmla="*/ 0 h 608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99806" h="608768">
                  <a:moveTo>
                    <a:pt x="322492" y="361615"/>
                  </a:moveTo>
                  <a:lnTo>
                    <a:pt x="258086" y="442798"/>
                  </a:lnTo>
                  <a:lnTo>
                    <a:pt x="339393" y="378490"/>
                  </a:lnTo>
                  <a:cubicBezTo>
                    <a:pt x="335853" y="376780"/>
                    <a:pt x="332541" y="374385"/>
                    <a:pt x="329572" y="371421"/>
                  </a:cubicBezTo>
                  <a:cubicBezTo>
                    <a:pt x="326603" y="368456"/>
                    <a:pt x="324205" y="365149"/>
                    <a:pt x="322492" y="361615"/>
                  </a:cubicBezTo>
                  <a:close/>
                  <a:moveTo>
                    <a:pt x="349099" y="337784"/>
                  </a:moveTo>
                  <a:cubicBezTo>
                    <a:pt x="345217" y="341775"/>
                    <a:pt x="345217" y="348046"/>
                    <a:pt x="349099" y="351923"/>
                  </a:cubicBezTo>
                  <a:cubicBezTo>
                    <a:pt x="352982" y="355800"/>
                    <a:pt x="359377" y="355800"/>
                    <a:pt x="363259" y="351923"/>
                  </a:cubicBezTo>
                  <a:close/>
                  <a:moveTo>
                    <a:pt x="457227" y="229763"/>
                  </a:moveTo>
                  <a:cubicBezTo>
                    <a:pt x="460810" y="229976"/>
                    <a:pt x="464321" y="231459"/>
                    <a:pt x="467062" y="234138"/>
                  </a:cubicBezTo>
                  <a:cubicBezTo>
                    <a:pt x="472429" y="239611"/>
                    <a:pt x="473000" y="248277"/>
                    <a:pt x="468204" y="254206"/>
                  </a:cubicBezTo>
                  <a:lnTo>
                    <a:pt x="393635" y="348274"/>
                  </a:lnTo>
                  <a:cubicBezTo>
                    <a:pt x="392836" y="356712"/>
                    <a:pt x="389296" y="365035"/>
                    <a:pt x="382787" y="371421"/>
                  </a:cubicBezTo>
                  <a:cubicBezTo>
                    <a:pt x="376277" y="377920"/>
                    <a:pt x="368055" y="381569"/>
                    <a:pt x="359491" y="382253"/>
                  </a:cubicBezTo>
                  <a:lnTo>
                    <a:pt x="265395" y="456709"/>
                  </a:lnTo>
                  <a:cubicBezTo>
                    <a:pt x="259342" y="461498"/>
                    <a:pt x="250664" y="461042"/>
                    <a:pt x="245296" y="455569"/>
                  </a:cubicBezTo>
                  <a:cubicBezTo>
                    <a:pt x="239815" y="450210"/>
                    <a:pt x="239358" y="441544"/>
                    <a:pt x="244154" y="435501"/>
                  </a:cubicBezTo>
                  <a:lnTo>
                    <a:pt x="318723" y="341547"/>
                  </a:lnTo>
                  <a:cubicBezTo>
                    <a:pt x="319523" y="332995"/>
                    <a:pt x="323063" y="324786"/>
                    <a:pt x="329572" y="318286"/>
                  </a:cubicBezTo>
                  <a:cubicBezTo>
                    <a:pt x="336081" y="311901"/>
                    <a:pt x="344303" y="308252"/>
                    <a:pt x="352753" y="307454"/>
                  </a:cubicBezTo>
                  <a:lnTo>
                    <a:pt x="446964" y="232998"/>
                  </a:lnTo>
                  <a:cubicBezTo>
                    <a:pt x="449990" y="230604"/>
                    <a:pt x="453644" y="229549"/>
                    <a:pt x="457227" y="229763"/>
                  </a:cubicBezTo>
                  <a:close/>
                  <a:moveTo>
                    <a:pt x="136593" y="176654"/>
                  </a:moveTo>
                  <a:cubicBezTo>
                    <a:pt x="133395" y="178365"/>
                    <a:pt x="130312" y="179392"/>
                    <a:pt x="127228" y="179962"/>
                  </a:cubicBezTo>
                  <a:cubicBezTo>
                    <a:pt x="125401" y="180304"/>
                    <a:pt x="124030" y="181901"/>
                    <a:pt x="124030" y="183725"/>
                  </a:cubicBezTo>
                  <a:lnTo>
                    <a:pt x="124030" y="193419"/>
                  </a:lnTo>
                  <a:cubicBezTo>
                    <a:pt x="123459" y="193533"/>
                    <a:pt x="123002" y="193875"/>
                    <a:pt x="122545" y="194331"/>
                  </a:cubicBezTo>
                  <a:cubicBezTo>
                    <a:pt x="121860" y="195130"/>
                    <a:pt x="121518" y="196270"/>
                    <a:pt x="121632" y="197296"/>
                  </a:cubicBezTo>
                  <a:lnTo>
                    <a:pt x="123688" y="217824"/>
                  </a:lnTo>
                  <a:cubicBezTo>
                    <a:pt x="123916" y="219421"/>
                    <a:pt x="124944" y="220676"/>
                    <a:pt x="126543" y="221132"/>
                  </a:cubicBezTo>
                  <a:cubicBezTo>
                    <a:pt x="126885" y="221246"/>
                    <a:pt x="127228" y="221246"/>
                    <a:pt x="127571" y="221246"/>
                  </a:cubicBezTo>
                  <a:cubicBezTo>
                    <a:pt x="128713" y="221246"/>
                    <a:pt x="129855" y="220676"/>
                    <a:pt x="130654" y="219763"/>
                  </a:cubicBezTo>
                  <a:lnTo>
                    <a:pt x="141504" y="205394"/>
                  </a:lnTo>
                  <a:cubicBezTo>
                    <a:pt x="141961" y="204709"/>
                    <a:pt x="142189" y="203911"/>
                    <a:pt x="142189" y="203113"/>
                  </a:cubicBezTo>
                  <a:lnTo>
                    <a:pt x="142189" y="180076"/>
                  </a:lnTo>
                  <a:cubicBezTo>
                    <a:pt x="142189" y="178707"/>
                    <a:pt x="141504" y="177453"/>
                    <a:pt x="140362" y="176769"/>
                  </a:cubicBezTo>
                  <a:cubicBezTo>
                    <a:pt x="139220" y="176084"/>
                    <a:pt x="137735" y="175970"/>
                    <a:pt x="136593" y="176654"/>
                  </a:cubicBezTo>
                  <a:close/>
                  <a:moveTo>
                    <a:pt x="87826" y="176654"/>
                  </a:moveTo>
                  <a:cubicBezTo>
                    <a:pt x="86570" y="175970"/>
                    <a:pt x="85085" y="176084"/>
                    <a:pt x="83943" y="176769"/>
                  </a:cubicBezTo>
                  <a:cubicBezTo>
                    <a:pt x="82801" y="177453"/>
                    <a:pt x="82116" y="178707"/>
                    <a:pt x="82116" y="180076"/>
                  </a:cubicBezTo>
                  <a:lnTo>
                    <a:pt x="82116" y="203113"/>
                  </a:lnTo>
                  <a:cubicBezTo>
                    <a:pt x="82116" y="203911"/>
                    <a:pt x="82344" y="204709"/>
                    <a:pt x="82915" y="205394"/>
                  </a:cubicBezTo>
                  <a:lnTo>
                    <a:pt x="93765" y="219763"/>
                  </a:lnTo>
                  <a:cubicBezTo>
                    <a:pt x="94450" y="220676"/>
                    <a:pt x="95592" y="221246"/>
                    <a:pt x="96849" y="221246"/>
                  </a:cubicBezTo>
                  <a:cubicBezTo>
                    <a:pt x="97191" y="221246"/>
                    <a:pt x="97534" y="221246"/>
                    <a:pt x="97877" y="221132"/>
                  </a:cubicBezTo>
                  <a:cubicBezTo>
                    <a:pt x="99361" y="220676"/>
                    <a:pt x="100503" y="219421"/>
                    <a:pt x="100618" y="217824"/>
                  </a:cubicBezTo>
                  <a:lnTo>
                    <a:pt x="102787" y="197296"/>
                  </a:lnTo>
                  <a:cubicBezTo>
                    <a:pt x="102902" y="196270"/>
                    <a:pt x="102445" y="195130"/>
                    <a:pt x="101760" y="194331"/>
                  </a:cubicBezTo>
                  <a:cubicBezTo>
                    <a:pt x="101417" y="193875"/>
                    <a:pt x="100846" y="193533"/>
                    <a:pt x="100275" y="193419"/>
                  </a:cubicBezTo>
                  <a:lnTo>
                    <a:pt x="100275" y="183725"/>
                  </a:lnTo>
                  <a:cubicBezTo>
                    <a:pt x="100275" y="181901"/>
                    <a:pt x="99019" y="180304"/>
                    <a:pt x="97191" y="179962"/>
                  </a:cubicBezTo>
                  <a:cubicBezTo>
                    <a:pt x="94108" y="179392"/>
                    <a:pt x="90910" y="178365"/>
                    <a:pt x="87826" y="176654"/>
                  </a:cubicBezTo>
                  <a:close/>
                  <a:moveTo>
                    <a:pt x="356190" y="149170"/>
                  </a:moveTo>
                  <a:cubicBezTo>
                    <a:pt x="351621" y="149170"/>
                    <a:pt x="347053" y="149398"/>
                    <a:pt x="342598" y="149626"/>
                  </a:cubicBezTo>
                  <a:lnTo>
                    <a:pt x="356190" y="168671"/>
                  </a:lnTo>
                  <a:lnTo>
                    <a:pt x="369781" y="149626"/>
                  </a:lnTo>
                  <a:cubicBezTo>
                    <a:pt x="365327" y="149398"/>
                    <a:pt x="360758" y="149170"/>
                    <a:pt x="356190" y="149170"/>
                  </a:cubicBezTo>
                  <a:close/>
                  <a:moveTo>
                    <a:pt x="356190" y="101614"/>
                  </a:moveTo>
                  <a:cubicBezTo>
                    <a:pt x="490504" y="101614"/>
                    <a:pt x="599806" y="210753"/>
                    <a:pt x="599806" y="344866"/>
                  </a:cubicBezTo>
                  <a:cubicBezTo>
                    <a:pt x="599806" y="479094"/>
                    <a:pt x="490504" y="588233"/>
                    <a:pt x="356190" y="588233"/>
                  </a:cubicBezTo>
                  <a:cubicBezTo>
                    <a:pt x="305822" y="588233"/>
                    <a:pt x="258994" y="572837"/>
                    <a:pt x="220047" y="546608"/>
                  </a:cubicBezTo>
                  <a:lnTo>
                    <a:pt x="220047" y="485595"/>
                  </a:lnTo>
                  <a:cubicBezTo>
                    <a:pt x="247344" y="511825"/>
                    <a:pt x="282179" y="530413"/>
                    <a:pt x="321012" y="537484"/>
                  </a:cubicBezTo>
                  <a:lnTo>
                    <a:pt x="348423" y="499280"/>
                  </a:lnTo>
                  <a:cubicBezTo>
                    <a:pt x="350250" y="496771"/>
                    <a:pt x="353106" y="495288"/>
                    <a:pt x="356190" y="495288"/>
                  </a:cubicBezTo>
                  <a:cubicBezTo>
                    <a:pt x="359273" y="495288"/>
                    <a:pt x="362129" y="496771"/>
                    <a:pt x="363956" y="499280"/>
                  </a:cubicBezTo>
                  <a:lnTo>
                    <a:pt x="391367" y="537484"/>
                  </a:lnTo>
                  <a:cubicBezTo>
                    <a:pt x="471316" y="522887"/>
                    <a:pt x="534476" y="459821"/>
                    <a:pt x="548981" y="379992"/>
                  </a:cubicBezTo>
                  <a:lnTo>
                    <a:pt x="510834" y="352621"/>
                  </a:lnTo>
                  <a:cubicBezTo>
                    <a:pt x="508321" y="350797"/>
                    <a:pt x="506837" y="347946"/>
                    <a:pt x="506837" y="344866"/>
                  </a:cubicBezTo>
                  <a:cubicBezTo>
                    <a:pt x="506837" y="341787"/>
                    <a:pt x="508321" y="338936"/>
                    <a:pt x="510834" y="337112"/>
                  </a:cubicBezTo>
                  <a:lnTo>
                    <a:pt x="548981" y="309855"/>
                  </a:lnTo>
                  <a:cubicBezTo>
                    <a:pt x="534476" y="229912"/>
                    <a:pt x="471316" y="166846"/>
                    <a:pt x="391367" y="152363"/>
                  </a:cubicBezTo>
                  <a:lnTo>
                    <a:pt x="363956" y="190453"/>
                  </a:lnTo>
                  <a:cubicBezTo>
                    <a:pt x="362129" y="192962"/>
                    <a:pt x="359273" y="194445"/>
                    <a:pt x="356190" y="194445"/>
                  </a:cubicBezTo>
                  <a:cubicBezTo>
                    <a:pt x="353106" y="194445"/>
                    <a:pt x="350250" y="192962"/>
                    <a:pt x="348423" y="190453"/>
                  </a:cubicBezTo>
                  <a:lnTo>
                    <a:pt x="321012" y="152363"/>
                  </a:lnTo>
                  <a:cubicBezTo>
                    <a:pt x="295657" y="156925"/>
                    <a:pt x="272014" y="166504"/>
                    <a:pt x="250999" y="179847"/>
                  </a:cubicBezTo>
                  <a:cubicBezTo>
                    <a:pt x="244146" y="164223"/>
                    <a:pt x="230327" y="152135"/>
                    <a:pt x="212966" y="148143"/>
                  </a:cubicBezTo>
                  <a:cubicBezTo>
                    <a:pt x="253283" y="118948"/>
                    <a:pt x="302738" y="101614"/>
                    <a:pt x="356190" y="101614"/>
                  </a:cubicBezTo>
                  <a:close/>
                  <a:moveTo>
                    <a:pt x="93765" y="73102"/>
                  </a:moveTo>
                  <a:cubicBezTo>
                    <a:pt x="82801" y="73102"/>
                    <a:pt x="72294" y="77550"/>
                    <a:pt x="67040" y="80173"/>
                  </a:cubicBezTo>
                  <a:cubicBezTo>
                    <a:pt x="65670" y="80857"/>
                    <a:pt x="64870" y="82112"/>
                    <a:pt x="64870" y="83594"/>
                  </a:cubicBezTo>
                  <a:lnTo>
                    <a:pt x="64870" y="90551"/>
                  </a:lnTo>
                  <a:lnTo>
                    <a:pt x="63271" y="90551"/>
                  </a:lnTo>
                  <a:cubicBezTo>
                    <a:pt x="61102" y="90551"/>
                    <a:pt x="59388" y="92262"/>
                    <a:pt x="59388" y="94315"/>
                  </a:cubicBezTo>
                  <a:lnTo>
                    <a:pt x="59388" y="100701"/>
                  </a:lnTo>
                  <a:cubicBezTo>
                    <a:pt x="59388" y="101956"/>
                    <a:pt x="60074" y="103210"/>
                    <a:pt x="61216" y="103894"/>
                  </a:cubicBezTo>
                  <a:lnTo>
                    <a:pt x="64870" y="106289"/>
                  </a:lnTo>
                  <a:lnTo>
                    <a:pt x="65099" y="107886"/>
                  </a:lnTo>
                  <a:cubicBezTo>
                    <a:pt x="66355" y="117123"/>
                    <a:pt x="71494" y="129098"/>
                    <a:pt x="78918" y="139818"/>
                  </a:cubicBezTo>
                  <a:cubicBezTo>
                    <a:pt x="88397" y="153504"/>
                    <a:pt x="97191" y="159662"/>
                    <a:pt x="101760" y="159662"/>
                  </a:cubicBezTo>
                  <a:lnTo>
                    <a:pt x="122545" y="159662"/>
                  </a:lnTo>
                  <a:cubicBezTo>
                    <a:pt x="127114" y="159662"/>
                    <a:pt x="135908" y="153504"/>
                    <a:pt x="145387" y="139818"/>
                  </a:cubicBezTo>
                  <a:cubicBezTo>
                    <a:pt x="152811" y="129098"/>
                    <a:pt x="157950" y="117123"/>
                    <a:pt x="159206" y="107886"/>
                  </a:cubicBezTo>
                  <a:lnTo>
                    <a:pt x="159435" y="106289"/>
                  </a:lnTo>
                  <a:lnTo>
                    <a:pt x="163203" y="103894"/>
                  </a:lnTo>
                  <a:cubicBezTo>
                    <a:pt x="164231" y="103210"/>
                    <a:pt x="164917" y="101956"/>
                    <a:pt x="164917" y="100701"/>
                  </a:cubicBezTo>
                  <a:lnTo>
                    <a:pt x="164917" y="94315"/>
                  </a:lnTo>
                  <a:cubicBezTo>
                    <a:pt x="164917" y="92262"/>
                    <a:pt x="163203" y="90551"/>
                    <a:pt x="161034" y="90551"/>
                  </a:cubicBezTo>
                  <a:lnTo>
                    <a:pt x="158978" y="90551"/>
                  </a:lnTo>
                  <a:cubicBezTo>
                    <a:pt x="158635" y="89981"/>
                    <a:pt x="158178" y="89525"/>
                    <a:pt x="157722" y="89183"/>
                  </a:cubicBezTo>
                  <a:cubicBezTo>
                    <a:pt x="156579" y="88498"/>
                    <a:pt x="155209" y="88384"/>
                    <a:pt x="154067" y="88954"/>
                  </a:cubicBezTo>
                  <a:cubicBezTo>
                    <a:pt x="148927" y="91235"/>
                    <a:pt x="143788" y="92376"/>
                    <a:pt x="138763" y="92376"/>
                  </a:cubicBezTo>
                  <a:cubicBezTo>
                    <a:pt x="129969" y="92376"/>
                    <a:pt x="122089" y="88840"/>
                    <a:pt x="115236" y="81656"/>
                  </a:cubicBezTo>
                  <a:cubicBezTo>
                    <a:pt x="109640" y="75953"/>
                    <a:pt x="102445" y="73102"/>
                    <a:pt x="93765" y="73102"/>
                  </a:cubicBezTo>
                  <a:close/>
                  <a:moveTo>
                    <a:pt x="102445" y="0"/>
                  </a:moveTo>
                  <a:lnTo>
                    <a:pt x="121974" y="0"/>
                  </a:lnTo>
                  <a:cubicBezTo>
                    <a:pt x="155095" y="0"/>
                    <a:pt x="182048" y="26914"/>
                    <a:pt x="182048" y="60101"/>
                  </a:cubicBezTo>
                  <a:lnTo>
                    <a:pt x="182048" y="78919"/>
                  </a:lnTo>
                  <a:cubicBezTo>
                    <a:pt x="184332" y="82112"/>
                    <a:pt x="185474" y="85875"/>
                    <a:pt x="185474" y="89639"/>
                  </a:cubicBezTo>
                  <a:lnTo>
                    <a:pt x="185474" y="103096"/>
                  </a:lnTo>
                  <a:cubicBezTo>
                    <a:pt x="185474" y="108570"/>
                    <a:pt x="183076" y="113816"/>
                    <a:pt x="178850" y="117237"/>
                  </a:cubicBezTo>
                  <a:cubicBezTo>
                    <a:pt x="177822" y="120659"/>
                    <a:pt x="176566" y="124080"/>
                    <a:pt x="174967" y="127501"/>
                  </a:cubicBezTo>
                  <a:cubicBezTo>
                    <a:pt x="171883" y="135599"/>
                    <a:pt x="167429" y="144038"/>
                    <a:pt x="162061" y="151793"/>
                  </a:cubicBezTo>
                  <a:cubicBezTo>
                    <a:pt x="159777" y="154986"/>
                    <a:pt x="156922" y="158978"/>
                    <a:pt x="153382" y="162741"/>
                  </a:cubicBezTo>
                  <a:cubicBezTo>
                    <a:pt x="156465" y="164224"/>
                    <a:pt x="159206" y="166276"/>
                    <a:pt x="161376" y="168785"/>
                  </a:cubicBezTo>
                  <a:lnTo>
                    <a:pt x="205460" y="177567"/>
                  </a:lnTo>
                  <a:cubicBezTo>
                    <a:pt x="216881" y="179848"/>
                    <a:pt x="225104" y="189998"/>
                    <a:pt x="225104" y="201630"/>
                  </a:cubicBezTo>
                  <a:lnTo>
                    <a:pt x="225104" y="360380"/>
                  </a:lnTo>
                  <a:cubicBezTo>
                    <a:pt x="225104" y="364029"/>
                    <a:pt x="224305" y="367450"/>
                    <a:pt x="222820" y="370644"/>
                  </a:cubicBezTo>
                  <a:lnTo>
                    <a:pt x="222820" y="387978"/>
                  </a:lnTo>
                  <a:cubicBezTo>
                    <a:pt x="222820" y="399839"/>
                    <a:pt x="213227" y="409419"/>
                    <a:pt x="201349" y="409419"/>
                  </a:cubicBezTo>
                  <a:cubicBezTo>
                    <a:pt x="197123" y="409419"/>
                    <a:pt x="193012" y="408164"/>
                    <a:pt x="189700" y="405997"/>
                  </a:cubicBezTo>
                  <a:lnTo>
                    <a:pt x="189700" y="570221"/>
                  </a:lnTo>
                  <a:cubicBezTo>
                    <a:pt x="189700" y="591547"/>
                    <a:pt x="172454" y="608768"/>
                    <a:pt x="151097" y="608768"/>
                  </a:cubicBezTo>
                  <a:cubicBezTo>
                    <a:pt x="129855" y="608768"/>
                    <a:pt x="112609" y="591547"/>
                    <a:pt x="112609" y="570221"/>
                  </a:cubicBezTo>
                  <a:cubicBezTo>
                    <a:pt x="112609" y="591547"/>
                    <a:pt x="95250" y="608768"/>
                    <a:pt x="74007" y="608768"/>
                  </a:cubicBezTo>
                  <a:cubicBezTo>
                    <a:pt x="52650" y="608768"/>
                    <a:pt x="35405" y="591547"/>
                    <a:pt x="35405" y="570221"/>
                  </a:cubicBezTo>
                  <a:lnTo>
                    <a:pt x="35405" y="405997"/>
                  </a:lnTo>
                  <a:cubicBezTo>
                    <a:pt x="32093" y="408164"/>
                    <a:pt x="27981" y="409419"/>
                    <a:pt x="23756" y="409419"/>
                  </a:cubicBezTo>
                  <a:cubicBezTo>
                    <a:pt x="11878" y="409419"/>
                    <a:pt x="2284" y="399839"/>
                    <a:pt x="2284" y="387978"/>
                  </a:cubicBezTo>
                  <a:lnTo>
                    <a:pt x="2284" y="370644"/>
                  </a:lnTo>
                  <a:cubicBezTo>
                    <a:pt x="800" y="367450"/>
                    <a:pt x="0" y="364029"/>
                    <a:pt x="0" y="360380"/>
                  </a:cubicBezTo>
                  <a:lnTo>
                    <a:pt x="0" y="201630"/>
                  </a:lnTo>
                  <a:cubicBezTo>
                    <a:pt x="0" y="189998"/>
                    <a:pt x="8223" y="179962"/>
                    <a:pt x="19644" y="177567"/>
                  </a:cubicBezTo>
                  <a:lnTo>
                    <a:pt x="62929" y="168785"/>
                  </a:lnTo>
                  <a:cubicBezTo>
                    <a:pt x="65213" y="166276"/>
                    <a:pt x="67954" y="164224"/>
                    <a:pt x="70923" y="162855"/>
                  </a:cubicBezTo>
                  <a:cubicBezTo>
                    <a:pt x="67497" y="158978"/>
                    <a:pt x="64528" y="154986"/>
                    <a:pt x="62358" y="151793"/>
                  </a:cubicBezTo>
                  <a:cubicBezTo>
                    <a:pt x="56876" y="144038"/>
                    <a:pt x="52422" y="135599"/>
                    <a:pt x="49338" y="127501"/>
                  </a:cubicBezTo>
                  <a:cubicBezTo>
                    <a:pt x="47853" y="124080"/>
                    <a:pt x="46483" y="120659"/>
                    <a:pt x="45455" y="117237"/>
                  </a:cubicBezTo>
                  <a:cubicBezTo>
                    <a:pt x="41229" y="113816"/>
                    <a:pt x="38831" y="108570"/>
                    <a:pt x="38831" y="103096"/>
                  </a:cubicBezTo>
                  <a:lnTo>
                    <a:pt x="38831" y="89639"/>
                  </a:lnTo>
                  <a:cubicBezTo>
                    <a:pt x="38831" y="85875"/>
                    <a:pt x="40087" y="82112"/>
                    <a:pt x="42257" y="78919"/>
                  </a:cubicBezTo>
                  <a:lnTo>
                    <a:pt x="42257" y="60101"/>
                  </a:lnTo>
                  <a:cubicBezTo>
                    <a:pt x="42257" y="26914"/>
                    <a:pt x="69210" y="0"/>
                    <a:pt x="102445" y="0"/>
                  </a:cubicBezTo>
                  <a:close/>
                </a:path>
              </a:pathLst>
            </a:custGeom>
            <a:grpFill/>
            <a:ln w="19050">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grpSp>
      <p:grpSp>
        <p:nvGrpSpPr>
          <p:cNvPr id="80" name="组合 79">
            <a:extLst>
              <a:ext uri="{FF2B5EF4-FFF2-40B4-BE49-F238E27FC236}">
                <a16:creationId xmlns:a16="http://schemas.microsoft.com/office/drawing/2014/main" id="{586C9A67-3436-4773-89D3-7493AA267913}"/>
              </a:ext>
            </a:extLst>
          </p:cNvPr>
          <p:cNvGrpSpPr/>
          <p:nvPr/>
        </p:nvGrpSpPr>
        <p:grpSpPr>
          <a:xfrm>
            <a:off x="1951037" y="3638557"/>
            <a:ext cx="8289925" cy="565641"/>
            <a:chOff x="1951037" y="3921918"/>
            <a:chExt cx="8289925" cy="846550"/>
          </a:xfrm>
        </p:grpSpPr>
        <p:cxnSp>
          <p:nvCxnSpPr>
            <p:cNvPr id="7" name="直接箭头连接符 6">
              <a:extLst>
                <a:ext uri="{FF2B5EF4-FFF2-40B4-BE49-F238E27FC236}">
                  <a16:creationId xmlns:a16="http://schemas.microsoft.com/office/drawing/2014/main" id="{EB0CCD23-2E02-459A-9EAE-62B575227FC7}"/>
                </a:ext>
              </a:extLst>
            </p:cNvPr>
            <p:cNvCxnSpPr>
              <a:cxnSpLocks/>
            </p:cNvCxnSpPr>
            <p:nvPr/>
          </p:nvCxnSpPr>
          <p:spPr>
            <a:xfrm>
              <a:off x="1951037" y="3921918"/>
              <a:ext cx="0" cy="846550"/>
            </a:xfrm>
            <a:prstGeom prst="straightConnector1">
              <a:avLst/>
            </a:prstGeom>
            <a:ln w="3175" cap="rnd">
              <a:solidFill>
                <a:schemeClr val="bg1">
                  <a:lumMod val="75000"/>
                </a:schemeClr>
              </a:solidFill>
              <a:prstDash val="dash"/>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0F356877-3A9E-4551-9E5F-D541E8F28072}"/>
                </a:ext>
              </a:extLst>
            </p:cNvPr>
            <p:cNvCxnSpPr>
              <a:cxnSpLocks/>
            </p:cNvCxnSpPr>
            <p:nvPr/>
          </p:nvCxnSpPr>
          <p:spPr>
            <a:xfrm>
              <a:off x="4714345" y="3921918"/>
              <a:ext cx="0" cy="846550"/>
            </a:xfrm>
            <a:prstGeom prst="straightConnector1">
              <a:avLst/>
            </a:prstGeom>
            <a:ln w="3175" cap="rnd">
              <a:solidFill>
                <a:schemeClr val="bg1">
                  <a:lumMod val="75000"/>
                </a:schemeClr>
              </a:solidFill>
              <a:prstDash val="dash"/>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68B20298-9177-47B4-B737-622B9987585C}"/>
                </a:ext>
              </a:extLst>
            </p:cNvPr>
            <p:cNvCxnSpPr>
              <a:cxnSpLocks/>
            </p:cNvCxnSpPr>
            <p:nvPr/>
          </p:nvCxnSpPr>
          <p:spPr>
            <a:xfrm>
              <a:off x="7477653" y="3921918"/>
              <a:ext cx="0" cy="846550"/>
            </a:xfrm>
            <a:prstGeom prst="straightConnector1">
              <a:avLst/>
            </a:prstGeom>
            <a:ln w="3175" cap="rnd">
              <a:solidFill>
                <a:schemeClr val="bg1">
                  <a:lumMod val="75000"/>
                </a:schemeClr>
              </a:solidFill>
              <a:prstDash val="dash"/>
              <a:round/>
              <a:headEnd type="oval"/>
              <a:tailEnd type="oval"/>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9F7090E0-4DEB-4D81-9DF8-07665B332D5D}"/>
                </a:ext>
              </a:extLst>
            </p:cNvPr>
            <p:cNvCxnSpPr>
              <a:cxnSpLocks/>
            </p:cNvCxnSpPr>
            <p:nvPr/>
          </p:nvCxnSpPr>
          <p:spPr>
            <a:xfrm>
              <a:off x="10240962" y="3921918"/>
              <a:ext cx="0" cy="846550"/>
            </a:xfrm>
            <a:prstGeom prst="straightConnector1">
              <a:avLst/>
            </a:prstGeom>
            <a:ln w="3175" cap="rnd">
              <a:solidFill>
                <a:schemeClr val="bg1">
                  <a:lumMod val="75000"/>
                </a:schemeClr>
              </a:solidFill>
              <a:prstDash val="dash"/>
              <a:round/>
              <a:headEnd type="oval"/>
              <a:tailEnd type="oval"/>
            </a:ln>
          </p:spPr>
          <p:style>
            <a:lnRef idx="1">
              <a:schemeClr val="accent1"/>
            </a:lnRef>
            <a:fillRef idx="0">
              <a:schemeClr val="accent1"/>
            </a:fillRef>
            <a:effectRef idx="0">
              <a:schemeClr val="accent1"/>
            </a:effectRef>
            <a:fontRef idx="minor">
              <a:schemeClr val="tx1"/>
            </a:fontRef>
          </p:style>
        </p:cxnSp>
      </p:grpSp>
      <p:sp>
        <p:nvSpPr>
          <p:cNvPr id="19" name="is1ide">
            <a:extLst>
              <a:ext uri="{FF2B5EF4-FFF2-40B4-BE49-F238E27FC236}">
                <a16:creationId xmlns:a16="http://schemas.microsoft.com/office/drawing/2014/main" id="{DA9C372F-D41A-4923-B1AB-82F4D2A2FE55}"/>
              </a:ext>
            </a:extLst>
          </p:cNvPr>
          <p:cNvSpPr txBox="1"/>
          <p:nvPr/>
        </p:nvSpPr>
        <p:spPr>
          <a:xfrm>
            <a:off x="1490661" y="1149859"/>
            <a:ext cx="9097963" cy="1457577"/>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buSzPct val="25000"/>
            </a:pPr>
            <a:r>
              <a:rPr lang="en-US" altLang="zh-CN" sz="2000" dirty="0">
                <a:solidFill>
                  <a:prstClr val="white"/>
                </a:solidFill>
                <a:latin typeface="微软雅黑" panose="020B0503020204020204" pitchFamily="34" charset="-122"/>
                <a:ea typeface="微软雅黑" panose="020B0503020204020204" pitchFamily="34" charset="-122"/>
              </a:rPr>
              <a:t>       </a:t>
            </a:r>
            <a:r>
              <a:rPr lang="zh-CN" altLang="zh-CN" sz="2000" dirty="0">
                <a:solidFill>
                  <a:prstClr val="white"/>
                </a:solidFill>
                <a:latin typeface="微软雅黑" panose="020B0503020204020204" pitchFamily="34" charset="-122"/>
                <a:ea typeface="微软雅黑" panose="020B0503020204020204" pitchFamily="34" charset="-122"/>
              </a:rPr>
              <a:t>均值是描述数据集的最有用的单个量，是集中趋势的最主要测度值</a:t>
            </a:r>
            <a:r>
              <a:rPr lang="zh-CN" altLang="en-US" sz="2000" dirty="0">
                <a:solidFill>
                  <a:prstClr val="white"/>
                </a:solidFill>
                <a:latin typeface="微软雅黑" panose="020B0503020204020204" pitchFamily="34" charset="-122"/>
                <a:ea typeface="微软雅黑" panose="020B0503020204020204" pitchFamily="34" charset="-122"/>
              </a:rPr>
              <a:t>。但是但是它并非总是度量数据中心的最佳方法。均值对极端值很敏感。</a:t>
            </a:r>
            <a:endParaRPr lang="en-US" altLang="zh-CN" sz="1100" dirty="0">
              <a:solidFill>
                <a:schemeClr val="bg1"/>
              </a:solidFill>
            </a:endParaRPr>
          </a:p>
        </p:txBody>
      </p:sp>
      <p:sp>
        <p:nvSpPr>
          <p:cNvPr id="37" name="矩形 36">
            <a:extLst>
              <a:ext uri="{FF2B5EF4-FFF2-40B4-BE49-F238E27FC236}">
                <a16:creationId xmlns:a16="http://schemas.microsoft.com/office/drawing/2014/main" id="{BCE9EC46-1FF4-485F-B728-D4912ED99FA2}"/>
              </a:ext>
            </a:extLst>
          </p:cNvPr>
          <p:cNvSpPr/>
          <p:nvPr/>
        </p:nvSpPr>
        <p:spPr>
          <a:xfrm>
            <a:off x="4858216" y="-816768"/>
            <a:ext cx="3174978" cy="1853088"/>
          </a:xfrm>
          <a:prstGeom prst="rect">
            <a:avLst/>
          </a:prstGeom>
          <a:solidFill>
            <a:srgbClr val="685D5C"/>
          </a:solidFill>
          <a:ln w="698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38" name="标题 1">
            <a:extLst>
              <a:ext uri="{FF2B5EF4-FFF2-40B4-BE49-F238E27FC236}">
                <a16:creationId xmlns:a16="http://schemas.microsoft.com/office/drawing/2014/main" id="{EDE6F02B-C546-433C-9198-8BE0B85CE969}"/>
              </a:ext>
            </a:extLst>
          </p:cNvPr>
          <p:cNvSpPr txBox="1">
            <a:spLocks/>
          </p:cNvSpPr>
          <p:nvPr/>
        </p:nvSpPr>
        <p:spPr>
          <a:xfrm>
            <a:off x="4975020" y="54192"/>
            <a:ext cx="2941370" cy="89639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描述性统计</a:t>
            </a:r>
            <a:r>
              <a:rPr lang="en-US" altLang="zh-CN" sz="2400" dirty="0">
                <a:solidFill>
                  <a:schemeClr val="bg1"/>
                </a:solidFill>
                <a:latin typeface="微软雅黑" panose="020B0503020204020204" pitchFamily="34" charset="-122"/>
                <a:ea typeface="微软雅黑" panose="020B0503020204020204" pitchFamily="34" charset="-122"/>
              </a:rPr>
              <a:t/>
            </a:r>
            <a:br>
              <a:rPr lang="en-US" altLang="zh-CN" sz="2400" dirty="0">
                <a:solidFill>
                  <a:schemeClr val="bg1"/>
                </a:solidFill>
                <a:latin typeface="微软雅黑" panose="020B0503020204020204" pitchFamily="34" charset="-122"/>
                <a:ea typeface="微软雅黑" panose="020B0503020204020204" pitchFamily="34" charset="-122"/>
              </a:rPr>
            </a:br>
            <a:r>
              <a:rPr lang="zh-CN" altLang="en-US" sz="2400" dirty="0">
                <a:solidFill>
                  <a:schemeClr val="bg1"/>
                </a:solidFill>
                <a:latin typeface="微软雅黑" panose="020B0503020204020204" pitchFamily="34" charset="-122"/>
                <a:ea typeface="微软雅黑" panose="020B0503020204020204" pitchFamily="34" charset="-122"/>
              </a:rPr>
              <a:t>集中趋势</a:t>
            </a:r>
            <a:r>
              <a:rPr lang="en-US" altLang="zh-CN" sz="2400" dirty="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均值</a:t>
            </a:r>
          </a:p>
        </p:txBody>
      </p:sp>
      <p:sp>
        <p:nvSpPr>
          <p:cNvPr id="42" name="Rectangle 5">
            <a:extLst>
              <a:ext uri="{FF2B5EF4-FFF2-40B4-BE49-F238E27FC236}">
                <a16:creationId xmlns:a16="http://schemas.microsoft.com/office/drawing/2014/main" id="{C6220443-0B0F-4EE0-BC62-79D8DCFFACB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45" name="图片 44">
            <a:extLst>
              <a:ext uri="{FF2B5EF4-FFF2-40B4-BE49-F238E27FC236}">
                <a16:creationId xmlns:a16="http://schemas.microsoft.com/office/drawing/2014/main" id="{7D29D555-87F6-42FE-8B72-8ECAC4206616}"/>
              </a:ext>
            </a:extLst>
          </p:cNvPr>
          <p:cNvPicPr>
            <a:picLocks noChangeAspect="1"/>
          </p:cNvPicPr>
          <p:nvPr/>
        </p:nvPicPr>
        <p:blipFill>
          <a:blip r:embed="rId3"/>
          <a:stretch>
            <a:fillRect/>
          </a:stretch>
        </p:blipFill>
        <p:spPr>
          <a:xfrm>
            <a:off x="806480" y="5635195"/>
            <a:ext cx="1892122" cy="710331"/>
          </a:xfrm>
          <a:prstGeom prst="rect">
            <a:avLst/>
          </a:prstGeom>
        </p:spPr>
      </p:pic>
      <mc:AlternateContent xmlns:mc="http://schemas.openxmlformats.org/markup-compatibility/2006" xmlns:a14="http://schemas.microsoft.com/office/drawing/2010/main">
        <mc:Choice Requires="a14">
          <p:sp>
            <p:nvSpPr>
              <p:cNvPr id="50" name="îṣľídè">
                <a:extLst>
                  <a:ext uri="{FF2B5EF4-FFF2-40B4-BE49-F238E27FC236}">
                    <a16:creationId xmlns:a16="http://schemas.microsoft.com/office/drawing/2014/main" id="{7627E315-0483-455D-BA88-4166739EA81B}"/>
                  </a:ext>
                </a:extLst>
              </p:cNvPr>
              <p:cNvSpPr/>
              <p:nvPr/>
            </p:nvSpPr>
            <p:spPr bwMode="auto">
              <a:xfrm>
                <a:off x="3323386" y="4629428"/>
                <a:ext cx="2649813" cy="106064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50000"/>
                  </a:lnSpc>
                </a:pPr>
                <a:r>
                  <a:rPr lang="zh-CN" altLang="en-US" sz="1100" dirty="0">
                    <a:latin typeface="微软雅黑" panose="020B0503020204020204" pitchFamily="34" charset="-122"/>
                    <a:ea typeface="微软雅黑" panose="020B0503020204020204" pitchFamily="34" charset="-122"/>
                  </a:rPr>
                  <a:t>有时，我们需要在</a:t>
                </a:r>
                <a14:m>
                  <m:oMath xmlns:m="http://schemas.openxmlformats.org/officeDocument/2006/math">
                    <m:sSub>
                      <m:sSubPr>
                        <m:ctrlPr>
                          <a:rPr lang="en-US" altLang="zh-CN" sz="1100" i="1">
                            <a:latin typeface="Cambria Math" panose="02040503050406030204" pitchFamily="18" charset="0"/>
                            <a:ea typeface="微软雅黑" panose="020B0503020204020204" pitchFamily="34" charset="-122"/>
                          </a:rPr>
                        </m:ctrlPr>
                      </m:sSubPr>
                      <m:e>
                        <m:r>
                          <m:rPr>
                            <m:sty m:val="p"/>
                          </m:rPr>
                          <a:rPr lang="en-US" altLang="zh-CN" sz="1100" i="1" smtClean="0">
                            <a:latin typeface="Cambria Math" panose="02040503050406030204" pitchFamily="18" charset="0"/>
                            <a:ea typeface="微软雅黑" panose="020B0503020204020204" pitchFamily="34" charset="-122"/>
                          </a:rPr>
                          <m:t>x</m:t>
                        </m:r>
                      </m:e>
                      <m:sub>
                        <m:r>
                          <a:rPr lang="en-US" altLang="zh-CN" sz="1100" i="1">
                            <a:latin typeface="Cambria Math" panose="02040503050406030204" pitchFamily="18" charset="0"/>
                            <a:ea typeface="微软雅黑" panose="020B0503020204020204" pitchFamily="34" charset="-122"/>
                          </a:rPr>
                          <m:t>1</m:t>
                        </m:r>
                      </m:sub>
                    </m:sSub>
                    <m:r>
                      <a:rPr lang="en-US" altLang="zh-CN" sz="1100" i="1">
                        <a:latin typeface="Cambria Math" panose="02040503050406030204" pitchFamily="18" charset="0"/>
                        <a:ea typeface="微软雅黑" panose="020B0503020204020204" pitchFamily="34" charset="-122"/>
                      </a:rPr>
                      <m:t>,</m:t>
                    </m:r>
                    <m:sSub>
                      <m:sSubPr>
                        <m:ctrlPr>
                          <a:rPr lang="en-US" altLang="zh-CN" sz="1100" i="1" smtClean="0">
                            <a:latin typeface="Cambria Math" panose="02040503050406030204" pitchFamily="18" charset="0"/>
                            <a:ea typeface="微软雅黑" panose="020B0503020204020204" pitchFamily="34" charset="-122"/>
                          </a:rPr>
                        </m:ctrlPr>
                      </m:sSubPr>
                      <m:e>
                        <m:r>
                          <a:rPr lang="en-US" altLang="zh-CN" sz="1100" b="0" i="1" smtClean="0">
                            <a:latin typeface="Cambria Math" panose="02040503050406030204" pitchFamily="18" charset="0"/>
                            <a:ea typeface="微软雅黑" panose="020B0503020204020204" pitchFamily="34" charset="-122"/>
                          </a:rPr>
                          <m:t>𝑥</m:t>
                        </m:r>
                      </m:e>
                      <m:sub>
                        <m:r>
                          <a:rPr lang="en-US" altLang="zh-CN" sz="1100" i="1">
                            <a:latin typeface="Cambria Math" panose="02040503050406030204" pitchFamily="18" charset="0"/>
                            <a:ea typeface="微软雅黑" panose="020B0503020204020204" pitchFamily="34" charset="-122"/>
                          </a:rPr>
                          <m:t>2</m:t>
                        </m:r>
                      </m:sub>
                    </m:sSub>
                    <m:r>
                      <a:rPr lang="en-US" altLang="zh-CN" sz="1100" i="1">
                        <a:latin typeface="Cambria Math" panose="02040503050406030204" pitchFamily="18" charset="0"/>
                        <a:ea typeface="微软雅黑" panose="020B0503020204020204" pitchFamily="34" charset="-122"/>
                      </a:rPr>
                      <m:t>,</m:t>
                    </m:r>
                    <m:sSub>
                      <m:sSubPr>
                        <m:ctrlPr>
                          <a:rPr lang="en-US" altLang="zh-CN" sz="1100" i="1">
                            <a:latin typeface="Cambria Math" panose="02040503050406030204" pitchFamily="18" charset="0"/>
                            <a:ea typeface="微软雅黑" panose="020B0503020204020204" pitchFamily="34" charset="-122"/>
                          </a:rPr>
                        </m:ctrlPr>
                      </m:sSubPr>
                      <m:e>
                        <m:r>
                          <a:rPr lang="en-US" altLang="zh-CN" sz="1100" i="1">
                            <a:latin typeface="Cambria Math" panose="02040503050406030204" pitchFamily="18" charset="0"/>
                            <a:ea typeface="微软雅黑" panose="020B0503020204020204" pitchFamily="34" charset="-122"/>
                          </a:rPr>
                          <m:t>…,</m:t>
                        </m:r>
                        <m:r>
                          <a:rPr lang="en-US" altLang="zh-CN" sz="1100" b="0" i="1" smtClean="0">
                            <a:latin typeface="Cambria Math" panose="02040503050406030204" pitchFamily="18" charset="0"/>
                            <a:ea typeface="微软雅黑" panose="020B0503020204020204" pitchFamily="34" charset="-122"/>
                          </a:rPr>
                          <m:t>𝑥</m:t>
                        </m:r>
                      </m:e>
                      <m:sub>
                        <m:r>
                          <a:rPr lang="en-US" altLang="zh-CN" sz="1100" i="1">
                            <a:latin typeface="Cambria Math" panose="02040503050406030204" pitchFamily="18" charset="0"/>
                            <a:ea typeface="微软雅黑" panose="020B0503020204020204" pitchFamily="34" charset="-122"/>
                          </a:rPr>
                          <m:t>𝑁</m:t>
                        </m:r>
                      </m:sub>
                    </m:sSub>
                  </m:oMath>
                </a14:m>
                <a:r>
                  <a:rPr lang="zh-CN" altLang="en-US" sz="1100" dirty="0">
                    <a:latin typeface="微软雅黑" panose="020B0503020204020204" pitchFamily="34" charset="-122"/>
                    <a:ea typeface="微软雅黑" panose="020B0503020204020204" pitchFamily="34" charset="-122"/>
                  </a:rPr>
                  <a:t>上加某些加权因子（或权）</a:t>
                </a:r>
                <a14:m>
                  <m:oMath xmlns:m="http://schemas.openxmlformats.org/officeDocument/2006/math">
                    <m:sSub>
                      <m:sSubPr>
                        <m:ctrlPr>
                          <a:rPr lang="en-US" altLang="zh-CN" sz="1100" b="0" i="1" smtClean="0">
                            <a:latin typeface="Cambria Math" panose="02040503050406030204" pitchFamily="18" charset="0"/>
                            <a:ea typeface="微软雅黑" panose="020B0503020204020204" pitchFamily="34" charset="-122"/>
                          </a:rPr>
                        </m:ctrlPr>
                      </m:sSubPr>
                      <m:e>
                        <m:r>
                          <a:rPr lang="en-US" altLang="zh-CN" sz="1100" b="0" i="1" smtClean="0">
                            <a:latin typeface="Cambria Math" panose="02040503050406030204" pitchFamily="18" charset="0"/>
                            <a:ea typeface="微软雅黑" panose="020B0503020204020204" pitchFamily="34" charset="-122"/>
                          </a:rPr>
                          <m:t>𝑤</m:t>
                        </m:r>
                      </m:e>
                      <m:sub>
                        <m:r>
                          <a:rPr lang="en-US" altLang="zh-CN" sz="1100" b="0" i="1" smtClean="0">
                            <a:latin typeface="Cambria Math" panose="02040503050406030204" pitchFamily="18" charset="0"/>
                            <a:ea typeface="微软雅黑" panose="020B0503020204020204" pitchFamily="34" charset="-122"/>
                          </a:rPr>
                          <m:t>1</m:t>
                        </m:r>
                      </m:sub>
                    </m:sSub>
                    <m:r>
                      <a:rPr lang="en-US" altLang="zh-CN" sz="1100" b="0" i="1" smtClean="0">
                        <a:latin typeface="Cambria Math" panose="02040503050406030204" pitchFamily="18" charset="0"/>
                        <a:ea typeface="微软雅黑" panose="020B0503020204020204" pitchFamily="34" charset="-122"/>
                      </a:rPr>
                      <m:t>,</m:t>
                    </m:r>
                    <m:sSub>
                      <m:sSubPr>
                        <m:ctrlPr>
                          <a:rPr lang="en-US" altLang="zh-CN" sz="1100" i="1">
                            <a:latin typeface="Cambria Math" panose="02040503050406030204" pitchFamily="18" charset="0"/>
                            <a:ea typeface="微软雅黑" panose="020B0503020204020204" pitchFamily="34" charset="-122"/>
                          </a:rPr>
                        </m:ctrlPr>
                      </m:sSubPr>
                      <m:e>
                        <m:r>
                          <a:rPr lang="en-US" altLang="zh-CN" sz="1100" i="1">
                            <a:latin typeface="Cambria Math" panose="02040503050406030204" pitchFamily="18" charset="0"/>
                            <a:ea typeface="微软雅黑" panose="020B0503020204020204" pitchFamily="34" charset="-122"/>
                          </a:rPr>
                          <m:t>𝑤</m:t>
                        </m:r>
                      </m:e>
                      <m:sub>
                        <m:r>
                          <a:rPr lang="en-US" altLang="zh-CN" sz="1100" b="0" i="1" smtClean="0">
                            <a:latin typeface="Cambria Math" panose="02040503050406030204" pitchFamily="18" charset="0"/>
                            <a:ea typeface="微软雅黑" panose="020B0503020204020204" pitchFamily="34" charset="-122"/>
                          </a:rPr>
                          <m:t>2</m:t>
                        </m:r>
                      </m:sub>
                    </m:sSub>
                    <m:r>
                      <a:rPr lang="en-US" altLang="zh-CN" sz="1100" b="0" i="1" smtClean="0">
                        <a:latin typeface="Cambria Math" panose="02040503050406030204" pitchFamily="18" charset="0"/>
                        <a:ea typeface="微软雅黑" panose="020B0503020204020204" pitchFamily="34" charset="-122"/>
                      </a:rPr>
                      <m:t>,</m:t>
                    </m:r>
                    <m:sSub>
                      <m:sSubPr>
                        <m:ctrlPr>
                          <a:rPr lang="en-US" altLang="zh-CN" sz="1100" i="1">
                            <a:latin typeface="Cambria Math" panose="02040503050406030204" pitchFamily="18" charset="0"/>
                            <a:ea typeface="微软雅黑" panose="020B0503020204020204" pitchFamily="34" charset="-122"/>
                          </a:rPr>
                        </m:ctrlPr>
                      </m:sSubPr>
                      <m:e>
                        <m:r>
                          <a:rPr lang="en-US" altLang="zh-CN" sz="1100" i="1" smtClean="0">
                            <a:latin typeface="Cambria Math" panose="02040503050406030204" pitchFamily="18" charset="0"/>
                            <a:ea typeface="微软雅黑" panose="020B0503020204020204" pitchFamily="34" charset="-122"/>
                          </a:rPr>
                          <m:t>…</m:t>
                        </m:r>
                        <m:r>
                          <a:rPr lang="en-US" altLang="zh-CN" sz="1100" b="0" i="1" smtClean="0">
                            <a:latin typeface="Cambria Math" panose="02040503050406030204" pitchFamily="18" charset="0"/>
                            <a:ea typeface="微软雅黑" panose="020B0503020204020204" pitchFamily="34" charset="-122"/>
                          </a:rPr>
                          <m:t>,</m:t>
                        </m:r>
                        <m:r>
                          <a:rPr lang="en-US" altLang="zh-CN" sz="1100" i="1">
                            <a:latin typeface="Cambria Math" panose="02040503050406030204" pitchFamily="18" charset="0"/>
                            <a:ea typeface="微软雅黑" panose="020B0503020204020204" pitchFamily="34" charset="-122"/>
                          </a:rPr>
                          <m:t>𝑤</m:t>
                        </m:r>
                      </m:e>
                      <m:sub>
                        <m:r>
                          <a:rPr lang="en-US" altLang="zh-CN" sz="1100" b="0" i="1" smtClean="0">
                            <a:latin typeface="Cambria Math" panose="02040503050406030204" pitchFamily="18" charset="0"/>
                            <a:ea typeface="微软雅黑" panose="020B0503020204020204" pitchFamily="34" charset="-122"/>
                          </a:rPr>
                          <m:t>𝑁</m:t>
                        </m:r>
                      </m:sub>
                    </m:sSub>
                  </m:oMath>
                </a14:m>
                <a:r>
                  <a:rPr lang="zh-CN" altLang="en-US" sz="1100" dirty="0">
                    <a:latin typeface="微软雅黑" panose="020B0503020204020204" pitchFamily="34" charset="-122"/>
                    <a:ea typeface="微软雅黑" panose="020B0503020204020204" pitchFamily="34" charset="-122"/>
                  </a:rPr>
                  <a:t>来反映数字的重要性。此时</a:t>
                </a:r>
                <a14:m>
                  <m:oMath xmlns:m="http://schemas.openxmlformats.org/officeDocument/2006/math">
                    <m:bar>
                      <m:barPr>
                        <m:pos m:val="top"/>
                        <m:ctrlPr>
                          <a:rPr lang="en-US" altLang="zh-CN" sz="1100" i="1" dirty="0" smtClean="0">
                            <a:latin typeface="Cambria Math" panose="02040503050406030204" pitchFamily="18" charset="0"/>
                            <a:ea typeface="微软雅黑" panose="020B0503020204020204" pitchFamily="34" charset="-122"/>
                          </a:rPr>
                        </m:ctrlPr>
                      </m:barPr>
                      <m:e>
                        <m:r>
                          <a:rPr lang="en-US" altLang="zh-CN" sz="1100" b="0" i="1" dirty="0" smtClean="0">
                            <a:latin typeface="Cambria Math" panose="02040503050406030204" pitchFamily="18" charset="0"/>
                            <a:ea typeface="微软雅黑" panose="020B0503020204020204" pitchFamily="34" charset="-122"/>
                          </a:rPr>
                          <m:t>𝑥</m:t>
                        </m:r>
                      </m:e>
                    </m:bar>
                  </m:oMath>
                </a14:m>
                <a:r>
                  <a:rPr lang="zh-CN" altLang="en-US" sz="1100" dirty="0">
                    <a:latin typeface="微软雅黑" panose="020B0503020204020204" pitchFamily="34" charset="-122"/>
                    <a:ea typeface="微软雅黑" panose="020B0503020204020204" pitchFamily="34" charset="-122"/>
                  </a:rPr>
                  <a:t>称做加权算术平均：</a:t>
                </a:r>
                <a:endParaRPr lang="en-US" altLang="zh-CN" sz="1100" dirty="0">
                  <a:latin typeface="微软雅黑" panose="020B0503020204020204" pitchFamily="34" charset="-122"/>
                  <a:ea typeface="微软雅黑" panose="020B0503020204020204" pitchFamily="34" charset="-122"/>
                </a:endParaRPr>
              </a:p>
            </p:txBody>
          </p:sp>
        </mc:Choice>
        <mc:Fallback xmlns="">
          <p:sp>
            <p:nvSpPr>
              <p:cNvPr id="50" name="îṣľídè">
                <a:extLst>
                  <a:ext uri="{FF2B5EF4-FFF2-40B4-BE49-F238E27FC236}">
                    <a16:creationId xmlns:a16="http://schemas.microsoft.com/office/drawing/2014/main" id="{7627E315-0483-455D-BA88-4166739EA81B}"/>
                  </a:ext>
                </a:extLst>
              </p:cNvPr>
              <p:cNvSpPr>
                <a:spLocks noRot="1" noChangeAspect="1" noMove="1" noResize="1" noEditPoints="1" noAdjustHandles="1" noChangeArrowheads="1" noChangeShapeType="1" noTextEdit="1"/>
              </p:cNvSpPr>
              <p:nvPr/>
            </p:nvSpPr>
            <p:spPr bwMode="auto">
              <a:xfrm>
                <a:off x="3323386" y="4629428"/>
                <a:ext cx="2649813" cy="1060645"/>
              </a:xfrm>
              <a:prstGeom prst="rect">
                <a:avLst/>
              </a:prstGeom>
              <a:blipFill>
                <a:blip r:embed="rId4"/>
                <a:stretch>
                  <a:fillRect r="-505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1" name="îślîḍé">
            <a:extLst>
              <a:ext uri="{FF2B5EF4-FFF2-40B4-BE49-F238E27FC236}">
                <a16:creationId xmlns:a16="http://schemas.microsoft.com/office/drawing/2014/main" id="{8898A9A7-E58C-4993-B6D6-CC7A0797ABBB}"/>
              </a:ext>
            </a:extLst>
          </p:cNvPr>
          <p:cNvSpPr txBox="1"/>
          <p:nvPr/>
        </p:nvSpPr>
        <p:spPr bwMode="auto">
          <a:xfrm>
            <a:off x="3354443" y="4235728"/>
            <a:ext cx="255587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1600" b="1" dirty="0">
                <a:latin typeface="微软雅黑" panose="020B0503020204020204" pitchFamily="34" charset="-122"/>
                <a:ea typeface="微软雅黑" panose="020B0503020204020204" pitchFamily="34" charset="-122"/>
              </a:rPr>
              <a:t>02.</a:t>
            </a:r>
            <a:r>
              <a:rPr lang="zh-CN" altLang="en-US" sz="1600" b="1" dirty="0">
                <a:latin typeface="微软雅黑" panose="020B0503020204020204" pitchFamily="34" charset="-122"/>
                <a:ea typeface="微软雅黑" panose="020B0503020204020204" pitchFamily="34" charset="-122"/>
              </a:rPr>
              <a:t>加权算数平均</a:t>
            </a:r>
            <a:endParaRPr lang="en-US" altLang="zh-CN" sz="1600" b="1" dirty="0">
              <a:latin typeface="微软雅黑" panose="020B0503020204020204" pitchFamily="34" charset="-122"/>
              <a:ea typeface="微软雅黑" panose="020B0503020204020204" pitchFamily="34" charset="-122"/>
            </a:endParaRPr>
          </a:p>
        </p:txBody>
      </p:sp>
      <p:cxnSp>
        <p:nvCxnSpPr>
          <p:cNvPr id="82" name="直接连接符 81">
            <a:extLst>
              <a:ext uri="{FF2B5EF4-FFF2-40B4-BE49-F238E27FC236}">
                <a16:creationId xmlns:a16="http://schemas.microsoft.com/office/drawing/2014/main" id="{0635869A-A69E-4466-9EAE-58D7194E540B}"/>
              </a:ext>
            </a:extLst>
          </p:cNvPr>
          <p:cNvCxnSpPr>
            <a:cxnSpLocks/>
          </p:cNvCxnSpPr>
          <p:nvPr/>
        </p:nvCxnSpPr>
        <p:spPr>
          <a:xfrm flipV="1">
            <a:off x="419100" y="5531526"/>
            <a:ext cx="11240548" cy="69861"/>
          </a:xfrm>
          <a:prstGeom prst="line">
            <a:avLst/>
          </a:prstGeom>
          <a:ln w="12700">
            <a:solidFill>
              <a:srgbClr val="685D5C"/>
            </a:solidFill>
          </a:ln>
        </p:spPr>
        <p:style>
          <a:lnRef idx="1">
            <a:schemeClr val="accent1"/>
          </a:lnRef>
          <a:fillRef idx="0">
            <a:schemeClr val="accent1"/>
          </a:fillRef>
          <a:effectRef idx="0">
            <a:schemeClr val="accent1"/>
          </a:effectRef>
          <a:fontRef idx="minor">
            <a:schemeClr val="tx1"/>
          </a:fontRef>
        </p:style>
      </p:cxnSp>
      <p:pic>
        <p:nvPicPr>
          <p:cNvPr id="86" name="图片 85">
            <a:extLst>
              <a:ext uri="{FF2B5EF4-FFF2-40B4-BE49-F238E27FC236}">
                <a16:creationId xmlns:a16="http://schemas.microsoft.com/office/drawing/2014/main" id="{C20B61DD-1909-411E-9699-E32EE01925BC}"/>
              </a:ext>
            </a:extLst>
          </p:cNvPr>
          <p:cNvPicPr>
            <a:picLocks noChangeAspect="1"/>
          </p:cNvPicPr>
          <p:nvPr/>
        </p:nvPicPr>
        <p:blipFill>
          <a:blip r:embed="rId5"/>
          <a:stretch>
            <a:fillRect/>
          </a:stretch>
        </p:blipFill>
        <p:spPr>
          <a:xfrm>
            <a:off x="3436407" y="5655287"/>
            <a:ext cx="2357476" cy="801084"/>
          </a:xfrm>
          <a:prstGeom prst="rect">
            <a:avLst/>
          </a:prstGeom>
        </p:spPr>
      </p:pic>
      <p:pic>
        <p:nvPicPr>
          <p:cNvPr id="87" name="图片 86">
            <a:extLst>
              <a:ext uri="{FF2B5EF4-FFF2-40B4-BE49-F238E27FC236}">
                <a16:creationId xmlns:a16="http://schemas.microsoft.com/office/drawing/2014/main" id="{F39A2443-BE6B-45E6-9064-2779FF6719FB}"/>
              </a:ext>
            </a:extLst>
          </p:cNvPr>
          <p:cNvPicPr>
            <a:picLocks noChangeAspect="1"/>
          </p:cNvPicPr>
          <p:nvPr/>
        </p:nvPicPr>
        <p:blipFill>
          <a:blip r:embed="rId6"/>
          <a:stretch>
            <a:fillRect/>
          </a:stretch>
        </p:blipFill>
        <p:spPr>
          <a:xfrm>
            <a:off x="6398119" y="5776210"/>
            <a:ext cx="2357476" cy="581511"/>
          </a:xfrm>
          <a:prstGeom prst="rect">
            <a:avLst/>
          </a:prstGeom>
        </p:spPr>
      </p:pic>
      <p:pic>
        <p:nvPicPr>
          <p:cNvPr id="88" name="图片 87">
            <a:extLst>
              <a:ext uri="{FF2B5EF4-FFF2-40B4-BE49-F238E27FC236}">
                <a16:creationId xmlns:a16="http://schemas.microsoft.com/office/drawing/2014/main" id="{CDC4D64A-6D90-48ED-B474-516124789147}"/>
              </a:ext>
            </a:extLst>
          </p:cNvPr>
          <p:cNvPicPr>
            <a:picLocks noChangeAspect="1"/>
          </p:cNvPicPr>
          <p:nvPr/>
        </p:nvPicPr>
        <p:blipFill>
          <a:blip r:embed="rId7"/>
          <a:stretch>
            <a:fillRect/>
          </a:stretch>
        </p:blipFill>
        <p:spPr>
          <a:xfrm>
            <a:off x="9163185" y="5738243"/>
            <a:ext cx="1893752" cy="635171"/>
          </a:xfrm>
          <a:prstGeom prst="rect">
            <a:avLst/>
          </a:prstGeom>
        </p:spPr>
      </p:pic>
      <mc:AlternateContent xmlns:mc="http://schemas.openxmlformats.org/markup-compatibility/2006" xmlns:a14="http://schemas.microsoft.com/office/drawing/2010/main">
        <mc:Choice Requires="a14">
          <p:sp>
            <p:nvSpPr>
              <p:cNvPr id="89" name="îṣľídè">
                <a:extLst>
                  <a:ext uri="{FF2B5EF4-FFF2-40B4-BE49-F238E27FC236}">
                    <a16:creationId xmlns:a16="http://schemas.microsoft.com/office/drawing/2014/main" id="{378B1F48-8EEC-407E-BBE6-A7E209B3AF09}"/>
                  </a:ext>
                </a:extLst>
              </p:cNvPr>
              <p:cNvSpPr/>
              <p:nvPr/>
            </p:nvSpPr>
            <p:spPr bwMode="auto">
              <a:xfrm>
                <a:off x="6207592" y="4649822"/>
                <a:ext cx="2649813" cy="106064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50000"/>
                  </a:lnSpc>
                </a:pPr>
                <a14:m>
                  <m:oMath xmlns:m="http://schemas.openxmlformats.org/officeDocument/2006/math">
                    <m:r>
                      <m:rPr>
                        <m:sty m:val="p"/>
                      </m:rPr>
                      <a:rPr lang="en-US" altLang="zh-CN" sz="1100" i="1" smtClean="0">
                        <a:latin typeface="Cambria Math" panose="02040503050406030204" pitchFamily="18" charset="0"/>
                        <a:ea typeface="微软雅黑" panose="020B0503020204020204" pitchFamily="34" charset="-122"/>
                      </a:rPr>
                      <m:t>N</m:t>
                    </m:r>
                    <m:r>
                      <a:rPr lang="zh-CN" altLang="en-US" sz="1100" i="1">
                        <a:latin typeface="Cambria Math" panose="02040503050406030204" pitchFamily="18" charset="0"/>
                        <a:ea typeface="微软雅黑" panose="020B0503020204020204" pitchFamily="34" charset="-122"/>
                      </a:rPr>
                      <m:t>个</m:t>
                    </m:r>
                    <m:r>
                      <a:rPr lang="zh-CN" altLang="en-US" sz="1100" i="1" smtClean="0">
                        <a:latin typeface="Cambria Math" panose="02040503050406030204" pitchFamily="18" charset="0"/>
                        <a:ea typeface="微软雅黑" panose="020B0503020204020204" pitchFamily="34" charset="-122"/>
                      </a:rPr>
                      <m:t>正数</m:t>
                    </m:r>
                    <m:sSub>
                      <m:sSubPr>
                        <m:ctrlPr>
                          <a:rPr lang="en-US" altLang="zh-CN" sz="1100" i="1">
                            <a:latin typeface="Cambria Math" panose="02040503050406030204" pitchFamily="18" charset="0"/>
                            <a:ea typeface="微软雅黑" panose="020B0503020204020204" pitchFamily="34" charset="-122"/>
                          </a:rPr>
                        </m:ctrlPr>
                      </m:sSubPr>
                      <m:e>
                        <m:r>
                          <m:rPr>
                            <m:sty m:val="p"/>
                          </m:rPr>
                          <a:rPr lang="en-US" altLang="zh-CN" sz="1100" i="1" smtClean="0">
                            <a:latin typeface="Cambria Math" panose="02040503050406030204" pitchFamily="18" charset="0"/>
                            <a:ea typeface="微软雅黑" panose="020B0503020204020204" pitchFamily="34" charset="-122"/>
                          </a:rPr>
                          <m:t>x</m:t>
                        </m:r>
                      </m:e>
                      <m:sub>
                        <m:r>
                          <a:rPr lang="en-US" altLang="zh-CN" sz="1100" i="1">
                            <a:latin typeface="Cambria Math" panose="02040503050406030204" pitchFamily="18" charset="0"/>
                            <a:ea typeface="微软雅黑" panose="020B0503020204020204" pitchFamily="34" charset="-122"/>
                          </a:rPr>
                          <m:t>1</m:t>
                        </m:r>
                      </m:sub>
                    </m:sSub>
                    <m:r>
                      <a:rPr lang="en-US" altLang="zh-CN" sz="1100" i="1">
                        <a:latin typeface="Cambria Math" panose="02040503050406030204" pitchFamily="18" charset="0"/>
                        <a:ea typeface="微软雅黑" panose="020B0503020204020204" pitchFamily="34" charset="-122"/>
                      </a:rPr>
                      <m:t>,</m:t>
                    </m:r>
                    <m:sSub>
                      <m:sSubPr>
                        <m:ctrlPr>
                          <a:rPr lang="en-US" altLang="zh-CN" sz="1100" i="1" smtClean="0">
                            <a:latin typeface="Cambria Math" panose="02040503050406030204" pitchFamily="18" charset="0"/>
                            <a:ea typeface="微软雅黑" panose="020B0503020204020204" pitchFamily="34" charset="-122"/>
                          </a:rPr>
                        </m:ctrlPr>
                      </m:sSubPr>
                      <m:e>
                        <m:r>
                          <a:rPr lang="en-US" altLang="zh-CN" sz="1100" b="0" i="1" smtClean="0">
                            <a:latin typeface="Cambria Math" panose="02040503050406030204" pitchFamily="18" charset="0"/>
                            <a:ea typeface="微软雅黑" panose="020B0503020204020204" pitchFamily="34" charset="-122"/>
                          </a:rPr>
                          <m:t>𝑥</m:t>
                        </m:r>
                      </m:e>
                      <m:sub>
                        <m:r>
                          <a:rPr lang="en-US" altLang="zh-CN" sz="1100" i="1">
                            <a:latin typeface="Cambria Math" panose="02040503050406030204" pitchFamily="18" charset="0"/>
                            <a:ea typeface="微软雅黑" panose="020B0503020204020204" pitchFamily="34" charset="-122"/>
                          </a:rPr>
                          <m:t>2</m:t>
                        </m:r>
                      </m:sub>
                    </m:sSub>
                    <m:r>
                      <a:rPr lang="en-US" altLang="zh-CN" sz="1100" i="1">
                        <a:latin typeface="Cambria Math" panose="02040503050406030204" pitchFamily="18" charset="0"/>
                        <a:ea typeface="微软雅黑" panose="020B0503020204020204" pitchFamily="34" charset="-122"/>
                      </a:rPr>
                      <m:t>,</m:t>
                    </m:r>
                    <m:sSub>
                      <m:sSubPr>
                        <m:ctrlPr>
                          <a:rPr lang="en-US" altLang="zh-CN" sz="1100" i="1">
                            <a:latin typeface="Cambria Math" panose="02040503050406030204" pitchFamily="18" charset="0"/>
                            <a:ea typeface="微软雅黑" panose="020B0503020204020204" pitchFamily="34" charset="-122"/>
                          </a:rPr>
                        </m:ctrlPr>
                      </m:sSubPr>
                      <m:e>
                        <m:r>
                          <a:rPr lang="en-US" altLang="zh-CN" sz="1100" i="1">
                            <a:latin typeface="Cambria Math" panose="02040503050406030204" pitchFamily="18" charset="0"/>
                            <a:ea typeface="微软雅黑" panose="020B0503020204020204" pitchFamily="34" charset="-122"/>
                          </a:rPr>
                          <m:t>…,</m:t>
                        </m:r>
                        <m:r>
                          <a:rPr lang="en-US" altLang="zh-CN" sz="1100" b="0" i="1" smtClean="0">
                            <a:latin typeface="Cambria Math" panose="02040503050406030204" pitchFamily="18" charset="0"/>
                            <a:ea typeface="微软雅黑" panose="020B0503020204020204" pitchFamily="34" charset="-122"/>
                          </a:rPr>
                          <m:t>𝑥</m:t>
                        </m:r>
                      </m:e>
                      <m:sub>
                        <m:r>
                          <a:rPr lang="en-US" altLang="zh-CN" sz="1100" i="1">
                            <a:latin typeface="Cambria Math" panose="02040503050406030204" pitchFamily="18" charset="0"/>
                            <a:ea typeface="微软雅黑" panose="020B0503020204020204" pitchFamily="34" charset="-122"/>
                          </a:rPr>
                          <m:t>𝑁</m:t>
                        </m:r>
                      </m:sub>
                    </m:sSub>
                  </m:oMath>
                </a14:m>
                <a:r>
                  <a:rPr lang="zh-CN" altLang="en-US" sz="1100" dirty="0">
                    <a:latin typeface="微软雅黑" panose="020B0503020204020204" pitchFamily="34" charset="-122"/>
                    <a:ea typeface="微软雅黑" panose="020B0503020204020204" pitchFamily="34" charset="-122"/>
                  </a:rPr>
                  <a:t>的几何平均</a:t>
                </a:r>
                <a:r>
                  <a:rPr lang="en-US" altLang="zh-CN" sz="1100" dirty="0">
                    <a:latin typeface="微软雅黑" panose="020B0503020204020204" pitchFamily="34" charset="-122"/>
                    <a:ea typeface="微软雅黑" panose="020B0503020204020204" pitchFamily="34" charset="-122"/>
                  </a:rPr>
                  <a:t>G</a:t>
                </a:r>
                <a:r>
                  <a:rPr lang="zh-CN" altLang="en-US" sz="1100" dirty="0">
                    <a:latin typeface="微软雅黑" panose="020B0503020204020204" pitchFamily="34" charset="-122"/>
                    <a:ea typeface="微软雅黑" panose="020B0503020204020204" pitchFamily="34" charset="-122"/>
                  </a:rPr>
                  <a:t>等于这些数乘积的</a:t>
                </a:r>
                <a:r>
                  <a:rPr lang="en-US" altLang="zh-CN" sz="1100" dirty="0">
                    <a:latin typeface="微软雅黑" panose="020B0503020204020204" pitchFamily="34" charset="-122"/>
                    <a:ea typeface="微软雅黑" panose="020B0503020204020204" pitchFamily="34" charset="-122"/>
                  </a:rPr>
                  <a:t>N</a:t>
                </a:r>
                <a:r>
                  <a:rPr lang="zh-CN" altLang="en-US" sz="1100" dirty="0">
                    <a:latin typeface="微软雅黑" panose="020B0503020204020204" pitchFamily="34" charset="-122"/>
                    <a:ea typeface="微软雅黑" panose="020B0503020204020204" pitchFamily="34" charset="-122"/>
                  </a:rPr>
                  <a:t>次方根，计算公式为：</a:t>
                </a:r>
                <a:endParaRPr lang="en-US" altLang="zh-CN" sz="1100" dirty="0">
                  <a:latin typeface="微软雅黑" panose="020B0503020204020204" pitchFamily="34" charset="-122"/>
                  <a:ea typeface="微软雅黑" panose="020B0503020204020204" pitchFamily="34" charset="-122"/>
                </a:endParaRPr>
              </a:p>
            </p:txBody>
          </p:sp>
        </mc:Choice>
        <mc:Fallback xmlns="">
          <p:sp>
            <p:nvSpPr>
              <p:cNvPr id="89" name="îṣľídè">
                <a:extLst>
                  <a:ext uri="{FF2B5EF4-FFF2-40B4-BE49-F238E27FC236}">
                    <a16:creationId xmlns:a16="http://schemas.microsoft.com/office/drawing/2014/main" id="{378B1F48-8EEC-407E-BBE6-A7E209B3AF09}"/>
                  </a:ext>
                </a:extLst>
              </p:cNvPr>
              <p:cNvSpPr>
                <a:spLocks noRot="1" noChangeAspect="1" noMove="1" noResize="1" noEditPoints="1" noAdjustHandles="1" noChangeArrowheads="1" noChangeShapeType="1" noTextEdit="1"/>
              </p:cNvSpPr>
              <p:nvPr/>
            </p:nvSpPr>
            <p:spPr bwMode="auto">
              <a:xfrm>
                <a:off x="6207592" y="4649822"/>
                <a:ext cx="2649813" cy="1060645"/>
              </a:xfrm>
              <a:prstGeom prst="rect">
                <a:avLst/>
              </a:prstGeom>
              <a:blipFill>
                <a:blip r:embed="rId8"/>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90" name="îślîḍé">
            <a:extLst>
              <a:ext uri="{FF2B5EF4-FFF2-40B4-BE49-F238E27FC236}">
                <a16:creationId xmlns:a16="http://schemas.microsoft.com/office/drawing/2014/main" id="{89F71293-6C2F-464E-9373-6F81461C308E}"/>
              </a:ext>
            </a:extLst>
          </p:cNvPr>
          <p:cNvSpPr txBox="1"/>
          <p:nvPr/>
        </p:nvSpPr>
        <p:spPr bwMode="auto">
          <a:xfrm>
            <a:off x="6238649" y="4256122"/>
            <a:ext cx="255587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1600" b="1" dirty="0">
                <a:latin typeface="微软雅黑" panose="020B0503020204020204" pitchFamily="34" charset="-122"/>
                <a:ea typeface="微软雅黑" panose="020B0503020204020204" pitchFamily="34" charset="-122"/>
              </a:rPr>
              <a:t>03.</a:t>
            </a:r>
            <a:r>
              <a:rPr lang="zh-CN" altLang="en-US" sz="1600" b="1" dirty="0">
                <a:latin typeface="微软雅黑" panose="020B0503020204020204" pitchFamily="34" charset="-122"/>
                <a:ea typeface="微软雅黑" panose="020B0503020204020204" pitchFamily="34" charset="-122"/>
              </a:rPr>
              <a:t>几何平均</a:t>
            </a:r>
            <a:endParaRPr lang="en-US" altLang="zh-CN" sz="16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1" name="îṣľídè">
                <a:extLst>
                  <a:ext uri="{FF2B5EF4-FFF2-40B4-BE49-F238E27FC236}">
                    <a16:creationId xmlns:a16="http://schemas.microsoft.com/office/drawing/2014/main" id="{F11B26FF-6C1B-4CAC-82AB-BD9CADCF7B62}"/>
                  </a:ext>
                </a:extLst>
              </p:cNvPr>
              <p:cNvSpPr/>
              <p:nvPr/>
            </p:nvSpPr>
            <p:spPr bwMode="auto">
              <a:xfrm>
                <a:off x="9009835" y="4629428"/>
                <a:ext cx="2649813" cy="106064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50000"/>
                  </a:lnSpc>
                </a:pPr>
                <a14:m>
                  <m:oMath xmlns:m="http://schemas.openxmlformats.org/officeDocument/2006/math">
                    <m:r>
                      <m:rPr>
                        <m:sty m:val="p"/>
                      </m:rPr>
                      <a:rPr lang="en-US" altLang="zh-CN" sz="1100" i="1">
                        <a:latin typeface="Cambria Math" panose="02040503050406030204" pitchFamily="18" charset="0"/>
                        <a:ea typeface="微软雅黑" panose="020B0503020204020204" pitchFamily="34" charset="-122"/>
                      </a:rPr>
                      <m:t>N</m:t>
                    </m:r>
                    <m:r>
                      <a:rPr lang="zh-CN" altLang="en-US" sz="1100" i="1">
                        <a:latin typeface="Cambria Math" panose="02040503050406030204" pitchFamily="18" charset="0"/>
                        <a:ea typeface="微软雅黑" panose="020B0503020204020204" pitchFamily="34" charset="-122"/>
                      </a:rPr>
                      <m:t>个数</m:t>
                    </m:r>
                    <m:sSub>
                      <m:sSubPr>
                        <m:ctrlPr>
                          <a:rPr lang="en-US" altLang="zh-CN" sz="1100" i="1">
                            <a:latin typeface="Cambria Math" panose="02040503050406030204" pitchFamily="18" charset="0"/>
                            <a:ea typeface="微软雅黑" panose="020B0503020204020204" pitchFamily="34" charset="-122"/>
                          </a:rPr>
                        </m:ctrlPr>
                      </m:sSubPr>
                      <m:e>
                        <m:r>
                          <m:rPr>
                            <m:sty m:val="p"/>
                          </m:rPr>
                          <a:rPr lang="en-US" altLang="zh-CN" sz="1100" i="1">
                            <a:latin typeface="Cambria Math" panose="02040503050406030204" pitchFamily="18" charset="0"/>
                            <a:ea typeface="微软雅黑" panose="020B0503020204020204" pitchFamily="34" charset="-122"/>
                          </a:rPr>
                          <m:t>x</m:t>
                        </m:r>
                      </m:e>
                      <m:sub>
                        <m:r>
                          <a:rPr lang="en-US" altLang="zh-CN" sz="1100" i="1">
                            <a:latin typeface="Cambria Math" panose="02040503050406030204" pitchFamily="18" charset="0"/>
                            <a:ea typeface="微软雅黑" panose="020B0503020204020204" pitchFamily="34" charset="-122"/>
                          </a:rPr>
                          <m:t>1</m:t>
                        </m:r>
                      </m:sub>
                    </m:sSub>
                    <m:r>
                      <a:rPr lang="en-US" altLang="zh-CN" sz="1100" i="1">
                        <a:latin typeface="Cambria Math" panose="02040503050406030204" pitchFamily="18" charset="0"/>
                        <a:ea typeface="微软雅黑" panose="020B0503020204020204" pitchFamily="34" charset="-122"/>
                      </a:rPr>
                      <m:t>,</m:t>
                    </m:r>
                    <m:sSub>
                      <m:sSubPr>
                        <m:ctrlPr>
                          <a:rPr lang="en-US" altLang="zh-CN" sz="1100" i="1">
                            <a:latin typeface="Cambria Math" panose="02040503050406030204" pitchFamily="18" charset="0"/>
                            <a:ea typeface="微软雅黑" panose="020B0503020204020204" pitchFamily="34" charset="-122"/>
                          </a:rPr>
                        </m:ctrlPr>
                      </m:sSubPr>
                      <m:e>
                        <m:r>
                          <a:rPr lang="en-US" altLang="zh-CN" sz="1100" i="1">
                            <a:latin typeface="Cambria Math" panose="02040503050406030204" pitchFamily="18" charset="0"/>
                            <a:ea typeface="微软雅黑" panose="020B0503020204020204" pitchFamily="34" charset="-122"/>
                          </a:rPr>
                          <m:t>𝑥</m:t>
                        </m:r>
                      </m:e>
                      <m:sub>
                        <m:r>
                          <a:rPr lang="en-US" altLang="zh-CN" sz="1100" i="1">
                            <a:latin typeface="Cambria Math" panose="02040503050406030204" pitchFamily="18" charset="0"/>
                            <a:ea typeface="微软雅黑" panose="020B0503020204020204" pitchFamily="34" charset="-122"/>
                          </a:rPr>
                          <m:t>2</m:t>
                        </m:r>
                      </m:sub>
                    </m:sSub>
                    <m:r>
                      <a:rPr lang="en-US" altLang="zh-CN" sz="1100" i="1">
                        <a:latin typeface="Cambria Math" panose="02040503050406030204" pitchFamily="18" charset="0"/>
                        <a:ea typeface="微软雅黑" panose="020B0503020204020204" pitchFamily="34" charset="-122"/>
                      </a:rPr>
                      <m:t>,</m:t>
                    </m:r>
                    <m:sSub>
                      <m:sSubPr>
                        <m:ctrlPr>
                          <a:rPr lang="en-US" altLang="zh-CN" sz="1100" i="1">
                            <a:latin typeface="Cambria Math" panose="02040503050406030204" pitchFamily="18" charset="0"/>
                            <a:ea typeface="微软雅黑" panose="020B0503020204020204" pitchFamily="34" charset="-122"/>
                          </a:rPr>
                        </m:ctrlPr>
                      </m:sSubPr>
                      <m:e>
                        <m:r>
                          <a:rPr lang="en-US" altLang="zh-CN" sz="1100" i="1">
                            <a:latin typeface="Cambria Math" panose="02040503050406030204" pitchFamily="18" charset="0"/>
                            <a:ea typeface="微软雅黑" panose="020B0503020204020204" pitchFamily="34" charset="-122"/>
                          </a:rPr>
                          <m:t>…,</m:t>
                        </m:r>
                        <m:r>
                          <a:rPr lang="en-US" altLang="zh-CN" sz="1100" i="1">
                            <a:latin typeface="Cambria Math" panose="02040503050406030204" pitchFamily="18" charset="0"/>
                            <a:ea typeface="微软雅黑" panose="020B0503020204020204" pitchFamily="34" charset="-122"/>
                          </a:rPr>
                          <m:t>𝑥</m:t>
                        </m:r>
                      </m:e>
                      <m:sub>
                        <m:r>
                          <a:rPr lang="en-US" altLang="zh-CN" sz="1100" i="1">
                            <a:latin typeface="Cambria Math" panose="02040503050406030204" pitchFamily="18" charset="0"/>
                            <a:ea typeface="微软雅黑" panose="020B0503020204020204" pitchFamily="34" charset="-122"/>
                          </a:rPr>
                          <m:t>𝑁</m:t>
                        </m:r>
                      </m:sub>
                    </m:sSub>
                  </m:oMath>
                </a14:m>
                <a:r>
                  <a:rPr lang="zh-CN" altLang="en-US" sz="1100" dirty="0">
                    <a:latin typeface="微软雅黑" panose="020B0503020204020204" pitchFamily="34" charset="-122"/>
                    <a:ea typeface="微软雅黑" panose="020B0503020204020204" pitchFamily="34" charset="-122"/>
                  </a:rPr>
                  <a:t>的调和平均</a:t>
                </a:r>
                <a:r>
                  <a:rPr lang="en-US" altLang="zh-CN" sz="1100" dirty="0">
                    <a:latin typeface="微软雅黑" panose="020B0503020204020204" pitchFamily="34" charset="-122"/>
                    <a:ea typeface="微软雅黑" panose="020B0503020204020204" pitchFamily="34" charset="-122"/>
                  </a:rPr>
                  <a:t>H</a:t>
                </a:r>
                <a:r>
                  <a:rPr lang="zh-CN" altLang="en-US" sz="1100" dirty="0">
                    <a:latin typeface="微软雅黑" panose="020B0503020204020204" pitchFamily="34" charset="-122"/>
                    <a:ea typeface="微软雅黑" panose="020B0503020204020204" pitchFamily="34" charset="-122"/>
                  </a:rPr>
                  <a:t>等于这些数的乘倒数的算数平方方根，计算公式为：</a:t>
                </a:r>
                <a:endParaRPr lang="en-US" altLang="zh-CN" sz="1100" dirty="0">
                  <a:latin typeface="微软雅黑" panose="020B0503020204020204" pitchFamily="34" charset="-122"/>
                  <a:ea typeface="微软雅黑" panose="020B0503020204020204" pitchFamily="34" charset="-122"/>
                </a:endParaRPr>
              </a:p>
            </p:txBody>
          </p:sp>
        </mc:Choice>
        <mc:Fallback xmlns="">
          <p:sp>
            <p:nvSpPr>
              <p:cNvPr id="91" name="îṣľídè">
                <a:extLst>
                  <a:ext uri="{FF2B5EF4-FFF2-40B4-BE49-F238E27FC236}">
                    <a16:creationId xmlns:a16="http://schemas.microsoft.com/office/drawing/2014/main" id="{F11B26FF-6C1B-4CAC-82AB-BD9CADCF7B62}"/>
                  </a:ext>
                </a:extLst>
              </p:cNvPr>
              <p:cNvSpPr>
                <a:spLocks noRot="1" noChangeAspect="1" noMove="1" noResize="1" noEditPoints="1" noAdjustHandles="1" noChangeArrowheads="1" noChangeShapeType="1" noTextEdit="1"/>
              </p:cNvSpPr>
              <p:nvPr/>
            </p:nvSpPr>
            <p:spPr bwMode="auto">
              <a:xfrm>
                <a:off x="9009835" y="4629428"/>
                <a:ext cx="2649813" cy="1060645"/>
              </a:xfrm>
              <a:prstGeom prst="rect">
                <a:avLst/>
              </a:prstGeom>
              <a:blipFill>
                <a:blip r:embed="rId9"/>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92" name="îślîḍé">
            <a:extLst>
              <a:ext uri="{FF2B5EF4-FFF2-40B4-BE49-F238E27FC236}">
                <a16:creationId xmlns:a16="http://schemas.microsoft.com/office/drawing/2014/main" id="{A9AC2096-1B7B-4234-857E-647B6C807896}"/>
              </a:ext>
            </a:extLst>
          </p:cNvPr>
          <p:cNvSpPr txBox="1"/>
          <p:nvPr/>
        </p:nvSpPr>
        <p:spPr bwMode="auto">
          <a:xfrm>
            <a:off x="9040892" y="4235728"/>
            <a:ext cx="2555875" cy="44180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eaLnBrk="1" hangingPunct="1">
              <a:lnSpc>
                <a:spcPct val="100000"/>
              </a:lnSpc>
              <a:spcBef>
                <a:spcPct val="0"/>
              </a:spcBef>
            </a:pPr>
            <a:r>
              <a:rPr lang="en-US" altLang="zh-CN" sz="1600" b="1" dirty="0">
                <a:latin typeface="微软雅黑" panose="020B0503020204020204" pitchFamily="34" charset="-122"/>
                <a:ea typeface="微软雅黑" panose="020B0503020204020204" pitchFamily="34" charset="-122"/>
              </a:rPr>
              <a:t>04.</a:t>
            </a:r>
            <a:r>
              <a:rPr lang="zh-CN" altLang="en-US" sz="1600" b="1" dirty="0">
                <a:latin typeface="微软雅黑" panose="020B0503020204020204" pitchFamily="34" charset="-122"/>
                <a:ea typeface="微软雅黑" panose="020B0503020204020204" pitchFamily="34" charset="-122"/>
              </a:rPr>
              <a:t>调和平均</a:t>
            </a:r>
            <a:endParaRPr lang="en-US" altLang="zh-CN"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5566349"/>
      </p:ext>
    </p:extLst>
  </p:cSld>
  <p:clrMapOvr>
    <a:masterClrMapping/>
  </p:clrMapOvr>
  <p:transition spd="med">
    <p:pull/>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1">
            <a:extLst>
              <a:ext uri="{FF2B5EF4-FFF2-40B4-BE49-F238E27FC236}">
                <a16:creationId xmlns:a16="http://schemas.microsoft.com/office/drawing/2014/main" id="{565940A2-6422-4103-B14D-F751ABC0A344}"/>
              </a:ext>
            </a:extLst>
          </p:cNvPr>
          <p:cNvSpPr txBox="1">
            <a:spLocks/>
          </p:cNvSpPr>
          <p:nvPr/>
        </p:nvSpPr>
        <p:spPr>
          <a:xfrm>
            <a:off x="4549246" y="0"/>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参数估计</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基础概念</a:t>
            </a:r>
          </a:p>
        </p:txBody>
      </p:sp>
      <p:sp>
        <p:nvSpPr>
          <p:cNvPr id="41" name="矩形 40">
            <a:extLst>
              <a:ext uri="{FF2B5EF4-FFF2-40B4-BE49-F238E27FC236}">
                <a16:creationId xmlns:a16="http://schemas.microsoft.com/office/drawing/2014/main" id="{73995AD8-9DC1-4F86-A9D9-D7D9CBFA6E3D}"/>
              </a:ext>
            </a:extLst>
          </p:cNvPr>
          <p:cNvSpPr/>
          <p:nvPr/>
        </p:nvSpPr>
        <p:spPr>
          <a:xfrm>
            <a:off x="4518777" y="-551377"/>
            <a:ext cx="3174978" cy="1567782"/>
          </a:xfrm>
          <a:prstGeom prst="rect">
            <a:avLst/>
          </a:prstGeom>
          <a:no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6" name="ïṥḷíḍè">
            <a:extLst>
              <a:ext uri="{FF2B5EF4-FFF2-40B4-BE49-F238E27FC236}">
                <a16:creationId xmlns:a16="http://schemas.microsoft.com/office/drawing/2014/main" id="{00EEA00C-F893-4FBD-ADA7-44FF08DB14DB}"/>
              </a:ext>
            </a:extLst>
          </p:cNvPr>
          <p:cNvSpPr/>
          <p:nvPr/>
        </p:nvSpPr>
        <p:spPr bwMode="auto">
          <a:xfrm>
            <a:off x="-363795" y="1235608"/>
            <a:ext cx="10993603" cy="758702"/>
          </a:xfrm>
          <a:prstGeom prst="rect">
            <a:avLst/>
          </a:prstGeom>
          <a:solidFill>
            <a:srgbClr val="685D5C"/>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endParaRPr>
          </a:p>
        </p:txBody>
      </p:sp>
      <p:sp>
        <p:nvSpPr>
          <p:cNvPr id="7" name="矩形 6">
            <a:extLst>
              <a:ext uri="{FF2B5EF4-FFF2-40B4-BE49-F238E27FC236}">
                <a16:creationId xmlns:a16="http://schemas.microsoft.com/office/drawing/2014/main" id="{1C3F9990-CFE3-471E-B2DE-E27B7EB886B7}"/>
              </a:ext>
            </a:extLst>
          </p:cNvPr>
          <p:cNvSpPr/>
          <p:nvPr/>
        </p:nvSpPr>
        <p:spPr>
          <a:xfrm>
            <a:off x="809483" y="1395217"/>
            <a:ext cx="8647046" cy="461665"/>
          </a:xfrm>
          <a:prstGeom prst="rect">
            <a:avLst/>
          </a:prstGeom>
        </p:spPr>
        <p:txBody>
          <a:bodyPr wrap="square">
            <a:spAutoFit/>
          </a:bodyPr>
          <a:lstStyle/>
          <a:p>
            <a:r>
              <a:rPr lang="zh-CN" altLang="en-US" sz="2400" b="1" dirty="0">
                <a:solidFill>
                  <a:schemeClr val="bg1"/>
                </a:solidFill>
              </a:rPr>
              <a:t>参数估计</a:t>
            </a:r>
            <a:r>
              <a:rPr lang="zh-CN" altLang="en-US" dirty="0">
                <a:solidFill>
                  <a:schemeClr val="bg1"/>
                </a:solidFill>
              </a:rPr>
              <a:t>是从总体中抽取的随机样本来估计总体分布中未知参数的过程。</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9" name="ïṥḷíḍè">
            <a:extLst>
              <a:ext uri="{FF2B5EF4-FFF2-40B4-BE49-F238E27FC236}">
                <a16:creationId xmlns:a16="http://schemas.microsoft.com/office/drawing/2014/main" id="{0976AD7E-3903-48E5-A22B-81EF91DFDEB8}"/>
              </a:ext>
            </a:extLst>
          </p:cNvPr>
          <p:cNvSpPr/>
          <p:nvPr/>
        </p:nvSpPr>
        <p:spPr bwMode="auto">
          <a:xfrm>
            <a:off x="-1" y="6378440"/>
            <a:ext cx="12192001" cy="479560"/>
          </a:xfrm>
          <a:prstGeom prst="rect">
            <a:avLst/>
          </a:prstGeom>
          <a:solidFill>
            <a:srgbClr val="685D5C"/>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endParaRPr>
          </a:p>
        </p:txBody>
      </p:sp>
      <p:sp>
        <p:nvSpPr>
          <p:cNvPr id="10" name="文本框 9">
            <a:extLst>
              <a:ext uri="{FF2B5EF4-FFF2-40B4-BE49-F238E27FC236}">
                <a16:creationId xmlns:a16="http://schemas.microsoft.com/office/drawing/2014/main" id="{1E45A877-A9A9-4858-8DE2-EDD1B62C7ACB}"/>
              </a:ext>
            </a:extLst>
          </p:cNvPr>
          <p:cNvSpPr txBox="1"/>
          <p:nvPr/>
        </p:nvSpPr>
        <p:spPr>
          <a:xfrm>
            <a:off x="349283" y="6448150"/>
            <a:ext cx="11687253" cy="338554"/>
          </a:xfrm>
          <a:prstGeom prst="rect">
            <a:avLst/>
          </a:prstGeom>
          <a:noFill/>
        </p:spPr>
        <p:txBody>
          <a:bodyPr wrap="square" rtlCol="0">
            <a:spAutoFit/>
          </a:bodyPr>
          <a:lstStyle/>
          <a:p>
            <a:r>
              <a:rPr lang="en-US" altLang="zh-CN" sz="1400" i="1" dirty="0">
                <a:solidFill>
                  <a:schemeClr val="bg1"/>
                </a:solidFill>
                <a:latin typeface="微软雅黑" panose="020B0503020204020204" pitchFamily="34" charset="-122"/>
                <a:ea typeface="微软雅黑" panose="020B0503020204020204" pitchFamily="34" charset="-122"/>
              </a:rPr>
              <a:t>	</a:t>
            </a:r>
            <a:r>
              <a:rPr lang="zh-CN" altLang="en-US" sz="1400" i="1" dirty="0">
                <a:solidFill>
                  <a:schemeClr val="bg1"/>
                </a:solidFill>
                <a:latin typeface="微软雅黑" panose="020B0503020204020204" pitchFamily="34" charset="-122"/>
                <a:ea typeface="微软雅黑" panose="020B0503020204020204" pitchFamily="34" charset="-122"/>
              </a:rPr>
              <a:t>在参数估计中，用来估计总体参数的统计量称为 </a:t>
            </a:r>
            <a:r>
              <a:rPr lang="zh-CN" altLang="en-US" sz="1400" b="1" dirty="0">
                <a:solidFill>
                  <a:schemeClr val="bg1"/>
                </a:solidFill>
                <a:latin typeface="微软雅黑" panose="020B0503020204020204" pitchFamily="34" charset="-122"/>
                <a:ea typeface="微软雅黑" panose="020B0503020204020204" pitchFamily="34" charset="-122"/>
              </a:rPr>
              <a:t>估计量</a:t>
            </a:r>
            <a:r>
              <a:rPr lang="zh-CN" altLang="en-US" sz="1400" i="1" dirty="0">
                <a:solidFill>
                  <a:schemeClr val="bg1"/>
                </a:solidFill>
                <a:latin typeface="微软雅黑" panose="020B0503020204020204" pitchFamily="34" charset="-122"/>
                <a:ea typeface="微软雅黑" panose="020B0503020204020204" pitchFamily="34" charset="-122"/>
              </a:rPr>
              <a:t>，如样本均值、样本方差。根据一个具体样本计算出来的估计的量的数值称为 </a:t>
            </a:r>
            <a:r>
              <a:rPr lang="zh-CN" altLang="en-US" sz="1400" b="1" dirty="0">
                <a:solidFill>
                  <a:schemeClr val="bg1"/>
                </a:solidFill>
                <a:latin typeface="微软雅黑" panose="020B0503020204020204" pitchFamily="34" charset="-122"/>
                <a:ea typeface="微软雅黑" panose="020B0503020204020204" pitchFamily="34" charset="-122"/>
              </a:rPr>
              <a:t>估计值 </a:t>
            </a:r>
            <a:r>
              <a:rPr lang="zh-CN" altLang="en-US" sz="1600" i="1" dirty="0">
                <a:solidFill>
                  <a:schemeClr val="bg1"/>
                </a:solidFill>
                <a:latin typeface="微软雅黑" panose="020B0503020204020204" pitchFamily="34" charset="-122"/>
                <a:ea typeface="微软雅黑" panose="020B0503020204020204" pitchFamily="34" charset="-122"/>
              </a:rPr>
              <a:t>。</a:t>
            </a:r>
          </a:p>
        </p:txBody>
      </p:sp>
      <p:sp>
        <p:nvSpPr>
          <p:cNvPr id="8" name="iṧ1idé">
            <a:extLst>
              <a:ext uri="{FF2B5EF4-FFF2-40B4-BE49-F238E27FC236}">
                <a16:creationId xmlns:a16="http://schemas.microsoft.com/office/drawing/2014/main" id="{D99CCC82-17D7-41FF-BEFD-B53C0A494B09}"/>
              </a:ext>
            </a:extLst>
          </p:cNvPr>
          <p:cNvSpPr/>
          <p:nvPr/>
        </p:nvSpPr>
        <p:spPr>
          <a:xfrm rot="2700000">
            <a:off x="767553" y="3083199"/>
            <a:ext cx="2019583" cy="2019583"/>
          </a:xfrm>
          <a:prstGeom prst="teardrop">
            <a:avLst/>
          </a:prstGeom>
          <a:solidFill>
            <a:srgbClr val="685D5C"/>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11" name="íṥ1îdè">
            <a:extLst>
              <a:ext uri="{FF2B5EF4-FFF2-40B4-BE49-F238E27FC236}">
                <a16:creationId xmlns:a16="http://schemas.microsoft.com/office/drawing/2014/main" id="{226298C0-6318-4C8D-9AB0-929610C0D40D}"/>
              </a:ext>
            </a:extLst>
          </p:cNvPr>
          <p:cNvSpPr/>
          <p:nvPr/>
        </p:nvSpPr>
        <p:spPr>
          <a:xfrm rot="18900000" flipH="1">
            <a:off x="3619343" y="3384562"/>
            <a:ext cx="1416858" cy="1416858"/>
          </a:xfrm>
          <a:prstGeom prst="teardrop">
            <a:avLst/>
          </a:prstGeom>
          <a:solidFill>
            <a:schemeClr val="bg1"/>
          </a:solidFill>
          <a:ln w="7620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2" name="îSľíḑè">
            <a:extLst>
              <a:ext uri="{FF2B5EF4-FFF2-40B4-BE49-F238E27FC236}">
                <a16:creationId xmlns:a16="http://schemas.microsoft.com/office/drawing/2014/main" id="{4BB4B5A6-1D43-485D-AE16-834E98C443E7}"/>
              </a:ext>
            </a:extLst>
          </p:cNvPr>
          <p:cNvSpPr/>
          <p:nvPr/>
        </p:nvSpPr>
        <p:spPr>
          <a:xfrm rot="13500000" flipH="1">
            <a:off x="2557225" y="2292873"/>
            <a:ext cx="1416858" cy="1416858"/>
          </a:xfrm>
          <a:prstGeom prst="teardrop">
            <a:avLst/>
          </a:prstGeom>
          <a:solidFill>
            <a:schemeClr val="bg1"/>
          </a:solidFill>
          <a:ln w="7620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3" name="iśļïḍê">
            <a:extLst>
              <a:ext uri="{FF2B5EF4-FFF2-40B4-BE49-F238E27FC236}">
                <a16:creationId xmlns:a16="http://schemas.microsoft.com/office/drawing/2014/main" id="{6AA54FDF-D335-4357-AB26-9BEC941F9354}"/>
              </a:ext>
            </a:extLst>
          </p:cNvPr>
          <p:cNvSpPr/>
          <p:nvPr/>
        </p:nvSpPr>
        <p:spPr>
          <a:xfrm rot="8100000" flipH="1" flipV="1">
            <a:off x="2557225" y="4476249"/>
            <a:ext cx="1416858" cy="1416858"/>
          </a:xfrm>
          <a:prstGeom prst="teardrop">
            <a:avLst/>
          </a:prstGeom>
          <a:solidFill>
            <a:schemeClr val="bg1"/>
          </a:solidFill>
          <a:ln w="7620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4" name="deviation-arrows-signal-of-street_46436">
            <a:extLst>
              <a:ext uri="{FF2B5EF4-FFF2-40B4-BE49-F238E27FC236}">
                <a16:creationId xmlns:a16="http://schemas.microsoft.com/office/drawing/2014/main" id="{22FFD9F8-E191-4195-8249-82B781265A7C}"/>
              </a:ext>
            </a:extLst>
          </p:cNvPr>
          <p:cNvSpPr>
            <a:spLocks noChangeAspect="1"/>
          </p:cNvSpPr>
          <p:nvPr/>
        </p:nvSpPr>
        <p:spPr bwMode="auto">
          <a:xfrm>
            <a:off x="2960812" y="2683590"/>
            <a:ext cx="609685" cy="608720"/>
          </a:xfrm>
          <a:custGeom>
            <a:avLst/>
            <a:gdLst>
              <a:gd name="connsiteX0" fmla="*/ 302037 w 606552"/>
              <a:gd name="connsiteY0" fmla="*/ 134232 h 605592"/>
              <a:gd name="connsiteX1" fmla="*/ 258018 w 606552"/>
              <a:gd name="connsiteY1" fmla="*/ 210348 h 605592"/>
              <a:gd name="connsiteX2" fmla="*/ 286908 w 606552"/>
              <a:gd name="connsiteY2" fmla="*/ 210348 h 605592"/>
              <a:gd name="connsiteX3" fmla="*/ 286908 w 606552"/>
              <a:gd name="connsiteY3" fmla="*/ 460541 h 605592"/>
              <a:gd name="connsiteX4" fmla="*/ 288105 w 606552"/>
              <a:gd name="connsiteY4" fmla="*/ 460541 h 605592"/>
              <a:gd name="connsiteX5" fmla="*/ 319644 w 606552"/>
              <a:gd name="connsiteY5" fmla="*/ 460541 h 605592"/>
              <a:gd name="connsiteX6" fmla="*/ 320841 w 606552"/>
              <a:gd name="connsiteY6" fmla="*/ 460541 h 605592"/>
              <a:gd name="connsiteX7" fmla="*/ 392295 w 606552"/>
              <a:gd name="connsiteY7" fmla="*/ 299776 h 605592"/>
              <a:gd name="connsiteX8" fmla="*/ 394347 w 606552"/>
              <a:gd name="connsiteY8" fmla="*/ 329983 h 605592"/>
              <a:gd name="connsiteX9" fmla="*/ 467425 w 606552"/>
              <a:gd name="connsiteY9" fmla="*/ 280917 h 605592"/>
              <a:gd name="connsiteX10" fmla="*/ 388364 w 606552"/>
              <a:gd name="connsiteY10" fmla="*/ 242262 h 605592"/>
              <a:gd name="connsiteX11" fmla="*/ 390073 w 606552"/>
              <a:gd name="connsiteY11" fmla="*/ 267776 h 605592"/>
              <a:gd name="connsiteX12" fmla="*/ 319644 w 606552"/>
              <a:gd name="connsiteY12" fmla="*/ 317098 h 605592"/>
              <a:gd name="connsiteX13" fmla="*/ 319644 w 606552"/>
              <a:gd name="connsiteY13" fmla="*/ 210348 h 605592"/>
              <a:gd name="connsiteX14" fmla="*/ 346055 w 606552"/>
              <a:gd name="connsiteY14" fmla="*/ 210348 h 605592"/>
              <a:gd name="connsiteX15" fmla="*/ 303233 w 606552"/>
              <a:gd name="connsiteY15" fmla="*/ 50948 h 605592"/>
              <a:gd name="connsiteX16" fmla="*/ 330072 w 606552"/>
              <a:gd name="connsiteY16" fmla="*/ 62041 h 605592"/>
              <a:gd name="connsiteX17" fmla="*/ 544436 w 606552"/>
              <a:gd name="connsiteY17" fmla="*/ 276053 h 605592"/>
              <a:gd name="connsiteX18" fmla="*/ 555547 w 606552"/>
              <a:gd name="connsiteY18" fmla="*/ 302762 h 605592"/>
              <a:gd name="connsiteX19" fmla="*/ 544436 w 606552"/>
              <a:gd name="connsiteY19" fmla="*/ 329556 h 605592"/>
              <a:gd name="connsiteX20" fmla="*/ 330072 w 606552"/>
              <a:gd name="connsiteY20" fmla="*/ 543569 h 605592"/>
              <a:gd name="connsiteX21" fmla="*/ 276480 w 606552"/>
              <a:gd name="connsiteY21" fmla="*/ 543569 h 605592"/>
              <a:gd name="connsiteX22" fmla="*/ 62116 w 606552"/>
              <a:gd name="connsiteY22" fmla="*/ 329556 h 605592"/>
              <a:gd name="connsiteX23" fmla="*/ 51005 w 606552"/>
              <a:gd name="connsiteY23" fmla="*/ 302762 h 605592"/>
              <a:gd name="connsiteX24" fmla="*/ 62116 w 606552"/>
              <a:gd name="connsiteY24" fmla="*/ 276053 h 605592"/>
              <a:gd name="connsiteX25" fmla="*/ 276480 w 606552"/>
              <a:gd name="connsiteY25" fmla="*/ 62041 h 605592"/>
              <a:gd name="connsiteX26" fmla="*/ 303233 w 606552"/>
              <a:gd name="connsiteY26" fmla="*/ 50948 h 605592"/>
              <a:gd name="connsiteX27" fmla="*/ 303233 w 606552"/>
              <a:gd name="connsiteY27" fmla="*/ 40020 h 605592"/>
              <a:gd name="connsiteX28" fmla="*/ 268790 w 606552"/>
              <a:gd name="connsiteY28" fmla="*/ 54270 h 605592"/>
              <a:gd name="connsiteX29" fmla="*/ 54356 w 606552"/>
              <a:gd name="connsiteY29" fmla="*/ 268365 h 605592"/>
              <a:gd name="connsiteX30" fmla="*/ 40083 w 606552"/>
              <a:gd name="connsiteY30" fmla="*/ 302753 h 605592"/>
              <a:gd name="connsiteX31" fmla="*/ 54356 w 606552"/>
              <a:gd name="connsiteY31" fmla="*/ 337227 h 605592"/>
              <a:gd name="connsiteX32" fmla="*/ 268790 w 606552"/>
              <a:gd name="connsiteY32" fmla="*/ 551236 h 605592"/>
              <a:gd name="connsiteX33" fmla="*/ 303233 w 606552"/>
              <a:gd name="connsiteY33" fmla="*/ 565487 h 605592"/>
              <a:gd name="connsiteX34" fmla="*/ 337762 w 606552"/>
              <a:gd name="connsiteY34" fmla="*/ 551236 h 605592"/>
              <a:gd name="connsiteX35" fmla="*/ 552110 w 606552"/>
              <a:gd name="connsiteY35" fmla="*/ 337227 h 605592"/>
              <a:gd name="connsiteX36" fmla="*/ 566383 w 606552"/>
              <a:gd name="connsiteY36" fmla="*/ 302753 h 605592"/>
              <a:gd name="connsiteX37" fmla="*/ 552110 w 606552"/>
              <a:gd name="connsiteY37" fmla="*/ 268365 h 605592"/>
              <a:gd name="connsiteX38" fmla="*/ 337762 w 606552"/>
              <a:gd name="connsiteY38" fmla="*/ 54270 h 605592"/>
              <a:gd name="connsiteX39" fmla="*/ 303233 w 606552"/>
              <a:gd name="connsiteY39" fmla="*/ 40020 h 605592"/>
              <a:gd name="connsiteX40" fmla="*/ 303233 w 606552"/>
              <a:gd name="connsiteY40" fmla="*/ 0 h 605592"/>
              <a:gd name="connsiteX41" fmla="*/ 336138 w 606552"/>
              <a:gd name="connsiteY41" fmla="*/ 13568 h 605592"/>
              <a:gd name="connsiteX42" fmla="*/ 592963 w 606552"/>
              <a:gd name="connsiteY42" fmla="*/ 269986 h 605592"/>
              <a:gd name="connsiteX43" fmla="*/ 592963 w 606552"/>
              <a:gd name="connsiteY43" fmla="*/ 335606 h 605592"/>
              <a:gd name="connsiteX44" fmla="*/ 336138 w 606552"/>
              <a:gd name="connsiteY44" fmla="*/ 592024 h 605592"/>
              <a:gd name="connsiteX45" fmla="*/ 303233 w 606552"/>
              <a:gd name="connsiteY45" fmla="*/ 605592 h 605592"/>
              <a:gd name="connsiteX46" fmla="*/ 270414 w 606552"/>
              <a:gd name="connsiteY46" fmla="*/ 592024 h 605592"/>
              <a:gd name="connsiteX47" fmla="*/ 13589 w 606552"/>
              <a:gd name="connsiteY47" fmla="*/ 335520 h 605592"/>
              <a:gd name="connsiteX48" fmla="*/ 13589 w 606552"/>
              <a:gd name="connsiteY48" fmla="*/ 269986 h 605592"/>
              <a:gd name="connsiteX49" fmla="*/ 270414 w 606552"/>
              <a:gd name="connsiteY49" fmla="*/ 13568 h 605592"/>
              <a:gd name="connsiteX50" fmla="*/ 303233 w 606552"/>
              <a:gd name="connsiteY50"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06552" h="605592">
                <a:moveTo>
                  <a:pt x="302037" y="134232"/>
                </a:moveTo>
                <a:lnTo>
                  <a:pt x="258018" y="210348"/>
                </a:lnTo>
                <a:lnTo>
                  <a:pt x="286908" y="210348"/>
                </a:lnTo>
                <a:lnTo>
                  <a:pt x="286908" y="460541"/>
                </a:lnTo>
                <a:lnTo>
                  <a:pt x="288105" y="460541"/>
                </a:lnTo>
                <a:lnTo>
                  <a:pt x="319644" y="460541"/>
                </a:lnTo>
                <a:lnTo>
                  <a:pt x="320841" y="460541"/>
                </a:lnTo>
                <a:cubicBezTo>
                  <a:pt x="320841" y="345684"/>
                  <a:pt x="356482" y="311039"/>
                  <a:pt x="392295" y="299776"/>
                </a:cubicBezTo>
                <a:lnTo>
                  <a:pt x="394347" y="329983"/>
                </a:lnTo>
                <a:lnTo>
                  <a:pt x="467425" y="280917"/>
                </a:lnTo>
                <a:lnTo>
                  <a:pt x="388364" y="242262"/>
                </a:lnTo>
                <a:lnTo>
                  <a:pt x="390073" y="267776"/>
                </a:lnTo>
                <a:cubicBezTo>
                  <a:pt x="359559" y="275285"/>
                  <a:pt x="336226" y="291584"/>
                  <a:pt x="319644" y="317098"/>
                </a:cubicBezTo>
                <a:lnTo>
                  <a:pt x="319644" y="210348"/>
                </a:lnTo>
                <a:lnTo>
                  <a:pt x="346055" y="210348"/>
                </a:lnTo>
                <a:close/>
                <a:moveTo>
                  <a:pt x="303233" y="50948"/>
                </a:moveTo>
                <a:cubicBezTo>
                  <a:pt x="313404" y="50948"/>
                  <a:pt x="322892" y="54873"/>
                  <a:pt x="330072" y="62041"/>
                </a:cubicBezTo>
                <a:lnTo>
                  <a:pt x="544436" y="276053"/>
                </a:lnTo>
                <a:cubicBezTo>
                  <a:pt x="551615" y="283221"/>
                  <a:pt x="555547" y="292693"/>
                  <a:pt x="555547" y="302762"/>
                </a:cubicBezTo>
                <a:cubicBezTo>
                  <a:pt x="555547" y="312917"/>
                  <a:pt x="551615" y="322389"/>
                  <a:pt x="544436" y="329556"/>
                </a:cubicBezTo>
                <a:lnTo>
                  <a:pt x="330072" y="543569"/>
                </a:lnTo>
                <a:cubicBezTo>
                  <a:pt x="315712" y="557819"/>
                  <a:pt x="290754" y="557819"/>
                  <a:pt x="276480" y="543569"/>
                </a:cubicBezTo>
                <a:lnTo>
                  <a:pt x="62116" y="329556"/>
                </a:lnTo>
                <a:cubicBezTo>
                  <a:pt x="54937" y="322389"/>
                  <a:pt x="51005" y="312917"/>
                  <a:pt x="51005" y="302762"/>
                </a:cubicBezTo>
                <a:cubicBezTo>
                  <a:pt x="51005" y="292693"/>
                  <a:pt x="54937" y="283221"/>
                  <a:pt x="62116" y="276053"/>
                </a:cubicBezTo>
                <a:lnTo>
                  <a:pt x="276480" y="62041"/>
                </a:lnTo>
                <a:cubicBezTo>
                  <a:pt x="283660" y="54873"/>
                  <a:pt x="293148" y="50948"/>
                  <a:pt x="303233" y="50948"/>
                </a:cubicBezTo>
                <a:close/>
                <a:moveTo>
                  <a:pt x="303233" y="40020"/>
                </a:moveTo>
                <a:cubicBezTo>
                  <a:pt x="290242" y="40020"/>
                  <a:pt x="278021" y="45140"/>
                  <a:pt x="268790" y="54270"/>
                </a:cubicBezTo>
                <a:lnTo>
                  <a:pt x="54356" y="268365"/>
                </a:lnTo>
                <a:cubicBezTo>
                  <a:pt x="45211" y="277581"/>
                  <a:pt x="40083" y="289783"/>
                  <a:pt x="40083" y="302753"/>
                </a:cubicBezTo>
                <a:cubicBezTo>
                  <a:pt x="40083" y="315809"/>
                  <a:pt x="45211" y="328011"/>
                  <a:pt x="54356" y="337227"/>
                </a:cubicBezTo>
                <a:lnTo>
                  <a:pt x="268790" y="551236"/>
                </a:lnTo>
                <a:cubicBezTo>
                  <a:pt x="278021" y="560452"/>
                  <a:pt x="290242" y="565487"/>
                  <a:pt x="303233" y="565487"/>
                </a:cubicBezTo>
                <a:cubicBezTo>
                  <a:pt x="316310" y="565487"/>
                  <a:pt x="328531" y="560452"/>
                  <a:pt x="337762" y="551236"/>
                </a:cubicBezTo>
                <a:lnTo>
                  <a:pt x="552110" y="337227"/>
                </a:lnTo>
                <a:cubicBezTo>
                  <a:pt x="561341" y="328011"/>
                  <a:pt x="566383" y="315809"/>
                  <a:pt x="566383" y="302753"/>
                </a:cubicBezTo>
                <a:cubicBezTo>
                  <a:pt x="566383" y="289783"/>
                  <a:pt x="561341" y="277581"/>
                  <a:pt x="552110" y="268365"/>
                </a:cubicBezTo>
                <a:lnTo>
                  <a:pt x="337762" y="54270"/>
                </a:lnTo>
                <a:cubicBezTo>
                  <a:pt x="328531" y="45140"/>
                  <a:pt x="316310" y="40020"/>
                  <a:pt x="303233" y="40020"/>
                </a:cubicBezTo>
                <a:close/>
                <a:moveTo>
                  <a:pt x="303233" y="0"/>
                </a:moveTo>
                <a:cubicBezTo>
                  <a:pt x="315626" y="0"/>
                  <a:pt x="327335" y="4779"/>
                  <a:pt x="336138" y="13568"/>
                </a:cubicBezTo>
                <a:lnTo>
                  <a:pt x="592963" y="269986"/>
                </a:lnTo>
                <a:cubicBezTo>
                  <a:pt x="611082" y="288076"/>
                  <a:pt x="611082" y="317516"/>
                  <a:pt x="592963" y="335606"/>
                </a:cubicBezTo>
                <a:lnTo>
                  <a:pt x="336138" y="592024"/>
                </a:lnTo>
                <a:cubicBezTo>
                  <a:pt x="327335" y="600728"/>
                  <a:pt x="315711" y="605592"/>
                  <a:pt x="303233" y="605592"/>
                </a:cubicBezTo>
                <a:cubicBezTo>
                  <a:pt x="290841" y="605592"/>
                  <a:pt x="279217" y="600728"/>
                  <a:pt x="270414" y="592024"/>
                </a:cubicBezTo>
                <a:lnTo>
                  <a:pt x="13589" y="335520"/>
                </a:lnTo>
                <a:cubicBezTo>
                  <a:pt x="-4530" y="317516"/>
                  <a:pt x="-4530" y="288076"/>
                  <a:pt x="13589" y="269986"/>
                </a:cubicBezTo>
                <a:lnTo>
                  <a:pt x="270414" y="13568"/>
                </a:lnTo>
                <a:cubicBezTo>
                  <a:pt x="279217" y="4779"/>
                  <a:pt x="290841" y="0"/>
                  <a:pt x="303233" y="0"/>
                </a:cubicBezTo>
                <a:close/>
              </a:path>
            </a:pathLst>
          </a:custGeom>
          <a:solidFill>
            <a:srgbClr val="685D5C"/>
          </a:solidFill>
          <a:ln>
            <a:noFill/>
          </a:ln>
        </p:spPr>
      </p:sp>
      <p:sp>
        <p:nvSpPr>
          <p:cNvPr id="16" name="eye-wide-open_18284">
            <a:extLst>
              <a:ext uri="{FF2B5EF4-FFF2-40B4-BE49-F238E27FC236}">
                <a16:creationId xmlns:a16="http://schemas.microsoft.com/office/drawing/2014/main" id="{1332323C-846E-4D6D-9B19-03B978D479E2}"/>
              </a:ext>
            </a:extLst>
          </p:cNvPr>
          <p:cNvSpPr>
            <a:spLocks noChangeAspect="1"/>
          </p:cNvSpPr>
          <p:nvPr/>
        </p:nvSpPr>
        <p:spPr bwMode="auto">
          <a:xfrm>
            <a:off x="4129836" y="3833969"/>
            <a:ext cx="516368" cy="515751"/>
          </a:xfrm>
          <a:custGeom>
            <a:avLst/>
            <a:gdLst>
              <a:gd name="T0" fmla="*/ 202 w 403"/>
              <a:gd name="T1" fmla="*/ 0 h 403"/>
              <a:gd name="T2" fmla="*/ 0 w 403"/>
              <a:gd name="T3" fmla="*/ 202 h 403"/>
              <a:gd name="T4" fmla="*/ 202 w 403"/>
              <a:gd name="T5" fmla="*/ 403 h 403"/>
              <a:gd name="T6" fmla="*/ 403 w 403"/>
              <a:gd name="T7" fmla="*/ 202 h 403"/>
              <a:gd name="T8" fmla="*/ 202 w 403"/>
              <a:gd name="T9" fmla="*/ 0 h 403"/>
              <a:gd name="T10" fmla="*/ 171 w 403"/>
              <a:gd name="T11" fmla="*/ 322 h 403"/>
              <a:gd name="T12" fmla="*/ 155 w 403"/>
              <a:gd name="T13" fmla="*/ 322 h 403"/>
              <a:gd name="T14" fmla="*/ 152 w 403"/>
              <a:gd name="T15" fmla="*/ 318 h 403"/>
              <a:gd name="T16" fmla="*/ 152 w 403"/>
              <a:gd name="T17" fmla="*/ 318 h 403"/>
              <a:gd name="T18" fmla="*/ 148 w 403"/>
              <a:gd name="T19" fmla="*/ 314 h 403"/>
              <a:gd name="T20" fmla="*/ 131 w 403"/>
              <a:gd name="T21" fmla="*/ 298 h 403"/>
              <a:gd name="T22" fmla="*/ 130 w 403"/>
              <a:gd name="T23" fmla="*/ 297 h 403"/>
              <a:gd name="T24" fmla="*/ 53 w 403"/>
              <a:gd name="T25" fmla="*/ 219 h 403"/>
              <a:gd name="T26" fmla="*/ 53 w 403"/>
              <a:gd name="T27" fmla="*/ 203 h 403"/>
              <a:gd name="T28" fmla="*/ 77 w 403"/>
              <a:gd name="T29" fmla="*/ 179 h 403"/>
              <a:gd name="T30" fmla="*/ 94 w 403"/>
              <a:gd name="T31" fmla="*/ 179 h 403"/>
              <a:gd name="T32" fmla="*/ 163 w 403"/>
              <a:gd name="T33" fmla="*/ 249 h 403"/>
              <a:gd name="T34" fmla="*/ 310 w 403"/>
              <a:gd name="T35" fmla="*/ 102 h 403"/>
              <a:gd name="T36" fmla="*/ 326 w 403"/>
              <a:gd name="T37" fmla="*/ 102 h 403"/>
              <a:gd name="T38" fmla="*/ 350 w 403"/>
              <a:gd name="T39" fmla="*/ 127 h 403"/>
              <a:gd name="T40" fmla="*/ 350 w 403"/>
              <a:gd name="T41" fmla="*/ 143 h 403"/>
              <a:gd name="T42" fmla="*/ 171 w 403"/>
              <a:gd name="T43" fmla="*/ 322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3" h="403">
                <a:moveTo>
                  <a:pt x="202" y="0"/>
                </a:moveTo>
                <a:cubicBezTo>
                  <a:pt x="90" y="0"/>
                  <a:pt x="0" y="90"/>
                  <a:pt x="0" y="202"/>
                </a:cubicBezTo>
                <a:cubicBezTo>
                  <a:pt x="0" y="313"/>
                  <a:pt x="90" y="403"/>
                  <a:pt x="202" y="403"/>
                </a:cubicBezTo>
                <a:cubicBezTo>
                  <a:pt x="313" y="403"/>
                  <a:pt x="403" y="313"/>
                  <a:pt x="403" y="202"/>
                </a:cubicBezTo>
                <a:cubicBezTo>
                  <a:pt x="403" y="90"/>
                  <a:pt x="313" y="0"/>
                  <a:pt x="202" y="0"/>
                </a:cubicBezTo>
                <a:close/>
                <a:moveTo>
                  <a:pt x="171" y="322"/>
                </a:moveTo>
                <a:cubicBezTo>
                  <a:pt x="167" y="326"/>
                  <a:pt x="160" y="326"/>
                  <a:pt x="155" y="322"/>
                </a:cubicBezTo>
                <a:lnTo>
                  <a:pt x="152" y="318"/>
                </a:lnTo>
                <a:lnTo>
                  <a:pt x="152" y="318"/>
                </a:lnTo>
                <a:lnTo>
                  <a:pt x="148" y="314"/>
                </a:lnTo>
                <a:lnTo>
                  <a:pt x="131" y="298"/>
                </a:lnTo>
                <a:lnTo>
                  <a:pt x="130" y="297"/>
                </a:lnTo>
                <a:lnTo>
                  <a:pt x="53" y="219"/>
                </a:lnTo>
                <a:cubicBezTo>
                  <a:pt x="49" y="215"/>
                  <a:pt x="49" y="207"/>
                  <a:pt x="53" y="203"/>
                </a:cubicBezTo>
                <a:lnTo>
                  <a:pt x="77" y="179"/>
                </a:lnTo>
                <a:cubicBezTo>
                  <a:pt x="82" y="174"/>
                  <a:pt x="89" y="174"/>
                  <a:pt x="94" y="179"/>
                </a:cubicBezTo>
                <a:lnTo>
                  <a:pt x="163" y="249"/>
                </a:lnTo>
                <a:lnTo>
                  <a:pt x="310" y="102"/>
                </a:lnTo>
                <a:cubicBezTo>
                  <a:pt x="314" y="98"/>
                  <a:pt x="322" y="98"/>
                  <a:pt x="326" y="102"/>
                </a:cubicBezTo>
                <a:lnTo>
                  <a:pt x="350" y="127"/>
                </a:lnTo>
                <a:cubicBezTo>
                  <a:pt x="355" y="131"/>
                  <a:pt x="355" y="138"/>
                  <a:pt x="350" y="143"/>
                </a:cubicBezTo>
                <a:lnTo>
                  <a:pt x="171" y="322"/>
                </a:lnTo>
                <a:close/>
              </a:path>
            </a:pathLst>
          </a:custGeom>
          <a:solidFill>
            <a:srgbClr val="685D5C"/>
          </a:solidFill>
          <a:ln>
            <a:noFill/>
          </a:ln>
        </p:spPr>
        <p:txBody>
          <a:bodyPr/>
          <a:lstStyle/>
          <a:p>
            <a:endParaRPr lang="zh-CN" altLang="en-US"/>
          </a:p>
        </p:txBody>
      </p:sp>
      <p:sp>
        <p:nvSpPr>
          <p:cNvPr id="17" name="more-options_17764">
            <a:extLst>
              <a:ext uri="{FF2B5EF4-FFF2-40B4-BE49-F238E27FC236}">
                <a16:creationId xmlns:a16="http://schemas.microsoft.com/office/drawing/2014/main" id="{84AD592F-A5B1-4541-B856-465DBD71CEA5}"/>
              </a:ext>
            </a:extLst>
          </p:cNvPr>
          <p:cNvSpPr>
            <a:spLocks noChangeAspect="1"/>
          </p:cNvSpPr>
          <p:nvPr/>
        </p:nvSpPr>
        <p:spPr bwMode="auto">
          <a:xfrm>
            <a:off x="2960812" y="5094861"/>
            <a:ext cx="609685" cy="132977"/>
          </a:xfrm>
          <a:custGeom>
            <a:avLst/>
            <a:gdLst>
              <a:gd name="connsiteX0" fmla="*/ 538132 w 604040"/>
              <a:gd name="connsiteY0" fmla="*/ 0 h 131746"/>
              <a:gd name="connsiteX1" fmla="*/ 604040 w 604040"/>
              <a:gd name="connsiteY1" fmla="*/ 65873 h 131746"/>
              <a:gd name="connsiteX2" fmla="*/ 538132 w 604040"/>
              <a:gd name="connsiteY2" fmla="*/ 131746 h 131746"/>
              <a:gd name="connsiteX3" fmla="*/ 472224 w 604040"/>
              <a:gd name="connsiteY3" fmla="*/ 65873 h 131746"/>
              <a:gd name="connsiteX4" fmla="*/ 538132 w 604040"/>
              <a:gd name="connsiteY4" fmla="*/ 0 h 131746"/>
              <a:gd name="connsiteX5" fmla="*/ 298350 w 604040"/>
              <a:gd name="connsiteY5" fmla="*/ 0 h 131746"/>
              <a:gd name="connsiteX6" fmla="*/ 364258 w 604040"/>
              <a:gd name="connsiteY6" fmla="*/ 65873 h 131746"/>
              <a:gd name="connsiteX7" fmla="*/ 298350 w 604040"/>
              <a:gd name="connsiteY7" fmla="*/ 131746 h 131746"/>
              <a:gd name="connsiteX8" fmla="*/ 232442 w 604040"/>
              <a:gd name="connsiteY8" fmla="*/ 65873 h 131746"/>
              <a:gd name="connsiteX9" fmla="*/ 298350 w 604040"/>
              <a:gd name="connsiteY9" fmla="*/ 0 h 131746"/>
              <a:gd name="connsiteX10" fmla="*/ 65979 w 604040"/>
              <a:gd name="connsiteY10" fmla="*/ 0 h 131746"/>
              <a:gd name="connsiteX11" fmla="*/ 131958 w 604040"/>
              <a:gd name="connsiteY11" fmla="*/ 65873 h 131746"/>
              <a:gd name="connsiteX12" fmla="*/ 65979 w 604040"/>
              <a:gd name="connsiteY12" fmla="*/ 131746 h 131746"/>
              <a:gd name="connsiteX13" fmla="*/ 0 w 604040"/>
              <a:gd name="connsiteY13" fmla="*/ 65873 h 131746"/>
              <a:gd name="connsiteX14" fmla="*/ 65979 w 604040"/>
              <a:gd name="connsiteY14" fmla="*/ 0 h 131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4040" h="131746">
                <a:moveTo>
                  <a:pt x="538132" y="0"/>
                </a:moveTo>
                <a:cubicBezTo>
                  <a:pt x="574532" y="0"/>
                  <a:pt x="604040" y="29492"/>
                  <a:pt x="604040" y="65873"/>
                </a:cubicBezTo>
                <a:cubicBezTo>
                  <a:pt x="604040" y="102254"/>
                  <a:pt x="574532" y="131746"/>
                  <a:pt x="538132" y="131746"/>
                </a:cubicBezTo>
                <a:cubicBezTo>
                  <a:pt x="501732" y="131746"/>
                  <a:pt x="472224" y="102254"/>
                  <a:pt x="472224" y="65873"/>
                </a:cubicBezTo>
                <a:cubicBezTo>
                  <a:pt x="472224" y="29492"/>
                  <a:pt x="501732" y="0"/>
                  <a:pt x="538132" y="0"/>
                </a:cubicBezTo>
                <a:close/>
                <a:moveTo>
                  <a:pt x="298350" y="0"/>
                </a:moveTo>
                <a:cubicBezTo>
                  <a:pt x="334750" y="0"/>
                  <a:pt x="364258" y="29492"/>
                  <a:pt x="364258" y="65873"/>
                </a:cubicBezTo>
                <a:cubicBezTo>
                  <a:pt x="364258" y="102254"/>
                  <a:pt x="334750" y="131746"/>
                  <a:pt x="298350" y="131746"/>
                </a:cubicBezTo>
                <a:cubicBezTo>
                  <a:pt x="261950" y="131746"/>
                  <a:pt x="232442" y="102254"/>
                  <a:pt x="232442" y="65873"/>
                </a:cubicBezTo>
                <a:cubicBezTo>
                  <a:pt x="232442" y="29492"/>
                  <a:pt x="261950" y="0"/>
                  <a:pt x="298350" y="0"/>
                </a:cubicBezTo>
                <a:close/>
                <a:moveTo>
                  <a:pt x="65979" y="0"/>
                </a:moveTo>
                <a:cubicBezTo>
                  <a:pt x="102418" y="0"/>
                  <a:pt x="131958" y="29492"/>
                  <a:pt x="131958" y="65873"/>
                </a:cubicBezTo>
                <a:cubicBezTo>
                  <a:pt x="131958" y="102254"/>
                  <a:pt x="102418" y="131746"/>
                  <a:pt x="65979" y="131746"/>
                </a:cubicBezTo>
                <a:cubicBezTo>
                  <a:pt x="29540" y="131746"/>
                  <a:pt x="0" y="102254"/>
                  <a:pt x="0" y="65873"/>
                </a:cubicBezTo>
                <a:cubicBezTo>
                  <a:pt x="0" y="29492"/>
                  <a:pt x="29540" y="0"/>
                  <a:pt x="65979" y="0"/>
                </a:cubicBezTo>
                <a:close/>
              </a:path>
            </a:pathLst>
          </a:custGeom>
          <a:solidFill>
            <a:srgbClr val="685D5C"/>
          </a:solidFill>
          <a:ln>
            <a:noFill/>
          </a:ln>
        </p:spPr>
      </p:sp>
      <p:sp>
        <p:nvSpPr>
          <p:cNvPr id="18" name="标题 1">
            <a:extLst>
              <a:ext uri="{FF2B5EF4-FFF2-40B4-BE49-F238E27FC236}">
                <a16:creationId xmlns:a16="http://schemas.microsoft.com/office/drawing/2014/main" id="{4461B1F9-B563-4C5F-8807-1C9497FFDBD4}"/>
              </a:ext>
            </a:extLst>
          </p:cNvPr>
          <p:cNvSpPr txBox="1">
            <a:spLocks/>
          </p:cNvSpPr>
          <p:nvPr/>
        </p:nvSpPr>
        <p:spPr>
          <a:xfrm>
            <a:off x="851567" y="3802229"/>
            <a:ext cx="1851554" cy="4954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solidFill>
                  <a:schemeClr val="bg1"/>
                </a:solidFill>
                <a:latin typeface="微软雅黑" panose="020B0503020204020204" pitchFamily="34" charset="-122"/>
                <a:ea typeface="微软雅黑" panose="020B0503020204020204" pitchFamily="34" charset="-122"/>
              </a:rPr>
              <a:t>估计类型</a:t>
            </a:r>
          </a:p>
        </p:txBody>
      </p:sp>
      <p:grpSp>
        <p:nvGrpSpPr>
          <p:cNvPr id="2" name="组合 1">
            <a:extLst>
              <a:ext uri="{FF2B5EF4-FFF2-40B4-BE49-F238E27FC236}">
                <a16:creationId xmlns:a16="http://schemas.microsoft.com/office/drawing/2014/main" id="{6E8279CA-C4AE-419F-B2C4-F3C8D582A9C6}"/>
              </a:ext>
            </a:extLst>
          </p:cNvPr>
          <p:cNvGrpSpPr/>
          <p:nvPr/>
        </p:nvGrpSpPr>
        <p:grpSpPr>
          <a:xfrm>
            <a:off x="4388020" y="2154886"/>
            <a:ext cx="6952414" cy="3651088"/>
            <a:chOff x="4388020" y="2241685"/>
            <a:chExt cx="6952414" cy="3651088"/>
          </a:xfrm>
        </p:grpSpPr>
        <p:sp>
          <p:nvSpPr>
            <p:cNvPr id="19" name="标题 1">
              <a:extLst>
                <a:ext uri="{FF2B5EF4-FFF2-40B4-BE49-F238E27FC236}">
                  <a16:creationId xmlns:a16="http://schemas.microsoft.com/office/drawing/2014/main" id="{EE85DCFF-1662-4AA6-A0BB-91B9598A469F}"/>
                </a:ext>
              </a:extLst>
            </p:cNvPr>
            <p:cNvSpPr txBox="1">
              <a:spLocks/>
            </p:cNvSpPr>
            <p:nvPr/>
          </p:nvSpPr>
          <p:spPr>
            <a:xfrm>
              <a:off x="5186728" y="3618052"/>
              <a:ext cx="2359070" cy="495473"/>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i="1" dirty="0">
                  <a:latin typeface="微软雅黑" panose="020B0503020204020204" pitchFamily="34" charset="-122"/>
                  <a:ea typeface="微软雅黑" panose="020B0503020204020204" pitchFamily="34" charset="-122"/>
                </a:rPr>
                <a:t>有效估计与无效估计</a:t>
              </a:r>
            </a:p>
          </p:txBody>
        </p:sp>
        <p:sp>
          <p:nvSpPr>
            <p:cNvPr id="20" name="标题 1">
              <a:extLst>
                <a:ext uri="{FF2B5EF4-FFF2-40B4-BE49-F238E27FC236}">
                  <a16:creationId xmlns:a16="http://schemas.microsoft.com/office/drawing/2014/main" id="{C38E4EC3-FC79-4611-9560-3289AA3F3B85}"/>
                </a:ext>
              </a:extLst>
            </p:cNvPr>
            <p:cNvSpPr txBox="1">
              <a:spLocks/>
            </p:cNvSpPr>
            <p:nvPr/>
          </p:nvSpPr>
          <p:spPr>
            <a:xfrm>
              <a:off x="4388020" y="2241685"/>
              <a:ext cx="2359070" cy="495473"/>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i="1" dirty="0">
                  <a:latin typeface="微软雅黑" panose="020B0503020204020204" pitchFamily="34" charset="-122"/>
                  <a:ea typeface="微软雅黑" panose="020B0503020204020204" pitchFamily="34" charset="-122"/>
                </a:rPr>
                <a:t>无偏估计与有偏估计</a:t>
              </a:r>
            </a:p>
          </p:txBody>
        </p:sp>
        <p:sp>
          <p:nvSpPr>
            <p:cNvPr id="21" name="标题 1">
              <a:extLst>
                <a:ext uri="{FF2B5EF4-FFF2-40B4-BE49-F238E27FC236}">
                  <a16:creationId xmlns:a16="http://schemas.microsoft.com/office/drawing/2014/main" id="{E3FE1BD7-6823-4740-A676-DB11086A29B1}"/>
                </a:ext>
              </a:extLst>
            </p:cNvPr>
            <p:cNvSpPr txBox="1">
              <a:spLocks/>
            </p:cNvSpPr>
            <p:nvPr/>
          </p:nvSpPr>
          <p:spPr>
            <a:xfrm>
              <a:off x="4395047" y="4844831"/>
              <a:ext cx="2359070" cy="49547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1800" b="1" i="1" dirty="0">
                  <a:latin typeface="微软雅黑" panose="020B0503020204020204" pitchFamily="34" charset="-122"/>
                  <a:ea typeface="微软雅黑" panose="020B0503020204020204" pitchFamily="34" charset="-122"/>
                </a:rPr>
                <a:t>点估计与区间估计</a:t>
              </a:r>
            </a:p>
          </p:txBody>
        </p:sp>
        <p:sp>
          <p:nvSpPr>
            <p:cNvPr id="22" name="矩形 21">
              <a:extLst>
                <a:ext uri="{FF2B5EF4-FFF2-40B4-BE49-F238E27FC236}">
                  <a16:creationId xmlns:a16="http://schemas.microsoft.com/office/drawing/2014/main" id="{36DEF6CD-0A9D-4309-86C3-2B4F5AEC2DF4}"/>
                </a:ext>
              </a:extLst>
            </p:cNvPr>
            <p:cNvSpPr/>
            <p:nvPr/>
          </p:nvSpPr>
          <p:spPr>
            <a:xfrm>
              <a:off x="4436510" y="2641385"/>
              <a:ext cx="6889581" cy="58477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若统计量抽样分布的均值与总体参数一致，则该统计量为</a:t>
              </a:r>
              <a:r>
                <a:rPr lang="zh-CN" altLang="en-US" sz="1600" b="1" dirty="0">
                  <a:latin typeface="微软雅黑" panose="020B0503020204020204" pitchFamily="34" charset="-122"/>
                  <a:ea typeface="微软雅黑" panose="020B0503020204020204" pitchFamily="34" charset="-122"/>
                </a:rPr>
                <a:t>无偏估计</a:t>
              </a:r>
              <a:r>
                <a:rPr lang="zh-CN" altLang="en-US" sz="1600" dirty="0">
                  <a:latin typeface="微软雅黑" panose="020B0503020204020204" pitchFamily="34" charset="-122"/>
                  <a:ea typeface="微软雅黑" panose="020B0503020204020204" pitchFamily="34" charset="-122"/>
                </a:rPr>
                <a:t>，否则为</a:t>
              </a:r>
              <a:r>
                <a:rPr lang="zh-CN" altLang="en-US" sz="1600" b="1" dirty="0">
                  <a:latin typeface="微软雅黑" panose="020B0503020204020204" pitchFamily="34" charset="-122"/>
                  <a:ea typeface="微软雅黑" panose="020B0503020204020204" pitchFamily="34" charset="-122"/>
                </a:rPr>
                <a:t>有偏估计</a:t>
              </a:r>
              <a:r>
                <a:rPr lang="zh-CN" altLang="en-US" sz="1600" dirty="0">
                  <a:latin typeface="微软雅黑" panose="020B0503020204020204" pitchFamily="34" charset="-122"/>
                  <a:ea typeface="微软雅黑" panose="020B0503020204020204" pitchFamily="34" charset="-122"/>
                </a:rPr>
                <a:t>。</a:t>
              </a:r>
            </a:p>
          </p:txBody>
        </p:sp>
        <p:sp>
          <p:nvSpPr>
            <p:cNvPr id="23" name="矩形 22">
              <a:extLst>
                <a:ext uri="{FF2B5EF4-FFF2-40B4-BE49-F238E27FC236}">
                  <a16:creationId xmlns:a16="http://schemas.microsoft.com/office/drawing/2014/main" id="{29E8A07B-A586-4FA0-9B1A-4751BC13B35C}"/>
                </a:ext>
              </a:extLst>
            </p:cNvPr>
            <p:cNvSpPr/>
            <p:nvPr/>
          </p:nvSpPr>
          <p:spPr>
            <a:xfrm>
              <a:off x="5227878" y="3998454"/>
              <a:ext cx="6112556" cy="584775"/>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若两个统计量的抽样分布有相同的均值，那么方差较小的那个统计量是此均值的</a:t>
              </a:r>
              <a:r>
                <a:rPr lang="zh-CN" altLang="en-US" sz="1600" b="1" dirty="0">
                  <a:latin typeface="微软雅黑" panose="020B0503020204020204" pitchFamily="34" charset="-122"/>
                  <a:ea typeface="微软雅黑" panose="020B0503020204020204" pitchFamily="34" charset="-122"/>
                </a:rPr>
                <a:t>有效估计</a:t>
              </a:r>
              <a:r>
                <a:rPr lang="zh-CN" altLang="en-US" sz="1600" dirty="0">
                  <a:latin typeface="微软雅黑" panose="020B0503020204020204" pitchFamily="34" charset="-122"/>
                  <a:ea typeface="微软雅黑" panose="020B0503020204020204" pitchFamily="34" charset="-122"/>
                </a:rPr>
                <a:t>，另一个是</a:t>
              </a:r>
              <a:r>
                <a:rPr lang="zh-CN" altLang="en-US" sz="1600" b="1" dirty="0">
                  <a:latin typeface="微软雅黑" panose="020B0503020204020204" pitchFamily="34" charset="-122"/>
                  <a:ea typeface="微软雅黑" panose="020B0503020204020204" pitchFamily="34" charset="-122"/>
                </a:rPr>
                <a:t>无效估计</a:t>
              </a:r>
              <a:r>
                <a:rPr lang="zh-CN" altLang="en-US" sz="1600" dirty="0">
                  <a:latin typeface="微软雅黑" panose="020B0503020204020204" pitchFamily="34" charset="-122"/>
                  <a:ea typeface="微软雅黑" panose="020B0503020204020204" pitchFamily="34" charset="-122"/>
                </a:rPr>
                <a:t>。</a:t>
              </a:r>
            </a:p>
          </p:txBody>
        </p:sp>
        <p:sp>
          <p:nvSpPr>
            <p:cNvPr id="24" name="矩形 23">
              <a:extLst>
                <a:ext uri="{FF2B5EF4-FFF2-40B4-BE49-F238E27FC236}">
                  <a16:creationId xmlns:a16="http://schemas.microsoft.com/office/drawing/2014/main" id="{CAE83C17-6859-4DAA-98D9-81FEE435F31C}"/>
                </a:ext>
              </a:extLst>
            </p:cNvPr>
            <p:cNvSpPr/>
            <p:nvPr/>
          </p:nvSpPr>
          <p:spPr>
            <a:xfrm>
              <a:off x="4549246" y="5277220"/>
              <a:ext cx="6776845" cy="615553"/>
            </a:xfrm>
            <a:prstGeom prst="rect">
              <a:avLst/>
            </a:prstGeom>
          </p:spPr>
          <p:txBody>
            <a:bodyPr wrap="square">
              <a:spAutoFit/>
            </a:bodyPr>
            <a:lstStyle/>
            <a:p>
              <a:pPr algn="just"/>
              <a:r>
                <a:rPr lang="zh-CN" altLang="zh-CN" sz="1600" dirty="0">
                  <a:latin typeface="微软雅黑" panose="020B0503020204020204" pitchFamily="34" charset="-122"/>
                  <a:ea typeface="微软雅黑" panose="020B0503020204020204" pitchFamily="34" charset="-122"/>
                </a:rPr>
                <a:t>如果用一个数来估计总体的参数，那么这种估计叫作参数的</a:t>
              </a:r>
              <a:r>
                <a:rPr lang="zh-CN" altLang="zh-CN" sz="1600" b="1" dirty="0">
                  <a:latin typeface="微软雅黑" panose="020B0503020204020204" pitchFamily="34" charset="-122"/>
                  <a:ea typeface="微软雅黑" panose="020B0503020204020204" pitchFamily="34" charset="-122"/>
                </a:rPr>
                <a:t>点估计</a:t>
              </a:r>
              <a:r>
                <a:rPr lang="zh-CN" altLang="zh-CN" sz="1600" dirty="0">
                  <a:latin typeface="微软雅黑" panose="020B0503020204020204" pitchFamily="34" charset="-122"/>
                  <a:ea typeface="微软雅黑" panose="020B0503020204020204" pitchFamily="34" charset="-122"/>
                </a:rPr>
                <a:t>，如果给出两个数，指出参数位于其间，那么这种估计叫作参数的</a:t>
              </a:r>
              <a:r>
                <a:rPr lang="zh-CN" altLang="zh-CN" sz="1600" b="1" dirty="0">
                  <a:latin typeface="微软雅黑" panose="020B0503020204020204" pitchFamily="34" charset="-122"/>
                  <a:ea typeface="微软雅黑" panose="020B0503020204020204" pitchFamily="34" charset="-122"/>
                </a:rPr>
                <a:t>区间估计</a:t>
              </a:r>
              <a:r>
                <a:rPr lang="zh-CN"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744464072"/>
      </p:ext>
    </p:extLst>
  </p:cSld>
  <p:clrMapOvr>
    <a:masterClrMapping/>
  </p:clrMapOvr>
  <p:transition spd="med">
    <p:pull/>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6"/>
          <p:cNvSpPr>
            <a:spLocks/>
          </p:cNvSpPr>
          <p:nvPr/>
        </p:nvSpPr>
        <p:spPr bwMode="auto">
          <a:xfrm>
            <a:off x="0" y="4009422"/>
            <a:ext cx="12191999" cy="2848578"/>
          </a:xfrm>
          <a:custGeom>
            <a:avLst/>
            <a:gdLst>
              <a:gd name="T0" fmla="*/ 0 w 523"/>
              <a:gd name="T1" fmla="*/ 0 h 531"/>
              <a:gd name="T2" fmla="*/ 523 w 523"/>
              <a:gd name="T3" fmla="*/ 0 h 531"/>
              <a:gd name="T4" fmla="*/ 523 w 523"/>
              <a:gd name="T5" fmla="*/ 531 h 531"/>
              <a:gd name="T6" fmla="*/ 0 w 523"/>
              <a:gd name="T7" fmla="*/ 531 h 531"/>
              <a:gd name="T8" fmla="*/ 0 w 523"/>
              <a:gd name="T9" fmla="*/ 0 h 531"/>
              <a:gd name="T10" fmla="*/ 0 w 523"/>
              <a:gd name="T11" fmla="*/ 0 h 531"/>
            </a:gdLst>
            <a:ahLst/>
            <a:cxnLst>
              <a:cxn ang="0">
                <a:pos x="T0" y="T1"/>
              </a:cxn>
              <a:cxn ang="0">
                <a:pos x="T2" y="T3"/>
              </a:cxn>
              <a:cxn ang="0">
                <a:pos x="T4" y="T5"/>
              </a:cxn>
              <a:cxn ang="0">
                <a:pos x="T6" y="T7"/>
              </a:cxn>
              <a:cxn ang="0">
                <a:pos x="T8" y="T9"/>
              </a:cxn>
              <a:cxn ang="0">
                <a:pos x="T10" y="T11"/>
              </a:cxn>
            </a:cxnLst>
            <a:rect l="0" t="0" r="r" b="b"/>
            <a:pathLst>
              <a:path w="523" h="531">
                <a:moveTo>
                  <a:pt x="0" y="0"/>
                </a:moveTo>
                <a:lnTo>
                  <a:pt x="523" y="0"/>
                </a:lnTo>
                <a:lnTo>
                  <a:pt x="523" y="531"/>
                </a:lnTo>
                <a:lnTo>
                  <a:pt x="0" y="531"/>
                </a:lnTo>
                <a:lnTo>
                  <a:pt x="0" y="0"/>
                </a:lnTo>
                <a:lnTo>
                  <a:pt x="0" y="0"/>
                </a:lnTo>
                <a:close/>
              </a:path>
            </a:pathLst>
          </a:custGeom>
          <a:solidFill>
            <a:srgbClr val="9B928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6"/>
          <p:cNvSpPr>
            <a:spLocks/>
          </p:cNvSpPr>
          <p:nvPr/>
        </p:nvSpPr>
        <p:spPr bwMode="auto">
          <a:xfrm>
            <a:off x="0" y="857416"/>
            <a:ext cx="3792186" cy="641183"/>
          </a:xfrm>
          <a:custGeom>
            <a:avLst/>
            <a:gdLst>
              <a:gd name="T0" fmla="*/ 0 w 523"/>
              <a:gd name="T1" fmla="*/ 0 h 531"/>
              <a:gd name="T2" fmla="*/ 523 w 523"/>
              <a:gd name="T3" fmla="*/ 0 h 531"/>
              <a:gd name="T4" fmla="*/ 523 w 523"/>
              <a:gd name="T5" fmla="*/ 531 h 531"/>
              <a:gd name="T6" fmla="*/ 0 w 523"/>
              <a:gd name="T7" fmla="*/ 531 h 531"/>
              <a:gd name="T8" fmla="*/ 0 w 523"/>
              <a:gd name="T9" fmla="*/ 0 h 531"/>
              <a:gd name="T10" fmla="*/ 0 w 523"/>
              <a:gd name="T11" fmla="*/ 0 h 531"/>
            </a:gdLst>
            <a:ahLst/>
            <a:cxnLst>
              <a:cxn ang="0">
                <a:pos x="T0" y="T1"/>
              </a:cxn>
              <a:cxn ang="0">
                <a:pos x="T2" y="T3"/>
              </a:cxn>
              <a:cxn ang="0">
                <a:pos x="T4" y="T5"/>
              </a:cxn>
              <a:cxn ang="0">
                <a:pos x="T6" y="T7"/>
              </a:cxn>
              <a:cxn ang="0">
                <a:pos x="T8" y="T9"/>
              </a:cxn>
              <a:cxn ang="0">
                <a:pos x="T10" y="T11"/>
              </a:cxn>
            </a:cxnLst>
            <a:rect l="0" t="0" r="r" b="b"/>
            <a:pathLst>
              <a:path w="523" h="531">
                <a:moveTo>
                  <a:pt x="0" y="0"/>
                </a:moveTo>
                <a:lnTo>
                  <a:pt x="523" y="0"/>
                </a:lnTo>
                <a:lnTo>
                  <a:pt x="523" y="531"/>
                </a:lnTo>
                <a:lnTo>
                  <a:pt x="0" y="531"/>
                </a:lnTo>
                <a:lnTo>
                  <a:pt x="0" y="0"/>
                </a:lnTo>
                <a:lnTo>
                  <a:pt x="0" y="0"/>
                </a:lnTo>
                <a:close/>
              </a:path>
            </a:pathLst>
          </a:custGeom>
          <a:solidFill>
            <a:srgbClr val="9B928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0" name="标题 1">
            <a:extLst>
              <a:ext uri="{FF2B5EF4-FFF2-40B4-BE49-F238E27FC236}">
                <a16:creationId xmlns:a16="http://schemas.microsoft.com/office/drawing/2014/main" id="{565940A2-6422-4103-B14D-F751ABC0A344}"/>
              </a:ext>
            </a:extLst>
          </p:cNvPr>
          <p:cNvSpPr txBox="1">
            <a:spLocks/>
          </p:cNvSpPr>
          <p:nvPr/>
        </p:nvSpPr>
        <p:spPr>
          <a:xfrm>
            <a:off x="4508511" y="60861"/>
            <a:ext cx="3174978" cy="8255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参数估计</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id="{73995AD8-9DC1-4F86-A9D9-D7D9CBFA6E3D}"/>
              </a:ext>
            </a:extLst>
          </p:cNvPr>
          <p:cNvSpPr/>
          <p:nvPr/>
        </p:nvSpPr>
        <p:spPr>
          <a:xfrm>
            <a:off x="4518777" y="-551377"/>
            <a:ext cx="3174978" cy="1173677"/>
          </a:xfrm>
          <a:prstGeom prst="rect">
            <a:avLst/>
          </a:prstGeom>
          <a:no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pic>
        <p:nvPicPr>
          <p:cNvPr id="8" name="图片 7" descr="E:\2017年课程作业\书稿\第二章.图7-2-01.jpg">
            <a:extLst>
              <a:ext uri="{FF2B5EF4-FFF2-40B4-BE49-F238E27FC236}">
                <a16:creationId xmlns:a16="http://schemas.microsoft.com/office/drawing/2014/main" id="{35605CB3-C1D0-4F9E-B520-725DFEC9358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362" y="1858081"/>
            <a:ext cx="6037574" cy="1724478"/>
          </a:xfrm>
          <a:prstGeom prst="rect">
            <a:avLst/>
          </a:prstGeom>
          <a:noFill/>
          <a:ln>
            <a:noFill/>
          </a:ln>
        </p:spPr>
      </p:pic>
      <p:sp>
        <p:nvSpPr>
          <p:cNvPr id="2" name="矩形 1">
            <a:extLst>
              <a:ext uri="{FF2B5EF4-FFF2-40B4-BE49-F238E27FC236}">
                <a16:creationId xmlns:a16="http://schemas.microsoft.com/office/drawing/2014/main" id="{1D15EEDD-F544-4FAA-892B-4FD763453419}"/>
              </a:ext>
            </a:extLst>
          </p:cNvPr>
          <p:cNvSpPr/>
          <p:nvPr/>
        </p:nvSpPr>
        <p:spPr>
          <a:xfrm>
            <a:off x="6287936" y="1978097"/>
            <a:ext cx="4893818" cy="2031325"/>
          </a:xfrm>
          <a:prstGeom prst="rect">
            <a:avLst/>
          </a:prstGeom>
        </p:spPr>
        <p:txBody>
          <a:bodyPr wrap="square">
            <a:spAutoFit/>
          </a:bodyPr>
          <a:lstStyle/>
          <a:p>
            <a:pPr marL="285750" indent="-285750">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cs typeface="Times New Roman" panose="02020603050405020304" pitchFamily="18" charset="0"/>
              </a:rPr>
              <a:t>在区间估计中，由样本统计量所构造的总体参数的估计区间称为</a:t>
            </a:r>
            <a:r>
              <a:rPr lang="zh-CN" altLang="zh-CN" b="1" dirty="0">
                <a:latin typeface="微软雅黑" panose="020B0503020204020204" pitchFamily="34" charset="-122"/>
                <a:ea typeface="微软雅黑" panose="020B0503020204020204" pitchFamily="34" charset="-122"/>
                <a:cs typeface="Times New Roman" panose="02020603050405020304" pitchFamily="18" charset="0"/>
              </a:rPr>
              <a:t>置信区间</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将构造置信区间的步骤重复多次，置信区间中包含总体参数真值的次数所占的比例称为</a:t>
            </a:r>
            <a:r>
              <a:rPr lang="zh-CN" altLang="en-US" b="1" dirty="0">
                <a:latin typeface="微软雅黑" panose="020B0503020204020204" pitchFamily="34" charset="-122"/>
                <a:ea typeface="微软雅黑" panose="020B0503020204020204" pitchFamily="34" charset="-122"/>
              </a:rPr>
              <a:t>置信水平</a:t>
            </a:r>
            <a:r>
              <a:rPr lang="zh-CN" altLang="en-US" dirty="0">
                <a:latin typeface="微软雅黑" panose="020B0503020204020204" pitchFamily="34" charset="-122"/>
                <a:ea typeface="微软雅黑" panose="020B0503020204020204" pitchFamily="34" charset="-122"/>
              </a:rPr>
              <a:t>也称为</a:t>
            </a:r>
            <a:r>
              <a:rPr lang="zh-CN" altLang="en-US" b="1" dirty="0">
                <a:latin typeface="微软雅黑" panose="020B0503020204020204" pitchFamily="34" charset="-122"/>
                <a:ea typeface="微软雅黑" panose="020B0503020204020204" pitchFamily="34" charset="-122"/>
              </a:rPr>
              <a:t>置信度</a:t>
            </a:r>
            <a:r>
              <a:rPr lang="zh-CN" altLang="en-US" dirty="0">
                <a:latin typeface="微软雅黑" panose="020B0503020204020204" pitchFamily="34" charset="-122"/>
                <a:ea typeface="微软雅黑" panose="020B0503020204020204" pitchFamily="34" charset="-122"/>
              </a:rPr>
              <a:t>或</a:t>
            </a:r>
            <a:r>
              <a:rPr lang="zh-CN" altLang="en-US" b="1" dirty="0">
                <a:latin typeface="微软雅黑" panose="020B0503020204020204" pitchFamily="34" charset="-122"/>
                <a:ea typeface="微软雅黑" panose="020B0503020204020204" pitchFamily="34" charset="-122"/>
              </a:rPr>
              <a:t>置信系数</a:t>
            </a:r>
            <a:r>
              <a:rPr lang="zh-CN" altLang="en-US" dirty="0">
                <a:latin typeface="微软雅黑" panose="020B0503020204020204" pitchFamily="34" charset="-122"/>
                <a:ea typeface="微软雅黑" panose="020B0503020204020204" pitchFamily="34" charset="-122"/>
              </a:rPr>
              <a:t>。</a:t>
            </a:r>
          </a:p>
          <a:p>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îŝ1îdé">
            <a:extLst>
              <a:ext uri="{FF2B5EF4-FFF2-40B4-BE49-F238E27FC236}">
                <a16:creationId xmlns:a16="http://schemas.microsoft.com/office/drawing/2014/main" id="{E13C22C3-33FF-4609-9610-4985D2E5AF13}"/>
              </a:ext>
            </a:extLst>
          </p:cNvPr>
          <p:cNvSpPr/>
          <p:nvPr/>
        </p:nvSpPr>
        <p:spPr>
          <a:xfrm>
            <a:off x="1443789" y="857416"/>
            <a:ext cx="2880561" cy="641183"/>
          </a:xfrm>
          <a:prstGeom prst="homePlate">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r>
              <a:rPr lang="zh-CN" altLang="en-US" sz="2000" b="1" dirty="0" smtClean="0">
                <a:latin typeface="微软雅黑" panose="020B0503020204020204" pitchFamily="34" charset="-122"/>
                <a:ea typeface="微软雅黑" panose="020B0503020204020204" pitchFamily="34" charset="-122"/>
              </a:rPr>
              <a:t>      置信区间</a:t>
            </a:r>
            <a:endParaRPr sz="2000" b="1" dirty="0">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37445D80-C4FF-4A11-A084-80A291A538DA}"/>
              </a:ext>
            </a:extLst>
          </p:cNvPr>
          <p:cNvPicPr>
            <a:picLocks noChangeAspect="1"/>
          </p:cNvPicPr>
          <p:nvPr/>
        </p:nvPicPr>
        <p:blipFill>
          <a:blip r:embed="rId3"/>
          <a:stretch>
            <a:fillRect/>
          </a:stretch>
        </p:blipFill>
        <p:spPr>
          <a:xfrm>
            <a:off x="764712" y="4674295"/>
            <a:ext cx="9924143" cy="1870519"/>
          </a:xfrm>
          <a:prstGeom prst="rect">
            <a:avLst/>
          </a:prstGeom>
        </p:spPr>
      </p:pic>
      <p:sp>
        <p:nvSpPr>
          <p:cNvPr id="4" name="矩形 3">
            <a:extLst>
              <a:ext uri="{FF2B5EF4-FFF2-40B4-BE49-F238E27FC236}">
                <a16:creationId xmlns:a16="http://schemas.microsoft.com/office/drawing/2014/main" id="{299E9D9A-1C2C-42BA-BE1E-9E0E81DFA72C}"/>
              </a:ext>
            </a:extLst>
          </p:cNvPr>
          <p:cNvSpPr/>
          <p:nvPr/>
        </p:nvSpPr>
        <p:spPr>
          <a:xfrm>
            <a:off x="4626161" y="4215725"/>
            <a:ext cx="2201244" cy="338554"/>
          </a:xfrm>
          <a:prstGeom prst="rect">
            <a:avLst/>
          </a:prstGeom>
        </p:spPr>
        <p:txBody>
          <a:bodyPr wrap="none">
            <a:spAutoFit/>
          </a:bodyPr>
          <a:lstStyle/>
          <a:p>
            <a:r>
              <a:rPr lang="zh-CN" altLang="zh-CN" sz="1600" b="1" dirty="0">
                <a:latin typeface="微软雅黑" panose="020B0503020204020204" pitchFamily="34" charset="-122"/>
                <a:ea typeface="微软雅黑" panose="020B0503020204020204" pitchFamily="34" charset="-122"/>
                <a:cs typeface="Times New Roman" panose="02020603050405020304" pitchFamily="18" charset="0"/>
              </a:rPr>
              <a:t>常用置信水平的</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Z</a:t>
            </a:r>
            <a:r>
              <a:rPr lang="en-US" altLang="zh-CN" sz="1600" b="1" baseline="-25000" dirty="0">
                <a:latin typeface="微软雅黑" panose="020B0503020204020204" pitchFamily="34" charset="-122"/>
                <a:ea typeface="微软雅黑" panose="020B0503020204020204" pitchFamily="34" charset="-122"/>
                <a:cs typeface="Times New Roman" panose="02020603050405020304" pitchFamily="18" charset="0"/>
              </a:rPr>
              <a:t>α/2</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值</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2719146"/>
      </p:ext>
    </p:extLst>
  </p:cSld>
  <p:clrMapOvr>
    <a:masterClrMapping/>
  </p:clrMapOvr>
  <p:transition spd="med">
    <p:pull/>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14"/>
          <p:cNvSpPr>
            <a:spLocks/>
          </p:cNvSpPr>
          <p:nvPr/>
        </p:nvSpPr>
        <p:spPr bwMode="auto">
          <a:xfrm>
            <a:off x="9095874" y="1442492"/>
            <a:ext cx="2472838" cy="2309174"/>
          </a:xfrm>
          <a:custGeom>
            <a:avLst/>
            <a:gdLst>
              <a:gd name="T0" fmla="*/ 0 w 523"/>
              <a:gd name="T1" fmla="*/ 0 h 531"/>
              <a:gd name="T2" fmla="*/ 523 w 523"/>
              <a:gd name="T3" fmla="*/ 0 h 531"/>
              <a:gd name="T4" fmla="*/ 523 w 523"/>
              <a:gd name="T5" fmla="*/ 531 h 531"/>
              <a:gd name="T6" fmla="*/ 0 w 523"/>
              <a:gd name="T7" fmla="*/ 531 h 531"/>
              <a:gd name="T8" fmla="*/ 0 w 523"/>
              <a:gd name="T9" fmla="*/ 0 h 531"/>
              <a:gd name="T10" fmla="*/ 0 w 523"/>
              <a:gd name="T11" fmla="*/ 0 h 531"/>
            </a:gdLst>
            <a:ahLst/>
            <a:cxnLst>
              <a:cxn ang="0">
                <a:pos x="T0" y="T1"/>
              </a:cxn>
              <a:cxn ang="0">
                <a:pos x="T2" y="T3"/>
              </a:cxn>
              <a:cxn ang="0">
                <a:pos x="T4" y="T5"/>
              </a:cxn>
              <a:cxn ang="0">
                <a:pos x="T6" y="T7"/>
              </a:cxn>
              <a:cxn ang="0">
                <a:pos x="T8" y="T9"/>
              </a:cxn>
              <a:cxn ang="0">
                <a:pos x="T10" y="T11"/>
              </a:cxn>
            </a:cxnLst>
            <a:rect l="0" t="0" r="r" b="b"/>
            <a:pathLst>
              <a:path w="523" h="531">
                <a:moveTo>
                  <a:pt x="0" y="0"/>
                </a:moveTo>
                <a:lnTo>
                  <a:pt x="523" y="0"/>
                </a:lnTo>
                <a:lnTo>
                  <a:pt x="523" y="531"/>
                </a:lnTo>
                <a:lnTo>
                  <a:pt x="0" y="531"/>
                </a:lnTo>
                <a:lnTo>
                  <a:pt x="0" y="0"/>
                </a:lnTo>
                <a:lnTo>
                  <a:pt x="0" y="0"/>
                </a:lnTo>
                <a:close/>
              </a:path>
            </a:pathLst>
          </a:custGeom>
          <a:solidFill>
            <a:srgbClr val="685D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标题 1">
            <a:extLst>
              <a:ext uri="{FF2B5EF4-FFF2-40B4-BE49-F238E27FC236}">
                <a16:creationId xmlns:a16="http://schemas.microsoft.com/office/drawing/2014/main" id="{565940A2-6422-4103-B14D-F751ABC0A344}"/>
              </a:ext>
            </a:extLst>
          </p:cNvPr>
          <p:cNvSpPr txBox="1">
            <a:spLocks/>
          </p:cNvSpPr>
          <p:nvPr/>
        </p:nvSpPr>
        <p:spPr>
          <a:xfrm>
            <a:off x="4549246" y="-93823"/>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假设检验</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r>
              <a:rPr lang="zh-CN" altLang="en-US" sz="1800" dirty="0">
                <a:latin typeface="微软雅黑" panose="020B0503020204020204" pitchFamily="34" charset="-122"/>
                <a:ea typeface="微软雅黑" panose="020B0503020204020204" pitchFamily="34" charset="-122"/>
              </a:rPr>
              <a:t>统计决策与假设</a:t>
            </a:r>
            <a:endParaRPr lang="zh-CN" altLang="en-US" sz="2400" dirty="0">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id="{73995AD8-9DC1-4F86-A9D9-D7D9CBFA6E3D}"/>
              </a:ext>
            </a:extLst>
          </p:cNvPr>
          <p:cNvSpPr/>
          <p:nvPr/>
        </p:nvSpPr>
        <p:spPr>
          <a:xfrm>
            <a:off x="4518777" y="-551377"/>
            <a:ext cx="3174978" cy="1452730"/>
          </a:xfrm>
          <a:prstGeom prst="rect">
            <a:avLst/>
          </a:prstGeom>
          <a:no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grpSp>
        <p:nvGrpSpPr>
          <p:cNvPr id="27" name="组合 26">
            <a:extLst>
              <a:ext uri="{FF2B5EF4-FFF2-40B4-BE49-F238E27FC236}">
                <a16:creationId xmlns:a16="http://schemas.microsoft.com/office/drawing/2014/main" id="{BE09043A-83FC-48D6-B471-3DD667D086B9}"/>
              </a:ext>
            </a:extLst>
          </p:cNvPr>
          <p:cNvGrpSpPr/>
          <p:nvPr/>
        </p:nvGrpSpPr>
        <p:grpSpPr>
          <a:xfrm>
            <a:off x="588138" y="4230110"/>
            <a:ext cx="11097194" cy="2203356"/>
            <a:chOff x="1261058" y="2903785"/>
            <a:chExt cx="11097194" cy="2203356"/>
          </a:xfrm>
        </p:grpSpPr>
        <p:sp>
          <p:nvSpPr>
            <p:cNvPr id="4" name="矩形 3">
              <a:extLst>
                <a:ext uri="{FF2B5EF4-FFF2-40B4-BE49-F238E27FC236}">
                  <a16:creationId xmlns:a16="http://schemas.microsoft.com/office/drawing/2014/main" id="{CB0054A2-ACFB-4988-87E6-55B788C95D33}"/>
                </a:ext>
              </a:extLst>
            </p:cNvPr>
            <p:cNvSpPr/>
            <p:nvPr/>
          </p:nvSpPr>
          <p:spPr>
            <a:xfrm>
              <a:off x="4328277" y="3676650"/>
              <a:ext cx="1107996" cy="369332"/>
            </a:xfrm>
            <a:prstGeom prst="rect">
              <a:avLst/>
            </a:prstGeom>
          </p:spPr>
          <p:txBody>
            <a:bodyPr wrap="square">
              <a:spAutoFit/>
            </a:bodyPr>
            <a:lstStyle/>
            <a:p>
              <a:r>
                <a:rPr lang="zh-CN" altLang="zh-CN" b="1" dirty="0">
                  <a:latin typeface="Times New Roman" panose="02020603050405020304" pitchFamily="18" charset="0"/>
                  <a:ea typeface="宋体" panose="02010600030101010101" pitchFamily="2" charset="-122"/>
                  <a:cs typeface="Times New Roman" panose="02020603050405020304" pitchFamily="18" charset="0"/>
                </a:rPr>
                <a:t>统计假设</a:t>
              </a:r>
              <a:endParaRPr lang="zh-CN" altLang="en-US" b="1" dirty="0"/>
            </a:p>
          </p:txBody>
        </p:sp>
        <p:sp>
          <p:nvSpPr>
            <p:cNvPr id="12" name="矩形 11">
              <a:extLst>
                <a:ext uri="{FF2B5EF4-FFF2-40B4-BE49-F238E27FC236}">
                  <a16:creationId xmlns:a16="http://schemas.microsoft.com/office/drawing/2014/main" id="{39432B96-9D41-4C43-9802-978221BE75A1}"/>
                </a:ext>
              </a:extLst>
            </p:cNvPr>
            <p:cNvSpPr/>
            <p:nvPr/>
          </p:nvSpPr>
          <p:spPr>
            <a:xfrm>
              <a:off x="7502846" y="2903785"/>
              <a:ext cx="3199686" cy="369332"/>
            </a:xfrm>
            <a:prstGeom prst="rect">
              <a:avLst/>
            </a:prstGeom>
          </p:spPr>
          <p:txBody>
            <a:bodyPr wrap="square">
              <a:sp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原建设（零假设</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H</a:t>
              </a:r>
              <a:r>
                <a:rPr lang="en-US" altLang="zh-CN" b="1" baseline="-25000"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b="1" dirty="0"/>
            </a:p>
          </p:txBody>
        </p:sp>
        <p:sp>
          <p:nvSpPr>
            <p:cNvPr id="13" name="矩形 12">
              <a:extLst>
                <a:ext uri="{FF2B5EF4-FFF2-40B4-BE49-F238E27FC236}">
                  <a16:creationId xmlns:a16="http://schemas.microsoft.com/office/drawing/2014/main" id="{8A4E745C-6462-4D8D-AC90-5C14FC4CA052}"/>
                </a:ext>
              </a:extLst>
            </p:cNvPr>
            <p:cNvSpPr/>
            <p:nvPr/>
          </p:nvSpPr>
          <p:spPr>
            <a:xfrm>
              <a:off x="7502846" y="4048571"/>
              <a:ext cx="3199686" cy="369332"/>
            </a:xfrm>
            <a:prstGeom prst="rect">
              <a:avLst/>
            </a:prstGeom>
          </p:spPr>
          <p:txBody>
            <a:bodyPr wrap="square">
              <a:sp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备择假设（研究假设</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H</a:t>
              </a:r>
              <a:r>
                <a:rPr lang="en-US" altLang="zh-CN" b="1"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b="1" dirty="0"/>
            </a:p>
          </p:txBody>
        </p:sp>
        <p:sp>
          <p:nvSpPr>
            <p:cNvPr id="14" name="矩形 13">
              <a:extLst>
                <a:ext uri="{FF2B5EF4-FFF2-40B4-BE49-F238E27FC236}">
                  <a16:creationId xmlns:a16="http://schemas.microsoft.com/office/drawing/2014/main" id="{5B3A1E36-2D3E-4B53-9F3A-DC628B31D69C}"/>
                </a:ext>
              </a:extLst>
            </p:cNvPr>
            <p:cNvSpPr/>
            <p:nvPr/>
          </p:nvSpPr>
          <p:spPr>
            <a:xfrm>
              <a:off x="1261058" y="3676650"/>
              <a:ext cx="1615492" cy="369332"/>
            </a:xfrm>
            <a:prstGeom prst="rect">
              <a:avLst/>
            </a:prstGeom>
          </p:spPr>
          <p:txBody>
            <a:bodyPr wrap="square">
              <a:spAutoFit/>
            </a:bodyPr>
            <a:lstStyle/>
            <a:p>
              <a:r>
                <a:rPr lang="zh-CN" altLang="en-US" b="1" dirty="0">
                  <a:latin typeface="Times New Roman" panose="02020603050405020304" pitchFamily="18" charset="0"/>
                  <a:ea typeface="宋体" panose="02010600030101010101" pitchFamily="2" charset="-122"/>
                  <a:cs typeface="Times New Roman" panose="02020603050405020304" pitchFamily="18" charset="0"/>
                </a:rPr>
                <a:t>需要进行决策</a:t>
              </a:r>
              <a:endParaRPr lang="zh-CN" altLang="en-US" b="1" dirty="0"/>
            </a:p>
          </p:txBody>
        </p:sp>
        <p:cxnSp>
          <p:nvCxnSpPr>
            <p:cNvPr id="19" name="直接箭头连接符 18">
              <a:extLst>
                <a:ext uri="{FF2B5EF4-FFF2-40B4-BE49-F238E27FC236}">
                  <a16:creationId xmlns:a16="http://schemas.microsoft.com/office/drawing/2014/main" id="{A65D9457-98BC-4A58-8AAE-7272F457D4BC}"/>
                </a:ext>
              </a:extLst>
            </p:cNvPr>
            <p:cNvCxnSpPr>
              <a:stCxn id="14" idx="3"/>
              <a:endCxn id="4" idx="1"/>
            </p:cNvCxnSpPr>
            <p:nvPr/>
          </p:nvCxnSpPr>
          <p:spPr>
            <a:xfrm>
              <a:off x="2876550" y="3861316"/>
              <a:ext cx="1451727"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连接符: 肘形 22">
              <a:extLst>
                <a:ext uri="{FF2B5EF4-FFF2-40B4-BE49-F238E27FC236}">
                  <a16:creationId xmlns:a16="http://schemas.microsoft.com/office/drawing/2014/main" id="{47C8BD91-26DF-4CCA-A1C2-7EECDC781643}"/>
                </a:ext>
              </a:extLst>
            </p:cNvPr>
            <p:cNvCxnSpPr>
              <a:stCxn id="4" idx="3"/>
              <a:endCxn id="12" idx="1"/>
            </p:cNvCxnSpPr>
            <p:nvPr/>
          </p:nvCxnSpPr>
          <p:spPr>
            <a:xfrm flipV="1">
              <a:off x="5436273" y="3088451"/>
              <a:ext cx="2066573" cy="772865"/>
            </a:xfrm>
            <a:prstGeom prst="bentConnector3">
              <a:avLst/>
            </a:prstGeom>
            <a:ln w="127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827FED56-8A29-4DCC-A7F9-BD13A3E8E42A}"/>
                </a:ext>
              </a:extLst>
            </p:cNvPr>
            <p:cNvCxnSpPr>
              <a:cxnSpLocks/>
              <a:stCxn id="4" idx="3"/>
            </p:cNvCxnSpPr>
            <p:nvPr/>
          </p:nvCxnSpPr>
          <p:spPr>
            <a:xfrm>
              <a:off x="5436273" y="3861316"/>
              <a:ext cx="2062324" cy="307777"/>
            </a:xfrm>
            <a:prstGeom prst="bentConnector3">
              <a:avLst/>
            </a:prstGeom>
            <a:ln w="127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5BC25F83-29F3-431D-BE31-6E3A65E9AEE2}"/>
                </a:ext>
              </a:extLst>
            </p:cNvPr>
            <p:cNvSpPr/>
            <p:nvPr/>
          </p:nvSpPr>
          <p:spPr>
            <a:xfrm>
              <a:off x="3270163" y="3553539"/>
              <a:ext cx="1615492" cy="307777"/>
            </a:xfrm>
            <a:prstGeom prst="rect">
              <a:avLst/>
            </a:prstGeom>
          </p:spPr>
          <p:txBody>
            <a:bodyPr wrap="square">
              <a:spAutoFit/>
            </a:bodyPr>
            <a:lstStyle/>
            <a:p>
              <a:r>
                <a:rPr lang="zh-CN" altLang="en-US" sz="1400" i="1" dirty="0">
                  <a:latin typeface="Times New Roman" panose="02020603050405020304" pitchFamily="18" charset="0"/>
                  <a:ea typeface="宋体" panose="02010600030101010101" pitchFamily="2" charset="-122"/>
                  <a:cs typeface="Times New Roman" panose="02020603050405020304" pitchFamily="18" charset="0"/>
                </a:rPr>
                <a:t>提出</a:t>
              </a:r>
              <a:endParaRPr lang="zh-CN" altLang="en-US" sz="1400" i="1" dirty="0"/>
            </a:p>
          </p:txBody>
        </p:sp>
        <p:sp>
          <p:nvSpPr>
            <p:cNvPr id="32" name="矩形 31">
              <a:extLst>
                <a:ext uri="{FF2B5EF4-FFF2-40B4-BE49-F238E27FC236}">
                  <a16:creationId xmlns:a16="http://schemas.microsoft.com/office/drawing/2014/main" id="{D3FAA398-F96E-46FF-857A-C889EBB8B38D}"/>
                </a:ext>
              </a:extLst>
            </p:cNvPr>
            <p:cNvSpPr/>
            <p:nvPr/>
          </p:nvSpPr>
          <p:spPr>
            <a:xfrm>
              <a:off x="5653424" y="3548055"/>
              <a:ext cx="1615492" cy="307777"/>
            </a:xfrm>
            <a:prstGeom prst="rect">
              <a:avLst/>
            </a:prstGeom>
          </p:spPr>
          <p:txBody>
            <a:bodyPr wrap="square">
              <a:spAutoFit/>
            </a:bodyPr>
            <a:lstStyle/>
            <a:p>
              <a:r>
                <a:rPr lang="zh-CN" altLang="en-US" sz="1400" i="1" dirty="0">
                  <a:latin typeface="Times New Roman" panose="02020603050405020304" pitchFamily="18" charset="0"/>
                  <a:ea typeface="宋体" panose="02010600030101010101" pitchFamily="2" charset="-122"/>
                  <a:cs typeface="Times New Roman" panose="02020603050405020304" pitchFamily="18" charset="0"/>
                </a:rPr>
                <a:t>分为</a:t>
              </a:r>
              <a:endParaRPr lang="zh-CN" altLang="en-US" sz="1400" i="1" dirty="0"/>
            </a:p>
          </p:txBody>
        </p:sp>
        <p:sp>
          <p:nvSpPr>
            <p:cNvPr id="33" name="矩形 32">
              <a:extLst>
                <a:ext uri="{FF2B5EF4-FFF2-40B4-BE49-F238E27FC236}">
                  <a16:creationId xmlns:a16="http://schemas.microsoft.com/office/drawing/2014/main" id="{7618CBB8-D4FC-4822-B6E3-B0DC29A40743}"/>
                </a:ext>
              </a:extLst>
            </p:cNvPr>
            <p:cNvSpPr/>
            <p:nvPr/>
          </p:nvSpPr>
          <p:spPr>
            <a:xfrm>
              <a:off x="3270164" y="4091478"/>
              <a:ext cx="2829088" cy="1015663"/>
            </a:xfrm>
            <a:prstGeom prst="rect">
              <a:avLst/>
            </a:prstGeom>
          </p:spPr>
          <p:txBody>
            <a:bodyPr wrap="square">
              <a:spAutoFit/>
            </a:bodyPr>
            <a:lstStyle/>
            <a:p>
              <a:r>
                <a:rPr lang="zh-CN" altLang="zh-CN" dirty="0"/>
                <a:t>对总体做出某些假定或猜测</a:t>
              </a:r>
              <a:r>
                <a:rPr lang="zh-CN" altLang="en-US" dirty="0"/>
                <a:t>统称为统计假设，可能正确也可能错误</a:t>
              </a:r>
              <a:r>
                <a:rPr lang="zh-CN" altLang="en-US" sz="2400" dirty="0"/>
                <a:t>。</a:t>
              </a:r>
              <a:endParaRPr lang="zh-CN" altLang="en-US" sz="2400" i="1" dirty="0"/>
            </a:p>
          </p:txBody>
        </p:sp>
        <p:sp>
          <p:nvSpPr>
            <p:cNvPr id="34" name="矩形 33">
              <a:extLst>
                <a:ext uri="{FF2B5EF4-FFF2-40B4-BE49-F238E27FC236}">
                  <a16:creationId xmlns:a16="http://schemas.microsoft.com/office/drawing/2014/main" id="{66A90D27-0D58-4B81-BED5-3AB6D5B27DF5}"/>
                </a:ext>
              </a:extLst>
            </p:cNvPr>
            <p:cNvSpPr/>
            <p:nvPr/>
          </p:nvSpPr>
          <p:spPr>
            <a:xfrm>
              <a:off x="7498597" y="3259463"/>
              <a:ext cx="4743034" cy="738664"/>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多数情况下，我们给出一个统计假设是为了拒绝它，这种假设称之为原假设。如判断某方法是否优于其他方法时，先假设差异不存在。</a:t>
              </a:r>
              <a:endParaRPr lang="zh-CN" altLang="en-US" i="1" dirty="0"/>
            </a:p>
          </p:txBody>
        </p:sp>
        <p:sp>
          <p:nvSpPr>
            <p:cNvPr id="35" name="矩形 34">
              <a:extLst>
                <a:ext uri="{FF2B5EF4-FFF2-40B4-BE49-F238E27FC236}">
                  <a16:creationId xmlns:a16="http://schemas.microsoft.com/office/drawing/2014/main" id="{0ECB9B56-4066-449E-A13D-EDE6B262058F}"/>
                </a:ext>
              </a:extLst>
            </p:cNvPr>
            <p:cNvSpPr/>
            <p:nvPr/>
          </p:nvSpPr>
          <p:spPr>
            <a:xfrm>
              <a:off x="7498597" y="4383410"/>
              <a:ext cx="4859655" cy="646331"/>
            </a:xfrm>
            <a:prstGeom prst="rect">
              <a:avLst/>
            </a:prstGeom>
          </p:spPr>
          <p:txBody>
            <a:bodyPr wrap="square">
              <a:spAutoFit/>
            </a:bodyPr>
            <a:lstStyle/>
            <a:p>
              <a:r>
                <a:rPr lang="zh-CN" altLang="zh-CN" dirty="0"/>
                <a:t>任何不同于零假设的假设都称为备择假设</a:t>
              </a:r>
              <a:r>
                <a:rPr lang="zh-CN" altLang="en-US" dirty="0"/>
                <a:t>，即这种假设是供拒绝原建设后选择的一种假设。</a:t>
              </a:r>
              <a:endParaRPr lang="zh-CN" altLang="en-US" i="1" dirty="0"/>
            </a:p>
          </p:txBody>
        </p:sp>
      </p:grpSp>
      <p:sp>
        <p:nvSpPr>
          <p:cNvPr id="22" name="íṧḷíďe">
            <a:extLst>
              <a:ext uri="{FF2B5EF4-FFF2-40B4-BE49-F238E27FC236}">
                <a16:creationId xmlns:a16="http://schemas.microsoft.com/office/drawing/2014/main" id="{1E63802A-6B4E-4241-AFFE-31AEB0553BBC}"/>
              </a:ext>
            </a:extLst>
          </p:cNvPr>
          <p:cNvSpPr/>
          <p:nvPr/>
        </p:nvSpPr>
        <p:spPr bwMode="auto">
          <a:xfrm>
            <a:off x="663794" y="1448204"/>
            <a:ext cx="8849174" cy="2303462"/>
          </a:xfrm>
          <a:prstGeom prst="rect">
            <a:avLst/>
          </a:prstGeom>
          <a:solidFill>
            <a:srgbClr val="685D5C">
              <a:alpha val="80000"/>
            </a:srgbClr>
          </a:solidFill>
          <a:ln w="38100">
            <a:noFill/>
          </a:ln>
          <a:ex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 name="矩形 1">
            <a:extLst>
              <a:ext uri="{FF2B5EF4-FFF2-40B4-BE49-F238E27FC236}">
                <a16:creationId xmlns:a16="http://schemas.microsoft.com/office/drawing/2014/main" id="{AF85316B-0B89-4792-B84C-BE711B1A6425}"/>
              </a:ext>
            </a:extLst>
          </p:cNvPr>
          <p:cNvSpPr/>
          <p:nvPr/>
        </p:nvSpPr>
        <p:spPr>
          <a:xfrm>
            <a:off x="1249198" y="1817232"/>
            <a:ext cx="7462612" cy="1477328"/>
          </a:xfrm>
          <a:prstGeom prst="rect">
            <a:avLst/>
          </a:prstGeom>
        </p:spPr>
        <p:txBody>
          <a:bodyPr wrap="square">
            <a:spAutoFit/>
          </a:bodyPr>
          <a:lstStyle/>
          <a:p>
            <a:pPr marL="285750" indent="-285750">
              <a:buFont typeface="Arial" panose="020B0604020202020204" pitchFamily="34" charset="0"/>
              <a:buChar char="•"/>
            </a:pP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在实际问题中，常常需要根据样本的信息对总体情况作出决策，这些决策称为统计决策。</a:t>
            </a: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endPar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buFont typeface="Arial" panose="020B0604020202020204" pitchFamily="34" charset="0"/>
              <a:buChar char="•"/>
            </a:pPr>
            <a:r>
              <a:rPr lang="zh-CN" altLang="en-US" dirty="0">
                <a:solidFill>
                  <a:schemeClr val="bg1"/>
                </a:solidFill>
                <a:latin typeface="微软雅黑" panose="020B0503020204020204" pitchFamily="34" charset="-122"/>
                <a:ea typeface="微软雅黑" panose="020B0503020204020204" pitchFamily="34" charset="-122"/>
              </a:rPr>
              <a:t>要做出某些决策，常常要对总体先做出某些假定或猜测，这些假定可能正确也可能不正确，统称为统计假设</a:t>
            </a:r>
          </a:p>
        </p:txBody>
      </p:sp>
    </p:spTree>
    <p:extLst>
      <p:ext uri="{BB962C8B-B14F-4D97-AF65-F5344CB8AC3E}">
        <p14:creationId xmlns:p14="http://schemas.microsoft.com/office/powerpoint/2010/main" val="3103296268"/>
      </p:ext>
    </p:extLst>
  </p:cSld>
  <p:clrMapOvr>
    <a:masterClrMapping/>
  </p:clrMapOvr>
  <p:transition spd="med">
    <p:pull/>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1">
            <a:extLst>
              <a:ext uri="{FF2B5EF4-FFF2-40B4-BE49-F238E27FC236}">
                <a16:creationId xmlns:a16="http://schemas.microsoft.com/office/drawing/2014/main" id="{565940A2-6422-4103-B14D-F751ABC0A344}"/>
              </a:ext>
            </a:extLst>
          </p:cNvPr>
          <p:cNvSpPr txBox="1">
            <a:spLocks/>
          </p:cNvSpPr>
          <p:nvPr/>
        </p:nvSpPr>
        <p:spPr>
          <a:xfrm>
            <a:off x="4518777" y="-81027"/>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假设检验</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r>
              <a:rPr lang="zh-CN" altLang="en-US" sz="2100" dirty="0">
                <a:latin typeface="微软雅黑" panose="020B0503020204020204" pitchFamily="34" charset="-122"/>
                <a:ea typeface="微软雅黑" panose="020B0503020204020204" pitchFamily="34" charset="-122"/>
              </a:rPr>
              <a:t>两类错误</a:t>
            </a:r>
            <a:endParaRPr lang="zh-CN" altLang="en-US" sz="2400" dirty="0">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id="{73995AD8-9DC1-4F86-A9D9-D7D9CBFA6E3D}"/>
              </a:ext>
            </a:extLst>
          </p:cNvPr>
          <p:cNvSpPr/>
          <p:nvPr/>
        </p:nvSpPr>
        <p:spPr>
          <a:xfrm>
            <a:off x="4518777" y="-551377"/>
            <a:ext cx="3174978" cy="1415701"/>
          </a:xfrm>
          <a:prstGeom prst="rect">
            <a:avLst/>
          </a:prstGeom>
          <a:no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pic>
        <p:nvPicPr>
          <p:cNvPr id="12" name="图片 11" descr="E:\2017年课程作业\书稿\第二章.2.4图1-01.jpg">
            <a:extLst>
              <a:ext uri="{FF2B5EF4-FFF2-40B4-BE49-F238E27FC236}">
                <a16:creationId xmlns:a16="http://schemas.microsoft.com/office/drawing/2014/main" id="{D9A708E1-D086-4DBC-BA26-D9FE8036A1E0}"/>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5359" y="2494825"/>
            <a:ext cx="2995174" cy="1947432"/>
          </a:xfrm>
          <a:prstGeom prst="rect">
            <a:avLst/>
          </a:prstGeom>
          <a:noFill/>
          <a:ln>
            <a:noFill/>
          </a:ln>
        </p:spPr>
      </p:pic>
      <p:pic>
        <p:nvPicPr>
          <p:cNvPr id="5" name="图片 4">
            <a:extLst>
              <a:ext uri="{FF2B5EF4-FFF2-40B4-BE49-F238E27FC236}">
                <a16:creationId xmlns:a16="http://schemas.microsoft.com/office/drawing/2014/main" id="{00CEB3C8-0BDB-4B70-B737-A8AF53633A1F}"/>
              </a:ext>
            </a:extLst>
          </p:cNvPr>
          <p:cNvPicPr>
            <a:picLocks noChangeAspect="1"/>
          </p:cNvPicPr>
          <p:nvPr/>
        </p:nvPicPr>
        <p:blipFill>
          <a:blip r:embed="rId3"/>
          <a:stretch>
            <a:fillRect/>
          </a:stretch>
        </p:blipFill>
        <p:spPr>
          <a:xfrm>
            <a:off x="5018523" y="4838635"/>
            <a:ext cx="6302010" cy="1311697"/>
          </a:xfrm>
          <a:prstGeom prst="rect">
            <a:avLst/>
          </a:prstGeom>
        </p:spPr>
      </p:pic>
      <p:grpSp>
        <p:nvGrpSpPr>
          <p:cNvPr id="15" name="组合 14">
            <a:extLst>
              <a:ext uri="{FF2B5EF4-FFF2-40B4-BE49-F238E27FC236}">
                <a16:creationId xmlns:a16="http://schemas.microsoft.com/office/drawing/2014/main" id="{16339419-1216-468C-A561-BD9E64116ACE}"/>
              </a:ext>
            </a:extLst>
          </p:cNvPr>
          <p:cNvGrpSpPr/>
          <p:nvPr/>
        </p:nvGrpSpPr>
        <p:grpSpPr>
          <a:xfrm>
            <a:off x="991236" y="2410239"/>
            <a:ext cx="7633621" cy="2044718"/>
            <a:chOff x="4717830" y="2903785"/>
            <a:chExt cx="7633621" cy="2044718"/>
          </a:xfrm>
        </p:grpSpPr>
        <p:sp>
          <p:nvSpPr>
            <p:cNvPr id="16" name="矩形 15">
              <a:extLst>
                <a:ext uri="{FF2B5EF4-FFF2-40B4-BE49-F238E27FC236}">
                  <a16:creationId xmlns:a16="http://schemas.microsoft.com/office/drawing/2014/main" id="{092331EB-EA61-4A65-AF56-CD56FB87B4F8}"/>
                </a:ext>
              </a:extLst>
            </p:cNvPr>
            <p:cNvSpPr/>
            <p:nvPr/>
          </p:nvSpPr>
          <p:spPr>
            <a:xfrm>
              <a:off x="4717830" y="3470887"/>
              <a:ext cx="672981" cy="369332"/>
            </a:xfrm>
            <a:prstGeom prst="rect">
              <a:avLst/>
            </a:prstGeom>
          </p:spPr>
          <p:txBody>
            <a:bodyPr wrap="square">
              <a:spAutoFit/>
            </a:bodyPr>
            <a:lstStyle/>
            <a:p>
              <a:r>
                <a:rPr lang="zh-CN" altLang="en-US" b="1" dirty="0"/>
                <a:t>决策</a:t>
              </a:r>
            </a:p>
          </p:txBody>
        </p:sp>
        <p:sp>
          <p:nvSpPr>
            <p:cNvPr id="17" name="矩形 16">
              <a:extLst>
                <a:ext uri="{FF2B5EF4-FFF2-40B4-BE49-F238E27FC236}">
                  <a16:creationId xmlns:a16="http://schemas.microsoft.com/office/drawing/2014/main" id="{C432251A-0146-438B-A079-451DA9C4D7BA}"/>
                </a:ext>
              </a:extLst>
            </p:cNvPr>
            <p:cNvSpPr/>
            <p:nvPr/>
          </p:nvSpPr>
          <p:spPr>
            <a:xfrm>
              <a:off x="7502846" y="2903785"/>
              <a:ext cx="3199686" cy="369332"/>
            </a:xfrm>
            <a:prstGeom prst="rect">
              <a:avLst/>
            </a:prstGeom>
          </p:spPr>
          <p:txBody>
            <a:bodyPr wrap="square">
              <a:spAutoFit/>
            </a:bodyPr>
            <a:lstStyle/>
            <a:p>
              <a:r>
                <a:rPr lang="en-US" altLang="zh-CN" b="1" dirty="0">
                  <a:latin typeface="微软雅黑" panose="020B0503020204020204" pitchFamily="34" charset="-122"/>
                  <a:ea typeface="微软雅黑" panose="020B0503020204020204" pitchFamily="34" charset="-122"/>
                </a:rPr>
                <a:t>Ⅰ</a:t>
              </a:r>
              <a:r>
                <a:rPr lang="zh-CN" altLang="en-US" b="1" dirty="0">
                  <a:latin typeface="微软雅黑" panose="020B0503020204020204" pitchFamily="34" charset="-122"/>
                  <a:ea typeface="微软雅黑" panose="020B0503020204020204" pitchFamily="34" charset="-122"/>
                </a:rPr>
                <a:t>类错误</a:t>
              </a:r>
            </a:p>
          </p:txBody>
        </p:sp>
        <p:sp>
          <p:nvSpPr>
            <p:cNvPr id="18" name="矩形 17">
              <a:extLst>
                <a:ext uri="{FF2B5EF4-FFF2-40B4-BE49-F238E27FC236}">
                  <a16:creationId xmlns:a16="http://schemas.microsoft.com/office/drawing/2014/main" id="{7F2099E1-DF6C-4258-97B0-0D92C50A9464}"/>
                </a:ext>
              </a:extLst>
            </p:cNvPr>
            <p:cNvSpPr/>
            <p:nvPr/>
          </p:nvSpPr>
          <p:spPr>
            <a:xfrm>
              <a:off x="7524919" y="3999075"/>
              <a:ext cx="3199686" cy="369332"/>
            </a:xfrm>
            <a:prstGeom prst="rect">
              <a:avLst/>
            </a:prstGeom>
          </p:spPr>
          <p:txBody>
            <a:bodyPr wrap="square">
              <a:spAutoFit/>
            </a:bodyPr>
            <a:lstStyle/>
            <a:p>
              <a:r>
                <a:rPr lang="en-US" altLang="zh-CN" b="1" dirty="0">
                  <a:latin typeface="微软雅黑" panose="020B0503020204020204" pitchFamily="34" charset="-122"/>
                  <a:ea typeface="微软雅黑" panose="020B0503020204020204" pitchFamily="34" charset="-122"/>
                </a:rPr>
                <a:t>Ⅱ</a:t>
              </a:r>
              <a:r>
                <a:rPr lang="zh-CN" altLang="en-US" b="1" dirty="0">
                  <a:latin typeface="微软雅黑" panose="020B0503020204020204" pitchFamily="34" charset="-122"/>
                  <a:ea typeface="微软雅黑" panose="020B0503020204020204" pitchFamily="34" charset="-122"/>
                </a:rPr>
                <a:t>类错误</a:t>
              </a:r>
            </a:p>
          </p:txBody>
        </p:sp>
        <p:cxnSp>
          <p:nvCxnSpPr>
            <p:cNvPr id="21" name="连接符: 肘形 20">
              <a:extLst>
                <a:ext uri="{FF2B5EF4-FFF2-40B4-BE49-F238E27FC236}">
                  <a16:creationId xmlns:a16="http://schemas.microsoft.com/office/drawing/2014/main" id="{318E7EC4-2977-4A24-83F5-999611CC1663}"/>
                </a:ext>
              </a:extLst>
            </p:cNvPr>
            <p:cNvCxnSpPr>
              <a:cxnSpLocks/>
              <a:stCxn id="16" idx="3"/>
              <a:endCxn id="17" idx="1"/>
            </p:cNvCxnSpPr>
            <p:nvPr/>
          </p:nvCxnSpPr>
          <p:spPr>
            <a:xfrm flipV="1">
              <a:off x="5390811" y="3088451"/>
              <a:ext cx="2112035" cy="567102"/>
            </a:xfrm>
            <a:prstGeom prst="bentConnector3">
              <a:avLst/>
            </a:prstGeom>
            <a:ln w="127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连接符: 肘形 21">
              <a:extLst>
                <a:ext uri="{FF2B5EF4-FFF2-40B4-BE49-F238E27FC236}">
                  <a16:creationId xmlns:a16="http://schemas.microsoft.com/office/drawing/2014/main" id="{DCFD81D4-C257-40A0-8558-D7B692624E92}"/>
                </a:ext>
              </a:extLst>
            </p:cNvPr>
            <p:cNvCxnSpPr>
              <a:cxnSpLocks/>
              <a:stCxn id="16" idx="3"/>
              <a:endCxn id="18" idx="1"/>
            </p:cNvCxnSpPr>
            <p:nvPr/>
          </p:nvCxnSpPr>
          <p:spPr>
            <a:xfrm>
              <a:off x="5390811" y="3655553"/>
              <a:ext cx="2134108" cy="528188"/>
            </a:xfrm>
            <a:prstGeom prst="bentConnector3">
              <a:avLst>
                <a:gd name="adj1" fmla="val 50000"/>
              </a:avLst>
            </a:prstGeom>
            <a:ln w="12700">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4D83E8C-999E-4FDC-A6EE-7C6052716E4A}"/>
                </a:ext>
              </a:extLst>
            </p:cNvPr>
            <p:cNvSpPr/>
            <p:nvPr/>
          </p:nvSpPr>
          <p:spPr>
            <a:xfrm>
              <a:off x="5610778" y="3316999"/>
              <a:ext cx="1615492" cy="307777"/>
            </a:xfrm>
            <a:prstGeom prst="rect">
              <a:avLst/>
            </a:prstGeom>
          </p:spPr>
          <p:txBody>
            <a:bodyPr wrap="square">
              <a:spAutoFit/>
            </a:bodyPr>
            <a:lstStyle/>
            <a:p>
              <a:r>
                <a:rPr lang="zh-CN" altLang="en-US" sz="1400" i="1" dirty="0"/>
                <a:t>错误</a:t>
              </a:r>
            </a:p>
          </p:txBody>
        </p:sp>
        <p:sp>
          <p:nvSpPr>
            <p:cNvPr id="26" name="矩形 25">
              <a:extLst>
                <a:ext uri="{FF2B5EF4-FFF2-40B4-BE49-F238E27FC236}">
                  <a16:creationId xmlns:a16="http://schemas.microsoft.com/office/drawing/2014/main" id="{009CCC2E-3E22-499D-A44E-786C44385C7A}"/>
                </a:ext>
              </a:extLst>
            </p:cNvPr>
            <p:cNvSpPr/>
            <p:nvPr/>
          </p:nvSpPr>
          <p:spPr>
            <a:xfrm>
              <a:off x="7498596" y="3259463"/>
              <a:ext cx="4647997"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当我们拒绝一个本该接受的假设时，就犯了</a:t>
              </a:r>
              <a:r>
                <a:rPr lang="en-US" altLang="zh-CN" dirty="0">
                  <a:latin typeface="微软雅黑" panose="020B0503020204020204" pitchFamily="34" charset="-122"/>
                  <a:ea typeface="微软雅黑" panose="020B0503020204020204" pitchFamily="34" charset="-122"/>
                </a:rPr>
                <a:t>Ⅰ</a:t>
              </a:r>
              <a:r>
                <a:rPr lang="zh-CN" altLang="en-US" dirty="0">
                  <a:latin typeface="微软雅黑" panose="020B0503020204020204" pitchFamily="34" charset="-122"/>
                  <a:ea typeface="微软雅黑" panose="020B0503020204020204" pitchFamily="34" charset="-122"/>
                </a:rPr>
                <a:t>类错误，又称为弃真错误，其概率记为</a:t>
              </a:r>
              <a:r>
                <a:rPr lang="en-US" altLang="zh-CN" dirty="0">
                  <a:latin typeface="微软雅黑" panose="020B0503020204020204" pitchFamily="34" charset="-122"/>
                  <a:ea typeface="微软雅黑" panose="020B0503020204020204" pitchFamily="34" charset="-122"/>
                </a:rPr>
                <a:t>α</a:t>
              </a:r>
              <a:r>
                <a:rPr lang="zh-CN" altLang="en-US" dirty="0">
                  <a:latin typeface="微软雅黑" panose="020B0503020204020204" pitchFamily="34" charset="-122"/>
                  <a:ea typeface="微软雅黑" panose="020B0503020204020204" pitchFamily="34" charset="-122"/>
                </a:rPr>
                <a:t>。</a:t>
              </a:r>
            </a:p>
          </p:txBody>
        </p:sp>
        <p:sp>
          <p:nvSpPr>
            <p:cNvPr id="27" name="矩形 26">
              <a:extLst>
                <a:ext uri="{FF2B5EF4-FFF2-40B4-BE49-F238E27FC236}">
                  <a16:creationId xmlns:a16="http://schemas.microsoft.com/office/drawing/2014/main" id="{B24A49F5-DA63-47DF-A98E-F7C018C7BB46}"/>
                </a:ext>
              </a:extLst>
            </p:cNvPr>
            <p:cNvSpPr/>
            <p:nvPr/>
          </p:nvSpPr>
          <p:spPr>
            <a:xfrm>
              <a:off x="7533314" y="4302172"/>
              <a:ext cx="4818137"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当我们接受了一个本该拒绝的假设时，就犯了</a:t>
              </a:r>
              <a:r>
                <a:rPr lang="en-US" altLang="zh-CN" dirty="0">
                  <a:latin typeface="微软雅黑" panose="020B0503020204020204" pitchFamily="34" charset="-122"/>
                  <a:ea typeface="微软雅黑" panose="020B0503020204020204" pitchFamily="34" charset="-122"/>
                </a:rPr>
                <a:t>Ⅱ</a:t>
              </a:r>
              <a:r>
                <a:rPr lang="zh-CN" altLang="en-US" dirty="0">
                  <a:latin typeface="微软雅黑" panose="020B0503020204020204" pitchFamily="34" charset="-122"/>
                  <a:ea typeface="微软雅黑" panose="020B0503020204020204" pitchFamily="34" charset="-122"/>
                </a:rPr>
                <a:t>类错误，又称为存伪错误，其概率记为</a:t>
              </a:r>
              <a:r>
                <a:rPr lang="en-US" altLang="zh-CN" dirty="0">
                  <a:latin typeface="微软雅黑" panose="020B0503020204020204" pitchFamily="34" charset="-122"/>
                  <a:ea typeface="微软雅黑" panose="020B0503020204020204" pitchFamily="34" charset="-122"/>
                </a:rPr>
                <a:t>β</a:t>
              </a:r>
              <a:r>
                <a:rPr lang="zh-CN" altLang="en-US" i="1" dirty="0"/>
                <a:t>。</a:t>
              </a:r>
            </a:p>
          </p:txBody>
        </p:sp>
      </p:grpSp>
      <p:grpSp>
        <p:nvGrpSpPr>
          <p:cNvPr id="2" name="组合 1">
            <a:extLst>
              <a:ext uri="{FF2B5EF4-FFF2-40B4-BE49-F238E27FC236}">
                <a16:creationId xmlns:a16="http://schemas.microsoft.com/office/drawing/2014/main" id="{849E5EB4-B60C-4603-B04B-F0C189C7D40F}"/>
              </a:ext>
            </a:extLst>
          </p:cNvPr>
          <p:cNvGrpSpPr/>
          <p:nvPr/>
        </p:nvGrpSpPr>
        <p:grpSpPr>
          <a:xfrm>
            <a:off x="988259" y="1238476"/>
            <a:ext cx="10332274" cy="671558"/>
            <a:chOff x="-338221" y="3226536"/>
            <a:chExt cx="9875520" cy="671558"/>
          </a:xfrm>
        </p:grpSpPr>
        <p:sp>
          <p:nvSpPr>
            <p:cNvPr id="20" name="ïṥḷíḍè">
              <a:extLst>
                <a:ext uri="{FF2B5EF4-FFF2-40B4-BE49-F238E27FC236}">
                  <a16:creationId xmlns:a16="http://schemas.microsoft.com/office/drawing/2014/main" id="{91244886-63A7-4DD7-87AF-95C7F53BCCD6}"/>
                </a:ext>
              </a:extLst>
            </p:cNvPr>
            <p:cNvSpPr/>
            <p:nvPr/>
          </p:nvSpPr>
          <p:spPr bwMode="auto">
            <a:xfrm>
              <a:off x="-338221" y="3226536"/>
              <a:ext cx="9875520" cy="671558"/>
            </a:xfrm>
            <a:prstGeom prst="rect">
              <a:avLst/>
            </a:prstGeom>
            <a:solidFill>
              <a:srgbClr val="6F6257"/>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endParaRPr>
            </a:p>
          </p:txBody>
        </p:sp>
        <p:sp>
          <p:nvSpPr>
            <p:cNvPr id="23" name="矩形 22">
              <a:extLst>
                <a:ext uri="{FF2B5EF4-FFF2-40B4-BE49-F238E27FC236}">
                  <a16:creationId xmlns:a16="http://schemas.microsoft.com/office/drawing/2014/main" id="{D65FDB60-317C-4C5F-A096-76AC418B7A5E}"/>
                </a:ext>
              </a:extLst>
            </p:cNvPr>
            <p:cNvSpPr/>
            <p:nvPr/>
          </p:nvSpPr>
          <p:spPr>
            <a:xfrm>
              <a:off x="-144424" y="3381208"/>
              <a:ext cx="9487926" cy="369332"/>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先对总体参数</a:t>
              </a:r>
              <a:r>
                <a:rPr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μ</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提出一个</a:t>
              </a:r>
              <a:r>
                <a:rPr lang="zh-CN" altLang="en-US"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假设</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，然后利用样本信息检验假设</a:t>
              </a:r>
              <a:r>
                <a:rPr lang="zh-CN" altLang="en-US"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是否成立</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的过程称为</a:t>
              </a:r>
              <a:r>
                <a:rPr lang="zh-CN" altLang="en-US"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假设检验</a:t>
              </a:r>
              <a:r>
                <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dirty="0">
                <a:solidFill>
                  <a:schemeClr val="bg1"/>
                </a:solidFill>
                <a:latin typeface="微软雅黑" panose="020B0503020204020204" pitchFamily="34" charset="-122"/>
                <a:ea typeface="微软雅黑" panose="020B0503020204020204" pitchFamily="34" charset="-122"/>
              </a:endParaRPr>
            </a:p>
          </p:txBody>
        </p:sp>
      </p:grpSp>
      <p:sp>
        <p:nvSpPr>
          <p:cNvPr id="25" name="矩形 24">
            <a:extLst>
              <a:ext uri="{FF2B5EF4-FFF2-40B4-BE49-F238E27FC236}">
                <a16:creationId xmlns:a16="http://schemas.microsoft.com/office/drawing/2014/main" id="{A2E75105-3517-4826-9883-569132773780}"/>
              </a:ext>
            </a:extLst>
          </p:cNvPr>
          <p:cNvSpPr/>
          <p:nvPr/>
        </p:nvSpPr>
        <p:spPr>
          <a:xfrm>
            <a:off x="939259" y="4833490"/>
            <a:ext cx="4818137" cy="923330"/>
          </a:xfrm>
          <a:prstGeom prst="rect">
            <a:avLst/>
          </a:prstGeom>
        </p:spPr>
        <p:txBody>
          <a:bodyPr wrap="square">
            <a:spAutoFit/>
          </a:bodyPr>
          <a:lstStyle/>
          <a:p>
            <a:r>
              <a:rPr lang="zh-CN" altLang="en-US" b="1" i="1" dirty="0"/>
              <a:t>开发某新药，需要判断该药是否有效</a:t>
            </a:r>
            <a:endParaRPr lang="en-US" altLang="zh-CN" i="1" dirty="0"/>
          </a:p>
          <a:p>
            <a:r>
              <a:rPr lang="zh-CN" altLang="en-US" dirty="0"/>
              <a:t>原假设</a:t>
            </a:r>
            <a:r>
              <a:rPr lang="en-US" altLang="zh-CN" dirty="0"/>
              <a:t>(H</a:t>
            </a:r>
            <a:r>
              <a:rPr lang="en-US" altLang="zh-CN" baseline="-25000" dirty="0"/>
              <a:t>0</a:t>
            </a:r>
            <a:r>
              <a:rPr lang="en-US" altLang="zh-CN" dirty="0"/>
              <a:t>):           </a:t>
            </a:r>
            <a:r>
              <a:rPr lang="zh-CN" altLang="en-US" dirty="0"/>
              <a:t>新药无效</a:t>
            </a:r>
            <a:endParaRPr lang="en-US" altLang="zh-CN" dirty="0"/>
          </a:p>
          <a:p>
            <a:r>
              <a:rPr lang="zh-CN" altLang="en-US" dirty="0"/>
              <a:t>研究假设</a:t>
            </a:r>
            <a:r>
              <a:rPr lang="en-US" altLang="zh-CN" dirty="0"/>
              <a:t>(H</a:t>
            </a:r>
            <a:r>
              <a:rPr lang="en-US" altLang="zh-CN" baseline="-25000" dirty="0"/>
              <a:t>1</a:t>
            </a:r>
            <a:r>
              <a:rPr lang="en-US" altLang="zh-CN" dirty="0"/>
              <a:t>):       </a:t>
            </a:r>
            <a:r>
              <a:rPr lang="zh-CN" altLang="en-US" dirty="0"/>
              <a:t>新药有效</a:t>
            </a:r>
          </a:p>
        </p:txBody>
      </p:sp>
    </p:spTree>
    <p:extLst>
      <p:ext uri="{BB962C8B-B14F-4D97-AF65-F5344CB8AC3E}">
        <p14:creationId xmlns:p14="http://schemas.microsoft.com/office/powerpoint/2010/main" val="3364149749"/>
      </p:ext>
    </p:extLst>
  </p:cSld>
  <p:clrMapOvr>
    <a:masterClrMapping/>
  </p:clrMapOvr>
  <p:transition spd="med">
    <p:pull/>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标题 1">
            <a:extLst>
              <a:ext uri="{FF2B5EF4-FFF2-40B4-BE49-F238E27FC236}">
                <a16:creationId xmlns:a16="http://schemas.microsoft.com/office/drawing/2014/main" id="{565940A2-6422-4103-B14D-F751ABC0A344}"/>
              </a:ext>
            </a:extLst>
          </p:cNvPr>
          <p:cNvSpPr txBox="1">
            <a:spLocks/>
          </p:cNvSpPr>
          <p:nvPr/>
        </p:nvSpPr>
        <p:spPr>
          <a:xfrm>
            <a:off x="4568395" y="-136526"/>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假设检验</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r>
              <a:rPr lang="zh-CN" altLang="en-US" sz="1800" dirty="0">
                <a:latin typeface="微软雅黑" panose="020B0503020204020204" pitchFamily="34" charset="-122"/>
                <a:ea typeface="微软雅黑" panose="020B0503020204020204" pitchFamily="34" charset="-122"/>
              </a:rPr>
              <a:t>显著性水平</a:t>
            </a:r>
            <a:endParaRPr lang="zh-CN" altLang="en-US" sz="2400" dirty="0">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id="{73995AD8-9DC1-4F86-A9D9-D7D9CBFA6E3D}"/>
              </a:ext>
            </a:extLst>
          </p:cNvPr>
          <p:cNvSpPr/>
          <p:nvPr/>
        </p:nvSpPr>
        <p:spPr>
          <a:xfrm>
            <a:off x="4518777" y="-551377"/>
            <a:ext cx="3174978" cy="1354217"/>
          </a:xfrm>
          <a:prstGeom prst="rect">
            <a:avLst/>
          </a:prstGeom>
          <a:no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10" name="ïṥḷíḍè">
            <a:extLst>
              <a:ext uri="{FF2B5EF4-FFF2-40B4-BE49-F238E27FC236}">
                <a16:creationId xmlns:a16="http://schemas.microsoft.com/office/drawing/2014/main" id="{55E40983-77BD-4EFE-89EA-46DDC184D3E4}"/>
              </a:ext>
            </a:extLst>
          </p:cNvPr>
          <p:cNvSpPr/>
          <p:nvPr/>
        </p:nvSpPr>
        <p:spPr bwMode="auto">
          <a:xfrm>
            <a:off x="0" y="974339"/>
            <a:ext cx="12192000" cy="1616461"/>
          </a:xfrm>
          <a:prstGeom prst="rect">
            <a:avLst/>
          </a:prstGeom>
          <a:solidFill>
            <a:srgbClr val="6F6257"/>
          </a:solidFill>
          <a:ln w="38100">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ctr">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endParaRPr>
          </a:p>
        </p:txBody>
      </p:sp>
      <p:sp>
        <p:nvSpPr>
          <p:cNvPr id="34" name="矩形 33">
            <a:extLst>
              <a:ext uri="{FF2B5EF4-FFF2-40B4-BE49-F238E27FC236}">
                <a16:creationId xmlns:a16="http://schemas.microsoft.com/office/drawing/2014/main" id="{073B72F8-5956-48FC-9F6F-4196956DC0EB}"/>
              </a:ext>
            </a:extLst>
          </p:cNvPr>
          <p:cNvSpPr/>
          <p:nvPr/>
        </p:nvSpPr>
        <p:spPr>
          <a:xfrm>
            <a:off x="1367544" y="1098555"/>
            <a:ext cx="9833220" cy="1323439"/>
          </a:xfrm>
          <a:prstGeom prst="rect">
            <a:avLst/>
          </a:prstGeom>
        </p:spPr>
        <p:txBody>
          <a:bodyPr wrap="square">
            <a:spAutoFit/>
          </a:bodyPr>
          <a:lstStyle/>
          <a:p>
            <a:r>
              <a:rPr lang="zh-CN"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对于任何给定的样本容量，在减少一种类型错误的同时往往会使另一种类型的错误增加，同时减少两种类型错误的唯一方法是增加样本容量。在实际问题中，第一类错误的影响可能比第二类错误影响更严重，这时往往需要作出一些妥协来限制更为严重的那类错误。</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愿意犯</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Ⅰ</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类错误的最大概率，称为</a:t>
            </a: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显著性水平</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，一般记</a:t>
            </a:r>
            <a:r>
              <a:rPr lang="en-US" altLang="zh-CN"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α</a:t>
            </a:r>
            <a:r>
              <a:rPr lang="zh-CN" altLang="en-US" sz="2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8355BB02-1B9B-42BE-9C08-B421A7308ADA}"/>
              </a:ext>
            </a:extLst>
          </p:cNvPr>
          <p:cNvPicPr>
            <a:picLocks noChangeAspect="1"/>
          </p:cNvPicPr>
          <p:nvPr/>
        </p:nvPicPr>
        <p:blipFill>
          <a:blip r:embed="rId2"/>
          <a:stretch>
            <a:fillRect/>
          </a:stretch>
        </p:blipFill>
        <p:spPr>
          <a:xfrm>
            <a:off x="1866900" y="2699503"/>
            <a:ext cx="8490698" cy="3882995"/>
          </a:xfrm>
          <a:prstGeom prst="rect">
            <a:avLst/>
          </a:prstGeom>
        </p:spPr>
      </p:pic>
    </p:spTree>
    <p:extLst>
      <p:ext uri="{BB962C8B-B14F-4D97-AF65-F5344CB8AC3E}">
        <p14:creationId xmlns:p14="http://schemas.microsoft.com/office/powerpoint/2010/main" val="2575923717"/>
      </p:ext>
    </p:extLst>
  </p:cSld>
  <p:clrMapOvr>
    <a:masterClrMapping/>
  </p:clrMapOvr>
  <p:transition spd="med">
    <p:pull/>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28"/>
          <p:cNvSpPr>
            <a:spLocks/>
          </p:cNvSpPr>
          <p:nvPr/>
        </p:nvSpPr>
        <p:spPr bwMode="auto">
          <a:xfrm>
            <a:off x="-3175" y="496720"/>
            <a:ext cx="12195175" cy="2963573"/>
          </a:xfrm>
          <a:custGeom>
            <a:avLst/>
            <a:gdLst>
              <a:gd name="T0" fmla="*/ 0 w 530"/>
              <a:gd name="T1" fmla="*/ 0 h 539"/>
              <a:gd name="T2" fmla="*/ 530 w 530"/>
              <a:gd name="T3" fmla="*/ 0 h 539"/>
              <a:gd name="T4" fmla="*/ 530 w 530"/>
              <a:gd name="T5" fmla="*/ 539 h 539"/>
              <a:gd name="T6" fmla="*/ 0 w 530"/>
              <a:gd name="T7" fmla="*/ 539 h 539"/>
              <a:gd name="T8" fmla="*/ 0 w 530"/>
              <a:gd name="T9" fmla="*/ 0 h 539"/>
              <a:gd name="T10" fmla="*/ 0 w 530"/>
              <a:gd name="T11" fmla="*/ 0 h 539"/>
            </a:gdLst>
            <a:ahLst/>
            <a:cxnLst>
              <a:cxn ang="0">
                <a:pos x="T0" y="T1"/>
              </a:cxn>
              <a:cxn ang="0">
                <a:pos x="T2" y="T3"/>
              </a:cxn>
              <a:cxn ang="0">
                <a:pos x="T4" y="T5"/>
              </a:cxn>
              <a:cxn ang="0">
                <a:pos x="T6" y="T7"/>
              </a:cxn>
              <a:cxn ang="0">
                <a:pos x="T8" y="T9"/>
              </a:cxn>
              <a:cxn ang="0">
                <a:pos x="T10" y="T11"/>
              </a:cxn>
            </a:cxnLst>
            <a:rect l="0" t="0" r="r" b="b"/>
            <a:pathLst>
              <a:path w="530" h="539">
                <a:moveTo>
                  <a:pt x="0" y="0"/>
                </a:moveTo>
                <a:lnTo>
                  <a:pt x="530" y="0"/>
                </a:lnTo>
                <a:lnTo>
                  <a:pt x="530" y="539"/>
                </a:lnTo>
                <a:lnTo>
                  <a:pt x="0" y="539"/>
                </a:lnTo>
                <a:lnTo>
                  <a:pt x="0" y="0"/>
                </a:lnTo>
                <a:lnTo>
                  <a:pt x="0" y="0"/>
                </a:lnTo>
                <a:close/>
              </a:path>
            </a:pathLst>
          </a:custGeom>
          <a:solidFill>
            <a:srgbClr val="9B928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îSļïḍé">
            <a:extLst>
              <a:ext uri="{FF2B5EF4-FFF2-40B4-BE49-F238E27FC236}">
                <a16:creationId xmlns:a16="http://schemas.microsoft.com/office/drawing/2014/main" id="{7A881C41-7800-4060-8842-EE38AC89B3C0}"/>
              </a:ext>
            </a:extLst>
          </p:cNvPr>
          <p:cNvSpPr/>
          <p:nvPr/>
        </p:nvSpPr>
        <p:spPr>
          <a:xfrm>
            <a:off x="5781000" y="3136392"/>
            <a:ext cx="5739488" cy="640080"/>
          </a:xfrm>
          <a:prstGeom prst="homePlate">
            <a:avLst>
              <a:gd name="adj" fmla="val 33125"/>
            </a:avLst>
          </a:prstGeom>
          <a:solidFill>
            <a:srgbClr val="685D5C"/>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nSpc>
                <a:spcPct val="90000"/>
              </a:lnSpc>
            </a:pPr>
            <a:r>
              <a:rPr lang="zh-CN" altLang="en-US" sz="2400" b="1" dirty="0"/>
              <a:t>常用检验模式</a:t>
            </a:r>
            <a:endParaRPr lang="en-US" sz="2400" b="1" dirty="0"/>
          </a:p>
        </p:txBody>
      </p:sp>
      <p:sp>
        <p:nvSpPr>
          <p:cNvPr id="6" name="iS1îḑé">
            <a:extLst>
              <a:ext uri="{FF2B5EF4-FFF2-40B4-BE49-F238E27FC236}">
                <a16:creationId xmlns:a16="http://schemas.microsoft.com/office/drawing/2014/main" id="{A3AB9E67-186F-41DB-A182-2F632E8B0741}"/>
              </a:ext>
            </a:extLst>
          </p:cNvPr>
          <p:cNvSpPr/>
          <p:nvPr/>
        </p:nvSpPr>
        <p:spPr bwMode="auto">
          <a:xfrm>
            <a:off x="669926" y="0"/>
            <a:ext cx="4796074" cy="3460293"/>
          </a:xfrm>
          <a:prstGeom prst="rect">
            <a:avLst/>
          </a:prstGeom>
          <a:solidFill>
            <a:srgbClr val="685D5C"/>
          </a:solidFill>
          <a:ln w="38100">
            <a:noFill/>
          </a:ln>
          <a:extLst/>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dirty="0"/>
          </a:p>
        </p:txBody>
      </p:sp>
      <p:sp>
        <p:nvSpPr>
          <p:cNvPr id="7" name="íṧľîḑè">
            <a:extLst>
              <a:ext uri="{FF2B5EF4-FFF2-40B4-BE49-F238E27FC236}">
                <a16:creationId xmlns:a16="http://schemas.microsoft.com/office/drawing/2014/main" id="{7BB39F9F-B8A1-4C77-89C6-86112E24CBFB}"/>
              </a:ext>
            </a:extLst>
          </p:cNvPr>
          <p:cNvSpPr txBox="1"/>
          <p:nvPr/>
        </p:nvSpPr>
        <p:spPr>
          <a:xfrm>
            <a:off x="867325" y="1049400"/>
            <a:ext cx="4659393" cy="680746"/>
          </a:xfrm>
          <a:prstGeom prst="rect">
            <a:avLst/>
          </a:prstGeom>
          <a:noFill/>
        </p:spPr>
        <p:txBody>
          <a:bodyPr wrap="square" lIns="91440" tIns="45720" rIns="91440" bIns="45720" rtlCol="0">
            <a:noAutofit/>
          </a:bodyPr>
          <a:lstStyle/>
          <a:p>
            <a:pPr>
              <a:lnSpc>
                <a:spcPct val="150000"/>
              </a:lnSpc>
            </a:pPr>
            <a:r>
              <a:rPr lang="zh-CN" altLang="en-US" sz="3200" b="1" dirty="0">
                <a:solidFill>
                  <a:schemeClr val="bg1"/>
                </a:solidFill>
                <a:latin typeface="微软雅黑" panose="020B0503020204020204" pitchFamily="34" charset="-122"/>
                <a:ea typeface="微软雅黑" panose="020B0503020204020204" pitchFamily="34" charset="-122"/>
              </a:rPr>
              <a:t>假设检验</a:t>
            </a:r>
            <a:endParaRPr lang="en-US" altLang="zh-CN" sz="3200" b="1" dirty="0">
              <a:solidFill>
                <a:schemeClr val="bg1"/>
              </a:solidFill>
              <a:latin typeface="微软雅黑" panose="020B0503020204020204" pitchFamily="34" charset="-122"/>
              <a:ea typeface="微软雅黑" panose="020B0503020204020204" pitchFamily="34" charset="-122"/>
            </a:endParaRPr>
          </a:p>
        </p:txBody>
      </p:sp>
      <p:cxnSp>
        <p:nvCxnSpPr>
          <p:cNvPr id="8" name="直接连接符 7">
            <a:extLst>
              <a:ext uri="{FF2B5EF4-FFF2-40B4-BE49-F238E27FC236}">
                <a16:creationId xmlns:a16="http://schemas.microsoft.com/office/drawing/2014/main" id="{753ADE66-A80E-4CBA-9176-AD31B667A89D}"/>
              </a:ext>
            </a:extLst>
          </p:cNvPr>
          <p:cNvCxnSpPr>
            <a:cxnSpLocks/>
          </p:cNvCxnSpPr>
          <p:nvPr/>
        </p:nvCxnSpPr>
        <p:spPr>
          <a:xfrm>
            <a:off x="5821680" y="4014000"/>
            <a:ext cx="0" cy="2129624"/>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9" name="íṧḷîde">
            <a:extLst>
              <a:ext uri="{FF2B5EF4-FFF2-40B4-BE49-F238E27FC236}">
                <a16:creationId xmlns:a16="http://schemas.microsoft.com/office/drawing/2014/main" id="{9C5C8883-6A6A-4C69-8C14-F071289D4D02}"/>
              </a:ext>
            </a:extLst>
          </p:cNvPr>
          <p:cNvSpPr txBox="1"/>
          <p:nvPr/>
        </p:nvSpPr>
        <p:spPr>
          <a:xfrm>
            <a:off x="6294071" y="4081499"/>
            <a:ext cx="5612094" cy="1994625"/>
          </a:xfrm>
          <a:prstGeom prst="rect">
            <a:avLst/>
          </a:prstGeom>
          <a:noFill/>
        </p:spPr>
        <p:txBody>
          <a:bodyPr wrap="square" lIns="90000" tIns="46800" rIns="90000" bIns="46800" rtlCol="0">
            <a:noAutofit/>
          </a:bodyPr>
          <a:lstStyle/>
          <a:p>
            <a:pPr marL="171450" indent="-171450">
              <a:lnSpc>
                <a:spcPct val="160000"/>
              </a:lnSpc>
              <a:buFont typeface="Arial" panose="020B0604020202020204" pitchFamily="34" charset="0"/>
              <a:buChar char="•"/>
            </a:pPr>
            <a:r>
              <a:rPr lang="zh-CN" altLang="en-US" sz="1600" b="1" dirty="0">
                <a:solidFill>
                  <a:srgbClr val="685D5C"/>
                </a:solidFill>
                <a:latin typeface="微软雅黑" panose="020B0503020204020204" pitchFamily="34" charset="-122"/>
                <a:ea typeface="微软雅黑" panose="020B0503020204020204" pitchFamily="34" charset="-122"/>
              </a:rPr>
              <a:t>一个总体均值的检验</a:t>
            </a:r>
            <a:endParaRPr lang="en-US" altLang="zh-CN" sz="1600" b="1" dirty="0">
              <a:solidFill>
                <a:srgbClr val="685D5C"/>
              </a:solidFill>
              <a:latin typeface="微软雅黑" panose="020B0503020204020204" pitchFamily="34" charset="-122"/>
              <a:ea typeface="微软雅黑" panose="020B0503020204020204" pitchFamily="34" charset="-122"/>
            </a:endParaRPr>
          </a:p>
          <a:p>
            <a:pPr marL="171450" indent="-171450">
              <a:lnSpc>
                <a:spcPct val="160000"/>
              </a:lnSpc>
              <a:buFont typeface="Arial" panose="020B0604020202020204" pitchFamily="34" charset="0"/>
              <a:buChar char="•"/>
            </a:pPr>
            <a:r>
              <a:rPr lang="zh-CN" altLang="en-US" sz="1600" b="1" dirty="0">
                <a:solidFill>
                  <a:srgbClr val="685D5C"/>
                </a:solidFill>
                <a:latin typeface="微软雅黑" panose="020B0503020204020204" pitchFamily="34" charset="-122"/>
                <a:ea typeface="微软雅黑" panose="020B0503020204020204" pitchFamily="34" charset="-122"/>
              </a:rPr>
              <a:t>两个总体均值之差的检验</a:t>
            </a:r>
            <a:endParaRPr lang="en-US" altLang="zh-CN" sz="1600" b="1" dirty="0">
              <a:solidFill>
                <a:srgbClr val="685D5C"/>
              </a:solidFill>
              <a:latin typeface="微软雅黑" panose="020B0503020204020204" pitchFamily="34" charset="-122"/>
              <a:ea typeface="微软雅黑" panose="020B0503020204020204" pitchFamily="34" charset="-122"/>
            </a:endParaRPr>
          </a:p>
          <a:p>
            <a:pPr marL="171450" indent="-171450">
              <a:lnSpc>
                <a:spcPct val="160000"/>
              </a:lnSpc>
              <a:buFont typeface="Arial" panose="020B0604020202020204" pitchFamily="34" charset="0"/>
              <a:buChar char="•"/>
            </a:pPr>
            <a:r>
              <a:rPr lang="zh-CN" altLang="en-US" sz="1600" b="1" dirty="0">
                <a:solidFill>
                  <a:srgbClr val="685D5C"/>
                </a:solidFill>
                <a:latin typeface="微软雅黑" panose="020B0503020204020204" pitchFamily="34" charset="-122"/>
                <a:ea typeface="微软雅黑" panose="020B0503020204020204" pitchFamily="34" charset="-122"/>
              </a:rPr>
              <a:t>一个总体比例的检验</a:t>
            </a:r>
            <a:endParaRPr lang="en-US" altLang="zh-CN" sz="1600" b="1" dirty="0">
              <a:solidFill>
                <a:srgbClr val="685D5C"/>
              </a:solidFill>
              <a:latin typeface="微软雅黑" panose="020B0503020204020204" pitchFamily="34" charset="-122"/>
              <a:ea typeface="微软雅黑" panose="020B0503020204020204" pitchFamily="34" charset="-122"/>
            </a:endParaRPr>
          </a:p>
          <a:p>
            <a:pPr marL="171450" indent="-171450">
              <a:lnSpc>
                <a:spcPct val="160000"/>
              </a:lnSpc>
              <a:buFont typeface="Arial" panose="020B0604020202020204" pitchFamily="34" charset="0"/>
              <a:buChar char="•"/>
            </a:pPr>
            <a:r>
              <a:rPr lang="zh-CN" altLang="en-US" sz="1600" b="1" dirty="0">
                <a:solidFill>
                  <a:srgbClr val="685D5C"/>
                </a:solidFill>
                <a:latin typeface="微软雅黑" panose="020B0503020204020204" pitchFamily="34" charset="-122"/>
                <a:ea typeface="微软雅黑" panose="020B0503020204020204" pitchFamily="34" charset="-122"/>
              </a:rPr>
              <a:t>两个总体比例之差的检验</a:t>
            </a:r>
            <a:endParaRPr lang="en-US" altLang="zh-CN" sz="1600" b="1" dirty="0">
              <a:solidFill>
                <a:srgbClr val="685D5C"/>
              </a:solidFill>
              <a:latin typeface="微软雅黑" panose="020B0503020204020204" pitchFamily="34" charset="-122"/>
              <a:ea typeface="微软雅黑" panose="020B0503020204020204" pitchFamily="34" charset="-122"/>
            </a:endParaRPr>
          </a:p>
          <a:p>
            <a:pPr marL="171450" indent="-171450">
              <a:lnSpc>
                <a:spcPct val="160000"/>
              </a:lnSpc>
              <a:buFont typeface="Arial" panose="020B0604020202020204" pitchFamily="34" charset="0"/>
              <a:buChar char="•"/>
            </a:pPr>
            <a:r>
              <a:rPr lang="zh-CN" altLang="en-US" sz="1600" b="1" dirty="0">
                <a:solidFill>
                  <a:srgbClr val="685D5C"/>
                </a:solidFill>
                <a:latin typeface="微软雅黑" panose="020B0503020204020204" pitchFamily="34" charset="-122"/>
                <a:ea typeface="微软雅黑" panose="020B0503020204020204" pitchFamily="34" charset="-122"/>
              </a:rPr>
              <a:t>一个总体方差的检验</a:t>
            </a:r>
            <a:endParaRPr lang="en-US" altLang="zh-CN" sz="1600" b="1" dirty="0">
              <a:solidFill>
                <a:srgbClr val="685D5C"/>
              </a:solidFill>
              <a:latin typeface="微软雅黑" panose="020B0503020204020204" pitchFamily="34" charset="-122"/>
              <a:ea typeface="微软雅黑" panose="020B0503020204020204" pitchFamily="34" charset="-122"/>
            </a:endParaRPr>
          </a:p>
          <a:p>
            <a:pPr marL="171450" indent="-171450">
              <a:lnSpc>
                <a:spcPct val="160000"/>
              </a:lnSpc>
              <a:buFont typeface="Arial" panose="020B0604020202020204" pitchFamily="34" charset="0"/>
              <a:buChar char="•"/>
            </a:pPr>
            <a:r>
              <a:rPr lang="zh-CN" altLang="en-US" sz="1600" b="1" dirty="0">
                <a:solidFill>
                  <a:srgbClr val="685D5C"/>
                </a:solidFill>
                <a:latin typeface="微软雅黑" panose="020B0503020204020204" pitchFamily="34" charset="-122"/>
                <a:ea typeface="微软雅黑" panose="020B0503020204020204" pitchFamily="34" charset="-122"/>
              </a:rPr>
              <a:t>两个总体方差之比的检验</a:t>
            </a:r>
            <a:endParaRPr lang="en-US" altLang="zh-CN" sz="1600" b="1" dirty="0">
              <a:solidFill>
                <a:srgbClr val="685D5C"/>
              </a:solidFill>
              <a:latin typeface="微软雅黑" panose="020B0503020204020204" pitchFamily="34" charset="-122"/>
              <a:ea typeface="微软雅黑" panose="020B0503020204020204" pitchFamily="34" charset="-122"/>
            </a:endParaRPr>
          </a:p>
          <a:p>
            <a:pPr marL="171450" indent="-171450">
              <a:lnSpc>
                <a:spcPct val="160000"/>
              </a:lnSpc>
              <a:buFont typeface="Arial" panose="020B0604020202020204" pitchFamily="34" charset="0"/>
              <a:buChar char="•"/>
            </a:pPr>
            <a:endParaRPr lang="en-US" altLang="zh-CN" sz="10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2B78B142-4701-4667-8E3B-EE13F931BB2A}"/>
              </a:ext>
            </a:extLst>
          </p:cNvPr>
          <p:cNvSpPr/>
          <p:nvPr/>
        </p:nvSpPr>
        <p:spPr>
          <a:xfrm>
            <a:off x="892105" y="731499"/>
            <a:ext cx="1467068" cy="553998"/>
          </a:xfrm>
          <a:prstGeom prst="rect">
            <a:avLst/>
          </a:prstGeom>
        </p:spPr>
        <p:txBody>
          <a:bodyPr wrap="none">
            <a:spAutoFit/>
          </a:bodyPr>
          <a:lstStyle/>
          <a:p>
            <a:pPr>
              <a:lnSpc>
                <a:spcPct val="150000"/>
              </a:lnSpc>
            </a:pPr>
            <a:r>
              <a:rPr lang="zh-CN" altLang="en-US" sz="2000" b="1" dirty="0">
                <a:solidFill>
                  <a:schemeClr val="bg1"/>
                </a:solidFill>
                <a:latin typeface="微软雅黑" panose="020B0503020204020204" pitchFamily="34" charset="-122"/>
                <a:ea typeface="微软雅黑" panose="020B0503020204020204" pitchFamily="34" charset="-122"/>
              </a:rPr>
              <a:t>常用检验量</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7D623F74-21FD-4DE2-85D9-9F1DF26CFE0C}"/>
              </a:ext>
            </a:extLst>
          </p:cNvPr>
          <p:cNvSpPr/>
          <p:nvPr/>
        </p:nvSpPr>
        <p:spPr>
          <a:xfrm>
            <a:off x="884909" y="1856689"/>
            <a:ext cx="4445584" cy="1200329"/>
          </a:xfrm>
          <a:prstGeom prst="rect">
            <a:avLst/>
          </a:prstGeom>
        </p:spPr>
        <p:txBody>
          <a:bodyPr wrap="square">
            <a:spAutoFit/>
          </a:bodyPr>
          <a:lstStyle/>
          <a:p>
            <a:r>
              <a:rPr lang="zh-CN" altLang="en-US" dirty="0">
                <a:solidFill>
                  <a:schemeClr val="bg1"/>
                </a:solidFill>
                <a:latin typeface="微软雅黑" panose="020B0503020204020204" pitchFamily="34" charset="-122"/>
                <a:ea typeface="微软雅黑" panose="020B0503020204020204" pitchFamily="34" charset="-122"/>
              </a:rPr>
              <a:t>根据假设检验的不同内容和进行检验的不同条件，需要采用不同的检验统计量，常用的检验统计量包括包括</a:t>
            </a:r>
            <a:r>
              <a:rPr lang="el-GR" altLang="zh-CN" b="1" dirty="0">
                <a:solidFill>
                  <a:schemeClr val="bg1"/>
                </a:solidFill>
                <a:latin typeface="微软雅黑" panose="020B0503020204020204" pitchFamily="34" charset="-122"/>
                <a:ea typeface="微软雅黑" panose="020B0503020204020204" pitchFamily="34" charset="-122"/>
              </a:rPr>
              <a:t>χ</a:t>
            </a:r>
            <a:r>
              <a:rPr lang="en-US" altLang="zh-CN" b="1" baseline="30000" dirty="0">
                <a:solidFill>
                  <a:schemeClr val="bg1"/>
                </a:solidFill>
                <a:latin typeface="微软雅黑" panose="020B0503020204020204" pitchFamily="34" charset="-122"/>
                <a:ea typeface="微软雅黑" panose="020B0503020204020204" pitchFamily="34" charset="-122"/>
              </a:rPr>
              <a:t>2</a:t>
            </a:r>
            <a:r>
              <a:rPr lang="zh-CN" altLang="en-US" b="1" dirty="0">
                <a:solidFill>
                  <a:schemeClr val="bg1"/>
                </a:solidFill>
                <a:latin typeface="微软雅黑" panose="020B0503020204020204" pitchFamily="34" charset="-122"/>
                <a:ea typeface="微软雅黑" panose="020B0503020204020204" pitchFamily="34" charset="-122"/>
              </a:rPr>
              <a:t>统计量、</a:t>
            </a:r>
            <a:r>
              <a:rPr lang="en-US" altLang="zh-CN" b="1" dirty="0">
                <a:solidFill>
                  <a:schemeClr val="bg1"/>
                </a:solidFill>
                <a:latin typeface="微软雅黑" panose="020B0503020204020204" pitchFamily="34" charset="-122"/>
                <a:ea typeface="微软雅黑" panose="020B0503020204020204" pitchFamily="34" charset="-122"/>
              </a:rPr>
              <a:t>t</a:t>
            </a:r>
            <a:r>
              <a:rPr lang="zh-CN" altLang="en-US" b="1" dirty="0">
                <a:solidFill>
                  <a:schemeClr val="bg1"/>
                </a:solidFill>
                <a:latin typeface="微软雅黑" panose="020B0503020204020204" pitchFamily="34" charset="-122"/>
                <a:ea typeface="微软雅黑" panose="020B0503020204020204" pitchFamily="34" charset="-122"/>
              </a:rPr>
              <a:t> 统计量、</a:t>
            </a:r>
            <a:r>
              <a:rPr lang="en-US" altLang="zh-CN" b="1" dirty="0">
                <a:solidFill>
                  <a:schemeClr val="bg1"/>
                </a:solidFill>
                <a:latin typeface="微软雅黑" panose="020B0503020204020204" pitchFamily="34" charset="-122"/>
                <a:ea typeface="微软雅黑" panose="020B0503020204020204" pitchFamily="34" charset="-122"/>
              </a:rPr>
              <a:t>F</a:t>
            </a:r>
            <a:r>
              <a:rPr lang="zh-CN" altLang="en-US" b="1" dirty="0">
                <a:solidFill>
                  <a:schemeClr val="bg1"/>
                </a:solidFill>
                <a:latin typeface="微软雅黑" panose="020B0503020204020204" pitchFamily="34" charset="-122"/>
                <a:ea typeface="微软雅黑" panose="020B0503020204020204" pitchFamily="34" charset="-122"/>
              </a:rPr>
              <a:t> 统计量</a:t>
            </a:r>
            <a:endParaRPr lang="en-US" altLang="zh-CN" sz="2800" b="1" dirty="0">
              <a:solidFill>
                <a:schemeClr val="bg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F44A186E-CD5B-4795-819E-9B923C2AF646}"/>
              </a:ext>
            </a:extLst>
          </p:cNvPr>
          <p:cNvSpPr/>
          <p:nvPr/>
        </p:nvSpPr>
        <p:spPr>
          <a:xfrm>
            <a:off x="838200" y="4211122"/>
            <a:ext cx="4445584" cy="2646878"/>
          </a:xfrm>
          <a:prstGeom prst="rect">
            <a:avLst/>
          </a:prstGeom>
        </p:spPr>
        <p:txBody>
          <a:bodyPr wrap="square">
            <a:spAutoFit/>
          </a:bodyPr>
          <a:lstStyle/>
          <a:p>
            <a:r>
              <a:rPr lang="zh-CN" altLang="en-US" sz="2800" b="1" dirty="0">
                <a:solidFill>
                  <a:srgbClr val="5B5047"/>
                </a:solidFill>
                <a:latin typeface="微软雅黑" panose="020B0503020204020204" pitchFamily="34" charset="-122"/>
                <a:ea typeface="微软雅黑" panose="020B0503020204020204" pitchFamily="34" charset="-122"/>
              </a:rPr>
              <a:t>选择检验统计量主要考虑的因素包括</a:t>
            </a:r>
            <a:endParaRPr lang="en-US" altLang="zh-CN" sz="2800" b="1" dirty="0">
              <a:solidFill>
                <a:srgbClr val="5B5047"/>
              </a:solidFill>
              <a:latin typeface="微软雅黑" panose="020B0503020204020204" pitchFamily="34" charset="-122"/>
              <a:ea typeface="微软雅黑" panose="020B0503020204020204" pitchFamily="34" charset="-122"/>
            </a:endParaRPr>
          </a:p>
          <a:p>
            <a:endParaRPr lang="en-US" altLang="zh-CN" sz="2800" b="1" dirty="0">
              <a:solidFill>
                <a:srgbClr val="5B5047"/>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a:solidFill>
                  <a:srgbClr val="5B5047"/>
                </a:solidFill>
                <a:latin typeface="微软雅黑" panose="020B0503020204020204" pitchFamily="34" charset="-122"/>
                <a:ea typeface="微软雅黑" panose="020B0503020204020204" pitchFamily="34" charset="-122"/>
              </a:rPr>
              <a:t>样本量</a:t>
            </a:r>
            <a:r>
              <a:rPr lang="en-US" altLang="zh-CN" b="1" dirty="0">
                <a:solidFill>
                  <a:srgbClr val="5B5047"/>
                </a:solidFill>
                <a:latin typeface="微软雅黑" panose="020B0503020204020204" pitchFamily="34" charset="-122"/>
                <a:ea typeface="微软雅黑" panose="020B0503020204020204" pitchFamily="34" charset="-122"/>
              </a:rPr>
              <a:t>n</a:t>
            </a:r>
            <a:r>
              <a:rPr lang="zh-CN" altLang="en-US" b="1" dirty="0">
                <a:solidFill>
                  <a:srgbClr val="5B5047"/>
                </a:solidFill>
                <a:latin typeface="微软雅黑" panose="020B0503020204020204" pitchFamily="34" charset="-122"/>
                <a:ea typeface="微软雅黑" panose="020B0503020204020204" pitchFamily="34" charset="-122"/>
              </a:rPr>
              <a:t>的大小</a:t>
            </a:r>
            <a:endParaRPr lang="en-US" altLang="zh-CN" b="1" dirty="0">
              <a:solidFill>
                <a:srgbClr val="5B5047"/>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a:solidFill>
                  <a:srgbClr val="5B5047"/>
                </a:solidFill>
                <a:latin typeface="微软雅黑" panose="020B0503020204020204" pitchFamily="34" charset="-122"/>
                <a:ea typeface="微软雅黑" panose="020B0503020204020204" pitchFamily="34" charset="-122"/>
              </a:rPr>
              <a:t>总体标准差</a:t>
            </a:r>
            <a:r>
              <a:rPr lang="en-US" altLang="zh-CN" b="1" dirty="0">
                <a:solidFill>
                  <a:srgbClr val="5B5047"/>
                </a:solidFill>
                <a:latin typeface="微软雅黑" panose="020B0503020204020204" pitchFamily="34" charset="-122"/>
                <a:ea typeface="微软雅黑" panose="020B0503020204020204" pitchFamily="34" charset="-122"/>
              </a:rPr>
              <a:t>σ</a:t>
            </a:r>
            <a:r>
              <a:rPr lang="zh-CN" altLang="en-US" b="1" dirty="0">
                <a:solidFill>
                  <a:srgbClr val="5B5047"/>
                </a:solidFill>
                <a:latin typeface="微软雅黑" panose="020B0503020204020204" pitchFamily="34" charset="-122"/>
                <a:ea typeface="微软雅黑" panose="020B0503020204020204" pitchFamily="34" charset="-122"/>
              </a:rPr>
              <a:t>是否已知</a:t>
            </a:r>
            <a:endParaRPr lang="en-US" altLang="zh-CN" b="1" dirty="0">
              <a:solidFill>
                <a:srgbClr val="5B5047"/>
              </a:solidFill>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b="1" dirty="0">
                <a:solidFill>
                  <a:srgbClr val="5B5047"/>
                </a:solidFill>
                <a:latin typeface="微软雅黑" panose="020B0503020204020204" pitchFamily="34" charset="-122"/>
                <a:ea typeface="微软雅黑" panose="020B0503020204020204" pitchFamily="34" charset="-122"/>
              </a:rPr>
              <a:t>是独立样本检验还是配对样本检验</a:t>
            </a:r>
            <a:endParaRPr lang="en-US" altLang="zh-CN" b="1" dirty="0">
              <a:solidFill>
                <a:srgbClr val="5B5047"/>
              </a:solidFill>
              <a:latin typeface="微软雅黑" panose="020B0503020204020204" pitchFamily="34" charset="-122"/>
              <a:ea typeface="微软雅黑" panose="020B0503020204020204" pitchFamily="34" charset="-122"/>
            </a:endParaRPr>
          </a:p>
          <a:p>
            <a:endParaRPr lang="en-US" altLang="zh-CN" sz="2800" b="1" dirty="0">
              <a:solidFill>
                <a:srgbClr val="5B504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0235894"/>
      </p:ext>
    </p:extLst>
  </p:cSld>
  <p:clrMapOvr>
    <a:masterClrMapping/>
  </p:clrMapOvr>
  <p:transition spd="med">
    <p:pull/>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ïşḻïḍé">
            <a:extLst>
              <a:ext uri="{FF2B5EF4-FFF2-40B4-BE49-F238E27FC236}">
                <a16:creationId xmlns:a16="http://schemas.microsoft.com/office/drawing/2014/main" id="{2DFACEA5-D873-477A-90A4-C543842FF239}"/>
              </a:ext>
            </a:extLst>
          </p:cNvPr>
          <p:cNvSpPr/>
          <p:nvPr/>
        </p:nvSpPr>
        <p:spPr>
          <a:xfrm flipH="1">
            <a:off x="6192568" y="1276350"/>
            <a:ext cx="5274227" cy="5581650"/>
          </a:xfrm>
          <a:prstGeom prst="parallelogram">
            <a:avLst>
              <a:gd name="adj" fmla="val 0"/>
            </a:avLst>
          </a:prstGeom>
          <a:solidFill>
            <a:srgbClr val="9B92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4" name="ïşḻïḍé">
            <a:extLst>
              <a:ext uri="{FF2B5EF4-FFF2-40B4-BE49-F238E27FC236}">
                <a16:creationId xmlns:a16="http://schemas.microsoft.com/office/drawing/2014/main" id="{2DFACEA5-D873-477A-90A4-C543842FF239}"/>
              </a:ext>
            </a:extLst>
          </p:cNvPr>
          <p:cNvSpPr/>
          <p:nvPr/>
        </p:nvSpPr>
        <p:spPr>
          <a:xfrm flipH="1">
            <a:off x="673095" y="1276350"/>
            <a:ext cx="5274227" cy="5581650"/>
          </a:xfrm>
          <a:prstGeom prst="parallelogram">
            <a:avLst>
              <a:gd name="adj" fmla="val 0"/>
            </a:avLst>
          </a:prstGeom>
          <a:solidFill>
            <a:srgbClr val="9B92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54" name="ïṣ1îďe">
            <a:extLst>
              <a:ext uri="{FF2B5EF4-FFF2-40B4-BE49-F238E27FC236}">
                <a16:creationId xmlns:a16="http://schemas.microsoft.com/office/drawing/2014/main" id="{7C6C0D75-8F14-49F4-9013-D801AF12C2BF}"/>
              </a:ext>
            </a:extLst>
          </p:cNvPr>
          <p:cNvSpPr/>
          <p:nvPr/>
        </p:nvSpPr>
        <p:spPr bwMode="auto">
          <a:xfrm>
            <a:off x="0" y="1449069"/>
            <a:ext cx="12192000" cy="1677530"/>
          </a:xfrm>
          <a:prstGeom prst="rect">
            <a:avLst/>
          </a:prstGeom>
          <a:solidFill>
            <a:srgbClr val="685D5C"/>
          </a:solidFill>
          <a:ln w="3175">
            <a:noFill/>
            <a:prstDash val="sysDash"/>
            <a:round/>
            <a:headEnd/>
            <a:tailEn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en-US"/>
            </a:defPPr>
            <a:lvl1pPr marL="0" algn="l" defTabSz="914354" rtl="0" eaLnBrk="1" latinLnBrk="0" hangingPunct="1">
              <a:defRPr sz="1800" kern="1200">
                <a:solidFill>
                  <a:schemeClr val="tx1"/>
                </a:solidFill>
              </a:defRPr>
            </a:lvl1pPr>
            <a:lvl2pPr marL="457178" algn="l" defTabSz="914354" rtl="0" eaLnBrk="1" latinLnBrk="0" hangingPunct="1">
              <a:defRPr sz="1800" kern="1200">
                <a:solidFill>
                  <a:schemeClr val="tx1"/>
                </a:solidFill>
              </a:defRPr>
            </a:lvl2pPr>
            <a:lvl3pPr marL="914354" algn="l" defTabSz="914354" rtl="0" eaLnBrk="1" latinLnBrk="0" hangingPunct="1">
              <a:defRPr sz="1800" kern="1200">
                <a:solidFill>
                  <a:schemeClr val="tx1"/>
                </a:solidFill>
              </a:defRPr>
            </a:lvl3pPr>
            <a:lvl4pPr marL="1371532" algn="l" defTabSz="914354" rtl="0" eaLnBrk="1" latinLnBrk="0" hangingPunct="1">
              <a:defRPr sz="1800" kern="1200">
                <a:solidFill>
                  <a:schemeClr val="tx1"/>
                </a:solidFill>
              </a:defRPr>
            </a:lvl4pPr>
            <a:lvl5pPr marL="1828709" algn="l" defTabSz="914354" rtl="0" eaLnBrk="1" latinLnBrk="0" hangingPunct="1">
              <a:defRPr sz="1800" kern="1200">
                <a:solidFill>
                  <a:schemeClr val="tx1"/>
                </a:solidFill>
              </a:defRPr>
            </a:lvl5pPr>
            <a:lvl6pPr marL="2285886" algn="l" defTabSz="914354" rtl="0" eaLnBrk="1" latinLnBrk="0" hangingPunct="1">
              <a:defRPr sz="1800" kern="1200">
                <a:solidFill>
                  <a:schemeClr val="tx1"/>
                </a:solidFill>
              </a:defRPr>
            </a:lvl6pPr>
            <a:lvl7pPr marL="2743062" algn="l" defTabSz="914354" rtl="0" eaLnBrk="1" latinLnBrk="0" hangingPunct="1">
              <a:defRPr sz="1800" kern="1200">
                <a:solidFill>
                  <a:schemeClr val="tx1"/>
                </a:solidFill>
              </a:defRPr>
            </a:lvl7pPr>
            <a:lvl8pPr marL="3200240" algn="l" defTabSz="914354" rtl="0" eaLnBrk="1" latinLnBrk="0" hangingPunct="1">
              <a:defRPr sz="1800" kern="1200">
                <a:solidFill>
                  <a:schemeClr val="tx1"/>
                </a:solidFill>
              </a:defRPr>
            </a:lvl8pPr>
            <a:lvl9pPr marL="3657418" algn="l" defTabSz="914354" rtl="0" eaLnBrk="1" latinLnBrk="0" hangingPunct="1">
              <a:defRPr sz="1800" kern="1200">
                <a:solidFill>
                  <a:schemeClr val="tx1"/>
                </a:solidFill>
              </a:defRPr>
            </a:lvl9pPr>
          </a:lstStyle>
          <a:p>
            <a:pPr algn="ctr"/>
            <a:endParaRPr lang="en-US" sz="2800" b="1" dirty="0">
              <a:solidFill>
                <a:schemeClr val="lt1"/>
              </a:solidFill>
              <a:latin typeface="微软雅黑" panose="020B0503020204020204" pitchFamily="34" charset="-122"/>
              <a:ea typeface="微软雅黑" panose="020B0503020204020204" pitchFamily="34" charset="-122"/>
            </a:endParaRPr>
          </a:p>
        </p:txBody>
      </p:sp>
      <p:sp>
        <p:nvSpPr>
          <p:cNvPr id="23" name="Freeform 28"/>
          <p:cNvSpPr>
            <a:spLocks/>
          </p:cNvSpPr>
          <p:nvPr/>
        </p:nvSpPr>
        <p:spPr bwMode="auto">
          <a:xfrm>
            <a:off x="733794" y="3237160"/>
            <a:ext cx="5135995" cy="3389346"/>
          </a:xfrm>
          <a:custGeom>
            <a:avLst/>
            <a:gdLst>
              <a:gd name="T0" fmla="*/ 0 w 530"/>
              <a:gd name="T1" fmla="*/ 0 h 539"/>
              <a:gd name="T2" fmla="*/ 530 w 530"/>
              <a:gd name="T3" fmla="*/ 0 h 539"/>
              <a:gd name="T4" fmla="*/ 530 w 530"/>
              <a:gd name="T5" fmla="*/ 539 h 539"/>
              <a:gd name="T6" fmla="*/ 0 w 530"/>
              <a:gd name="T7" fmla="*/ 539 h 539"/>
              <a:gd name="T8" fmla="*/ 0 w 530"/>
              <a:gd name="T9" fmla="*/ 0 h 539"/>
              <a:gd name="T10" fmla="*/ 0 w 530"/>
              <a:gd name="T11" fmla="*/ 0 h 539"/>
            </a:gdLst>
            <a:ahLst/>
            <a:cxnLst>
              <a:cxn ang="0">
                <a:pos x="T0" y="T1"/>
              </a:cxn>
              <a:cxn ang="0">
                <a:pos x="T2" y="T3"/>
              </a:cxn>
              <a:cxn ang="0">
                <a:pos x="T4" y="T5"/>
              </a:cxn>
              <a:cxn ang="0">
                <a:pos x="T6" y="T7"/>
              </a:cxn>
              <a:cxn ang="0">
                <a:pos x="T8" y="T9"/>
              </a:cxn>
              <a:cxn ang="0">
                <a:pos x="T10" y="T11"/>
              </a:cxn>
            </a:cxnLst>
            <a:rect l="0" t="0" r="r" b="b"/>
            <a:pathLst>
              <a:path w="530" h="539">
                <a:moveTo>
                  <a:pt x="0" y="0"/>
                </a:moveTo>
                <a:lnTo>
                  <a:pt x="530" y="0"/>
                </a:lnTo>
                <a:lnTo>
                  <a:pt x="530" y="539"/>
                </a:lnTo>
                <a:lnTo>
                  <a:pt x="0" y="539"/>
                </a:lnTo>
                <a:lnTo>
                  <a:pt x="0"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pic>
        <p:nvPicPr>
          <p:cNvPr id="25" name="图片 24">
            <a:extLst>
              <a:ext uri="{FF2B5EF4-FFF2-40B4-BE49-F238E27FC236}">
                <a16:creationId xmlns:a16="http://schemas.microsoft.com/office/drawing/2014/main" id="{C3FBCC12-F35E-4EA0-B50A-7EA5E52DEACB}"/>
              </a:ext>
            </a:extLst>
          </p:cNvPr>
          <p:cNvPicPr>
            <a:picLocks noChangeAspect="1"/>
          </p:cNvPicPr>
          <p:nvPr/>
        </p:nvPicPr>
        <p:blipFill>
          <a:blip r:embed="rId2"/>
          <a:stretch>
            <a:fillRect/>
          </a:stretch>
        </p:blipFill>
        <p:spPr>
          <a:xfrm>
            <a:off x="798236" y="3403256"/>
            <a:ext cx="5394059" cy="2946593"/>
          </a:xfrm>
          <a:prstGeom prst="rect">
            <a:avLst/>
          </a:prstGeom>
        </p:spPr>
      </p:pic>
      <p:grpSp>
        <p:nvGrpSpPr>
          <p:cNvPr id="41" name="iṥľidê">
            <a:extLst>
              <a:ext uri="{FF2B5EF4-FFF2-40B4-BE49-F238E27FC236}">
                <a16:creationId xmlns:a16="http://schemas.microsoft.com/office/drawing/2014/main" id="{5A0F499E-7093-4944-98EB-5F73D1D1FABD}"/>
              </a:ext>
            </a:extLst>
          </p:cNvPr>
          <p:cNvGrpSpPr/>
          <p:nvPr/>
        </p:nvGrpSpPr>
        <p:grpSpPr>
          <a:xfrm>
            <a:off x="798236" y="1449069"/>
            <a:ext cx="1817576" cy="1820938"/>
            <a:chOff x="1340393" y="4677981"/>
            <a:chExt cx="1817576" cy="1820938"/>
          </a:xfrm>
        </p:grpSpPr>
        <p:sp>
          <p:nvSpPr>
            <p:cNvPr id="42" name="íśḷïḑê">
              <a:extLst>
                <a:ext uri="{FF2B5EF4-FFF2-40B4-BE49-F238E27FC236}">
                  <a16:creationId xmlns:a16="http://schemas.microsoft.com/office/drawing/2014/main" id="{7E3BF70F-2D17-4631-8E2E-6911554A9FA8}"/>
                </a:ext>
              </a:extLst>
            </p:cNvPr>
            <p:cNvSpPr/>
            <p:nvPr/>
          </p:nvSpPr>
          <p:spPr bwMode="auto">
            <a:xfrm>
              <a:off x="1375277" y="4677981"/>
              <a:ext cx="964142" cy="1009650"/>
            </a:xfrm>
            <a:prstGeom prst="rect">
              <a:avLst/>
            </a:prstGeom>
            <a:noFill/>
            <a:ln>
              <a:noFill/>
            </a:ln>
            <a:extLst>
              <a:ext uri="{909E8E84-426E-40dd-AFC4-6F175D3DCCD1}">
                <a14:hiddenFill xmlns:a16="http://schemas.microsoft.com/office/drawing/2014/main"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6000" dirty="0" smtClean="0">
                  <a:solidFill>
                    <a:schemeClr val="bg1"/>
                  </a:solidFill>
                  <a:latin typeface="Impact" panose="020B0806030902050204" pitchFamily="34" charset="0"/>
                </a:rPr>
                <a:t>01</a:t>
              </a:r>
              <a:endParaRPr lang="en-US" sz="6000" dirty="0">
                <a:solidFill>
                  <a:schemeClr val="bg1"/>
                </a:solidFill>
                <a:latin typeface="Impact" panose="020B0806030902050204" pitchFamily="34" charset="0"/>
              </a:endParaRPr>
            </a:p>
          </p:txBody>
        </p:sp>
        <p:sp>
          <p:nvSpPr>
            <p:cNvPr id="43" name="ïŝḻíḑè">
              <a:extLst>
                <a:ext uri="{FF2B5EF4-FFF2-40B4-BE49-F238E27FC236}">
                  <a16:creationId xmlns:a16="http://schemas.microsoft.com/office/drawing/2014/main" id="{9350A709-CA1E-4BB6-8EA5-66DC9BE2AF18}"/>
                </a:ext>
              </a:extLst>
            </p:cNvPr>
            <p:cNvSpPr txBox="1"/>
            <p:nvPr/>
          </p:nvSpPr>
          <p:spPr bwMode="auto">
            <a:xfrm>
              <a:off x="1340393" y="5669482"/>
              <a:ext cx="1817576" cy="82943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90000">
              <a:normAutofit/>
            </a:bodyPr>
            <a:lstStyle/>
            <a:p>
              <a:pPr>
                <a:spcBef>
                  <a:spcPct val="0"/>
                </a:spcBef>
              </a:pPr>
              <a:r>
                <a:rPr lang="zh-CN" altLang="en-US" b="1" dirty="0">
                  <a:solidFill>
                    <a:schemeClr val="bg1"/>
                  </a:solidFill>
                </a:rPr>
                <a:t>一个</a:t>
              </a:r>
              <a:r>
                <a:rPr lang="zh-CN" altLang="en-US" b="1" dirty="0" smtClean="0">
                  <a:solidFill>
                    <a:schemeClr val="bg1"/>
                  </a:solidFill>
                </a:rPr>
                <a:t>总体均值</a:t>
              </a:r>
              <a:endParaRPr lang="en-US" altLang="zh-CN" b="1" dirty="0" smtClean="0">
                <a:solidFill>
                  <a:schemeClr val="bg1"/>
                </a:solidFill>
              </a:endParaRPr>
            </a:p>
            <a:p>
              <a:pPr>
                <a:spcBef>
                  <a:spcPct val="0"/>
                </a:spcBef>
              </a:pPr>
              <a:r>
                <a:rPr lang="zh-CN" altLang="en-US" b="1" dirty="0" smtClean="0">
                  <a:solidFill>
                    <a:schemeClr val="bg1"/>
                  </a:solidFill>
                </a:rPr>
                <a:t>的</a:t>
              </a:r>
              <a:r>
                <a:rPr lang="zh-CN" altLang="en-US" b="1" dirty="0">
                  <a:solidFill>
                    <a:schemeClr val="bg1"/>
                  </a:solidFill>
                </a:rPr>
                <a:t>检验</a:t>
              </a:r>
            </a:p>
          </p:txBody>
        </p:sp>
        <p:cxnSp>
          <p:nvCxnSpPr>
            <p:cNvPr id="44" name="直接连接符 43">
              <a:extLst>
                <a:ext uri="{FF2B5EF4-FFF2-40B4-BE49-F238E27FC236}">
                  <a16:creationId xmlns:a16="http://schemas.microsoft.com/office/drawing/2014/main" id="{01BED636-B008-4D39-8518-57DBF19030F4}"/>
                </a:ext>
              </a:extLst>
            </p:cNvPr>
            <p:cNvCxnSpPr>
              <a:cxnSpLocks/>
            </p:cNvCxnSpPr>
            <p:nvPr/>
          </p:nvCxnSpPr>
          <p:spPr>
            <a:xfrm>
              <a:off x="1461128" y="5608530"/>
              <a:ext cx="788053"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45" name="Freeform 28"/>
          <p:cNvSpPr>
            <a:spLocks/>
          </p:cNvSpPr>
          <p:nvPr/>
        </p:nvSpPr>
        <p:spPr bwMode="auto">
          <a:xfrm>
            <a:off x="6262521" y="3237161"/>
            <a:ext cx="5058411" cy="3389346"/>
          </a:xfrm>
          <a:custGeom>
            <a:avLst/>
            <a:gdLst>
              <a:gd name="T0" fmla="*/ 0 w 530"/>
              <a:gd name="T1" fmla="*/ 0 h 539"/>
              <a:gd name="T2" fmla="*/ 530 w 530"/>
              <a:gd name="T3" fmla="*/ 0 h 539"/>
              <a:gd name="T4" fmla="*/ 530 w 530"/>
              <a:gd name="T5" fmla="*/ 539 h 539"/>
              <a:gd name="T6" fmla="*/ 0 w 530"/>
              <a:gd name="T7" fmla="*/ 539 h 539"/>
              <a:gd name="T8" fmla="*/ 0 w 530"/>
              <a:gd name="T9" fmla="*/ 0 h 539"/>
              <a:gd name="T10" fmla="*/ 0 w 530"/>
              <a:gd name="T11" fmla="*/ 0 h 539"/>
            </a:gdLst>
            <a:ahLst/>
            <a:cxnLst>
              <a:cxn ang="0">
                <a:pos x="T0" y="T1"/>
              </a:cxn>
              <a:cxn ang="0">
                <a:pos x="T2" y="T3"/>
              </a:cxn>
              <a:cxn ang="0">
                <a:pos x="T4" y="T5"/>
              </a:cxn>
              <a:cxn ang="0">
                <a:pos x="T6" y="T7"/>
              </a:cxn>
              <a:cxn ang="0">
                <a:pos x="T8" y="T9"/>
              </a:cxn>
              <a:cxn ang="0">
                <a:pos x="T10" y="T11"/>
              </a:cxn>
            </a:cxnLst>
            <a:rect l="0" t="0" r="r" b="b"/>
            <a:pathLst>
              <a:path w="530" h="539">
                <a:moveTo>
                  <a:pt x="0" y="0"/>
                </a:moveTo>
                <a:lnTo>
                  <a:pt x="530" y="0"/>
                </a:lnTo>
                <a:lnTo>
                  <a:pt x="530" y="539"/>
                </a:lnTo>
                <a:lnTo>
                  <a:pt x="0" y="539"/>
                </a:lnTo>
                <a:lnTo>
                  <a:pt x="0"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46" name="iṥľidê">
            <a:extLst>
              <a:ext uri="{FF2B5EF4-FFF2-40B4-BE49-F238E27FC236}">
                <a16:creationId xmlns:a16="http://schemas.microsoft.com/office/drawing/2014/main" id="{5A0F499E-7093-4944-98EB-5F73D1D1FABD}"/>
              </a:ext>
            </a:extLst>
          </p:cNvPr>
          <p:cNvGrpSpPr/>
          <p:nvPr/>
        </p:nvGrpSpPr>
        <p:grpSpPr>
          <a:xfrm>
            <a:off x="6262521" y="1449069"/>
            <a:ext cx="1817576" cy="1820938"/>
            <a:chOff x="1340393" y="4677981"/>
            <a:chExt cx="1817576" cy="1820938"/>
          </a:xfrm>
        </p:grpSpPr>
        <p:sp>
          <p:nvSpPr>
            <p:cNvPr id="47" name="íśḷïḑê">
              <a:extLst>
                <a:ext uri="{FF2B5EF4-FFF2-40B4-BE49-F238E27FC236}">
                  <a16:creationId xmlns:a16="http://schemas.microsoft.com/office/drawing/2014/main" id="{7E3BF70F-2D17-4631-8E2E-6911554A9FA8}"/>
                </a:ext>
              </a:extLst>
            </p:cNvPr>
            <p:cNvSpPr/>
            <p:nvPr/>
          </p:nvSpPr>
          <p:spPr bwMode="auto">
            <a:xfrm>
              <a:off x="1375277" y="4677981"/>
              <a:ext cx="964142" cy="1009650"/>
            </a:xfrm>
            <a:prstGeom prst="rect">
              <a:avLst/>
            </a:prstGeom>
            <a:noFill/>
            <a:ln>
              <a:noFill/>
            </a:ln>
            <a:extLst>
              <a:ext uri="{909E8E84-426E-40dd-AFC4-6F175D3DCCD1}">
                <a14:hiddenFill xmlns:a16="http://schemas.microsoft.com/office/drawing/2014/main" xmlns:a14="http://schemas.microsoft.com/office/drawing/2010/main" xmlns:p14="http://schemas.microsoft.com/office/powerpoint/2010/main" xmlns:lc="http://schemas.openxmlformats.org/drawingml/2006/lockedCanvas" xmlns="">
                  <a:solidFill>
                    <a:srgbClr val="FFFFFF"/>
                  </a:solidFill>
                </a14:hiddenFill>
              </a:ext>
              <a:ext uri="{91240B29-F687-4f45-9708-019B960494DF}">
                <a14:hiddenLine xmlns:a16="http://schemas.microsoft.com/office/drawing/2014/main" xmlns:a14="http://schemas.microsoft.com/office/drawing/2010/main" xmlns:p14="http://schemas.microsoft.com/office/powerpoint/2010/main" xmlns:lc="http://schemas.openxmlformats.org/drawingml/2006/lockedCanvas" xmlns="" w="12700" cap="flat">
                  <a:solidFill>
                    <a:schemeClr val="tx1"/>
                  </a:solidFill>
                  <a:miter lim="800000"/>
                  <a:headEnd type="none" w="med" len="med"/>
                  <a:tailEnd type="none" w="med" len="med"/>
                </a14:hiddenLine>
              </a:ext>
            </a:extLst>
          </p:spPr>
          <p:txBody>
            <a:bodyPr wrap="none" lIns="0" tIns="0" rIns="0" bIns="0" anchor="ctr">
              <a:normAutofit/>
            </a:bodyPr>
            <a:lstStyle/>
            <a:p>
              <a:pPr algn="l"/>
              <a:r>
                <a:rPr lang="en-US" sz="6000" dirty="0">
                  <a:solidFill>
                    <a:schemeClr val="bg1"/>
                  </a:solidFill>
                  <a:latin typeface="Impact" panose="020B0806030902050204" pitchFamily="34" charset="0"/>
                </a:rPr>
                <a:t>02</a:t>
              </a:r>
            </a:p>
          </p:txBody>
        </p:sp>
        <p:sp>
          <p:nvSpPr>
            <p:cNvPr id="48" name="ïŝḻíḑè">
              <a:extLst>
                <a:ext uri="{FF2B5EF4-FFF2-40B4-BE49-F238E27FC236}">
                  <a16:creationId xmlns:a16="http://schemas.microsoft.com/office/drawing/2014/main" id="{9350A709-CA1E-4BB6-8EA5-66DC9BE2AF18}"/>
                </a:ext>
              </a:extLst>
            </p:cNvPr>
            <p:cNvSpPr txBox="1"/>
            <p:nvPr/>
          </p:nvSpPr>
          <p:spPr bwMode="auto">
            <a:xfrm>
              <a:off x="1340393" y="5669482"/>
              <a:ext cx="1817576" cy="82943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none" lIns="90000">
              <a:normAutofit/>
            </a:bodyPr>
            <a:lstStyle/>
            <a:p>
              <a:pPr eaLnBrk="1" hangingPunct="1">
                <a:spcBef>
                  <a:spcPct val="0"/>
                </a:spcBef>
                <a:buFontTx/>
                <a:buNone/>
              </a:pPr>
              <a:r>
                <a:rPr lang="zh-CN" altLang="en-US" sz="1800" b="1" dirty="0">
                  <a:solidFill>
                    <a:schemeClr val="bg1"/>
                  </a:solidFill>
                </a:rPr>
                <a:t>两个总体均值</a:t>
              </a:r>
              <a:endParaRPr lang="en-US" altLang="zh-CN" sz="1800" b="1" dirty="0">
                <a:solidFill>
                  <a:schemeClr val="bg1"/>
                </a:solidFill>
              </a:endParaRPr>
            </a:p>
            <a:p>
              <a:pPr eaLnBrk="1" hangingPunct="1">
                <a:spcBef>
                  <a:spcPct val="0"/>
                </a:spcBef>
                <a:buFontTx/>
                <a:buNone/>
              </a:pPr>
              <a:r>
                <a:rPr lang="zh-CN" altLang="en-US" sz="1800" b="1" dirty="0">
                  <a:solidFill>
                    <a:schemeClr val="bg1"/>
                  </a:solidFill>
                </a:rPr>
                <a:t>之差的检验</a:t>
              </a:r>
            </a:p>
          </p:txBody>
        </p:sp>
        <p:cxnSp>
          <p:nvCxnSpPr>
            <p:cNvPr id="49" name="直接连接符 48">
              <a:extLst>
                <a:ext uri="{FF2B5EF4-FFF2-40B4-BE49-F238E27FC236}">
                  <a16:creationId xmlns:a16="http://schemas.microsoft.com/office/drawing/2014/main" id="{01BED636-B008-4D39-8518-57DBF19030F4}"/>
                </a:ext>
              </a:extLst>
            </p:cNvPr>
            <p:cNvCxnSpPr>
              <a:cxnSpLocks/>
            </p:cNvCxnSpPr>
            <p:nvPr/>
          </p:nvCxnSpPr>
          <p:spPr>
            <a:xfrm>
              <a:off x="1461128" y="5608530"/>
              <a:ext cx="788053"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pic>
        <p:nvPicPr>
          <p:cNvPr id="50" name="图片 49">
            <a:extLst>
              <a:ext uri="{FF2B5EF4-FFF2-40B4-BE49-F238E27FC236}">
                <a16:creationId xmlns:a16="http://schemas.microsoft.com/office/drawing/2014/main" id="{DDA9EADB-1301-48BA-990E-D5AAA643FF1B}"/>
              </a:ext>
            </a:extLst>
          </p:cNvPr>
          <p:cNvPicPr>
            <a:picLocks noChangeAspect="1"/>
          </p:cNvPicPr>
          <p:nvPr/>
        </p:nvPicPr>
        <p:blipFill>
          <a:blip r:embed="rId3"/>
          <a:stretch>
            <a:fillRect/>
          </a:stretch>
        </p:blipFill>
        <p:spPr>
          <a:xfrm>
            <a:off x="6382251" y="3537011"/>
            <a:ext cx="4818949" cy="2875429"/>
          </a:xfrm>
          <a:prstGeom prst="rect">
            <a:avLst/>
          </a:prstGeom>
        </p:spPr>
      </p:pic>
      <p:sp>
        <p:nvSpPr>
          <p:cNvPr id="52" name="标题 1">
            <a:extLst>
              <a:ext uri="{FF2B5EF4-FFF2-40B4-BE49-F238E27FC236}">
                <a16:creationId xmlns:a16="http://schemas.microsoft.com/office/drawing/2014/main" id="{565940A2-6422-4103-B14D-F751ABC0A344}"/>
              </a:ext>
            </a:extLst>
          </p:cNvPr>
          <p:cNvSpPr txBox="1">
            <a:spLocks/>
          </p:cNvSpPr>
          <p:nvPr/>
        </p:nvSpPr>
        <p:spPr>
          <a:xfrm>
            <a:off x="4518777" y="-81027"/>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zh-CN" sz="2400" b="1" dirty="0">
                <a:latin typeface="微软雅黑" panose="020B0503020204020204" pitchFamily="34" charset="-122"/>
                <a:ea typeface="微软雅黑" panose="020B0503020204020204" pitchFamily="34" charset="-122"/>
              </a:rPr>
              <a:t>总体均值的</a:t>
            </a:r>
            <a:r>
              <a:rPr lang="zh-CN" altLang="zh-CN" sz="2400" b="1" dirty="0" smtClean="0">
                <a:latin typeface="微软雅黑" panose="020B0503020204020204" pitchFamily="34" charset="-122"/>
                <a:ea typeface="微软雅黑" panose="020B0503020204020204" pitchFamily="34" charset="-122"/>
              </a:rPr>
              <a:t>检验</a:t>
            </a:r>
            <a:endParaRPr lang="zh-CN" altLang="en-US" sz="2400" dirty="0">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73995AD8-9DC1-4F86-A9D9-D7D9CBFA6E3D}"/>
              </a:ext>
            </a:extLst>
          </p:cNvPr>
          <p:cNvSpPr/>
          <p:nvPr/>
        </p:nvSpPr>
        <p:spPr>
          <a:xfrm>
            <a:off x="4518777" y="-551377"/>
            <a:ext cx="3174978" cy="1415701"/>
          </a:xfrm>
          <a:prstGeom prst="rect">
            <a:avLst/>
          </a:prstGeom>
          <a:no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Tree>
    <p:extLst>
      <p:ext uri="{BB962C8B-B14F-4D97-AF65-F5344CB8AC3E}">
        <p14:creationId xmlns:p14="http://schemas.microsoft.com/office/powerpoint/2010/main" val="4102896935"/>
      </p:ext>
    </p:extLst>
  </p:cSld>
  <p:clrMapOvr>
    <a:masterClrMapping/>
  </p:clrMapOvr>
  <p:transition spd="med">
    <p:pull/>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ïşḻïḍé">
            <a:extLst>
              <a:ext uri="{FF2B5EF4-FFF2-40B4-BE49-F238E27FC236}">
                <a16:creationId xmlns:a16="http://schemas.microsoft.com/office/drawing/2014/main" id="{2DFACEA5-D873-477A-90A4-C543842FF239}"/>
              </a:ext>
            </a:extLst>
          </p:cNvPr>
          <p:cNvSpPr/>
          <p:nvPr/>
        </p:nvSpPr>
        <p:spPr>
          <a:xfrm flipH="1">
            <a:off x="673098" y="1984744"/>
            <a:ext cx="2662765" cy="4873256"/>
          </a:xfrm>
          <a:prstGeom prst="parallelogram">
            <a:avLst>
              <a:gd name="adj" fmla="val 0"/>
            </a:avLst>
          </a:prstGeom>
          <a:solidFill>
            <a:srgbClr val="9B92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32" name="ïşḻïḍé">
            <a:extLst>
              <a:ext uri="{FF2B5EF4-FFF2-40B4-BE49-F238E27FC236}">
                <a16:creationId xmlns:a16="http://schemas.microsoft.com/office/drawing/2014/main" id="{2DFACEA5-D873-477A-90A4-C543842FF239}"/>
              </a:ext>
            </a:extLst>
          </p:cNvPr>
          <p:cNvSpPr/>
          <p:nvPr/>
        </p:nvSpPr>
        <p:spPr>
          <a:xfrm flipH="1">
            <a:off x="3398306" y="1984744"/>
            <a:ext cx="2662765" cy="4873256"/>
          </a:xfrm>
          <a:prstGeom prst="parallelogram">
            <a:avLst>
              <a:gd name="adj" fmla="val 0"/>
            </a:avLst>
          </a:prstGeom>
          <a:solidFill>
            <a:srgbClr val="9B92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34" name="ïşḻïḍé">
            <a:extLst>
              <a:ext uri="{FF2B5EF4-FFF2-40B4-BE49-F238E27FC236}">
                <a16:creationId xmlns:a16="http://schemas.microsoft.com/office/drawing/2014/main" id="{2DFACEA5-D873-477A-90A4-C543842FF239}"/>
              </a:ext>
            </a:extLst>
          </p:cNvPr>
          <p:cNvSpPr/>
          <p:nvPr/>
        </p:nvSpPr>
        <p:spPr>
          <a:xfrm flipH="1">
            <a:off x="8852957" y="1984744"/>
            <a:ext cx="2662765" cy="4873256"/>
          </a:xfrm>
          <a:prstGeom prst="parallelogram">
            <a:avLst>
              <a:gd name="adj" fmla="val 0"/>
            </a:avLst>
          </a:prstGeom>
          <a:solidFill>
            <a:srgbClr val="9B92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6" name="ïşḻïḍé">
            <a:extLst>
              <a:ext uri="{FF2B5EF4-FFF2-40B4-BE49-F238E27FC236}">
                <a16:creationId xmlns:a16="http://schemas.microsoft.com/office/drawing/2014/main" id="{2DFACEA5-D873-477A-90A4-C543842FF239}"/>
              </a:ext>
            </a:extLst>
          </p:cNvPr>
          <p:cNvSpPr/>
          <p:nvPr/>
        </p:nvSpPr>
        <p:spPr>
          <a:xfrm flipH="1">
            <a:off x="6127220" y="1984744"/>
            <a:ext cx="2662765" cy="4873256"/>
          </a:xfrm>
          <a:prstGeom prst="parallelogram">
            <a:avLst>
              <a:gd name="adj" fmla="val 0"/>
            </a:avLst>
          </a:prstGeom>
          <a:solidFill>
            <a:srgbClr val="9B92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nvGrpSpPr>
          <p:cNvPr id="8" name="iSļîḑê">
            <a:extLst>
              <a:ext uri="{FF2B5EF4-FFF2-40B4-BE49-F238E27FC236}">
                <a16:creationId xmlns:a16="http://schemas.microsoft.com/office/drawing/2014/main" id="{C3551125-5A4C-4BAB-95BB-B90C499B9FAA}"/>
              </a:ext>
            </a:extLst>
          </p:cNvPr>
          <p:cNvGrpSpPr/>
          <p:nvPr/>
        </p:nvGrpSpPr>
        <p:grpSpPr>
          <a:xfrm>
            <a:off x="3100318" y="947873"/>
            <a:ext cx="5991365" cy="631705"/>
            <a:chOff x="3100318" y="1471748"/>
            <a:chExt cx="5991365" cy="631705"/>
          </a:xfrm>
        </p:grpSpPr>
        <p:sp>
          <p:nvSpPr>
            <p:cNvPr id="28" name="işļîḑe">
              <a:extLst>
                <a:ext uri="{FF2B5EF4-FFF2-40B4-BE49-F238E27FC236}">
                  <a16:creationId xmlns:a16="http://schemas.microsoft.com/office/drawing/2014/main" id="{64DC2847-DA63-4AF3-B015-B0D0DC7F9B4A}"/>
                </a:ext>
              </a:extLst>
            </p:cNvPr>
            <p:cNvSpPr txBox="1"/>
            <p:nvPr/>
          </p:nvSpPr>
          <p:spPr>
            <a:xfrm>
              <a:off x="3100318" y="1471748"/>
              <a:ext cx="5991365" cy="631705"/>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buSzPct val="25000"/>
              </a:pPr>
              <a:r>
                <a:rPr lang="zh-CN" altLang="en-US" sz="2400" b="1" dirty="0">
                  <a:latin typeface="微软雅黑" panose="020B0503020204020204" pitchFamily="34" charset="-122"/>
                  <a:ea typeface="微软雅黑" panose="020B0503020204020204" pitchFamily="34" charset="-122"/>
                </a:rPr>
                <a:t>其他常用检验模式</a:t>
              </a:r>
              <a:endParaRPr lang="en-US" sz="2400" b="1" dirty="0">
                <a:latin typeface="微软雅黑" panose="020B0503020204020204" pitchFamily="34" charset="-122"/>
                <a:ea typeface="微软雅黑" panose="020B0503020204020204" pitchFamily="34" charset="-122"/>
              </a:endParaRPr>
            </a:p>
          </p:txBody>
        </p:sp>
        <p:cxnSp>
          <p:nvCxnSpPr>
            <p:cNvPr id="29" name="直接连接符 28">
              <a:extLst>
                <a:ext uri="{FF2B5EF4-FFF2-40B4-BE49-F238E27FC236}">
                  <a16:creationId xmlns:a16="http://schemas.microsoft.com/office/drawing/2014/main" id="{76BB3DA7-2BD6-4C3D-8E2F-988567EA8068}"/>
                </a:ext>
              </a:extLst>
            </p:cNvPr>
            <p:cNvCxnSpPr/>
            <p:nvPr/>
          </p:nvCxnSpPr>
          <p:spPr>
            <a:xfrm>
              <a:off x="3248297" y="2103453"/>
              <a:ext cx="5695406" cy="0"/>
            </a:xfrm>
            <a:prstGeom prst="line">
              <a:avLst/>
            </a:prstGeom>
            <a:ln w="1905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sp>
        <p:nvSpPr>
          <p:cNvPr id="9" name="îṡľïdê">
            <a:extLst>
              <a:ext uri="{FF2B5EF4-FFF2-40B4-BE49-F238E27FC236}">
                <a16:creationId xmlns:a16="http://schemas.microsoft.com/office/drawing/2014/main" id="{C8E9A920-EB4C-46FF-9E5C-F0299E836A0D}"/>
              </a:ext>
            </a:extLst>
          </p:cNvPr>
          <p:cNvSpPr/>
          <p:nvPr/>
        </p:nvSpPr>
        <p:spPr bwMode="auto">
          <a:xfrm>
            <a:off x="673100" y="2966576"/>
            <a:ext cx="2663824" cy="549275"/>
          </a:xfrm>
          <a:prstGeom prst="rect">
            <a:avLst/>
          </a:prstGeom>
          <a:solidFill>
            <a:srgbClr val="685D5C"/>
          </a:solidFill>
          <a:ln w="3175">
            <a:noFill/>
            <a:prstDash val="sysDash"/>
            <a:round/>
            <a:headEnd/>
            <a:tailEn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en-US"/>
            </a:defPPr>
            <a:lvl1pPr marL="0" algn="l" defTabSz="914354" rtl="0" eaLnBrk="1" latinLnBrk="0" hangingPunct="1">
              <a:defRPr sz="1800" kern="1200">
                <a:solidFill>
                  <a:schemeClr val="tx1"/>
                </a:solidFill>
              </a:defRPr>
            </a:lvl1pPr>
            <a:lvl2pPr marL="457178" algn="l" defTabSz="914354" rtl="0" eaLnBrk="1" latinLnBrk="0" hangingPunct="1">
              <a:defRPr sz="1800" kern="1200">
                <a:solidFill>
                  <a:schemeClr val="tx1"/>
                </a:solidFill>
              </a:defRPr>
            </a:lvl2pPr>
            <a:lvl3pPr marL="914354" algn="l" defTabSz="914354" rtl="0" eaLnBrk="1" latinLnBrk="0" hangingPunct="1">
              <a:defRPr sz="1800" kern="1200">
                <a:solidFill>
                  <a:schemeClr val="tx1"/>
                </a:solidFill>
              </a:defRPr>
            </a:lvl3pPr>
            <a:lvl4pPr marL="1371532" algn="l" defTabSz="914354" rtl="0" eaLnBrk="1" latinLnBrk="0" hangingPunct="1">
              <a:defRPr sz="1800" kern="1200">
                <a:solidFill>
                  <a:schemeClr val="tx1"/>
                </a:solidFill>
              </a:defRPr>
            </a:lvl4pPr>
            <a:lvl5pPr marL="1828709" algn="l" defTabSz="914354" rtl="0" eaLnBrk="1" latinLnBrk="0" hangingPunct="1">
              <a:defRPr sz="1800" kern="1200">
                <a:solidFill>
                  <a:schemeClr val="tx1"/>
                </a:solidFill>
              </a:defRPr>
            </a:lvl5pPr>
            <a:lvl6pPr marL="2285886" algn="l" defTabSz="914354" rtl="0" eaLnBrk="1" latinLnBrk="0" hangingPunct="1">
              <a:defRPr sz="1800" kern="1200">
                <a:solidFill>
                  <a:schemeClr val="tx1"/>
                </a:solidFill>
              </a:defRPr>
            </a:lvl6pPr>
            <a:lvl7pPr marL="2743062" algn="l" defTabSz="914354" rtl="0" eaLnBrk="1" latinLnBrk="0" hangingPunct="1">
              <a:defRPr sz="1800" kern="1200">
                <a:solidFill>
                  <a:schemeClr val="tx1"/>
                </a:solidFill>
              </a:defRPr>
            </a:lvl7pPr>
            <a:lvl8pPr marL="3200240" algn="l" defTabSz="914354" rtl="0" eaLnBrk="1" latinLnBrk="0" hangingPunct="1">
              <a:defRPr sz="1800" kern="1200">
                <a:solidFill>
                  <a:schemeClr val="tx1"/>
                </a:solidFill>
              </a:defRPr>
            </a:lvl8pPr>
            <a:lvl9pPr marL="3657418" algn="l" defTabSz="914354" rtl="0" eaLnBrk="1" latinLnBrk="0" hangingPunct="1">
              <a:defRPr sz="1800" kern="1200">
                <a:solidFill>
                  <a:schemeClr val="tx1"/>
                </a:solidFill>
              </a:defRPr>
            </a:lvl9pPr>
          </a:lstStyle>
          <a:p>
            <a:pPr algn="ctr"/>
            <a:r>
              <a:rPr lang="zh-CN" altLang="en-US" b="1" dirty="0">
                <a:solidFill>
                  <a:schemeClr val="lt1"/>
                </a:solidFill>
                <a:latin typeface="微软雅黑" panose="020B0503020204020204" pitchFamily="34" charset="-122"/>
                <a:ea typeface="微软雅黑" panose="020B0503020204020204" pitchFamily="34" charset="-122"/>
              </a:rPr>
              <a:t>一个总体比例的检验</a:t>
            </a:r>
          </a:p>
        </p:txBody>
      </p:sp>
      <p:sp>
        <p:nvSpPr>
          <p:cNvPr id="10" name="ïṣ1îďe">
            <a:extLst>
              <a:ext uri="{FF2B5EF4-FFF2-40B4-BE49-F238E27FC236}">
                <a16:creationId xmlns:a16="http://schemas.microsoft.com/office/drawing/2014/main" id="{C8E9A920-EB4C-46FF-9E5C-F0299E836A0D}"/>
              </a:ext>
            </a:extLst>
          </p:cNvPr>
          <p:cNvSpPr/>
          <p:nvPr/>
        </p:nvSpPr>
        <p:spPr bwMode="auto">
          <a:xfrm>
            <a:off x="3400425" y="2966576"/>
            <a:ext cx="2663824" cy="549275"/>
          </a:xfrm>
          <a:prstGeom prst="rect">
            <a:avLst/>
          </a:prstGeom>
          <a:solidFill>
            <a:srgbClr val="685D5C"/>
          </a:solidFill>
          <a:ln w="3175">
            <a:noFill/>
            <a:prstDash val="sysDash"/>
            <a:round/>
            <a:headEnd/>
            <a:tailEn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en-US"/>
            </a:defPPr>
            <a:lvl1pPr marL="0" algn="l" defTabSz="914354" rtl="0" eaLnBrk="1" latinLnBrk="0" hangingPunct="1">
              <a:defRPr sz="1800" kern="1200">
                <a:solidFill>
                  <a:schemeClr val="tx1"/>
                </a:solidFill>
              </a:defRPr>
            </a:lvl1pPr>
            <a:lvl2pPr marL="457178" algn="l" defTabSz="914354" rtl="0" eaLnBrk="1" latinLnBrk="0" hangingPunct="1">
              <a:defRPr sz="1800" kern="1200">
                <a:solidFill>
                  <a:schemeClr val="tx1"/>
                </a:solidFill>
              </a:defRPr>
            </a:lvl2pPr>
            <a:lvl3pPr marL="914354" algn="l" defTabSz="914354" rtl="0" eaLnBrk="1" latinLnBrk="0" hangingPunct="1">
              <a:defRPr sz="1800" kern="1200">
                <a:solidFill>
                  <a:schemeClr val="tx1"/>
                </a:solidFill>
              </a:defRPr>
            </a:lvl3pPr>
            <a:lvl4pPr marL="1371532" algn="l" defTabSz="914354" rtl="0" eaLnBrk="1" latinLnBrk="0" hangingPunct="1">
              <a:defRPr sz="1800" kern="1200">
                <a:solidFill>
                  <a:schemeClr val="tx1"/>
                </a:solidFill>
              </a:defRPr>
            </a:lvl4pPr>
            <a:lvl5pPr marL="1828709" algn="l" defTabSz="914354" rtl="0" eaLnBrk="1" latinLnBrk="0" hangingPunct="1">
              <a:defRPr sz="1800" kern="1200">
                <a:solidFill>
                  <a:schemeClr val="tx1"/>
                </a:solidFill>
              </a:defRPr>
            </a:lvl5pPr>
            <a:lvl6pPr marL="2285886" algn="l" defTabSz="914354" rtl="0" eaLnBrk="1" latinLnBrk="0" hangingPunct="1">
              <a:defRPr sz="1800" kern="1200">
                <a:solidFill>
                  <a:schemeClr val="tx1"/>
                </a:solidFill>
              </a:defRPr>
            </a:lvl6pPr>
            <a:lvl7pPr marL="2743062" algn="l" defTabSz="914354" rtl="0" eaLnBrk="1" latinLnBrk="0" hangingPunct="1">
              <a:defRPr sz="1800" kern="1200">
                <a:solidFill>
                  <a:schemeClr val="tx1"/>
                </a:solidFill>
              </a:defRPr>
            </a:lvl7pPr>
            <a:lvl8pPr marL="3200240" algn="l" defTabSz="914354" rtl="0" eaLnBrk="1" latinLnBrk="0" hangingPunct="1">
              <a:defRPr sz="1800" kern="1200">
                <a:solidFill>
                  <a:schemeClr val="tx1"/>
                </a:solidFill>
              </a:defRPr>
            </a:lvl8pPr>
            <a:lvl9pPr marL="3657418" algn="l" defTabSz="914354" rtl="0" eaLnBrk="1" latinLnBrk="0" hangingPunct="1">
              <a:defRPr sz="1800" kern="1200">
                <a:solidFill>
                  <a:schemeClr val="tx1"/>
                </a:solidFill>
              </a:defRPr>
            </a:lvl9pPr>
          </a:lstStyle>
          <a:p>
            <a:pPr algn="ctr"/>
            <a:r>
              <a:rPr lang="zh-CN" altLang="en-US" sz="1600" b="1" dirty="0">
                <a:solidFill>
                  <a:schemeClr val="lt1"/>
                </a:solidFill>
                <a:latin typeface="微软雅黑" panose="020B0503020204020204" pitchFamily="34" charset="-122"/>
                <a:ea typeface="微软雅黑" panose="020B0503020204020204" pitchFamily="34" charset="-122"/>
              </a:rPr>
              <a:t>两个总体比例之差的检验</a:t>
            </a:r>
            <a:endParaRPr lang="en-US" sz="1600" b="1" dirty="0">
              <a:solidFill>
                <a:schemeClr val="lt1"/>
              </a:solidFill>
              <a:latin typeface="微软雅黑" panose="020B0503020204020204" pitchFamily="34" charset="-122"/>
              <a:ea typeface="微软雅黑" panose="020B0503020204020204" pitchFamily="34" charset="-122"/>
            </a:endParaRPr>
          </a:p>
        </p:txBody>
      </p:sp>
      <p:sp>
        <p:nvSpPr>
          <p:cNvPr id="27" name="iṡľïdè">
            <a:extLst>
              <a:ext uri="{FF2B5EF4-FFF2-40B4-BE49-F238E27FC236}">
                <a16:creationId xmlns:a16="http://schemas.microsoft.com/office/drawing/2014/main" id="{AC321F9B-F99D-44D6-95EE-4CF3F8A760F8}"/>
              </a:ext>
            </a:extLst>
          </p:cNvPr>
          <p:cNvSpPr/>
          <p:nvPr/>
        </p:nvSpPr>
        <p:spPr bwMode="auto">
          <a:xfrm>
            <a:off x="704850" y="3930711"/>
            <a:ext cx="2663824" cy="87576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925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pPr>
            <a:r>
              <a:rPr lang="zh-CN" altLang="en-US" dirty="0">
                <a:solidFill>
                  <a:schemeClr val="bg1"/>
                </a:solidFill>
                <a:latin typeface="微软雅黑" panose="020B0503020204020204" pitchFamily="34" charset="-122"/>
                <a:ea typeface="微软雅黑" panose="020B0503020204020204" pitchFamily="34" charset="-122"/>
              </a:rPr>
              <a:t>大样本比例近似服从正态分布，使用</a:t>
            </a:r>
            <a:r>
              <a:rPr lang="en-US" altLang="zh-CN" dirty="0">
                <a:solidFill>
                  <a:schemeClr val="bg1"/>
                </a:solidFill>
                <a:latin typeface="微软雅黑" panose="020B0503020204020204" pitchFamily="34" charset="-122"/>
                <a:ea typeface="微软雅黑" panose="020B0503020204020204" pitchFamily="34" charset="-122"/>
              </a:rPr>
              <a:t>z</a:t>
            </a:r>
            <a:r>
              <a:rPr lang="zh-CN" altLang="en-US" dirty="0">
                <a:solidFill>
                  <a:schemeClr val="bg1"/>
                </a:solidFill>
                <a:latin typeface="微软雅黑" panose="020B0503020204020204" pitchFamily="34" charset="-122"/>
                <a:ea typeface="微软雅黑" panose="020B0503020204020204" pitchFamily="34" charset="-122"/>
              </a:rPr>
              <a:t>检验统计量。</a:t>
            </a:r>
          </a:p>
        </p:txBody>
      </p:sp>
      <p:sp>
        <p:nvSpPr>
          <p:cNvPr id="30" name="ïṣ1îďe">
            <a:extLst>
              <a:ext uri="{FF2B5EF4-FFF2-40B4-BE49-F238E27FC236}">
                <a16:creationId xmlns:a16="http://schemas.microsoft.com/office/drawing/2014/main" id="{7C6C0D75-8F14-49F4-9013-D801AF12C2BF}"/>
              </a:ext>
            </a:extLst>
          </p:cNvPr>
          <p:cNvSpPr/>
          <p:nvPr/>
        </p:nvSpPr>
        <p:spPr bwMode="auto">
          <a:xfrm>
            <a:off x="6126692" y="2966576"/>
            <a:ext cx="2663824" cy="549275"/>
          </a:xfrm>
          <a:prstGeom prst="rect">
            <a:avLst/>
          </a:prstGeom>
          <a:solidFill>
            <a:srgbClr val="685D5C"/>
          </a:solidFill>
          <a:ln w="3175">
            <a:noFill/>
            <a:prstDash val="sysDash"/>
            <a:round/>
            <a:headEnd/>
            <a:tailEn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en-US"/>
            </a:defPPr>
            <a:lvl1pPr marL="0" algn="l" defTabSz="914354" rtl="0" eaLnBrk="1" latinLnBrk="0" hangingPunct="1">
              <a:defRPr sz="1800" kern="1200">
                <a:solidFill>
                  <a:schemeClr val="tx1"/>
                </a:solidFill>
              </a:defRPr>
            </a:lvl1pPr>
            <a:lvl2pPr marL="457178" algn="l" defTabSz="914354" rtl="0" eaLnBrk="1" latinLnBrk="0" hangingPunct="1">
              <a:defRPr sz="1800" kern="1200">
                <a:solidFill>
                  <a:schemeClr val="tx1"/>
                </a:solidFill>
              </a:defRPr>
            </a:lvl2pPr>
            <a:lvl3pPr marL="914354" algn="l" defTabSz="914354" rtl="0" eaLnBrk="1" latinLnBrk="0" hangingPunct="1">
              <a:defRPr sz="1800" kern="1200">
                <a:solidFill>
                  <a:schemeClr val="tx1"/>
                </a:solidFill>
              </a:defRPr>
            </a:lvl3pPr>
            <a:lvl4pPr marL="1371532" algn="l" defTabSz="914354" rtl="0" eaLnBrk="1" latinLnBrk="0" hangingPunct="1">
              <a:defRPr sz="1800" kern="1200">
                <a:solidFill>
                  <a:schemeClr val="tx1"/>
                </a:solidFill>
              </a:defRPr>
            </a:lvl4pPr>
            <a:lvl5pPr marL="1828709" algn="l" defTabSz="914354" rtl="0" eaLnBrk="1" latinLnBrk="0" hangingPunct="1">
              <a:defRPr sz="1800" kern="1200">
                <a:solidFill>
                  <a:schemeClr val="tx1"/>
                </a:solidFill>
              </a:defRPr>
            </a:lvl5pPr>
            <a:lvl6pPr marL="2285886" algn="l" defTabSz="914354" rtl="0" eaLnBrk="1" latinLnBrk="0" hangingPunct="1">
              <a:defRPr sz="1800" kern="1200">
                <a:solidFill>
                  <a:schemeClr val="tx1"/>
                </a:solidFill>
              </a:defRPr>
            </a:lvl6pPr>
            <a:lvl7pPr marL="2743062" algn="l" defTabSz="914354" rtl="0" eaLnBrk="1" latinLnBrk="0" hangingPunct="1">
              <a:defRPr sz="1800" kern="1200">
                <a:solidFill>
                  <a:schemeClr val="tx1"/>
                </a:solidFill>
              </a:defRPr>
            </a:lvl7pPr>
            <a:lvl8pPr marL="3200240" algn="l" defTabSz="914354" rtl="0" eaLnBrk="1" latinLnBrk="0" hangingPunct="1">
              <a:defRPr sz="1800" kern="1200">
                <a:solidFill>
                  <a:schemeClr val="tx1"/>
                </a:solidFill>
              </a:defRPr>
            </a:lvl8pPr>
            <a:lvl9pPr marL="3657418" algn="l" defTabSz="914354" rtl="0" eaLnBrk="1" latinLnBrk="0" hangingPunct="1">
              <a:defRPr sz="1800" kern="1200">
                <a:solidFill>
                  <a:schemeClr val="tx1"/>
                </a:solidFill>
              </a:defRPr>
            </a:lvl9pPr>
          </a:lstStyle>
          <a:p>
            <a:pPr algn="ctr"/>
            <a:r>
              <a:rPr lang="zh-CN" altLang="en-US" sz="1600" b="1" dirty="0">
                <a:solidFill>
                  <a:schemeClr val="lt1"/>
                </a:solidFill>
                <a:latin typeface="微软雅黑" panose="020B0503020204020204" pitchFamily="34" charset="-122"/>
                <a:ea typeface="微软雅黑" panose="020B0503020204020204" pitchFamily="34" charset="-122"/>
              </a:rPr>
              <a:t>一个总体方差的检验</a:t>
            </a:r>
            <a:endParaRPr lang="en-US" sz="1600" b="1" dirty="0">
              <a:solidFill>
                <a:schemeClr val="lt1"/>
              </a:solidFill>
              <a:latin typeface="微软雅黑" panose="020B0503020204020204" pitchFamily="34" charset="-122"/>
              <a:ea typeface="微软雅黑" panose="020B0503020204020204" pitchFamily="34" charset="-122"/>
            </a:endParaRPr>
          </a:p>
        </p:txBody>
      </p:sp>
      <p:sp>
        <p:nvSpPr>
          <p:cNvPr id="31" name="ïṣ1îďe">
            <a:extLst>
              <a:ext uri="{FF2B5EF4-FFF2-40B4-BE49-F238E27FC236}">
                <a16:creationId xmlns:a16="http://schemas.microsoft.com/office/drawing/2014/main" id="{3DE23383-16AB-43EF-B2EC-0BBFCAF9F3D9}"/>
              </a:ext>
            </a:extLst>
          </p:cNvPr>
          <p:cNvSpPr/>
          <p:nvPr/>
        </p:nvSpPr>
        <p:spPr bwMode="auto">
          <a:xfrm>
            <a:off x="8855076" y="2966576"/>
            <a:ext cx="2663824" cy="549275"/>
          </a:xfrm>
          <a:prstGeom prst="rect">
            <a:avLst/>
          </a:prstGeom>
          <a:solidFill>
            <a:srgbClr val="685D5C"/>
          </a:solidFill>
          <a:ln w="3175">
            <a:noFill/>
            <a:prstDash val="sysDash"/>
            <a:round/>
            <a:headEnd/>
            <a:tailEn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en-US"/>
            </a:defPPr>
            <a:lvl1pPr marL="0" algn="l" defTabSz="914354" rtl="0" eaLnBrk="1" latinLnBrk="0" hangingPunct="1">
              <a:defRPr sz="1800" kern="1200">
                <a:solidFill>
                  <a:schemeClr val="tx1"/>
                </a:solidFill>
              </a:defRPr>
            </a:lvl1pPr>
            <a:lvl2pPr marL="457178" algn="l" defTabSz="914354" rtl="0" eaLnBrk="1" latinLnBrk="0" hangingPunct="1">
              <a:defRPr sz="1800" kern="1200">
                <a:solidFill>
                  <a:schemeClr val="tx1"/>
                </a:solidFill>
              </a:defRPr>
            </a:lvl2pPr>
            <a:lvl3pPr marL="914354" algn="l" defTabSz="914354" rtl="0" eaLnBrk="1" latinLnBrk="0" hangingPunct="1">
              <a:defRPr sz="1800" kern="1200">
                <a:solidFill>
                  <a:schemeClr val="tx1"/>
                </a:solidFill>
              </a:defRPr>
            </a:lvl3pPr>
            <a:lvl4pPr marL="1371532" algn="l" defTabSz="914354" rtl="0" eaLnBrk="1" latinLnBrk="0" hangingPunct="1">
              <a:defRPr sz="1800" kern="1200">
                <a:solidFill>
                  <a:schemeClr val="tx1"/>
                </a:solidFill>
              </a:defRPr>
            </a:lvl4pPr>
            <a:lvl5pPr marL="1828709" algn="l" defTabSz="914354" rtl="0" eaLnBrk="1" latinLnBrk="0" hangingPunct="1">
              <a:defRPr sz="1800" kern="1200">
                <a:solidFill>
                  <a:schemeClr val="tx1"/>
                </a:solidFill>
              </a:defRPr>
            </a:lvl5pPr>
            <a:lvl6pPr marL="2285886" algn="l" defTabSz="914354" rtl="0" eaLnBrk="1" latinLnBrk="0" hangingPunct="1">
              <a:defRPr sz="1800" kern="1200">
                <a:solidFill>
                  <a:schemeClr val="tx1"/>
                </a:solidFill>
              </a:defRPr>
            </a:lvl6pPr>
            <a:lvl7pPr marL="2743062" algn="l" defTabSz="914354" rtl="0" eaLnBrk="1" latinLnBrk="0" hangingPunct="1">
              <a:defRPr sz="1800" kern="1200">
                <a:solidFill>
                  <a:schemeClr val="tx1"/>
                </a:solidFill>
              </a:defRPr>
            </a:lvl7pPr>
            <a:lvl8pPr marL="3200240" algn="l" defTabSz="914354" rtl="0" eaLnBrk="1" latinLnBrk="0" hangingPunct="1">
              <a:defRPr sz="1800" kern="1200">
                <a:solidFill>
                  <a:schemeClr val="tx1"/>
                </a:solidFill>
              </a:defRPr>
            </a:lvl8pPr>
            <a:lvl9pPr marL="3657418" algn="l" defTabSz="914354" rtl="0" eaLnBrk="1" latinLnBrk="0" hangingPunct="1">
              <a:defRPr sz="1800" kern="1200">
                <a:solidFill>
                  <a:schemeClr val="tx1"/>
                </a:solidFill>
              </a:defRPr>
            </a:lvl9pPr>
          </a:lstStyle>
          <a:p>
            <a:pPr algn="ctr"/>
            <a:r>
              <a:rPr lang="zh-CN" altLang="en-US" sz="1600" b="1" dirty="0">
                <a:solidFill>
                  <a:schemeClr val="lt1"/>
                </a:solidFill>
                <a:latin typeface="微软雅黑" panose="020B0503020204020204" pitchFamily="34" charset="-122"/>
                <a:ea typeface="微软雅黑" panose="020B0503020204020204" pitchFamily="34" charset="-122"/>
              </a:rPr>
              <a:t>两个总体方差之比的检验</a:t>
            </a:r>
            <a:endParaRPr lang="en-US" sz="1600" b="1" dirty="0">
              <a:solidFill>
                <a:schemeClr val="lt1"/>
              </a:solidFill>
              <a:latin typeface="微软雅黑" panose="020B0503020204020204" pitchFamily="34" charset="-122"/>
              <a:ea typeface="微软雅黑" panose="020B0503020204020204" pitchFamily="34" charset="-122"/>
            </a:endParaRPr>
          </a:p>
        </p:txBody>
      </p:sp>
      <p:pic>
        <p:nvPicPr>
          <p:cNvPr id="33" name="图片 32">
            <a:extLst>
              <a:ext uri="{FF2B5EF4-FFF2-40B4-BE49-F238E27FC236}">
                <a16:creationId xmlns:a16="http://schemas.microsoft.com/office/drawing/2014/main" id="{2B24263F-9CE7-4A22-AE35-AA8A5DD3C5EA}"/>
              </a:ext>
            </a:extLst>
          </p:cNvPr>
          <p:cNvPicPr>
            <a:picLocks noChangeAspect="1"/>
          </p:cNvPicPr>
          <p:nvPr/>
        </p:nvPicPr>
        <p:blipFill>
          <a:blip r:embed="rId2"/>
          <a:stretch>
            <a:fillRect/>
          </a:stretch>
        </p:blipFill>
        <p:spPr>
          <a:xfrm>
            <a:off x="1271827" y="4934359"/>
            <a:ext cx="1285714" cy="828571"/>
          </a:xfrm>
          <a:prstGeom prst="rect">
            <a:avLst/>
          </a:prstGeom>
        </p:spPr>
      </p:pic>
      <p:sp>
        <p:nvSpPr>
          <p:cNvPr id="35" name="iṡľïdè">
            <a:extLst>
              <a:ext uri="{FF2B5EF4-FFF2-40B4-BE49-F238E27FC236}">
                <a16:creationId xmlns:a16="http://schemas.microsoft.com/office/drawing/2014/main" id="{95215EEF-BAA1-4E51-94E4-6E5001488B5F}"/>
              </a:ext>
            </a:extLst>
          </p:cNvPr>
          <p:cNvSpPr/>
          <p:nvPr/>
        </p:nvSpPr>
        <p:spPr bwMode="auto">
          <a:xfrm>
            <a:off x="3432175" y="3930711"/>
            <a:ext cx="2663824" cy="87576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8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pPr>
            <a:r>
              <a:rPr lang="zh-CN" altLang="en-US" dirty="0">
                <a:solidFill>
                  <a:schemeClr val="bg1"/>
                </a:solidFill>
                <a:latin typeface="微软雅黑" panose="020B0503020204020204" pitchFamily="34" charset="-122"/>
                <a:ea typeface="微软雅黑" panose="020B0503020204020204" pitchFamily="34" charset="-122"/>
              </a:rPr>
              <a:t>两大样本比例近似服从正态分布，使用</a:t>
            </a:r>
            <a:r>
              <a:rPr lang="en-US" altLang="zh-CN" dirty="0">
                <a:solidFill>
                  <a:schemeClr val="bg1"/>
                </a:solidFill>
                <a:latin typeface="微软雅黑" panose="020B0503020204020204" pitchFamily="34" charset="-122"/>
                <a:ea typeface="微软雅黑" panose="020B0503020204020204" pitchFamily="34" charset="-122"/>
              </a:rPr>
              <a:t>z</a:t>
            </a:r>
            <a:r>
              <a:rPr lang="zh-CN" altLang="en-US" dirty="0">
                <a:solidFill>
                  <a:schemeClr val="bg1"/>
                </a:solidFill>
                <a:latin typeface="微软雅黑" panose="020B0503020204020204" pitchFamily="34" charset="-122"/>
                <a:ea typeface="微软雅黑" panose="020B0503020204020204" pitchFamily="34" charset="-122"/>
              </a:rPr>
              <a:t>检验统计量。</a:t>
            </a:r>
          </a:p>
        </p:txBody>
      </p:sp>
      <p:sp>
        <p:nvSpPr>
          <p:cNvPr id="36" name="iṡľïdè">
            <a:extLst>
              <a:ext uri="{FF2B5EF4-FFF2-40B4-BE49-F238E27FC236}">
                <a16:creationId xmlns:a16="http://schemas.microsoft.com/office/drawing/2014/main" id="{2A63F4BD-E318-4518-9B3C-BC0ACFB602E5}"/>
              </a:ext>
            </a:extLst>
          </p:cNvPr>
          <p:cNvSpPr/>
          <p:nvPr/>
        </p:nvSpPr>
        <p:spPr bwMode="auto">
          <a:xfrm>
            <a:off x="6126692" y="3930711"/>
            <a:ext cx="2663824" cy="87576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pPr>
            <a:r>
              <a:rPr lang="zh-CN" altLang="en-US" dirty="0">
                <a:solidFill>
                  <a:schemeClr val="bg1"/>
                </a:solidFill>
                <a:latin typeface="微软雅黑" panose="020B0503020204020204" pitchFamily="34" charset="-122"/>
                <a:ea typeface="微软雅黑" panose="020B0503020204020204" pitchFamily="34" charset="-122"/>
              </a:rPr>
              <a:t>要求总体服从正态分布，使用卡方检验统计量。</a:t>
            </a:r>
          </a:p>
        </p:txBody>
      </p:sp>
      <p:sp>
        <p:nvSpPr>
          <p:cNvPr id="37" name="iṡľïdè">
            <a:extLst>
              <a:ext uri="{FF2B5EF4-FFF2-40B4-BE49-F238E27FC236}">
                <a16:creationId xmlns:a16="http://schemas.microsoft.com/office/drawing/2014/main" id="{DC4E7FB9-39B0-4CD7-A064-EA23C491AA93}"/>
              </a:ext>
            </a:extLst>
          </p:cNvPr>
          <p:cNvSpPr/>
          <p:nvPr/>
        </p:nvSpPr>
        <p:spPr bwMode="auto">
          <a:xfrm>
            <a:off x="8855076" y="3930711"/>
            <a:ext cx="2663824" cy="87576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pPr>
            <a:r>
              <a:rPr lang="zh-CN" altLang="en-US" dirty="0">
                <a:solidFill>
                  <a:schemeClr val="bg1"/>
                </a:solidFill>
                <a:latin typeface="微软雅黑" panose="020B0503020204020204" pitchFamily="34" charset="-122"/>
                <a:ea typeface="微软雅黑" panose="020B0503020204020204" pitchFamily="34" charset="-122"/>
              </a:rPr>
              <a:t>要求两总体服从正态分布，使用</a:t>
            </a:r>
            <a:r>
              <a:rPr lang="en-US" altLang="zh-CN" dirty="0">
                <a:solidFill>
                  <a:schemeClr val="bg1"/>
                </a:solidFill>
                <a:latin typeface="微软雅黑" panose="020B0503020204020204" pitchFamily="34" charset="-122"/>
                <a:ea typeface="微软雅黑" panose="020B0503020204020204" pitchFamily="34" charset="-122"/>
              </a:rPr>
              <a:t>F</a:t>
            </a:r>
            <a:r>
              <a:rPr lang="zh-CN" altLang="en-US" dirty="0">
                <a:solidFill>
                  <a:schemeClr val="bg1"/>
                </a:solidFill>
                <a:latin typeface="微软雅黑" panose="020B0503020204020204" pitchFamily="34" charset="-122"/>
                <a:ea typeface="微软雅黑" panose="020B0503020204020204" pitchFamily="34" charset="-122"/>
              </a:rPr>
              <a:t>检验统计量。</a:t>
            </a:r>
          </a:p>
        </p:txBody>
      </p:sp>
      <p:pic>
        <p:nvPicPr>
          <p:cNvPr id="38" name="图片 37">
            <a:extLst>
              <a:ext uri="{FF2B5EF4-FFF2-40B4-BE49-F238E27FC236}">
                <a16:creationId xmlns:a16="http://schemas.microsoft.com/office/drawing/2014/main" id="{38516875-616E-4830-BB27-808DED052A9D}"/>
              </a:ext>
            </a:extLst>
          </p:cNvPr>
          <p:cNvPicPr>
            <a:picLocks noChangeAspect="1"/>
          </p:cNvPicPr>
          <p:nvPr/>
        </p:nvPicPr>
        <p:blipFill>
          <a:blip r:embed="rId3"/>
          <a:stretch>
            <a:fillRect/>
          </a:stretch>
        </p:blipFill>
        <p:spPr>
          <a:xfrm>
            <a:off x="3657099" y="5077215"/>
            <a:ext cx="1942857" cy="542857"/>
          </a:xfrm>
          <a:prstGeom prst="rect">
            <a:avLst/>
          </a:prstGeom>
        </p:spPr>
      </p:pic>
      <p:pic>
        <p:nvPicPr>
          <p:cNvPr id="39" name="图片 38">
            <a:extLst>
              <a:ext uri="{FF2B5EF4-FFF2-40B4-BE49-F238E27FC236}">
                <a16:creationId xmlns:a16="http://schemas.microsoft.com/office/drawing/2014/main" id="{E4840B1B-E147-4760-AAE2-474AB833E72D}"/>
              </a:ext>
            </a:extLst>
          </p:cNvPr>
          <p:cNvPicPr>
            <a:picLocks noChangeAspect="1"/>
          </p:cNvPicPr>
          <p:nvPr/>
        </p:nvPicPr>
        <p:blipFill>
          <a:blip r:embed="rId4"/>
          <a:stretch>
            <a:fillRect/>
          </a:stretch>
        </p:blipFill>
        <p:spPr>
          <a:xfrm>
            <a:off x="6950674" y="5077215"/>
            <a:ext cx="1133333" cy="533333"/>
          </a:xfrm>
          <a:prstGeom prst="rect">
            <a:avLst/>
          </a:prstGeom>
        </p:spPr>
      </p:pic>
      <p:pic>
        <p:nvPicPr>
          <p:cNvPr id="40" name="图片 39">
            <a:extLst>
              <a:ext uri="{FF2B5EF4-FFF2-40B4-BE49-F238E27FC236}">
                <a16:creationId xmlns:a16="http://schemas.microsoft.com/office/drawing/2014/main" id="{92615F17-55FB-47B9-8090-93980F2193F4}"/>
              </a:ext>
            </a:extLst>
          </p:cNvPr>
          <p:cNvPicPr>
            <a:picLocks noChangeAspect="1"/>
          </p:cNvPicPr>
          <p:nvPr/>
        </p:nvPicPr>
        <p:blipFill>
          <a:blip r:embed="rId5"/>
          <a:stretch>
            <a:fillRect/>
          </a:stretch>
        </p:blipFill>
        <p:spPr>
          <a:xfrm>
            <a:off x="9674276" y="5181976"/>
            <a:ext cx="838095" cy="323810"/>
          </a:xfrm>
          <a:prstGeom prst="rect">
            <a:avLst/>
          </a:prstGeom>
        </p:spPr>
      </p:pic>
      <p:sp>
        <p:nvSpPr>
          <p:cNvPr id="21" name="ïṣ1îďe">
            <a:extLst>
              <a:ext uri="{FF2B5EF4-FFF2-40B4-BE49-F238E27FC236}">
                <a16:creationId xmlns:a16="http://schemas.microsoft.com/office/drawing/2014/main" id="{7C6C0D75-8F14-49F4-9013-D801AF12C2BF}"/>
              </a:ext>
            </a:extLst>
          </p:cNvPr>
          <p:cNvSpPr/>
          <p:nvPr/>
        </p:nvSpPr>
        <p:spPr bwMode="auto">
          <a:xfrm>
            <a:off x="6122452" y="1955082"/>
            <a:ext cx="5393269" cy="808912"/>
          </a:xfrm>
          <a:prstGeom prst="rect">
            <a:avLst/>
          </a:prstGeom>
          <a:solidFill>
            <a:srgbClr val="685D5C"/>
          </a:solidFill>
          <a:ln w="3175">
            <a:noFill/>
            <a:prstDash val="sysDash"/>
            <a:round/>
            <a:headEnd/>
            <a:tailEn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en-US"/>
            </a:defPPr>
            <a:lvl1pPr marL="0" algn="l" defTabSz="914354" rtl="0" eaLnBrk="1" latinLnBrk="0" hangingPunct="1">
              <a:defRPr sz="1800" kern="1200">
                <a:solidFill>
                  <a:schemeClr val="tx1"/>
                </a:solidFill>
              </a:defRPr>
            </a:lvl1pPr>
            <a:lvl2pPr marL="457178" algn="l" defTabSz="914354" rtl="0" eaLnBrk="1" latinLnBrk="0" hangingPunct="1">
              <a:defRPr sz="1800" kern="1200">
                <a:solidFill>
                  <a:schemeClr val="tx1"/>
                </a:solidFill>
              </a:defRPr>
            </a:lvl2pPr>
            <a:lvl3pPr marL="914354" algn="l" defTabSz="914354" rtl="0" eaLnBrk="1" latinLnBrk="0" hangingPunct="1">
              <a:defRPr sz="1800" kern="1200">
                <a:solidFill>
                  <a:schemeClr val="tx1"/>
                </a:solidFill>
              </a:defRPr>
            </a:lvl3pPr>
            <a:lvl4pPr marL="1371532" algn="l" defTabSz="914354" rtl="0" eaLnBrk="1" latinLnBrk="0" hangingPunct="1">
              <a:defRPr sz="1800" kern="1200">
                <a:solidFill>
                  <a:schemeClr val="tx1"/>
                </a:solidFill>
              </a:defRPr>
            </a:lvl4pPr>
            <a:lvl5pPr marL="1828709" algn="l" defTabSz="914354" rtl="0" eaLnBrk="1" latinLnBrk="0" hangingPunct="1">
              <a:defRPr sz="1800" kern="1200">
                <a:solidFill>
                  <a:schemeClr val="tx1"/>
                </a:solidFill>
              </a:defRPr>
            </a:lvl5pPr>
            <a:lvl6pPr marL="2285886" algn="l" defTabSz="914354" rtl="0" eaLnBrk="1" latinLnBrk="0" hangingPunct="1">
              <a:defRPr sz="1800" kern="1200">
                <a:solidFill>
                  <a:schemeClr val="tx1"/>
                </a:solidFill>
              </a:defRPr>
            </a:lvl6pPr>
            <a:lvl7pPr marL="2743062" algn="l" defTabSz="914354" rtl="0" eaLnBrk="1" latinLnBrk="0" hangingPunct="1">
              <a:defRPr sz="1800" kern="1200">
                <a:solidFill>
                  <a:schemeClr val="tx1"/>
                </a:solidFill>
              </a:defRPr>
            </a:lvl7pPr>
            <a:lvl8pPr marL="3200240" algn="l" defTabSz="914354" rtl="0" eaLnBrk="1" latinLnBrk="0" hangingPunct="1">
              <a:defRPr sz="1800" kern="1200">
                <a:solidFill>
                  <a:schemeClr val="tx1"/>
                </a:solidFill>
              </a:defRPr>
            </a:lvl8pPr>
            <a:lvl9pPr marL="3657418" algn="l" defTabSz="914354" rtl="0" eaLnBrk="1" latinLnBrk="0" hangingPunct="1">
              <a:defRPr sz="1800" kern="1200">
                <a:solidFill>
                  <a:schemeClr val="tx1"/>
                </a:solidFill>
              </a:defRPr>
            </a:lvl9pPr>
          </a:lstStyle>
          <a:p>
            <a:pPr algn="ctr"/>
            <a:r>
              <a:rPr lang="zh-CN" altLang="zh-CN" sz="2800" b="1" dirty="0">
                <a:solidFill>
                  <a:schemeClr val="lt1"/>
                </a:solidFill>
                <a:latin typeface="微软雅黑" panose="020B0503020204020204" pitchFamily="34" charset="-122"/>
                <a:ea typeface="微软雅黑" panose="020B0503020204020204" pitchFamily="34" charset="-122"/>
              </a:rPr>
              <a:t>总体方差的</a:t>
            </a:r>
            <a:r>
              <a:rPr lang="zh-CN" altLang="zh-CN" sz="2800" b="1" dirty="0" smtClean="0">
                <a:solidFill>
                  <a:schemeClr val="lt1"/>
                </a:solidFill>
                <a:latin typeface="微软雅黑" panose="020B0503020204020204" pitchFamily="34" charset="-122"/>
                <a:ea typeface="微软雅黑" panose="020B0503020204020204" pitchFamily="34" charset="-122"/>
              </a:rPr>
              <a:t>检验</a:t>
            </a:r>
            <a:endParaRPr lang="en-US" sz="2800" b="1" dirty="0">
              <a:solidFill>
                <a:schemeClr val="lt1"/>
              </a:solidFill>
              <a:latin typeface="微软雅黑" panose="020B0503020204020204" pitchFamily="34" charset="-122"/>
              <a:ea typeface="微软雅黑" panose="020B0503020204020204" pitchFamily="34" charset="-122"/>
            </a:endParaRPr>
          </a:p>
        </p:txBody>
      </p:sp>
      <p:sp>
        <p:nvSpPr>
          <p:cNvPr id="22" name="ïṣ1îďe">
            <a:extLst>
              <a:ext uri="{FF2B5EF4-FFF2-40B4-BE49-F238E27FC236}">
                <a16:creationId xmlns:a16="http://schemas.microsoft.com/office/drawing/2014/main" id="{7C6C0D75-8F14-49F4-9013-D801AF12C2BF}"/>
              </a:ext>
            </a:extLst>
          </p:cNvPr>
          <p:cNvSpPr/>
          <p:nvPr/>
        </p:nvSpPr>
        <p:spPr bwMode="auto">
          <a:xfrm>
            <a:off x="672570" y="1982686"/>
            <a:ext cx="5393269" cy="808912"/>
          </a:xfrm>
          <a:prstGeom prst="rect">
            <a:avLst/>
          </a:prstGeom>
          <a:solidFill>
            <a:srgbClr val="685D5C"/>
          </a:solidFill>
          <a:ln w="3175">
            <a:noFill/>
            <a:prstDash val="sysDash"/>
            <a:round/>
            <a:headEnd/>
            <a:tailEnd/>
          </a:ln>
          <a:effectLs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en-US"/>
            </a:defPPr>
            <a:lvl1pPr marL="0" algn="l" defTabSz="914354" rtl="0" eaLnBrk="1" latinLnBrk="0" hangingPunct="1">
              <a:defRPr sz="1800" kern="1200">
                <a:solidFill>
                  <a:schemeClr val="tx1"/>
                </a:solidFill>
              </a:defRPr>
            </a:lvl1pPr>
            <a:lvl2pPr marL="457178" algn="l" defTabSz="914354" rtl="0" eaLnBrk="1" latinLnBrk="0" hangingPunct="1">
              <a:defRPr sz="1800" kern="1200">
                <a:solidFill>
                  <a:schemeClr val="tx1"/>
                </a:solidFill>
              </a:defRPr>
            </a:lvl2pPr>
            <a:lvl3pPr marL="914354" algn="l" defTabSz="914354" rtl="0" eaLnBrk="1" latinLnBrk="0" hangingPunct="1">
              <a:defRPr sz="1800" kern="1200">
                <a:solidFill>
                  <a:schemeClr val="tx1"/>
                </a:solidFill>
              </a:defRPr>
            </a:lvl3pPr>
            <a:lvl4pPr marL="1371532" algn="l" defTabSz="914354" rtl="0" eaLnBrk="1" latinLnBrk="0" hangingPunct="1">
              <a:defRPr sz="1800" kern="1200">
                <a:solidFill>
                  <a:schemeClr val="tx1"/>
                </a:solidFill>
              </a:defRPr>
            </a:lvl4pPr>
            <a:lvl5pPr marL="1828709" algn="l" defTabSz="914354" rtl="0" eaLnBrk="1" latinLnBrk="0" hangingPunct="1">
              <a:defRPr sz="1800" kern="1200">
                <a:solidFill>
                  <a:schemeClr val="tx1"/>
                </a:solidFill>
              </a:defRPr>
            </a:lvl5pPr>
            <a:lvl6pPr marL="2285886" algn="l" defTabSz="914354" rtl="0" eaLnBrk="1" latinLnBrk="0" hangingPunct="1">
              <a:defRPr sz="1800" kern="1200">
                <a:solidFill>
                  <a:schemeClr val="tx1"/>
                </a:solidFill>
              </a:defRPr>
            </a:lvl6pPr>
            <a:lvl7pPr marL="2743062" algn="l" defTabSz="914354" rtl="0" eaLnBrk="1" latinLnBrk="0" hangingPunct="1">
              <a:defRPr sz="1800" kern="1200">
                <a:solidFill>
                  <a:schemeClr val="tx1"/>
                </a:solidFill>
              </a:defRPr>
            </a:lvl7pPr>
            <a:lvl8pPr marL="3200240" algn="l" defTabSz="914354" rtl="0" eaLnBrk="1" latinLnBrk="0" hangingPunct="1">
              <a:defRPr sz="1800" kern="1200">
                <a:solidFill>
                  <a:schemeClr val="tx1"/>
                </a:solidFill>
              </a:defRPr>
            </a:lvl8pPr>
            <a:lvl9pPr marL="3657418" algn="l" defTabSz="914354" rtl="0" eaLnBrk="1" latinLnBrk="0" hangingPunct="1">
              <a:defRPr sz="1800" kern="1200">
                <a:solidFill>
                  <a:schemeClr val="tx1"/>
                </a:solidFill>
              </a:defRPr>
            </a:lvl9pPr>
          </a:lstStyle>
          <a:p>
            <a:pPr algn="ctr"/>
            <a:r>
              <a:rPr lang="zh-CN" altLang="zh-CN" sz="2800" b="1" dirty="0" smtClean="0">
                <a:solidFill>
                  <a:schemeClr val="lt1"/>
                </a:solidFill>
                <a:latin typeface="微软雅黑" panose="020B0503020204020204" pitchFamily="34" charset="-122"/>
                <a:ea typeface="微软雅黑" panose="020B0503020204020204" pitchFamily="34" charset="-122"/>
              </a:rPr>
              <a:t>总体</a:t>
            </a:r>
            <a:r>
              <a:rPr lang="zh-CN" altLang="en-US" sz="2800" b="1" dirty="0" smtClean="0">
                <a:solidFill>
                  <a:schemeClr val="lt1"/>
                </a:solidFill>
                <a:latin typeface="微软雅黑" panose="020B0503020204020204" pitchFamily="34" charset="-122"/>
                <a:ea typeface="微软雅黑" panose="020B0503020204020204" pitchFamily="34" charset="-122"/>
              </a:rPr>
              <a:t>比例</a:t>
            </a:r>
            <a:r>
              <a:rPr lang="zh-CN" altLang="zh-CN" sz="2800" b="1" dirty="0" smtClean="0">
                <a:solidFill>
                  <a:schemeClr val="lt1"/>
                </a:solidFill>
                <a:latin typeface="微软雅黑" panose="020B0503020204020204" pitchFamily="34" charset="-122"/>
                <a:ea typeface="微软雅黑" panose="020B0503020204020204" pitchFamily="34" charset="-122"/>
              </a:rPr>
              <a:t>的检验</a:t>
            </a:r>
            <a:endParaRPr lang="en-US" sz="2800" b="1" dirty="0">
              <a:solidFill>
                <a:schemeClr val="l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8084490"/>
      </p:ext>
    </p:extLst>
  </p:cSld>
  <p:clrMapOvr>
    <a:masterClrMapping/>
  </p:clrMapOvr>
  <p:transition spd="med">
    <p:pull/>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ïşḻïḍé">
            <a:extLst>
              <a:ext uri="{FF2B5EF4-FFF2-40B4-BE49-F238E27FC236}">
                <a16:creationId xmlns:a16="http://schemas.microsoft.com/office/drawing/2014/main" id="{2DFACEA5-D873-477A-90A4-C543842FF239}"/>
              </a:ext>
            </a:extLst>
          </p:cNvPr>
          <p:cNvSpPr/>
          <p:nvPr/>
        </p:nvSpPr>
        <p:spPr>
          <a:xfrm flipH="1">
            <a:off x="-1" y="1"/>
            <a:ext cx="12192000" cy="2373222"/>
          </a:xfrm>
          <a:prstGeom prst="parallelogram">
            <a:avLst>
              <a:gd name="adj" fmla="val 0"/>
            </a:avLst>
          </a:prstGeom>
          <a:solidFill>
            <a:schemeClr val="bg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5" name="işḷídè">
            <a:extLst>
              <a:ext uri="{FF2B5EF4-FFF2-40B4-BE49-F238E27FC236}">
                <a16:creationId xmlns:a16="http://schemas.microsoft.com/office/drawing/2014/main" id="{711D4B53-61B3-4B52-B17A-2C3518B3A8F4}"/>
              </a:ext>
            </a:extLst>
          </p:cNvPr>
          <p:cNvSpPr/>
          <p:nvPr/>
        </p:nvSpPr>
        <p:spPr>
          <a:xfrm>
            <a:off x="0" y="1360873"/>
            <a:ext cx="12192000" cy="1012826"/>
          </a:xfrm>
          <a:prstGeom prst="rect">
            <a:avLst/>
          </a:prstGeom>
          <a:solidFill>
            <a:srgbClr val="685D5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6" name="íṧḷîḑè">
            <a:extLst>
              <a:ext uri="{FF2B5EF4-FFF2-40B4-BE49-F238E27FC236}">
                <a16:creationId xmlns:a16="http://schemas.microsoft.com/office/drawing/2014/main" id="{1AFEF720-5925-42C7-979F-22CF43348308}"/>
              </a:ext>
            </a:extLst>
          </p:cNvPr>
          <p:cNvSpPr/>
          <p:nvPr/>
        </p:nvSpPr>
        <p:spPr>
          <a:xfrm>
            <a:off x="2233386" y="1360874"/>
            <a:ext cx="7725228" cy="5497126"/>
          </a:xfrm>
          <a:prstGeom prst="rect">
            <a:avLst/>
          </a:prstGeom>
          <a:solidFill>
            <a:schemeClr val="tx1">
              <a:lumMod val="65000"/>
              <a:lumOff val="35000"/>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altLang="zh-CN" sz="1400" dirty="0">
              <a:solidFill>
                <a:schemeClr val="tx1"/>
              </a:solidFill>
            </a:endParaRPr>
          </a:p>
        </p:txBody>
      </p:sp>
      <p:sp>
        <p:nvSpPr>
          <p:cNvPr id="8" name="i$ḻïdê">
            <a:extLst>
              <a:ext uri="{FF2B5EF4-FFF2-40B4-BE49-F238E27FC236}">
                <a16:creationId xmlns:a16="http://schemas.microsoft.com/office/drawing/2014/main" id="{DAA42AC7-559A-475E-A267-AAA550DF4FFA}"/>
              </a:ext>
            </a:extLst>
          </p:cNvPr>
          <p:cNvSpPr/>
          <p:nvPr/>
        </p:nvSpPr>
        <p:spPr>
          <a:xfrm>
            <a:off x="5116052" y="1591319"/>
            <a:ext cx="3124745" cy="445611"/>
          </a:xfrm>
          <a:prstGeom prst="rect">
            <a:avLst/>
          </a:prstGeom>
        </p:spPr>
        <p:txBody>
          <a:bodyPr wrap="square" lIns="91440" tIns="45720" rIns="91440" bIns="45720" anchor="t" anchorCtr="0">
            <a:normAutofit/>
          </a:bodyPr>
          <a:lstStyle/>
          <a:p>
            <a:pPr lvl="0" defTabSz="914378">
              <a:defRPr/>
            </a:pPr>
            <a:r>
              <a:rPr lang="zh-CN" altLang="en-US" sz="2000" b="1" dirty="0">
                <a:solidFill>
                  <a:schemeClr val="bg1"/>
                </a:solidFill>
              </a:rPr>
              <a:t>以</a:t>
            </a:r>
            <a:r>
              <a:rPr lang="en-US" altLang="zh-CN" sz="2000" b="1" dirty="0">
                <a:solidFill>
                  <a:schemeClr val="bg1"/>
                </a:solidFill>
              </a:rPr>
              <a:t>Z</a:t>
            </a:r>
            <a:r>
              <a:rPr lang="zh-CN" altLang="en-US" sz="2000" b="1" dirty="0">
                <a:solidFill>
                  <a:schemeClr val="bg1"/>
                </a:solidFill>
              </a:rPr>
              <a:t>分数为例的决策过程</a:t>
            </a:r>
          </a:p>
        </p:txBody>
      </p:sp>
      <p:sp>
        <p:nvSpPr>
          <p:cNvPr id="9" name="ïṣḻíďè">
            <a:extLst>
              <a:ext uri="{FF2B5EF4-FFF2-40B4-BE49-F238E27FC236}">
                <a16:creationId xmlns:a16="http://schemas.microsoft.com/office/drawing/2014/main" id="{99C3BB92-C01A-4E3B-B14E-6426577F5BC2}"/>
              </a:ext>
            </a:extLst>
          </p:cNvPr>
          <p:cNvSpPr/>
          <p:nvPr/>
        </p:nvSpPr>
        <p:spPr>
          <a:xfrm>
            <a:off x="4299618" y="1591319"/>
            <a:ext cx="633571" cy="633571"/>
          </a:xfrm>
          <a:custGeom>
            <a:avLst/>
            <a:gdLst>
              <a:gd name="connsiteX0" fmla="*/ 0 w 952500"/>
              <a:gd name="connsiteY0" fmla="*/ 536819 h 952500"/>
              <a:gd name="connsiteX1" fmla="*/ 0 w 952500"/>
              <a:gd name="connsiteY1" fmla="*/ 415681 h 952500"/>
              <a:gd name="connsiteX2" fmla="*/ 415681 w 952500"/>
              <a:gd name="connsiteY2" fmla="*/ 415681 h 952500"/>
              <a:gd name="connsiteX3" fmla="*/ 415681 w 952500"/>
              <a:gd name="connsiteY3" fmla="*/ 0 h 952500"/>
              <a:gd name="connsiteX4" fmla="*/ 536819 w 952500"/>
              <a:gd name="connsiteY4" fmla="*/ 0 h 952500"/>
              <a:gd name="connsiteX5" fmla="*/ 536819 w 952500"/>
              <a:gd name="connsiteY5" fmla="*/ 415681 h 952500"/>
              <a:gd name="connsiteX6" fmla="*/ 952500 w 952500"/>
              <a:gd name="connsiteY6" fmla="*/ 415681 h 952500"/>
              <a:gd name="connsiteX7" fmla="*/ 952500 w 952500"/>
              <a:gd name="connsiteY7" fmla="*/ 536819 h 952500"/>
              <a:gd name="connsiteX8" fmla="*/ 536819 w 952500"/>
              <a:gd name="connsiteY8" fmla="*/ 536819 h 952500"/>
              <a:gd name="connsiteX9" fmla="*/ 536819 w 952500"/>
              <a:gd name="connsiteY9" fmla="*/ 952500 h 952500"/>
              <a:gd name="connsiteX10" fmla="*/ 415681 w 952500"/>
              <a:gd name="connsiteY10" fmla="*/ 952500 h 952500"/>
              <a:gd name="connsiteX11" fmla="*/ 415681 w 952500"/>
              <a:gd name="connsiteY11" fmla="*/ 536819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2500" h="952500">
                <a:moveTo>
                  <a:pt x="0" y="536819"/>
                </a:moveTo>
                <a:lnTo>
                  <a:pt x="0" y="415681"/>
                </a:lnTo>
                <a:lnTo>
                  <a:pt x="415681" y="415681"/>
                </a:lnTo>
                <a:lnTo>
                  <a:pt x="415681" y="0"/>
                </a:lnTo>
                <a:lnTo>
                  <a:pt x="536819" y="0"/>
                </a:lnTo>
                <a:lnTo>
                  <a:pt x="536819" y="415681"/>
                </a:lnTo>
                <a:lnTo>
                  <a:pt x="952500" y="415681"/>
                </a:lnTo>
                <a:lnTo>
                  <a:pt x="952500" y="536819"/>
                </a:lnTo>
                <a:lnTo>
                  <a:pt x="536819" y="536819"/>
                </a:lnTo>
                <a:lnTo>
                  <a:pt x="536819" y="952500"/>
                </a:lnTo>
                <a:lnTo>
                  <a:pt x="415681" y="952500"/>
                </a:lnTo>
                <a:lnTo>
                  <a:pt x="415681" y="53681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5" name="i$ḻïdê">
            <a:extLst>
              <a:ext uri="{FF2B5EF4-FFF2-40B4-BE49-F238E27FC236}">
                <a16:creationId xmlns:a16="http://schemas.microsoft.com/office/drawing/2014/main" id="{591FC313-861C-468C-99C5-2ADA69DDA06F}"/>
              </a:ext>
            </a:extLst>
          </p:cNvPr>
          <p:cNvSpPr/>
          <p:nvPr/>
        </p:nvSpPr>
        <p:spPr>
          <a:xfrm>
            <a:off x="5116052" y="1927611"/>
            <a:ext cx="3124745" cy="445611"/>
          </a:xfrm>
          <a:prstGeom prst="rect">
            <a:avLst/>
          </a:prstGeom>
        </p:spPr>
        <p:txBody>
          <a:bodyPr wrap="square" lIns="91440" tIns="45720" rIns="91440" bIns="45720" anchor="t" anchorCtr="0">
            <a:normAutofit/>
          </a:bodyPr>
          <a:lstStyle/>
          <a:p>
            <a:pPr lvl="0" defTabSz="914378">
              <a:defRPr/>
            </a:pPr>
            <a:r>
              <a:rPr lang="zh-CN" altLang="en-US" sz="1400" b="1" dirty="0">
                <a:solidFill>
                  <a:schemeClr val="bg1"/>
                </a:solidFill>
              </a:rPr>
              <a:t>适用于大样本单个总体均值检验</a:t>
            </a:r>
          </a:p>
        </p:txBody>
      </p:sp>
      <p:sp>
        <p:nvSpPr>
          <p:cNvPr id="13" name="矩形 12">
            <a:extLst>
              <a:ext uri="{FF2B5EF4-FFF2-40B4-BE49-F238E27FC236}">
                <a16:creationId xmlns:a16="http://schemas.microsoft.com/office/drawing/2014/main" id="{271281EB-B282-412C-9567-7AAD448C964E}"/>
              </a:ext>
            </a:extLst>
          </p:cNvPr>
          <p:cNvSpPr/>
          <p:nvPr/>
        </p:nvSpPr>
        <p:spPr>
          <a:xfrm>
            <a:off x="2916404" y="2856932"/>
            <a:ext cx="6359191" cy="1754326"/>
          </a:xfrm>
          <a:prstGeom prst="rect">
            <a:avLst/>
          </a:prstGeom>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决策依据</a:t>
            </a:r>
            <a:endParaRPr lang="en-US" altLang="zh-CN"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有</a:t>
            </a:r>
            <a:r>
              <a:rPr lang="en-US" altLang="zh-CN" dirty="0">
                <a:solidFill>
                  <a:schemeClr val="bg1"/>
                </a:solidFill>
                <a:latin typeface="微软雅黑" panose="020B0503020204020204" pitchFamily="34" charset="-122"/>
                <a:ea typeface="微软雅黑" panose="020B0503020204020204" pitchFamily="34" charset="-122"/>
              </a:rPr>
              <a:t>95%</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的把握断定：如果假设是正确的，则一个实际的样本统计量</a:t>
            </a:r>
            <a:r>
              <a:rPr lang="en-US" altLang="zh-CN" dirty="0">
                <a:solidFill>
                  <a:schemeClr val="bg1"/>
                </a:solidFill>
                <a:latin typeface="微软雅黑" panose="020B0503020204020204" pitchFamily="34" charset="-122"/>
                <a:ea typeface="微软雅黑" panose="020B0503020204020204" pitchFamily="34" charset="-122"/>
              </a:rPr>
              <a:t>S</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dirty="0">
                <a:solidFill>
                  <a:schemeClr val="bg1"/>
                </a:solidFill>
                <a:latin typeface="微软雅黑" panose="020B0503020204020204" pitchFamily="34" charset="-122"/>
                <a:ea typeface="微软雅黑" panose="020B0503020204020204" pitchFamily="34" charset="-122"/>
              </a:rPr>
              <a:t>z</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分数在</a:t>
            </a:r>
            <a:r>
              <a:rPr lang="en-US" altLang="zh-CN" dirty="0">
                <a:solidFill>
                  <a:schemeClr val="bg1"/>
                </a:solidFill>
                <a:latin typeface="微软雅黑" panose="020B0503020204020204" pitchFamily="34" charset="-122"/>
                <a:ea typeface="微软雅黑" panose="020B0503020204020204" pitchFamily="34" charset="-122"/>
              </a:rPr>
              <a:t>-1.96</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到</a:t>
            </a:r>
            <a:r>
              <a:rPr lang="en-US" altLang="zh-CN" dirty="0">
                <a:solidFill>
                  <a:schemeClr val="bg1"/>
                </a:solidFill>
                <a:latin typeface="微软雅黑" panose="020B0503020204020204" pitchFamily="34" charset="-122"/>
                <a:ea typeface="微软雅黑" panose="020B0503020204020204" pitchFamily="34" charset="-122"/>
              </a:rPr>
              <a:t>1.96</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之间（正态曲线其积分面积为</a:t>
            </a:r>
            <a:r>
              <a:rPr lang="en-US" altLang="zh-CN" dirty="0">
                <a:solidFill>
                  <a:schemeClr val="bg1"/>
                </a:solidFill>
                <a:latin typeface="微软雅黑" panose="020B0503020204020204" pitchFamily="34" charset="-122"/>
                <a:ea typeface="微软雅黑" panose="020B0503020204020204" pitchFamily="34" charset="-122"/>
              </a:rPr>
              <a:t>0.95</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）。阴影部分的总面积</a:t>
            </a:r>
            <a:r>
              <a:rPr lang="en-US" altLang="zh-CN" dirty="0">
                <a:solidFill>
                  <a:schemeClr val="bg1"/>
                </a:solidFill>
                <a:latin typeface="微软雅黑" panose="020B0503020204020204" pitchFamily="34" charset="-122"/>
                <a:ea typeface="微软雅黑" panose="020B0503020204020204" pitchFamily="34" charset="-122"/>
              </a:rPr>
              <a:t>0.95</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就是检验的</a:t>
            </a:r>
            <a:r>
              <a:rPr lang="zh-CN" altLang="zh-CN"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显著性水平</a:t>
            </a:r>
            <a:r>
              <a:rPr lang="zh-CN" altLang="en-US"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dirty="0">
                <a:solidFill>
                  <a:schemeClr val="bg1"/>
                </a:solidFill>
                <a:latin typeface="微软雅黑" panose="020B0503020204020204" pitchFamily="34" charset="-122"/>
                <a:ea typeface="微软雅黑" panose="020B0503020204020204" pitchFamily="34" charset="-122"/>
              </a:rPr>
              <a:t>-1.96,1.96</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）之外的</a:t>
            </a:r>
            <a:r>
              <a:rPr lang="en-US" altLang="zh-CN" dirty="0">
                <a:solidFill>
                  <a:schemeClr val="bg1"/>
                </a:solidFill>
                <a:latin typeface="微软雅黑" panose="020B0503020204020204" pitchFamily="34" charset="-122"/>
                <a:ea typeface="微软雅黑" panose="020B0503020204020204" pitchFamily="34" charset="-122"/>
              </a:rPr>
              <a:t>z</a:t>
            </a:r>
            <a:r>
              <a:rPr lang="zh-CN"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分数的集合构成了所谓的假设的临界区域，也称假设的</a:t>
            </a:r>
            <a:r>
              <a:rPr lang="zh-CN" altLang="zh-CN"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拒绝域</a:t>
            </a:r>
            <a:endParaRPr lang="zh-CN" altLang="en-US" dirty="0">
              <a:solidFill>
                <a:schemeClr val="bg1"/>
              </a:solidFill>
            </a:endParaRPr>
          </a:p>
        </p:txBody>
      </p:sp>
      <p:sp>
        <p:nvSpPr>
          <p:cNvPr id="14" name="矩形 13">
            <a:extLst>
              <a:ext uri="{FF2B5EF4-FFF2-40B4-BE49-F238E27FC236}">
                <a16:creationId xmlns:a16="http://schemas.microsoft.com/office/drawing/2014/main" id="{7491CEFB-FD29-48D9-9752-75C1A1AEF228}"/>
              </a:ext>
            </a:extLst>
          </p:cNvPr>
          <p:cNvSpPr/>
          <p:nvPr/>
        </p:nvSpPr>
        <p:spPr>
          <a:xfrm>
            <a:off x="2916404" y="5094491"/>
            <a:ext cx="6359191" cy="923330"/>
          </a:xfrm>
          <a:prstGeom prst="rect">
            <a:avLst/>
          </a:prstGeom>
        </p:spPr>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决策法则</a:t>
            </a:r>
            <a:endParaRPr lang="en-US" altLang="zh-CN" b="1" dirty="0">
              <a:solidFill>
                <a:schemeClr val="bg1"/>
              </a:solidFill>
              <a:latin typeface="微软雅黑" panose="020B0503020204020204" pitchFamily="34" charset="-122"/>
              <a:ea typeface="微软雅黑" panose="020B0503020204020204" pitchFamily="34" charset="-122"/>
            </a:endParaRPr>
          </a:p>
          <a:p>
            <a:r>
              <a:rPr lang="zh-CN" altLang="zh-CN" dirty="0">
                <a:solidFill>
                  <a:schemeClr val="bg1"/>
                </a:solidFill>
                <a:latin typeface="微软雅黑" panose="020B0503020204020204" pitchFamily="34" charset="-122"/>
                <a:ea typeface="微软雅黑" panose="020B0503020204020204" pitchFamily="34" charset="-122"/>
              </a:rPr>
              <a:t>如果统计量</a:t>
            </a:r>
            <a:r>
              <a:rPr lang="en-US" altLang="zh-CN" dirty="0">
                <a:solidFill>
                  <a:schemeClr val="bg1"/>
                </a:solidFill>
                <a:latin typeface="微软雅黑" panose="020B0503020204020204" pitchFamily="34" charset="-122"/>
                <a:ea typeface="微软雅黑" panose="020B0503020204020204" pitchFamily="34" charset="-122"/>
              </a:rPr>
              <a:t>S</a:t>
            </a:r>
            <a:r>
              <a:rPr lang="zh-CN" altLang="zh-CN" dirty="0">
                <a:solidFill>
                  <a:schemeClr val="bg1"/>
                </a:solidFill>
                <a:latin typeface="微软雅黑" panose="020B0503020204020204" pitchFamily="34" charset="-122"/>
                <a:ea typeface="微软雅黑" panose="020B0503020204020204" pitchFamily="34" charset="-122"/>
              </a:rPr>
              <a:t>的</a:t>
            </a:r>
            <a:r>
              <a:rPr lang="en-US" altLang="zh-CN" dirty="0">
                <a:solidFill>
                  <a:schemeClr val="bg1"/>
                </a:solidFill>
                <a:latin typeface="微软雅黑" panose="020B0503020204020204" pitchFamily="34" charset="-122"/>
                <a:ea typeface="微软雅黑" panose="020B0503020204020204" pitchFamily="34" charset="-122"/>
              </a:rPr>
              <a:t>z</a:t>
            </a:r>
            <a:r>
              <a:rPr lang="zh-CN" altLang="zh-CN" dirty="0">
                <a:solidFill>
                  <a:schemeClr val="bg1"/>
                </a:solidFill>
                <a:latin typeface="微软雅黑" panose="020B0503020204020204" pitchFamily="34" charset="-122"/>
                <a:ea typeface="微软雅黑" panose="020B0503020204020204" pitchFamily="34" charset="-122"/>
              </a:rPr>
              <a:t>分数在（</a:t>
            </a:r>
            <a:r>
              <a:rPr lang="en-US" altLang="zh-CN" dirty="0">
                <a:solidFill>
                  <a:schemeClr val="bg1"/>
                </a:solidFill>
                <a:latin typeface="微软雅黑" panose="020B0503020204020204" pitchFamily="34" charset="-122"/>
                <a:ea typeface="微软雅黑" panose="020B0503020204020204" pitchFamily="34" charset="-122"/>
              </a:rPr>
              <a:t>-1.96,1.96</a:t>
            </a:r>
            <a:r>
              <a:rPr lang="zh-CN" altLang="zh-CN" dirty="0">
                <a:solidFill>
                  <a:schemeClr val="bg1"/>
                </a:solidFill>
                <a:latin typeface="微软雅黑" panose="020B0503020204020204" pitchFamily="34" charset="-122"/>
                <a:ea typeface="微软雅黑" panose="020B0503020204020204" pitchFamily="34" charset="-122"/>
              </a:rPr>
              <a:t>）之外，即</a:t>
            </a:r>
            <a:r>
              <a:rPr lang="en-US" altLang="zh-CN" dirty="0">
                <a:solidFill>
                  <a:schemeClr val="bg1"/>
                </a:solidFill>
                <a:latin typeface="微软雅黑" panose="020B0503020204020204" pitchFamily="34" charset="-122"/>
                <a:ea typeface="微软雅黑" panose="020B0503020204020204" pitchFamily="34" charset="-122"/>
              </a:rPr>
              <a:t>z&gt;1.96</a:t>
            </a:r>
            <a:r>
              <a:rPr lang="zh-CN" altLang="zh-CN" dirty="0">
                <a:solidFill>
                  <a:schemeClr val="bg1"/>
                </a:solidFill>
                <a:latin typeface="微软雅黑" panose="020B0503020204020204" pitchFamily="34" charset="-122"/>
                <a:ea typeface="微软雅黑" panose="020B0503020204020204" pitchFamily="34" charset="-122"/>
              </a:rPr>
              <a:t>或</a:t>
            </a:r>
            <a:r>
              <a:rPr lang="en-US" altLang="zh-CN" dirty="0">
                <a:solidFill>
                  <a:schemeClr val="bg1"/>
                </a:solidFill>
                <a:latin typeface="微软雅黑" panose="020B0503020204020204" pitchFamily="34" charset="-122"/>
                <a:ea typeface="微软雅黑" panose="020B0503020204020204" pitchFamily="34" charset="-122"/>
              </a:rPr>
              <a:t>z&lt;-1.96</a:t>
            </a:r>
            <a:r>
              <a:rPr lang="zh-CN" altLang="zh-CN" dirty="0">
                <a:solidFill>
                  <a:schemeClr val="bg1"/>
                </a:solidFill>
                <a:latin typeface="微软雅黑" panose="020B0503020204020204" pitchFamily="34" charset="-122"/>
                <a:ea typeface="微软雅黑" panose="020B0503020204020204" pitchFamily="34" charset="-122"/>
              </a:rPr>
              <a:t>，则以</a:t>
            </a:r>
            <a:r>
              <a:rPr lang="en-US" altLang="zh-CN" dirty="0">
                <a:solidFill>
                  <a:schemeClr val="bg1"/>
                </a:solidFill>
                <a:latin typeface="微软雅黑" panose="020B0503020204020204" pitchFamily="34" charset="-122"/>
                <a:ea typeface="微软雅黑" panose="020B0503020204020204" pitchFamily="34" charset="-122"/>
              </a:rPr>
              <a:t>0.05</a:t>
            </a:r>
            <a:r>
              <a:rPr lang="zh-CN" altLang="zh-CN" dirty="0">
                <a:solidFill>
                  <a:schemeClr val="bg1"/>
                </a:solidFill>
                <a:latin typeface="微软雅黑" panose="020B0503020204020204" pitchFamily="34" charset="-122"/>
                <a:ea typeface="微软雅黑" panose="020B0503020204020204" pitchFamily="34" charset="-122"/>
              </a:rPr>
              <a:t>的显著性水平拒绝假设，否则接受假设。</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5499997"/>
      </p:ext>
    </p:extLst>
  </p:cSld>
  <p:clrMapOvr>
    <a:masterClrMapping/>
  </p:clrMapOvr>
  <p:transition spd="med">
    <p:pull/>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ṥlíḑè">
            <a:extLst>
              <a:ext uri="{FF2B5EF4-FFF2-40B4-BE49-F238E27FC236}">
                <a16:creationId xmlns:a16="http://schemas.microsoft.com/office/drawing/2014/main" id="{7639B43D-5CA3-462D-8567-9747D1B8F82E}"/>
              </a:ext>
            </a:extLst>
          </p:cNvPr>
          <p:cNvSpPr/>
          <p:nvPr/>
        </p:nvSpPr>
        <p:spPr>
          <a:xfrm>
            <a:off x="7748338" y="2730500"/>
            <a:ext cx="4443662" cy="4127500"/>
          </a:xfrm>
          <a:prstGeom prst="rect">
            <a:avLst/>
          </a:prstGeom>
          <a:solidFill>
            <a:srgbClr val="9B92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2" name="ïṧ1iďe">
            <a:extLst>
              <a:ext uri="{FF2B5EF4-FFF2-40B4-BE49-F238E27FC236}">
                <a16:creationId xmlns:a16="http://schemas.microsoft.com/office/drawing/2014/main" id="{01509137-1AC7-4D1B-B589-0AA272FCA785}"/>
              </a:ext>
            </a:extLst>
          </p:cNvPr>
          <p:cNvSpPr/>
          <p:nvPr/>
        </p:nvSpPr>
        <p:spPr>
          <a:xfrm>
            <a:off x="0" y="4127500"/>
            <a:ext cx="12192000" cy="2730500"/>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23" name="iṥlíḑè">
            <a:extLst>
              <a:ext uri="{FF2B5EF4-FFF2-40B4-BE49-F238E27FC236}">
                <a16:creationId xmlns:a16="http://schemas.microsoft.com/office/drawing/2014/main" id="{7639B43D-5CA3-462D-8567-9747D1B8F82E}"/>
              </a:ext>
            </a:extLst>
          </p:cNvPr>
          <p:cNvSpPr/>
          <p:nvPr/>
        </p:nvSpPr>
        <p:spPr>
          <a:xfrm>
            <a:off x="0" y="0"/>
            <a:ext cx="2556807" cy="6858000"/>
          </a:xfrm>
          <a:prstGeom prst="rect">
            <a:avLst/>
          </a:prstGeom>
          <a:solidFill>
            <a:srgbClr val="9B92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4" name="矩形 23"/>
          <p:cNvSpPr/>
          <p:nvPr/>
        </p:nvSpPr>
        <p:spPr>
          <a:xfrm>
            <a:off x="964728" y="800100"/>
            <a:ext cx="10528038" cy="5581649"/>
          </a:xfrm>
          <a:prstGeom prst="rect">
            <a:avLst/>
          </a:prstGeom>
          <a:solidFill>
            <a:schemeClr val="bg1"/>
          </a:solidFill>
          <a:ln>
            <a:noFill/>
          </a:ln>
          <a:effectLst>
            <a:outerShdw blurRad="508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a:t>该矩阵称为“帽子矩阵”，</a:t>
            </a:r>
            <a:endParaRPr lang="zh-CN" altLang="en-US"/>
          </a:p>
        </p:txBody>
      </p:sp>
      <p:sp>
        <p:nvSpPr>
          <p:cNvPr id="6" name="isḻíḋè">
            <a:extLst>
              <a:ext uri="{FF2B5EF4-FFF2-40B4-BE49-F238E27FC236}">
                <a16:creationId xmlns:a16="http://schemas.microsoft.com/office/drawing/2014/main" id="{A88208DE-32F6-4DF4-AE97-E254C124F3D1}"/>
              </a:ext>
            </a:extLst>
          </p:cNvPr>
          <p:cNvSpPr/>
          <p:nvPr/>
        </p:nvSpPr>
        <p:spPr bwMode="auto">
          <a:xfrm>
            <a:off x="887601" y="942992"/>
            <a:ext cx="3406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eaLnBrk="0" fontAlgn="base" hangingPunct="0">
              <a:spcBef>
                <a:spcPct val="0"/>
              </a:spcBef>
              <a:spcAft>
                <a:spcPct val="0"/>
              </a:spcAft>
              <a:defRPr>
                <a:solidFill>
                  <a:schemeClr val="tx1"/>
                </a:solidFill>
              </a:defRPr>
            </a:lvl1pPr>
            <a:lvl2pPr eaLnBrk="0" fontAlgn="base" hangingPunct="0">
              <a:spcBef>
                <a:spcPct val="0"/>
              </a:spcBef>
              <a:spcAft>
                <a:spcPct val="0"/>
              </a:spcAft>
              <a:defRPr>
                <a:solidFill>
                  <a:schemeClr val="tx1"/>
                </a:solidFill>
              </a:defRPr>
            </a:lvl2pPr>
            <a:lvl3pPr eaLnBrk="0" fontAlgn="base" hangingPunct="0">
              <a:spcBef>
                <a:spcPct val="0"/>
              </a:spcBef>
              <a:spcAft>
                <a:spcPct val="0"/>
              </a:spcAft>
              <a:defRPr>
                <a:solidFill>
                  <a:schemeClr val="tx1"/>
                </a:solidFill>
              </a:defRPr>
            </a:lvl3pPr>
            <a:lvl4pPr eaLnBrk="0" fontAlgn="base" hangingPunct="0">
              <a:spcBef>
                <a:spcPct val="0"/>
              </a:spcBef>
              <a:spcAft>
                <a:spcPct val="0"/>
              </a:spcAft>
              <a:defRPr>
                <a:solidFill>
                  <a:schemeClr val="tx1"/>
                </a:solidFill>
              </a:defRPr>
            </a:lvl4pPr>
            <a:lvl5pPr eaLnBrk="0" fontAlgn="base" hangingPunct="0">
              <a:spcBef>
                <a:spcPct val="0"/>
              </a:spcBef>
              <a:spcAft>
                <a:spcPct val="0"/>
              </a:spcAft>
              <a:defRPr>
                <a:solidFill>
                  <a:schemeClr val="tx1"/>
                </a:solidFill>
              </a:defRPr>
            </a:lvl5pPr>
            <a:lvl6pPr eaLnBrk="0" fontAlgn="base" hangingPunct="0">
              <a:spcBef>
                <a:spcPct val="0"/>
              </a:spcBef>
              <a:spcAft>
                <a:spcPct val="0"/>
              </a:spcAft>
              <a:defRPr>
                <a:solidFill>
                  <a:schemeClr val="tx1"/>
                </a:solidFill>
              </a:defRPr>
            </a:lvl6pPr>
            <a:lvl7pPr eaLnBrk="0" fontAlgn="base" hangingPunct="0">
              <a:spcBef>
                <a:spcPct val="0"/>
              </a:spcBef>
              <a:spcAft>
                <a:spcPct val="0"/>
              </a:spcAft>
              <a:defRPr>
                <a:solidFill>
                  <a:schemeClr val="tx1"/>
                </a:solidFill>
              </a:defRPr>
            </a:lvl7pPr>
            <a:lvl8pPr eaLnBrk="0" fontAlgn="base" hangingPunct="0">
              <a:spcBef>
                <a:spcPct val="0"/>
              </a:spcBef>
              <a:spcAft>
                <a:spcPct val="0"/>
              </a:spcAft>
              <a:defRPr>
                <a:solidFill>
                  <a:schemeClr val="tx1"/>
                </a:solidFill>
              </a:defRPr>
            </a:lvl8pPr>
            <a:lvl9pPr eaLnBrk="0" fontAlgn="base" hangingPunct="0">
              <a:spcBef>
                <a:spcPct val="0"/>
              </a:spcBef>
              <a:spcAft>
                <a:spcPct val="0"/>
              </a:spcAft>
              <a:defRPr>
                <a:solidFill>
                  <a:schemeClr val="tx1"/>
                </a:solidFill>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6000" b="0" i="0" u="none" strike="noStrike" cap="none" normalizeH="0" baseline="0" dirty="0">
                <a:ln>
                  <a:noFill/>
                </a:ln>
                <a:effectLst/>
                <a:latin typeface="微软雅黑" panose="020B0503020204020204" pitchFamily="34" charset="-122"/>
                <a:ea typeface="微软雅黑" panose="020B0503020204020204" pitchFamily="34" charset="-122"/>
              </a:rPr>
              <a:t>Q&amp;A</a:t>
            </a:r>
            <a:endParaRPr kumimoji="0" lang="zh-CN" altLang="zh-CN" sz="6000" b="0" i="0" u="none" strike="noStrike" cap="none" normalizeH="0" baseline="0" dirty="0">
              <a:ln>
                <a:noFill/>
              </a:ln>
              <a:effectLst/>
              <a:latin typeface="微软雅黑" panose="020B0503020204020204" pitchFamily="34" charset="-122"/>
              <a:ea typeface="微软雅黑" panose="020B0503020204020204" pitchFamily="34" charset="-122"/>
            </a:endParaRPr>
          </a:p>
        </p:txBody>
      </p:sp>
      <p:sp>
        <p:nvSpPr>
          <p:cNvPr id="93" name="矩形 92">
            <a:extLst>
              <a:ext uri="{FF2B5EF4-FFF2-40B4-BE49-F238E27FC236}">
                <a16:creationId xmlns:a16="http://schemas.microsoft.com/office/drawing/2014/main" id="{2D96C15A-DF4D-4217-A9D7-D5B83026B32C}"/>
              </a:ext>
            </a:extLst>
          </p:cNvPr>
          <p:cNvSpPr/>
          <p:nvPr/>
        </p:nvSpPr>
        <p:spPr>
          <a:xfrm>
            <a:off x="1428751" y="1928491"/>
            <a:ext cx="2324100" cy="4247317"/>
          </a:xfrm>
          <a:prstGeom prst="rect">
            <a:avLst/>
          </a:prstGeom>
        </p:spPr>
        <p:txBody>
          <a:bodyPr wrap="square">
            <a:spAutoFit/>
          </a:bodyPr>
          <a:lstStyle/>
          <a:p>
            <a:pPr indent="267970" algn="just">
              <a:spcAft>
                <a:spcPts val="0"/>
              </a:spcAft>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例</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2.13 </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某机床厂加工一种零件，根据经验知道，该厂加工零件的椭圆度渐近服从正态分布，其总体均值为</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0.081mm</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，今另换一种新机床进行加工，取</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200</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个零件进行检验，得到椭圆度均值为</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0.076mm</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，样本标准差为</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0.025mm</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，问新机床加工零件的椭圆度总体均值与以前有无显著差别。</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97" name="组合 96">
            <a:extLst>
              <a:ext uri="{FF2B5EF4-FFF2-40B4-BE49-F238E27FC236}">
                <a16:creationId xmlns:a16="http://schemas.microsoft.com/office/drawing/2014/main" id="{91B2ACEC-B833-49DB-9F59-43F795A9D873}"/>
              </a:ext>
            </a:extLst>
          </p:cNvPr>
          <p:cNvGrpSpPr/>
          <p:nvPr/>
        </p:nvGrpSpPr>
        <p:grpSpPr>
          <a:xfrm>
            <a:off x="8607711" y="-632877"/>
            <a:ext cx="3174978" cy="1638039"/>
            <a:chOff x="8607711" y="-632877"/>
            <a:chExt cx="3174978" cy="1638039"/>
          </a:xfrm>
        </p:grpSpPr>
        <p:sp>
          <p:nvSpPr>
            <p:cNvPr id="95" name="矩形 94">
              <a:extLst>
                <a:ext uri="{FF2B5EF4-FFF2-40B4-BE49-F238E27FC236}">
                  <a16:creationId xmlns:a16="http://schemas.microsoft.com/office/drawing/2014/main" id="{68EF6A8C-C7B0-47B7-AF5A-87BB0B29396B}"/>
                </a:ext>
              </a:extLst>
            </p:cNvPr>
            <p:cNvSpPr/>
            <p:nvPr/>
          </p:nvSpPr>
          <p:spPr>
            <a:xfrm>
              <a:off x="8897634" y="-632877"/>
              <a:ext cx="2595132" cy="1265753"/>
            </a:xfrm>
            <a:prstGeom prst="rect">
              <a:avLst/>
            </a:prstGeom>
            <a:solidFill>
              <a:schemeClr val="bg1"/>
            </a:solid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96" name="标题 1">
              <a:extLst>
                <a:ext uri="{FF2B5EF4-FFF2-40B4-BE49-F238E27FC236}">
                  <a16:creationId xmlns:a16="http://schemas.microsoft.com/office/drawing/2014/main" id="{2D73016C-74CE-48DA-A074-E028E60CE6B9}"/>
                </a:ext>
              </a:extLst>
            </p:cNvPr>
            <p:cNvSpPr txBox="1">
              <a:spLocks/>
            </p:cNvSpPr>
            <p:nvPr/>
          </p:nvSpPr>
          <p:spPr>
            <a:xfrm>
              <a:off x="8607711" y="-58420"/>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假设检验</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endParaRPr>
            </a:p>
          </p:txBody>
        </p:sp>
      </p:grpSp>
      <p:pic>
        <p:nvPicPr>
          <p:cNvPr id="3" name="图片 2">
            <a:extLst>
              <a:ext uri="{FF2B5EF4-FFF2-40B4-BE49-F238E27FC236}">
                <a16:creationId xmlns:a16="http://schemas.microsoft.com/office/drawing/2014/main" id="{96D31415-6DA7-4D80-9CB4-31758902D61C}"/>
              </a:ext>
            </a:extLst>
          </p:cNvPr>
          <p:cNvPicPr>
            <a:picLocks noChangeAspect="1"/>
          </p:cNvPicPr>
          <p:nvPr/>
        </p:nvPicPr>
        <p:blipFill>
          <a:blip r:embed="rId2"/>
          <a:stretch>
            <a:fillRect/>
          </a:stretch>
        </p:blipFill>
        <p:spPr>
          <a:xfrm>
            <a:off x="4216874" y="1948154"/>
            <a:ext cx="7197226" cy="4159095"/>
          </a:xfrm>
          <a:prstGeom prst="rect">
            <a:avLst/>
          </a:prstGeom>
        </p:spPr>
      </p:pic>
    </p:spTree>
    <p:extLst>
      <p:ext uri="{BB962C8B-B14F-4D97-AF65-F5344CB8AC3E}">
        <p14:creationId xmlns:p14="http://schemas.microsoft.com/office/powerpoint/2010/main" val="2711293586"/>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ïŝļîḓe">
            <a:extLst>
              <a:ext uri="{FF2B5EF4-FFF2-40B4-BE49-F238E27FC236}">
                <a16:creationId xmlns:a16="http://schemas.microsoft.com/office/drawing/2014/main" id="{284A9F04-7B4D-43D7-B818-AF9279589FF5}"/>
              </a:ext>
            </a:extLst>
          </p:cNvPr>
          <p:cNvSpPr/>
          <p:nvPr/>
        </p:nvSpPr>
        <p:spPr>
          <a:xfrm>
            <a:off x="-35384" y="1024224"/>
            <a:ext cx="6131383" cy="5019675"/>
          </a:xfrm>
          <a:prstGeom prst="rect">
            <a:avLst/>
          </a:prstGeom>
          <a:solidFill>
            <a:srgbClr val="9B92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rmAutofit/>
          </a:bodyPr>
          <a:lstStyle/>
          <a:p>
            <a:pPr lvl="0" algn="ctr" defTabSz="913765">
              <a:lnSpc>
                <a:spcPct val="200000"/>
              </a:lnSpc>
              <a:buSzPct val="25000"/>
              <a:defRPr/>
            </a:pPr>
            <a:endParaRPr lang="en-US" altLang="zh-CN" sz="3200" i="1" dirty="0">
              <a:solidFill>
                <a:schemeClr val="tx1"/>
              </a:solidFill>
            </a:endParaRPr>
          </a:p>
        </p:txBody>
      </p:sp>
      <p:sp>
        <p:nvSpPr>
          <p:cNvPr id="5" name="ïŝļîḓe">
            <a:extLst>
              <a:ext uri="{FF2B5EF4-FFF2-40B4-BE49-F238E27FC236}">
                <a16:creationId xmlns:a16="http://schemas.microsoft.com/office/drawing/2014/main" id="{284A9F04-7B4D-43D7-B818-AF9279589FF5}"/>
              </a:ext>
            </a:extLst>
          </p:cNvPr>
          <p:cNvSpPr/>
          <p:nvPr/>
        </p:nvSpPr>
        <p:spPr>
          <a:xfrm>
            <a:off x="6096000" y="1024224"/>
            <a:ext cx="6096000" cy="5019675"/>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rmAutofit/>
          </a:bodyPr>
          <a:lstStyle/>
          <a:p>
            <a:pPr lvl="0" algn="ctr" defTabSz="913765">
              <a:lnSpc>
                <a:spcPct val="200000"/>
              </a:lnSpc>
              <a:buSzPct val="25000"/>
              <a:defRPr/>
            </a:pPr>
            <a:endParaRPr lang="en-US" altLang="zh-CN" sz="3200" i="1" dirty="0">
              <a:solidFill>
                <a:schemeClr val="tx1"/>
              </a:solidFill>
            </a:endParaRPr>
          </a:p>
        </p:txBody>
      </p:sp>
      <p:sp>
        <p:nvSpPr>
          <p:cNvPr id="36" name="ïŝļîḓe">
            <a:extLst>
              <a:ext uri="{FF2B5EF4-FFF2-40B4-BE49-F238E27FC236}">
                <a16:creationId xmlns:a16="http://schemas.microsoft.com/office/drawing/2014/main" id="{284A9F04-7B4D-43D7-B818-AF9279589FF5}"/>
              </a:ext>
            </a:extLst>
          </p:cNvPr>
          <p:cNvSpPr/>
          <p:nvPr/>
        </p:nvSpPr>
        <p:spPr>
          <a:xfrm>
            <a:off x="-35386" y="1029526"/>
            <a:ext cx="12227385" cy="1110193"/>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ormAutofit/>
          </a:bodyPr>
          <a:lstStyle/>
          <a:p>
            <a:pPr lvl="0" algn="ctr" defTabSz="913765">
              <a:lnSpc>
                <a:spcPct val="200000"/>
              </a:lnSpc>
              <a:buSzPct val="25000"/>
              <a:defRPr/>
            </a:pPr>
            <a:endParaRPr lang="en-US" altLang="zh-CN" sz="3200" i="1" dirty="0">
              <a:solidFill>
                <a:schemeClr val="tx1"/>
              </a:solidFill>
            </a:endParaRPr>
          </a:p>
        </p:txBody>
      </p:sp>
      <p:sp>
        <p:nvSpPr>
          <p:cNvPr id="6" name="ïslïḓé">
            <a:extLst>
              <a:ext uri="{FF2B5EF4-FFF2-40B4-BE49-F238E27FC236}">
                <a16:creationId xmlns:a16="http://schemas.microsoft.com/office/drawing/2014/main" id="{08E11700-C454-44E9-ACBE-8C624C924062}"/>
              </a:ext>
            </a:extLst>
          </p:cNvPr>
          <p:cNvSpPr txBox="1"/>
          <p:nvPr/>
        </p:nvSpPr>
        <p:spPr>
          <a:xfrm>
            <a:off x="4775609" y="912836"/>
            <a:ext cx="4457699" cy="1428750"/>
          </a:xfrm>
          <a:prstGeom prst="rect">
            <a:avLst/>
          </a:prstGeom>
          <a:noFill/>
          <a:ln>
            <a:noFill/>
          </a:ln>
        </p:spPr>
        <p:txBody>
          <a:bodyPr wrap="square" lIns="91440" tIns="45720" rIns="91440" bIns="45720" anchor="ctr" anchorCtr="0">
            <a:normAutofit/>
          </a:body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zh-CN" altLang="en-US" sz="2400" b="1"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rPr>
              <a:t>均值适用性与缺陷</a:t>
            </a:r>
            <a:endParaRPr kumimoji="0" lang="en-US" sz="2400" b="1"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endParaRPr>
          </a:p>
        </p:txBody>
      </p:sp>
      <p:cxnSp>
        <p:nvCxnSpPr>
          <p:cNvPr id="7" name="直接连接符 6">
            <a:extLst>
              <a:ext uri="{FF2B5EF4-FFF2-40B4-BE49-F238E27FC236}">
                <a16:creationId xmlns:a16="http://schemas.microsoft.com/office/drawing/2014/main" id="{AC4583D4-4849-4CC8-B64C-B85862B6036F}"/>
              </a:ext>
            </a:extLst>
          </p:cNvPr>
          <p:cNvCxnSpPr>
            <a:cxnSpLocks/>
          </p:cNvCxnSpPr>
          <p:nvPr/>
        </p:nvCxnSpPr>
        <p:spPr>
          <a:xfrm>
            <a:off x="541199" y="2087574"/>
            <a:ext cx="11405146" cy="91654"/>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grpSp>
        <p:nvGrpSpPr>
          <p:cNvPr id="8" name="i$ḷiḑe">
            <a:extLst>
              <a:ext uri="{FF2B5EF4-FFF2-40B4-BE49-F238E27FC236}">
                <a16:creationId xmlns:a16="http://schemas.microsoft.com/office/drawing/2014/main" id="{E3771CAE-CAF5-45F8-AC00-3C6631BDC6E4}"/>
              </a:ext>
            </a:extLst>
          </p:cNvPr>
          <p:cNvGrpSpPr/>
          <p:nvPr/>
        </p:nvGrpSpPr>
        <p:grpSpPr>
          <a:xfrm>
            <a:off x="577604" y="2585148"/>
            <a:ext cx="336394" cy="336393"/>
            <a:chOff x="5665664" y="4471043"/>
            <a:chExt cx="292889" cy="292889"/>
          </a:xfrm>
        </p:grpSpPr>
        <p:sp>
          <p:nvSpPr>
            <p:cNvPr id="18" name="íṥḷidê">
              <a:extLst>
                <a:ext uri="{FF2B5EF4-FFF2-40B4-BE49-F238E27FC236}">
                  <a16:creationId xmlns:a16="http://schemas.microsoft.com/office/drawing/2014/main" id="{255A17CB-9CF2-468D-84F1-18866D38AE02}"/>
                </a:ext>
              </a:extLst>
            </p:cNvPr>
            <p:cNvSpPr/>
            <p:nvPr/>
          </p:nvSpPr>
          <p:spPr>
            <a:xfrm>
              <a:off x="5665664" y="4471043"/>
              <a:ext cx="292889" cy="292889"/>
            </a:xfrm>
            <a:prstGeom prst="ellipse">
              <a:avLst/>
            </a:prstGeom>
            <a:solidFill>
              <a:schemeClr val="tx1">
                <a:lumMod val="50000"/>
                <a:lumOff val="50000"/>
              </a:schemeClr>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6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19" name="íṡ1îḋè">
              <a:extLst>
                <a:ext uri="{FF2B5EF4-FFF2-40B4-BE49-F238E27FC236}">
                  <a16:creationId xmlns:a16="http://schemas.microsoft.com/office/drawing/2014/main" id="{35FB4062-BDD2-4E9D-B8E1-7A8ABC62C626}"/>
                </a:ext>
              </a:extLst>
            </p:cNvPr>
            <p:cNvSpPr/>
            <p:nvPr/>
          </p:nvSpPr>
          <p:spPr>
            <a:xfrm>
              <a:off x="5739350" y="4557783"/>
              <a:ext cx="145495" cy="119410"/>
            </a:xfrm>
            <a:custGeom>
              <a:avLst/>
              <a:gdLst>
                <a:gd name="T0" fmla="*/ 318 w 753"/>
                <a:gd name="T1" fmla="*/ 47 h 619"/>
                <a:gd name="T2" fmla="*/ 369 w 753"/>
                <a:gd name="T3" fmla="*/ 69 h 619"/>
                <a:gd name="T4" fmla="*/ 458 w 753"/>
                <a:gd name="T5" fmla="*/ 8 h 619"/>
                <a:gd name="T6" fmla="*/ 383 w 753"/>
                <a:gd name="T7" fmla="*/ 112 h 619"/>
                <a:gd name="T8" fmla="*/ 355 w 753"/>
                <a:gd name="T9" fmla="*/ 112 h 619"/>
                <a:gd name="T10" fmla="*/ 650 w 753"/>
                <a:gd name="T11" fmla="*/ 296 h 619"/>
                <a:gd name="T12" fmla="*/ 690 w 753"/>
                <a:gd name="T13" fmla="*/ 579 h 619"/>
                <a:gd name="T14" fmla="*/ 690 w 753"/>
                <a:gd name="T15" fmla="*/ 619 h 619"/>
                <a:gd name="T16" fmla="*/ 43 w 753"/>
                <a:gd name="T17" fmla="*/ 599 h 619"/>
                <a:gd name="T18" fmla="*/ 103 w 753"/>
                <a:gd name="T19" fmla="*/ 579 h 619"/>
                <a:gd name="T20" fmla="*/ 0 w 753"/>
                <a:gd name="T21" fmla="*/ 173 h 619"/>
                <a:gd name="T22" fmla="*/ 115 w 753"/>
                <a:gd name="T23" fmla="*/ 68 h 619"/>
                <a:gd name="T24" fmla="*/ 267 w 753"/>
                <a:gd name="T25" fmla="*/ 64 h 619"/>
                <a:gd name="T26" fmla="*/ 377 w 753"/>
                <a:gd name="T27" fmla="*/ 138 h 619"/>
                <a:gd name="T28" fmla="*/ 486 w 753"/>
                <a:gd name="T29" fmla="*/ 64 h 619"/>
                <a:gd name="T30" fmla="*/ 638 w 753"/>
                <a:gd name="T31" fmla="*/ 68 h 619"/>
                <a:gd name="T32" fmla="*/ 753 w 753"/>
                <a:gd name="T33" fmla="*/ 173 h 619"/>
                <a:gd name="T34" fmla="*/ 610 w 753"/>
                <a:gd name="T35" fmla="*/ 579 h 619"/>
                <a:gd name="T36" fmla="*/ 544 w 753"/>
                <a:gd name="T37" fmla="*/ 266 h 619"/>
                <a:gd name="T38" fmla="*/ 377 w 753"/>
                <a:gd name="T39" fmla="*/ 266 h 619"/>
                <a:gd name="T40" fmla="*/ 209 w 753"/>
                <a:gd name="T41" fmla="*/ 266 h 619"/>
                <a:gd name="T42" fmla="*/ 143 w 753"/>
                <a:gd name="T43" fmla="*/ 579 h 619"/>
                <a:gd name="T44" fmla="*/ 412 w 753"/>
                <a:gd name="T45" fmla="*/ 352 h 619"/>
                <a:gd name="T46" fmla="*/ 567 w 753"/>
                <a:gd name="T47" fmla="*/ 332 h 619"/>
                <a:gd name="T48" fmla="*/ 587 w 753"/>
                <a:gd name="T49" fmla="*/ 579 h 619"/>
                <a:gd name="T50" fmla="*/ 389 w 753"/>
                <a:gd name="T51" fmla="*/ 352 h 619"/>
                <a:gd name="T52" fmla="*/ 369 w 753"/>
                <a:gd name="T53" fmla="*/ 535 h 619"/>
                <a:gd name="T54" fmla="*/ 166 w 753"/>
                <a:gd name="T55" fmla="*/ 515 h 619"/>
                <a:gd name="T56" fmla="*/ 186 w 753"/>
                <a:gd name="T57" fmla="*/ 332 h 619"/>
                <a:gd name="T58" fmla="*/ 389 w 753"/>
                <a:gd name="T59" fmla="*/ 352 h 619"/>
                <a:gd name="T60" fmla="*/ 206 w 753"/>
                <a:gd name="T61" fmla="*/ 372 h 619"/>
                <a:gd name="T62" fmla="*/ 349 w 753"/>
                <a:gd name="T63" fmla="*/ 495 h 6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53" h="619">
                  <a:moveTo>
                    <a:pt x="318" y="75"/>
                  </a:moveTo>
                  <a:cubicBezTo>
                    <a:pt x="311" y="67"/>
                    <a:pt x="311" y="55"/>
                    <a:pt x="318" y="47"/>
                  </a:cubicBezTo>
                  <a:cubicBezTo>
                    <a:pt x="326" y="39"/>
                    <a:pt x="339" y="39"/>
                    <a:pt x="347" y="47"/>
                  </a:cubicBezTo>
                  <a:lnTo>
                    <a:pt x="369" y="69"/>
                  </a:lnTo>
                  <a:lnTo>
                    <a:pt x="430" y="8"/>
                  </a:lnTo>
                  <a:cubicBezTo>
                    <a:pt x="438" y="0"/>
                    <a:pt x="451" y="0"/>
                    <a:pt x="458" y="8"/>
                  </a:cubicBezTo>
                  <a:cubicBezTo>
                    <a:pt x="466" y="16"/>
                    <a:pt x="466" y="28"/>
                    <a:pt x="458" y="36"/>
                  </a:cubicBezTo>
                  <a:lnTo>
                    <a:pt x="383" y="112"/>
                  </a:lnTo>
                  <a:cubicBezTo>
                    <a:pt x="379" y="115"/>
                    <a:pt x="374" y="117"/>
                    <a:pt x="369" y="117"/>
                  </a:cubicBezTo>
                  <a:cubicBezTo>
                    <a:pt x="364" y="117"/>
                    <a:pt x="359" y="115"/>
                    <a:pt x="355" y="112"/>
                  </a:cubicBezTo>
                  <a:lnTo>
                    <a:pt x="318" y="75"/>
                  </a:lnTo>
                  <a:close/>
                  <a:moveTo>
                    <a:pt x="650" y="296"/>
                  </a:moveTo>
                  <a:lnTo>
                    <a:pt x="650" y="579"/>
                  </a:lnTo>
                  <a:lnTo>
                    <a:pt x="690" y="579"/>
                  </a:lnTo>
                  <a:cubicBezTo>
                    <a:pt x="701" y="579"/>
                    <a:pt x="710" y="588"/>
                    <a:pt x="710" y="599"/>
                  </a:cubicBezTo>
                  <a:cubicBezTo>
                    <a:pt x="710" y="610"/>
                    <a:pt x="701" y="619"/>
                    <a:pt x="690" y="619"/>
                  </a:cubicBezTo>
                  <a:lnTo>
                    <a:pt x="63" y="619"/>
                  </a:lnTo>
                  <a:cubicBezTo>
                    <a:pt x="52" y="619"/>
                    <a:pt x="43" y="610"/>
                    <a:pt x="43" y="599"/>
                  </a:cubicBezTo>
                  <a:cubicBezTo>
                    <a:pt x="43" y="588"/>
                    <a:pt x="52" y="579"/>
                    <a:pt x="63" y="579"/>
                  </a:cubicBezTo>
                  <a:lnTo>
                    <a:pt x="103" y="579"/>
                  </a:lnTo>
                  <a:lnTo>
                    <a:pt x="103" y="296"/>
                  </a:lnTo>
                  <a:cubicBezTo>
                    <a:pt x="45" y="286"/>
                    <a:pt x="0" y="234"/>
                    <a:pt x="0" y="173"/>
                  </a:cubicBezTo>
                  <a:cubicBezTo>
                    <a:pt x="0" y="167"/>
                    <a:pt x="3" y="161"/>
                    <a:pt x="7" y="157"/>
                  </a:cubicBezTo>
                  <a:lnTo>
                    <a:pt x="115" y="68"/>
                  </a:lnTo>
                  <a:cubicBezTo>
                    <a:pt x="119" y="65"/>
                    <a:pt x="123" y="64"/>
                    <a:pt x="128" y="64"/>
                  </a:cubicBezTo>
                  <a:lnTo>
                    <a:pt x="267" y="64"/>
                  </a:lnTo>
                  <a:cubicBezTo>
                    <a:pt x="275" y="64"/>
                    <a:pt x="283" y="69"/>
                    <a:pt x="286" y="76"/>
                  </a:cubicBezTo>
                  <a:cubicBezTo>
                    <a:pt x="301" y="114"/>
                    <a:pt x="336" y="138"/>
                    <a:pt x="377" y="138"/>
                  </a:cubicBezTo>
                  <a:cubicBezTo>
                    <a:pt x="417" y="138"/>
                    <a:pt x="453" y="114"/>
                    <a:pt x="468" y="76"/>
                  </a:cubicBezTo>
                  <a:cubicBezTo>
                    <a:pt x="471" y="69"/>
                    <a:pt x="478" y="64"/>
                    <a:pt x="486" y="64"/>
                  </a:cubicBezTo>
                  <a:lnTo>
                    <a:pt x="626" y="64"/>
                  </a:lnTo>
                  <a:cubicBezTo>
                    <a:pt x="630" y="64"/>
                    <a:pt x="635" y="65"/>
                    <a:pt x="638" y="68"/>
                  </a:cubicBezTo>
                  <a:lnTo>
                    <a:pt x="746" y="157"/>
                  </a:lnTo>
                  <a:cubicBezTo>
                    <a:pt x="751" y="161"/>
                    <a:pt x="753" y="167"/>
                    <a:pt x="753" y="173"/>
                  </a:cubicBezTo>
                  <a:cubicBezTo>
                    <a:pt x="753" y="234"/>
                    <a:pt x="709" y="286"/>
                    <a:pt x="650" y="296"/>
                  </a:cubicBezTo>
                  <a:close/>
                  <a:moveTo>
                    <a:pt x="610" y="579"/>
                  </a:moveTo>
                  <a:lnTo>
                    <a:pt x="610" y="297"/>
                  </a:lnTo>
                  <a:cubicBezTo>
                    <a:pt x="585" y="293"/>
                    <a:pt x="563" y="283"/>
                    <a:pt x="544" y="266"/>
                  </a:cubicBezTo>
                  <a:cubicBezTo>
                    <a:pt x="521" y="287"/>
                    <a:pt x="492" y="298"/>
                    <a:pt x="460" y="298"/>
                  </a:cubicBezTo>
                  <a:cubicBezTo>
                    <a:pt x="429" y="298"/>
                    <a:pt x="400" y="287"/>
                    <a:pt x="377" y="266"/>
                  </a:cubicBezTo>
                  <a:cubicBezTo>
                    <a:pt x="354" y="287"/>
                    <a:pt x="324" y="298"/>
                    <a:pt x="293" y="298"/>
                  </a:cubicBezTo>
                  <a:cubicBezTo>
                    <a:pt x="262" y="298"/>
                    <a:pt x="232" y="287"/>
                    <a:pt x="209" y="266"/>
                  </a:cubicBezTo>
                  <a:cubicBezTo>
                    <a:pt x="191" y="283"/>
                    <a:pt x="168" y="293"/>
                    <a:pt x="143" y="297"/>
                  </a:cubicBezTo>
                  <a:lnTo>
                    <a:pt x="143" y="579"/>
                  </a:lnTo>
                  <a:lnTo>
                    <a:pt x="412" y="579"/>
                  </a:lnTo>
                  <a:lnTo>
                    <a:pt x="412" y="352"/>
                  </a:lnTo>
                  <a:cubicBezTo>
                    <a:pt x="412" y="341"/>
                    <a:pt x="421" y="332"/>
                    <a:pt x="432" y="332"/>
                  </a:cubicBezTo>
                  <a:lnTo>
                    <a:pt x="567" y="332"/>
                  </a:lnTo>
                  <a:cubicBezTo>
                    <a:pt x="578" y="332"/>
                    <a:pt x="587" y="341"/>
                    <a:pt x="587" y="352"/>
                  </a:cubicBezTo>
                  <a:lnTo>
                    <a:pt x="587" y="579"/>
                  </a:lnTo>
                  <a:lnTo>
                    <a:pt x="610" y="579"/>
                  </a:lnTo>
                  <a:close/>
                  <a:moveTo>
                    <a:pt x="389" y="352"/>
                  </a:moveTo>
                  <a:lnTo>
                    <a:pt x="389" y="515"/>
                  </a:lnTo>
                  <a:cubicBezTo>
                    <a:pt x="389" y="527"/>
                    <a:pt x="380" y="535"/>
                    <a:pt x="369" y="535"/>
                  </a:cubicBezTo>
                  <a:lnTo>
                    <a:pt x="186" y="535"/>
                  </a:lnTo>
                  <a:cubicBezTo>
                    <a:pt x="175" y="535"/>
                    <a:pt x="166" y="527"/>
                    <a:pt x="166" y="515"/>
                  </a:cubicBezTo>
                  <a:lnTo>
                    <a:pt x="166" y="352"/>
                  </a:lnTo>
                  <a:cubicBezTo>
                    <a:pt x="166" y="341"/>
                    <a:pt x="175" y="332"/>
                    <a:pt x="186" y="332"/>
                  </a:cubicBezTo>
                  <a:lnTo>
                    <a:pt x="369" y="332"/>
                  </a:lnTo>
                  <a:cubicBezTo>
                    <a:pt x="380" y="332"/>
                    <a:pt x="389" y="341"/>
                    <a:pt x="389" y="352"/>
                  </a:cubicBezTo>
                  <a:close/>
                  <a:moveTo>
                    <a:pt x="349" y="372"/>
                  </a:moveTo>
                  <a:lnTo>
                    <a:pt x="206" y="372"/>
                  </a:lnTo>
                  <a:lnTo>
                    <a:pt x="206" y="495"/>
                  </a:lnTo>
                  <a:lnTo>
                    <a:pt x="349" y="495"/>
                  </a:lnTo>
                  <a:lnTo>
                    <a:pt x="349" y="372"/>
                  </a:lnTo>
                  <a:close/>
                </a:path>
              </a:pathLst>
            </a:custGeom>
            <a:solidFill>
              <a:schemeClr val="bg1"/>
            </a:solidFill>
            <a:ln>
              <a:noFill/>
            </a:ln>
            <a:effec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grpSp>
      <p:sp>
        <p:nvSpPr>
          <p:cNvPr id="9" name="îs1iḍè">
            <a:extLst>
              <a:ext uri="{FF2B5EF4-FFF2-40B4-BE49-F238E27FC236}">
                <a16:creationId xmlns:a16="http://schemas.microsoft.com/office/drawing/2014/main" id="{B3B1AE26-FF61-4F2F-BDEF-0ABA89228933}"/>
              </a:ext>
            </a:extLst>
          </p:cNvPr>
          <p:cNvSpPr txBox="1"/>
          <p:nvPr/>
        </p:nvSpPr>
        <p:spPr>
          <a:xfrm>
            <a:off x="913985" y="2868462"/>
            <a:ext cx="4751063" cy="1630967"/>
          </a:xfrm>
          <a:prstGeom prst="rect">
            <a:avLst/>
          </a:prstGeom>
          <a:noFill/>
        </p:spPr>
        <p:txBody>
          <a:bodyPr wrap="square" lIns="91440" tIns="45720" rIns="91440" bIns="45720">
            <a:normAutofit/>
          </a:bodyPr>
          <a:lstStyle/>
          <a:p>
            <a:pPr algn="just">
              <a:lnSpc>
                <a:spcPct val="120000"/>
              </a:lnSpc>
            </a:pPr>
            <a:r>
              <a:rPr lang="zh-CN" altLang="en-US" dirty="0" smtClean="0">
                <a:solidFill>
                  <a:schemeClr val="bg1"/>
                </a:solidFill>
                <a:latin typeface="微软雅黑" panose="020B0503020204020204" pitchFamily="34" charset="-122"/>
                <a:ea typeface="微软雅黑" panose="020B0503020204020204" pitchFamily="34" charset="-122"/>
              </a:rPr>
              <a:t>受</a:t>
            </a:r>
            <a:r>
              <a:rPr lang="zh-CN" altLang="en-US" dirty="0">
                <a:solidFill>
                  <a:schemeClr val="bg1"/>
                </a:solidFill>
                <a:latin typeface="微软雅黑" panose="020B0503020204020204" pitchFamily="34" charset="-122"/>
                <a:ea typeface="微软雅黑" panose="020B0503020204020204" pitchFamily="34" charset="-122"/>
              </a:rPr>
              <a:t>极端值的影响较算术平均数小，它仅适用于具有等比或近似等比关系的</a:t>
            </a:r>
            <a:r>
              <a:rPr lang="zh-CN" altLang="en-US" dirty="0" smtClean="0">
                <a:solidFill>
                  <a:schemeClr val="bg1"/>
                </a:solidFill>
                <a:latin typeface="微软雅黑" panose="020B0503020204020204" pitchFamily="34" charset="-122"/>
                <a:ea typeface="微软雅黑" panose="020B0503020204020204" pitchFamily="34" charset="-122"/>
              </a:rPr>
              <a:t>数据</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sp>
        <p:nvSpPr>
          <p:cNvPr id="10" name="iśḻiḍê">
            <a:extLst>
              <a:ext uri="{FF2B5EF4-FFF2-40B4-BE49-F238E27FC236}">
                <a16:creationId xmlns:a16="http://schemas.microsoft.com/office/drawing/2014/main" id="{F36C81A1-A553-4867-AC12-E86093BB7063}"/>
              </a:ext>
            </a:extLst>
          </p:cNvPr>
          <p:cNvSpPr/>
          <p:nvPr/>
        </p:nvSpPr>
        <p:spPr>
          <a:xfrm>
            <a:off x="913987" y="2527442"/>
            <a:ext cx="3466473" cy="422126"/>
          </a:xfrm>
          <a:prstGeom prst="rect">
            <a:avLst/>
          </a:prstGeom>
        </p:spPr>
        <p:txBody>
          <a:bodyPr wrap="square" lIns="91440" tIns="45720" rIns="91440" bIns="45720" anchor="ctr">
            <a:normAutofit/>
          </a:bodyPr>
          <a:lstStyle/>
          <a:p>
            <a:r>
              <a:rPr lang="zh-CN" altLang="en-US" b="1" dirty="0">
                <a:solidFill>
                  <a:schemeClr val="bg1"/>
                </a:solidFill>
                <a:latin typeface="微软雅黑" panose="020B0503020204020204" pitchFamily="34" charset="-122"/>
                <a:ea typeface="微软雅黑" panose="020B0503020204020204" pitchFamily="34" charset="-122"/>
              </a:rPr>
              <a:t>几何平均</a:t>
            </a:r>
          </a:p>
        </p:txBody>
      </p:sp>
      <p:grpSp>
        <p:nvGrpSpPr>
          <p:cNvPr id="11" name="îş1îde">
            <a:extLst>
              <a:ext uri="{FF2B5EF4-FFF2-40B4-BE49-F238E27FC236}">
                <a16:creationId xmlns:a16="http://schemas.microsoft.com/office/drawing/2014/main" id="{0F6DDC2F-1FC3-4799-B67C-25522663A41F}"/>
              </a:ext>
            </a:extLst>
          </p:cNvPr>
          <p:cNvGrpSpPr/>
          <p:nvPr/>
        </p:nvGrpSpPr>
        <p:grpSpPr>
          <a:xfrm>
            <a:off x="6506900" y="2629072"/>
            <a:ext cx="336392" cy="336393"/>
            <a:chOff x="5665674" y="4408382"/>
            <a:chExt cx="292888" cy="292888"/>
          </a:xfrm>
        </p:grpSpPr>
        <p:sp>
          <p:nvSpPr>
            <p:cNvPr id="16" name="ïSḷíḑê">
              <a:extLst>
                <a:ext uri="{FF2B5EF4-FFF2-40B4-BE49-F238E27FC236}">
                  <a16:creationId xmlns:a16="http://schemas.microsoft.com/office/drawing/2014/main" id="{082D1DD2-2A4F-431C-885D-0E10513D50A5}"/>
                </a:ext>
              </a:extLst>
            </p:cNvPr>
            <p:cNvSpPr/>
            <p:nvPr/>
          </p:nvSpPr>
          <p:spPr>
            <a:xfrm>
              <a:off x="5665674" y="4408382"/>
              <a:ext cx="292888" cy="292888"/>
            </a:xfrm>
            <a:prstGeom prst="ellipse">
              <a:avLst/>
            </a:prstGeom>
            <a:solidFill>
              <a:schemeClr val="tx1">
                <a:lumMod val="50000"/>
                <a:lumOff val="50000"/>
              </a:schemeClr>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6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17" name="i$ḻïdé">
              <a:extLst>
                <a:ext uri="{FF2B5EF4-FFF2-40B4-BE49-F238E27FC236}">
                  <a16:creationId xmlns:a16="http://schemas.microsoft.com/office/drawing/2014/main" id="{89DD71CD-12C6-4221-82DA-C1B59A340254}"/>
                </a:ext>
              </a:extLst>
            </p:cNvPr>
            <p:cNvSpPr/>
            <p:nvPr/>
          </p:nvSpPr>
          <p:spPr>
            <a:xfrm>
              <a:off x="5739370" y="4506213"/>
              <a:ext cx="145495" cy="113953"/>
            </a:xfrm>
            <a:custGeom>
              <a:avLst/>
              <a:gdLst>
                <a:gd name="T0" fmla="*/ 140 w 667"/>
                <a:gd name="T1" fmla="*/ 182 h 523"/>
                <a:gd name="T2" fmla="*/ 160 w 667"/>
                <a:gd name="T3" fmla="*/ 162 h 523"/>
                <a:gd name="T4" fmla="*/ 507 w 667"/>
                <a:gd name="T5" fmla="*/ 162 h 523"/>
                <a:gd name="T6" fmla="*/ 527 w 667"/>
                <a:gd name="T7" fmla="*/ 182 h 523"/>
                <a:gd name="T8" fmla="*/ 507 w 667"/>
                <a:gd name="T9" fmla="*/ 202 h 523"/>
                <a:gd name="T10" fmla="*/ 160 w 667"/>
                <a:gd name="T11" fmla="*/ 202 h 523"/>
                <a:gd name="T12" fmla="*/ 140 w 667"/>
                <a:gd name="T13" fmla="*/ 182 h 523"/>
                <a:gd name="T14" fmla="*/ 160 w 667"/>
                <a:gd name="T15" fmla="*/ 426 h 523"/>
                <a:gd name="T16" fmla="*/ 507 w 667"/>
                <a:gd name="T17" fmla="*/ 426 h 523"/>
                <a:gd name="T18" fmla="*/ 527 w 667"/>
                <a:gd name="T19" fmla="*/ 406 h 523"/>
                <a:gd name="T20" fmla="*/ 507 w 667"/>
                <a:gd name="T21" fmla="*/ 386 h 523"/>
                <a:gd name="T22" fmla="*/ 160 w 667"/>
                <a:gd name="T23" fmla="*/ 386 h 523"/>
                <a:gd name="T24" fmla="*/ 140 w 667"/>
                <a:gd name="T25" fmla="*/ 406 h 523"/>
                <a:gd name="T26" fmla="*/ 160 w 667"/>
                <a:gd name="T27" fmla="*/ 426 h 523"/>
                <a:gd name="T28" fmla="*/ 160 w 667"/>
                <a:gd name="T29" fmla="*/ 276 h 523"/>
                <a:gd name="T30" fmla="*/ 507 w 667"/>
                <a:gd name="T31" fmla="*/ 276 h 523"/>
                <a:gd name="T32" fmla="*/ 527 w 667"/>
                <a:gd name="T33" fmla="*/ 256 h 523"/>
                <a:gd name="T34" fmla="*/ 507 w 667"/>
                <a:gd name="T35" fmla="*/ 236 h 523"/>
                <a:gd name="T36" fmla="*/ 160 w 667"/>
                <a:gd name="T37" fmla="*/ 236 h 523"/>
                <a:gd name="T38" fmla="*/ 140 w 667"/>
                <a:gd name="T39" fmla="*/ 256 h 523"/>
                <a:gd name="T40" fmla="*/ 160 w 667"/>
                <a:gd name="T41" fmla="*/ 276 h 523"/>
                <a:gd name="T42" fmla="*/ 160 w 667"/>
                <a:gd name="T43" fmla="*/ 352 h 523"/>
                <a:gd name="T44" fmla="*/ 507 w 667"/>
                <a:gd name="T45" fmla="*/ 352 h 523"/>
                <a:gd name="T46" fmla="*/ 527 w 667"/>
                <a:gd name="T47" fmla="*/ 332 h 523"/>
                <a:gd name="T48" fmla="*/ 507 w 667"/>
                <a:gd name="T49" fmla="*/ 312 h 523"/>
                <a:gd name="T50" fmla="*/ 160 w 667"/>
                <a:gd name="T51" fmla="*/ 312 h 523"/>
                <a:gd name="T52" fmla="*/ 140 w 667"/>
                <a:gd name="T53" fmla="*/ 332 h 523"/>
                <a:gd name="T54" fmla="*/ 160 w 667"/>
                <a:gd name="T55" fmla="*/ 352 h 523"/>
                <a:gd name="T56" fmla="*/ 607 w 667"/>
                <a:gd name="T57" fmla="*/ 105 h 523"/>
                <a:gd name="T58" fmla="*/ 607 w 667"/>
                <a:gd name="T59" fmla="*/ 483 h 523"/>
                <a:gd name="T60" fmla="*/ 647 w 667"/>
                <a:gd name="T61" fmla="*/ 483 h 523"/>
                <a:gd name="T62" fmla="*/ 667 w 667"/>
                <a:gd name="T63" fmla="*/ 503 h 523"/>
                <a:gd name="T64" fmla="*/ 647 w 667"/>
                <a:gd name="T65" fmla="*/ 523 h 523"/>
                <a:gd name="T66" fmla="*/ 20 w 667"/>
                <a:gd name="T67" fmla="*/ 523 h 523"/>
                <a:gd name="T68" fmla="*/ 0 w 667"/>
                <a:gd name="T69" fmla="*/ 503 h 523"/>
                <a:gd name="T70" fmla="*/ 20 w 667"/>
                <a:gd name="T71" fmla="*/ 483 h 523"/>
                <a:gd name="T72" fmla="*/ 60 w 667"/>
                <a:gd name="T73" fmla="*/ 483 h 523"/>
                <a:gd name="T74" fmla="*/ 60 w 667"/>
                <a:gd name="T75" fmla="*/ 105 h 523"/>
                <a:gd name="T76" fmla="*/ 20 w 667"/>
                <a:gd name="T77" fmla="*/ 105 h 523"/>
                <a:gd name="T78" fmla="*/ 0 w 667"/>
                <a:gd name="T79" fmla="*/ 85 h 523"/>
                <a:gd name="T80" fmla="*/ 0 w 667"/>
                <a:gd name="T81" fmla="*/ 20 h 523"/>
                <a:gd name="T82" fmla="*/ 20 w 667"/>
                <a:gd name="T83" fmla="*/ 0 h 523"/>
                <a:gd name="T84" fmla="*/ 647 w 667"/>
                <a:gd name="T85" fmla="*/ 0 h 523"/>
                <a:gd name="T86" fmla="*/ 667 w 667"/>
                <a:gd name="T87" fmla="*/ 20 h 523"/>
                <a:gd name="T88" fmla="*/ 667 w 667"/>
                <a:gd name="T89" fmla="*/ 85 h 523"/>
                <a:gd name="T90" fmla="*/ 647 w 667"/>
                <a:gd name="T91" fmla="*/ 105 h 523"/>
                <a:gd name="T92" fmla="*/ 607 w 667"/>
                <a:gd name="T93" fmla="*/ 105 h 523"/>
                <a:gd name="T94" fmla="*/ 567 w 667"/>
                <a:gd name="T95" fmla="*/ 105 h 523"/>
                <a:gd name="T96" fmla="*/ 100 w 667"/>
                <a:gd name="T97" fmla="*/ 105 h 523"/>
                <a:gd name="T98" fmla="*/ 100 w 667"/>
                <a:gd name="T99" fmla="*/ 483 h 523"/>
                <a:gd name="T100" fmla="*/ 567 w 667"/>
                <a:gd name="T101" fmla="*/ 483 h 523"/>
                <a:gd name="T102" fmla="*/ 567 w 667"/>
                <a:gd name="T103" fmla="*/ 105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67" h="523">
                  <a:moveTo>
                    <a:pt x="140" y="182"/>
                  </a:moveTo>
                  <a:cubicBezTo>
                    <a:pt x="140" y="171"/>
                    <a:pt x="149" y="162"/>
                    <a:pt x="160" y="162"/>
                  </a:cubicBezTo>
                  <a:lnTo>
                    <a:pt x="507" y="162"/>
                  </a:lnTo>
                  <a:cubicBezTo>
                    <a:pt x="518" y="162"/>
                    <a:pt x="527" y="171"/>
                    <a:pt x="527" y="182"/>
                  </a:cubicBezTo>
                  <a:cubicBezTo>
                    <a:pt x="527" y="193"/>
                    <a:pt x="518" y="202"/>
                    <a:pt x="507" y="202"/>
                  </a:cubicBezTo>
                  <a:lnTo>
                    <a:pt x="160" y="202"/>
                  </a:lnTo>
                  <a:cubicBezTo>
                    <a:pt x="149" y="202"/>
                    <a:pt x="140" y="193"/>
                    <a:pt x="140" y="182"/>
                  </a:cubicBezTo>
                  <a:close/>
                  <a:moveTo>
                    <a:pt x="160" y="426"/>
                  </a:moveTo>
                  <a:lnTo>
                    <a:pt x="507" y="426"/>
                  </a:lnTo>
                  <a:cubicBezTo>
                    <a:pt x="518" y="426"/>
                    <a:pt x="527" y="417"/>
                    <a:pt x="527" y="406"/>
                  </a:cubicBezTo>
                  <a:cubicBezTo>
                    <a:pt x="527" y="395"/>
                    <a:pt x="518" y="386"/>
                    <a:pt x="507" y="386"/>
                  </a:cubicBezTo>
                  <a:lnTo>
                    <a:pt x="160" y="386"/>
                  </a:lnTo>
                  <a:cubicBezTo>
                    <a:pt x="149" y="386"/>
                    <a:pt x="140" y="395"/>
                    <a:pt x="140" y="406"/>
                  </a:cubicBezTo>
                  <a:cubicBezTo>
                    <a:pt x="140" y="417"/>
                    <a:pt x="149" y="426"/>
                    <a:pt x="160" y="426"/>
                  </a:cubicBezTo>
                  <a:close/>
                  <a:moveTo>
                    <a:pt x="160" y="276"/>
                  </a:moveTo>
                  <a:lnTo>
                    <a:pt x="507" y="276"/>
                  </a:lnTo>
                  <a:cubicBezTo>
                    <a:pt x="518" y="276"/>
                    <a:pt x="527" y="267"/>
                    <a:pt x="527" y="256"/>
                  </a:cubicBezTo>
                  <a:cubicBezTo>
                    <a:pt x="527" y="245"/>
                    <a:pt x="518" y="236"/>
                    <a:pt x="507" y="236"/>
                  </a:cubicBezTo>
                  <a:lnTo>
                    <a:pt x="160" y="236"/>
                  </a:lnTo>
                  <a:cubicBezTo>
                    <a:pt x="149" y="236"/>
                    <a:pt x="140" y="245"/>
                    <a:pt x="140" y="256"/>
                  </a:cubicBezTo>
                  <a:cubicBezTo>
                    <a:pt x="140" y="267"/>
                    <a:pt x="149" y="276"/>
                    <a:pt x="160" y="276"/>
                  </a:cubicBezTo>
                  <a:close/>
                  <a:moveTo>
                    <a:pt x="160" y="352"/>
                  </a:moveTo>
                  <a:lnTo>
                    <a:pt x="507" y="352"/>
                  </a:lnTo>
                  <a:cubicBezTo>
                    <a:pt x="518" y="352"/>
                    <a:pt x="527" y="343"/>
                    <a:pt x="527" y="332"/>
                  </a:cubicBezTo>
                  <a:cubicBezTo>
                    <a:pt x="527" y="321"/>
                    <a:pt x="518" y="312"/>
                    <a:pt x="507" y="312"/>
                  </a:cubicBezTo>
                  <a:lnTo>
                    <a:pt x="160" y="312"/>
                  </a:lnTo>
                  <a:cubicBezTo>
                    <a:pt x="149" y="312"/>
                    <a:pt x="140" y="321"/>
                    <a:pt x="140" y="332"/>
                  </a:cubicBezTo>
                  <a:cubicBezTo>
                    <a:pt x="140" y="343"/>
                    <a:pt x="149" y="352"/>
                    <a:pt x="160" y="352"/>
                  </a:cubicBezTo>
                  <a:close/>
                  <a:moveTo>
                    <a:pt x="607" y="105"/>
                  </a:moveTo>
                  <a:lnTo>
                    <a:pt x="607" y="483"/>
                  </a:lnTo>
                  <a:lnTo>
                    <a:pt x="647" y="483"/>
                  </a:lnTo>
                  <a:cubicBezTo>
                    <a:pt x="658" y="483"/>
                    <a:pt x="667" y="492"/>
                    <a:pt x="667" y="503"/>
                  </a:cubicBezTo>
                  <a:cubicBezTo>
                    <a:pt x="667" y="514"/>
                    <a:pt x="658" y="523"/>
                    <a:pt x="647" y="523"/>
                  </a:cubicBezTo>
                  <a:lnTo>
                    <a:pt x="20" y="523"/>
                  </a:lnTo>
                  <a:cubicBezTo>
                    <a:pt x="9" y="523"/>
                    <a:pt x="0" y="514"/>
                    <a:pt x="0" y="503"/>
                  </a:cubicBezTo>
                  <a:cubicBezTo>
                    <a:pt x="0" y="492"/>
                    <a:pt x="9" y="483"/>
                    <a:pt x="20" y="483"/>
                  </a:cubicBezTo>
                  <a:lnTo>
                    <a:pt x="60" y="483"/>
                  </a:lnTo>
                  <a:lnTo>
                    <a:pt x="60" y="105"/>
                  </a:lnTo>
                  <a:lnTo>
                    <a:pt x="20" y="105"/>
                  </a:lnTo>
                  <a:cubicBezTo>
                    <a:pt x="9" y="105"/>
                    <a:pt x="0" y="96"/>
                    <a:pt x="0" y="85"/>
                  </a:cubicBezTo>
                  <a:lnTo>
                    <a:pt x="0" y="20"/>
                  </a:lnTo>
                  <a:cubicBezTo>
                    <a:pt x="0" y="9"/>
                    <a:pt x="9" y="0"/>
                    <a:pt x="20" y="0"/>
                  </a:cubicBezTo>
                  <a:lnTo>
                    <a:pt x="647" y="0"/>
                  </a:lnTo>
                  <a:cubicBezTo>
                    <a:pt x="658" y="0"/>
                    <a:pt x="667" y="9"/>
                    <a:pt x="667" y="20"/>
                  </a:cubicBezTo>
                  <a:lnTo>
                    <a:pt x="667" y="85"/>
                  </a:lnTo>
                  <a:cubicBezTo>
                    <a:pt x="667" y="96"/>
                    <a:pt x="658" y="105"/>
                    <a:pt x="647" y="105"/>
                  </a:cubicBezTo>
                  <a:lnTo>
                    <a:pt x="607" y="105"/>
                  </a:lnTo>
                  <a:close/>
                  <a:moveTo>
                    <a:pt x="567" y="105"/>
                  </a:moveTo>
                  <a:lnTo>
                    <a:pt x="100" y="105"/>
                  </a:lnTo>
                  <a:lnTo>
                    <a:pt x="100" y="483"/>
                  </a:lnTo>
                  <a:lnTo>
                    <a:pt x="567" y="483"/>
                  </a:lnTo>
                  <a:lnTo>
                    <a:pt x="567" y="105"/>
                  </a:lnTo>
                  <a:close/>
                </a:path>
              </a:pathLst>
            </a:custGeom>
            <a:solidFill>
              <a:schemeClr val="bg1"/>
            </a:solidFill>
            <a:ln>
              <a:noFill/>
            </a:ln>
            <a:effectLst/>
          </p:spPr>
          <p:txBody>
            <a:bodyPr wrap="square" lIns="91440" tIns="45720" rIns="91440" bIns="45720" anchor="ctr">
              <a:normAutofit fontScale="2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grpSp>
      <p:sp>
        <p:nvSpPr>
          <p:cNvPr id="22" name="îs1iḍè">
            <a:extLst>
              <a:ext uri="{FF2B5EF4-FFF2-40B4-BE49-F238E27FC236}">
                <a16:creationId xmlns:a16="http://schemas.microsoft.com/office/drawing/2014/main" id="{476B337A-F166-4C33-A80A-F907F91E3622}"/>
              </a:ext>
            </a:extLst>
          </p:cNvPr>
          <p:cNvSpPr txBox="1"/>
          <p:nvPr/>
        </p:nvSpPr>
        <p:spPr>
          <a:xfrm>
            <a:off x="6843284" y="2945447"/>
            <a:ext cx="5103058" cy="3385938"/>
          </a:xfrm>
          <a:prstGeom prst="rect">
            <a:avLst/>
          </a:prstGeom>
          <a:noFill/>
        </p:spPr>
        <p:txBody>
          <a:bodyPr wrap="square" lIns="91440" tIns="45720" rIns="91440" bIns="45720">
            <a:noAutofit/>
          </a:bodyPr>
          <a:lstStyle/>
          <a:p>
            <a:pPr marL="342900" indent="-342900" algn="just">
              <a:lnSpc>
                <a:spcPct val="120000"/>
              </a:lnSpc>
              <a:buFont typeface="+mj-lt"/>
              <a:buAutoNum type="arabicPeriod"/>
            </a:pPr>
            <a:r>
              <a:rPr lang="zh-CN" altLang="en-US" dirty="0">
                <a:solidFill>
                  <a:schemeClr val="bg1"/>
                </a:solidFill>
                <a:latin typeface="微软雅黑" panose="020B0503020204020204" pitchFamily="34" charset="-122"/>
                <a:ea typeface="微软雅黑" panose="020B0503020204020204" pitchFamily="34" charset="-122"/>
              </a:rPr>
              <a:t>调和平均数易受极端值的影响，且受极小值的影响比受极大值的影响更大</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342900" indent="-342900" algn="just">
              <a:lnSpc>
                <a:spcPct val="120000"/>
              </a:lnSpc>
              <a:buFont typeface="+mj-lt"/>
              <a:buAutoNum type="arabicPeriod"/>
            </a:pPr>
            <a:r>
              <a:rPr lang="zh-CN" altLang="en-US" dirty="0" smtClean="0">
                <a:solidFill>
                  <a:schemeClr val="bg1"/>
                </a:solidFill>
                <a:latin typeface="微软雅黑" panose="020B0503020204020204" pitchFamily="34" charset="-122"/>
                <a:ea typeface="微软雅黑" panose="020B0503020204020204" pitchFamily="34" charset="-122"/>
              </a:rPr>
              <a:t>只要</a:t>
            </a:r>
            <a:r>
              <a:rPr lang="zh-CN" altLang="en-US" dirty="0">
                <a:solidFill>
                  <a:schemeClr val="bg1"/>
                </a:solidFill>
                <a:latin typeface="微软雅黑" panose="020B0503020204020204" pitchFamily="34" charset="-122"/>
                <a:ea typeface="微软雅黑" panose="020B0503020204020204" pitchFamily="34" charset="-122"/>
              </a:rPr>
              <a:t>有一个标志值为</a:t>
            </a:r>
            <a:r>
              <a:rPr lang="en-US" altLang="zh-CN" dirty="0">
                <a:solidFill>
                  <a:schemeClr val="bg1"/>
                </a:solidFill>
                <a:latin typeface="微软雅黑" panose="020B0503020204020204" pitchFamily="34" charset="-122"/>
                <a:ea typeface="微软雅黑" panose="020B0503020204020204" pitchFamily="34" charset="-122"/>
              </a:rPr>
              <a:t>0</a:t>
            </a:r>
            <a:r>
              <a:rPr lang="zh-CN" altLang="en-US" dirty="0">
                <a:solidFill>
                  <a:schemeClr val="bg1"/>
                </a:solidFill>
                <a:latin typeface="微软雅黑" panose="020B0503020204020204" pitchFamily="34" charset="-122"/>
                <a:ea typeface="微软雅黑" panose="020B0503020204020204" pitchFamily="34" charset="-122"/>
              </a:rPr>
              <a:t>，就不能计算调和平均数</a:t>
            </a:r>
            <a:r>
              <a:rPr lang="zh-CN" altLang="en-US" dirty="0" smtClean="0">
                <a:solidFill>
                  <a:schemeClr val="bg1"/>
                </a:solidFill>
                <a:latin typeface="微软雅黑" panose="020B0503020204020204" pitchFamily="34" charset="-122"/>
                <a:ea typeface="微软雅黑" panose="020B0503020204020204" pitchFamily="34" charset="-122"/>
              </a:rPr>
              <a:t>；</a:t>
            </a:r>
            <a:endParaRPr lang="en-US" altLang="zh-CN" dirty="0" smtClean="0">
              <a:solidFill>
                <a:schemeClr val="bg1"/>
              </a:solidFill>
              <a:latin typeface="微软雅黑" panose="020B0503020204020204" pitchFamily="34" charset="-122"/>
              <a:ea typeface="微软雅黑" panose="020B0503020204020204" pitchFamily="34" charset="-122"/>
            </a:endParaRPr>
          </a:p>
          <a:p>
            <a:pPr marL="342900" indent="-342900" algn="just">
              <a:lnSpc>
                <a:spcPct val="120000"/>
              </a:lnSpc>
              <a:buFont typeface="+mj-lt"/>
              <a:buAutoNum type="arabicPeriod"/>
            </a:pPr>
            <a:r>
              <a:rPr lang="zh-CN" altLang="en-US" dirty="0" smtClean="0">
                <a:solidFill>
                  <a:schemeClr val="bg1"/>
                </a:solidFill>
                <a:latin typeface="微软雅黑" panose="020B0503020204020204" pitchFamily="34" charset="-122"/>
                <a:ea typeface="微软雅黑" panose="020B0503020204020204" pitchFamily="34" charset="-122"/>
              </a:rPr>
              <a:t>当组距</a:t>
            </a:r>
            <a:r>
              <a:rPr lang="zh-CN" altLang="en-US" dirty="0">
                <a:solidFill>
                  <a:schemeClr val="bg1"/>
                </a:solidFill>
                <a:latin typeface="微软雅黑" panose="020B0503020204020204" pitchFamily="34" charset="-122"/>
                <a:ea typeface="微软雅黑" panose="020B0503020204020204" pitchFamily="34" charset="-122"/>
              </a:rPr>
              <a:t>数列有开口组时，其组中值即使按相邻组距计算，假定性也很大，这时的调和平均数的代表性很不可靠。调和平均数应用的范围较小</a:t>
            </a:r>
            <a:r>
              <a:rPr lang="zh-CN" altLang="en-US" dirty="0" smtClean="0">
                <a:solidFill>
                  <a:schemeClr val="bg1"/>
                </a:solidFill>
                <a:latin typeface="微软雅黑" panose="020B0503020204020204" pitchFamily="34" charset="-122"/>
                <a:ea typeface="微软雅黑" panose="020B0503020204020204" pitchFamily="34" charset="-122"/>
              </a:rPr>
              <a:t>。</a:t>
            </a:r>
            <a:endParaRPr lang="zh-CN" altLang="en-US" b="1" i="1" dirty="0">
              <a:solidFill>
                <a:schemeClr val="bg1"/>
              </a:solidFill>
              <a:latin typeface="微软雅黑" panose="020B0503020204020204" pitchFamily="34" charset="-122"/>
              <a:ea typeface="微软雅黑" panose="020B0503020204020204" pitchFamily="34" charset="-122"/>
            </a:endParaRPr>
          </a:p>
        </p:txBody>
      </p:sp>
      <p:sp>
        <p:nvSpPr>
          <p:cNvPr id="23" name="iśḻiḍê">
            <a:extLst>
              <a:ext uri="{FF2B5EF4-FFF2-40B4-BE49-F238E27FC236}">
                <a16:creationId xmlns:a16="http://schemas.microsoft.com/office/drawing/2014/main" id="{280CF55E-22F8-4633-96F9-EB55E6AAAEDC}"/>
              </a:ext>
            </a:extLst>
          </p:cNvPr>
          <p:cNvSpPr/>
          <p:nvPr/>
        </p:nvSpPr>
        <p:spPr>
          <a:xfrm>
            <a:off x="6843287" y="2585148"/>
            <a:ext cx="3466473" cy="422126"/>
          </a:xfrm>
          <a:prstGeom prst="rect">
            <a:avLst/>
          </a:prstGeom>
        </p:spPr>
        <p:txBody>
          <a:bodyPr wrap="square" lIns="91440" tIns="45720" rIns="91440" bIns="45720" anchor="ctr">
            <a:normAutofit/>
          </a:bodyPr>
          <a:lstStyle/>
          <a:p>
            <a:r>
              <a:rPr lang="zh-CN" altLang="en-US" b="1" dirty="0">
                <a:solidFill>
                  <a:schemeClr val="bg1"/>
                </a:solidFill>
                <a:latin typeface="微软雅黑" panose="020B0503020204020204" pitchFamily="34" charset="-122"/>
                <a:ea typeface="微软雅黑" panose="020B0503020204020204" pitchFamily="34" charset="-122"/>
              </a:rPr>
              <a:t>调和平均</a:t>
            </a:r>
          </a:p>
        </p:txBody>
      </p:sp>
      <p:grpSp>
        <p:nvGrpSpPr>
          <p:cNvPr id="27" name="组合 26">
            <a:extLst>
              <a:ext uri="{FF2B5EF4-FFF2-40B4-BE49-F238E27FC236}">
                <a16:creationId xmlns:a16="http://schemas.microsoft.com/office/drawing/2014/main" id="{12E78448-84EC-42BA-AFB4-465EA8646E89}"/>
              </a:ext>
            </a:extLst>
          </p:cNvPr>
          <p:cNvGrpSpPr/>
          <p:nvPr/>
        </p:nvGrpSpPr>
        <p:grpSpPr>
          <a:xfrm>
            <a:off x="4508511" y="-635302"/>
            <a:ext cx="3174978" cy="1659526"/>
            <a:chOff x="4508511" y="-635302"/>
            <a:chExt cx="3174978" cy="1659526"/>
          </a:xfrm>
        </p:grpSpPr>
        <p:sp>
          <p:nvSpPr>
            <p:cNvPr id="20" name="矩形 19">
              <a:extLst>
                <a:ext uri="{FF2B5EF4-FFF2-40B4-BE49-F238E27FC236}">
                  <a16:creationId xmlns:a16="http://schemas.microsoft.com/office/drawing/2014/main" id="{F4DE6194-934D-435B-8849-647D93161A2D}"/>
                </a:ext>
              </a:extLst>
            </p:cNvPr>
            <p:cNvSpPr/>
            <p:nvPr/>
          </p:nvSpPr>
          <p:spPr>
            <a:xfrm>
              <a:off x="4508511" y="-635302"/>
              <a:ext cx="3174978" cy="1265753"/>
            </a:xfrm>
            <a:prstGeom prst="rect">
              <a:avLst/>
            </a:prstGeom>
            <a:solidFill>
              <a:schemeClr val="bg1"/>
            </a:solid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21" name="标题 1">
              <a:extLst>
                <a:ext uri="{FF2B5EF4-FFF2-40B4-BE49-F238E27FC236}">
                  <a16:creationId xmlns:a16="http://schemas.microsoft.com/office/drawing/2014/main" id="{1DE0A439-5817-42D3-A187-526705D5F7A8}"/>
                </a:ext>
              </a:extLst>
            </p:cNvPr>
            <p:cNvSpPr txBox="1">
              <a:spLocks/>
            </p:cNvSpPr>
            <p:nvPr/>
          </p:nvSpPr>
          <p:spPr>
            <a:xfrm>
              <a:off x="4508511" y="-39358"/>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描述性统计</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endParaRPr>
            </a:p>
          </p:txBody>
        </p:sp>
      </p:grpSp>
      <p:cxnSp>
        <p:nvCxnSpPr>
          <p:cNvPr id="29" name="直接连接符 28">
            <a:extLst>
              <a:ext uri="{FF2B5EF4-FFF2-40B4-BE49-F238E27FC236}">
                <a16:creationId xmlns:a16="http://schemas.microsoft.com/office/drawing/2014/main" id="{AC4583D4-4849-4CC8-B64C-B85862B6036F}"/>
              </a:ext>
            </a:extLst>
          </p:cNvPr>
          <p:cNvCxnSpPr>
            <a:cxnSpLocks/>
          </p:cNvCxnSpPr>
          <p:nvPr/>
        </p:nvCxnSpPr>
        <p:spPr>
          <a:xfrm>
            <a:off x="238974" y="2087574"/>
            <a:ext cx="5426074" cy="43605"/>
          </a:xfrm>
          <a:prstGeom prst="line">
            <a:avLst/>
          </a:prstGeom>
          <a:ln w="19050" cap="rnd">
            <a:solidFill>
              <a:schemeClr val="bg1"/>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157737"/>
      </p:ext>
    </p:extLst>
  </p:cSld>
  <p:clrMapOvr>
    <a:masterClrMapping/>
  </p:clrMapOvr>
  <p:transition spd="med">
    <p:pull/>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0C51645-CD26-4300-B487-079B8D179314}"/>
              </a:ext>
            </a:extLst>
          </p:cNvPr>
          <p:cNvSpPr/>
          <p:nvPr/>
        </p:nvSpPr>
        <p:spPr>
          <a:xfrm>
            <a:off x="4527903"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6" name="标题 1"/>
          <p:cNvSpPr txBox="1">
            <a:spLocks/>
          </p:cNvSpPr>
          <p:nvPr/>
        </p:nvSpPr>
        <p:spPr>
          <a:xfrm>
            <a:off x="4611990"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相关分析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原理</a:t>
            </a:r>
            <a:endParaRPr lang="zh-CN" altLang="en-US" sz="2400" dirty="0">
              <a:latin typeface="微软雅黑" panose="020B0503020204020204" pitchFamily="34" charset="-122"/>
              <a:ea typeface="微软雅黑" panose="020B0503020204020204" pitchFamily="34" charset="-122"/>
            </a:endParaRPr>
          </a:p>
        </p:txBody>
      </p:sp>
      <p:sp>
        <p:nvSpPr>
          <p:cNvPr id="7" name="Rectangle 9"/>
          <p:cNvSpPr>
            <a:spLocks noChangeArrowheads="1"/>
          </p:cNvSpPr>
          <p:nvPr/>
        </p:nvSpPr>
        <p:spPr bwMode="auto">
          <a:xfrm>
            <a:off x="410971" y="1088406"/>
            <a:ext cx="5157627" cy="1910122"/>
          </a:xfrm>
          <a:prstGeom prst="rect">
            <a:avLst/>
          </a:prstGeom>
          <a:solidFill>
            <a:schemeClr val="bg1">
              <a:lumMod val="95000"/>
            </a:schemeClr>
          </a:solidFill>
          <a:ln w="9">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p>
        </p:txBody>
      </p:sp>
      <p:sp>
        <p:nvSpPr>
          <p:cNvPr id="8" name="Rectangle 10"/>
          <p:cNvSpPr>
            <a:spLocks noChangeArrowheads="1"/>
          </p:cNvSpPr>
          <p:nvPr/>
        </p:nvSpPr>
        <p:spPr bwMode="auto">
          <a:xfrm>
            <a:off x="1684123" y="877268"/>
            <a:ext cx="2564063" cy="422275"/>
          </a:xfrm>
          <a:prstGeom prst="rect">
            <a:avLst/>
          </a:prstGeom>
          <a:solidFill>
            <a:srgbClr val="685D5C"/>
          </a:solidFill>
          <a:ln>
            <a:noFill/>
            <a:headEnd/>
            <a:tailEn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n w="22225">
                <a:solidFill>
                  <a:schemeClr val="accent2"/>
                </a:solidFill>
                <a:prstDash val="solid"/>
              </a:ln>
              <a:solidFill>
                <a:schemeClr val="accent2">
                  <a:lumMod val="40000"/>
                  <a:lumOff val="60000"/>
                </a:schemeClr>
              </a:solidFill>
            </a:endParaRPr>
          </a:p>
        </p:txBody>
      </p:sp>
      <p:sp>
        <p:nvSpPr>
          <p:cNvPr id="9" name="TextBox 15"/>
          <p:cNvSpPr txBox="1">
            <a:spLocks noChangeArrowheads="1"/>
          </p:cNvSpPr>
          <p:nvPr/>
        </p:nvSpPr>
        <p:spPr bwMode="auto">
          <a:xfrm>
            <a:off x="2292767" y="877268"/>
            <a:ext cx="143675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1.</a:t>
            </a:r>
            <a:r>
              <a:rPr lang="zh-CN" altLang="en-US" sz="2000" b="1" dirty="0" smtClean="0">
                <a:solidFill>
                  <a:schemeClr val="bg1"/>
                </a:solidFill>
                <a:latin typeface="微软雅黑" panose="020B0503020204020204" pitchFamily="34" charset="-122"/>
                <a:ea typeface="微软雅黑" panose="020B0503020204020204" pitchFamily="34" charset="-122"/>
              </a:rPr>
              <a:t>相关关系</a:t>
            </a:r>
            <a:endParaRPr lang="en-US" sz="2000" b="1" dirty="0">
              <a:solidFill>
                <a:schemeClr val="bg1"/>
              </a:solidFill>
              <a:latin typeface="微软雅黑" panose="020B0503020204020204" pitchFamily="34" charset="-122"/>
              <a:ea typeface="微软雅黑" panose="020B0503020204020204" pitchFamily="34" charset="-122"/>
            </a:endParaRPr>
          </a:p>
        </p:txBody>
      </p:sp>
      <p:sp>
        <p:nvSpPr>
          <p:cNvPr id="10" name="TextBox 16"/>
          <p:cNvSpPr txBox="1">
            <a:spLocks noChangeArrowheads="1"/>
          </p:cNvSpPr>
          <p:nvPr/>
        </p:nvSpPr>
        <p:spPr bwMode="auto">
          <a:xfrm>
            <a:off x="553739" y="1439514"/>
            <a:ext cx="500458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dirty="0" smtClean="0">
                <a:latin typeface="汉仪书宋一简" panose="02010609000101010101" pitchFamily="49" charset="-122"/>
                <a:ea typeface="汉仪书宋一简" panose="02010609000101010101" pitchFamily="49" charset="-122"/>
              </a:rPr>
              <a:t>    相关关系，又叫非确定性关系，</a:t>
            </a:r>
            <a:r>
              <a:rPr lang="zh-CN" altLang="zh-CN" dirty="0" smtClean="0">
                <a:latin typeface="汉仪书宋一简" panose="02010609000101010101" pitchFamily="49" charset="-122"/>
                <a:ea typeface="汉仪书宋一简" panose="02010609000101010101" pitchFamily="49" charset="-122"/>
              </a:rPr>
              <a:t>它</a:t>
            </a:r>
            <a:r>
              <a:rPr lang="zh-CN" altLang="zh-CN" dirty="0">
                <a:latin typeface="汉仪书宋一简" panose="02010609000101010101" pitchFamily="49" charset="-122"/>
                <a:ea typeface="汉仪书宋一简" panose="02010609000101010101" pitchFamily="49" charset="-122"/>
              </a:rPr>
              <a:t>的特点是给定了一个变量值后，另一个变量值可以在一定的范围内</a:t>
            </a:r>
            <a:r>
              <a:rPr lang="zh-CN" altLang="zh-CN" dirty="0" smtClean="0">
                <a:latin typeface="汉仪书宋一简" panose="02010609000101010101" pitchFamily="49" charset="-122"/>
                <a:ea typeface="汉仪书宋一简" panose="02010609000101010101" pitchFamily="49" charset="-122"/>
              </a:rPr>
              <a:t>变化，</a:t>
            </a:r>
            <a:r>
              <a:rPr lang="zh-CN" altLang="zh-CN" dirty="0">
                <a:latin typeface="汉仪书宋一简" panose="02010609000101010101" pitchFamily="49" charset="-122"/>
                <a:ea typeface="汉仪书宋一简" panose="02010609000101010101" pitchFamily="49" charset="-122"/>
              </a:rPr>
              <a:t>它必须借助于统计手段才能加以研究，故又称为统计相关。</a:t>
            </a:r>
            <a:endParaRPr lang="zh-CN" altLang="en-US" dirty="0">
              <a:solidFill>
                <a:schemeClr val="accent1"/>
              </a:solidFill>
              <a:latin typeface="汉仪书宋一简" panose="02010609000101010101" pitchFamily="49" charset="-122"/>
              <a:ea typeface="汉仪书宋一简" panose="02010609000101010101" pitchFamily="49" charset="-122"/>
            </a:endParaRPr>
          </a:p>
        </p:txBody>
      </p:sp>
      <p:sp>
        <p:nvSpPr>
          <p:cNvPr id="13" name="Rectangle 9"/>
          <p:cNvSpPr>
            <a:spLocks noChangeArrowheads="1"/>
          </p:cNvSpPr>
          <p:nvPr/>
        </p:nvSpPr>
        <p:spPr bwMode="auto">
          <a:xfrm>
            <a:off x="5981701" y="1088405"/>
            <a:ext cx="5854130" cy="1910123"/>
          </a:xfrm>
          <a:prstGeom prst="rect">
            <a:avLst/>
          </a:prstGeom>
          <a:solidFill>
            <a:schemeClr val="bg1">
              <a:lumMod val="95000"/>
            </a:schemeClr>
          </a:solidFill>
          <a:ln w="9">
            <a:no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p>
        </p:txBody>
      </p:sp>
      <p:sp>
        <p:nvSpPr>
          <p:cNvPr id="14" name="Rectangle 10"/>
          <p:cNvSpPr>
            <a:spLocks noChangeArrowheads="1"/>
          </p:cNvSpPr>
          <p:nvPr/>
        </p:nvSpPr>
        <p:spPr bwMode="auto">
          <a:xfrm>
            <a:off x="7988413" y="877268"/>
            <a:ext cx="2564063" cy="422275"/>
          </a:xfrm>
          <a:prstGeom prst="rect">
            <a:avLst/>
          </a:prstGeom>
          <a:solidFill>
            <a:srgbClr val="685D5C"/>
          </a:solidFill>
          <a:ln>
            <a:noFill/>
            <a:headEnd/>
            <a:tailEnd/>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ln w="22225">
                <a:solidFill>
                  <a:schemeClr val="accent2"/>
                </a:solidFill>
                <a:prstDash val="solid"/>
              </a:ln>
              <a:solidFill>
                <a:schemeClr val="accent2">
                  <a:lumMod val="40000"/>
                  <a:lumOff val="60000"/>
                </a:schemeClr>
              </a:solidFill>
            </a:endParaRPr>
          </a:p>
        </p:txBody>
      </p:sp>
      <p:sp>
        <p:nvSpPr>
          <p:cNvPr id="15" name="TextBox 15"/>
          <p:cNvSpPr txBox="1">
            <a:spLocks noChangeArrowheads="1"/>
          </p:cNvSpPr>
          <p:nvPr/>
        </p:nvSpPr>
        <p:spPr bwMode="auto">
          <a:xfrm>
            <a:off x="8607331" y="899493"/>
            <a:ext cx="143051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b="1" dirty="0" smtClean="0">
                <a:solidFill>
                  <a:schemeClr val="bg1"/>
                </a:solidFill>
                <a:latin typeface="微软雅黑" panose="020B0503020204020204" pitchFamily="34" charset="-122"/>
                <a:ea typeface="微软雅黑" panose="020B0503020204020204" pitchFamily="34" charset="-122"/>
              </a:rPr>
              <a:t>2.</a:t>
            </a:r>
            <a:r>
              <a:rPr lang="zh-CN" altLang="en-US" sz="2000" b="1" dirty="0" smtClean="0">
                <a:solidFill>
                  <a:schemeClr val="bg1"/>
                </a:solidFill>
                <a:latin typeface="微软雅黑" panose="020B0503020204020204" pitchFamily="34" charset="-122"/>
                <a:ea typeface="微软雅黑" panose="020B0503020204020204" pitchFamily="34" charset="-122"/>
              </a:rPr>
              <a:t>相关分析</a:t>
            </a:r>
            <a:endParaRPr lang="en-US" sz="2000" b="1" dirty="0">
              <a:solidFill>
                <a:schemeClr val="bg1"/>
              </a:solidFill>
              <a:latin typeface="微软雅黑" panose="020B0503020204020204" pitchFamily="34" charset="-122"/>
              <a:ea typeface="微软雅黑" panose="020B0503020204020204" pitchFamily="34" charset="-122"/>
            </a:endParaRPr>
          </a:p>
        </p:txBody>
      </p:sp>
      <p:sp>
        <p:nvSpPr>
          <p:cNvPr id="17" name="TextBox 16"/>
          <p:cNvSpPr txBox="1">
            <a:spLocks noChangeArrowheads="1"/>
          </p:cNvSpPr>
          <p:nvPr/>
        </p:nvSpPr>
        <p:spPr bwMode="auto">
          <a:xfrm>
            <a:off x="6134101" y="1353676"/>
            <a:ext cx="566063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smtClean="0">
                <a:latin typeface="汉仪书宋一简" panose="02010609000101010101" pitchFamily="49" charset="-122"/>
                <a:ea typeface="汉仪书宋一简" panose="02010609000101010101" pitchFamily="49" charset="-122"/>
              </a:rPr>
              <a:t>    </a:t>
            </a:r>
            <a:r>
              <a:rPr lang="zh-CN" altLang="zh-CN" dirty="0" smtClean="0">
                <a:latin typeface="汉仪书宋一简" panose="02010609000101010101" pitchFamily="49" charset="-122"/>
                <a:ea typeface="汉仪书宋一简" panose="02010609000101010101" pitchFamily="49" charset="-122"/>
              </a:rPr>
              <a:t>相关分析</a:t>
            </a:r>
            <a:r>
              <a:rPr lang="zh-CN" altLang="zh-CN" dirty="0">
                <a:latin typeface="汉仪书宋一简" panose="02010609000101010101" pitchFamily="49" charset="-122"/>
                <a:ea typeface="汉仪书宋一简" panose="02010609000101010101" pitchFamily="49" charset="-122"/>
              </a:rPr>
              <a:t>是研究变量之间相关关系的数理统计方法，它可以从影响某个变量的诸多变量中判断哪些是显著的，哪些是不显著的。而且，在得到相关分析的结果后，还可以用其他统计分析方法对其做更进一步的分析、预测或控制，比如回归分析、因子分析等</a:t>
            </a:r>
            <a:r>
              <a:rPr lang="zh-CN" altLang="zh-CN" dirty="0" smtClean="0">
                <a:latin typeface="汉仪书宋一简" panose="02010609000101010101" pitchFamily="49" charset="-122"/>
                <a:ea typeface="汉仪书宋一简" panose="02010609000101010101" pitchFamily="49" charset="-122"/>
              </a:rPr>
              <a:t>。</a:t>
            </a:r>
            <a:endParaRPr lang="zh-CN" altLang="en-US" dirty="0">
              <a:solidFill>
                <a:schemeClr val="accent1"/>
              </a:solidFill>
              <a:latin typeface="汉仪书宋一简" panose="02010609000101010101" pitchFamily="49" charset="-122"/>
              <a:ea typeface="汉仪书宋一简" panose="02010609000101010101" pitchFamily="49" charset="-122"/>
            </a:endParaRPr>
          </a:p>
        </p:txBody>
      </p:sp>
      <p:graphicFrame>
        <p:nvGraphicFramePr>
          <p:cNvPr id="18" name="表格 17"/>
          <p:cNvGraphicFramePr>
            <a:graphicFrameLocks noGrp="1"/>
          </p:cNvGraphicFramePr>
          <p:nvPr>
            <p:extLst/>
          </p:nvPr>
        </p:nvGraphicFramePr>
        <p:xfrm>
          <a:off x="410971" y="3035460"/>
          <a:ext cx="11424859" cy="3482940"/>
        </p:xfrm>
        <a:graphic>
          <a:graphicData uri="http://schemas.openxmlformats.org/drawingml/2006/table">
            <a:tbl>
              <a:tblPr>
                <a:tableStyleId>{9D7B26C5-4107-4FEC-AEDC-1716B250A1EF}</a:tableStyleId>
              </a:tblPr>
              <a:tblGrid>
                <a:gridCol w="11424859">
                  <a:extLst>
                    <a:ext uri="{9D8B030D-6E8A-4147-A177-3AD203B41FA5}">
                      <a16:colId xmlns:a16="http://schemas.microsoft.com/office/drawing/2014/main" val="20000"/>
                    </a:ext>
                  </a:extLst>
                </a:gridCol>
              </a:tblGrid>
              <a:tr h="3482940">
                <a:tc>
                  <a:txBody>
                    <a:bodyPr/>
                    <a:lstStyle/>
                    <a:p>
                      <a:pPr>
                        <a:lnSpc>
                          <a:spcPct val="200000"/>
                        </a:lnSpc>
                      </a:pPr>
                      <a:r>
                        <a:rPr lang="zh-CN" altLang="en-US" dirty="0" smtClean="0"/>
                        <a:t>     相关关系类型                              变量</a:t>
                      </a:r>
                      <a:r>
                        <a:rPr lang="en-US" altLang="zh-CN" dirty="0" smtClean="0"/>
                        <a:t>X                                  </a:t>
                      </a:r>
                      <a:r>
                        <a:rPr lang="zh-CN" altLang="en-US" dirty="0" smtClean="0"/>
                        <a:t>变量</a:t>
                      </a:r>
                      <a:r>
                        <a:rPr lang="en-US" altLang="zh-CN" dirty="0" smtClean="0"/>
                        <a:t>Y                                           </a:t>
                      </a:r>
                      <a:r>
                        <a:rPr lang="zh-CN" altLang="en-US" dirty="0" smtClean="0"/>
                        <a:t>影响因素</a:t>
                      </a:r>
                      <a:endParaRPr lang="en-US" altLang="zh-CN" dirty="0" smtClean="0"/>
                    </a:p>
                    <a:p>
                      <a:pPr>
                        <a:lnSpc>
                          <a:spcPct val="200000"/>
                        </a:lnSpc>
                      </a:pPr>
                      <a:r>
                        <a:rPr lang="zh-CN" altLang="en-US" sz="1500" dirty="0" smtClean="0"/>
                        <a:t>   </a:t>
                      </a:r>
                      <a:r>
                        <a:rPr lang="zh-CN" altLang="en-US" sz="1500" baseline="0" dirty="0" smtClean="0"/>
                        <a:t>   </a:t>
                      </a:r>
                      <a:r>
                        <a:rPr lang="zh-CN" altLang="en-US" sz="1500" dirty="0" smtClean="0"/>
                        <a:t>强正相关关系                                            增加                                        </a:t>
                      </a:r>
                      <a:r>
                        <a:rPr lang="zh-CN" altLang="en-US" sz="1500" baseline="0" dirty="0" smtClean="0"/>
                        <a:t>  </a:t>
                      </a:r>
                      <a:r>
                        <a:rPr lang="zh-CN" altLang="en-US" sz="1500" dirty="0" smtClean="0"/>
                        <a:t>明显增加                                               </a:t>
                      </a:r>
                      <a:r>
                        <a:rPr lang="en-US" altLang="zh-CN" sz="1500" dirty="0" smtClean="0"/>
                        <a:t>X</a:t>
                      </a:r>
                      <a:r>
                        <a:rPr lang="zh-CN" altLang="en-US" sz="1500" dirty="0" smtClean="0"/>
                        <a:t>是影响</a:t>
                      </a:r>
                      <a:r>
                        <a:rPr lang="en-US" altLang="zh-CN" sz="1500" dirty="0" smtClean="0"/>
                        <a:t>Y</a:t>
                      </a:r>
                      <a:r>
                        <a:rPr lang="zh-CN" altLang="en-US" sz="1500" dirty="0" smtClean="0"/>
                        <a:t>的主要因素             </a:t>
                      </a:r>
                      <a:endParaRPr lang="en-US" altLang="zh-CN" sz="1500" dirty="0" smtClean="0"/>
                    </a:p>
                    <a:p>
                      <a:pPr>
                        <a:lnSpc>
                          <a:spcPct val="200000"/>
                        </a:lnSpc>
                      </a:pPr>
                      <a:r>
                        <a:rPr lang="en-US" altLang="zh-CN" sz="1500" dirty="0" smtClean="0"/>
                        <a:t>      </a:t>
                      </a:r>
                      <a:r>
                        <a:rPr lang="zh-CN" altLang="en-US" sz="1500" dirty="0" smtClean="0"/>
                        <a:t>弱正相关关系                                            增加                                          增加，但增加幅度不明显                </a:t>
                      </a:r>
                      <a:r>
                        <a:rPr lang="en-US" altLang="zh-CN" sz="1500" dirty="0" smtClean="0"/>
                        <a:t>X</a:t>
                      </a:r>
                      <a:r>
                        <a:rPr lang="zh-CN" altLang="en-US" sz="1500" dirty="0" smtClean="0"/>
                        <a:t>不是唯一影响因素                         </a:t>
                      </a:r>
                      <a:endParaRPr lang="en-US" altLang="zh-CN" sz="1500" dirty="0" smtClean="0"/>
                    </a:p>
                    <a:p>
                      <a:pPr>
                        <a:lnSpc>
                          <a:spcPct val="200000"/>
                        </a:lnSpc>
                      </a:pPr>
                      <a:r>
                        <a:rPr lang="en-US" altLang="zh-CN" sz="1500" dirty="0" smtClean="0"/>
                        <a:t>      </a:t>
                      </a:r>
                      <a:r>
                        <a:rPr lang="zh-CN" altLang="en-US" sz="1500" dirty="0" smtClean="0"/>
                        <a:t>强负相关关系                                            增加                      </a:t>
                      </a:r>
                      <a:r>
                        <a:rPr lang="zh-CN" altLang="en-US" sz="1500" baseline="0" dirty="0" smtClean="0"/>
                        <a:t>                    </a:t>
                      </a:r>
                      <a:r>
                        <a:rPr lang="zh-CN" altLang="en-US" sz="1500" dirty="0" smtClean="0"/>
                        <a:t>明显减少                                               </a:t>
                      </a:r>
                      <a:r>
                        <a:rPr lang="en-US" altLang="zh-CN" sz="1500" dirty="0" smtClean="0"/>
                        <a:t>X</a:t>
                      </a:r>
                      <a:r>
                        <a:rPr lang="zh-CN" altLang="en-US" sz="1500" dirty="0" smtClean="0"/>
                        <a:t>是影响</a:t>
                      </a:r>
                      <a:r>
                        <a:rPr lang="en-US" altLang="zh-CN" sz="1500" dirty="0" smtClean="0"/>
                        <a:t>Y</a:t>
                      </a:r>
                      <a:r>
                        <a:rPr lang="zh-CN" altLang="en-US" sz="1500" dirty="0" smtClean="0"/>
                        <a:t>的主要因素</a:t>
                      </a:r>
                      <a:endParaRPr lang="en-US" altLang="zh-CN" sz="1500" dirty="0" smtClean="0"/>
                    </a:p>
                    <a:p>
                      <a:pPr>
                        <a:lnSpc>
                          <a:spcPct val="200000"/>
                        </a:lnSpc>
                      </a:pPr>
                      <a:r>
                        <a:rPr lang="en-US" altLang="zh-CN" sz="1500" baseline="0" dirty="0" smtClean="0"/>
                        <a:t>      </a:t>
                      </a:r>
                      <a:r>
                        <a:rPr lang="zh-CN" altLang="en-US" sz="1500" baseline="0" dirty="0" smtClean="0"/>
                        <a:t>弱负相关关系                                            增加                                          减少，但减少幅度不明显                </a:t>
                      </a:r>
                      <a:r>
                        <a:rPr lang="en-US" altLang="zh-CN" sz="1500" baseline="0" dirty="0" smtClean="0"/>
                        <a:t>X</a:t>
                      </a:r>
                      <a:r>
                        <a:rPr lang="zh-CN" altLang="en-US" sz="1500" baseline="0" dirty="0" smtClean="0"/>
                        <a:t>不是唯一的影响因素</a:t>
                      </a:r>
                      <a:endParaRPr lang="en-US" altLang="zh-CN" sz="1500" baseline="0" dirty="0" smtClean="0"/>
                    </a:p>
                    <a:p>
                      <a:pPr>
                        <a:lnSpc>
                          <a:spcPct val="200000"/>
                        </a:lnSpc>
                      </a:pPr>
                      <a:r>
                        <a:rPr lang="en-US" altLang="zh-CN" sz="1500" baseline="0" dirty="0" smtClean="0"/>
                        <a:t>       </a:t>
                      </a:r>
                      <a:r>
                        <a:rPr lang="zh-CN" altLang="en-US" sz="1500" baseline="0" dirty="0" smtClean="0"/>
                        <a:t>非线性关系                                     </a:t>
                      </a:r>
                      <a:r>
                        <a:rPr lang="en-US" altLang="zh-CN" sz="1500" kern="1200" dirty="0" smtClean="0">
                          <a:effectLst/>
                        </a:rPr>
                        <a:t>X</a:t>
                      </a:r>
                      <a:r>
                        <a:rPr lang="zh-CN" altLang="zh-CN" sz="1500" kern="1200" dirty="0" smtClean="0">
                          <a:effectLst/>
                        </a:rPr>
                        <a:t>、</a:t>
                      </a:r>
                      <a:r>
                        <a:rPr lang="en-US" altLang="zh-CN" sz="1500" kern="1200" dirty="0" smtClean="0">
                          <a:effectLst/>
                        </a:rPr>
                        <a:t>Y</a:t>
                      </a:r>
                      <a:r>
                        <a:rPr lang="zh-CN" altLang="zh-CN" sz="1500" kern="1200" dirty="0" smtClean="0">
                          <a:effectLst/>
                        </a:rPr>
                        <a:t>之间没有明显的线性关系，却存在着某种非线性关系</a:t>
                      </a:r>
                      <a:r>
                        <a:rPr lang="en-US" altLang="zh-CN" sz="1500" kern="1200" dirty="0" smtClean="0">
                          <a:effectLst/>
                        </a:rPr>
                        <a:t>               X</a:t>
                      </a:r>
                      <a:r>
                        <a:rPr lang="zh-CN" altLang="en-US" sz="1500" kern="1200" dirty="0" smtClean="0">
                          <a:effectLst/>
                        </a:rPr>
                        <a:t>是影响</a:t>
                      </a:r>
                      <a:r>
                        <a:rPr lang="en-US" altLang="zh-CN" sz="1500" kern="1200" dirty="0" smtClean="0">
                          <a:effectLst/>
                        </a:rPr>
                        <a:t>Y</a:t>
                      </a:r>
                      <a:r>
                        <a:rPr lang="zh-CN" altLang="en-US" sz="1500" kern="1200" dirty="0" smtClean="0">
                          <a:effectLst/>
                        </a:rPr>
                        <a:t>的因素</a:t>
                      </a:r>
                      <a:endParaRPr lang="en-US" altLang="zh-CN" sz="1500" baseline="0" dirty="0" smtClean="0"/>
                    </a:p>
                    <a:p>
                      <a:pPr marL="0" marR="0" indent="0" algn="l" defTabSz="914400" rtl="0" eaLnBrk="1" fontAlgn="auto" latinLnBrk="0" hangingPunct="1">
                        <a:lnSpc>
                          <a:spcPct val="200000"/>
                        </a:lnSpc>
                        <a:spcBef>
                          <a:spcPts val="0"/>
                        </a:spcBef>
                        <a:spcAft>
                          <a:spcPts val="0"/>
                        </a:spcAft>
                        <a:buClrTx/>
                        <a:buSzTx/>
                        <a:buFontTx/>
                        <a:buNone/>
                        <a:tabLst/>
                        <a:defRPr/>
                      </a:pPr>
                      <a:r>
                        <a:rPr lang="en-US" altLang="zh-CN" sz="1500" baseline="0" dirty="0" smtClean="0"/>
                        <a:t>         </a:t>
                      </a:r>
                      <a:r>
                        <a:rPr lang="zh-CN" altLang="en-US" sz="1500" baseline="0" dirty="0" smtClean="0"/>
                        <a:t>不相关                                                      </a:t>
                      </a:r>
                      <a:r>
                        <a:rPr lang="en-US" altLang="zh-CN" sz="1500" kern="1200" dirty="0" smtClean="0">
                          <a:effectLst/>
                        </a:rPr>
                        <a:t>X</a:t>
                      </a:r>
                      <a:r>
                        <a:rPr lang="zh-CN" altLang="zh-CN" sz="1500" kern="1200" dirty="0" smtClean="0">
                          <a:effectLst/>
                        </a:rPr>
                        <a:t>、</a:t>
                      </a:r>
                      <a:r>
                        <a:rPr lang="en-US" altLang="zh-CN" sz="1500" kern="1200" dirty="0" smtClean="0">
                          <a:effectLst/>
                        </a:rPr>
                        <a:t>Y</a:t>
                      </a:r>
                      <a:r>
                        <a:rPr lang="zh-CN" altLang="zh-CN" sz="1500" kern="1200" dirty="0" smtClean="0">
                          <a:effectLst/>
                        </a:rPr>
                        <a:t>之间</a:t>
                      </a:r>
                      <a:r>
                        <a:rPr lang="zh-CN" altLang="en-US" sz="1500" kern="1200" dirty="0" smtClean="0">
                          <a:effectLst/>
                        </a:rPr>
                        <a:t>不存在相关关系                                                                  </a:t>
                      </a:r>
                      <a:r>
                        <a:rPr lang="en-US" altLang="zh-CN" sz="1500" kern="1200" dirty="0" smtClean="0">
                          <a:effectLst/>
                        </a:rPr>
                        <a:t>X</a:t>
                      </a:r>
                      <a:r>
                        <a:rPr lang="zh-CN" altLang="en-US" sz="1500" kern="1200" dirty="0" smtClean="0">
                          <a:effectLst/>
                        </a:rPr>
                        <a:t>不是影响</a:t>
                      </a:r>
                      <a:r>
                        <a:rPr lang="en-US" altLang="zh-CN" sz="1500" kern="1200" dirty="0" smtClean="0">
                          <a:effectLst/>
                        </a:rPr>
                        <a:t>Y</a:t>
                      </a:r>
                      <a:r>
                        <a:rPr lang="zh-CN" altLang="en-US" sz="1500" kern="1200" dirty="0" smtClean="0">
                          <a:effectLst/>
                        </a:rPr>
                        <a:t>的因素</a:t>
                      </a:r>
                      <a:endParaRPr lang="en-US" altLang="zh-CN" sz="1500" baseline="0" dirty="0" smtClean="0">
                        <a:latin typeface="汉仪书宋一简" panose="02010609000101010101" pitchFamily="49" charset="-122"/>
                        <a:ea typeface="汉仪书宋一简" panose="02010609000101010101" pitchFamily="49" charset="-122"/>
                      </a:endParaRPr>
                    </a:p>
                  </a:txBody>
                  <a:tcPr/>
                </a:tc>
                <a:extLst>
                  <a:ext uri="{0D108BD9-81ED-4DB2-BD59-A6C34878D82A}">
                    <a16:rowId xmlns:a16="http://schemas.microsoft.com/office/drawing/2014/main" val="10000"/>
                  </a:ext>
                </a:extLst>
              </a:tr>
            </a:tbl>
          </a:graphicData>
        </a:graphic>
      </p:graphicFrame>
      <p:cxnSp>
        <p:nvCxnSpPr>
          <p:cNvPr id="20" name="直接连接符 19"/>
          <p:cNvCxnSpPr/>
          <p:nvPr/>
        </p:nvCxnSpPr>
        <p:spPr>
          <a:xfrm>
            <a:off x="410971" y="3639493"/>
            <a:ext cx="11424859" cy="36214"/>
          </a:xfrm>
          <a:prstGeom prst="line">
            <a:avLst/>
          </a:prstGeom>
          <a:ln w="12700">
            <a:solidFill>
              <a:srgbClr val="9B928C"/>
            </a:solidFill>
          </a:ln>
        </p:spPr>
        <p:style>
          <a:lnRef idx="1">
            <a:schemeClr val="accent3"/>
          </a:lnRef>
          <a:fillRef idx="0">
            <a:schemeClr val="accent3"/>
          </a:fillRef>
          <a:effectRef idx="0">
            <a:schemeClr val="accent3"/>
          </a:effectRef>
          <a:fontRef idx="minor">
            <a:schemeClr val="tx1"/>
          </a:fontRef>
        </p:style>
      </p:cxnSp>
      <p:sp>
        <p:nvSpPr>
          <p:cNvPr id="19" name="文本框 18"/>
          <p:cNvSpPr txBox="1"/>
          <p:nvPr/>
        </p:nvSpPr>
        <p:spPr>
          <a:xfrm>
            <a:off x="5372306" y="6516727"/>
            <a:ext cx="2181054" cy="523220"/>
          </a:xfrm>
          <a:prstGeom prst="rect">
            <a:avLst/>
          </a:prstGeom>
          <a:noFill/>
        </p:spPr>
        <p:txBody>
          <a:bodyPr wrap="square" rtlCol="0">
            <a:spAutoFit/>
          </a:bodyPr>
          <a:lstStyle/>
          <a:p>
            <a:r>
              <a:rPr lang="zh-CN" altLang="en-US" sz="1400" dirty="0" smtClean="0">
                <a:latin typeface="宋体" panose="02010600030101010101" pitchFamily="2" charset="-122"/>
                <a:ea typeface="宋体" panose="02010600030101010101" pitchFamily="2" charset="-122"/>
              </a:rPr>
              <a:t>表</a:t>
            </a:r>
            <a:r>
              <a:rPr lang="en-US" altLang="zh-CN" sz="1400" dirty="0" smtClean="0">
                <a:latin typeface="宋体" panose="02010600030101010101" pitchFamily="2" charset="-122"/>
                <a:ea typeface="宋体" panose="02010600030101010101" pitchFamily="2" charset="-122"/>
              </a:rPr>
              <a:t>1 </a:t>
            </a:r>
            <a:r>
              <a:rPr lang="zh-CN" altLang="zh-CN" sz="1400" dirty="0" smtClean="0">
                <a:latin typeface="宋体" panose="02010600030101010101" pitchFamily="2" charset="-122"/>
                <a:ea typeface="宋体" panose="02010600030101010101" pitchFamily="2" charset="-122"/>
              </a:rPr>
              <a:t>相关</a:t>
            </a:r>
            <a:r>
              <a:rPr lang="zh-CN" altLang="zh-CN" sz="1400" dirty="0">
                <a:latin typeface="宋体" panose="02010600030101010101" pitchFamily="2" charset="-122"/>
                <a:ea typeface="宋体" panose="02010600030101010101" pitchFamily="2" charset="-122"/>
              </a:rPr>
              <a:t>关系的类型</a:t>
            </a:r>
          </a:p>
          <a:p>
            <a:endParaRPr lang="zh-CN" altLang="en-US" sz="1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95577522"/>
      </p:ext>
    </p:extLst>
  </p:cSld>
  <p:clrMapOvr>
    <a:masterClrMapping/>
  </p:clrMapOvr>
  <p:transition spd="med">
    <p:pull/>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bwMode="auto">
          <a:xfrm>
            <a:off x="0" y="0"/>
            <a:ext cx="5760123" cy="68579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a:extLst>
              <a:ext uri="{FF2B5EF4-FFF2-40B4-BE49-F238E27FC236}">
                <a16:creationId xmlns:a16="http://schemas.microsoft.com/office/drawing/2014/main" id="{C0C51645-CD26-4300-B487-079B8D179314}"/>
              </a:ext>
            </a:extLst>
          </p:cNvPr>
          <p:cNvSpPr/>
          <p:nvPr/>
        </p:nvSpPr>
        <p:spPr>
          <a:xfrm>
            <a:off x="4774479"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5" name="标题 1"/>
          <p:cNvSpPr txBox="1">
            <a:spLocks/>
          </p:cNvSpPr>
          <p:nvPr/>
        </p:nvSpPr>
        <p:spPr>
          <a:xfrm>
            <a:off x="4858566"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相关分析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a:latin typeface="微软雅黑" panose="020B0503020204020204" pitchFamily="34" charset="-122"/>
                <a:ea typeface="微软雅黑" panose="020B0503020204020204" pitchFamily="34" charset="-122"/>
              </a:rPr>
              <a:t>计算</a:t>
            </a:r>
          </a:p>
        </p:txBody>
      </p:sp>
      <p:sp>
        <p:nvSpPr>
          <p:cNvPr id="3" name="文本框 2"/>
          <p:cNvSpPr txBox="1"/>
          <p:nvPr/>
        </p:nvSpPr>
        <p:spPr>
          <a:xfrm>
            <a:off x="289709" y="569294"/>
            <a:ext cx="2661719" cy="461665"/>
          </a:xfrm>
          <a:prstGeom prst="rect">
            <a:avLst/>
          </a:prstGeom>
          <a:noFill/>
        </p:spPr>
        <p:txBody>
          <a:bodyPr wrap="square" rtlCol="0">
            <a:spAutoFit/>
          </a:bodyPr>
          <a:lstStyle/>
          <a:p>
            <a:pPr marL="0" lvl="3"/>
            <a:r>
              <a:rPr lang="en-US" altLang="zh-CN" sz="2400" b="1" dirty="0">
                <a:effectLst>
                  <a:glow>
                    <a:srgbClr val="000000"/>
                  </a:glow>
                  <a:reflection stA="0" endPos="0" fadeDir="0" sx="0" sy="0"/>
                </a:effectLst>
                <a:latin typeface="微软雅黑" panose="020B0503020204020204" pitchFamily="34" charset="-122"/>
                <a:ea typeface="微软雅黑" panose="020B0503020204020204" pitchFamily="34" charset="-122"/>
              </a:rPr>
              <a:t>Pearson</a:t>
            </a:r>
            <a:r>
              <a:rPr lang="zh-CN" altLang="zh-CN" sz="2400" b="1" dirty="0" smtClean="0">
                <a:effectLst>
                  <a:glow>
                    <a:srgbClr val="000000"/>
                  </a:glow>
                  <a:reflection stA="0" endPos="0" fadeDir="0" sx="0" sy="0"/>
                </a:effectLst>
                <a:latin typeface="微软雅黑" panose="020B0503020204020204" pitchFamily="34" charset="-122"/>
                <a:ea typeface="微软雅黑" panose="020B0503020204020204" pitchFamily="34" charset="-122"/>
              </a:rPr>
              <a:t>相关系数</a:t>
            </a:r>
            <a:endParaRPr lang="zh-CN" altLang="zh-CN" sz="2400" b="1" dirty="0">
              <a:effectLst>
                <a:glow>
                  <a:srgbClr val="000000"/>
                </a:glow>
                <a:reflection stA="0" endPos="0" fadeDir="0" sx="0" sy="0"/>
              </a:effectLst>
              <a:latin typeface="微软雅黑" panose="020B0503020204020204" pitchFamily="34" charset="-122"/>
              <a:ea typeface="微软雅黑" panose="020B0503020204020204" pitchFamily="34" charset="-122"/>
            </a:endParaRPr>
          </a:p>
        </p:txBody>
      </p:sp>
      <p:sp>
        <p:nvSpPr>
          <p:cNvPr id="8" name="矩形 7"/>
          <p:cNvSpPr/>
          <p:nvPr/>
        </p:nvSpPr>
        <p:spPr bwMode="auto">
          <a:xfrm>
            <a:off x="5930194" y="2018996"/>
            <a:ext cx="5903912" cy="522288"/>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dirty="0" smtClean="0">
                <a:latin typeface="微软雅黑" panose="020B0503020204020204" pitchFamily="34" charset="-122"/>
                <a:ea typeface="微软雅黑" panose="020B0503020204020204" pitchFamily="34" charset="-122"/>
              </a:rPr>
              <a:t>公式</a:t>
            </a:r>
            <a:endParaRPr lang="zh-CN" altLang="en-US" sz="24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387034" y="1398807"/>
            <a:ext cx="5128788" cy="1938992"/>
          </a:xfrm>
          <a:prstGeom prst="rect">
            <a:avLst/>
          </a:prstGeom>
          <a:solidFill>
            <a:srgbClr val="CECAC7"/>
          </a:solidFill>
        </p:spPr>
        <p:txBody>
          <a:bodyPr wrap="square" rtlCol="0">
            <a:spAutoFit/>
          </a:bodyPr>
          <a:lstStyle/>
          <a:p>
            <a:pPr algn="just"/>
            <a:r>
              <a:rPr lang="zh-CN" altLang="zh-CN" sz="2000" dirty="0" smtClean="0">
                <a:latin typeface="微软雅黑" panose="020B0503020204020204" pitchFamily="34" charset="-122"/>
                <a:ea typeface="微软雅黑" panose="020B0503020204020204" pitchFamily="34" charset="-122"/>
              </a:rPr>
              <a:t>线性相关</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Linear correlation</a:t>
            </a:r>
            <a:r>
              <a:rPr lang="zh-CN" altLang="zh-CN" sz="2000" dirty="0">
                <a:latin typeface="微软雅黑" panose="020B0503020204020204" pitchFamily="34" charset="-122"/>
                <a:ea typeface="微软雅黑" panose="020B0503020204020204" pitchFamily="34" charset="-122"/>
              </a:rPr>
              <a:t>）又称简单</a:t>
            </a:r>
            <a:r>
              <a:rPr lang="zh-CN" altLang="zh-CN" sz="2000" dirty="0" smtClean="0">
                <a:latin typeface="微软雅黑" panose="020B0503020204020204" pitchFamily="34" charset="-122"/>
                <a:ea typeface="微软雅黑" panose="020B0503020204020204" pitchFamily="34" charset="-122"/>
              </a:rPr>
              <a:t>相关</a:t>
            </a:r>
            <a:r>
              <a:rPr lang="zh-CN" altLang="en-US" sz="2000" dirty="0" smtClean="0">
                <a:latin typeface="微软雅黑" panose="020B0503020204020204" pitchFamily="34" charset="-122"/>
                <a:ea typeface="微软雅黑" panose="020B0503020204020204" pitchFamily="34" charset="-122"/>
              </a:rPr>
              <a:t>。</a:t>
            </a:r>
            <a:r>
              <a:rPr lang="zh-CN" altLang="zh-CN" sz="2000" dirty="0" smtClean="0">
                <a:latin typeface="微软雅黑" panose="020B0503020204020204" pitchFamily="34" charset="-122"/>
                <a:ea typeface="微软雅黑" panose="020B0503020204020204" pitchFamily="34" charset="-122"/>
              </a:rPr>
              <a:t>用来</a:t>
            </a:r>
            <a:r>
              <a:rPr lang="zh-CN" altLang="zh-CN" sz="2000" dirty="0">
                <a:latin typeface="微软雅黑" panose="020B0503020204020204" pitchFamily="34" charset="-122"/>
                <a:ea typeface="微软雅黑" panose="020B0503020204020204" pitchFamily="34" charset="-122"/>
              </a:rPr>
              <a:t>度量具有线性关系的两个变量之间相关关系的密切程度及其相关方向，适用于双变量正态分布资料</a:t>
            </a:r>
            <a:r>
              <a:rPr lang="zh-CN" altLang="zh-CN"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线性相关系数又称为简单相关系数、</a:t>
            </a:r>
            <a:r>
              <a:rPr lang="en-US" altLang="zh-CN" sz="2000" dirty="0">
                <a:latin typeface="微软雅黑" panose="020B0503020204020204" pitchFamily="34" charset="-122"/>
                <a:ea typeface="微软雅黑" panose="020B0503020204020204" pitchFamily="34" charset="-122"/>
              </a:rPr>
              <a:t>Pearson</a:t>
            </a:r>
            <a:r>
              <a:rPr lang="zh-CN" altLang="en-US" sz="2000" dirty="0">
                <a:latin typeface="微软雅黑" panose="020B0503020204020204" pitchFamily="34" charset="-122"/>
                <a:ea typeface="微软雅黑" panose="020B0503020204020204" pitchFamily="34" charset="-122"/>
              </a:rPr>
              <a:t>相关系数或相关系数，有时也称为积差相关</a:t>
            </a:r>
            <a:r>
              <a:rPr lang="zh-CN" altLang="en-US" sz="2000" dirty="0" smtClean="0">
                <a:latin typeface="微软雅黑" panose="020B0503020204020204" pitchFamily="34" charset="-122"/>
                <a:ea typeface="微软雅黑" panose="020B0503020204020204" pitchFamily="34" charset="-122"/>
              </a:rPr>
              <a:t>系数。</a:t>
            </a:r>
            <a:endParaRPr lang="zh-CN" altLang="en-US" sz="2000" dirty="0">
              <a:latin typeface="微软雅黑" panose="020B0503020204020204" pitchFamily="34" charset="-122"/>
              <a:ea typeface="微软雅黑" panose="020B0503020204020204" pitchFamily="34" charset="-122"/>
            </a:endParaRPr>
          </a:p>
        </p:txBody>
      </p:sp>
      <p:sp>
        <p:nvSpPr>
          <p:cNvPr id="49" name="Rectangle 3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2" name="组合 61"/>
          <p:cNvGrpSpPr>
            <a:grpSpLocks/>
          </p:cNvGrpSpPr>
          <p:nvPr/>
        </p:nvGrpSpPr>
        <p:grpSpPr bwMode="auto">
          <a:xfrm>
            <a:off x="5930194" y="1418070"/>
            <a:ext cx="5903912" cy="759235"/>
            <a:chOff x="5982652" y="1305878"/>
            <a:chExt cx="3262773" cy="760591"/>
          </a:xfrm>
        </p:grpSpPr>
        <p:sp>
          <p:nvSpPr>
            <p:cNvPr id="63" name="矩形 62"/>
            <p:cNvSpPr/>
            <p:nvPr/>
          </p:nvSpPr>
          <p:spPr>
            <a:xfrm>
              <a:off x="5982652" y="1305878"/>
              <a:ext cx="3235645" cy="523220"/>
            </a:xfrm>
            <a:prstGeom prst="rect">
              <a:avLst/>
            </a:prstGeom>
            <a:solidFill>
              <a:srgbClr val="9B928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mc:AlternateContent xmlns:mc="http://schemas.openxmlformats.org/markup-compatibility/2006" xmlns:a14="http://schemas.microsoft.com/office/drawing/2010/main">
          <mc:Choice Requires="a14">
            <p:sp>
              <p:nvSpPr>
                <p:cNvPr id="64" name="文本框 63"/>
                <p:cNvSpPr txBox="1"/>
                <p:nvPr/>
              </p:nvSpPr>
              <p:spPr>
                <a:xfrm>
                  <a:off x="6009780" y="1326485"/>
                  <a:ext cx="3235645" cy="739984"/>
                </a:xfrm>
                <a:prstGeom prst="rect">
                  <a:avLst/>
                </a:prstGeom>
                <a:noFill/>
              </p:spPr>
              <p:txBody>
                <a:bodyPr>
                  <a:spAutoFit/>
                </a:bodyPr>
                <a:lstStyle/>
                <a:p>
                  <a:pPr eaLnBrk="1" fontAlgn="auto" hangingPunct="1">
                    <a:spcBef>
                      <a:spcPts val="0"/>
                    </a:spcBef>
                    <a:spcAft>
                      <a:spcPts val="0"/>
                    </a:spcAft>
                    <a:defRPr/>
                  </a:pPr>
                  <a:r>
                    <a:rPr lang="en-US" altLang="zh-CN" sz="2400" i="1" dirty="0" smtClean="0">
                      <a:solidFill>
                        <a:schemeClr val="bg1"/>
                      </a:solidFill>
                      <a:latin typeface="汉仪书宋一简" panose="02010609000101010101" pitchFamily="49" charset="-122"/>
                      <a:ea typeface="汉仪书宋一简" panose="02010609000101010101" pitchFamily="49" charset="-122"/>
                      <a:cs typeface="Arial" panose="020B0604020202020204" pitchFamily="34" charset="0"/>
                    </a:rPr>
                    <a:t>r</a:t>
                  </a:r>
                  <a:r>
                    <a:rPr lang="zh-CN" altLang="en-US" sz="2400" i="1" dirty="0" smtClean="0">
                      <a:solidFill>
                        <a:schemeClr val="bg1"/>
                      </a:solidFill>
                      <a:latin typeface="汉仪书宋一简" panose="02010609000101010101" pitchFamily="49" charset="-122"/>
                      <a:ea typeface="汉仪书宋一简" panose="02010609000101010101" pitchFamily="49" charset="-122"/>
                      <a:cs typeface="Arial" panose="020B0604020202020204" pitchFamily="34" charset="0"/>
                    </a:rPr>
                    <a:t>：</a:t>
                  </a:r>
                  <a:r>
                    <a:rPr lang="zh-CN" altLang="en-US"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样本相关系数；</a:t>
                  </a:r>
                  <a14:m>
                    <m:oMath xmlns:m="http://schemas.openxmlformats.org/officeDocument/2006/math">
                      <m:r>
                        <a:rPr lang="zh-CN" altLang="en-US" sz="2000" i="1" smtClean="0">
                          <a:solidFill>
                            <a:schemeClr val="bg1"/>
                          </a:solidFill>
                          <a:latin typeface="Cambria Math" panose="02040503050406030204" pitchFamily="18" charset="0"/>
                          <a:ea typeface="微软雅黑" panose="020B0503020204020204" pitchFamily="34" charset="-122"/>
                          <a:cs typeface="Arial" panose="020B0604020202020204" pitchFamily="34" charset="0"/>
                        </a:rPr>
                        <m:t>𝜌</m:t>
                      </m:r>
                    </m:oMath>
                  </a14:m>
                  <a:r>
                    <a:rPr lang="zh-CN" altLang="en-US" sz="2000" i="1" dirty="0" smtClean="0">
                      <a:solidFill>
                        <a:schemeClr val="bg1"/>
                      </a:solidFill>
                      <a:latin typeface="汉仪书宋一简" panose="02010609000101010101" pitchFamily="49" charset="-122"/>
                      <a:ea typeface="汉仪书宋一简" panose="02010609000101010101" pitchFamily="49" charset="-122"/>
                      <a:cs typeface="Arial" panose="020B0604020202020204" pitchFamily="34" charset="0"/>
                    </a:rPr>
                    <a:t>：</a:t>
                  </a:r>
                  <a:r>
                    <a:rPr lang="zh-CN" altLang="en-US" dirty="0"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t>总体相关系数</a:t>
                  </a:r>
                  <a:endParaRPr lang="zh-CN" altLang="en-US" sz="2000" i="1" dirty="0">
                    <a:solidFill>
                      <a:schemeClr val="bg1"/>
                    </a:solidFill>
                    <a:latin typeface="汉仪书宋一简" panose="02010609000101010101" pitchFamily="49" charset="-122"/>
                    <a:ea typeface="汉仪书宋一简" panose="02010609000101010101" pitchFamily="49" charset="-122"/>
                    <a:cs typeface="Arial" panose="020B0604020202020204" pitchFamily="34" charset="0"/>
                  </a:endParaRPr>
                </a:p>
              </p:txBody>
            </p:sp>
          </mc:Choice>
          <mc:Fallback xmlns="">
            <p:sp>
              <p:nvSpPr>
                <p:cNvPr id="64" name="文本框 63"/>
                <p:cNvSpPr txBox="1">
                  <a:spLocks noRot="1" noChangeAspect="1" noMove="1" noResize="1" noEditPoints="1" noAdjustHandles="1" noChangeArrowheads="1" noChangeShapeType="1" noTextEdit="1"/>
                </p:cNvSpPr>
                <p:nvPr/>
              </p:nvSpPr>
              <p:spPr>
                <a:xfrm>
                  <a:off x="6009780" y="1326485"/>
                  <a:ext cx="3235645" cy="739984"/>
                </a:xfrm>
                <a:prstGeom prst="rect">
                  <a:avLst/>
                </a:prstGeom>
                <a:blipFill rotWithShape="0">
                  <a:blip r:embed="rId3"/>
                  <a:stretch>
                    <a:fillRect l="-2232" t="-6612"/>
                  </a:stretch>
                </a:blipFill>
              </p:spPr>
              <p:txBody>
                <a:bodyPr/>
                <a:lstStyle/>
                <a:p>
                  <a:r>
                    <a:rPr lang="zh-CN" altLang="en-US">
                      <a:noFill/>
                    </a:rPr>
                    <a:t> </a:t>
                  </a:r>
                </a:p>
              </p:txBody>
            </p:sp>
          </mc:Fallback>
        </mc:AlternateContent>
      </p:grpSp>
      <p:sp>
        <p:nvSpPr>
          <p:cNvPr id="65" name="文本框 64"/>
          <p:cNvSpPr txBox="1"/>
          <p:nvPr/>
        </p:nvSpPr>
        <p:spPr>
          <a:xfrm>
            <a:off x="5966873" y="2846361"/>
            <a:ext cx="5903912" cy="3195747"/>
          </a:xfrm>
          <a:prstGeom prst="rect">
            <a:avLst/>
          </a:prstGeom>
          <a:noFill/>
        </p:spPr>
        <p:txBody>
          <a:bodyPr>
            <a:spAutoFit/>
          </a:bodyPr>
          <a:lstStyle/>
          <a:p>
            <a:pPr marL="285750" indent="-285750" eaLnBrk="1" fontAlgn="auto" hangingPunct="1">
              <a:lnSpc>
                <a:spcPts val="2000"/>
              </a:lnSpc>
              <a:spcBef>
                <a:spcPts val="0"/>
              </a:spcBef>
              <a:spcAft>
                <a:spcPts val="0"/>
              </a:spcAft>
              <a:buFont typeface="Wingdings" panose="05000000000000000000" pitchFamily="2" charset="2"/>
              <a:buChar char="Ø"/>
              <a:defRPr/>
            </a:pPr>
            <a:r>
              <a:rPr lang="zh-CN" altLang="en-US"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总体相关系数定义公式：</a:t>
            </a:r>
            <a:endParaRPr lang="en-US" altLang="zh-CN"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eaLnBrk="1" fontAlgn="auto" hangingPunct="1">
              <a:lnSpc>
                <a:spcPts val="2000"/>
              </a:lnSpc>
              <a:spcBef>
                <a:spcPts val="0"/>
              </a:spcBef>
              <a:spcAft>
                <a:spcPts val="0"/>
              </a:spcAft>
              <a:defRPr/>
            </a:pPr>
            <a:r>
              <a:rPr lang="en-US" altLang="zh-CN" dirty="0">
                <a:solidFill>
                  <a:schemeClr val="bg2">
                    <a:lumMod val="25000"/>
                  </a:schemeClr>
                </a:solidFill>
                <a:cs typeface="Arial" panose="020B0604020202020204" pitchFamily="34" charset="0"/>
              </a:rPr>
              <a:t> </a:t>
            </a:r>
            <a:r>
              <a:rPr lang="en-US" altLang="zh-CN" dirty="0" smtClean="0">
                <a:solidFill>
                  <a:schemeClr val="bg2">
                    <a:lumMod val="25000"/>
                  </a:schemeClr>
                </a:solidFill>
                <a:cs typeface="Arial" panose="020B0604020202020204" pitchFamily="34" charset="0"/>
              </a:rPr>
              <a:t>     </a:t>
            </a:r>
          </a:p>
          <a:p>
            <a:pPr eaLnBrk="1" fontAlgn="auto" hangingPunct="1">
              <a:lnSpc>
                <a:spcPts val="2000"/>
              </a:lnSpc>
              <a:spcBef>
                <a:spcPts val="0"/>
              </a:spcBef>
              <a:spcAft>
                <a:spcPts val="0"/>
              </a:spcAft>
              <a:defRPr/>
            </a:pPr>
            <a:endParaRPr lang="en-US" altLang="zh-CN" dirty="0">
              <a:solidFill>
                <a:schemeClr val="bg2">
                  <a:lumMod val="25000"/>
                </a:schemeClr>
              </a:solidFill>
              <a:latin typeface="+mn-lt"/>
              <a:ea typeface="+mn-ea"/>
              <a:cs typeface="Arial" panose="020B0604020202020204" pitchFamily="34" charset="0"/>
            </a:endParaRPr>
          </a:p>
          <a:p>
            <a:pPr eaLnBrk="1" fontAlgn="auto" hangingPunct="1">
              <a:lnSpc>
                <a:spcPts val="2000"/>
              </a:lnSpc>
              <a:spcBef>
                <a:spcPts val="0"/>
              </a:spcBef>
              <a:spcAft>
                <a:spcPts val="0"/>
              </a:spcAft>
              <a:defRPr/>
            </a:pPr>
            <a:endParaRPr lang="en-US" altLang="zh-CN" dirty="0" smtClean="0">
              <a:solidFill>
                <a:schemeClr val="bg2">
                  <a:lumMod val="25000"/>
                </a:schemeClr>
              </a:solidFill>
              <a:cs typeface="Arial" panose="020B0604020202020204" pitchFamily="34" charset="0"/>
            </a:endParaRPr>
          </a:p>
          <a:p>
            <a:pPr eaLnBrk="1" fontAlgn="auto" hangingPunct="1">
              <a:lnSpc>
                <a:spcPts val="2000"/>
              </a:lnSpc>
              <a:spcBef>
                <a:spcPts val="0"/>
              </a:spcBef>
              <a:spcAft>
                <a:spcPts val="0"/>
              </a:spcAft>
              <a:defRPr/>
            </a:pPr>
            <a:r>
              <a:rPr lang="en-US" altLang="zh-CN" dirty="0" smtClean="0">
                <a:solidFill>
                  <a:schemeClr val="bg2">
                    <a:lumMod val="25000"/>
                  </a:schemeClr>
                </a:solidFill>
                <a:cs typeface="Arial" panose="020B0604020202020204" pitchFamily="34" charset="0"/>
              </a:rPr>
              <a:t> </a:t>
            </a:r>
          </a:p>
          <a:p>
            <a:pPr eaLnBrk="1" fontAlgn="auto" hangingPunct="1">
              <a:lnSpc>
                <a:spcPts val="2000"/>
              </a:lnSpc>
              <a:spcBef>
                <a:spcPts val="0"/>
              </a:spcBef>
              <a:spcAft>
                <a:spcPts val="0"/>
              </a:spcAft>
              <a:defRPr/>
            </a:pPr>
            <a:endParaRPr lang="en-US" altLang="zh-CN" dirty="0">
              <a:solidFill>
                <a:schemeClr val="bg2">
                  <a:lumMod val="25000"/>
                </a:schemeClr>
              </a:solidFill>
              <a:cs typeface="Arial" panose="020B0604020202020204" pitchFamily="34" charset="0"/>
            </a:endParaRPr>
          </a:p>
          <a:p>
            <a:pPr eaLnBrk="1" fontAlgn="auto" hangingPunct="1">
              <a:lnSpc>
                <a:spcPts val="2000"/>
              </a:lnSpc>
              <a:spcBef>
                <a:spcPts val="0"/>
              </a:spcBef>
              <a:spcAft>
                <a:spcPts val="0"/>
              </a:spcAft>
              <a:defRPr/>
            </a:pPr>
            <a:endParaRPr lang="en-US" altLang="zh-CN" sz="1000" dirty="0">
              <a:solidFill>
                <a:schemeClr val="bg2">
                  <a:lumMod val="25000"/>
                </a:schemeClr>
              </a:solidFill>
              <a:latin typeface="+mn-lt"/>
              <a:ea typeface="+mn-ea"/>
              <a:cs typeface="Arial" panose="020B0604020202020204" pitchFamily="34" charset="0"/>
            </a:endParaRPr>
          </a:p>
          <a:p>
            <a:pPr marL="285750" indent="-285750">
              <a:lnSpc>
                <a:spcPts val="2000"/>
              </a:lnSpc>
              <a:buClr>
                <a:srgbClr val="044875"/>
              </a:buClr>
              <a:buFont typeface="Wingdings" panose="05000000000000000000" pitchFamily="2" charset="2"/>
              <a:buChar char="Ø"/>
              <a:defRPr/>
            </a:pPr>
            <a:r>
              <a:rPr lang="zh-CN" altLang="zh-CN" dirty="0">
                <a:latin typeface="微软雅黑" panose="020B0503020204020204" pitchFamily="34" charset="-122"/>
                <a:ea typeface="微软雅黑" panose="020B0503020204020204" pitchFamily="34" charset="-122"/>
              </a:rPr>
              <a:t>样本相关系数的定义</a:t>
            </a:r>
            <a:r>
              <a:rPr lang="zh-CN" altLang="zh-CN" dirty="0" smtClean="0">
                <a:latin typeface="微软雅黑" panose="020B0503020204020204" pitchFamily="34" charset="-122"/>
                <a:ea typeface="微软雅黑" panose="020B0503020204020204" pitchFamily="34" charset="-122"/>
              </a:rPr>
              <a:t>公式</a:t>
            </a:r>
            <a:r>
              <a:rPr lang="en-US" altLang="zh-CN" dirty="0" smtClean="0">
                <a:latin typeface="微软雅黑" panose="020B0503020204020204" pitchFamily="34" charset="-122"/>
                <a:ea typeface="微软雅黑" panose="020B0503020204020204" pitchFamily="34" charset="-122"/>
              </a:rPr>
              <a:t>:</a:t>
            </a:r>
          </a:p>
          <a:p>
            <a:pPr>
              <a:lnSpc>
                <a:spcPts val="2000"/>
              </a:lnSpc>
              <a:buClr>
                <a:srgbClr val="044875"/>
              </a:buClr>
              <a:defRPr/>
            </a:pPr>
            <a:endParaRPr lang="en-US" altLang="zh-CN"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nSpc>
                <a:spcPts val="2000"/>
              </a:lnSpc>
              <a:buClr>
                <a:srgbClr val="044875"/>
              </a:buClr>
              <a:defRPr/>
            </a:pPr>
            <a:endParaRPr lang="en-US" altLang="zh-CN"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nSpc>
                <a:spcPts val="2000"/>
              </a:lnSpc>
              <a:buClr>
                <a:srgbClr val="044875"/>
              </a:buClr>
              <a:defRPr/>
            </a:pPr>
            <a:r>
              <a:rPr lang="en-US" altLang="zh-CN"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rPr>
              <a:t> </a:t>
            </a:r>
            <a:endParaRPr lang="en-US" altLang="zh-CN"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eaLnBrk="1" fontAlgn="auto" hangingPunct="1">
              <a:lnSpc>
                <a:spcPts val="2200"/>
              </a:lnSpc>
              <a:spcBef>
                <a:spcPts val="0"/>
              </a:spcBef>
              <a:spcAft>
                <a:spcPts val="0"/>
              </a:spcAft>
              <a:defRPr/>
            </a:pPr>
            <a:endParaRPr lang="en-US" altLang="zh-CN" sz="2400" dirty="0">
              <a:solidFill>
                <a:schemeClr val="bg1"/>
              </a:solidFill>
              <a:latin typeface="+mn-lt"/>
              <a:ea typeface="+mn-ea"/>
              <a:cs typeface="Arial" panose="020B0604020202020204" pitchFamily="34" charset="0"/>
            </a:endParaRPr>
          </a:p>
        </p:txBody>
      </p:sp>
      <p:sp>
        <p:nvSpPr>
          <p:cNvPr id="66" name="Rectangle 4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7" name="对象 66"/>
          <p:cNvGraphicFramePr>
            <a:graphicFrameLocks noChangeAspect="1"/>
          </p:cNvGraphicFramePr>
          <p:nvPr>
            <p:extLst/>
          </p:nvPr>
        </p:nvGraphicFramePr>
        <p:xfrm>
          <a:off x="6672250" y="3268407"/>
          <a:ext cx="3712564" cy="673946"/>
        </p:xfrm>
        <a:graphic>
          <a:graphicData uri="http://schemas.openxmlformats.org/presentationml/2006/ole">
            <mc:AlternateContent xmlns:mc="http://schemas.openxmlformats.org/markup-compatibility/2006">
              <mc:Choice xmlns:v="urn:schemas-microsoft-com:vml" Requires="v">
                <p:oleObj spid="_x0000_s1461" r:id="rId4" imgW="2032000" imgH="393700" progId="Equation.DSMT4">
                  <p:embed/>
                </p:oleObj>
              </mc:Choice>
              <mc:Fallback>
                <p:oleObj r:id="rId4" imgW="2032000" imgH="3937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2250" y="3268407"/>
                        <a:ext cx="3712564" cy="673946"/>
                      </a:xfrm>
                      <a:prstGeom prst="rect">
                        <a:avLst/>
                      </a:prstGeom>
                      <a:noFill/>
                    </p:spPr>
                  </p:pic>
                </p:oleObj>
              </mc:Fallback>
            </mc:AlternateContent>
          </a:graphicData>
        </a:graphic>
      </p:graphicFrame>
      <p:sp>
        <p:nvSpPr>
          <p:cNvPr id="68" name="Rectangle 4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9" name="对象 68"/>
          <p:cNvGraphicFramePr>
            <a:graphicFrameLocks noChangeAspect="1"/>
          </p:cNvGraphicFramePr>
          <p:nvPr>
            <p:extLst/>
          </p:nvPr>
        </p:nvGraphicFramePr>
        <p:xfrm>
          <a:off x="6668675" y="5076335"/>
          <a:ext cx="3370763" cy="920508"/>
        </p:xfrm>
        <a:graphic>
          <a:graphicData uri="http://schemas.openxmlformats.org/presentationml/2006/ole">
            <mc:AlternateContent xmlns:mc="http://schemas.openxmlformats.org/markup-compatibility/2006">
              <mc:Choice xmlns:v="urn:schemas-microsoft-com:vml" Requires="v">
                <p:oleObj spid="_x0000_s1462" r:id="rId6" imgW="2006600" imgH="508000" progId="Equation.DSMT4">
                  <p:embed/>
                </p:oleObj>
              </mc:Choice>
              <mc:Fallback>
                <p:oleObj r:id="rId6" imgW="2006600" imgH="5080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8675" y="5076335"/>
                        <a:ext cx="3370763" cy="920508"/>
                      </a:xfrm>
                      <a:prstGeom prst="rect">
                        <a:avLst/>
                      </a:prstGeom>
                      <a:noFill/>
                    </p:spPr>
                  </p:pic>
                </p:oleObj>
              </mc:Fallback>
            </mc:AlternateContent>
          </a:graphicData>
        </a:graphic>
      </p:graphicFrame>
      <p:cxnSp>
        <p:nvCxnSpPr>
          <p:cNvPr id="70" name="直接连接符 69"/>
          <p:cNvCxnSpPr/>
          <p:nvPr/>
        </p:nvCxnSpPr>
        <p:spPr>
          <a:xfrm>
            <a:off x="6081485" y="4313423"/>
            <a:ext cx="5752621"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sp>
        <p:nvSpPr>
          <p:cNvPr id="86" name="Rectangle 61"/>
          <p:cNvSpPr>
            <a:spLocks noChangeArrowheads="1"/>
          </p:cNvSpPr>
          <p:nvPr/>
        </p:nvSpPr>
        <p:spPr bwMode="auto">
          <a:xfrm>
            <a:off x="138423" y="-1506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8" name="Rectangle 6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0" name="Rectangle 6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93" name="组合 92"/>
          <p:cNvGrpSpPr/>
          <p:nvPr/>
        </p:nvGrpSpPr>
        <p:grpSpPr>
          <a:xfrm>
            <a:off x="387034" y="3506227"/>
            <a:ext cx="5128788" cy="1323439"/>
            <a:chOff x="410026" y="3115524"/>
            <a:chExt cx="5128788" cy="1323439"/>
          </a:xfrm>
          <a:solidFill>
            <a:srgbClr val="CECAC7"/>
          </a:solidFill>
        </p:grpSpPr>
        <p:sp>
          <p:nvSpPr>
            <p:cNvPr id="72" name="文本框 71"/>
            <p:cNvSpPr txBox="1"/>
            <p:nvPr/>
          </p:nvSpPr>
          <p:spPr>
            <a:xfrm>
              <a:off x="410026" y="3115524"/>
              <a:ext cx="5128788" cy="1323439"/>
            </a:xfrm>
            <a:prstGeom prst="rect">
              <a:avLst/>
            </a:prstGeom>
            <a:grpFill/>
          </p:spPr>
          <p:txBody>
            <a:bodyPr wrap="square" rtlCol="0">
              <a:spAutoFit/>
            </a:bodyPr>
            <a:lstStyle/>
            <a:p>
              <a:r>
                <a:rPr lang="zh-CN" altLang="zh-CN" sz="2000" dirty="0" smtClean="0">
                  <a:latin typeface="微软雅黑" panose="020B0503020204020204" pitchFamily="34" charset="-122"/>
                  <a:ea typeface="微软雅黑" panose="020B0503020204020204" pitchFamily="34" charset="-122"/>
                </a:rPr>
                <a:t>其中</a:t>
              </a:r>
              <a:r>
                <a:rPr lang="en-US" altLang="zh-CN" sz="2000" dirty="0" smtClean="0">
                  <a:latin typeface="微软雅黑" panose="020B0503020204020204" pitchFamily="34" charset="-122"/>
                  <a:ea typeface="微软雅黑" panose="020B0503020204020204" pitchFamily="34" charset="-122"/>
                </a:rPr>
                <a:t>            </a:t>
              </a:r>
              <a:r>
                <a:rPr lang="zh-CN" altLang="zh-CN" sz="2000" dirty="0" smtClean="0">
                  <a:latin typeface="微软雅黑" panose="020B0503020204020204" pitchFamily="34" charset="-122"/>
                  <a:ea typeface="微软雅黑" panose="020B0503020204020204" pitchFamily="34" charset="-122"/>
                </a:rPr>
                <a:t>是</a:t>
              </a:r>
              <a:r>
                <a:rPr lang="zh-CN" altLang="zh-CN" sz="2000" dirty="0">
                  <a:latin typeface="微软雅黑" panose="020B0503020204020204" pitchFamily="34" charset="-122"/>
                  <a:ea typeface="微软雅黑" panose="020B0503020204020204" pitchFamily="34" charset="-122"/>
                </a:rPr>
                <a:t>随机变量</a:t>
              </a:r>
              <a:r>
                <a:rPr lang="en-US" altLang="zh-CN" sz="2000" dirty="0">
                  <a:latin typeface="微软雅黑" panose="020B0503020204020204" pitchFamily="34" charset="-122"/>
                  <a:ea typeface="微软雅黑" panose="020B0503020204020204" pitchFamily="34" charset="-122"/>
                </a:rPr>
                <a:t>X</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Y</a:t>
              </a:r>
              <a:r>
                <a:rPr lang="zh-CN" altLang="zh-CN" sz="2000" dirty="0">
                  <a:latin typeface="微软雅黑" panose="020B0503020204020204" pitchFamily="34" charset="-122"/>
                  <a:ea typeface="微软雅黑" panose="020B0503020204020204" pitchFamily="34" charset="-122"/>
                </a:rPr>
                <a:t>的协方差</a:t>
              </a:r>
              <a:r>
                <a:rPr lang="zh-CN" altLang="zh-CN" sz="2000" dirty="0" smtClean="0"/>
                <a:t>，</a:t>
              </a:r>
              <a:r>
                <a:rPr lang="en-US" altLang="zh-CN" sz="2000" dirty="0" smtClean="0"/>
                <a:t>          </a:t>
              </a:r>
              <a:r>
                <a:rPr lang="zh-CN" altLang="en-US" sz="2000" dirty="0" smtClean="0">
                  <a:latin typeface="微软雅黑" panose="020B0503020204020204" pitchFamily="34" charset="-122"/>
                  <a:ea typeface="微软雅黑" panose="020B0503020204020204" pitchFamily="34" charset="-122"/>
                </a:rPr>
                <a:t>和</a:t>
              </a:r>
              <a:r>
                <a:rPr lang="zh-CN" altLang="en-US" sz="2000" dirty="0" smtClean="0"/>
                <a:t>          </a:t>
              </a:r>
              <a:r>
                <a:rPr lang="zh-CN" altLang="zh-CN" sz="2000" dirty="0" smtClean="0">
                  <a:latin typeface="微软雅黑" panose="020B0503020204020204" pitchFamily="34" charset="-122"/>
                  <a:ea typeface="微软雅黑" panose="020B0503020204020204" pitchFamily="34" charset="-122"/>
                </a:rPr>
                <a:t>分别</a:t>
              </a:r>
              <a:r>
                <a:rPr lang="zh-CN" altLang="zh-CN" sz="2000" dirty="0">
                  <a:latin typeface="微软雅黑" panose="020B0503020204020204" pitchFamily="34" charset="-122"/>
                  <a:ea typeface="微软雅黑" panose="020B0503020204020204" pitchFamily="34" charset="-122"/>
                </a:rPr>
                <a:t>代表</a:t>
              </a:r>
              <a:r>
                <a:rPr lang="en-US" altLang="zh-CN" sz="2000" dirty="0">
                  <a:latin typeface="微软雅黑" panose="020B0503020204020204" pitchFamily="34" charset="-122"/>
                  <a:ea typeface="微软雅黑" panose="020B0503020204020204" pitchFamily="34" charset="-122"/>
                </a:rPr>
                <a:t>X</a:t>
              </a:r>
              <a:r>
                <a:rPr lang="zh-CN" altLang="zh-CN"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Y</a:t>
              </a:r>
              <a:r>
                <a:rPr lang="zh-CN" altLang="zh-CN" sz="2000" dirty="0">
                  <a:latin typeface="微软雅黑" panose="020B0503020204020204" pitchFamily="34" charset="-122"/>
                  <a:ea typeface="微软雅黑" panose="020B0503020204020204" pitchFamily="34" charset="-122"/>
                </a:rPr>
                <a:t>的方差</a:t>
              </a:r>
              <a:r>
                <a:rPr lang="zh-CN" altLang="zh-CN" sz="2000" dirty="0" smtClean="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总体相关系数是反映两变量之间线性相关程度的一种</a:t>
              </a:r>
              <a:r>
                <a:rPr lang="zh-CN" altLang="zh-CN" sz="2000" dirty="0" smtClean="0">
                  <a:latin typeface="微软雅黑" panose="020B0503020204020204" pitchFamily="34" charset="-122"/>
                  <a:ea typeface="微软雅黑" panose="020B0503020204020204" pitchFamily="34" charset="-122"/>
                </a:rPr>
                <a:t>特征值</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p:txBody>
        </p:sp>
        <p:graphicFrame>
          <p:nvGraphicFramePr>
            <p:cNvPr id="87" name="对象 86"/>
            <p:cNvGraphicFramePr>
              <a:graphicFrameLocks noChangeAspect="1"/>
            </p:cNvGraphicFramePr>
            <p:nvPr>
              <p:extLst>
                <p:ext uri="{D42A27DB-BD31-4B8C-83A1-F6EECF244321}">
                  <p14:modId xmlns:p14="http://schemas.microsoft.com/office/powerpoint/2010/main" val="996437059"/>
                </p:ext>
              </p:extLst>
            </p:nvPr>
          </p:nvGraphicFramePr>
          <p:xfrm>
            <a:off x="1012541" y="3148269"/>
            <a:ext cx="935966" cy="311088"/>
          </p:xfrm>
          <a:graphic>
            <a:graphicData uri="http://schemas.openxmlformats.org/presentationml/2006/ole">
              <mc:AlternateContent xmlns:mc="http://schemas.openxmlformats.org/markup-compatibility/2006">
                <mc:Choice xmlns:v="urn:schemas-microsoft-com:vml" Requires="v">
                  <p:oleObj spid="_x0000_s1463" r:id="rId8" imgW="571252" imgH="190417" progId="Equation.DSMT4">
                    <p:embed/>
                  </p:oleObj>
                </mc:Choice>
                <mc:Fallback>
                  <p:oleObj r:id="rId8" imgW="571252" imgH="190417"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2541" y="3148269"/>
                          <a:ext cx="935966" cy="311088"/>
                        </a:xfrm>
                        <a:prstGeom prst="rect">
                          <a:avLst/>
                        </a:prstGeom>
                        <a:noFill/>
                      </p:spPr>
                    </p:pic>
                  </p:oleObj>
                </mc:Fallback>
              </mc:AlternateContent>
            </a:graphicData>
          </a:graphic>
        </p:graphicFrame>
        <p:graphicFrame>
          <p:nvGraphicFramePr>
            <p:cNvPr id="89" name="对象 88"/>
            <p:cNvGraphicFramePr>
              <a:graphicFrameLocks noChangeAspect="1"/>
            </p:cNvGraphicFramePr>
            <p:nvPr>
              <p:extLst>
                <p:ext uri="{D42A27DB-BD31-4B8C-83A1-F6EECF244321}">
                  <p14:modId xmlns:p14="http://schemas.microsoft.com/office/powerpoint/2010/main" val="2364626480"/>
                </p:ext>
              </p:extLst>
            </p:nvPr>
          </p:nvGraphicFramePr>
          <p:xfrm>
            <a:off x="4773451" y="3162136"/>
            <a:ext cx="765363" cy="305615"/>
          </p:xfrm>
          <a:graphic>
            <a:graphicData uri="http://schemas.openxmlformats.org/presentationml/2006/ole">
              <mc:AlternateContent xmlns:mc="http://schemas.openxmlformats.org/markup-compatibility/2006">
                <mc:Choice xmlns:v="urn:schemas-microsoft-com:vml" Requires="v">
                  <p:oleObj spid="_x0000_s1464" r:id="rId10" imgW="431613" imgH="190417" progId="Equation.DSMT4">
                    <p:embed/>
                  </p:oleObj>
                </mc:Choice>
                <mc:Fallback>
                  <p:oleObj r:id="rId10" imgW="431613" imgH="190417"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73451" y="3162136"/>
                          <a:ext cx="765363" cy="305615"/>
                        </a:xfrm>
                        <a:prstGeom prst="rect">
                          <a:avLst/>
                        </a:prstGeom>
                        <a:noFill/>
                      </p:spPr>
                    </p:pic>
                  </p:oleObj>
                </mc:Fallback>
              </mc:AlternateContent>
            </a:graphicData>
          </a:graphic>
        </p:graphicFrame>
        <p:graphicFrame>
          <p:nvGraphicFramePr>
            <p:cNvPr id="91" name="对象 90"/>
            <p:cNvGraphicFramePr>
              <a:graphicFrameLocks noChangeAspect="1"/>
            </p:cNvGraphicFramePr>
            <p:nvPr>
              <p:extLst>
                <p:ext uri="{D42A27DB-BD31-4B8C-83A1-F6EECF244321}">
                  <p14:modId xmlns:p14="http://schemas.microsoft.com/office/powerpoint/2010/main" val="2695521551"/>
                </p:ext>
              </p:extLst>
            </p:nvPr>
          </p:nvGraphicFramePr>
          <p:xfrm>
            <a:off x="754935" y="3492102"/>
            <a:ext cx="570280" cy="285141"/>
          </p:xfrm>
          <a:graphic>
            <a:graphicData uri="http://schemas.openxmlformats.org/presentationml/2006/ole">
              <mc:AlternateContent xmlns:mc="http://schemas.openxmlformats.org/markup-compatibility/2006">
                <mc:Choice xmlns:v="urn:schemas-microsoft-com:vml" Requires="v">
                  <p:oleObj spid="_x0000_s1465" r:id="rId12" imgW="406224" imgH="190417" progId="Equation.DSMT4">
                    <p:embed/>
                  </p:oleObj>
                </mc:Choice>
                <mc:Fallback>
                  <p:oleObj r:id="rId12" imgW="406224" imgH="190417"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4935" y="3492102"/>
                          <a:ext cx="570280" cy="285141"/>
                        </a:xfrm>
                        <a:prstGeom prst="rect">
                          <a:avLst/>
                        </a:prstGeom>
                        <a:noFill/>
                      </p:spPr>
                    </p:pic>
                  </p:oleObj>
                </mc:Fallback>
              </mc:AlternateContent>
            </a:graphicData>
          </a:graphic>
        </p:graphicFrame>
      </p:grpSp>
      <p:sp>
        <p:nvSpPr>
          <p:cNvPr id="92" name="文本框 91"/>
          <p:cNvSpPr txBox="1"/>
          <p:nvPr/>
        </p:nvSpPr>
        <p:spPr>
          <a:xfrm>
            <a:off x="387034" y="4988931"/>
            <a:ext cx="5128788" cy="1323439"/>
          </a:xfrm>
          <a:prstGeom prst="rect">
            <a:avLst/>
          </a:prstGeom>
          <a:solidFill>
            <a:srgbClr val="CECAC7"/>
          </a:solid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样本相关系数</a:t>
            </a:r>
            <a:r>
              <a:rPr lang="zh-CN" altLang="zh-CN" sz="2000" dirty="0" smtClean="0">
                <a:latin typeface="微软雅黑" panose="020B0503020204020204" pitchFamily="34" charset="-122"/>
                <a:ea typeface="微软雅黑" panose="020B0503020204020204" pitchFamily="34" charset="-122"/>
              </a:rPr>
              <a:t>是</a:t>
            </a:r>
            <a:r>
              <a:rPr lang="zh-CN" altLang="zh-CN" sz="2000" dirty="0">
                <a:latin typeface="微软雅黑" panose="020B0503020204020204" pitchFamily="34" charset="-122"/>
                <a:ea typeface="微软雅黑" panose="020B0503020204020204" pitchFamily="34" charset="-122"/>
              </a:rPr>
              <a:t>根据样本观测值计算的，抽取的样本不同，其具体的数值也会有所差异。可以证明，样本相关系数是总体相关系数的一致估计量</a:t>
            </a:r>
            <a:r>
              <a:rPr lang="zh-CN" altLang="zh-CN" sz="2000" dirty="0" smtClean="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4589787"/>
      </p:ext>
    </p:extLst>
  </p:cSld>
  <p:clrMapOvr>
    <a:masterClrMapping/>
  </p:clrMapOvr>
  <p:transition spd="med">
    <p:pull/>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521246"/>
            <a:ext cx="609600" cy="238125"/>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3"/>
          <p:cNvSpPr/>
          <p:nvPr/>
        </p:nvSpPr>
        <p:spPr>
          <a:xfrm>
            <a:off x="3513138" y="535043"/>
            <a:ext cx="8678862" cy="238125"/>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8" name="组合 7"/>
          <p:cNvGrpSpPr>
            <a:grpSpLocks/>
          </p:cNvGrpSpPr>
          <p:nvPr/>
        </p:nvGrpSpPr>
        <p:grpSpPr bwMode="auto">
          <a:xfrm>
            <a:off x="238125" y="1257283"/>
            <a:ext cx="5713414" cy="1580284"/>
            <a:chOff x="238407" y="781231"/>
            <a:chExt cx="5712639" cy="1737591"/>
          </a:xfrm>
        </p:grpSpPr>
        <p:grpSp>
          <p:nvGrpSpPr>
            <p:cNvPr id="9" name="组合 3"/>
            <p:cNvGrpSpPr>
              <a:grpSpLocks/>
            </p:cNvGrpSpPr>
            <p:nvPr/>
          </p:nvGrpSpPr>
          <p:grpSpPr bwMode="auto">
            <a:xfrm>
              <a:off x="238407" y="781231"/>
              <a:ext cx="5712639" cy="1737591"/>
              <a:chOff x="238407" y="781231"/>
              <a:chExt cx="5712639" cy="1737591"/>
            </a:xfrm>
          </p:grpSpPr>
          <p:sp>
            <p:nvSpPr>
              <p:cNvPr id="11" name="矩形 10"/>
              <p:cNvSpPr/>
              <p:nvPr/>
            </p:nvSpPr>
            <p:spPr>
              <a:xfrm>
                <a:off x="238407" y="997041"/>
                <a:ext cx="571263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p:cNvSpPr/>
              <p:nvPr/>
            </p:nvSpPr>
            <p:spPr>
              <a:xfrm>
                <a:off x="382053" y="781231"/>
                <a:ext cx="375397" cy="41429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10" name="文本框 79"/>
            <p:cNvSpPr txBox="1">
              <a:spLocks noChangeArrowheads="1"/>
            </p:cNvSpPr>
            <p:nvPr/>
          </p:nvSpPr>
          <p:spPr bwMode="auto">
            <a:xfrm>
              <a:off x="346859" y="783577"/>
              <a:ext cx="4783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dirty="0">
                  <a:solidFill>
                    <a:schemeClr val="bg1"/>
                  </a:solidFill>
                  <a:latin typeface="Impact" panose="020B0806030902050204" pitchFamily="34" charset="0"/>
                </a:rPr>
                <a:t>01</a:t>
              </a:r>
              <a:endParaRPr lang="zh-CN" altLang="en-US" sz="2000" dirty="0">
                <a:solidFill>
                  <a:schemeClr val="bg1"/>
                </a:solidFill>
                <a:latin typeface="Impact" panose="020B0806030902050204" pitchFamily="34" charset="0"/>
              </a:endParaRPr>
            </a:p>
          </p:txBody>
        </p:sp>
      </p:grpSp>
      <p:grpSp>
        <p:nvGrpSpPr>
          <p:cNvPr id="18" name="组合 17"/>
          <p:cNvGrpSpPr>
            <a:grpSpLocks/>
          </p:cNvGrpSpPr>
          <p:nvPr/>
        </p:nvGrpSpPr>
        <p:grpSpPr bwMode="auto">
          <a:xfrm>
            <a:off x="238125" y="2945565"/>
            <a:ext cx="5713414" cy="1580284"/>
            <a:chOff x="238407" y="2614877"/>
            <a:chExt cx="5712639" cy="1737444"/>
          </a:xfrm>
        </p:grpSpPr>
        <p:grpSp>
          <p:nvGrpSpPr>
            <p:cNvPr id="19" name="组合 4"/>
            <p:cNvGrpSpPr>
              <a:grpSpLocks/>
            </p:cNvGrpSpPr>
            <p:nvPr/>
          </p:nvGrpSpPr>
          <p:grpSpPr bwMode="auto">
            <a:xfrm>
              <a:off x="238407" y="2614877"/>
              <a:ext cx="5712639" cy="1737444"/>
              <a:chOff x="238407" y="2614877"/>
              <a:chExt cx="5712639" cy="1737444"/>
            </a:xfrm>
          </p:grpSpPr>
          <p:sp>
            <p:nvSpPr>
              <p:cNvPr id="21" name="矩形 20"/>
              <p:cNvSpPr/>
              <p:nvPr/>
            </p:nvSpPr>
            <p:spPr>
              <a:xfrm>
                <a:off x="238407" y="2830669"/>
                <a:ext cx="5712639" cy="1521652"/>
              </a:xfrm>
              <a:prstGeom prst="rect">
                <a:avLst/>
              </a:prstGeom>
              <a:noFill/>
              <a:ln w="19050">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 name="矩形 22"/>
              <p:cNvSpPr/>
              <p:nvPr/>
            </p:nvSpPr>
            <p:spPr>
              <a:xfrm>
                <a:off x="382053" y="2614877"/>
                <a:ext cx="375397" cy="425620"/>
              </a:xfrm>
              <a:prstGeom prst="rect">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20" name="文本框 83"/>
            <p:cNvSpPr txBox="1">
              <a:spLocks noChangeArrowheads="1"/>
            </p:cNvSpPr>
            <p:nvPr/>
          </p:nvSpPr>
          <p:spPr bwMode="auto">
            <a:xfrm>
              <a:off x="365845" y="2617298"/>
              <a:ext cx="478324" cy="439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dirty="0" smtClean="0">
                  <a:solidFill>
                    <a:schemeClr val="bg1"/>
                  </a:solidFill>
                  <a:latin typeface="Impact" panose="020B0806030902050204" pitchFamily="34" charset="0"/>
                </a:rPr>
                <a:t>03</a:t>
              </a:r>
              <a:endParaRPr lang="zh-CN" altLang="en-US" sz="2000" dirty="0">
                <a:solidFill>
                  <a:schemeClr val="bg1"/>
                </a:solidFill>
                <a:latin typeface="Impact" panose="020B0806030902050204" pitchFamily="34" charset="0"/>
              </a:endParaRPr>
            </a:p>
          </p:txBody>
        </p:sp>
      </p:grpSp>
      <p:grpSp>
        <p:nvGrpSpPr>
          <p:cNvPr id="28" name="组合 27"/>
          <p:cNvGrpSpPr>
            <a:grpSpLocks/>
          </p:cNvGrpSpPr>
          <p:nvPr/>
        </p:nvGrpSpPr>
        <p:grpSpPr bwMode="auto">
          <a:xfrm>
            <a:off x="238125" y="4687503"/>
            <a:ext cx="5713414" cy="1701124"/>
            <a:chOff x="238407" y="4441223"/>
            <a:chExt cx="5712639" cy="1743481"/>
          </a:xfrm>
        </p:grpSpPr>
        <p:grpSp>
          <p:nvGrpSpPr>
            <p:cNvPr id="29" name="组合 5"/>
            <p:cNvGrpSpPr>
              <a:grpSpLocks/>
            </p:cNvGrpSpPr>
            <p:nvPr/>
          </p:nvGrpSpPr>
          <p:grpSpPr bwMode="auto">
            <a:xfrm>
              <a:off x="238407" y="4448365"/>
              <a:ext cx="5712639" cy="1736339"/>
              <a:chOff x="238407" y="4448365"/>
              <a:chExt cx="5712639" cy="1736339"/>
            </a:xfrm>
          </p:grpSpPr>
          <p:sp>
            <p:nvSpPr>
              <p:cNvPr id="31" name="矩形 30"/>
              <p:cNvSpPr/>
              <p:nvPr/>
            </p:nvSpPr>
            <p:spPr>
              <a:xfrm>
                <a:off x="238407" y="4664216"/>
                <a:ext cx="571263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矩形 32"/>
              <p:cNvSpPr/>
              <p:nvPr/>
            </p:nvSpPr>
            <p:spPr>
              <a:xfrm>
                <a:off x="382053" y="4448365"/>
                <a:ext cx="375397" cy="4257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0" name="文本框 88"/>
            <p:cNvSpPr txBox="1">
              <a:spLocks noChangeArrowheads="1"/>
            </p:cNvSpPr>
            <p:nvPr/>
          </p:nvSpPr>
          <p:spPr bwMode="auto">
            <a:xfrm>
              <a:off x="346858" y="4441223"/>
              <a:ext cx="478324" cy="440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dirty="0" smtClean="0">
                  <a:solidFill>
                    <a:schemeClr val="bg1"/>
                  </a:solidFill>
                  <a:latin typeface="Impact" panose="020B0806030902050204" pitchFamily="34" charset="0"/>
                </a:rPr>
                <a:t>05</a:t>
              </a:r>
              <a:endParaRPr lang="zh-CN" altLang="en-US" sz="2000" dirty="0">
                <a:solidFill>
                  <a:schemeClr val="bg1"/>
                </a:solidFill>
                <a:latin typeface="Impact" panose="020B0806030902050204" pitchFamily="34" charset="0"/>
              </a:endParaRPr>
            </a:p>
          </p:txBody>
        </p:sp>
      </p:grpSp>
      <p:grpSp>
        <p:nvGrpSpPr>
          <p:cNvPr id="38" name="组合 37"/>
          <p:cNvGrpSpPr>
            <a:grpSpLocks/>
          </p:cNvGrpSpPr>
          <p:nvPr/>
        </p:nvGrpSpPr>
        <p:grpSpPr bwMode="auto">
          <a:xfrm>
            <a:off x="6224588" y="1251738"/>
            <a:ext cx="5711825" cy="1585829"/>
            <a:chOff x="6224731" y="775134"/>
            <a:chExt cx="5711329" cy="1743688"/>
          </a:xfrm>
        </p:grpSpPr>
        <p:sp>
          <p:nvSpPr>
            <p:cNvPr id="39" name="矩形 38"/>
            <p:cNvSpPr/>
            <p:nvPr/>
          </p:nvSpPr>
          <p:spPr>
            <a:xfrm>
              <a:off x="6224731" y="997041"/>
              <a:ext cx="5711329" cy="1521781"/>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1" name="矩形 40"/>
            <p:cNvSpPr/>
            <p:nvPr/>
          </p:nvSpPr>
          <p:spPr>
            <a:xfrm>
              <a:off x="6368379" y="781231"/>
              <a:ext cx="375419" cy="414294"/>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文本框 105"/>
            <p:cNvSpPr txBox="1">
              <a:spLocks noChangeArrowheads="1"/>
            </p:cNvSpPr>
            <p:nvPr/>
          </p:nvSpPr>
          <p:spPr bwMode="auto">
            <a:xfrm>
              <a:off x="6340308" y="775134"/>
              <a:ext cx="478324" cy="4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dirty="0" smtClean="0">
                  <a:solidFill>
                    <a:schemeClr val="bg1"/>
                  </a:solidFill>
                  <a:latin typeface="Impact" panose="020B0806030902050204" pitchFamily="34" charset="0"/>
                </a:rPr>
                <a:t>02</a:t>
              </a:r>
              <a:endParaRPr lang="zh-CN" altLang="en-US" sz="2000" dirty="0">
                <a:solidFill>
                  <a:schemeClr val="bg1"/>
                </a:solidFill>
                <a:latin typeface="Impact" panose="020B0806030902050204" pitchFamily="34" charset="0"/>
              </a:endParaRPr>
            </a:p>
          </p:txBody>
        </p:sp>
      </p:grpSp>
      <p:grpSp>
        <p:nvGrpSpPr>
          <p:cNvPr id="47" name="组合 46"/>
          <p:cNvGrpSpPr>
            <a:grpSpLocks/>
          </p:cNvGrpSpPr>
          <p:nvPr/>
        </p:nvGrpSpPr>
        <p:grpSpPr bwMode="auto">
          <a:xfrm>
            <a:off x="6224588" y="2945564"/>
            <a:ext cx="5711825" cy="1580284"/>
            <a:chOff x="6224731" y="2614877"/>
            <a:chExt cx="5711329" cy="1737444"/>
          </a:xfrm>
        </p:grpSpPr>
        <p:sp>
          <p:nvSpPr>
            <p:cNvPr id="48" name="矩形 47"/>
            <p:cNvSpPr/>
            <p:nvPr/>
          </p:nvSpPr>
          <p:spPr>
            <a:xfrm>
              <a:off x="6224731" y="2830669"/>
              <a:ext cx="5711329" cy="1521652"/>
            </a:xfrm>
            <a:prstGeom prst="rect">
              <a:avLst/>
            </a:prstGeom>
            <a:noFill/>
            <a:ln w="19050">
              <a:solidFill>
                <a:srgbClr val="66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矩形 49"/>
            <p:cNvSpPr/>
            <p:nvPr/>
          </p:nvSpPr>
          <p:spPr>
            <a:xfrm>
              <a:off x="6368379" y="2614877"/>
              <a:ext cx="375419" cy="425462"/>
            </a:xfrm>
            <a:prstGeom prst="rect">
              <a:avLst/>
            </a:prstGeom>
            <a:solidFill>
              <a:srgbClr val="3B383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文本框 101"/>
            <p:cNvSpPr txBox="1">
              <a:spLocks noChangeArrowheads="1"/>
            </p:cNvSpPr>
            <p:nvPr/>
          </p:nvSpPr>
          <p:spPr bwMode="auto">
            <a:xfrm>
              <a:off x="6339434" y="2620398"/>
              <a:ext cx="478324" cy="439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dirty="0" smtClean="0">
                  <a:solidFill>
                    <a:schemeClr val="bg1"/>
                  </a:solidFill>
                  <a:latin typeface="Impact" panose="020B0806030902050204" pitchFamily="34" charset="0"/>
                </a:rPr>
                <a:t>04</a:t>
              </a:r>
              <a:endParaRPr lang="zh-CN" altLang="en-US" sz="2000" dirty="0">
                <a:solidFill>
                  <a:schemeClr val="bg1"/>
                </a:solidFill>
                <a:latin typeface="Impact" panose="020B0806030902050204" pitchFamily="34" charset="0"/>
              </a:endParaRPr>
            </a:p>
          </p:txBody>
        </p:sp>
      </p:grpSp>
      <p:grpSp>
        <p:nvGrpSpPr>
          <p:cNvPr id="56" name="组合 55"/>
          <p:cNvGrpSpPr>
            <a:grpSpLocks/>
          </p:cNvGrpSpPr>
          <p:nvPr/>
        </p:nvGrpSpPr>
        <p:grpSpPr bwMode="auto">
          <a:xfrm>
            <a:off x="6224588" y="4694471"/>
            <a:ext cx="5711825" cy="1694154"/>
            <a:chOff x="6224731" y="4448365"/>
            <a:chExt cx="5711329" cy="1736339"/>
          </a:xfrm>
        </p:grpSpPr>
        <p:sp>
          <p:nvSpPr>
            <p:cNvPr id="57" name="矩形 56"/>
            <p:cNvSpPr/>
            <p:nvPr/>
          </p:nvSpPr>
          <p:spPr>
            <a:xfrm>
              <a:off x="6224731" y="4664216"/>
              <a:ext cx="5711329" cy="1520488"/>
            </a:xfrm>
            <a:prstGeom prst="rect">
              <a:avLst/>
            </a:prstGeom>
            <a:noFill/>
            <a:ln w="19050">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9" name="矩形 58"/>
            <p:cNvSpPr/>
            <p:nvPr/>
          </p:nvSpPr>
          <p:spPr>
            <a:xfrm>
              <a:off x="6368379" y="4448365"/>
              <a:ext cx="375419" cy="42574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4" name="矩形 63">
            <a:extLst>
              <a:ext uri="{FF2B5EF4-FFF2-40B4-BE49-F238E27FC236}">
                <a16:creationId xmlns:a16="http://schemas.microsoft.com/office/drawing/2014/main" id="{C0C51645-CD26-4300-B487-079B8D179314}"/>
              </a:ext>
            </a:extLst>
          </p:cNvPr>
          <p:cNvSpPr/>
          <p:nvPr/>
        </p:nvSpPr>
        <p:spPr>
          <a:xfrm>
            <a:off x="4774479"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65" name="标题 1"/>
          <p:cNvSpPr txBox="1">
            <a:spLocks/>
          </p:cNvSpPr>
          <p:nvPr/>
        </p:nvSpPr>
        <p:spPr>
          <a:xfrm>
            <a:off x="4858566"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相关分析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计算</a:t>
            </a:r>
            <a:endParaRPr lang="zh-CN" altLang="en-US" sz="2400" dirty="0">
              <a:latin typeface="微软雅黑" panose="020B0503020204020204" pitchFamily="34" charset="-122"/>
              <a:ea typeface="微软雅黑" panose="020B0503020204020204" pitchFamily="34" charset="-122"/>
            </a:endParaRPr>
          </a:p>
        </p:txBody>
      </p:sp>
      <p:sp>
        <p:nvSpPr>
          <p:cNvPr id="66"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1" name="Rectangle 14"/>
          <p:cNvSpPr>
            <a:spLocks noChangeArrowheads="1"/>
          </p:cNvSpPr>
          <p:nvPr/>
        </p:nvSpPr>
        <p:spPr bwMode="auto">
          <a:xfrm>
            <a:off x="-34924" y="-1159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3" name="Rectangle 1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5"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7" name="Rectangle 2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9" name="Rectangle 2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213518" y="1671449"/>
            <a:ext cx="5762628" cy="1031051"/>
            <a:chOff x="213518" y="1671449"/>
            <a:chExt cx="5762628" cy="1031051"/>
          </a:xfrm>
        </p:grpSpPr>
        <p:sp>
          <p:nvSpPr>
            <p:cNvPr id="76" name="文本框 75"/>
            <p:cNvSpPr txBox="1"/>
            <p:nvPr/>
          </p:nvSpPr>
          <p:spPr>
            <a:xfrm>
              <a:off x="213518" y="1671449"/>
              <a:ext cx="5762628" cy="1031051"/>
            </a:xfrm>
            <a:prstGeom prst="rect">
              <a:avLst/>
            </a:prstGeom>
            <a:noFill/>
          </p:spPr>
          <p:txBody>
            <a:bodyPr wrap="square" rtlCol="0">
              <a:spAutoFit/>
            </a:bodyPr>
            <a:lstStyle/>
            <a:p>
              <a:r>
                <a:rPr lang="zh-CN" altLang="en-US" sz="1500" dirty="0" smtClean="0">
                  <a:latin typeface="微软雅黑" panose="020B0503020204020204" pitchFamily="34" charset="-122"/>
                  <a:ea typeface="微软雅黑" panose="020B0503020204020204" pitchFamily="34" charset="-122"/>
                </a:rPr>
                <a:t>若         ，</a:t>
              </a:r>
              <a:r>
                <a:rPr lang="zh-CN" altLang="zh-CN" sz="1500" dirty="0" smtClean="0">
                  <a:latin typeface="微软雅黑" panose="020B0503020204020204" pitchFamily="34" charset="-122"/>
                  <a:ea typeface="微软雅黑" panose="020B0503020204020204" pitchFamily="34" charset="-122"/>
                </a:rPr>
                <a:t>表明</a:t>
              </a:r>
              <a:r>
                <a:rPr lang="en-US" altLang="zh-CN" sz="1500" dirty="0">
                  <a:latin typeface="微软雅黑" panose="020B0503020204020204" pitchFamily="34" charset="-122"/>
                  <a:ea typeface="微软雅黑" panose="020B0503020204020204" pitchFamily="34" charset="-122"/>
                </a:rPr>
                <a:t>x</a:t>
              </a:r>
              <a:r>
                <a:rPr lang="zh-CN" altLang="zh-CN" sz="1500" dirty="0">
                  <a:latin typeface="微软雅黑" panose="020B0503020204020204" pitchFamily="34" charset="-122"/>
                  <a:ea typeface="微软雅黑" panose="020B0503020204020204" pitchFamily="34" charset="-122"/>
                </a:rPr>
                <a:t>与</a:t>
              </a:r>
              <a:r>
                <a:rPr lang="en-US" altLang="zh-CN" sz="1500" dirty="0">
                  <a:latin typeface="微软雅黑" panose="020B0503020204020204" pitchFamily="34" charset="-122"/>
                  <a:ea typeface="微软雅黑" panose="020B0503020204020204" pitchFamily="34" charset="-122"/>
                </a:rPr>
                <a:t>y</a:t>
              </a:r>
              <a:r>
                <a:rPr lang="zh-CN" altLang="zh-CN" sz="1500" dirty="0">
                  <a:latin typeface="微软雅黑" panose="020B0503020204020204" pitchFamily="34" charset="-122"/>
                  <a:ea typeface="微软雅黑" panose="020B0503020204020204" pitchFamily="34" charset="-122"/>
                </a:rPr>
                <a:t>之间存在正线性相关关系</a:t>
              </a:r>
              <a:r>
                <a:rPr lang="zh-CN" altLang="zh-CN" sz="1500" dirty="0" smtClean="0">
                  <a:latin typeface="微软雅黑" panose="020B0503020204020204" pitchFamily="34" charset="-122"/>
                  <a:ea typeface="微软雅黑" panose="020B0503020204020204" pitchFamily="34" charset="-122"/>
                </a:rPr>
                <a:t>；</a:t>
              </a:r>
              <a:r>
                <a:rPr lang="zh-CN" altLang="zh-CN" sz="1600" dirty="0" smtClean="0">
                  <a:latin typeface="微软雅黑" panose="020B0503020204020204" pitchFamily="34" charset="-122"/>
                  <a:ea typeface="微软雅黑" panose="020B0503020204020204" pitchFamily="34" charset="-122"/>
                </a:rPr>
                <a:t>若</a:t>
              </a:r>
              <a:r>
                <a:rPr lang="en-US" altLang="zh-CN" sz="1600" dirty="0" smtClean="0">
                  <a:latin typeface="微软雅黑" panose="020B0503020204020204" pitchFamily="34" charset="-122"/>
                  <a:ea typeface="微软雅黑" panose="020B0503020204020204" pitchFamily="34" charset="-122"/>
                </a:rPr>
                <a:t>              ,</a:t>
              </a:r>
              <a:r>
                <a:rPr lang="zh-CN" altLang="zh-CN" sz="1500" dirty="0" smtClean="0">
                  <a:latin typeface="微软雅黑" panose="020B0503020204020204" pitchFamily="34" charset="-122"/>
                  <a:ea typeface="微软雅黑" panose="020B0503020204020204" pitchFamily="34" charset="-122"/>
                </a:rPr>
                <a:t>表明</a:t>
              </a:r>
              <a:r>
                <a:rPr lang="en-US" altLang="zh-CN" sz="1500" dirty="0">
                  <a:latin typeface="微软雅黑" panose="020B0503020204020204" pitchFamily="34" charset="-122"/>
                  <a:ea typeface="微软雅黑" panose="020B0503020204020204" pitchFamily="34" charset="-122"/>
                </a:rPr>
                <a:t>x</a:t>
              </a:r>
              <a:r>
                <a:rPr lang="zh-CN" altLang="zh-CN" sz="1500" dirty="0">
                  <a:latin typeface="微软雅黑" panose="020B0503020204020204" pitchFamily="34" charset="-122"/>
                  <a:ea typeface="微软雅黑" panose="020B0503020204020204" pitchFamily="34" charset="-122"/>
                </a:rPr>
                <a:t>与</a:t>
              </a:r>
              <a:r>
                <a:rPr lang="en-US" altLang="zh-CN" sz="1500" dirty="0">
                  <a:latin typeface="微软雅黑" panose="020B0503020204020204" pitchFamily="34" charset="-122"/>
                  <a:ea typeface="微软雅黑" panose="020B0503020204020204" pitchFamily="34" charset="-122"/>
                </a:rPr>
                <a:t>y</a:t>
              </a:r>
              <a:r>
                <a:rPr lang="zh-CN" altLang="zh-CN" sz="1500" dirty="0">
                  <a:latin typeface="微软雅黑" panose="020B0503020204020204" pitchFamily="34" charset="-122"/>
                  <a:ea typeface="微软雅黑" panose="020B0503020204020204" pitchFamily="34" charset="-122"/>
                </a:rPr>
                <a:t>之间存在负线性相关</a:t>
              </a:r>
              <a:r>
                <a:rPr lang="zh-CN" altLang="zh-CN" sz="1500" dirty="0" smtClean="0">
                  <a:latin typeface="微软雅黑" panose="020B0503020204020204" pitchFamily="34" charset="-122"/>
                  <a:ea typeface="微软雅黑" panose="020B0503020204020204" pitchFamily="34" charset="-122"/>
                </a:rPr>
                <a:t>关系；</a:t>
              </a:r>
              <a:r>
                <a:rPr lang="zh-CN" altLang="en-US" sz="1500" dirty="0" smtClean="0">
                  <a:latin typeface="微软雅黑" panose="020B0503020204020204" pitchFamily="34" charset="-122"/>
                  <a:ea typeface="微软雅黑" panose="020B0503020204020204" pitchFamily="34" charset="-122"/>
                </a:rPr>
                <a:t>若      ，</a:t>
              </a:r>
              <a:r>
                <a:rPr lang="zh-CN" altLang="zh-CN" sz="1500" dirty="0" smtClean="0">
                  <a:latin typeface="微软雅黑" panose="020B0503020204020204" pitchFamily="34" charset="-122"/>
                  <a:ea typeface="微软雅黑" panose="020B0503020204020204" pitchFamily="34" charset="-122"/>
                </a:rPr>
                <a:t>表明</a:t>
              </a:r>
              <a:r>
                <a:rPr lang="en-US" altLang="zh-CN" sz="1500" dirty="0">
                  <a:latin typeface="微软雅黑" panose="020B0503020204020204" pitchFamily="34" charset="-122"/>
                  <a:ea typeface="微软雅黑" panose="020B0503020204020204" pitchFamily="34" charset="-122"/>
                </a:rPr>
                <a:t>x</a:t>
              </a:r>
              <a:r>
                <a:rPr lang="zh-CN" altLang="zh-CN" sz="1500" dirty="0">
                  <a:latin typeface="微软雅黑" panose="020B0503020204020204" pitchFamily="34" charset="-122"/>
                  <a:ea typeface="微软雅黑" panose="020B0503020204020204" pitchFamily="34" charset="-122"/>
                </a:rPr>
                <a:t>与</a:t>
              </a:r>
              <a:r>
                <a:rPr lang="en-US" altLang="zh-CN" sz="1500" dirty="0">
                  <a:latin typeface="微软雅黑" panose="020B0503020204020204" pitchFamily="34" charset="-122"/>
                  <a:ea typeface="微软雅黑" panose="020B0503020204020204" pitchFamily="34" charset="-122"/>
                </a:rPr>
                <a:t>y</a:t>
              </a:r>
              <a:r>
                <a:rPr lang="zh-CN" altLang="zh-CN" sz="1500" dirty="0">
                  <a:latin typeface="微软雅黑" panose="020B0503020204020204" pitchFamily="34" charset="-122"/>
                  <a:ea typeface="微软雅黑" panose="020B0503020204020204" pitchFamily="34" charset="-122"/>
                </a:rPr>
                <a:t>之间无线性关系</a:t>
              </a:r>
              <a:r>
                <a:rPr lang="zh-CN" altLang="zh-CN" sz="1500" dirty="0" smtClean="0">
                  <a:latin typeface="微软雅黑" panose="020B0503020204020204" pitchFamily="34" charset="-122"/>
                  <a:ea typeface="微软雅黑" panose="020B0503020204020204" pitchFamily="34" charset="-122"/>
                </a:rPr>
                <a:t>；</a:t>
              </a:r>
              <a:r>
                <a:rPr lang="zh-CN" altLang="en-US" sz="1500" dirty="0" smtClean="0">
                  <a:latin typeface="微软雅黑" panose="020B0503020204020204" pitchFamily="34" charset="-122"/>
                  <a:ea typeface="微软雅黑" panose="020B0503020204020204" pitchFamily="34" charset="-122"/>
                </a:rPr>
                <a:t>若        ，</a:t>
              </a:r>
              <a:r>
                <a:rPr lang="zh-CN" altLang="zh-CN" sz="1500" dirty="0" smtClean="0">
                  <a:latin typeface="微软雅黑" panose="020B0503020204020204" pitchFamily="34" charset="-122"/>
                  <a:ea typeface="微软雅黑" panose="020B0503020204020204" pitchFamily="34" charset="-122"/>
                </a:rPr>
                <a:t>表明</a:t>
              </a:r>
              <a:r>
                <a:rPr lang="en-US" altLang="zh-CN" sz="1500" dirty="0">
                  <a:latin typeface="微软雅黑" panose="020B0503020204020204" pitchFamily="34" charset="-122"/>
                  <a:ea typeface="微软雅黑" panose="020B0503020204020204" pitchFamily="34" charset="-122"/>
                </a:rPr>
                <a:t>x</a:t>
              </a:r>
              <a:r>
                <a:rPr lang="zh-CN" altLang="zh-CN" sz="1500" dirty="0">
                  <a:latin typeface="微软雅黑" panose="020B0503020204020204" pitchFamily="34" charset="-122"/>
                  <a:ea typeface="微软雅黑" panose="020B0503020204020204" pitchFamily="34" charset="-122"/>
                </a:rPr>
                <a:t>与</a:t>
              </a:r>
              <a:r>
                <a:rPr lang="en-US" altLang="zh-CN" sz="1500" dirty="0">
                  <a:latin typeface="微软雅黑" panose="020B0503020204020204" pitchFamily="34" charset="-122"/>
                  <a:ea typeface="微软雅黑" panose="020B0503020204020204" pitchFamily="34" charset="-122"/>
                </a:rPr>
                <a:t>y</a:t>
              </a:r>
              <a:r>
                <a:rPr lang="zh-CN" altLang="zh-CN" sz="1500" dirty="0">
                  <a:latin typeface="微软雅黑" panose="020B0503020204020204" pitchFamily="34" charset="-122"/>
                  <a:ea typeface="微软雅黑" panose="020B0503020204020204" pitchFamily="34" charset="-122"/>
                </a:rPr>
                <a:t>之间为完全正线性相关关系</a:t>
              </a:r>
              <a:r>
                <a:rPr lang="zh-CN" altLang="zh-CN" sz="1500" dirty="0" smtClean="0">
                  <a:latin typeface="微软雅黑" panose="020B0503020204020204" pitchFamily="34" charset="-122"/>
                  <a:ea typeface="微软雅黑" panose="020B0503020204020204" pitchFamily="34" charset="-122"/>
                </a:rPr>
                <a:t>；</a:t>
              </a:r>
              <a:r>
                <a:rPr lang="zh-CN" altLang="en-US" sz="1500" dirty="0" smtClean="0">
                  <a:latin typeface="微软雅黑" panose="020B0503020204020204" pitchFamily="34" charset="-122"/>
                  <a:ea typeface="微软雅黑" panose="020B0503020204020204" pitchFamily="34" charset="-122"/>
                </a:rPr>
                <a:t>若        ，</a:t>
              </a:r>
              <a:r>
                <a:rPr lang="zh-CN" altLang="zh-CN" sz="1500" dirty="0" smtClean="0">
                  <a:latin typeface="微软雅黑" panose="020B0503020204020204" pitchFamily="34" charset="-122"/>
                  <a:ea typeface="微软雅黑" panose="020B0503020204020204" pitchFamily="34" charset="-122"/>
                </a:rPr>
                <a:t>表明</a:t>
              </a:r>
              <a:r>
                <a:rPr lang="en-US" altLang="zh-CN" sz="1500" dirty="0">
                  <a:latin typeface="微软雅黑" panose="020B0503020204020204" pitchFamily="34" charset="-122"/>
                  <a:ea typeface="微软雅黑" panose="020B0503020204020204" pitchFamily="34" charset="-122"/>
                </a:rPr>
                <a:t>x</a:t>
              </a:r>
              <a:r>
                <a:rPr lang="zh-CN" altLang="zh-CN" sz="1500" dirty="0">
                  <a:latin typeface="微软雅黑" panose="020B0503020204020204" pitchFamily="34" charset="-122"/>
                  <a:ea typeface="微软雅黑" panose="020B0503020204020204" pitchFamily="34" charset="-122"/>
                </a:rPr>
                <a:t>与</a:t>
              </a:r>
              <a:r>
                <a:rPr lang="en-US" altLang="zh-CN" sz="1500" dirty="0">
                  <a:latin typeface="微软雅黑" panose="020B0503020204020204" pitchFamily="34" charset="-122"/>
                  <a:ea typeface="微软雅黑" panose="020B0503020204020204" pitchFamily="34" charset="-122"/>
                </a:rPr>
                <a:t>y</a:t>
              </a:r>
              <a:r>
                <a:rPr lang="zh-CN" altLang="zh-CN" sz="1500" dirty="0">
                  <a:latin typeface="微软雅黑" panose="020B0503020204020204" pitchFamily="34" charset="-122"/>
                  <a:ea typeface="微软雅黑" panose="020B0503020204020204" pitchFamily="34" charset="-122"/>
                </a:rPr>
                <a:t>之间为完全负线性相关关系</a:t>
              </a:r>
              <a:r>
                <a:rPr lang="zh-CN" altLang="zh-CN" sz="1500" dirty="0" smtClean="0">
                  <a:latin typeface="微软雅黑" panose="020B0503020204020204" pitchFamily="34" charset="-122"/>
                  <a:ea typeface="微软雅黑" panose="020B0503020204020204" pitchFamily="34" charset="-122"/>
                </a:rPr>
                <a:t>。</a:t>
              </a:r>
              <a:endParaRPr lang="zh-CN" altLang="en-US" sz="1500" dirty="0">
                <a:latin typeface="微软雅黑" panose="020B0503020204020204" pitchFamily="34" charset="-122"/>
                <a:ea typeface="微软雅黑" panose="020B0503020204020204" pitchFamily="34" charset="-122"/>
              </a:endParaRPr>
            </a:p>
          </p:txBody>
        </p:sp>
        <p:graphicFrame>
          <p:nvGraphicFramePr>
            <p:cNvPr id="82" name="对象 81"/>
            <p:cNvGraphicFramePr>
              <a:graphicFrameLocks noChangeAspect="1"/>
            </p:cNvGraphicFramePr>
            <p:nvPr>
              <p:extLst/>
            </p:nvPr>
          </p:nvGraphicFramePr>
          <p:xfrm>
            <a:off x="488949" y="1747819"/>
            <a:ext cx="537417" cy="214594"/>
          </p:xfrm>
          <a:graphic>
            <a:graphicData uri="http://schemas.openxmlformats.org/presentationml/2006/ole">
              <mc:AlternateContent xmlns:mc="http://schemas.openxmlformats.org/markup-compatibility/2006">
                <mc:Choice xmlns:v="urn:schemas-microsoft-com:vml" Requires="v">
                  <p:oleObj spid="_x0000_s21720" r:id="rId4" imgW="469696" imgH="152334" progId="Equation.DSMT4">
                    <p:embed/>
                  </p:oleObj>
                </mc:Choice>
                <mc:Fallback>
                  <p:oleObj r:id="rId4" imgW="469696" imgH="152334"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8949" y="1747819"/>
                          <a:ext cx="537417" cy="214594"/>
                        </a:xfrm>
                        <a:prstGeom prst="rect">
                          <a:avLst/>
                        </a:prstGeom>
                        <a:noFill/>
                      </p:spPr>
                    </p:pic>
                  </p:oleObj>
                </mc:Fallback>
              </mc:AlternateContent>
            </a:graphicData>
          </a:graphic>
        </p:graphicFrame>
        <p:graphicFrame>
          <p:nvGraphicFramePr>
            <p:cNvPr id="84" name="对象 83"/>
            <p:cNvGraphicFramePr>
              <a:graphicFrameLocks noChangeAspect="1"/>
            </p:cNvGraphicFramePr>
            <p:nvPr>
              <p:extLst/>
            </p:nvPr>
          </p:nvGraphicFramePr>
          <p:xfrm>
            <a:off x="4528062" y="1756701"/>
            <a:ext cx="639798" cy="212650"/>
          </p:xfrm>
          <a:graphic>
            <a:graphicData uri="http://schemas.openxmlformats.org/presentationml/2006/ole">
              <mc:AlternateContent xmlns:mc="http://schemas.openxmlformats.org/markup-compatibility/2006">
                <mc:Choice xmlns:v="urn:schemas-microsoft-com:vml" Requires="v">
                  <p:oleObj spid="_x0000_s21721" r:id="rId6" imgW="545626" imgH="152268" progId="Equation.DSMT4">
                    <p:embed/>
                  </p:oleObj>
                </mc:Choice>
                <mc:Fallback>
                  <p:oleObj r:id="rId6" imgW="545626" imgH="152268"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28062" y="1756701"/>
                          <a:ext cx="639798" cy="212650"/>
                        </a:xfrm>
                        <a:prstGeom prst="rect">
                          <a:avLst/>
                        </a:prstGeom>
                        <a:noFill/>
                      </p:spPr>
                    </p:pic>
                  </p:oleObj>
                </mc:Fallback>
              </mc:AlternateContent>
            </a:graphicData>
          </a:graphic>
        </p:graphicFrame>
        <p:graphicFrame>
          <p:nvGraphicFramePr>
            <p:cNvPr id="86" name="对象 85"/>
            <p:cNvGraphicFramePr>
              <a:graphicFrameLocks noChangeAspect="1"/>
            </p:cNvGraphicFramePr>
            <p:nvPr>
              <p:extLst/>
            </p:nvPr>
          </p:nvGraphicFramePr>
          <p:xfrm>
            <a:off x="3083590" y="1954559"/>
            <a:ext cx="363126" cy="241385"/>
          </p:xfrm>
          <a:graphic>
            <a:graphicData uri="http://schemas.openxmlformats.org/presentationml/2006/ole">
              <mc:AlternateContent xmlns:mc="http://schemas.openxmlformats.org/markup-compatibility/2006">
                <mc:Choice xmlns:v="urn:schemas-microsoft-com:vml" Requires="v">
                  <p:oleObj spid="_x0000_s21722" r:id="rId8" imgW="304536" imgH="152268" progId="Equation.DSMT4">
                    <p:embed/>
                  </p:oleObj>
                </mc:Choice>
                <mc:Fallback>
                  <p:oleObj r:id="rId8" imgW="304536" imgH="152268"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83590" y="1954559"/>
                          <a:ext cx="363126" cy="241385"/>
                        </a:xfrm>
                        <a:prstGeom prst="rect">
                          <a:avLst/>
                        </a:prstGeom>
                        <a:noFill/>
                      </p:spPr>
                    </p:pic>
                  </p:oleObj>
                </mc:Fallback>
              </mc:AlternateContent>
            </a:graphicData>
          </a:graphic>
        </p:graphicFrame>
        <p:graphicFrame>
          <p:nvGraphicFramePr>
            <p:cNvPr id="88" name="对象 87"/>
            <p:cNvGraphicFramePr>
              <a:graphicFrameLocks noChangeAspect="1"/>
            </p:cNvGraphicFramePr>
            <p:nvPr>
              <p:extLst/>
            </p:nvPr>
          </p:nvGraphicFramePr>
          <p:xfrm>
            <a:off x="488950" y="2194829"/>
            <a:ext cx="434781" cy="217391"/>
          </p:xfrm>
          <a:graphic>
            <a:graphicData uri="http://schemas.openxmlformats.org/presentationml/2006/ole">
              <mc:AlternateContent xmlns:mc="http://schemas.openxmlformats.org/markup-compatibility/2006">
                <mc:Choice xmlns:v="urn:schemas-microsoft-com:vml" Requires="v">
                  <p:oleObj spid="_x0000_s21723" r:id="rId10" imgW="355446" imgH="139639" progId="Equation.DSMT4">
                    <p:embed/>
                  </p:oleObj>
                </mc:Choice>
                <mc:Fallback>
                  <p:oleObj r:id="rId10" imgW="355446" imgH="139639"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8950" y="2194829"/>
                          <a:ext cx="434781" cy="217391"/>
                        </a:xfrm>
                        <a:prstGeom prst="rect">
                          <a:avLst/>
                        </a:prstGeom>
                        <a:noFill/>
                      </p:spPr>
                    </p:pic>
                  </p:oleObj>
                </mc:Fallback>
              </mc:AlternateContent>
            </a:graphicData>
          </a:graphic>
        </p:graphicFrame>
        <p:graphicFrame>
          <p:nvGraphicFramePr>
            <p:cNvPr id="90" name="对象 89"/>
            <p:cNvGraphicFramePr>
              <a:graphicFrameLocks noChangeAspect="1"/>
            </p:cNvGraphicFramePr>
            <p:nvPr>
              <p:extLst/>
            </p:nvPr>
          </p:nvGraphicFramePr>
          <p:xfrm>
            <a:off x="4561650" y="2194829"/>
            <a:ext cx="425657" cy="212829"/>
          </p:xfrm>
          <a:graphic>
            <a:graphicData uri="http://schemas.openxmlformats.org/presentationml/2006/ole">
              <mc:AlternateContent xmlns:mc="http://schemas.openxmlformats.org/markup-compatibility/2006">
                <mc:Choice xmlns:v="urn:schemas-microsoft-com:vml" Requires="v">
                  <p:oleObj spid="_x0000_s21724" r:id="rId12" imgW="355446" imgH="139639" progId="Equation.DSMT4">
                    <p:embed/>
                  </p:oleObj>
                </mc:Choice>
                <mc:Fallback>
                  <p:oleObj r:id="rId12" imgW="355446" imgH="139639"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1650" y="2194829"/>
                          <a:ext cx="425657" cy="212829"/>
                        </a:xfrm>
                        <a:prstGeom prst="rect">
                          <a:avLst/>
                        </a:prstGeom>
                        <a:noFill/>
                      </p:spPr>
                    </p:pic>
                  </p:oleObj>
                </mc:Fallback>
              </mc:AlternateContent>
            </a:graphicData>
          </a:graphic>
        </p:graphicFrame>
      </p:grpSp>
      <p:sp>
        <p:nvSpPr>
          <p:cNvPr id="92" name="Rectangle 31"/>
          <p:cNvSpPr>
            <a:spLocks noChangeArrowheads="1"/>
          </p:cNvSpPr>
          <p:nvPr/>
        </p:nvSpPr>
        <p:spPr bwMode="auto">
          <a:xfrm>
            <a:off x="9973489" y="1901737"/>
            <a:ext cx="1590256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4" name="Rectangle 33"/>
          <p:cNvSpPr>
            <a:spLocks noChangeArrowheads="1"/>
          </p:cNvSpPr>
          <p:nvPr/>
        </p:nvSpPr>
        <p:spPr bwMode="auto">
          <a:xfrm>
            <a:off x="7832620" y="2144548"/>
            <a:ext cx="2353540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6" name="Rectangle 4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98" name="组合 97"/>
          <p:cNvGrpSpPr/>
          <p:nvPr/>
        </p:nvGrpSpPr>
        <p:grpSpPr>
          <a:xfrm>
            <a:off x="6340175" y="1791045"/>
            <a:ext cx="5207991" cy="628382"/>
            <a:chOff x="6361968" y="1855116"/>
            <a:chExt cx="5207991" cy="628382"/>
          </a:xfrm>
        </p:grpSpPr>
        <p:sp>
          <p:nvSpPr>
            <p:cNvPr id="91" name="文本框 90"/>
            <p:cNvSpPr txBox="1"/>
            <p:nvPr/>
          </p:nvSpPr>
          <p:spPr>
            <a:xfrm>
              <a:off x="6361968" y="1855116"/>
              <a:ext cx="5207991" cy="615553"/>
            </a:xfrm>
            <a:prstGeom prst="rect">
              <a:avLst/>
            </a:prstGeom>
            <a:noFill/>
          </p:spPr>
          <p:txBody>
            <a:bodyPr wrap="square" rtlCol="0">
              <a:spAutoFit/>
            </a:bodyPr>
            <a:lstStyle/>
            <a:p>
              <a:r>
                <a:rPr lang="en-US" altLang="zh-CN" sz="1600" dirty="0" smtClean="0">
                  <a:latin typeface="微软雅黑" panose="020B0503020204020204" pitchFamily="34" charset="-122"/>
                  <a:ea typeface="微软雅黑" panose="020B0503020204020204" pitchFamily="34" charset="-122"/>
                </a:rPr>
                <a:t>R</a:t>
              </a:r>
              <a:r>
                <a:rPr lang="zh-CN" altLang="en-US" sz="1600" dirty="0" smtClean="0">
                  <a:latin typeface="微软雅黑" panose="020B0503020204020204" pitchFamily="34" charset="-122"/>
                  <a:ea typeface="微软雅黑" panose="020B0503020204020204" pitchFamily="34" charset="-122"/>
                </a:rPr>
                <a:t>具有对称性，</a:t>
              </a:r>
              <a:r>
                <a:rPr lang="en-US" altLang="zh-CN" sz="1600" dirty="0">
                  <a:latin typeface="微软雅黑" panose="020B0503020204020204" pitchFamily="34" charset="-122"/>
                  <a:ea typeface="微软雅黑" panose="020B0503020204020204" pitchFamily="34" charset="-122"/>
                </a:rPr>
                <a:t>x</a:t>
              </a:r>
              <a:r>
                <a:rPr lang="zh-CN" altLang="zh-CN" sz="1600" dirty="0">
                  <a:latin typeface="微软雅黑" panose="020B0503020204020204" pitchFamily="34" charset="-122"/>
                  <a:ea typeface="微软雅黑" panose="020B0503020204020204" pitchFamily="34" charset="-122"/>
                </a:rPr>
                <a:t>与</a:t>
              </a:r>
              <a:r>
                <a:rPr lang="en-US" altLang="zh-CN" sz="1600" dirty="0">
                  <a:latin typeface="微软雅黑" panose="020B0503020204020204" pitchFamily="34" charset="-122"/>
                  <a:ea typeface="微软雅黑" panose="020B0503020204020204" pitchFamily="34" charset="-122"/>
                </a:rPr>
                <a:t>y</a:t>
              </a:r>
              <a:r>
                <a:rPr lang="zh-CN" altLang="zh-CN" sz="1600" dirty="0">
                  <a:latin typeface="微软雅黑" panose="020B0503020204020204" pitchFamily="34" charset="-122"/>
                  <a:ea typeface="微软雅黑" panose="020B0503020204020204" pitchFamily="34" charset="-122"/>
                </a:rPr>
                <a:t>之间的</a:t>
              </a:r>
              <a:r>
                <a:rPr lang="zh-CN" altLang="zh-CN" sz="1600" dirty="0" smtClean="0">
                  <a:latin typeface="微软雅黑" panose="020B0503020204020204" pitchFamily="34" charset="-122"/>
                  <a:ea typeface="微软雅黑" panose="020B0503020204020204" pitchFamily="34" charset="-122"/>
                </a:rPr>
                <a:t>相关系数</a:t>
              </a:r>
              <a:r>
                <a:rPr lang="en-US" altLang="zh-CN" sz="1600" dirty="0" smtClean="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a:t>
              </a:r>
              <a:r>
                <a:rPr lang="zh-CN" altLang="zh-CN" sz="1600" dirty="0" smtClean="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y</a:t>
              </a:r>
              <a:r>
                <a:rPr lang="zh-CN" altLang="zh-CN" sz="1600" dirty="0">
                  <a:latin typeface="微软雅黑" panose="020B0503020204020204" pitchFamily="34" charset="-122"/>
                  <a:ea typeface="微软雅黑" panose="020B0503020204020204" pitchFamily="34" charset="-122"/>
                </a:rPr>
                <a:t>与</a:t>
              </a:r>
              <a:r>
                <a:rPr lang="en-US" altLang="zh-CN" sz="1600" dirty="0">
                  <a:latin typeface="微软雅黑" panose="020B0503020204020204" pitchFamily="34" charset="-122"/>
                  <a:ea typeface="微软雅黑" panose="020B0503020204020204" pitchFamily="34" charset="-122"/>
                </a:rPr>
                <a:t>x</a:t>
              </a:r>
              <a:r>
                <a:rPr lang="zh-CN" altLang="zh-CN" sz="1600" dirty="0">
                  <a:latin typeface="微软雅黑" panose="020B0503020204020204" pitchFamily="34" charset="-122"/>
                  <a:ea typeface="微软雅黑" panose="020B0503020204020204" pitchFamily="34" charset="-122"/>
                </a:rPr>
                <a:t>之间的</a:t>
              </a:r>
              <a:r>
                <a:rPr lang="zh-CN" altLang="zh-CN" sz="1600" dirty="0" smtClean="0">
                  <a:latin typeface="微软雅黑" panose="020B0503020204020204" pitchFamily="34" charset="-122"/>
                  <a:ea typeface="微软雅黑" panose="020B0503020204020204" pitchFamily="34" charset="-122"/>
                </a:rPr>
                <a:t>相关系数</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相等</a:t>
              </a:r>
              <a:r>
                <a:rPr lang="zh-CN" altLang="zh-CN" sz="1600" dirty="0">
                  <a:latin typeface="微软雅黑" panose="020B0503020204020204" pitchFamily="34" charset="-122"/>
                  <a:ea typeface="微软雅黑" panose="020B0503020204020204" pitchFamily="34" charset="-122"/>
                </a:rPr>
                <a:t>，</a:t>
              </a:r>
              <a:r>
                <a:rPr lang="zh-CN" altLang="zh-CN" sz="1600" dirty="0" smtClean="0">
                  <a:latin typeface="微软雅黑" panose="020B0503020204020204" pitchFamily="34" charset="-122"/>
                  <a:ea typeface="微软雅黑" panose="020B0503020204020204" pitchFamily="34" charset="-122"/>
                </a:rPr>
                <a:t>即</a:t>
              </a:r>
              <a:r>
                <a:rPr lang="en-US" altLang="zh-CN" sz="1600" dirty="0" smtClean="0">
                  <a:latin typeface="微软雅黑" panose="020B0503020204020204" pitchFamily="34" charset="-122"/>
                  <a:ea typeface="微软雅黑" panose="020B0503020204020204" pitchFamily="34" charset="-122"/>
                </a:rPr>
                <a:t>            </a:t>
              </a:r>
              <a:r>
                <a:rPr lang="zh-CN" altLang="en-US" dirty="0" smtClean="0"/>
                <a:t>。</a:t>
              </a:r>
              <a:endParaRPr lang="zh-CN" altLang="en-US" dirty="0"/>
            </a:p>
          </p:txBody>
        </p:sp>
        <p:graphicFrame>
          <p:nvGraphicFramePr>
            <p:cNvPr id="93" name="对象 92"/>
            <p:cNvGraphicFramePr>
              <a:graphicFrameLocks noChangeAspect="1"/>
            </p:cNvGraphicFramePr>
            <p:nvPr>
              <p:extLst/>
            </p:nvPr>
          </p:nvGraphicFramePr>
          <p:xfrm>
            <a:off x="9665446" y="1855116"/>
            <a:ext cx="364828" cy="364828"/>
          </p:xfrm>
          <a:graphic>
            <a:graphicData uri="http://schemas.openxmlformats.org/presentationml/2006/ole">
              <mc:AlternateContent xmlns:mc="http://schemas.openxmlformats.org/markup-compatibility/2006">
                <mc:Choice xmlns:v="urn:schemas-microsoft-com:vml" Requires="v">
                  <p:oleObj spid="_x0000_s21725" r:id="rId14" imgW="164957" imgH="203024" progId="Equation.DSMT4">
                    <p:embed/>
                  </p:oleObj>
                </mc:Choice>
                <mc:Fallback>
                  <p:oleObj r:id="rId14" imgW="164957" imgH="203024"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665446" y="1855116"/>
                          <a:ext cx="364828" cy="364828"/>
                        </a:xfrm>
                        <a:prstGeom prst="rect">
                          <a:avLst/>
                        </a:prstGeom>
                        <a:noFill/>
                      </p:spPr>
                    </p:pic>
                  </p:oleObj>
                </mc:Fallback>
              </mc:AlternateContent>
            </a:graphicData>
          </a:graphic>
        </p:graphicFrame>
        <p:graphicFrame>
          <p:nvGraphicFramePr>
            <p:cNvPr id="95" name="对象 94"/>
            <p:cNvGraphicFramePr>
              <a:graphicFrameLocks noChangeAspect="1"/>
            </p:cNvGraphicFramePr>
            <p:nvPr>
              <p:extLst/>
            </p:nvPr>
          </p:nvGraphicFramePr>
          <p:xfrm>
            <a:off x="7247061" y="2123010"/>
            <a:ext cx="360488" cy="360488"/>
          </p:xfrm>
          <a:graphic>
            <a:graphicData uri="http://schemas.openxmlformats.org/presentationml/2006/ole">
              <mc:AlternateContent xmlns:mc="http://schemas.openxmlformats.org/markup-compatibility/2006">
                <mc:Choice xmlns:v="urn:schemas-microsoft-com:vml" Requires="v">
                  <p:oleObj spid="_x0000_s21726" r:id="rId16" imgW="164957" imgH="203024" progId="Equation.DSMT4">
                    <p:embed/>
                  </p:oleObj>
                </mc:Choice>
                <mc:Fallback>
                  <p:oleObj r:id="rId16" imgW="164957" imgH="203024"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247061" y="2123010"/>
                          <a:ext cx="360488" cy="360488"/>
                        </a:xfrm>
                        <a:prstGeom prst="rect">
                          <a:avLst/>
                        </a:prstGeom>
                        <a:noFill/>
                      </p:spPr>
                    </p:pic>
                  </p:oleObj>
                </mc:Fallback>
              </mc:AlternateContent>
            </a:graphicData>
          </a:graphic>
        </p:graphicFrame>
        <p:graphicFrame>
          <p:nvGraphicFramePr>
            <p:cNvPr id="97" name="对象 96"/>
            <p:cNvGraphicFramePr>
              <a:graphicFrameLocks noChangeAspect="1"/>
            </p:cNvGraphicFramePr>
            <p:nvPr>
              <p:extLst/>
            </p:nvPr>
          </p:nvGraphicFramePr>
          <p:xfrm>
            <a:off x="8458916" y="2131147"/>
            <a:ext cx="638355" cy="319178"/>
          </p:xfrm>
          <a:graphic>
            <a:graphicData uri="http://schemas.openxmlformats.org/presentationml/2006/ole">
              <mc:AlternateContent xmlns:mc="http://schemas.openxmlformats.org/markup-compatibility/2006">
                <mc:Choice xmlns:v="urn:schemas-microsoft-com:vml" Requires="v">
                  <p:oleObj spid="_x0000_s21727" r:id="rId18" imgW="418918" imgH="203112" progId="Equation.DSMT4">
                    <p:embed/>
                  </p:oleObj>
                </mc:Choice>
                <mc:Fallback>
                  <p:oleObj r:id="rId18" imgW="418918" imgH="203112"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458916" y="2131147"/>
                          <a:ext cx="638355" cy="319178"/>
                        </a:xfrm>
                        <a:prstGeom prst="rect">
                          <a:avLst/>
                        </a:prstGeom>
                        <a:noFill/>
                      </p:spPr>
                    </p:pic>
                  </p:oleObj>
                </mc:Fallback>
              </mc:AlternateContent>
            </a:graphicData>
          </a:graphic>
        </p:graphicFrame>
      </p:grpSp>
      <p:sp>
        <p:nvSpPr>
          <p:cNvPr id="103" name="Rectangle 47"/>
          <p:cNvSpPr>
            <a:spLocks noChangeArrowheads="1"/>
          </p:cNvSpPr>
          <p:nvPr/>
        </p:nvSpPr>
        <p:spPr bwMode="auto">
          <a:xfrm>
            <a:off x="3406379" y="3833067"/>
            <a:ext cx="2827272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7" name="Rectangle 6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9" name="Rectangle 6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1" name="Rectangle 7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3" name="Rectangle 7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7" name="组合 6"/>
          <p:cNvGrpSpPr/>
          <p:nvPr/>
        </p:nvGrpSpPr>
        <p:grpSpPr>
          <a:xfrm>
            <a:off x="6246664" y="3445932"/>
            <a:ext cx="5711825" cy="784830"/>
            <a:chOff x="6246664" y="3591214"/>
            <a:chExt cx="5711825" cy="784830"/>
          </a:xfrm>
        </p:grpSpPr>
        <p:sp>
          <p:nvSpPr>
            <p:cNvPr id="106" name="文本框 105"/>
            <p:cNvSpPr txBox="1"/>
            <p:nvPr/>
          </p:nvSpPr>
          <p:spPr>
            <a:xfrm>
              <a:off x="6246664" y="3591214"/>
              <a:ext cx="5711825" cy="784830"/>
            </a:xfrm>
            <a:prstGeom prst="rect">
              <a:avLst/>
            </a:prstGeom>
            <a:noFill/>
          </p:spPr>
          <p:txBody>
            <a:bodyPr wrap="square" rtlCol="0">
              <a:spAutoFit/>
            </a:bodyPr>
            <a:lstStyle/>
            <a:p>
              <a:pPr algn="just"/>
              <a:r>
                <a:rPr lang="en-US" altLang="zh-CN" sz="1500" dirty="0" smtClean="0">
                  <a:latin typeface="微软雅黑" panose="020B0503020204020204" pitchFamily="34" charset="-122"/>
                  <a:ea typeface="微软雅黑" panose="020B0503020204020204" pitchFamily="34" charset="-122"/>
                </a:rPr>
                <a:t>    </a:t>
              </a:r>
              <a:r>
                <a:rPr lang="zh-CN" altLang="zh-CN" sz="1500" dirty="0" smtClean="0">
                  <a:latin typeface="微软雅黑" panose="020B0503020204020204" pitchFamily="34" charset="-122"/>
                  <a:ea typeface="微软雅黑" panose="020B0503020204020204" pitchFamily="34" charset="-122"/>
                </a:rPr>
                <a:t>仅仅</a:t>
              </a:r>
              <a:r>
                <a:rPr lang="zh-CN" altLang="zh-CN" sz="1500" dirty="0">
                  <a:latin typeface="微软雅黑" panose="020B0503020204020204" pitchFamily="34" charset="-122"/>
                  <a:ea typeface="微软雅黑" panose="020B0503020204020204" pitchFamily="34" charset="-122"/>
                </a:rPr>
                <a:t>是</a:t>
              </a:r>
              <a:r>
                <a:rPr lang="en-US" altLang="zh-CN" sz="1500" dirty="0">
                  <a:latin typeface="微软雅黑" panose="020B0503020204020204" pitchFamily="34" charset="-122"/>
                  <a:ea typeface="微软雅黑" panose="020B0503020204020204" pitchFamily="34" charset="-122"/>
                </a:rPr>
                <a:t>x</a:t>
              </a:r>
              <a:r>
                <a:rPr lang="zh-CN" altLang="zh-CN" sz="1500" dirty="0">
                  <a:latin typeface="微软雅黑" panose="020B0503020204020204" pitchFamily="34" charset="-122"/>
                  <a:ea typeface="微软雅黑" panose="020B0503020204020204" pitchFamily="34" charset="-122"/>
                </a:rPr>
                <a:t>与</a:t>
              </a:r>
              <a:r>
                <a:rPr lang="en-US" altLang="zh-CN" sz="1500" dirty="0">
                  <a:latin typeface="微软雅黑" panose="020B0503020204020204" pitchFamily="34" charset="-122"/>
                  <a:ea typeface="微软雅黑" panose="020B0503020204020204" pitchFamily="34" charset="-122"/>
                </a:rPr>
                <a:t>y</a:t>
              </a:r>
              <a:r>
                <a:rPr lang="zh-CN" altLang="zh-CN" sz="1500" dirty="0">
                  <a:latin typeface="微软雅黑" panose="020B0503020204020204" pitchFamily="34" charset="-122"/>
                  <a:ea typeface="微软雅黑" panose="020B0503020204020204" pitchFamily="34" charset="-122"/>
                </a:rPr>
                <a:t>之间线性关系的一个</a:t>
              </a:r>
              <a:r>
                <a:rPr lang="zh-CN" altLang="zh-CN" sz="1500" dirty="0" smtClean="0">
                  <a:latin typeface="微软雅黑" panose="020B0503020204020204" pitchFamily="34" charset="-122"/>
                  <a:ea typeface="微软雅黑" panose="020B0503020204020204" pitchFamily="34" charset="-122"/>
                </a:rPr>
                <a:t>度量</a:t>
              </a:r>
              <a:r>
                <a:rPr lang="en-US" altLang="zh-CN" sz="1500" dirty="0" smtClean="0">
                  <a:latin typeface="微软雅黑" panose="020B0503020204020204" pitchFamily="34" charset="-122"/>
                  <a:ea typeface="微软雅黑" panose="020B0503020204020204" pitchFamily="34" charset="-122"/>
                </a:rPr>
                <a:t>,        </a:t>
              </a:r>
              <a:r>
                <a:rPr lang="zh-CN" altLang="zh-CN" sz="1500" dirty="0" smtClean="0">
                  <a:latin typeface="微软雅黑" panose="020B0503020204020204" pitchFamily="34" charset="-122"/>
                  <a:ea typeface="微软雅黑" panose="020B0503020204020204" pitchFamily="34" charset="-122"/>
                </a:rPr>
                <a:t>只</a:t>
              </a:r>
              <a:r>
                <a:rPr lang="zh-CN" altLang="zh-CN" sz="1500" dirty="0">
                  <a:latin typeface="微软雅黑" panose="020B0503020204020204" pitchFamily="34" charset="-122"/>
                  <a:ea typeface="微软雅黑" panose="020B0503020204020204" pitchFamily="34" charset="-122"/>
                </a:rPr>
                <a:t>表示两个变量之间不存在线性相关关系，并不说明变量之间没有任何关系，它们之间可能存在非线性相关关系</a:t>
              </a:r>
              <a:r>
                <a:rPr lang="zh-CN" altLang="zh-CN" sz="1500" dirty="0" smtClean="0">
                  <a:latin typeface="微软雅黑" panose="020B0503020204020204" pitchFamily="34" charset="-122"/>
                  <a:ea typeface="微软雅黑" panose="020B0503020204020204" pitchFamily="34" charset="-122"/>
                </a:rPr>
                <a:t>。</a:t>
              </a:r>
              <a:endParaRPr lang="zh-CN" altLang="en-US" sz="1500" dirty="0"/>
            </a:p>
          </p:txBody>
        </p:sp>
        <p:graphicFrame>
          <p:nvGraphicFramePr>
            <p:cNvPr id="108" name="对象 107"/>
            <p:cNvGraphicFramePr>
              <a:graphicFrameLocks noChangeAspect="1"/>
            </p:cNvGraphicFramePr>
            <p:nvPr>
              <p:extLst/>
            </p:nvPr>
          </p:nvGraphicFramePr>
          <p:xfrm>
            <a:off x="6423807" y="3633457"/>
            <a:ext cx="201070" cy="201070"/>
          </p:xfrm>
          <a:graphic>
            <a:graphicData uri="http://schemas.openxmlformats.org/presentationml/2006/ole">
              <mc:AlternateContent xmlns:mc="http://schemas.openxmlformats.org/markup-compatibility/2006">
                <mc:Choice xmlns:v="urn:schemas-microsoft-com:vml" Requires="v">
                  <p:oleObj spid="_x0000_s21728" name="Equation" r:id="rId20" imgW="101468" imgH="114151" progId="Equation.DSMT4">
                    <p:embed/>
                  </p:oleObj>
                </mc:Choice>
                <mc:Fallback>
                  <p:oleObj name="Equation" r:id="rId20" imgW="101468" imgH="114151"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423807" y="3633457"/>
                          <a:ext cx="201070" cy="201070"/>
                        </a:xfrm>
                        <a:prstGeom prst="rect">
                          <a:avLst/>
                        </a:prstGeom>
                        <a:noFill/>
                      </p:spPr>
                    </p:pic>
                  </p:oleObj>
                </mc:Fallback>
              </mc:AlternateContent>
            </a:graphicData>
          </a:graphic>
        </p:graphicFrame>
        <p:graphicFrame>
          <p:nvGraphicFramePr>
            <p:cNvPr id="110" name="对象 109"/>
            <p:cNvGraphicFramePr>
              <a:graphicFrameLocks noChangeAspect="1"/>
            </p:cNvGraphicFramePr>
            <p:nvPr>
              <p:extLst/>
            </p:nvPr>
          </p:nvGraphicFramePr>
          <p:xfrm>
            <a:off x="9695170" y="3596978"/>
            <a:ext cx="381790" cy="253791"/>
          </p:xfrm>
          <a:graphic>
            <a:graphicData uri="http://schemas.openxmlformats.org/presentationml/2006/ole">
              <mc:AlternateContent xmlns:mc="http://schemas.openxmlformats.org/markup-compatibility/2006">
                <mc:Choice xmlns:v="urn:schemas-microsoft-com:vml" Requires="v">
                  <p:oleObj spid="_x0000_s21729" r:id="rId22" imgW="304536" imgH="152268" progId="Equation.DSMT4">
                    <p:embed/>
                  </p:oleObj>
                </mc:Choice>
                <mc:Fallback>
                  <p:oleObj r:id="rId22" imgW="304536" imgH="152268"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9695170" y="3596978"/>
                          <a:ext cx="381790" cy="253791"/>
                        </a:xfrm>
                        <a:prstGeom prst="rect">
                          <a:avLst/>
                        </a:prstGeom>
                        <a:noFill/>
                      </p:spPr>
                    </p:pic>
                  </p:oleObj>
                </mc:Fallback>
              </mc:AlternateContent>
            </a:graphicData>
          </a:graphic>
        </p:graphicFrame>
      </p:grpSp>
      <p:sp>
        <p:nvSpPr>
          <p:cNvPr id="116" name="Rectangle 75"/>
          <p:cNvSpPr>
            <a:spLocks noChangeArrowheads="1"/>
          </p:cNvSpPr>
          <p:nvPr/>
        </p:nvSpPr>
        <p:spPr bwMode="auto">
          <a:xfrm>
            <a:off x="0" y="0"/>
            <a:ext cx="12748466"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18" name="Rectangle 77"/>
          <p:cNvSpPr>
            <a:spLocks noChangeArrowheads="1"/>
          </p:cNvSpPr>
          <p:nvPr/>
        </p:nvSpPr>
        <p:spPr bwMode="auto">
          <a:xfrm>
            <a:off x="-1" y="0"/>
            <a:ext cx="1390611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0" name="Rectangle 10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2" name="Rectangle 1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4" name="Rectangle 113"/>
          <p:cNvSpPr>
            <a:spLocks noChangeArrowheads="1"/>
          </p:cNvSpPr>
          <p:nvPr/>
        </p:nvSpPr>
        <p:spPr bwMode="auto">
          <a:xfrm>
            <a:off x="1485107" y="5809212"/>
            <a:ext cx="1090586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26" name="Rectangle 1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28" name="组合 127"/>
          <p:cNvGrpSpPr/>
          <p:nvPr/>
        </p:nvGrpSpPr>
        <p:grpSpPr>
          <a:xfrm>
            <a:off x="185028" y="5098705"/>
            <a:ext cx="5819607" cy="1308050"/>
            <a:chOff x="268456" y="5271497"/>
            <a:chExt cx="5819607" cy="1308050"/>
          </a:xfrm>
        </p:grpSpPr>
        <p:sp>
          <p:nvSpPr>
            <p:cNvPr id="115" name="文本框 114"/>
            <p:cNvSpPr txBox="1"/>
            <p:nvPr/>
          </p:nvSpPr>
          <p:spPr>
            <a:xfrm>
              <a:off x="268456" y="5271497"/>
              <a:ext cx="5819607" cy="1308050"/>
            </a:xfrm>
            <a:prstGeom prst="rect">
              <a:avLst/>
            </a:prstGeom>
            <a:noFill/>
          </p:spPr>
          <p:txBody>
            <a:bodyPr wrap="square" rtlCol="0">
              <a:spAutoFit/>
            </a:bodyPr>
            <a:lstStyle/>
            <a:p>
              <a:pPr algn="just"/>
              <a:r>
                <a:rPr lang="en-US" altLang="zh-CN" sz="1500" dirty="0" smtClean="0">
                  <a:latin typeface="微软雅黑" panose="020B0503020204020204" pitchFamily="34" charset="-122"/>
                  <a:ea typeface="微软雅黑" panose="020B0503020204020204" pitchFamily="34" charset="-122"/>
                </a:rPr>
                <a:t>        </a:t>
              </a:r>
              <a:r>
                <a:rPr lang="zh-CN" altLang="zh-CN" sz="1500" dirty="0" smtClean="0">
                  <a:latin typeface="微软雅黑" panose="020B0503020204020204" pitchFamily="34" charset="-122"/>
                  <a:ea typeface="微软雅黑" panose="020B0503020204020204" pitchFamily="34" charset="-122"/>
                </a:rPr>
                <a:t>说明</a:t>
              </a:r>
              <a:r>
                <a:rPr lang="zh-CN" altLang="zh-CN" sz="1500" dirty="0">
                  <a:latin typeface="微软雅黑" panose="020B0503020204020204" pitchFamily="34" charset="-122"/>
                  <a:ea typeface="微软雅黑" panose="020B0503020204020204" pitchFamily="34" charset="-122"/>
                </a:rPr>
                <a:t>两个变量之间的线性关系越强</a:t>
              </a:r>
              <a:r>
                <a:rPr lang="zh-CN" altLang="zh-CN" sz="1500" dirty="0" smtClean="0">
                  <a:latin typeface="微软雅黑" panose="020B0503020204020204" pitchFamily="34" charset="-122"/>
                  <a:ea typeface="微软雅黑" panose="020B0503020204020204" pitchFamily="34" charset="-122"/>
                </a:rPr>
                <a:t>；</a:t>
              </a:r>
              <a:r>
                <a:rPr lang="en-US" altLang="zh-CN" sz="1500" dirty="0" smtClean="0">
                  <a:latin typeface="微软雅黑" panose="020B0503020204020204" pitchFamily="34" charset="-122"/>
                  <a:ea typeface="微软雅黑" panose="020B0503020204020204" pitchFamily="34" charset="-122"/>
                </a:rPr>
                <a:t>      </a:t>
              </a:r>
              <a:r>
                <a:rPr lang="zh-CN" altLang="zh-CN" sz="1500" dirty="0" smtClean="0">
                  <a:latin typeface="微软雅黑" panose="020B0503020204020204" pitchFamily="34" charset="-122"/>
                  <a:ea typeface="微软雅黑" panose="020B0503020204020204" pitchFamily="34" charset="-122"/>
                </a:rPr>
                <a:t>说明</a:t>
              </a:r>
              <a:r>
                <a:rPr lang="zh-CN" altLang="zh-CN" sz="1500" dirty="0">
                  <a:latin typeface="微软雅黑" panose="020B0503020204020204" pitchFamily="34" charset="-122"/>
                  <a:ea typeface="微软雅黑" panose="020B0503020204020204" pitchFamily="34" charset="-122"/>
                </a:rPr>
                <a:t>两个变量之间的线性关系越弱</a:t>
              </a:r>
              <a:r>
                <a:rPr lang="zh-CN" altLang="zh-CN" sz="1500" dirty="0" smtClean="0">
                  <a:latin typeface="微软雅黑" panose="020B0503020204020204" pitchFamily="34" charset="-122"/>
                  <a:ea typeface="微软雅黑" panose="020B0503020204020204" pitchFamily="34" charset="-122"/>
                </a:rPr>
                <a:t>。</a:t>
              </a:r>
              <a:r>
                <a:rPr lang="zh-CN" altLang="en-US" sz="1500" dirty="0" smtClean="0">
                  <a:latin typeface="微软雅黑" panose="020B0503020204020204" pitchFamily="34" charset="-122"/>
                  <a:ea typeface="微软雅黑" panose="020B0503020204020204" pitchFamily="34" charset="-122"/>
                </a:rPr>
                <a:t>当         </a:t>
              </a:r>
              <a:r>
                <a:rPr lang="zh-CN" altLang="zh-CN" sz="1500" dirty="0" smtClean="0">
                  <a:latin typeface="微软雅黑" panose="020B0503020204020204" pitchFamily="34" charset="-122"/>
                  <a:ea typeface="微软雅黑" panose="020B0503020204020204" pitchFamily="34" charset="-122"/>
                </a:rPr>
                <a:t>时</a:t>
              </a:r>
              <a:r>
                <a:rPr lang="zh-CN" altLang="zh-CN" sz="1500" dirty="0">
                  <a:latin typeface="微软雅黑" panose="020B0503020204020204" pitchFamily="34" charset="-122"/>
                  <a:ea typeface="微软雅黑" panose="020B0503020204020204" pitchFamily="34" charset="-122"/>
                </a:rPr>
                <a:t>可视为高度相关</a:t>
              </a:r>
              <a:r>
                <a:rPr lang="zh-CN" altLang="zh-CN" sz="1500" dirty="0" smtClean="0">
                  <a:latin typeface="微软雅黑" panose="020B0503020204020204" pitchFamily="34" charset="-122"/>
                  <a:ea typeface="微软雅黑" panose="020B0503020204020204" pitchFamily="34" charset="-122"/>
                </a:rPr>
                <a:t>；</a:t>
              </a:r>
              <a:r>
                <a:rPr lang="en-US" altLang="zh-CN" sz="1500" dirty="0" smtClean="0">
                  <a:latin typeface="微软雅黑" panose="020B0503020204020204" pitchFamily="34" charset="-122"/>
                  <a:ea typeface="微软雅黑" panose="020B0503020204020204" pitchFamily="34" charset="-122"/>
                </a:rPr>
                <a:t>                </a:t>
              </a:r>
              <a:r>
                <a:rPr lang="zh-CN" altLang="zh-CN" sz="1500" dirty="0" smtClean="0">
                  <a:latin typeface="微软雅黑" panose="020B0503020204020204" pitchFamily="34" charset="-122"/>
                  <a:ea typeface="微软雅黑" panose="020B0503020204020204" pitchFamily="34" charset="-122"/>
                </a:rPr>
                <a:t>时</a:t>
              </a:r>
              <a:r>
                <a:rPr lang="zh-CN" altLang="en-US" sz="1500" dirty="0" smtClean="0">
                  <a:latin typeface="微软雅黑" panose="020B0503020204020204" pitchFamily="34" charset="-122"/>
                  <a:ea typeface="微软雅黑" panose="020B0503020204020204" pitchFamily="34" charset="-122"/>
                </a:rPr>
                <a:t>，</a:t>
              </a:r>
              <a:r>
                <a:rPr lang="zh-CN" altLang="zh-CN" sz="1500" dirty="0" smtClean="0">
                  <a:latin typeface="微软雅黑" panose="020B0503020204020204" pitchFamily="34" charset="-122"/>
                  <a:ea typeface="微软雅黑" panose="020B0503020204020204" pitchFamily="34" charset="-122"/>
                </a:rPr>
                <a:t>可视</a:t>
              </a:r>
              <a:r>
                <a:rPr lang="zh-CN" altLang="zh-CN" sz="1500" dirty="0">
                  <a:latin typeface="微软雅黑" panose="020B0503020204020204" pitchFamily="34" charset="-122"/>
                  <a:ea typeface="微软雅黑" panose="020B0503020204020204" pitchFamily="34" charset="-122"/>
                </a:rPr>
                <a:t>为中度相关</a:t>
              </a:r>
              <a:r>
                <a:rPr lang="zh-CN" altLang="zh-CN" sz="1500" dirty="0" smtClean="0">
                  <a:latin typeface="微软雅黑" panose="020B0503020204020204" pitchFamily="34" charset="-122"/>
                  <a:ea typeface="微软雅黑" panose="020B0503020204020204" pitchFamily="34" charset="-122"/>
                </a:rPr>
                <a:t>；</a:t>
              </a:r>
              <a:r>
                <a:rPr lang="zh-CN" altLang="en-US" sz="1500" dirty="0" smtClean="0">
                  <a:latin typeface="微软雅黑" panose="020B0503020204020204" pitchFamily="34" charset="-122"/>
                  <a:ea typeface="微软雅黑" panose="020B0503020204020204" pitchFamily="34" charset="-122"/>
                </a:rPr>
                <a:t>当                 </a:t>
              </a:r>
              <a:r>
                <a:rPr lang="zh-CN" altLang="zh-CN" sz="1600" dirty="0" smtClean="0"/>
                <a:t>时</a:t>
              </a:r>
              <a:r>
                <a:rPr lang="zh-CN" altLang="zh-CN" sz="1600" dirty="0"/>
                <a:t>，视为低度相关；</a:t>
              </a:r>
              <a:r>
                <a:rPr lang="zh-CN" altLang="en-US" sz="1500" dirty="0" smtClean="0">
                  <a:latin typeface="微软雅黑" panose="020B0503020204020204" pitchFamily="34" charset="-122"/>
                  <a:ea typeface="微软雅黑" panose="020B0503020204020204" pitchFamily="34" charset="-122"/>
                </a:rPr>
                <a:t>当          ，</a:t>
              </a:r>
              <a:r>
                <a:rPr lang="zh-CN" altLang="zh-CN" sz="1500" dirty="0" smtClean="0">
                  <a:latin typeface="微软雅黑" panose="020B0503020204020204" pitchFamily="34" charset="-122"/>
                  <a:ea typeface="微软雅黑" panose="020B0503020204020204" pitchFamily="34" charset="-122"/>
                </a:rPr>
                <a:t>说明</a:t>
              </a:r>
              <a:r>
                <a:rPr lang="zh-CN" altLang="zh-CN" sz="1500" dirty="0">
                  <a:latin typeface="微软雅黑" panose="020B0503020204020204" pitchFamily="34" charset="-122"/>
                  <a:ea typeface="微软雅黑" panose="020B0503020204020204" pitchFamily="34" charset="-122"/>
                </a:rPr>
                <a:t>两个变量之间的相关程度极弱。但这种解释必须建立在对相关系数的显著性进行检验的基础之上</a:t>
              </a:r>
              <a:r>
                <a:rPr lang="zh-CN" altLang="zh-CN" sz="1600" dirty="0"/>
                <a:t>。</a:t>
              </a:r>
              <a:endParaRPr lang="zh-CN" altLang="en-US" sz="1500" dirty="0">
                <a:latin typeface="微软雅黑" panose="020B0503020204020204" pitchFamily="34" charset="-122"/>
                <a:ea typeface="微软雅黑" panose="020B0503020204020204" pitchFamily="34" charset="-122"/>
              </a:endParaRPr>
            </a:p>
          </p:txBody>
        </p:sp>
        <p:graphicFrame>
          <p:nvGraphicFramePr>
            <p:cNvPr id="117" name="对象 116"/>
            <p:cNvGraphicFramePr>
              <a:graphicFrameLocks noChangeAspect="1"/>
            </p:cNvGraphicFramePr>
            <p:nvPr>
              <p:extLst/>
            </p:nvPr>
          </p:nvGraphicFramePr>
          <p:xfrm>
            <a:off x="339063" y="5314341"/>
            <a:ext cx="507083" cy="253542"/>
          </p:xfrm>
          <a:graphic>
            <a:graphicData uri="http://schemas.openxmlformats.org/presentationml/2006/ole">
              <mc:AlternateContent xmlns:mc="http://schemas.openxmlformats.org/markup-compatibility/2006">
                <mc:Choice xmlns:v="urn:schemas-microsoft-com:vml" Requires="v">
                  <p:oleObj spid="_x0000_s21730" r:id="rId24" imgW="368140" imgH="215806" progId="Equation.DSMT4">
                    <p:embed/>
                  </p:oleObj>
                </mc:Choice>
                <mc:Fallback>
                  <p:oleObj r:id="rId24" imgW="368140" imgH="215806"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9063" y="5314341"/>
                          <a:ext cx="507083" cy="253542"/>
                        </a:xfrm>
                        <a:prstGeom prst="rect">
                          <a:avLst/>
                        </a:prstGeom>
                        <a:noFill/>
                      </p:spPr>
                    </p:pic>
                  </p:oleObj>
                </mc:Fallback>
              </mc:AlternateContent>
            </a:graphicData>
          </a:graphic>
        </p:graphicFrame>
        <p:graphicFrame>
          <p:nvGraphicFramePr>
            <p:cNvPr id="119" name="对象 118"/>
            <p:cNvGraphicFramePr>
              <a:graphicFrameLocks noChangeAspect="1"/>
            </p:cNvGraphicFramePr>
            <p:nvPr>
              <p:extLst/>
            </p:nvPr>
          </p:nvGraphicFramePr>
          <p:xfrm>
            <a:off x="3856247" y="5325571"/>
            <a:ext cx="448317" cy="224159"/>
          </p:xfrm>
          <a:graphic>
            <a:graphicData uri="http://schemas.openxmlformats.org/presentationml/2006/ole">
              <mc:AlternateContent xmlns:mc="http://schemas.openxmlformats.org/markup-compatibility/2006">
                <mc:Choice xmlns:v="urn:schemas-microsoft-com:vml" Requires="v">
                  <p:oleObj spid="_x0000_s21731" r:id="rId26" imgW="393359" imgH="215713" progId="Equation.DSMT4">
                    <p:embed/>
                  </p:oleObj>
                </mc:Choice>
                <mc:Fallback>
                  <p:oleObj r:id="rId26" imgW="393359" imgH="215713" progId="Equation.DSMT4">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56247" y="5325571"/>
                          <a:ext cx="448317" cy="224159"/>
                        </a:xfrm>
                        <a:prstGeom prst="rect">
                          <a:avLst/>
                        </a:prstGeom>
                        <a:noFill/>
                      </p:spPr>
                    </p:pic>
                  </p:oleObj>
                </mc:Fallback>
              </mc:AlternateContent>
            </a:graphicData>
          </a:graphic>
        </p:graphicFrame>
        <p:graphicFrame>
          <p:nvGraphicFramePr>
            <p:cNvPr id="121" name="对象 120"/>
            <p:cNvGraphicFramePr>
              <a:graphicFrameLocks noChangeAspect="1"/>
            </p:cNvGraphicFramePr>
            <p:nvPr>
              <p:extLst/>
            </p:nvPr>
          </p:nvGraphicFramePr>
          <p:xfrm>
            <a:off x="1895015" y="5578227"/>
            <a:ext cx="457200" cy="182563"/>
          </p:xfrm>
          <a:graphic>
            <a:graphicData uri="http://schemas.openxmlformats.org/presentationml/2006/ole">
              <mc:AlternateContent xmlns:mc="http://schemas.openxmlformats.org/markup-compatibility/2006">
                <mc:Choice xmlns:v="urn:schemas-microsoft-com:vml" Requires="v">
                  <p:oleObj spid="_x0000_s21732" r:id="rId28" imgW="457200" imgH="152400" progId="Equation.DSMT4">
                    <p:embed/>
                  </p:oleObj>
                </mc:Choice>
                <mc:Fallback>
                  <p:oleObj r:id="rId28" imgW="457200" imgH="152400" progId="Equation.DSMT4">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895015" y="5578227"/>
                          <a:ext cx="457200" cy="182563"/>
                        </a:xfrm>
                        <a:prstGeom prst="rect">
                          <a:avLst/>
                        </a:prstGeom>
                        <a:noFill/>
                      </p:spPr>
                    </p:pic>
                  </p:oleObj>
                </mc:Fallback>
              </mc:AlternateContent>
            </a:graphicData>
          </a:graphic>
        </p:graphicFrame>
        <p:graphicFrame>
          <p:nvGraphicFramePr>
            <p:cNvPr id="123" name="对象 122"/>
            <p:cNvGraphicFramePr>
              <a:graphicFrameLocks noChangeAspect="1"/>
            </p:cNvGraphicFramePr>
            <p:nvPr>
              <p:extLst/>
            </p:nvPr>
          </p:nvGraphicFramePr>
          <p:xfrm>
            <a:off x="4039250" y="5558783"/>
            <a:ext cx="1028998" cy="228446"/>
          </p:xfrm>
          <a:graphic>
            <a:graphicData uri="http://schemas.openxmlformats.org/presentationml/2006/ole">
              <mc:AlternateContent xmlns:mc="http://schemas.openxmlformats.org/markup-compatibility/2006">
                <mc:Choice xmlns:v="urn:schemas-microsoft-com:vml" Requires="v">
                  <p:oleObj spid="_x0000_s21733" r:id="rId30" imgW="850531" imgH="215806" progId="Equation.DSMT4">
                    <p:embed/>
                  </p:oleObj>
                </mc:Choice>
                <mc:Fallback>
                  <p:oleObj r:id="rId30" imgW="850531" imgH="215806" progId="Equation.DSMT4">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039250" y="5558783"/>
                          <a:ext cx="1028998" cy="228446"/>
                        </a:xfrm>
                        <a:prstGeom prst="rect">
                          <a:avLst/>
                        </a:prstGeom>
                        <a:noFill/>
                      </p:spPr>
                    </p:pic>
                  </p:oleObj>
                </mc:Fallback>
              </mc:AlternateContent>
            </a:graphicData>
          </a:graphic>
        </p:graphicFrame>
        <p:graphicFrame>
          <p:nvGraphicFramePr>
            <p:cNvPr id="125" name="对象 124"/>
            <p:cNvGraphicFramePr>
              <a:graphicFrameLocks noChangeAspect="1"/>
            </p:cNvGraphicFramePr>
            <p:nvPr>
              <p:extLst/>
            </p:nvPr>
          </p:nvGraphicFramePr>
          <p:xfrm>
            <a:off x="1525580" y="5795026"/>
            <a:ext cx="1002992" cy="222672"/>
          </p:xfrm>
          <a:graphic>
            <a:graphicData uri="http://schemas.openxmlformats.org/presentationml/2006/ole">
              <mc:AlternateContent xmlns:mc="http://schemas.openxmlformats.org/markup-compatibility/2006">
                <mc:Choice xmlns:v="urn:schemas-microsoft-com:vml" Requires="v">
                  <p:oleObj spid="_x0000_s21734" r:id="rId32" imgW="850531" imgH="215806" progId="Equation.DSMT4">
                    <p:embed/>
                  </p:oleObj>
                </mc:Choice>
                <mc:Fallback>
                  <p:oleObj r:id="rId32" imgW="850531" imgH="215806" progId="Equation.DSMT4">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525580" y="5795026"/>
                          <a:ext cx="1002992" cy="222672"/>
                        </a:xfrm>
                        <a:prstGeom prst="rect">
                          <a:avLst/>
                        </a:prstGeom>
                        <a:noFill/>
                      </p:spPr>
                    </p:pic>
                  </p:oleObj>
                </mc:Fallback>
              </mc:AlternateContent>
            </a:graphicData>
          </a:graphic>
        </p:graphicFrame>
        <p:graphicFrame>
          <p:nvGraphicFramePr>
            <p:cNvPr id="127" name="对象 126"/>
            <p:cNvGraphicFramePr>
              <a:graphicFrameLocks noChangeAspect="1"/>
            </p:cNvGraphicFramePr>
            <p:nvPr>
              <p:extLst/>
            </p:nvPr>
          </p:nvGraphicFramePr>
          <p:xfrm>
            <a:off x="4628606" y="5791755"/>
            <a:ext cx="577597" cy="230639"/>
          </p:xfrm>
          <a:graphic>
            <a:graphicData uri="http://schemas.openxmlformats.org/presentationml/2006/ole">
              <mc:AlternateContent xmlns:mc="http://schemas.openxmlformats.org/markup-compatibility/2006">
                <mc:Choice xmlns:v="urn:schemas-microsoft-com:vml" Requires="v">
                  <p:oleObj spid="_x0000_s21735" r:id="rId34" imgW="494870" imgH="215713" progId="Equation.DSMT4">
                    <p:embed/>
                  </p:oleObj>
                </mc:Choice>
                <mc:Fallback>
                  <p:oleObj r:id="rId34" imgW="494870" imgH="215713" progId="Equation.DSMT4">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628606" y="5791755"/>
                          <a:ext cx="577597" cy="230639"/>
                        </a:xfrm>
                        <a:prstGeom prst="rect">
                          <a:avLst/>
                        </a:prstGeom>
                        <a:noFill/>
                      </p:spPr>
                    </p:pic>
                  </p:oleObj>
                </mc:Fallback>
              </mc:AlternateContent>
            </a:graphicData>
          </a:graphic>
        </p:graphicFrame>
      </p:grpSp>
      <p:grpSp>
        <p:nvGrpSpPr>
          <p:cNvPr id="130" name="组合 129"/>
          <p:cNvGrpSpPr/>
          <p:nvPr/>
        </p:nvGrpSpPr>
        <p:grpSpPr>
          <a:xfrm>
            <a:off x="346591" y="3512187"/>
            <a:ext cx="5618811" cy="553998"/>
            <a:chOff x="393671" y="3749343"/>
            <a:chExt cx="4815361" cy="553998"/>
          </a:xfrm>
        </p:grpSpPr>
        <p:grpSp>
          <p:nvGrpSpPr>
            <p:cNvPr id="105" name="组合 104"/>
            <p:cNvGrpSpPr/>
            <p:nvPr/>
          </p:nvGrpSpPr>
          <p:grpSpPr>
            <a:xfrm>
              <a:off x="393671" y="3749343"/>
              <a:ext cx="4815361" cy="553998"/>
              <a:chOff x="316681" y="3741037"/>
              <a:chExt cx="4815361" cy="553998"/>
            </a:xfrm>
          </p:grpSpPr>
          <p:sp>
            <p:nvSpPr>
              <p:cNvPr id="99" name="文本框 98"/>
              <p:cNvSpPr txBox="1"/>
              <p:nvPr/>
            </p:nvSpPr>
            <p:spPr>
              <a:xfrm>
                <a:off x="316681" y="3741037"/>
                <a:ext cx="4815361" cy="553998"/>
              </a:xfrm>
              <a:prstGeom prst="rect">
                <a:avLst/>
              </a:prstGeom>
              <a:noFill/>
            </p:spPr>
            <p:txBody>
              <a:bodyPr wrap="square" rtlCol="0">
                <a:spAutoFit/>
              </a:bodyPr>
              <a:lstStyle/>
              <a:p>
                <a:r>
                  <a:rPr lang="en-US" altLang="zh-CN" sz="1500" dirty="0" smtClean="0">
                    <a:latin typeface="微软雅黑" panose="020B0503020204020204" pitchFamily="34" charset="-122"/>
                    <a:ea typeface="微软雅黑" panose="020B0503020204020204" pitchFamily="34" charset="-122"/>
                  </a:rPr>
                  <a:t>    </a:t>
                </a:r>
                <a:r>
                  <a:rPr lang="zh-CN" altLang="zh-CN" sz="1500" dirty="0" smtClean="0">
                    <a:latin typeface="微软雅黑" panose="020B0503020204020204" pitchFamily="34" charset="-122"/>
                    <a:ea typeface="微软雅黑" panose="020B0503020204020204" pitchFamily="34" charset="-122"/>
                  </a:rPr>
                  <a:t>的</a:t>
                </a:r>
                <a:r>
                  <a:rPr lang="zh-CN" altLang="zh-CN" sz="1500" dirty="0">
                    <a:latin typeface="微软雅黑" panose="020B0503020204020204" pitchFamily="34" charset="-122"/>
                    <a:ea typeface="微软雅黑" panose="020B0503020204020204" pitchFamily="34" charset="-122"/>
                  </a:rPr>
                  <a:t>数值大小与</a:t>
                </a:r>
                <a:r>
                  <a:rPr lang="en-US" altLang="zh-CN" sz="1500" dirty="0">
                    <a:latin typeface="微软雅黑" panose="020B0503020204020204" pitchFamily="34" charset="-122"/>
                    <a:ea typeface="微软雅黑" panose="020B0503020204020204" pitchFamily="34" charset="-122"/>
                  </a:rPr>
                  <a:t>x</a:t>
                </a:r>
                <a:r>
                  <a:rPr lang="zh-CN" altLang="zh-CN" sz="1500" dirty="0">
                    <a:latin typeface="微软雅黑" panose="020B0503020204020204" pitchFamily="34" charset="-122"/>
                    <a:ea typeface="微软雅黑" panose="020B0503020204020204" pitchFamily="34" charset="-122"/>
                  </a:rPr>
                  <a:t>和</a:t>
                </a:r>
                <a:r>
                  <a:rPr lang="en-US" altLang="zh-CN" sz="1500" dirty="0">
                    <a:latin typeface="微软雅黑" panose="020B0503020204020204" pitchFamily="34" charset="-122"/>
                    <a:ea typeface="微软雅黑" panose="020B0503020204020204" pitchFamily="34" charset="-122"/>
                  </a:rPr>
                  <a:t>y</a:t>
                </a:r>
                <a:r>
                  <a:rPr lang="zh-CN" altLang="zh-CN" sz="1500" dirty="0">
                    <a:latin typeface="微软雅黑" panose="020B0503020204020204" pitchFamily="34" charset="-122"/>
                    <a:ea typeface="微软雅黑" panose="020B0503020204020204" pitchFamily="34" charset="-122"/>
                  </a:rPr>
                  <a:t>的原点及尺度无关。</a:t>
                </a:r>
                <a:r>
                  <a:rPr lang="zh-CN" altLang="zh-CN" sz="1500" dirty="0" smtClean="0">
                    <a:latin typeface="微软雅黑" panose="020B0503020204020204" pitchFamily="34" charset="-122"/>
                    <a:ea typeface="微软雅黑" panose="020B0503020204020204" pitchFamily="34" charset="-122"/>
                  </a:rPr>
                  <a:t>改变</a:t>
                </a:r>
                <a:r>
                  <a:rPr lang="en-US" altLang="zh-CN" sz="1500" dirty="0">
                    <a:latin typeface="微软雅黑" panose="020B0503020204020204" pitchFamily="34" charset="-122"/>
                    <a:ea typeface="微软雅黑" panose="020B0503020204020204" pitchFamily="34" charset="-122"/>
                  </a:rPr>
                  <a:t>x</a:t>
                </a:r>
                <a:r>
                  <a:rPr lang="zh-CN" altLang="zh-CN" sz="1500" dirty="0">
                    <a:latin typeface="微软雅黑" panose="020B0503020204020204" pitchFamily="34" charset="-122"/>
                    <a:ea typeface="微软雅黑" panose="020B0503020204020204" pitchFamily="34" charset="-122"/>
                  </a:rPr>
                  <a:t>和</a:t>
                </a:r>
                <a:r>
                  <a:rPr lang="en-US" altLang="zh-CN" sz="1500" dirty="0">
                    <a:latin typeface="微软雅黑" panose="020B0503020204020204" pitchFamily="34" charset="-122"/>
                    <a:ea typeface="微软雅黑" panose="020B0503020204020204" pitchFamily="34" charset="-122"/>
                  </a:rPr>
                  <a:t>y</a:t>
                </a:r>
                <a:r>
                  <a:rPr lang="zh-CN" altLang="zh-CN" sz="1500" dirty="0">
                    <a:latin typeface="微软雅黑" panose="020B0503020204020204" pitchFamily="34" charset="-122"/>
                    <a:ea typeface="微软雅黑" panose="020B0503020204020204" pitchFamily="34" charset="-122"/>
                  </a:rPr>
                  <a:t>的数据</a:t>
                </a:r>
                <a:r>
                  <a:rPr lang="zh-CN" altLang="zh-CN" sz="1500" dirty="0" smtClean="0">
                    <a:latin typeface="微软雅黑" panose="020B0503020204020204" pitchFamily="34" charset="-122"/>
                    <a:ea typeface="微软雅黑" panose="020B0503020204020204" pitchFamily="34" charset="-122"/>
                  </a:rPr>
                  <a:t>原点</a:t>
                </a:r>
                <a:r>
                  <a:rPr lang="zh-CN" altLang="zh-CN" sz="1500" dirty="0">
                    <a:latin typeface="微软雅黑" panose="020B0503020204020204" pitchFamily="34" charset="-122"/>
                    <a:ea typeface="微软雅黑" panose="020B0503020204020204" pitchFamily="34" charset="-122"/>
                  </a:rPr>
                  <a:t>并不</a:t>
                </a:r>
                <a:r>
                  <a:rPr lang="zh-CN" altLang="zh-CN" sz="1500" dirty="0" smtClean="0">
                    <a:latin typeface="微软雅黑" panose="020B0503020204020204" pitchFamily="34" charset="-122"/>
                    <a:ea typeface="微软雅黑" panose="020B0503020204020204" pitchFamily="34" charset="-122"/>
                  </a:rPr>
                  <a:t>改变</a:t>
                </a:r>
                <a:r>
                  <a:rPr lang="en-US" altLang="zh-CN" sz="1500" dirty="0" smtClean="0">
                    <a:latin typeface="微软雅黑" panose="020B0503020204020204" pitchFamily="34" charset="-122"/>
                    <a:ea typeface="微软雅黑" panose="020B0503020204020204" pitchFamily="34" charset="-122"/>
                  </a:rPr>
                  <a:t>    </a:t>
                </a:r>
                <a:r>
                  <a:rPr lang="zh-CN" altLang="zh-CN" sz="1500" dirty="0" smtClean="0">
                    <a:latin typeface="微软雅黑" panose="020B0503020204020204" pitchFamily="34" charset="-122"/>
                    <a:ea typeface="微软雅黑" panose="020B0503020204020204" pitchFamily="34" charset="-122"/>
                  </a:rPr>
                  <a:t>的</a:t>
                </a:r>
                <a:r>
                  <a:rPr lang="zh-CN" altLang="zh-CN" sz="1500" dirty="0">
                    <a:latin typeface="微软雅黑" panose="020B0503020204020204" pitchFamily="34" charset="-122"/>
                    <a:ea typeface="微软雅黑" panose="020B0503020204020204" pitchFamily="34" charset="-122"/>
                  </a:rPr>
                  <a:t>数值大小</a:t>
                </a:r>
                <a:r>
                  <a:rPr lang="zh-CN" altLang="zh-CN" sz="1500" dirty="0" smtClean="0">
                    <a:latin typeface="微软雅黑" panose="020B0503020204020204" pitchFamily="34" charset="-122"/>
                    <a:ea typeface="微软雅黑" panose="020B0503020204020204" pitchFamily="34" charset="-122"/>
                  </a:rPr>
                  <a:t>。</a:t>
                </a:r>
                <a:r>
                  <a:rPr lang="en-US" altLang="zh-CN" sz="1500" dirty="0" smtClean="0">
                    <a:latin typeface="微软雅黑" panose="020B0503020204020204" pitchFamily="34" charset="-122"/>
                    <a:ea typeface="微软雅黑" panose="020B0503020204020204" pitchFamily="34" charset="-122"/>
                  </a:rPr>
                  <a:t>  </a:t>
                </a:r>
                <a:endParaRPr lang="zh-CN" altLang="en-US" sz="1500" dirty="0">
                  <a:latin typeface="微软雅黑" panose="020B0503020204020204" pitchFamily="34" charset="-122"/>
                  <a:ea typeface="微软雅黑" panose="020B0503020204020204" pitchFamily="34" charset="-122"/>
                </a:endParaRPr>
              </a:p>
            </p:txBody>
          </p:sp>
          <p:graphicFrame>
            <p:nvGraphicFramePr>
              <p:cNvPr id="104" name="对象 103"/>
              <p:cNvGraphicFramePr>
                <a:graphicFrameLocks noChangeAspect="1"/>
              </p:cNvGraphicFramePr>
              <p:nvPr>
                <p:extLst/>
              </p:nvPr>
            </p:nvGraphicFramePr>
            <p:xfrm>
              <a:off x="401858" y="3812524"/>
              <a:ext cx="213518" cy="213518"/>
            </p:xfrm>
            <a:graphic>
              <a:graphicData uri="http://schemas.openxmlformats.org/presentationml/2006/ole">
                <mc:AlternateContent xmlns:mc="http://schemas.openxmlformats.org/markup-compatibility/2006">
                  <mc:Choice xmlns:v="urn:schemas-microsoft-com:vml" Requires="v">
                    <p:oleObj spid="_x0000_s21736" r:id="rId36" imgW="101468" imgH="114151" progId="Equation.DSMT4">
                      <p:embed/>
                    </p:oleObj>
                  </mc:Choice>
                  <mc:Fallback>
                    <p:oleObj r:id="rId36" imgW="101468" imgH="114151" progId="Equation.DSMT4">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01858" y="3812524"/>
                            <a:ext cx="213518" cy="213518"/>
                          </a:xfrm>
                          <a:prstGeom prst="rect">
                            <a:avLst/>
                          </a:prstGeom>
                          <a:noFill/>
                        </p:spPr>
                      </p:pic>
                    </p:oleObj>
                  </mc:Fallback>
                </mc:AlternateContent>
              </a:graphicData>
            </a:graphic>
          </p:graphicFrame>
        </p:grpSp>
        <p:graphicFrame>
          <p:nvGraphicFramePr>
            <p:cNvPr id="129" name="对象 128"/>
            <p:cNvGraphicFramePr>
              <a:graphicFrameLocks noChangeAspect="1"/>
            </p:cNvGraphicFramePr>
            <p:nvPr>
              <p:extLst/>
            </p:nvPr>
          </p:nvGraphicFramePr>
          <p:xfrm>
            <a:off x="976243" y="4019247"/>
            <a:ext cx="213518" cy="213518"/>
          </p:xfrm>
          <a:graphic>
            <a:graphicData uri="http://schemas.openxmlformats.org/presentationml/2006/ole">
              <mc:AlternateContent xmlns:mc="http://schemas.openxmlformats.org/markup-compatibility/2006">
                <mc:Choice xmlns:v="urn:schemas-microsoft-com:vml" Requires="v">
                  <p:oleObj spid="_x0000_s21737" r:id="rId38" imgW="101468" imgH="114151" progId="Equation.DSMT4">
                    <p:embed/>
                  </p:oleObj>
                </mc:Choice>
                <mc:Fallback>
                  <p:oleObj r:id="rId38" imgW="101468" imgH="114151" progId="Equation.DSMT4">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976243" y="4019247"/>
                          <a:ext cx="213518" cy="213518"/>
                        </a:xfrm>
                        <a:prstGeom prst="rect">
                          <a:avLst/>
                        </a:prstGeom>
                        <a:noFill/>
                      </p:spPr>
                    </p:pic>
                  </p:oleObj>
                </mc:Fallback>
              </mc:AlternateContent>
            </a:graphicData>
          </a:graphic>
        </p:graphicFrame>
      </p:grpSp>
      <p:sp>
        <p:nvSpPr>
          <p:cNvPr id="132" name="Rectangle 13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4" name="Rectangle 13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6" name="Rectangle 14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8" name="Rectangle 14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0" name="Rectangle 14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3" name="Rectangle 17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45" name="Rectangle 173"/>
          <p:cNvSpPr>
            <a:spLocks noChangeArrowheads="1"/>
          </p:cNvSpPr>
          <p:nvPr/>
        </p:nvSpPr>
        <p:spPr bwMode="auto">
          <a:xfrm>
            <a:off x="7563079" y="625424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47" name="组合 146"/>
          <p:cNvGrpSpPr/>
          <p:nvPr/>
        </p:nvGrpSpPr>
        <p:grpSpPr>
          <a:xfrm>
            <a:off x="6192466" y="5072684"/>
            <a:ext cx="5766023" cy="1312663"/>
            <a:chOff x="6206266" y="5297596"/>
            <a:chExt cx="5766023" cy="1312663"/>
          </a:xfrm>
        </p:grpSpPr>
        <p:sp>
          <p:nvSpPr>
            <p:cNvPr id="131" name="文本框 130"/>
            <p:cNvSpPr txBox="1"/>
            <p:nvPr/>
          </p:nvSpPr>
          <p:spPr>
            <a:xfrm>
              <a:off x="6206266" y="5297596"/>
              <a:ext cx="5766023" cy="1261884"/>
            </a:xfrm>
            <a:prstGeom prst="rect">
              <a:avLst/>
            </a:prstGeom>
            <a:noFill/>
          </p:spPr>
          <p:txBody>
            <a:bodyPr wrap="square" rtlCol="0">
              <a:spAutoFit/>
            </a:bodyPr>
            <a:lstStyle/>
            <a:p>
              <a:pPr algn="just"/>
              <a:r>
                <a:rPr lang="zh-CN" altLang="zh-CN" sz="1500" dirty="0">
                  <a:latin typeface="微软雅黑" panose="020B0503020204020204" pitchFamily="34" charset="-122"/>
                  <a:ea typeface="微软雅黑" panose="020B0503020204020204" pitchFamily="34" charset="-122"/>
                </a:rPr>
                <a:t>判断</a:t>
              </a:r>
              <a:r>
                <a:rPr lang="zh-CN" altLang="zh-CN" sz="1500" dirty="0" smtClean="0">
                  <a:latin typeface="微软雅黑" panose="020B0503020204020204" pitchFamily="34" charset="-122"/>
                  <a:ea typeface="微软雅黑" panose="020B0503020204020204" pitchFamily="34" charset="-122"/>
                </a:rPr>
                <a:t>样本相关系数</a:t>
              </a:r>
              <a:r>
                <a:rPr lang="en-US" altLang="zh-CN" sz="1500" dirty="0" smtClean="0">
                  <a:latin typeface="微软雅黑" panose="020B0503020204020204" pitchFamily="34" charset="-122"/>
                  <a:ea typeface="微软雅黑" panose="020B0503020204020204" pitchFamily="34" charset="-122"/>
                </a:rPr>
                <a:t>   </a:t>
              </a:r>
              <a:r>
                <a:rPr lang="zh-CN" altLang="zh-CN" sz="1500" dirty="0" smtClean="0">
                  <a:latin typeface="微软雅黑" panose="020B0503020204020204" pitchFamily="34" charset="-122"/>
                  <a:ea typeface="微软雅黑" panose="020B0503020204020204" pitchFamily="34" charset="-122"/>
                </a:rPr>
                <a:t>是否来自</a:t>
              </a:r>
              <a:r>
                <a:rPr lang="en-US" altLang="zh-CN" sz="1500" dirty="0" smtClean="0">
                  <a:latin typeface="微软雅黑" panose="020B0503020204020204" pitchFamily="34" charset="-122"/>
                  <a:ea typeface="微软雅黑" panose="020B0503020204020204" pitchFamily="34" charset="-122"/>
                </a:rPr>
                <a:t>        </a:t>
              </a:r>
              <a:r>
                <a:rPr lang="zh-CN" altLang="zh-CN" sz="1500" dirty="0" smtClean="0">
                  <a:latin typeface="微软雅黑" panose="020B0503020204020204" pitchFamily="34" charset="-122"/>
                  <a:ea typeface="微软雅黑" panose="020B0503020204020204" pitchFamily="34" charset="-122"/>
                </a:rPr>
                <a:t>的</a:t>
              </a:r>
              <a:r>
                <a:rPr lang="zh-CN" altLang="zh-CN" sz="1500" dirty="0">
                  <a:latin typeface="微软雅黑" panose="020B0503020204020204" pitchFamily="34" charset="-122"/>
                  <a:ea typeface="微软雅黑" panose="020B0503020204020204" pitchFamily="34" charset="-122"/>
                </a:rPr>
                <a:t>总体，需要对它进行显著性检验，此处可以</a:t>
              </a:r>
              <a:r>
                <a:rPr lang="zh-CN" altLang="zh-CN" sz="1500" dirty="0" smtClean="0">
                  <a:latin typeface="微软雅黑" panose="020B0503020204020204" pitchFamily="34" charset="-122"/>
                  <a:ea typeface="微软雅黑" panose="020B0503020204020204" pitchFamily="34" charset="-122"/>
                </a:rPr>
                <a:t>采用</a:t>
              </a:r>
              <a:r>
                <a:rPr lang="en-US" altLang="zh-CN" sz="1500" dirty="0" smtClean="0">
                  <a:latin typeface="微软雅黑" panose="020B0503020204020204" pitchFamily="34" charset="-122"/>
                  <a:ea typeface="微软雅黑" panose="020B0503020204020204" pitchFamily="34" charset="-122"/>
                </a:rPr>
                <a:t>   </a:t>
              </a:r>
              <a:r>
                <a:rPr lang="zh-CN" altLang="zh-CN" sz="1500" dirty="0" smtClean="0">
                  <a:latin typeface="微软雅黑" panose="020B0503020204020204" pitchFamily="34" charset="-122"/>
                  <a:ea typeface="微软雅黑" panose="020B0503020204020204" pitchFamily="34" charset="-122"/>
                </a:rPr>
                <a:t>检验或</a:t>
              </a:r>
              <a:r>
                <a:rPr lang="en-US" altLang="zh-CN" sz="1500" dirty="0" smtClean="0">
                  <a:latin typeface="微软雅黑" panose="020B0503020204020204" pitchFamily="34" charset="-122"/>
                  <a:ea typeface="微软雅黑" panose="020B0503020204020204" pitchFamily="34" charset="-122"/>
                </a:rPr>
                <a:t>   </a:t>
              </a:r>
              <a:r>
                <a:rPr lang="zh-CN" altLang="zh-CN" sz="1500" dirty="0" smtClean="0">
                  <a:latin typeface="微软雅黑" panose="020B0503020204020204" pitchFamily="34" charset="-122"/>
                  <a:ea typeface="微软雅黑" panose="020B0503020204020204" pitchFamily="34" charset="-122"/>
                </a:rPr>
                <a:t>检验</a:t>
              </a:r>
              <a:r>
                <a:rPr lang="zh-CN" altLang="zh-CN" sz="1500" dirty="0">
                  <a:latin typeface="微软雅黑" panose="020B0503020204020204" pitchFamily="34" charset="-122"/>
                  <a:ea typeface="微软雅黑" panose="020B0503020204020204" pitchFamily="34" charset="-122"/>
                </a:rPr>
                <a:t>，此时的零假设和被择假设分别</a:t>
              </a:r>
              <a:r>
                <a:rPr lang="zh-CN" altLang="zh-CN" sz="1500" dirty="0" smtClean="0">
                  <a:latin typeface="微软雅黑" panose="020B0503020204020204" pitchFamily="34" charset="-122"/>
                  <a:ea typeface="微软雅黑" panose="020B0503020204020204" pitchFamily="34" charset="-122"/>
                </a:rPr>
                <a:t>为</a:t>
              </a:r>
              <a:r>
                <a:rPr lang="en-US" altLang="zh-CN" sz="1500" dirty="0" smtClean="0">
                  <a:latin typeface="微软雅黑" panose="020B0503020204020204" pitchFamily="34" charset="-122"/>
                  <a:ea typeface="微软雅黑" panose="020B0503020204020204" pitchFamily="34" charset="-122"/>
                </a:rPr>
                <a:t>                      </a:t>
              </a:r>
              <a:r>
                <a:rPr lang="zh-CN" altLang="en-US" sz="1500" dirty="0" smtClean="0">
                  <a:latin typeface="微软雅黑" panose="020B0503020204020204" pitchFamily="34" charset="-122"/>
                  <a:ea typeface="微软雅黑" panose="020B0503020204020204" pitchFamily="34" charset="-122"/>
                </a:rPr>
                <a:t>。</a:t>
              </a:r>
              <a:endParaRPr lang="en-US" altLang="zh-CN" sz="1500" dirty="0" smtClean="0">
                <a:latin typeface="微软雅黑" panose="020B0503020204020204" pitchFamily="34" charset="-122"/>
                <a:ea typeface="微软雅黑" panose="020B0503020204020204" pitchFamily="34" charset="-122"/>
              </a:endParaRPr>
            </a:p>
            <a:p>
              <a:pPr algn="just"/>
              <a:r>
                <a:rPr lang="en-US" altLang="zh-CN" sz="1600" dirty="0" smtClean="0"/>
                <a:t>    </a:t>
              </a:r>
              <a:r>
                <a:rPr lang="zh-CN" altLang="zh-CN" sz="1500" dirty="0" smtClean="0">
                  <a:latin typeface="微软雅黑" panose="020B0503020204020204" pitchFamily="34" charset="-122"/>
                  <a:ea typeface="微软雅黑" panose="020B0503020204020204" pitchFamily="34" charset="-122"/>
                </a:rPr>
                <a:t>检验统计量</a:t>
              </a:r>
              <a:r>
                <a:rPr lang="en-US" altLang="zh-CN" sz="1500" dirty="0" smtClean="0">
                  <a:latin typeface="微软雅黑" panose="020B0503020204020204" pitchFamily="34" charset="-122"/>
                  <a:ea typeface="微软雅黑" panose="020B0503020204020204" pitchFamily="34" charset="-122"/>
                </a:rPr>
                <a:t>                                         </a:t>
              </a:r>
              <a:r>
                <a:rPr lang="zh-CN" altLang="zh-CN" sz="1500" dirty="0" smtClean="0">
                  <a:latin typeface="微软雅黑" panose="020B0503020204020204" pitchFamily="34" charset="-122"/>
                  <a:ea typeface="微软雅黑" panose="020B0503020204020204" pitchFamily="34" charset="-122"/>
                </a:rPr>
                <a:t>称为</a:t>
              </a:r>
              <a:r>
                <a:rPr lang="zh-CN" altLang="zh-CN" sz="1500" dirty="0">
                  <a:latin typeface="微软雅黑" panose="020B0503020204020204" pitchFamily="34" charset="-122"/>
                  <a:ea typeface="微软雅黑" panose="020B0503020204020204" pitchFamily="34" charset="-122"/>
                </a:rPr>
                <a:t>相关系数的标准误差</a:t>
              </a:r>
              <a:r>
                <a:rPr lang="zh-CN" altLang="zh-CN" sz="1500" dirty="0" smtClean="0">
                  <a:latin typeface="微软雅黑" panose="020B0503020204020204" pitchFamily="34" charset="-122"/>
                  <a:ea typeface="微软雅黑" panose="020B0503020204020204" pitchFamily="34" charset="-122"/>
                </a:rPr>
                <a:t>。</a:t>
              </a:r>
              <a:r>
                <a:rPr lang="en-US" altLang="zh-CN" sz="1500" dirty="0">
                  <a:latin typeface="微软雅黑" panose="020B0503020204020204" pitchFamily="34" charset="-122"/>
                  <a:ea typeface="微软雅黑" panose="020B0503020204020204" pitchFamily="34" charset="-122"/>
                </a:rPr>
                <a:t> </a:t>
              </a:r>
              <a:r>
                <a:rPr lang="en-US" altLang="zh-CN" sz="1500" dirty="0" smtClean="0">
                  <a:latin typeface="微软雅黑" panose="020B0503020204020204" pitchFamily="34" charset="-122"/>
                  <a:ea typeface="微软雅黑" panose="020B0503020204020204" pitchFamily="34" charset="-122"/>
                </a:rPr>
                <a:t>                                               </a:t>
              </a:r>
              <a:r>
                <a:rPr lang="en-US" altLang="zh-CN" sz="1400" i="1" dirty="0" smtClean="0">
                  <a:latin typeface="汉仪书宋一简" panose="02010609000101010101" pitchFamily="49" charset="-122"/>
                  <a:ea typeface="汉仪书宋一简" panose="02010609000101010101" pitchFamily="49" charset="-122"/>
                </a:rPr>
                <a:t>F</a:t>
              </a:r>
              <a:r>
                <a:rPr lang="en-US" altLang="zh-CN" sz="1500" i="1" dirty="0" smtClean="0">
                  <a:latin typeface="汉仪书宋一简" panose="02010609000101010101" pitchFamily="49" charset="-122"/>
                  <a:ea typeface="汉仪书宋一简" panose="02010609000101010101" pitchFamily="49" charset="-122"/>
                </a:rPr>
                <a:t> </a:t>
              </a:r>
              <a:r>
                <a:rPr lang="zh-CN" altLang="zh-CN" sz="1500" dirty="0" smtClean="0">
                  <a:latin typeface="微软雅黑" panose="020B0503020204020204" pitchFamily="34" charset="-122"/>
                  <a:ea typeface="微软雅黑" panose="020B0503020204020204" pitchFamily="34" charset="-122"/>
                </a:rPr>
                <a:t>检验统计量</a:t>
              </a:r>
              <a:r>
                <a:rPr lang="en-US" altLang="zh-CN" sz="1500" dirty="0" smtClean="0">
                  <a:latin typeface="微软雅黑" panose="020B0503020204020204" pitchFamily="34" charset="-122"/>
                  <a:ea typeface="微软雅黑" panose="020B0503020204020204" pitchFamily="34" charset="-122"/>
                </a:rPr>
                <a:t> </a:t>
              </a:r>
              <a:endParaRPr lang="zh-CN" altLang="en-US" sz="1500" dirty="0">
                <a:latin typeface="微软雅黑" panose="020B0503020204020204" pitchFamily="34" charset="-122"/>
                <a:ea typeface="微软雅黑" panose="020B0503020204020204" pitchFamily="34" charset="-122"/>
              </a:endParaRPr>
            </a:p>
          </p:txBody>
        </p:sp>
        <p:graphicFrame>
          <p:nvGraphicFramePr>
            <p:cNvPr id="133" name="对象 132"/>
            <p:cNvGraphicFramePr>
              <a:graphicFrameLocks noChangeAspect="1"/>
            </p:cNvGraphicFramePr>
            <p:nvPr>
              <p:extLst/>
            </p:nvPr>
          </p:nvGraphicFramePr>
          <p:xfrm>
            <a:off x="7832620" y="5368262"/>
            <a:ext cx="173786" cy="173786"/>
          </p:xfrm>
          <a:graphic>
            <a:graphicData uri="http://schemas.openxmlformats.org/presentationml/2006/ole">
              <mc:AlternateContent xmlns:mc="http://schemas.openxmlformats.org/markup-compatibility/2006">
                <mc:Choice xmlns:v="urn:schemas-microsoft-com:vml" Requires="v">
                  <p:oleObj spid="_x0000_s21738" r:id="rId39" imgW="101468" imgH="114151" progId="Equation.DSMT4">
                    <p:embed/>
                  </p:oleObj>
                </mc:Choice>
                <mc:Fallback>
                  <p:oleObj r:id="rId39" imgW="101468" imgH="114151" progId="Equation.DSMT4">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832620" y="5368262"/>
                          <a:ext cx="173786" cy="173786"/>
                        </a:xfrm>
                        <a:prstGeom prst="rect">
                          <a:avLst/>
                        </a:prstGeom>
                        <a:noFill/>
                      </p:spPr>
                    </p:pic>
                  </p:oleObj>
                </mc:Fallback>
              </mc:AlternateContent>
            </a:graphicData>
          </a:graphic>
        </p:graphicFrame>
        <p:graphicFrame>
          <p:nvGraphicFramePr>
            <p:cNvPr id="135" name="对象 134"/>
            <p:cNvGraphicFramePr>
              <a:graphicFrameLocks noChangeAspect="1"/>
            </p:cNvGraphicFramePr>
            <p:nvPr>
              <p:extLst/>
            </p:nvPr>
          </p:nvGraphicFramePr>
          <p:xfrm>
            <a:off x="8768890" y="5348788"/>
            <a:ext cx="435789" cy="217895"/>
          </p:xfrm>
          <a:graphic>
            <a:graphicData uri="http://schemas.openxmlformats.org/presentationml/2006/ole">
              <mc:AlternateContent xmlns:mc="http://schemas.openxmlformats.org/markup-compatibility/2006">
                <mc:Choice xmlns:v="urn:schemas-microsoft-com:vml" Requires="v">
                  <p:oleObj spid="_x0000_s21739" r:id="rId41" imgW="329914" imgH="177646" progId="Equation.DSMT4">
                    <p:embed/>
                  </p:oleObj>
                </mc:Choice>
                <mc:Fallback>
                  <p:oleObj r:id="rId41" imgW="329914" imgH="177646" progId="Equation.DSMT4">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8768890" y="5348788"/>
                          <a:ext cx="435789" cy="217895"/>
                        </a:xfrm>
                        <a:prstGeom prst="rect">
                          <a:avLst/>
                        </a:prstGeom>
                        <a:noFill/>
                      </p:spPr>
                    </p:pic>
                  </p:oleObj>
                </mc:Fallback>
              </mc:AlternateContent>
            </a:graphicData>
          </a:graphic>
        </p:graphicFrame>
        <p:graphicFrame>
          <p:nvGraphicFramePr>
            <p:cNvPr id="137" name="对象 136"/>
            <p:cNvGraphicFramePr>
              <a:graphicFrameLocks noChangeAspect="1"/>
            </p:cNvGraphicFramePr>
            <p:nvPr>
              <p:extLst/>
            </p:nvPr>
          </p:nvGraphicFramePr>
          <p:xfrm>
            <a:off x="7852565" y="5566952"/>
            <a:ext cx="126749" cy="251313"/>
          </p:xfrm>
          <a:graphic>
            <a:graphicData uri="http://schemas.openxmlformats.org/presentationml/2006/ole">
              <mc:AlternateContent xmlns:mc="http://schemas.openxmlformats.org/markup-compatibility/2006">
                <mc:Choice xmlns:v="urn:schemas-microsoft-com:vml" Requires="v">
                  <p:oleObj spid="_x0000_s21740" r:id="rId43" imgW="88746" imgH="139458" progId="Equation.DSMT4">
                    <p:embed/>
                  </p:oleObj>
                </mc:Choice>
                <mc:Fallback>
                  <p:oleObj r:id="rId43" imgW="88746" imgH="139458" progId="Equation.DSMT4">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7852565" y="5566952"/>
                          <a:ext cx="126749" cy="251313"/>
                        </a:xfrm>
                        <a:prstGeom prst="rect">
                          <a:avLst/>
                        </a:prstGeom>
                        <a:noFill/>
                      </p:spPr>
                    </p:pic>
                  </p:oleObj>
                </mc:Fallback>
              </mc:AlternateContent>
            </a:graphicData>
          </a:graphic>
        </p:graphicFrame>
        <p:graphicFrame>
          <p:nvGraphicFramePr>
            <p:cNvPr id="139" name="对象 138"/>
            <p:cNvGraphicFramePr>
              <a:graphicFrameLocks noChangeAspect="1"/>
            </p:cNvGraphicFramePr>
            <p:nvPr>
              <p:extLst/>
            </p:nvPr>
          </p:nvGraphicFramePr>
          <p:xfrm>
            <a:off x="8601699" y="5603695"/>
            <a:ext cx="182563" cy="182563"/>
          </p:xfrm>
          <a:graphic>
            <a:graphicData uri="http://schemas.openxmlformats.org/presentationml/2006/ole">
              <mc:AlternateContent xmlns:mc="http://schemas.openxmlformats.org/markup-compatibility/2006">
                <mc:Choice xmlns:v="urn:schemas-microsoft-com:vml" Requires="v">
                  <p:oleObj spid="_x0000_s21741" r:id="rId45" imgW="139700" imgH="139700" progId="Equation.DSMT4">
                    <p:embed/>
                  </p:oleObj>
                </mc:Choice>
                <mc:Fallback>
                  <p:oleObj r:id="rId45" imgW="139700" imgH="139700" progId="Equation.DSMT4">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8601699" y="5603695"/>
                          <a:ext cx="182563" cy="182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1" name="对象 140"/>
            <p:cNvGraphicFramePr>
              <a:graphicFrameLocks noChangeAspect="1"/>
            </p:cNvGraphicFramePr>
            <p:nvPr>
              <p:extLst/>
            </p:nvPr>
          </p:nvGraphicFramePr>
          <p:xfrm>
            <a:off x="6523370" y="5823494"/>
            <a:ext cx="1257383" cy="209261"/>
          </p:xfrm>
          <a:graphic>
            <a:graphicData uri="http://schemas.openxmlformats.org/presentationml/2006/ole">
              <mc:AlternateContent xmlns:mc="http://schemas.openxmlformats.org/markup-compatibility/2006">
                <mc:Choice xmlns:v="urn:schemas-microsoft-com:vml" Requires="v">
                  <p:oleObj spid="_x0000_s21742" r:id="rId47" imgW="1143000" imgH="190500" progId="Equation.DSMT4">
                    <p:embed/>
                  </p:oleObj>
                </mc:Choice>
                <mc:Fallback>
                  <p:oleObj r:id="rId47" imgW="1143000" imgH="190500" progId="Equation.DSMT4">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6523370" y="5823494"/>
                          <a:ext cx="1257383" cy="209261"/>
                        </a:xfrm>
                        <a:prstGeom prst="rect">
                          <a:avLst/>
                        </a:prstGeom>
                        <a:noFill/>
                      </p:spPr>
                    </p:pic>
                  </p:oleObj>
                </mc:Fallback>
              </mc:AlternateContent>
            </a:graphicData>
          </a:graphic>
        </p:graphicFrame>
        <p:graphicFrame>
          <p:nvGraphicFramePr>
            <p:cNvPr id="142" name="对象 141"/>
            <p:cNvGraphicFramePr>
              <a:graphicFrameLocks noChangeAspect="1"/>
            </p:cNvGraphicFramePr>
            <p:nvPr>
              <p:extLst/>
            </p:nvPr>
          </p:nvGraphicFramePr>
          <p:xfrm>
            <a:off x="6310858" y="6028416"/>
            <a:ext cx="126749" cy="251313"/>
          </p:xfrm>
          <a:graphic>
            <a:graphicData uri="http://schemas.openxmlformats.org/presentationml/2006/ole">
              <mc:AlternateContent xmlns:mc="http://schemas.openxmlformats.org/markup-compatibility/2006">
                <mc:Choice xmlns:v="urn:schemas-microsoft-com:vml" Requires="v">
                  <p:oleObj spid="_x0000_s21743" r:id="rId49" imgW="88746" imgH="139458" progId="Equation.DSMT4">
                    <p:embed/>
                  </p:oleObj>
                </mc:Choice>
                <mc:Fallback>
                  <p:oleObj r:id="rId49" imgW="88746" imgH="139458" progId="Equation.DSMT4">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6310858" y="6028416"/>
                          <a:ext cx="126749" cy="251313"/>
                        </a:xfrm>
                        <a:prstGeom prst="rect">
                          <a:avLst/>
                        </a:prstGeom>
                        <a:noFill/>
                      </p:spPr>
                    </p:pic>
                  </p:oleObj>
                </mc:Fallback>
              </mc:AlternateContent>
            </a:graphicData>
          </a:graphic>
        </p:graphicFrame>
        <p:graphicFrame>
          <p:nvGraphicFramePr>
            <p:cNvPr id="144" name="对象 143"/>
            <p:cNvGraphicFramePr>
              <a:graphicFrameLocks noChangeAspect="1"/>
            </p:cNvGraphicFramePr>
            <p:nvPr>
              <p:extLst/>
            </p:nvPr>
          </p:nvGraphicFramePr>
          <p:xfrm>
            <a:off x="7494427" y="5993362"/>
            <a:ext cx="2214543" cy="277219"/>
          </p:xfrm>
          <a:graphic>
            <a:graphicData uri="http://schemas.openxmlformats.org/presentationml/2006/ole">
              <mc:AlternateContent xmlns:mc="http://schemas.openxmlformats.org/markup-compatibility/2006">
                <mc:Choice xmlns:v="urn:schemas-microsoft-com:vml" Requires="v">
                  <p:oleObj spid="_x0000_s21744" r:id="rId50" imgW="2145369" imgH="253890" progId="Equation.DSMT4">
                    <p:embed/>
                  </p:oleObj>
                </mc:Choice>
                <mc:Fallback>
                  <p:oleObj r:id="rId50" imgW="2145369" imgH="253890" progId="Equation.DSMT4">
                    <p:embed/>
                    <p:pic>
                      <p:nvPicPr>
                        <p:cNvPr id="0" name=""/>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7494427" y="5993362"/>
                          <a:ext cx="2214543" cy="277219"/>
                        </a:xfrm>
                        <a:prstGeom prst="rect">
                          <a:avLst/>
                        </a:prstGeom>
                        <a:noFill/>
                      </p:spPr>
                    </p:pic>
                  </p:oleObj>
                </mc:Fallback>
              </mc:AlternateContent>
            </a:graphicData>
          </a:graphic>
        </p:graphicFrame>
        <p:graphicFrame>
          <p:nvGraphicFramePr>
            <p:cNvPr id="146" name="对象 145"/>
            <p:cNvGraphicFramePr>
              <a:graphicFrameLocks noChangeAspect="1"/>
            </p:cNvGraphicFramePr>
            <p:nvPr>
              <p:extLst/>
            </p:nvPr>
          </p:nvGraphicFramePr>
          <p:xfrm>
            <a:off x="7484720" y="6219053"/>
            <a:ext cx="2155035" cy="391206"/>
          </p:xfrm>
          <a:graphic>
            <a:graphicData uri="http://schemas.openxmlformats.org/presentationml/2006/ole">
              <mc:AlternateContent xmlns:mc="http://schemas.openxmlformats.org/markup-compatibility/2006">
                <mc:Choice xmlns:v="urn:schemas-microsoft-com:vml" Requires="v">
                  <p:oleObj spid="_x0000_s21745" r:id="rId52" imgW="1981200" imgH="393700" progId="Equation.DSMT4">
                    <p:embed/>
                  </p:oleObj>
                </mc:Choice>
                <mc:Fallback>
                  <p:oleObj r:id="rId52" imgW="1981200" imgH="393700" progId="Equation.DSMT4">
                    <p:embed/>
                    <p:pic>
                      <p:nvPicPr>
                        <p:cNvPr id="0" name=""/>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7484720" y="6219053"/>
                          <a:ext cx="2155035" cy="391206"/>
                        </a:xfrm>
                        <a:prstGeom prst="rect">
                          <a:avLst/>
                        </a:prstGeom>
                        <a:noFill/>
                      </p:spPr>
                    </p:pic>
                  </p:oleObj>
                </mc:Fallback>
              </mc:AlternateContent>
            </a:graphicData>
          </a:graphic>
        </p:graphicFrame>
      </p:grpSp>
      <p:sp>
        <p:nvSpPr>
          <p:cNvPr id="148" name="文本框 88"/>
          <p:cNvSpPr txBox="1">
            <a:spLocks noChangeArrowheads="1"/>
          </p:cNvSpPr>
          <p:nvPr/>
        </p:nvSpPr>
        <p:spPr bwMode="auto">
          <a:xfrm>
            <a:off x="6329251" y="4675791"/>
            <a:ext cx="47838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dirty="0" smtClean="0">
                <a:solidFill>
                  <a:schemeClr val="bg1"/>
                </a:solidFill>
                <a:latin typeface="Impact" panose="020B0806030902050204" pitchFamily="34" charset="0"/>
              </a:rPr>
              <a:t>06</a:t>
            </a:r>
            <a:endParaRPr lang="zh-CN" altLang="en-US" sz="2000" dirty="0">
              <a:solidFill>
                <a:schemeClr val="bg1"/>
              </a:solidFill>
              <a:latin typeface="Impact" panose="020B0806030902050204" pitchFamily="34" charset="0"/>
            </a:endParaRPr>
          </a:p>
        </p:txBody>
      </p:sp>
      <p:sp>
        <p:nvSpPr>
          <p:cNvPr id="101" name="文本框 100"/>
          <p:cNvSpPr txBox="1"/>
          <p:nvPr/>
        </p:nvSpPr>
        <p:spPr>
          <a:xfrm>
            <a:off x="693687" y="264991"/>
            <a:ext cx="2646367" cy="954107"/>
          </a:xfrm>
          <a:prstGeom prst="rect">
            <a:avLst/>
          </a:prstGeom>
          <a:noFill/>
        </p:spPr>
        <p:txBody>
          <a:bodyPr wrap="square" rtlCol="0">
            <a:spAutoFit/>
          </a:bodyPr>
          <a:lstStyle/>
          <a:p>
            <a:pPr marL="0" lvl="3"/>
            <a:r>
              <a:rPr lang="en-US" altLang="zh-CN" sz="2800" b="1" dirty="0">
                <a:effectLst>
                  <a:glow>
                    <a:srgbClr val="000000"/>
                  </a:glow>
                  <a:reflection stA="0" endPos="0" fadeDir="0" sx="0" sy="0"/>
                </a:effectLst>
                <a:latin typeface="微软雅黑" panose="020B0503020204020204" pitchFamily="34" charset="-122"/>
                <a:ea typeface="微软雅黑" panose="020B0503020204020204" pitchFamily="34" charset="-122"/>
              </a:rPr>
              <a:t>Pearson</a:t>
            </a:r>
            <a:r>
              <a:rPr lang="zh-CN" altLang="zh-CN" sz="2800" b="1" dirty="0" smtClean="0">
                <a:effectLst>
                  <a:glow>
                    <a:srgbClr val="000000"/>
                  </a:glow>
                  <a:reflection stA="0" endPos="0" fadeDir="0" sx="0" sy="0"/>
                </a:effectLst>
                <a:latin typeface="微软雅黑" panose="020B0503020204020204" pitchFamily="34" charset="-122"/>
                <a:ea typeface="微软雅黑" panose="020B0503020204020204" pitchFamily="34" charset="-122"/>
              </a:rPr>
              <a:t>相关系数</a:t>
            </a:r>
            <a:r>
              <a:rPr lang="zh-CN" altLang="en-US" sz="2800" b="1" dirty="0">
                <a:effectLst>
                  <a:glow>
                    <a:srgbClr val="000000"/>
                  </a:glow>
                  <a:reflection stA="0" endPos="0" fadeDir="0" sx="0" sy="0"/>
                </a:effectLst>
                <a:latin typeface="微软雅黑" panose="020B0503020204020204" pitchFamily="34" charset="-122"/>
                <a:ea typeface="微软雅黑" panose="020B0503020204020204" pitchFamily="34" charset="-122"/>
              </a:rPr>
              <a:t>性质</a:t>
            </a:r>
            <a:endParaRPr lang="zh-CN" altLang="zh-CN" sz="2800" b="1" dirty="0">
              <a:effectLst>
                <a:glow>
                  <a:srgbClr val="000000"/>
                </a:glow>
                <a:reflection stA="0" endPos="0" fadeDir="0" sx="0" s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6931502"/>
      </p:ext>
    </p:extLst>
  </p:cSld>
  <p:clrMapOvr>
    <a:masterClrMapping/>
  </p:clrMapOvr>
  <p:transition spd="med">
    <p:pull/>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矩形 183">
            <a:extLst>
              <a:ext uri="{FF2B5EF4-FFF2-40B4-BE49-F238E27FC236}">
                <a16:creationId xmlns:a16="http://schemas.microsoft.com/office/drawing/2014/main" id="{C0C51645-CD26-4300-B487-079B8D179314}"/>
              </a:ext>
            </a:extLst>
          </p:cNvPr>
          <p:cNvSpPr/>
          <p:nvPr/>
        </p:nvSpPr>
        <p:spPr>
          <a:xfrm>
            <a:off x="4774479"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85" name="标题 1"/>
          <p:cNvSpPr txBox="1">
            <a:spLocks/>
          </p:cNvSpPr>
          <p:nvPr/>
        </p:nvSpPr>
        <p:spPr>
          <a:xfrm>
            <a:off x="4858566"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相关分析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计算</a:t>
            </a:r>
            <a:endParaRPr lang="zh-CN" altLang="en-US" sz="24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40355" y="361619"/>
            <a:ext cx="3618903" cy="461665"/>
          </a:xfrm>
          <a:prstGeom prst="rect">
            <a:avLst/>
          </a:prstGeom>
          <a:noFill/>
        </p:spPr>
        <p:txBody>
          <a:bodyPr wrap="square" rtlCol="0">
            <a:spAutoFit/>
          </a:bodyPr>
          <a:lstStyle/>
          <a:p>
            <a:pPr marL="0" lvl="3"/>
            <a:r>
              <a:rPr lang="en-US" altLang="zh-CN" sz="2400" dirty="0" smtClean="0">
                <a:latin typeface="微软雅黑" panose="020B0503020204020204" pitchFamily="34" charset="-122"/>
                <a:ea typeface="微软雅黑" panose="020B0503020204020204" pitchFamily="34" charset="-122"/>
              </a:rPr>
              <a:t>Spearman</a:t>
            </a:r>
            <a:r>
              <a:rPr lang="zh-CN" altLang="en-US" sz="2400" dirty="0" smtClean="0">
                <a:latin typeface="微软雅黑" panose="020B0503020204020204" pitchFamily="34" charset="-122"/>
                <a:ea typeface="微软雅黑" panose="020B0503020204020204" pitchFamily="34" charset="-122"/>
              </a:rPr>
              <a:t>等级</a:t>
            </a:r>
            <a:r>
              <a:rPr lang="zh-CN" altLang="zh-CN" sz="2400" dirty="0" smtClean="0">
                <a:effectLst>
                  <a:glow>
                    <a:srgbClr val="000000"/>
                  </a:glow>
                  <a:reflection stA="0" endPos="0" fadeDir="0" sx="0" sy="0"/>
                </a:effectLst>
                <a:latin typeface="微软雅黑" panose="020B0503020204020204" pitchFamily="34" charset="-122"/>
                <a:ea typeface="微软雅黑" panose="020B0503020204020204" pitchFamily="34" charset="-122"/>
              </a:rPr>
              <a:t>相关系数</a:t>
            </a:r>
            <a:endParaRPr lang="zh-CN" altLang="zh-CN" sz="2400" dirty="0">
              <a:effectLst>
                <a:glow>
                  <a:srgbClr val="000000"/>
                </a:glow>
                <a:reflection stA="0" endPos="0" fadeDir="0" sx="0" sy="0"/>
              </a:effectLst>
              <a:latin typeface="微软雅黑" panose="020B0503020204020204" pitchFamily="34" charset="-122"/>
              <a:ea typeface="微软雅黑" panose="020B0503020204020204" pitchFamily="34" charset="-122"/>
            </a:endParaRPr>
          </a:p>
        </p:txBody>
      </p:sp>
      <p:sp>
        <p:nvSpPr>
          <p:cNvPr id="5" name="Line 9"/>
          <p:cNvSpPr>
            <a:spLocks noChangeShapeType="1"/>
          </p:cNvSpPr>
          <p:nvPr/>
        </p:nvSpPr>
        <p:spPr bwMode="auto">
          <a:xfrm>
            <a:off x="2818935" y="1585556"/>
            <a:ext cx="8091113"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TextBox 4"/>
          <p:cNvSpPr txBox="1">
            <a:spLocks noChangeArrowheads="1"/>
          </p:cNvSpPr>
          <p:nvPr/>
        </p:nvSpPr>
        <p:spPr bwMode="auto">
          <a:xfrm>
            <a:off x="2853861" y="1125181"/>
            <a:ext cx="57612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zh-CN" sz="2200" dirty="0" smtClean="0">
                <a:solidFill>
                  <a:srgbClr val="685D5C"/>
                </a:solidFill>
                <a:latin typeface="微软雅黑" panose="020B0503020204020204" pitchFamily="34" charset="-122"/>
                <a:ea typeface="微软雅黑" panose="020B0503020204020204" pitchFamily="34" charset="-122"/>
              </a:rPr>
              <a:t>取值范围</a:t>
            </a:r>
            <a:r>
              <a:rPr lang="zh-CN" altLang="en-US" sz="2200" dirty="0" smtClean="0">
                <a:solidFill>
                  <a:srgbClr val="685D5C"/>
                </a:solidFill>
                <a:latin typeface="微软雅黑" panose="020B0503020204020204" pitchFamily="34" charset="-122"/>
                <a:ea typeface="微软雅黑" panose="020B0503020204020204" pitchFamily="34" charset="-122"/>
              </a:rPr>
              <a:t>为</a:t>
            </a:r>
            <a:r>
              <a:rPr lang="en-US" altLang="zh-CN" sz="2200" dirty="0">
                <a:solidFill>
                  <a:srgbClr val="685D5C"/>
                </a:solidFill>
                <a:latin typeface="微软雅黑" panose="020B0503020204020204" pitchFamily="34" charset="-122"/>
                <a:ea typeface="微软雅黑" panose="020B0503020204020204" pitchFamily="34" charset="-122"/>
              </a:rPr>
              <a:t>[</a:t>
            </a:r>
            <a:r>
              <a:rPr lang="en-US" altLang="zh-CN" sz="2200" dirty="0" smtClean="0">
                <a:solidFill>
                  <a:srgbClr val="685D5C"/>
                </a:solidFill>
                <a:latin typeface="微软雅黑" panose="020B0503020204020204" pitchFamily="34" charset="-122"/>
                <a:ea typeface="微软雅黑" panose="020B0503020204020204" pitchFamily="34" charset="-122"/>
              </a:rPr>
              <a:t>-1</a:t>
            </a:r>
            <a:r>
              <a:rPr lang="zh-CN" altLang="en-US" sz="2200" dirty="0" smtClean="0">
                <a:solidFill>
                  <a:srgbClr val="685D5C"/>
                </a:solidFill>
                <a:latin typeface="微软雅黑" panose="020B0503020204020204" pitchFamily="34" charset="-122"/>
                <a:ea typeface="微软雅黑" panose="020B0503020204020204" pitchFamily="34" charset="-122"/>
              </a:rPr>
              <a:t>，</a:t>
            </a:r>
            <a:r>
              <a:rPr lang="en-US" altLang="zh-CN" sz="2200" dirty="0" smtClean="0">
                <a:solidFill>
                  <a:srgbClr val="685D5C"/>
                </a:solidFill>
                <a:latin typeface="微软雅黑" panose="020B0503020204020204" pitchFamily="34" charset="-122"/>
                <a:ea typeface="微软雅黑" panose="020B0503020204020204" pitchFamily="34" charset="-122"/>
              </a:rPr>
              <a:t>1]</a:t>
            </a:r>
            <a:endParaRPr lang="en-US" sz="2200" dirty="0">
              <a:solidFill>
                <a:srgbClr val="685D5C"/>
              </a:solidFill>
              <a:latin typeface="微软雅黑" panose="020B0503020204020204" pitchFamily="34" charset="-122"/>
              <a:ea typeface="微软雅黑" panose="020B0503020204020204" pitchFamily="34" charset="-122"/>
            </a:endParaRPr>
          </a:p>
        </p:txBody>
      </p:sp>
      <p:sp>
        <p:nvSpPr>
          <p:cNvPr id="7" name="TextBox 5"/>
          <p:cNvSpPr txBox="1">
            <a:spLocks noChangeArrowheads="1"/>
          </p:cNvSpPr>
          <p:nvPr/>
        </p:nvSpPr>
        <p:spPr bwMode="auto">
          <a:xfrm>
            <a:off x="2845923" y="1636356"/>
            <a:ext cx="8064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zh-CN" sz="1600" dirty="0" smtClean="0">
                <a:latin typeface="微软雅黑" panose="020B0503020204020204" pitchFamily="34" charset="-122"/>
                <a:ea typeface="微软雅黑" panose="020B0503020204020204" pitchFamily="34" charset="-122"/>
              </a:rPr>
              <a:t>Spearman</a:t>
            </a:r>
            <a:r>
              <a:rPr lang="zh-CN" altLang="zh-CN" sz="1600" dirty="0">
                <a:latin typeface="微软雅黑" panose="020B0503020204020204" pitchFamily="34" charset="-122"/>
                <a:ea typeface="微软雅黑" panose="020B0503020204020204" pitchFamily="34" charset="-122"/>
              </a:rPr>
              <a:t>相关系数的取值</a:t>
            </a:r>
            <a:r>
              <a:rPr lang="zh-CN" altLang="zh-CN" sz="1600" dirty="0" smtClean="0">
                <a:latin typeface="微软雅黑" panose="020B0503020204020204" pitchFamily="34" charset="-122"/>
                <a:ea typeface="微软雅黑" panose="020B0503020204020204" pitchFamily="34" charset="-122"/>
              </a:rPr>
              <a:t>范围在</a:t>
            </a: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到</a:t>
            </a:r>
            <a:r>
              <a:rPr lang="en-US" altLang="zh-CN" sz="1600" dirty="0">
                <a:latin typeface="微软雅黑" panose="020B0503020204020204" pitchFamily="34" charset="-122"/>
                <a:ea typeface="微软雅黑" panose="020B0503020204020204" pitchFamily="34" charset="-122"/>
              </a:rPr>
              <a:t>1</a:t>
            </a:r>
            <a:r>
              <a:rPr lang="zh-CN" altLang="zh-CN" sz="1600" dirty="0">
                <a:latin typeface="微软雅黑" panose="020B0503020204020204" pitchFamily="34" charset="-122"/>
                <a:ea typeface="微软雅黑" panose="020B0503020204020204" pitchFamily="34" charset="-122"/>
              </a:rPr>
              <a:t>之间，绝对值越大相关性越强，取值符号也表示相关的方向。</a:t>
            </a:r>
          </a:p>
        </p:txBody>
      </p:sp>
      <p:sp>
        <p:nvSpPr>
          <p:cNvPr id="8" name="Freeform 8"/>
          <p:cNvSpPr>
            <a:spLocks noChangeArrowheads="1"/>
          </p:cNvSpPr>
          <p:nvPr/>
        </p:nvSpPr>
        <p:spPr bwMode="auto">
          <a:xfrm>
            <a:off x="2387136" y="1428394"/>
            <a:ext cx="269875" cy="312737"/>
          </a:xfrm>
          <a:custGeom>
            <a:avLst/>
            <a:gdLst>
              <a:gd name="T0" fmla="*/ 274 w 274"/>
              <a:gd name="T1" fmla="*/ 158 h 317"/>
              <a:gd name="T2" fmla="*/ 137 w 274"/>
              <a:gd name="T3" fmla="*/ 238 h 317"/>
              <a:gd name="T4" fmla="*/ 0 w 274"/>
              <a:gd name="T5" fmla="*/ 317 h 317"/>
              <a:gd name="T6" fmla="*/ 0 w 274"/>
              <a:gd name="T7" fmla="*/ 158 h 317"/>
              <a:gd name="T8" fmla="*/ 0 w 274"/>
              <a:gd name="T9" fmla="*/ 0 h 317"/>
              <a:gd name="T10" fmla="*/ 137 w 274"/>
              <a:gd name="T11" fmla="*/ 79 h 317"/>
              <a:gd name="T12" fmla="*/ 274 w 274"/>
              <a:gd name="T13" fmla="*/ 158 h 317"/>
            </a:gdLst>
            <a:ahLst/>
            <a:cxnLst>
              <a:cxn ang="0">
                <a:pos x="T0" y="T1"/>
              </a:cxn>
              <a:cxn ang="0">
                <a:pos x="T2" y="T3"/>
              </a:cxn>
              <a:cxn ang="0">
                <a:pos x="T4" y="T5"/>
              </a:cxn>
              <a:cxn ang="0">
                <a:pos x="T6" y="T7"/>
              </a:cxn>
              <a:cxn ang="0">
                <a:pos x="T8" y="T9"/>
              </a:cxn>
              <a:cxn ang="0">
                <a:pos x="T10" y="T11"/>
              </a:cxn>
              <a:cxn ang="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rgbClr val="9B928C"/>
          </a:solidFill>
          <a:ln>
            <a:noFill/>
          </a:ln>
        </p:spPr>
        <p:txBody>
          <a:bodyPr/>
          <a:lstStyle/>
          <a:p>
            <a:endParaRPr lang="zh-CN" altLang="en-US"/>
          </a:p>
        </p:txBody>
      </p:sp>
      <p:sp>
        <p:nvSpPr>
          <p:cNvPr id="9" name="Line 9"/>
          <p:cNvSpPr>
            <a:spLocks noChangeShapeType="1"/>
          </p:cNvSpPr>
          <p:nvPr/>
        </p:nvSpPr>
        <p:spPr bwMode="auto">
          <a:xfrm>
            <a:off x="2818935" y="5132787"/>
            <a:ext cx="7956643"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TextBox 8"/>
          <p:cNvSpPr txBox="1">
            <a:spLocks noChangeArrowheads="1"/>
          </p:cNvSpPr>
          <p:nvPr/>
        </p:nvSpPr>
        <p:spPr bwMode="auto">
          <a:xfrm>
            <a:off x="2853861" y="4673999"/>
            <a:ext cx="35639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200" dirty="0" smtClean="0">
                <a:solidFill>
                  <a:srgbClr val="685D5C"/>
                </a:solidFill>
                <a:latin typeface="微软雅黑" panose="020B0503020204020204" pitchFamily="34" charset="-122"/>
                <a:ea typeface="微软雅黑" panose="020B0503020204020204" pitchFamily="34" charset="-122"/>
              </a:rPr>
              <a:t>P</a:t>
            </a:r>
            <a:r>
              <a:rPr lang="zh-CN" altLang="en-US" sz="2200" dirty="0" smtClean="0">
                <a:solidFill>
                  <a:srgbClr val="685D5C"/>
                </a:solidFill>
                <a:latin typeface="微软雅黑" panose="020B0503020204020204" pitchFamily="34" charset="-122"/>
                <a:ea typeface="微软雅黑" panose="020B0503020204020204" pitchFamily="34" charset="-122"/>
              </a:rPr>
              <a:t>值</a:t>
            </a:r>
            <a:endParaRPr lang="en-US" sz="2200" dirty="0">
              <a:solidFill>
                <a:srgbClr val="685D5C"/>
              </a:solidFill>
              <a:latin typeface="微软雅黑" panose="020B0503020204020204" pitchFamily="34" charset="-122"/>
              <a:ea typeface="微软雅黑" panose="020B0503020204020204" pitchFamily="34" charset="-122"/>
            </a:endParaRPr>
          </a:p>
        </p:txBody>
      </p:sp>
      <p:sp>
        <p:nvSpPr>
          <p:cNvPr id="11" name="TextBox 9"/>
          <p:cNvSpPr txBox="1">
            <a:spLocks noChangeArrowheads="1"/>
          </p:cNvSpPr>
          <p:nvPr/>
        </p:nvSpPr>
        <p:spPr bwMode="auto">
          <a:xfrm>
            <a:off x="2845923" y="5185174"/>
            <a:ext cx="806412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en-US" altLang="zh-CN" sz="1600" dirty="0">
                <a:latin typeface="微软雅黑" panose="020B0503020204020204" pitchFamily="34" charset="-122"/>
                <a:ea typeface="微软雅黑" panose="020B0503020204020204" pitchFamily="34" charset="-122"/>
              </a:rPr>
              <a:t>Spearman</a:t>
            </a:r>
            <a:r>
              <a:rPr lang="zh-CN" altLang="zh-CN" sz="1600" dirty="0" smtClean="0">
                <a:latin typeface="微软雅黑" panose="020B0503020204020204" pitchFamily="34" charset="-122"/>
                <a:ea typeface="微软雅黑" panose="020B0503020204020204" pitchFamily="34" charset="-122"/>
              </a:rPr>
              <a:t>相关系数</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假设检验</a:t>
            </a:r>
            <a:r>
              <a:rPr lang="zh-CN" altLang="zh-CN" sz="1600" dirty="0">
                <a:latin typeface="微软雅黑" panose="020B0503020204020204" pitchFamily="34" charset="-122"/>
                <a:ea typeface="微软雅黑" panose="020B0503020204020204" pitchFamily="34" charset="-122"/>
              </a:rPr>
              <a:t>的零假设</a:t>
            </a:r>
            <a:r>
              <a:rPr lang="zh-CN" altLang="zh-CN" sz="1600" dirty="0" smtClean="0">
                <a:latin typeface="微软雅黑" panose="020B0503020204020204" pitchFamily="34" charset="-122"/>
                <a:ea typeface="微软雅黑" panose="020B0503020204020204" pitchFamily="34" charset="-122"/>
              </a:rPr>
              <a:t>为</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是来自</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的</a:t>
            </a:r>
            <a:r>
              <a:rPr lang="zh-CN" altLang="zh-CN" sz="1600" dirty="0">
                <a:latin typeface="微软雅黑" panose="020B0503020204020204" pitchFamily="34" charset="-122"/>
                <a:ea typeface="微软雅黑" panose="020B0503020204020204" pitchFamily="34" charset="-122"/>
              </a:rPr>
              <a:t>总体（即</a:t>
            </a:r>
            <a:r>
              <a:rPr lang="en-US" altLang="zh-CN" sz="1600" dirty="0">
                <a:latin typeface="微软雅黑" panose="020B0503020204020204" pitchFamily="34" charset="-122"/>
                <a:ea typeface="微软雅黑" panose="020B0503020204020204" pitchFamily="34" charset="-122"/>
              </a:rPr>
              <a:t>X</a:t>
            </a:r>
            <a:r>
              <a:rPr lang="zh-CN" altLang="zh-CN" sz="1600" dirty="0">
                <a:latin typeface="微软雅黑" panose="020B0503020204020204" pitchFamily="34" charset="-122"/>
                <a:ea typeface="微软雅黑" panose="020B0503020204020204" pitchFamily="34" charset="-122"/>
              </a:rPr>
              <a:t>与</a:t>
            </a:r>
            <a:r>
              <a:rPr lang="en-US" altLang="zh-CN" sz="1600" dirty="0">
                <a:latin typeface="微软雅黑" panose="020B0503020204020204" pitchFamily="34" charset="-122"/>
                <a:ea typeface="微软雅黑" panose="020B0503020204020204" pitchFamily="34" charset="-122"/>
              </a:rPr>
              <a:t>Y</a:t>
            </a:r>
            <a:r>
              <a:rPr lang="zh-CN" altLang="zh-CN" sz="1600" dirty="0">
                <a:latin typeface="微软雅黑" panose="020B0503020204020204" pitchFamily="34" charset="-122"/>
                <a:ea typeface="微软雅黑" panose="020B0503020204020204" pitchFamily="34" charset="-122"/>
              </a:rPr>
              <a:t>独立）。以</a:t>
            </a:r>
            <a:r>
              <a:rPr lang="zh-CN" altLang="zh-CN" sz="1600" dirty="0" smtClean="0">
                <a:latin typeface="微软雅黑" panose="020B0503020204020204" pitchFamily="34" charset="-122"/>
                <a:ea typeface="微软雅黑" panose="020B0503020204020204" pitchFamily="34" charset="-122"/>
              </a:rPr>
              <a:t>显著性水平</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为</a:t>
            </a:r>
            <a:r>
              <a:rPr lang="zh-CN" altLang="zh-CN" sz="1600" dirty="0">
                <a:latin typeface="微软雅黑" panose="020B0503020204020204" pitchFamily="34" charset="-122"/>
                <a:ea typeface="微软雅黑" panose="020B0503020204020204" pitchFamily="34" charset="-122"/>
              </a:rPr>
              <a:t>例，</a:t>
            </a:r>
            <a:r>
              <a:rPr lang="zh-CN" altLang="zh-CN" sz="1600" dirty="0" smtClean="0">
                <a:latin typeface="微软雅黑" panose="020B0503020204020204" pitchFamily="34" charset="-122"/>
                <a:ea typeface="微软雅黑" panose="020B0503020204020204" pitchFamily="34" charset="-122"/>
              </a:rPr>
              <a:t>当</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或</a:t>
            </a:r>
            <a:r>
              <a:rPr lang="en-US" altLang="zh-CN" sz="1400" dirty="0">
                <a:latin typeface="汉仪书宋一简" panose="02010609000101010101" pitchFamily="49" charset="-122"/>
                <a:ea typeface="汉仪书宋一简" panose="02010609000101010101" pitchFamily="49" charset="-122"/>
              </a:rPr>
              <a:t>50</a:t>
            </a:r>
            <a:r>
              <a:rPr lang="zh-CN" altLang="zh-CN" sz="1600" dirty="0">
                <a:latin typeface="微软雅黑" panose="020B0503020204020204" pitchFamily="34" charset="-122"/>
                <a:ea typeface="微软雅黑" panose="020B0503020204020204" pitchFamily="34" charset="-122"/>
              </a:rPr>
              <a:t>时，可以查</a:t>
            </a:r>
            <a:r>
              <a:rPr lang="en-US" altLang="zh-CN" sz="1600" dirty="0">
                <a:latin typeface="微软雅黑" panose="020B0503020204020204" pitchFamily="34" charset="-122"/>
                <a:ea typeface="微软雅黑" panose="020B0503020204020204" pitchFamily="34" charset="-122"/>
              </a:rPr>
              <a:t>Spearman’s</a:t>
            </a:r>
            <a:r>
              <a:rPr lang="zh-CN" altLang="zh-CN" sz="1600" dirty="0">
                <a:latin typeface="微软雅黑" panose="020B0503020204020204" pitchFamily="34" charset="-122"/>
                <a:ea typeface="微软雅黑" panose="020B0503020204020204" pitchFamily="34" charset="-122"/>
              </a:rPr>
              <a:t>相关系数表来</a:t>
            </a:r>
            <a:r>
              <a:rPr lang="zh-CN" altLang="zh-CN" sz="1600" dirty="0" smtClean="0">
                <a:latin typeface="微软雅黑" panose="020B0503020204020204" pitchFamily="34" charset="-122"/>
                <a:ea typeface="微软雅黑" panose="020B0503020204020204" pitchFamily="34" charset="-122"/>
              </a:rPr>
              <a:t>确定</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值</a:t>
            </a:r>
            <a:r>
              <a:rPr lang="zh-CN" altLang="zh-CN" sz="1600" dirty="0">
                <a:latin typeface="微软雅黑" panose="020B0503020204020204" pitchFamily="34" charset="-122"/>
                <a:ea typeface="微软雅黑" panose="020B0503020204020204" pitchFamily="34" charset="-122"/>
              </a:rPr>
              <a:t>，此时有：</a:t>
            </a:r>
            <a:r>
              <a:rPr lang="zh-CN" altLang="zh-CN" sz="1600" dirty="0" smtClean="0">
                <a:latin typeface="微软雅黑" panose="020B0503020204020204" pitchFamily="34" charset="-122"/>
                <a:ea typeface="微软雅黑" panose="020B0503020204020204" pitchFamily="34" charset="-122"/>
              </a:rPr>
              <a:t>当</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时，</a:t>
            </a:r>
            <a:r>
              <a:rPr lang="zh-CN" altLang="zh-CN" sz="1600" dirty="0">
                <a:latin typeface="微软雅黑" panose="020B0503020204020204" pitchFamily="34" charset="-122"/>
                <a:ea typeface="微软雅黑" panose="020B0503020204020204" pitchFamily="34" charset="-122"/>
              </a:rPr>
              <a:t>拒绝零假设，说明</a:t>
            </a:r>
            <a:r>
              <a:rPr lang="en-US" altLang="zh-CN" sz="1600" dirty="0">
                <a:latin typeface="微软雅黑" panose="020B0503020204020204" pitchFamily="34" charset="-122"/>
                <a:ea typeface="微软雅黑" panose="020B0503020204020204" pitchFamily="34" charset="-122"/>
              </a:rPr>
              <a:t>X</a:t>
            </a:r>
            <a:r>
              <a:rPr lang="zh-CN" altLang="zh-CN" sz="1600" dirty="0">
                <a:latin typeface="微软雅黑" panose="020B0503020204020204" pitchFamily="34" charset="-122"/>
                <a:ea typeface="微软雅黑" panose="020B0503020204020204" pitchFamily="34" charset="-122"/>
              </a:rPr>
              <a:t>与</a:t>
            </a:r>
            <a:r>
              <a:rPr lang="en-US" altLang="zh-CN" sz="1600" dirty="0">
                <a:latin typeface="微软雅黑" panose="020B0503020204020204" pitchFamily="34" charset="-122"/>
                <a:ea typeface="微软雅黑" panose="020B0503020204020204" pitchFamily="34" charset="-122"/>
              </a:rPr>
              <a:t>Y</a:t>
            </a:r>
            <a:r>
              <a:rPr lang="zh-CN" altLang="zh-CN" sz="1600" dirty="0">
                <a:latin typeface="微软雅黑" panose="020B0503020204020204" pitchFamily="34" charset="-122"/>
                <a:ea typeface="微软雅黑" panose="020B0503020204020204" pitchFamily="34" charset="-122"/>
              </a:rPr>
              <a:t>之间存在着较为显著的相关关系；</a:t>
            </a:r>
            <a:r>
              <a:rPr lang="zh-CN" altLang="zh-CN" sz="1600" dirty="0" smtClean="0">
                <a:latin typeface="微软雅黑" panose="020B0503020204020204" pitchFamily="34" charset="-122"/>
                <a:ea typeface="微软雅黑" panose="020B0503020204020204" pitchFamily="34" charset="-122"/>
              </a:rPr>
              <a:t>当</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时</a:t>
            </a:r>
            <a:r>
              <a:rPr lang="en-US" altLang="zh-CN" sz="1600" dirty="0" smtClean="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 </a:t>
            </a:r>
            <a:r>
              <a:rPr lang="zh-CN" altLang="en-US" sz="1600" dirty="0">
                <a:latin typeface="微软雅黑" panose="020B0503020204020204" pitchFamily="34" charset="-122"/>
                <a:ea typeface="微软雅黑" panose="020B0503020204020204" pitchFamily="34" charset="-122"/>
              </a:rPr>
              <a:t>，</a:t>
            </a:r>
            <a:r>
              <a:rPr lang="zh-CN" altLang="zh-CN" sz="1600" dirty="0" smtClean="0">
                <a:latin typeface="微软雅黑" panose="020B0503020204020204" pitchFamily="34" charset="-122"/>
                <a:ea typeface="微软雅黑" panose="020B0503020204020204" pitchFamily="34" charset="-122"/>
              </a:rPr>
              <a:t>接受零假设</a:t>
            </a:r>
            <a:r>
              <a:rPr lang="zh-CN" altLang="en-US" sz="1600" dirty="0">
                <a:latin typeface="微软雅黑" panose="020B0503020204020204" pitchFamily="34" charset="-122"/>
                <a:ea typeface="微软雅黑" panose="020B0503020204020204" pitchFamily="34" charset="-122"/>
              </a:rPr>
              <a:t>。</a:t>
            </a:r>
          </a:p>
        </p:txBody>
      </p:sp>
      <p:sp>
        <p:nvSpPr>
          <p:cNvPr id="12" name="Freeform 8"/>
          <p:cNvSpPr>
            <a:spLocks noChangeArrowheads="1"/>
          </p:cNvSpPr>
          <p:nvPr/>
        </p:nvSpPr>
        <p:spPr bwMode="auto">
          <a:xfrm>
            <a:off x="2387136" y="4977212"/>
            <a:ext cx="269875" cy="312737"/>
          </a:xfrm>
          <a:custGeom>
            <a:avLst/>
            <a:gdLst>
              <a:gd name="T0" fmla="*/ 274 w 274"/>
              <a:gd name="T1" fmla="*/ 158 h 317"/>
              <a:gd name="T2" fmla="*/ 137 w 274"/>
              <a:gd name="T3" fmla="*/ 238 h 317"/>
              <a:gd name="T4" fmla="*/ 0 w 274"/>
              <a:gd name="T5" fmla="*/ 317 h 317"/>
              <a:gd name="T6" fmla="*/ 0 w 274"/>
              <a:gd name="T7" fmla="*/ 158 h 317"/>
              <a:gd name="T8" fmla="*/ 0 w 274"/>
              <a:gd name="T9" fmla="*/ 0 h 317"/>
              <a:gd name="T10" fmla="*/ 137 w 274"/>
              <a:gd name="T11" fmla="*/ 79 h 317"/>
              <a:gd name="T12" fmla="*/ 274 w 274"/>
              <a:gd name="T13" fmla="*/ 158 h 317"/>
            </a:gdLst>
            <a:ahLst/>
            <a:cxnLst>
              <a:cxn ang="0">
                <a:pos x="T0" y="T1"/>
              </a:cxn>
              <a:cxn ang="0">
                <a:pos x="T2" y="T3"/>
              </a:cxn>
              <a:cxn ang="0">
                <a:pos x="T4" y="T5"/>
              </a:cxn>
              <a:cxn ang="0">
                <a:pos x="T6" y="T7"/>
              </a:cxn>
              <a:cxn ang="0">
                <a:pos x="T8" y="T9"/>
              </a:cxn>
              <a:cxn ang="0">
                <a:pos x="T10" y="T11"/>
              </a:cxn>
              <a:cxn ang="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rgbClr val="9B928C"/>
          </a:solidFill>
          <a:ln>
            <a:noFill/>
          </a:ln>
        </p:spPr>
        <p:txBody>
          <a:bodyPr/>
          <a:lstStyle/>
          <a:p>
            <a:endParaRPr lang="zh-CN" altLang="en-US"/>
          </a:p>
        </p:txBody>
      </p:sp>
      <p:sp>
        <p:nvSpPr>
          <p:cNvPr id="13" name="Line 9"/>
          <p:cNvSpPr>
            <a:spLocks noChangeShapeType="1"/>
          </p:cNvSpPr>
          <p:nvPr/>
        </p:nvSpPr>
        <p:spPr bwMode="auto">
          <a:xfrm>
            <a:off x="2841161" y="3424378"/>
            <a:ext cx="7997171" cy="0"/>
          </a:xfrm>
          <a:prstGeom prst="line">
            <a:avLst/>
          </a:prstGeom>
          <a:noFill/>
          <a:ln w="13">
            <a:solidFill>
              <a:srgbClr val="2E2C2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TextBox 12"/>
          <p:cNvSpPr txBox="1">
            <a:spLocks noChangeArrowheads="1"/>
          </p:cNvSpPr>
          <p:nvPr/>
        </p:nvSpPr>
        <p:spPr bwMode="auto">
          <a:xfrm>
            <a:off x="2825286" y="2965590"/>
            <a:ext cx="36814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200" dirty="0" smtClean="0">
                <a:solidFill>
                  <a:srgbClr val="685D5C"/>
                </a:solidFill>
                <a:latin typeface="微软雅黑" panose="020B0503020204020204" pitchFamily="34" charset="-122"/>
                <a:ea typeface="微软雅黑" panose="020B0503020204020204" pitchFamily="34" charset="-122"/>
              </a:rPr>
              <a:t>计算公式</a:t>
            </a:r>
            <a:endParaRPr lang="en-US" sz="2200" dirty="0">
              <a:solidFill>
                <a:srgbClr val="685D5C"/>
              </a:solidFill>
              <a:latin typeface="微软雅黑" panose="020B0503020204020204" pitchFamily="34" charset="-122"/>
              <a:ea typeface="微软雅黑" panose="020B0503020204020204" pitchFamily="34" charset="-122"/>
            </a:endParaRPr>
          </a:p>
        </p:txBody>
      </p:sp>
      <p:sp>
        <p:nvSpPr>
          <p:cNvPr id="15" name="TextBox 13"/>
          <p:cNvSpPr txBox="1">
            <a:spLocks noChangeArrowheads="1"/>
          </p:cNvSpPr>
          <p:nvPr/>
        </p:nvSpPr>
        <p:spPr bwMode="auto">
          <a:xfrm>
            <a:off x="2835278" y="3537933"/>
            <a:ext cx="80030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1600" dirty="0">
                <a:latin typeface="微软雅黑" panose="020B0503020204020204" pitchFamily="34" charset="-122"/>
                <a:ea typeface="微软雅黑" panose="020B0503020204020204" pitchFamily="34" charset="-122"/>
              </a:rPr>
              <a:t>随机变量</a:t>
            </a:r>
            <a:r>
              <a:rPr lang="en-US" altLang="zh-CN" sz="1600" dirty="0">
                <a:latin typeface="微软雅黑" panose="020B0503020204020204" pitchFamily="34" charset="-122"/>
                <a:ea typeface="微软雅黑" panose="020B0503020204020204" pitchFamily="34" charset="-122"/>
              </a:rPr>
              <a:t>X</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Y</a:t>
            </a:r>
            <a:r>
              <a:rPr lang="zh-CN" altLang="en-US" sz="1600" dirty="0">
                <a:latin typeface="微软雅黑" panose="020B0503020204020204" pitchFamily="34" charset="-122"/>
                <a:ea typeface="微软雅黑" panose="020B0503020204020204" pitchFamily="34" charset="-122"/>
              </a:rPr>
              <a:t>之间的</a:t>
            </a:r>
            <a:r>
              <a:rPr lang="en-US" altLang="zh-CN" sz="1600" dirty="0">
                <a:latin typeface="微软雅黑" panose="020B0503020204020204" pitchFamily="34" charset="-122"/>
                <a:ea typeface="微软雅黑" panose="020B0503020204020204" pitchFamily="34" charset="-122"/>
              </a:rPr>
              <a:t>Spearman</a:t>
            </a:r>
            <a:r>
              <a:rPr lang="zh-CN" altLang="en-US" sz="1600" dirty="0">
                <a:latin typeface="微软雅黑" panose="020B0503020204020204" pitchFamily="34" charset="-122"/>
                <a:ea typeface="微软雅黑" panose="020B0503020204020204" pitchFamily="34" charset="-122"/>
              </a:rPr>
              <a:t>相关系数记</a:t>
            </a:r>
            <a:r>
              <a:rPr lang="zh-CN" altLang="en-US" sz="1600" dirty="0" smtClean="0">
                <a:latin typeface="微软雅黑" panose="020B0503020204020204" pitchFamily="34" charset="-122"/>
                <a:ea typeface="微软雅黑" panose="020B0503020204020204" pitchFamily="34" charset="-122"/>
              </a:rPr>
              <a:t>为   </a:t>
            </a:r>
            <a:r>
              <a:rPr lang="en-US" altLang="zh-CN" sz="1600" dirty="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其计算公式</a:t>
            </a:r>
            <a:r>
              <a:rPr lang="zh-CN" altLang="zh-CN" sz="1600" dirty="0" smtClean="0">
                <a:latin typeface="微软雅黑" panose="020B0503020204020204" pitchFamily="34" charset="-122"/>
                <a:ea typeface="微软雅黑" panose="020B0503020204020204" pitchFamily="34" charset="-122"/>
              </a:rPr>
              <a:t>为</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其中</a:t>
            </a:r>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为</a:t>
            </a:r>
            <a:r>
              <a:rPr lang="zh-CN" altLang="zh-CN" sz="1600" dirty="0">
                <a:latin typeface="微软雅黑" panose="020B0503020204020204" pitchFamily="34" charset="-122"/>
                <a:ea typeface="微软雅黑" panose="020B0503020204020204" pitchFamily="34" charset="-122"/>
              </a:rPr>
              <a:t>分别对</a:t>
            </a:r>
            <a:r>
              <a:rPr lang="en-US" altLang="zh-CN" sz="1600" dirty="0">
                <a:latin typeface="微软雅黑" panose="020B0503020204020204" pitchFamily="34" charset="-122"/>
                <a:ea typeface="微软雅黑" panose="020B0503020204020204" pitchFamily="34" charset="-122"/>
              </a:rPr>
              <a:t>X</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Y</a:t>
            </a:r>
            <a:r>
              <a:rPr lang="zh-CN" altLang="zh-CN" sz="1600" dirty="0">
                <a:latin typeface="微软雅黑" panose="020B0503020204020204" pitchFamily="34" charset="-122"/>
                <a:ea typeface="微软雅黑" panose="020B0503020204020204" pitchFamily="34" charset="-122"/>
              </a:rPr>
              <a:t>去秩之后每对观察</a:t>
            </a:r>
            <a:r>
              <a:rPr lang="zh-CN" altLang="zh-CN" sz="1600" dirty="0" smtClean="0">
                <a:latin typeface="微软雅黑" panose="020B0503020204020204" pitchFamily="34" charset="-122"/>
                <a:ea typeface="微软雅黑" panose="020B0503020204020204" pitchFamily="34" charset="-122"/>
              </a:rPr>
              <a:t>值</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的</a:t>
            </a:r>
            <a:r>
              <a:rPr lang="zh-CN" altLang="zh-CN" sz="1600" dirty="0">
                <a:latin typeface="微软雅黑" panose="020B0503020204020204" pitchFamily="34" charset="-122"/>
                <a:ea typeface="微软雅黑" panose="020B0503020204020204" pitchFamily="34" charset="-122"/>
              </a:rPr>
              <a:t>秩之差</a:t>
            </a:r>
            <a:r>
              <a:rPr lang="zh-CN" altLang="zh-CN" sz="1600" dirty="0" smtClean="0">
                <a:latin typeface="微软雅黑" panose="020B0503020204020204" pitchFamily="34" charset="-122"/>
                <a:ea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为</a:t>
            </a:r>
            <a:r>
              <a:rPr lang="zh-CN" altLang="zh-CN" sz="1600" dirty="0">
                <a:latin typeface="微软雅黑" panose="020B0503020204020204" pitchFamily="34" charset="-122"/>
                <a:ea typeface="微软雅黑" panose="020B0503020204020204" pitchFamily="34" charset="-122"/>
              </a:rPr>
              <a:t>所有观察对的个数。</a:t>
            </a:r>
            <a:endParaRPr lang="zh-CN" altLang="en-US" sz="1600" dirty="0">
              <a:latin typeface="微软雅黑" panose="020B0503020204020204" pitchFamily="34" charset="-122"/>
              <a:ea typeface="微软雅黑" panose="020B0503020204020204" pitchFamily="34" charset="-122"/>
            </a:endParaRPr>
          </a:p>
        </p:txBody>
      </p:sp>
      <p:sp>
        <p:nvSpPr>
          <p:cNvPr id="16" name="Freeform 8"/>
          <p:cNvSpPr>
            <a:spLocks noChangeArrowheads="1"/>
          </p:cNvSpPr>
          <p:nvPr/>
        </p:nvSpPr>
        <p:spPr bwMode="auto">
          <a:xfrm>
            <a:off x="2352211" y="3267215"/>
            <a:ext cx="271462" cy="312738"/>
          </a:xfrm>
          <a:custGeom>
            <a:avLst/>
            <a:gdLst>
              <a:gd name="T0" fmla="*/ 274 w 274"/>
              <a:gd name="T1" fmla="*/ 158 h 317"/>
              <a:gd name="T2" fmla="*/ 137 w 274"/>
              <a:gd name="T3" fmla="*/ 238 h 317"/>
              <a:gd name="T4" fmla="*/ 0 w 274"/>
              <a:gd name="T5" fmla="*/ 317 h 317"/>
              <a:gd name="T6" fmla="*/ 0 w 274"/>
              <a:gd name="T7" fmla="*/ 158 h 317"/>
              <a:gd name="T8" fmla="*/ 0 w 274"/>
              <a:gd name="T9" fmla="*/ 0 h 317"/>
              <a:gd name="T10" fmla="*/ 137 w 274"/>
              <a:gd name="T11" fmla="*/ 79 h 317"/>
              <a:gd name="T12" fmla="*/ 274 w 274"/>
              <a:gd name="T13" fmla="*/ 158 h 317"/>
            </a:gdLst>
            <a:ahLst/>
            <a:cxnLst>
              <a:cxn ang="0">
                <a:pos x="T0" y="T1"/>
              </a:cxn>
              <a:cxn ang="0">
                <a:pos x="T2" y="T3"/>
              </a:cxn>
              <a:cxn ang="0">
                <a:pos x="T4" y="T5"/>
              </a:cxn>
              <a:cxn ang="0">
                <a:pos x="T6" y="T7"/>
              </a:cxn>
              <a:cxn ang="0">
                <a:pos x="T8" y="T9"/>
              </a:cxn>
              <a:cxn ang="0">
                <a:pos x="T10" y="T11"/>
              </a:cxn>
              <a:cxn ang="0">
                <a:pos x="T12" y="T13"/>
              </a:cxn>
            </a:cxnLst>
            <a:rect l="0" t="0" r="r" b="b"/>
            <a:pathLst>
              <a:path w="274" h="317">
                <a:moveTo>
                  <a:pt x="274" y="158"/>
                </a:moveTo>
                <a:lnTo>
                  <a:pt x="137" y="238"/>
                </a:lnTo>
                <a:lnTo>
                  <a:pt x="0" y="317"/>
                </a:lnTo>
                <a:lnTo>
                  <a:pt x="0" y="158"/>
                </a:lnTo>
                <a:lnTo>
                  <a:pt x="0" y="0"/>
                </a:lnTo>
                <a:lnTo>
                  <a:pt x="137" y="79"/>
                </a:lnTo>
                <a:lnTo>
                  <a:pt x="274" y="158"/>
                </a:lnTo>
                <a:close/>
              </a:path>
            </a:pathLst>
          </a:custGeom>
          <a:solidFill>
            <a:srgbClr val="9B928C"/>
          </a:solidFill>
          <a:ln>
            <a:noFill/>
          </a:ln>
        </p:spPr>
        <p:txBody>
          <a:bodyPr/>
          <a:lstStyle/>
          <a:p>
            <a:endParaRPr lang="zh-CN" altLang="en-US"/>
          </a:p>
        </p:txBody>
      </p:sp>
      <p:sp>
        <p:nvSpPr>
          <p:cNvPr id="17" name="Oval 6"/>
          <p:cNvSpPr>
            <a:spLocks noChangeArrowheads="1"/>
          </p:cNvSpPr>
          <p:nvPr/>
        </p:nvSpPr>
        <p:spPr bwMode="auto">
          <a:xfrm>
            <a:off x="1163173" y="1047394"/>
            <a:ext cx="1076325" cy="1076325"/>
          </a:xfrm>
          <a:prstGeom prst="ellipse">
            <a:avLst/>
          </a:prstGeom>
          <a:solidFill>
            <a:schemeClr val="bg2"/>
          </a:solidFill>
          <a:ln>
            <a:noFill/>
          </a:ln>
        </p:spPr>
        <p:txBody>
          <a:bodyPr/>
          <a:lstStyle/>
          <a:p>
            <a:endParaRPr lang="zh-CN" altLang="en-US">
              <a:ea typeface="宋体" panose="02010600030101010101" pitchFamily="2" charset="-122"/>
            </a:endParaRPr>
          </a:p>
        </p:txBody>
      </p:sp>
      <p:sp>
        <p:nvSpPr>
          <p:cNvPr id="18" name="Oval 7"/>
          <p:cNvSpPr>
            <a:spLocks noChangeArrowheads="1"/>
          </p:cNvSpPr>
          <p:nvPr/>
        </p:nvSpPr>
        <p:spPr bwMode="auto">
          <a:xfrm>
            <a:off x="1253661" y="1137881"/>
            <a:ext cx="896937" cy="895350"/>
          </a:xfrm>
          <a:prstGeom prst="ellipse">
            <a:avLst/>
          </a:prstGeom>
          <a:solidFill>
            <a:srgbClr val="685D5C"/>
          </a:solidFill>
          <a:ln>
            <a:noFill/>
          </a:ln>
        </p:spPr>
        <p:txBody>
          <a:bodyPr/>
          <a:lstStyle/>
          <a:p>
            <a:endParaRPr lang="zh-CN" altLang="en-US">
              <a:ea typeface="宋体" panose="02010600030101010101" pitchFamily="2" charset="-122"/>
            </a:endParaRPr>
          </a:p>
        </p:txBody>
      </p:sp>
      <p:sp>
        <p:nvSpPr>
          <p:cNvPr id="19" name="TextBox 18"/>
          <p:cNvSpPr txBox="1">
            <a:spLocks noChangeArrowheads="1"/>
          </p:cNvSpPr>
          <p:nvPr/>
        </p:nvSpPr>
        <p:spPr bwMode="auto">
          <a:xfrm>
            <a:off x="1253661" y="1261706"/>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a:solidFill>
                  <a:schemeClr val="bg1"/>
                </a:solidFill>
                <a:latin typeface="微软雅黑" panose="020B0503020204020204" pitchFamily="34" charset="-122"/>
              </a:rPr>
              <a:t>01</a:t>
            </a:r>
          </a:p>
        </p:txBody>
      </p:sp>
      <p:sp>
        <p:nvSpPr>
          <p:cNvPr id="20" name="Oval 6"/>
          <p:cNvSpPr>
            <a:spLocks noChangeArrowheads="1"/>
          </p:cNvSpPr>
          <p:nvPr/>
        </p:nvSpPr>
        <p:spPr bwMode="auto">
          <a:xfrm>
            <a:off x="1163173" y="4568746"/>
            <a:ext cx="1076325" cy="1076325"/>
          </a:xfrm>
          <a:prstGeom prst="ellipse">
            <a:avLst/>
          </a:prstGeom>
          <a:solidFill>
            <a:schemeClr val="bg2"/>
          </a:solidFill>
          <a:ln>
            <a:noFill/>
          </a:ln>
        </p:spPr>
        <p:txBody>
          <a:bodyPr/>
          <a:lstStyle/>
          <a:p>
            <a:endParaRPr lang="zh-CN" altLang="en-US">
              <a:ea typeface="宋体" panose="02010600030101010101" pitchFamily="2" charset="-122"/>
            </a:endParaRPr>
          </a:p>
        </p:txBody>
      </p:sp>
      <p:sp>
        <p:nvSpPr>
          <p:cNvPr id="21" name="Oval 7"/>
          <p:cNvSpPr>
            <a:spLocks noChangeArrowheads="1"/>
          </p:cNvSpPr>
          <p:nvPr/>
        </p:nvSpPr>
        <p:spPr bwMode="auto">
          <a:xfrm>
            <a:off x="1253661" y="4685112"/>
            <a:ext cx="896937" cy="895350"/>
          </a:xfrm>
          <a:prstGeom prst="ellipse">
            <a:avLst/>
          </a:prstGeom>
          <a:solidFill>
            <a:srgbClr val="685D5C"/>
          </a:solidFill>
          <a:ln>
            <a:noFill/>
          </a:ln>
        </p:spPr>
        <p:txBody>
          <a:bodyPr/>
          <a:lstStyle/>
          <a:p>
            <a:endParaRPr lang="zh-CN" altLang="en-US">
              <a:ea typeface="宋体" panose="02010600030101010101" pitchFamily="2" charset="-122"/>
            </a:endParaRPr>
          </a:p>
        </p:txBody>
      </p:sp>
      <p:sp>
        <p:nvSpPr>
          <p:cNvPr id="22" name="Oval 6"/>
          <p:cNvSpPr>
            <a:spLocks noChangeArrowheads="1"/>
          </p:cNvSpPr>
          <p:nvPr/>
        </p:nvSpPr>
        <p:spPr bwMode="auto">
          <a:xfrm>
            <a:off x="1164761" y="2886215"/>
            <a:ext cx="1076325" cy="1076325"/>
          </a:xfrm>
          <a:prstGeom prst="ellipse">
            <a:avLst/>
          </a:prstGeom>
          <a:solidFill>
            <a:schemeClr val="bg2"/>
          </a:solidFill>
          <a:ln>
            <a:noFill/>
          </a:ln>
        </p:spPr>
        <p:txBody>
          <a:bodyPr/>
          <a:lstStyle/>
          <a:p>
            <a:endParaRPr lang="zh-CN" altLang="en-US">
              <a:ea typeface="宋体" panose="02010600030101010101" pitchFamily="2" charset="-122"/>
            </a:endParaRPr>
          </a:p>
        </p:txBody>
      </p:sp>
      <p:sp>
        <p:nvSpPr>
          <p:cNvPr id="23" name="Oval 7"/>
          <p:cNvSpPr>
            <a:spLocks noChangeArrowheads="1"/>
          </p:cNvSpPr>
          <p:nvPr/>
        </p:nvSpPr>
        <p:spPr bwMode="auto">
          <a:xfrm>
            <a:off x="1255248" y="2976703"/>
            <a:ext cx="895350" cy="895350"/>
          </a:xfrm>
          <a:prstGeom prst="ellipse">
            <a:avLst/>
          </a:prstGeom>
          <a:solidFill>
            <a:srgbClr val="685D5C"/>
          </a:solidFill>
          <a:ln>
            <a:noFill/>
          </a:ln>
        </p:spPr>
        <p:txBody>
          <a:bodyPr/>
          <a:lstStyle/>
          <a:p>
            <a:endParaRPr lang="zh-CN" altLang="en-US">
              <a:ea typeface="宋体" panose="02010600030101010101" pitchFamily="2" charset="-122"/>
            </a:endParaRPr>
          </a:p>
        </p:txBody>
      </p:sp>
      <p:sp>
        <p:nvSpPr>
          <p:cNvPr id="24" name="TextBox 25"/>
          <p:cNvSpPr txBox="1">
            <a:spLocks noChangeArrowheads="1"/>
          </p:cNvSpPr>
          <p:nvPr/>
        </p:nvSpPr>
        <p:spPr bwMode="auto">
          <a:xfrm>
            <a:off x="1248898" y="3100527"/>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a:solidFill>
                  <a:schemeClr val="bg1"/>
                </a:solidFill>
                <a:latin typeface="微软雅黑" panose="020B0503020204020204" pitchFamily="34" charset="-122"/>
              </a:rPr>
              <a:t>02</a:t>
            </a:r>
          </a:p>
        </p:txBody>
      </p:sp>
      <p:sp>
        <p:nvSpPr>
          <p:cNvPr id="25" name="TextBox 26"/>
          <p:cNvSpPr txBox="1">
            <a:spLocks noChangeArrowheads="1"/>
          </p:cNvSpPr>
          <p:nvPr/>
        </p:nvSpPr>
        <p:spPr bwMode="auto">
          <a:xfrm>
            <a:off x="1238954" y="4809729"/>
            <a:ext cx="901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600" b="1" dirty="0">
                <a:solidFill>
                  <a:schemeClr val="bg1"/>
                </a:solidFill>
                <a:latin typeface="微软雅黑" panose="020B0503020204020204" pitchFamily="34" charset="-122"/>
              </a:rPr>
              <a:t>03</a:t>
            </a:r>
          </a:p>
        </p:txBody>
      </p:sp>
      <p:sp>
        <p:nvSpPr>
          <p:cNvPr id="2" name="Rectangle 2"/>
          <p:cNvSpPr>
            <a:spLocks noChangeArrowheads="1"/>
          </p:cNvSpPr>
          <p:nvPr/>
        </p:nvSpPr>
        <p:spPr bwMode="auto">
          <a:xfrm>
            <a:off x="7001435" y="3796054"/>
            <a:ext cx="1736182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nvPr>
        </p:nvGraphicFramePr>
        <p:xfrm>
          <a:off x="7010401" y="3519683"/>
          <a:ext cx="259976" cy="259976"/>
        </p:xfrm>
        <a:graphic>
          <a:graphicData uri="http://schemas.openxmlformats.org/presentationml/2006/ole">
            <mc:AlternateContent xmlns:mc="http://schemas.openxmlformats.org/markup-compatibility/2006">
              <mc:Choice xmlns:v="urn:schemas-microsoft-com:vml" Requires="v">
                <p:oleObj spid="_x0000_s22637" r:id="rId3" imgW="139639" imgH="190417" progId="Equation.DSMT4">
                  <p:embed/>
                </p:oleObj>
              </mc:Choice>
              <mc:Fallback>
                <p:oleObj r:id="rId3" imgW="139639" imgH="1904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1" y="3519683"/>
                        <a:ext cx="259976" cy="259976"/>
                      </a:xfrm>
                      <a:prstGeom prst="rect">
                        <a:avLst/>
                      </a:prstGeom>
                      <a:noFill/>
                    </p:spPr>
                  </p:pic>
                </p:oleObj>
              </mc:Fallback>
            </mc:AlternateContent>
          </a:graphicData>
        </a:graphic>
      </p:graphicFrame>
      <p:sp>
        <p:nvSpPr>
          <p:cNvPr id="2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对象 27"/>
          <p:cNvGraphicFramePr>
            <a:graphicFrameLocks noChangeAspect="1"/>
          </p:cNvGraphicFramePr>
          <p:nvPr>
            <p:extLst/>
          </p:nvPr>
        </p:nvGraphicFramePr>
        <p:xfrm>
          <a:off x="8740588" y="3430813"/>
          <a:ext cx="993750" cy="441240"/>
        </p:xfrm>
        <a:graphic>
          <a:graphicData uri="http://schemas.openxmlformats.org/presentationml/2006/ole">
            <mc:AlternateContent xmlns:mc="http://schemas.openxmlformats.org/markup-compatibility/2006">
              <mc:Choice xmlns:v="urn:schemas-microsoft-com:vml" Requires="v">
                <p:oleObj spid="_x0000_s22638" r:id="rId5" imgW="875920" imgH="406224" progId="Equation.DSMT4">
                  <p:embed/>
                </p:oleObj>
              </mc:Choice>
              <mc:Fallback>
                <p:oleObj r:id="rId5" imgW="875920" imgH="406224"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40588" y="3430813"/>
                        <a:ext cx="993750" cy="441240"/>
                      </a:xfrm>
                      <a:prstGeom prst="rect">
                        <a:avLst/>
                      </a:prstGeom>
                      <a:noFill/>
                    </p:spPr>
                  </p:pic>
                </p:oleObj>
              </mc:Fallback>
            </mc:AlternateContent>
          </a:graphicData>
        </a:graphic>
      </p:graphicFrame>
      <p:sp>
        <p:nvSpPr>
          <p:cNvPr id="29" name="Rectangle 6"/>
          <p:cNvSpPr>
            <a:spLocks noChangeArrowheads="1"/>
          </p:cNvSpPr>
          <p:nvPr/>
        </p:nvSpPr>
        <p:spPr bwMode="auto">
          <a:xfrm>
            <a:off x="0" y="-1"/>
            <a:ext cx="1899277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0" name="对象 29"/>
          <p:cNvGraphicFramePr>
            <a:graphicFrameLocks noChangeAspect="1"/>
          </p:cNvGraphicFramePr>
          <p:nvPr>
            <p:extLst/>
          </p:nvPr>
        </p:nvGraphicFramePr>
        <p:xfrm>
          <a:off x="10319565" y="3555637"/>
          <a:ext cx="143435" cy="284398"/>
        </p:xfrm>
        <a:graphic>
          <a:graphicData uri="http://schemas.openxmlformats.org/presentationml/2006/ole">
            <mc:AlternateContent xmlns:mc="http://schemas.openxmlformats.org/markup-compatibility/2006">
              <mc:Choice xmlns:v="urn:schemas-microsoft-com:vml" Requires="v">
                <p:oleObj spid="_x0000_s22639" r:id="rId7" imgW="126780" imgH="164814" progId="Equation.DSMT4">
                  <p:embed/>
                </p:oleObj>
              </mc:Choice>
              <mc:Fallback>
                <p:oleObj r:id="rId7" imgW="126780" imgH="164814"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19565" y="3555637"/>
                        <a:ext cx="143435" cy="284398"/>
                      </a:xfrm>
                      <a:prstGeom prst="rect">
                        <a:avLst/>
                      </a:prstGeom>
                      <a:noFill/>
                    </p:spPr>
                  </p:pic>
                </p:oleObj>
              </mc:Fallback>
            </mc:AlternateContent>
          </a:graphicData>
        </a:graphic>
      </p:graphicFrame>
      <p:sp>
        <p:nvSpPr>
          <p:cNvPr id="31"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 name="对象 31"/>
          <p:cNvGraphicFramePr>
            <a:graphicFrameLocks noChangeAspect="1"/>
          </p:cNvGraphicFramePr>
          <p:nvPr>
            <p:extLst/>
          </p:nvPr>
        </p:nvGraphicFramePr>
        <p:xfrm>
          <a:off x="5880114" y="3840478"/>
          <a:ext cx="395911" cy="263178"/>
        </p:xfrm>
        <a:graphic>
          <a:graphicData uri="http://schemas.openxmlformats.org/presentationml/2006/ole">
            <mc:AlternateContent xmlns:mc="http://schemas.openxmlformats.org/markup-compatibility/2006">
              <mc:Choice xmlns:v="urn:schemas-microsoft-com:vml" Requires="v">
                <p:oleObj spid="_x0000_s22640" r:id="rId9" imgW="317225" imgH="190335" progId="Equation.DSMT4">
                  <p:embed/>
                </p:oleObj>
              </mc:Choice>
              <mc:Fallback>
                <p:oleObj r:id="rId9" imgW="317225" imgH="190335"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80114" y="3840478"/>
                        <a:ext cx="395911" cy="263178"/>
                      </a:xfrm>
                      <a:prstGeom prst="rect">
                        <a:avLst/>
                      </a:prstGeom>
                      <a:noFill/>
                    </p:spPr>
                  </p:pic>
                </p:oleObj>
              </mc:Fallback>
            </mc:AlternateContent>
          </a:graphicData>
        </a:graphic>
      </p:graphicFrame>
      <p:sp>
        <p:nvSpPr>
          <p:cNvPr id="33" name="Rectangle 10"/>
          <p:cNvSpPr>
            <a:spLocks noChangeArrowheads="1"/>
          </p:cNvSpPr>
          <p:nvPr/>
        </p:nvSpPr>
        <p:spPr bwMode="auto">
          <a:xfrm>
            <a:off x="7270377" y="4127907"/>
            <a:ext cx="2886514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4" name="对象 33"/>
          <p:cNvGraphicFramePr>
            <a:graphicFrameLocks noChangeAspect="1"/>
          </p:cNvGraphicFramePr>
          <p:nvPr>
            <p:extLst/>
          </p:nvPr>
        </p:nvGraphicFramePr>
        <p:xfrm>
          <a:off x="7270377" y="3869466"/>
          <a:ext cx="217992" cy="217992"/>
        </p:xfrm>
        <a:graphic>
          <a:graphicData uri="http://schemas.openxmlformats.org/presentationml/2006/ole">
            <mc:AlternateContent xmlns:mc="http://schemas.openxmlformats.org/markup-compatibility/2006">
              <mc:Choice xmlns:v="urn:schemas-microsoft-com:vml" Requires="v">
                <p:oleObj spid="_x0000_s22641" r:id="rId11" imgW="114102" imgH="126780" progId="Equation.DSMT4">
                  <p:embed/>
                </p:oleObj>
              </mc:Choice>
              <mc:Fallback>
                <p:oleObj r:id="rId11" imgW="114102" imgH="1267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70377" y="3869466"/>
                        <a:ext cx="217992" cy="217992"/>
                      </a:xfrm>
                      <a:prstGeom prst="rect">
                        <a:avLst/>
                      </a:prstGeom>
                      <a:noFill/>
                    </p:spPr>
                  </p:pic>
                </p:oleObj>
              </mc:Fallback>
            </mc:AlternateContent>
          </a:graphicData>
        </a:graphic>
      </p:graphicFrame>
      <p:sp>
        <p:nvSpPr>
          <p:cNvPr id="35"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 name="对象 35"/>
          <p:cNvGraphicFramePr>
            <a:graphicFrameLocks noChangeAspect="1"/>
          </p:cNvGraphicFramePr>
          <p:nvPr>
            <p:extLst/>
          </p:nvPr>
        </p:nvGraphicFramePr>
        <p:xfrm>
          <a:off x="4774479" y="5213795"/>
          <a:ext cx="278708" cy="278708"/>
        </p:xfrm>
        <a:graphic>
          <a:graphicData uri="http://schemas.openxmlformats.org/presentationml/2006/ole">
            <mc:AlternateContent xmlns:mc="http://schemas.openxmlformats.org/markup-compatibility/2006">
              <mc:Choice xmlns:v="urn:schemas-microsoft-com:vml" Requires="v">
                <p:oleObj spid="_x0000_s22642" r:id="rId13" imgW="139639" imgH="190417" progId="Equation.DSMT4">
                  <p:embed/>
                </p:oleObj>
              </mc:Choice>
              <mc:Fallback>
                <p:oleObj r:id="rId13" imgW="139639" imgH="190417"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74479" y="5213795"/>
                        <a:ext cx="278708" cy="278708"/>
                      </a:xfrm>
                      <a:prstGeom prst="rect">
                        <a:avLst/>
                      </a:prstGeom>
                      <a:noFill/>
                    </p:spPr>
                  </p:pic>
                </p:oleObj>
              </mc:Fallback>
            </mc:AlternateContent>
          </a:graphicData>
        </a:graphic>
      </p:graphicFrame>
      <p:sp>
        <p:nvSpPr>
          <p:cNvPr id="37"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 name="对象 40"/>
          <p:cNvGraphicFramePr>
            <a:graphicFrameLocks noChangeAspect="1"/>
          </p:cNvGraphicFramePr>
          <p:nvPr>
            <p:extLst/>
          </p:nvPr>
        </p:nvGraphicFramePr>
        <p:xfrm>
          <a:off x="6868416" y="5217985"/>
          <a:ext cx="278708" cy="278708"/>
        </p:xfrm>
        <a:graphic>
          <a:graphicData uri="http://schemas.openxmlformats.org/presentationml/2006/ole">
            <mc:AlternateContent xmlns:mc="http://schemas.openxmlformats.org/markup-compatibility/2006">
              <mc:Choice xmlns:v="urn:schemas-microsoft-com:vml" Requires="v">
                <p:oleObj spid="_x0000_s22643" r:id="rId15" imgW="139639" imgH="190417" progId="Equation.DSMT4">
                  <p:embed/>
                </p:oleObj>
              </mc:Choice>
              <mc:Fallback>
                <p:oleObj r:id="rId15" imgW="139639" imgH="190417"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68416" y="5217985"/>
                        <a:ext cx="278708" cy="278708"/>
                      </a:xfrm>
                      <a:prstGeom prst="rect">
                        <a:avLst/>
                      </a:prstGeom>
                      <a:noFill/>
                    </p:spPr>
                  </p:pic>
                </p:oleObj>
              </mc:Fallback>
            </mc:AlternateContent>
          </a:graphicData>
        </a:graphic>
      </p:graphicFrame>
      <p:sp>
        <p:nvSpPr>
          <p:cNvPr id="39" name="Rectangle 22"/>
          <p:cNvSpPr>
            <a:spLocks noChangeArrowheads="1"/>
          </p:cNvSpPr>
          <p:nvPr/>
        </p:nvSpPr>
        <p:spPr bwMode="auto">
          <a:xfrm>
            <a:off x="7670748" y="4692405"/>
            <a:ext cx="1497847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0" name="对象 39"/>
          <p:cNvGraphicFramePr>
            <a:graphicFrameLocks noChangeAspect="1"/>
          </p:cNvGraphicFramePr>
          <p:nvPr>
            <p:extLst/>
          </p:nvPr>
        </p:nvGraphicFramePr>
        <p:xfrm>
          <a:off x="7705253" y="5228304"/>
          <a:ext cx="557415" cy="278708"/>
        </p:xfrm>
        <a:graphic>
          <a:graphicData uri="http://schemas.openxmlformats.org/presentationml/2006/ole">
            <mc:AlternateContent xmlns:mc="http://schemas.openxmlformats.org/markup-compatibility/2006">
              <mc:Choice xmlns:v="urn:schemas-microsoft-com:vml" Requires="v">
                <p:oleObj spid="_x0000_s22644" r:id="rId16" imgW="380835" imgH="190417" progId="Equation.DSMT4">
                  <p:embed/>
                </p:oleObj>
              </mc:Choice>
              <mc:Fallback>
                <p:oleObj r:id="rId16" imgW="380835" imgH="190417"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705253" y="5228304"/>
                        <a:ext cx="557415" cy="278708"/>
                      </a:xfrm>
                      <a:prstGeom prst="rect">
                        <a:avLst/>
                      </a:prstGeom>
                      <a:noFill/>
                    </p:spPr>
                  </p:pic>
                </p:oleObj>
              </mc:Fallback>
            </mc:AlternateContent>
          </a:graphicData>
        </a:graphic>
      </p:graphicFrame>
      <p:sp>
        <p:nvSpPr>
          <p:cNvPr id="42" name="Rectangle 24"/>
          <p:cNvSpPr>
            <a:spLocks noChangeArrowheads="1"/>
          </p:cNvSpPr>
          <p:nvPr/>
        </p:nvSpPr>
        <p:spPr bwMode="auto">
          <a:xfrm>
            <a:off x="353682" y="110221"/>
            <a:ext cx="1415889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3" name="对象 42"/>
          <p:cNvGraphicFramePr>
            <a:graphicFrameLocks noChangeAspect="1"/>
          </p:cNvGraphicFramePr>
          <p:nvPr>
            <p:extLst/>
          </p:nvPr>
        </p:nvGraphicFramePr>
        <p:xfrm>
          <a:off x="3993878" y="5505611"/>
          <a:ext cx="546375" cy="218172"/>
        </p:xfrm>
        <a:graphic>
          <a:graphicData uri="http://schemas.openxmlformats.org/presentationml/2006/ole">
            <mc:AlternateContent xmlns:mc="http://schemas.openxmlformats.org/markup-compatibility/2006">
              <mc:Choice xmlns:v="urn:schemas-microsoft-com:vml" Requires="v">
                <p:oleObj spid="_x0000_s22645" r:id="rId18" imgW="482391" imgH="152334" progId="Equation.DSMT4">
                  <p:embed/>
                </p:oleObj>
              </mc:Choice>
              <mc:Fallback>
                <p:oleObj r:id="rId18" imgW="482391" imgH="152334"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93878" y="5505611"/>
                        <a:ext cx="546375" cy="218172"/>
                      </a:xfrm>
                      <a:prstGeom prst="rect">
                        <a:avLst/>
                      </a:prstGeom>
                      <a:noFill/>
                    </p:spPr>
                  </p:pic>
                </p:oleObj>
              </mc:Fallback>
            </mc:AlternateContent>
          </a:graphicData>
        </a:graphic>
      </p:graphicFrame>
      <p:sp>
        <p:nvSpPr>
          <p:cNvPr id="44" name="Rectangle 26"/>
          <p:cNvSpPr>
            <a:spLocks noChangeArrowheads="1"/>
          </p:cNvSpPr>
          <p:nvPr/>
        </p:nvSpPr>
        <p:spPr bwMode="auto">
          <a:xfrm>
            <a:off x="5659611" y="5716779"/>
            <a:ext cx="1440237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5" name="对象 44"/>
          <p:cNvGraphicFramePr>
            <a:graphicFrameLocks noChangeAspect="1"/>
          </p:cNvGraphicFramePr>
          <p:nvPr>
            <p:extLst/>
          </p:nvPr>
        </p:nvGraphicFramePr>
        <p:xfrm>
          <a:off x="5504671" y="5506129"/>
          <a:ext cx="431321" cy="215661"/>
        </p:xfrm>
        <a:graphic>
          <a:graphicData uri="http://schemas.openxmlformats.org/presentationml/2006/ole">
            <mc:AlternateContent xmlns:mc="http://schemas.openxmlformats.org/markup-compatibility/2006">
              <mc:Choice xmlns:v="urn:schemas-microsoft-com:vml" Requires="v">
                <p:oleObj spid="_x0000_s22646" r:id="rId20" imgW="368140" imgH="152334" progId="Equation.DSMT4">
                  <p:embed/>
                </p:oleObj>
              </mc:Choice>
              <mc:Fallback>
                <p:oleObj r:id="rId20" imgW="368140" imgH="152334"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04671" y="5506129"/>
                        <a:ext cx="431321" cy="215661"/>
                      </a:xfrm>
                      <a:prstGeom prst="rect">
                        <a:avLst/>
                      </a:prstGeom>
                      <a:noFill/>
                    </p:spPr>
                  </p:pic>
                </p:oleObj>
              </mc:Fallback>
            </mc:AlternateContent>
          </a:graphicData>
        </a:graphic>
      </p:graphicFrame>
      <p:sp>
        <p:nvSpPr>
          <p:cNvPr id="46" name="Rectangle 28"/>
          <p:cNvSpPr>
            <a:spLocks noChangeArrowheads="1"/>
          </p:cNvSpPr>
          <p:nvPr/>
        </p:nvSpPr>
        <p:spPr bwMode="auto">
          <a:xfrm>
            <a:off x="10371718" y="57276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7" name="对象 46"/>
          <p:cNvGraphicFramePr>
            <a:graphicFrameLocks noChangeAspect="1"/>
          </p:cNvGraphicFramePr>
          <p:nvPr>
            <p:extLst/>
          </p:nvPr>
        </p:nvGraphicFramePr>
        <p:xfrm>
          <a:off x="10354958" y="5514291"/>
          <a:ext cx="216084" cy="216084"/>
        </p:xfrm>
        <a:graphic>
          <a:graphicData uri="http://schemas.openxmlformats.org/presentationml/2006/ole">
            <mc:AlternateContent xmlns:mc="http://schemas.openxmlformats.org/markup-compatibility/2006">
              <mc:Choice xmlns:v="urn:schemas-microsoft-com:vml" Requires="v">
                <p:oleObj spid="_x0000_s22647" r:id="rId22" imgW="139700" imgH="139700" progId="Equation.DSMT4">
                  <p:embed/>
                </p:oleObj>
              </mc:Choice>
              <mc:Fallback>
                <p:oleObj r:id="rId22" imgW="139700" imgH="13970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354958" y="5514291"/>
                        <a:ext cx="216084" cy="216084"/>
                      </a:xfrm>
                      <a:prstGeom prst="rect">
                        <a:avLst/>
                      </a:prstGeom>
                      <a:noFill/>
                    </p:spPr>
                  </p:pic>
                </p:oleObj>
              </mc:Fallback>
            </mc:AlternateContent>
          </a:graphicData>
        </a:graphic>
      </p:graphicFrame>
      <p:sp>
        <p:nvSpPr>
          <p:cNvPr id="48" name="Rectangle 30"/>
          <p:cNvSpPr>
            <a:spLocks noChangeArrowheads="1"/>
          </p:cNvSpPr>
          <p:nvPr/>
        </p:nvSpPr>
        <p:spPr bwMode="auto">
          <a:xfrm>
            <a:off x="3836895" y="4579206"/>
            <a:ext cx="1418496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49" name="对象 48"/>
          <p:cNvGraphicFramePr>
            <a:graphicFrameLocks noChangeAspect="1"/>
          </p:cNvGraphicFramePr>
          <p:nvPr>
            <p:extLst/>
          </p:nvPr>
        </p:nvGraphicFramePr>
        <p:xfrm>
          <a:off x="4020960" y="5748877"/>
          <a:ext cx="548616" cy="219066"/>
        </p:xfrm>
        <a:graphic>
          <a:graphicData uri="http://schemas.openxmlformats.org/presentationml/2006/ole">
            <mc:AlternateContent xmlns:mc="http://schemas.openxmlformats.org/markup-compatibility/2006">
              <mc:Choice xmlns:v="urn:schemas-microsoft-com:vml" Requires="v">
                <p:oleObj spid="_x0000_s22648" r:id="rId24" imgW="482391" imgH="152334" progId="Equation.DSMT4">
                  <p:embed/>
                </p:oleObj>
              </mc:Choice>
              <mc:Fallback>
                <p:oleObj r:id="rId24" imgW="482391" imgH="152334"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020960" y="5748877"/>
                        <a:ext cx="548616" cy="219066"/>
                      </a:xfrm>
                      <a:prstGeom prst="rect">
                        <a:avLst/>
                      </a:prstGeom>
                      <a:noFill/>
                    </p:spPr>
                  </p:pic>
                </p:oleObj>
              </mc:Fallback>
            </mc:AlternateContent>
          </a:graphicData>
        </a:graphic>
      </p:graphicFrame>
      <p:sp>
        <p:nvSpPr>
          <p:cNvPr id="50" name="Rectangle 32"/>
          <p:cNvSpPr>
            <a:spLocks noChangeArrowheads="1"/>
          </p:cNvSpPr>
          <p:nvPr/>
        </p:nvSpPr>
        <p:spPr bwMode="auto">
          <a:xfrm>
            <a:off x="3166927" y="6218412"/>
            <a:ext cx="1239450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1" name="对象 50"/>
          <p:cNvGraphicFramePr>
            <a:graphicFrameLocks noChangeAspect="1"/>
          </p:cNvGraphicFramePr>
          <p:nvPr>
            <p:extLst/>
          </p:nvPr>
        </p:nvGraphicFramePr>
        <p:xfrm>
          <a:off x="3166927" y="5994136"/>
          <a:ext cx="528919" cy="211201"/>
        </p:xfrm>
        <a:graphic>
          <a:graphicData uri="http://schemas.openxmlformats.org/presentationml/2006/ole">
            <mc:AlternateContent xmlns:mc="http://schemas.openxmlformats.org/markup-compatibility/2006">
              <mc:Choice xmlns:v="urn:schemas-microsoft-com:vml" Requires="v">
                <p:oleObj spid="_x0000_s22649" r:id="rId26" imgW="482391" imgH="152334" progId="Equation.DSMT4">
                  <p:embed/>
                </p:oleObj>
              </mc:Choice>
              <mc:Fallback>
                <p:oleObj r:id="rId26" imgW="482391" imgH="152334" progId="Equation.DSMT4">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166927" y="5994136"/>
                        <a:ext cx="528919" cy="211201"/>
                      </a:xfrm>
                      <a:prstGeom prst="rect">
                        <a:avLst/>
                      </a:prstGeom>
                      <a:noFill/>
                    </p:spPr>
                  </p:pic>
                </p:oleObj>
              </mc:Fallback>
            </mc:AlternateContent>
          </a:graphicData>
        </a:graphic>
      </p:graphicFrame>
    </p:spTree>
    <p:extLst>
      <p:ext uri="{BB962C8B-B14F-4D97-AF65-F5344CB8AC3E}">
        <p14:creationId xmlns:p14="http://schemas.microsoft.com/office/powerpoint/2010/main" val="43364412"/>
      </p:ext>
    </p:extLst>
  </p:cSld>
  <p:clrMapOvr>
    <a:masterClrMapping/>
  </p:clrMapOvr>
  <p:transition spd="med">
    <p:pull/>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0C51645-CD26-4300-B487-079B8D179314}"/>
              </a:ext>
            </a:extLst>
          </p:cNvPr>
          <p:cNvSpPr/>
          <p:nvPr/>
        </p:nvSpPr>
        <p:spPr>
          <a:xfrm>
            <a:off x="4774479"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4" name="标题 1"/>
          <p:cNvSpPr txBox="1">
            <a:spLocks/>
          </p:cNvSpPr>
          <p:nvPr/>
        </p:nvSpPr>
        <p:spPr>
          <a:xfrm>
            <a:off x="4858566"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相关分析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计算</a:t>
            </a: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31378" y="409839"/>
            <a:ext cx="3188597" cy="461665"/>
          </a:xfrm>
          <a:prstGeom prst="rect">
            <a:avLst/>
          </a:prstGeom>
          <a:noFill/>
        </p:spPr>
        <p:txBody>
          <a:bodyPr wrap="square" rtlCol="0">
            <a:spAutoFit/>
          </a:bodyPr>
          <a:lstStyle/>
          <a:p>
            <a:pPr marL="0" lvl="3"/>
            <a:r>
              <a:rPr lang="en-US" altLang="zh-CN" sz="2400" dirty="0" smtClean="0">
                <a:latin typeface="微软雅黑" panose="020B0503020204020204" pitchFamily="34" charset="-122"/>
                <a:ea typeface="微软雅黑" panose="020B0503020204020204" pitchFamily="34" charset="-122"/>
              </a:rPr>
              <a:t>Kendall</a:t>
            </a:r>
            <a:r>
              <a:rPr lang="zh-CN" altLang="en-US" sz="2400" dirty="0" smtClean="0">
                <a:latin typeface="微软雅黑" panose="020B0503020204020204" pitchFamily="34" charset="-122"/>
                <a:ea typeface="微软雅黑" panose="020B0503020204020204" pitchFamily="34" charset="-122"/>
              </a:rPr>
              <a:t>等级</a:t>
            </a:r>
            <a:r>
              <a:rPr lang="zh-CN" altLang="zh-CN" sz="2400" dirty="0" smtClean="0">
                <a:effectLst>
                  <a:glow>
                    <a:srgbClr val="000000"/>
                  </a:glow>
                  <a:reflection stA="0" endPos="0" fadeDir="0" sx="0" sy="0"/>
                </a:effectLst>
                <a:latin typeface="微软雅黑" panose="020B0503020204020204" pitchFamily="34" charset="-122"/>
                <a:ea typeface="微软雅黑" panose="020B0503020204020204" pitchFamily="34" charset="-122"/>
              </a:rPr>
              <a:t>相关系数</a:t>
            </a:r>
            <a:endParaRPr lang="zh-CN" altLang="zh-CN" sz="2400" dirty="0">
              <a:effectLst>
                <a:glow>
                  <a:srgbClr val="000000"/>
                </a:glow>
                <a:reflection stA="0" endPos="0" fadeDir="0" sx="0" sy="0"/>
              </a:effectLst>
              <a:latin typeface="微软雅黑" panose="020B0503020204020204" pitchFamily="34" charset="-122"/>
              <a:ea typeface="微软雅黑" panose="020B0503020204020204" pitchFamily="34" charset="-122"/>
            </a:endParaRPr>
          </a:p>
        </p:txBody>
      </p:sp>
      <p:sp>
        <p:nvSpPr>
          <p:cNvPr id="79" name="矩形 78"/>
          <p:cNvSpPr/>
          <p:nvPr/>
        </p:nvSpPr>
        <p:spPr>
          <a:xfrm>
            <a:off x="586596" y="1178068"/>
            <a:ext cx="5958316" cy="56799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p:cNvSpPr/>
          <p:nvPr/>
        </p:nvSpPr>
        <p:spPr>
          <a:xfrm>
            <a:off x="6424817" y="1178068"/>
            <a:ext cx="5246722" cy="5679931"/>
          </a:xfrm>
          <a:prstGeom prst="rect">
            <a:avLst/>
          </a:prstGeom>
          <a:solidFill>
            <a:srgbClr val="685D5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p:cNvSpPr txBox="1"/>
          <p:nvPr/>
        </p:nvSpPr>
        <p:spPr>
          <a:xfrm>
            <a:off x="686324" y="1884897"/>
            <a:ext cx="5466164" cy="707886"/>
          </a:xfrm>
          <a:prstGeom prst="rect">
            <a:avLst/>
          </a:prstGeom>
          <a:noFill/>
        </p:spPr>
        <p:txBody>
          <a:bodyPr wrap="square" rtlCol="0">
            <a:spAutoFit/>
          </a:bodyPr>
          <a:lstStyle/>
          <a:p>
            <a:pPr algn="just"/>
            <a:r>
              <a:rPr lang="en-US" altLang="zh-CN" sz="2000" dirty="0">
                <a:latin typeface="微软雅黑" panose="020B0503020204020204" pitchFamily="34" charset="-122"/>
                <a:ea typeface="微软雅黑" panose="020B0503020204020204" pitchFamily="34" charset="-122"/>
              </a:rPr>
              <a:t>Kendall</a:t>
            </a:r>
            <a:r>
              <a:rPr lang="zh-CN" altLang="zh-CN" sz="2000" dirty="0">
                <a:latin typeface="微软雅黑" panose="020B0503020204020204" pitchFamily="34" charset="-122"/>
                <a:ea typeface="微软雅黑" panose="020B0503020204020204" pitchFamily="34" charset="-122"/>
              </a:rPr>
              <a:t>相关系数是对两个有序变量或两个秩变量之间相关程度的度量</a:t>
            </a:r>
            <a:r>
              <a:rPr lang="zh-CN" altLang="zh-CN" sz="2000" dirty="0" smtClean="0">
                <a:latin typeface="微软雅黑" panose="020B0503020204020204" pitchFamily="34" charset="-122"/>
                <a:ea typeface="微软雅黑" panose="020B0503020204020204" pitchFamily="34" charset="-122"/>
              </a:rPr>
              <a:t>统计量。</a:t>
            </a:r>
            <a:endParaRPr lang="en-US" altLang="zh-CN" sz="2000" dirty="0" smtClean="0">
              <a:latin typeface="微软雅黑" panose="020B0503020204020204" pitchFamily="34" charset="-122"/>
              <a:ea typeface="微软雅黑" panose="020B0503020204020204" pitchFamily="34" charset="-122"/>
            </a:endParaRPr>
          </a:p>
        </p:txBody>
      </p:sp>
      <p:sp>
        <p:nvSpPr>
          <p:cNvPr id="83" name="文本框 82"/>
          <p:cNvSpPr txBox="1"/>
          <p:nvPr/>
        </p:nvSpPr>
        <p:spPr>
          <a:xfrm>
            <a:off x="650138" y="3040328"/>
            <a:ext cx="5894774" cy="584775"/>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Kendall’s tau(nonparametric correlations algorithms</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算法</a:t>
            </a:r>
            <a:r>
              <a:rPr lang="en-US" altLang="zh-CN"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85" name="Rectangle 2"/>
          <p:cNvSpPr>
            <a:spLocks noChangeArrowheads="1"/>
          </p:cNvSpPr>
          <p:nvPr/>
        </p:nvSpPr>
        <p:spPr bwMode="auto">
          <a:xfrm>
            <a:off x="3194757" y="3398266"/>
            <a:ext cx="148572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7" name="Rectangle 4"/>
          <p:cNvSpPr>
            <a:spLocks noChangeArrowheads="1"/>
          </p:cNvSpPr>
          <p:nvPr/>
        </p:nvSpPr>
        <p:spPr bwMode="auto">
          <a:xfrm>
            <a:off x="4243223" y="3398266"/>
            <a:ext cx="141692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89" name="Rectangle 6"/>
          <p:cNvSpPr>
            <a:spLocks noChangeArrowheads="1"/>
          </p:cNvSpPr>
          <p:nvPr/>
        </p:nvSpPr>
        <p:spPr bwMode="auto">
          <a:xfrm>
            <a:off x="5340504" y="3414093"/>
            <a:ext cx="1378628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1" name="Rectangle 8"/>
          <p:cNvSpPr>
            <a:spLocks noChangeArrowheads="1"/>
          </p:cNvSpPr>
          <p:nvPr/>
        </p:nvSpPr>
        <p:spPr bwMode="auto">
          <a:xfrm>
            <a:off x="2691440" y="3690706"/>
            <a:ext cx="1302037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3" name="Rectangle 10"/>
          <p:cNvSpPr>
            <a:spLocks noChangeArrowheads="1"/>
          </p:cNvSpPr>
          <p:nvPr/>
        </p:nvSpPr>
        <p:spPr bwMode="auto">
          <a:xfrm>
            <a:off x="-1" y="0"/>
            <a:ext cx="1270264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0" name="Rectangle 23"/>
          <p:cNvSpPr>
            <a:spLocks noChangeArrowheads="1"/>
          </p:cNvSpPr>
          <p:nvPr/>
        </p:nvSpPr>
        <p:spPr bwMode="auto">
          <a:xfrm>
            <a:off x="4072635" y="3959396"/>
            <a:ext cx="1497843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2" name="Rectangle 25"/>
          <p:cNvSpPr>
            <a:spLocks noChangeArrowheads="1"/>
          </p:cNvSpPr>
          <p:nvPr/>
        </p:nvSpPr>
        <p:spPr bwMode="auto">
          <a:xfrm>
            <a:off x="1136593" y="4772593"/>
            <a:ext cx="1338340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106" name="文本框 105"/>
              <p:cNvSpPr txBox="1"/>
              <p:nvPr/>
            </p:nvSpPr>
            <p:spPr>
              <a:xfrm>
                <a:off x="6639712" y="2132963"/>
                <a:ext cx="4839599" cy="2670090"/>
              </a:xfrm>
              <a:prstGeom prst="rect">
                <a:avLst/>
              </a:prstGeom>
              <a:noFill/>
            </p:spPr>
            <p:txBody>
              <a:bodyPr wrap="square" rtlCol="0">
                <a:spAutoFit/>
              </a:bodyPr>
              <a:lstStyle/>
              <a:p>
                <a:r>
                  <a:rPr lang="en-US" altLang="zh-CN" sz="1600" dirty="0" smtClean="0">
                    <a:solidFill>
                      <a:schemeClr val="bg1"/>
                    </a:solidFill>
                    <a:latin typeface="微软雅黑" panose="020B0503020204020204" pitchFamily="34" charset="-122"/>
                    <a:ea typeface="微软雅黑" panose="020B0503020204020204" pitchFamily="34" charset="-122"/>
                  </a:rPr>
                  <a:t>Kendall’s tau</a:t>
                </a:r>
                <a:r>
                  <a:rPr lang="zh-CN" altLang="zh-CN" sz="1600" dirty="0">
                    <a:solidFill>
                      <a:schemeClr val="bg1"/>
                    </a:solidFill>
                    <a:latin typeface="微软雅黑" panose="020B0503020204020204" pitchFamily="34" charset="-122"/>
                    <a:ea typeface="微软雅黑" panose="020B0503020204020204" pitchFamily="34" charset="-122"/>
                  </a:rPr>
                  <a:t>相关系数的显著性检验通过</a:t>
                </a:r>
                <a:r>
                  <a:rPr lang="zh-CN" altLang="zh-CN" sz="1600" dirty="0" smtClean="0">
                    <a:solidFill>
                      <a:schemeClr val="bg1"/>
                    </a:solidFill>
                    <a:latin typeface="微软雅黑" panose="020B0503020204020204" pitchFamily="34" charset="-122"/>
                    <a:ea typeface="微软雅黑" panose="020B0503020204020204" pitchFamily="34" charset="-122"/>
                  </a:rPr>
                  <a:t>统计量</a:t>
                </a:r>
                <a:r>
                  <a:rPr lang="en-US" altLang="zh-CN" sz="1600" dirty="0">
                    <a:solidFill>
                      <a:schemeClr val="bg1"/>
                    </a:solidFill>
                    <a:latin typeface="微软雅黑" panose="020B0503020204020204" pitchFamily="34" charset="-122"/>
                    <a:ea typeface="微软雅黑" panose="020B0503020204020204" pitchFamily="34" charset="-122"/>
                  </a:rPr>
                  <a:t> </a:t>
                </a:r>
                <a14:m>
                  <m:oMath xmlns:m="http://schemas.openxmlformats.org/officeDocument/2006/math">
                    <m:r>
                      <a:rPr lang="en-US" altLang="zh-CN" sz="1600" b="0" i="1" smtClean="0">
                        <a:solidFill>
                          <a:schemeClr val="bg1"/>
                        </a:solidFill>
                        <a:latin typeface="Cambria Math" panose="02040503050406030204" pitchFamily="18" charset="0"/>
                        <a:ea typeface="微软雅黑" panose="020B0503020204020204" pitchFamily="34" charset="-122"/>
                      </a:rPr>
                      <m:t>𝑍</m:t>
                    </m:r>
                    <m:r>
                      <a:rPr lang="en-US" altLang="zh-CN" sz="1600" b="0" i="1" smtClean="0">
                        <a:solidFill>
                          <a:schemeClr val="bg1"/>
                        </a:solidFill>
                        <a:latin typeface="Cambria Math" panose="02040503050406030204" pitchFamily="18" charset="0"/>
                        <a:ea typeface="微软雅黑" panose="020B0503020204020204" pitchFamily="34" charset="-122"/>
                      </a:rPr>
                      <m:t>=</m:t>
                    </m:r>
                    <m:f>
                      <m:fPr>
                        <m:ctrlPr>
                          <a:rPr lang="en-US" altLang="zh-CN" sz="1600" b="0" i="1" smtClean="0">
                            <a:solidFill>
                              <a:schemeClr val="bg1"/>
                            </a:solidFill>
                            <a:latin typeface="Cambria Math" panose="02040503050406030204" pitchFamily="18" charset="0"/>
                            <a:ea typeface="微软雅黑" panose="020B0503020204020204" pitchFamily="34" charset="-122"/>
                          </a:rPr>
                        </m:ctrlPr>
                      </m:fPr>
                      <m:num>
                        <m:r>
                          <a:rPr lang="en-US" altLang="zh-CN" sz="1600" b="0" i="1" smtClean="0">
                            <a:solidFill>
                              <a:schemeClr val="bg1"/>
                            </a:solidFill>
                            <a:latin typeface="Cambria Math" panose="02040503050406030204" pitchFamily="18" charset="0"/>
                            <a:ea typeface="微软雅黑" panose="020B0503020204020204" pitchFamily="34" charset="-122"/>
                          </a:rPr>
                          <m:t>𝑆</m:t>
                        </m:r>
                      </m:num>
                      <m:den>
                        <m:rad>
                          <m:radPr>
                            <m:degHide m:val="on"/>
                            <m:ctrlPr>
                              <a:rPr lang="en-US" altLang="zh-CN" sz="1600" b="0" i="1" smtClean="0">
                                <a:solidFill>
                                  <a:schemeClr val="bg1"/>
                                </a:solidFill>
                                <a:latin typeface="Cambria Math" panose="02040503050406030204" pitchFamily="18" charset="0"/>
                                <a:ea typeface="微软雅黑" panose="020B0503020204020204" pitchFamily="34" charset="-122"/>
                              </a:rPr>
                            </m:ctrlPr>
                          </m:radPr>
                          <m:deg/>
                          <m:e>
                            <m:r>
                              <m:rPr>
                                <m:sty m:val="p"/>
                              </m:rPr>
                              <a:rPr lang="en-US" altLang="zh-CN" sz="1600" i="1">
                                <a:solidFill>
                                  <a:schemeClr val="bg1"/>
                                </a:solidFill>
                                <a:latin typeface="Cambria Math" panose="02040503050406030204" pitchFamily="18" charset="0"/>
                                <a:ea typeface="微软雅黑" panose="020B0503020204020204" pitchFamily="34" charset="-122"/>
                              </a:rPr>
                              <m:t>d</m:t>
                            </m:r>
                          </m:e>
                        </m:rad>
                      </m:den>
                    </m:f>
                  </m:oMath>
                </a14:m>
                <a:r>
                  <a:rPr lang="en-US" altLang="zh-CN" sz="1600" dirty="0" smtClean="0">
                    <a:solidFill>
                      <a:schemeClr val="bg1"/>
                    </a:solidFill>
                    <a:latin typeface="微软雅黑" panose="020B0503020204020204" pitchFamily="34" charset="-122"/>
                    <a:ea typeface="微软雅黑" panose="020B0503020204020204" pitchFamily="34" charset="-122"/>
                  </a:rPr>
                  <a:t>  </a:t>
                </a:r>
                <a:r>
                  <a:rPr lang="zh-CN" altLang="en-US" sz="1600" dirty="0" smtClean="0">
                    <a:solidFill>
                      <a:schemeClr val="bg1"/>
                    </a:solidFill>
                    <a:latin typeface="微软雅黑" panose="020B0503020204020204" pitchFamily="34" charset="-122"/>
                    <a:ea typeface="微软雅黑" panose="020B0503020204020204" pitchFamily="34" charset="-122"/>
                  </a:rPr>
                  <a:t>进行，</a:t>
                </a:r>
                <a:r>
                  <a:rPr lang="zh-CN" altLang="zh-CN" sz="1600" dirty="0">
                    <a:solidFill>
                      <a:schemeClr val="bg1"/>
                    </a:solidFill>
                    <a:latin typeface="微软雅黑" panose="020B0503020204020204" pitchFamily="34" charset="-122"/>
                    <a:ea typeface="微软雅黑" panose="020B0503020204020204" pitchFamily="34" charset="-122"/>
                  </a:rPr>
                  <a:t>在零假设（</a:t>
                </a:r>
                <a:r>
                  <a:rPr lang="en-US" altLang="zh-CN" sz="1600" dirty="0">
                    <a:solidFill>
                      <a:schemeClr val="bg1"/>
                    </a:solidFill>
                    <a:latin typeface="微软雅黑" panose="020B0503020204020204" pitchFamily="34" charset="-122"/>
                    <a:ea typeface="微软雅黑" panose="020B0503020204020204" pitchFamily="34" charset="-122"/>
                  </a:rPr>
                  <a:t>X</a:t>
                </a:r>
                <a:r>
                  <a:rPr lang="zh-CN" altLang="zh-CN"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Y</a:t>
                </a:r>
                <a:r>
                  <a:rPr lang="zh-CN" altLang="zh-CN" sz="1600" dirty="0">
                    <a:solidFill>
                      <a:schemeClr val="bg1"/>
                    </a:solidFill>
                    <a:latin typeface="微软雅黑" panose="020B0503020204020204" pitchFamily="34" charset="-122"/>
                    <a:ea typeface="微软雅黑" panose="020B0503020204020204" pitchFamily="34" charset="-122"/>
                  </a:rPr>
                  <a:t>不相关）成立的条件下，它近似服从正态分布</a:t>
                </a:r>
                <a:r>
                  <a:rPr lang="zh-CN" altLang="zh-CN" sz="1600" dirty="0" smtClean="0">
                    <a:solidFill>
                      <a:schemeClr val="bg1"/>
                    </a:solidFill>
                    <a:latin typeface="微软雅黑" panose="020B0503020204020204" pitchFamily="34" charset="-122"/>
                    <a:ea typeface="微软雅黑" panose="020B0503020204020204" pitchFamily="34" charset="-122"/>
                  </a:rPr>
                  <a:t>。</a:t>
                </a:r>
                <a:endParaRPr lang="en-US" altLang="zh-CN" sz="1600" dirty="0" smtClean="0">
                  <a:solidFill>
                    <a:schemeClr val="bg1"/>
                  </a:solidFill>
                  <a:latin typeface="微软雅黑" panose="020B0503020204020204" pitchFamily="34" charset="-122"/>
                  <a:ea typeface="微软雅黑" panose="020B0503020204020204" pitchFamily="34" charset="-122"/>
                </a:endParaRPr>
              </a:p>
              <a:p>
                <a:endParaRPr lang="en-US" altLang="zh-CN" sz="1600" dirty="0" smtClean="0">
                  <a:solidFill>
                    <a:schemeClr val="bg1"/>
                  </a:solidFill>
                  <a:latin typeface="微软雅黑" panose="020B0503020204020204" pitchFamily="34" charset="-122"/>
                  <a:ea typeface="微软雅黑" panose="020B0503020204020204" pitchFamily="34" charset="-122"/>
                </a:endParaRPr>
              </a:p>
              <a:p>
                <a:r>
                  <a:rPr lang="en-US" altLang="zh-CN" sz="1600" dirty="0" smtClean="0">
                    <a:solidFill>
                      <a:schemeClr val="bg1"/>
                    </a:solidFill>
                    <a:latin typeface="微软雅黑" panose="020B0503020204020204" pitchFamily="34" charset="-122"/>
                    <a:ea typeface="微软雅黑" panose="020B0503020204020204" pitchFamily="34" charset="-122"/>
                  </a:rPr>
                  <a:t>Kendall </a:t>
                </a:r>
                <a:r>
                  <a:rPr lang="zh-CN" altLang="zh-CN" sz="1600" dirty="0">
                    <a:solidFill>
                      <a:schemeClr val="bg1"/>
                    </a:solidFill>
                    <a:latin typeface="微软雅黑" panose="020B0503020204020204" pitchFamily="34" charset="-122"/>
                    <a:ea typeface="微软雅黑" panose="020B0503020204020204" pitchFamily="34" charset="-122"/>
                  </a:rPr>
                  <a:t>的</a:t>
                </a:r>
                <a:r>
                  <a:rPr lang="en-US" altLang="zh-CN" sz="1600" dirty="0">
                    <a:solidFill>
                      <a:schemeClr val="bg1"/>
                    </a:solidFill>
                    <a:latin typeface="微软雅黑" panose="020B0503020204020204" pitchFamily="34" charset="-122"/>
                    <a:ea typeface="微软雅黑" panose="020B0503020204020204" pitchFamily="34" charset="-122"/>
                  </a:rPr>
                  <a:t> tau-b (Kendall's tau-b)</a:t>
                </a:r>
                <a:r>
                  <a:rPr lang="zh-CN" altLang="zh-CN" sz="1600" dirty="0">
                    <a:solidFill>
                      <a:schemeClr val="bg1"/>
                    </a:solidFill>
                    <a:latin typeface="微软雅黑" panose="020B0503020204020204" pitchFamily="34" charset="-122"/>
                    <a:ea typeface="微软雅黑" panose="020B0503020204020204" pitchFamily="34" charset="-122"/>
                  </a:rPr>
                  <a:t>是将结果考虑在内的有序变量或排序变量的非参数相关性测量。系数的符号指示关系的方向，绝对值指示强度，绝对值越大则表示关系强度越高，可能的取值范围是从</a:t>
                </a:r>
                <a:r>
                  <a:rPr lang="en-US" altLang="zh-CN" sz="1600" dirty="0">
                    <a:solidFill>
                      <a:schemeClr val="bg1"/>
                    </a:solidFill>
                    <a:latin typeface="微软雅黑" panose="020B0503020204020204" pitchFamily="34" charset="-122"/>
                    <a:ea typeface="微软雅黑" panose="020B0503020204020204" pitchFamily="34" charset="-122"/>
                  </a:rPr>
                  <a:t>-1</a:t>
                </a:r>
                <a:r>
                  <a:rPr lang="zh-CN" altLang="zh-CN" sz="1600" dirty="0">
                    <a:solidFill>
                      <a:schemeClr val="bg1"/>
                    </a:solidFill>
                    <a:latin typeface="微软雅黑" panose="020B0503020204020204" pitchFamily="34" charset="-122"/>
                    <a:ea typeface="微软雅黑" panose="020B0503020204020204" pitchFamily="34" charset="-122"/>
                  </a:rPr>
                  <a:t>到</a:t>
                </a:r>
                <a:r>
                  <a:rPr lang="en-US" altLang="zh-CN" sz="1600" dirty="0">
                    <a:solidFill>
                      <a:schemeClr val="bg1"/>
                    </a:solidFill>
                    <a:latin typeface="微软雅黑" panose="020B0503020204020204" pitchFamily="34" charset="-122"/>
                    <a:ea typeface="微软雅黑" panose="020B0503020204020204" pitchFamily="34" charset="-122"/>
                  </a:rPr>
                  <a:t>1</a:t>
                </a:r>
                <a:r>
                  <a:rPr lang="zh-CN" altLang="zh-CN" sz="1600" dirty="0">
                    <a:solidFill>
                      <a:schemeClr val="bg1"/>
                    </a:solidFill>
                    <a:latin typeface="微软雅黑" panose="020B0503020204020204" pitchFamily="34" charset="-122"/>
                    <a:ea typeface="微软雅黑" panose="020B0503020204020204" pitchFamily="34" charset="-122"/>
                  </a:rPr>
                  <a:t>。</a:t>
                </a:r>
              </a:p>
              <a:p>
                <a:r>
                  <a:rPr lang="en-US" altLang="zh-CN" sz="1600" dirty="0" smtClean="0"/>
                  <a:t>          </a:t>
                </a:r>
                <a:endParaRPr lang="zh-CN" altLang="en-US" sz="1600" dirty="0"/>
              </a:p>
            </p:txBody>
          </p:sp>
        </mc:Choice>
        <mc:Fallback xmlns="">
          <p:sp>
            <p:nvSpPr>
              <p:cNvPr id="106" name="文本框 105"/>
              <p:cNvSpPr txBox="1">
                <a:spLocks noRot="1" noChangeAspect="1" noMove="1" noResize="1" noEditPoints="1" noAdjustHandles="1" noChangeArrowheads="1" noChangeShapeType="1" noTextEdit="1"/>
              </p:cNvSpPr>
              <p:nvPr/>
            </p:nvSpPr>
            <p:spPr>
              <a:xfrm>
                <a:off x="6639712" y="2132963"/>
                <a:ext cx="4839599" cy="2670090"/>
              </a:xfrm>
              <a:prstGeom prst="rect">
                <a:avLst/>
              </a:prstGeom>
              <a:blipFill rotWithShape="0">
                <a:blip r:embed="rId3"/>
                <a:stretch>
                  <a:fillRect l="-630" t="-685"/>
                </a:stretch>
              </a:blipFill>
            </p:spPr>
            <p:txBody>
              <a:bodyPr/>
              <a:lstStyle/>
              <a:p>
                <a:r>
                  <a:rPr lang="zh-CN" altLang="en-US">
                    <a:noFill/>
                  </a:rPr>
                  <a:t> </a:t>
                </a:r>
              </a:p>
            </p:txBody>
          </p:sp>
        </mc:Fallback>
      </mc:AlternateContent>
      <p:sp>
        <p:nvSpPr>
          <p:cNvPr id="107" name="Rectangle 2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
          <p:cNvGrpSpPr/>
          <p:nvPr/>
        </p:nvGrpSpPr>
        <p:grpSpPr>
          <a:xfrm>
            <a:off x="686324" y="3781650"/>
            <a:ext cx="5213697" cy="2007315"/>
            <a:chOff x="1018892" y="3669426"/>
            <a:chExt cx="5213697" cy="2007315"/>
          </a:xfrm>
        </p:grpSpPr>
        <p:sp>
          <p:nvSpPr>
            <p:cNvPr id="29" name="文本框 28"/>
            <p:cNvSpPr txBox="1"/>
            <p:nvPr/>
          </p:nvSpPr>
          <p:spPr>
            <a:xfrm>
              <a:off x="1018892" y="3669426"/>
              <a:ext cx="5213697" cy="1938992"/>
            </a:xfrm>
            <a:prstGeom prst="rect">
              <a:avLst/>
            </a:prstGeom>
            <a:noFill/>
          </p:spPr>
          <p:txBody>
            <a:bodyPr wrap="square" rtlCol="0">
              <a:spAutoFit/>
            </a:bodyPr>
            <a:lstStyle/>
            <a:p>
              <a:pPr>
                <a:lnSpc>
                  <a:spcPct val="150000"/>
                </a:lnSpc>
              </a:pPr>
              <a:r>
                <a:rPr lang="zh-CN" altLang="zh-CN" sz="1600" dirty="0">
                  <a:latin typeface="微软雅黑" panose="020B0503020204020204" pitchFamily="34" charset="-122"/>
                  <a:ea typeface="微软雅黑" panose="020B0503020204020204" pitchFamily="34" charset="-122"/>
                </a:rPr>
                <a:t>两个随机变量</a:t>
              </a:r>
              <a:r>
                <a:rPr lang="en-US" altLang="zh-CN" sz="1600" dirty="0">
                  <a:latin typeface="微软雅黑" panose="020B0503020204020204" pitchFamily="34" charset="-122"/>
                  <a:ea typeface="微软雅黑" panose="020B0503020204020204" pitchFamily="34" charset="-122"/>
                </a:rPr>
                <a:t>X</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Y</a:t>
              </a:r>
              <a:r>
                <a:rPr lang="zh-CN" altLang="zh-CN" sz="1600" dirty="0" smtClean="0">
                  <a:latin typeface="微软雅黑" panose="020B0503020204020204" pitchFamily="34" charset="-122"/>
                  <a:ea typeface="微软雅黑" panose="020B0503020204020204" pitchFamily="34" charset="-122"/>
                </a:rPr>
                <a:t>共有</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组</a:t>
              </a:r>
              <a:r>
                <a:rPr lang="zh-CN" altLang="zh-CN" sz="1600" dirty="0">
                  <a:latin typeface="微软雅黑" panose="020B0503020204020204" pitchFamily="34" charset="-122"/>
                  <a:ea typeface="微软雅黑" panose="020B0503020204020204" pitchFamily="34" charset="-122"/>
                </a:rPr>
                <a:t>观测</a:t>
              </a:r>
              <a:r>
                <a:rPr lang="zh-CN" altLang="zh-CN" sz="1600" dirty="0" smtClean="0">
                  <a:latin typeface="微软雅黑" panose="020B0503020204020204" pitchFamily="34" charset="-122"/>
                  <a:ea typeface="微软雅黑" panose="020B0503020204020204" pitchFamily="34" charset="-122"/>
                </a:rPr>
                <a:t>对</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对</a:t>
              </a:r>
              <a:r>
                <a:rPr lang="zh-CN" altLang="zh-CN" sz="1600" dirty="0">
                  <a:latin typeface="微软雅黑" panose="020B0503020204020204" pitchFamily="34" charset="-122"/>
                  <a:ea typeface="微软雅黑" panose="020B0503020204020204" pitchFamily="34" charset="-122"/>
                </a:rPr>
                <a:t>任意</a:t>
              </a:r>
              <a:r>
                <a:rPr lang="zh-CN" altLang="zh-CN" sz="1600" dirty="0" smtClean="0">
                  <a:latin typeface="微软雅黑" panose="020B0503020204020204" pitchFamily="34" charset="-122"/>
                  <a:ea typeface="微软雅黑" panose="020B0503020204020204" pitchFamily="34" charset="-122"/>
                </a:rPr>
                <a:t>第</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个</a:t>
              </a:r>
              <a:r>
                <a:rPr lang="zh-CN" altLang="zh-CN" sz="1600" dirty="0">
                  <a:latin typeface="微软雅黑" panose="020B0503020204020204" pitchFamily="34" charset="-122"/>
                  <a:ea typeface="微软雅黑" panose="020B0503020204020204" pitchFamily="34" charset="-122"/>
                </a:rPr>
                <a:t>观测数据，若</a:t>
              </a:r>
              <a:r>
                <a:rPr lang="zh-CN" altLang="zh-CN" sz="1600" dirty="0" smtClean="0">
                  <a:latin typeface="微软雅黑" panose="020B0503020204020204" pitchFamily="34" charset="-122"/>
                  <a:ea typeface="微软雅黑" panose="020B0503020204020204" pitchFamily="34" charset="-122"/>
                </a:rPr>
                <a:t>满足</a:t>
              </a:r>
              <a:r>
                <a:rPr lang="en-US" altLang="zh-CN" sz="1600" dirty="0" smtClean="0">
                  <a:latin typeface="微软雅黑" panose="020B0503020204020204" pitchFamily="34" charset="-122"/>
                  <a:ea typeface="微软雅黑" panose="020B0503020204020204" pitchFamily="34" charset="-122"/>
                </a:rPr>
                <a:t>      </a:t>
              </a:r>
              <a:r>
                <a:rPr lang="zh-CN" altLang="en-US" sz="1600" dirty="0" smtClean="0">
                  <a:latin typeface="微软雅黑" panose="020B0503020204020204" pitchFamily="34" charset="-122"/>
                  <a:ea typeface="微软雅黑" panose="020B0503020204020204" pitchFamily="34" charset="-122"/>
                </a:rPr>
                <a:t>，</a:t>
              </a:r>
              <a:r>
                <a:rPr lang="zh-CN" altLang="zh-CN" sz="1600" dirty="0" smtClean="0">
                  <a:latin typeface="微软雅黑" panose="020B0503020204020204" pitchFamily="34" charset="-122"/>
                  <a:ea typeface="微软雅黑" panose="020B0503020204020204" pitchFamily="34" charset="-122"/>
                </a:rPr>
                <a:t>就计</a:t>
              </a:r>
              <a:r>
                <a:rPr lang="zh-CN" altLang="en-US" sz="1600" dirty="0" smtClean="0">
                  <a:latin typeface="微软雅黑" panose="020B0503020204020204" pitchFamily="34" charset="-122"/>
                  <a:ea typeface="微软雅黑" panose="020B0503020204020204" pitchFamily="34" charset="-122"/>
                </a:rPr>
                <a:t>算                                          </a:t>
              </a:r>
              <a:r>
                <a:rPr lang="zh-CN" altLang="zh-CN" sz="1600" dirty="0" smtClean="0">
                  <a:latin typeface="微软雅黑" panose="020B0503020204020204" pitchFamily="34" charset="-122"/>
                  <a:ea typeface="微软雅黑" panose="020B0503020204020204" pitchFamily="34" charset="-122"/>
                </a:rPr>
                <a:t>令</a:t>
              </a:r>
              <a:r>
                <a:rPr lang="en-US" altLang="zh-CN" sz="1600" dirty="0" smtClean="0">
                  <a:latin typeface="微软雅黑" panose="020B0503020204020204" pitchFamily="34" charset="-122"/>
                  <a:ea typeface="微软雅黑" panose="020B0503020204020204" pitchFamily="34" charset="-122"/>
                </a:rPr>
                <a:t>                       , </a:t>
              </a:r>
              <a:r>
                <a:rPr lang="zh-CN" altLang="zh-CN" sz="1600" dirty="0" smtClean="0">
                  <a:latin typeface="微软雅黑" panose="020B0503020204020204" pitchFamily="34" charset="-122"/>
                  <a:ea typeface="微软雅黑" panose="020B0503020204020204" pitchFamily="34" charset="-122"/>
                </a:rPr>
                <a:t>则</a:t>
              </a:r>
              <a:r>
                <a:rPr lang="en-US" altLang="zh-CN" sz="1600" dirty="0">
                  <a:latin typeface="微软雅黑" panose="020B0503020204020204" pitchFamily="34" charset="-122"/>
                  <a:ea typeface="微软雅黑" panose="020B0503020204020204" pitchFamily="34" charset="-122"/>
                </a:rPr>
                <a:t>Kendall’s tau</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按</a:t>
              </a:r>
              <a:r>
                <a:rPr lang="zh-CN" altLang="zh-CN" sz="1600" dirty="0">
                  <a:latin typeface="微软雅黑" panose="020B0503020204020204" pitchFamily="34" charset="-122"/>
                  <a:ea typeface="微软雅黑" panose="020B0503020204020204" pitchFamily="34" charset="-122"/>
                </a:rPr>
                <a:t>如下公式</a:t>
              </a:r>
              <a:r>
                <a:rPr lang="zh-CN" altLang="zh-CN" sz="1600" dirty="0" smtClean="0">
                  <a:latin typeface="微软雅黑" panose="020B0503020204020204" pitchFamily="34" charset="-122"/>
                  <a:ea typeface="微软雅黑" panose="020B0503020204020204" pitchFamily="34" charset="-122"/>
                </a:rPr>
                <a:t>计算</a:t>
              </a:r>
              <a:r>
                <a:rPr lang="en-US" altLang="zh-CN" sz="1600" dirty="0" smtClean="0">
                  <a:latin typeface="微软雅黑" panose="020B0503020204020204" pitchFamily="34" charset="-122"/>
                  <a:ea typeface="微软雅黑" panose="020B0503020204020204" pitchFamily="34" charset="-122"/>
                </a:rPr>
                <a:t>:</a:t>
              </a:r>
            </a:p>
            <a:p>
              <a:pPr>
                <a:lnSpc>
                  <a:spcPct val="150000"/>
                </a:lnSpc>
              </a:pP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en-US" altLang="zh-CN" sz="1600" dirty="0" smtClean="0">
                <a:latin typeface="+mn-ea"/>
              </a:endParaRPr>
            </a:p>
          </p:txBody>
        </p:sp>
        <p:graphicFrame>
          <p:nvGraphicFramePr>
            <p:cNvPr id="30" name="对象 29"/>
            <p:cNvGraphicFramePr>
              <a:graphicFrameLocks noChangeAspect="1"/>
            </p:cNvGraphicFramePr>
            <p:nvPr>
              <p:extLst/>
            </p:nvPr>
          </p:nvGraphicFramePr>
          <p:xfrm>
            <a:off x="3172627" y="3812226"/>
            <a:ext cx="112203" cy="222472"/>
          </p:xfrm>
          <a:graphic>
            <a:graphicData uri="http://schemas.openxmlformats.org/presentationml/2006/ole">
              <mc:AlternateContent xmlns:mc="http://schemas.openxmlformats.org/markup-compatibility/2006">
                <mc:Choice xmlns:v="urn:schemas-microsoft-com:vml" Requires="v">
                  <p:oleObj spid="_x0000_s4794" r:id="rId4" imgW="88746" imgH="139458" progId="Equation.DSMT4">
                    <p:embed/>
                  </p:oleObj>
                </mc:Choice>
                <mc:Fallback>
                  <p:oleObj r:id="rId4" imgW="88746" imgH="139458"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2627" y="3812226"/>
                          <a:ext cx="112203" cy="222472"/>
                        </a:xfrm>
                        <a:prstGeom prst="rect">
                          <a:avLst/>
                        </a:prstGeom>
                        <a:noFill/>
                      </p:spPr>
                    </p:pic>
                  </p:oleObj>
                </mc:Fallback>
              </mc:AlternateContent>
            </a:graphicData>
          </a:graphic>
        </p:graphicFrame>
        <p:grpSp>
          <p:nvGrpSpPr>
            <p:cNvPr id="31" name="组合 30"/>
            <p:cNvGrpSpPr/>
            <p:nvPr/>
          </p:nvGrpSpPr>
          <p:grpSpPr>
            <a:xfrm>
              <a:off x="1289090" y="3792653"/>
              <a:ext cx="4899436" cy="1884088"/>
              <a:chOff x="1300073" y="3494455"/>
              <a:chExt cx="4899436" cy="1884088"/>
            </a:xfrm>
          </p:grpSpPr>
          <p:grpSp>
            <p:nvGrpSpPr>
              <p:cNvPr id="32" name="组合 31"/>
              <p:cNvGrpSpPr/>
              <p:nvPr/>
            </p:nvGrpSpPr>
            <p:grpSpPr>
              <a:xfrm>
                <a:off x="1300073" y="3494455"/>
                <a:ext cx="4899436" cy="1156985"/>
                <a:chOff x="1300073" y="3494455"/>
                <a:chExt cx="4899436" cy="1156985"/>
              </a:xfrm>
            </p:grpSpPr>
            <p:graphicFrame>
              <p:nvGraphicFramePr>
                <p:cNvPr id="34" name="对象 33"/>
                <p:cNvGraphicFramePr>
                  <a:graphicFrameLocks noChangeAspect="1"/>
                </p:cNvGraphicFramePr>
                <p:nvPr>
                  <p:extLst/>
                </p:nvPr>
              </p:nvGraphicFramePr>
              <p:xfrm>
                <a:off x="4092081" y="3500263"/>
                <a:ext cx="397788" cy="264426"/>
              </p:xfrm>
              <a:graphic>
                <a:graphicData uri="http://schemas.openxmlformats.org/presentationml/2006/ole">
                  <mc:AlternateContent xmlns:mc="http://schemas.openxmlformats.org/markup-compatibility/2006">
                    <mc:Choice xmlns:v="urn:schemas-microsoft-com:vml" Requires="v">
                      <p:oleObj spid="_x0000_s4795" r:id="rId6" imgW="317225" imgH="190335" progId="Equation.DSMT4">
                        <p:embed/>
                      </p:oleObj>
                    </mc:Choice>
                    <mc:Fallback>
                      <p:oleObj r:id="rId6" imgW="317225" imgH="19033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92081" y="3500263"/>
                              <a:ext cx="397788" cy="264426"/>
                            </a:xfrm>
                            <a:prstGeom prst="rect">
                              <a:avLst/>
                            </a:prstGeom>
                            <a:noFill/>
                          </p:spPr>
                        </p:pic>
                      </p:oleObj>
                    </mc:Fallback>
                  </mc:AlternateContent>
                </a:graphicData>
              </a:graphic>
            </p:graphicFrame>
            <p:graphicFrame>
              <p:nvGraphicFramePr>
                <p:cNvPr id="35" name="对象 34"/>
                <p:cNvGraphicFramePr>
                  <a:graphicFrameLocks noChangeAspect="1"/>
                </p:cNvGraphicFramePr>
                <p:nvPr>
                  <p:extLst/>
                </p:nvPr>
              </p:nvGraphicFramePr>
              <p:xfrm>
                <a:off x="5349671" y="3494455"/>
                <a:ext cx="388426" cy="258203"/>
              </p:xfrm>
              <a:graphic>
                <a:graphicData uri="http://schemas.openxmlformats.org/presentationml/2006/ole">
                  <mc:AlternateContent xmlns:mc="http://schemas.openxmlformats.org/markup-compatibility/2006">
                    <mc:Choice xmlns:v="urn:schemas-microsoft-com:vml" Requires="v">
                      <p:oleObj spid="_x0000_s4796" r:id="rId8" imgW="279400" imgH="190500" progId="Equation.DSMT4">
                        <p:embed/>
                      </p:oleObj>
                    </mc:Choice>
                    <mc:Fallback>
                      <p:oleObj r:id="rId8" imgW="279400" imgH="1905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49671" y="3494455"/>
                              <a:ext cx="388426" cy="258203"/>
                            </a:xfrm>
                            <a:prstGeom prst="rect">
                              <a:avLst/>
                            </a:prstGeom>
                            <a:noFill/>
                          </p:spPr>
                        </p:pic>
                      </p:oleObj>
                    </mc:Fallback>
                  </mc:AlternateContent>
                </a:graphicData>
              </a:graphic>
            </p:graphicFrame>
            <p:graphicFrame>
              <p:nvGraphicFramePr>
                <p:cNvPr id="36" name="对象 35"/>
                <p:cNvGraphicFramePr>
                  <a:graphicFrameLocks noChangeAspect="1"/>
                </p:cNvGraphicFramePr>
                <p:nvPr>
                  <p:extLst/>
                </p:nvPr>
              </p:nvGraphicFramePr>
              <p:xfrm>
                <a:off x="2543676" y="3900128"/>
                <a:ext cx="334585" cy="222412"/>
              </p:xfrm>
              <a:graphic>
                <a:graphicData uri="http://schemas.openxmlformats.org/presentationml/2006/ole">
                  <mc:AlternateContent xmlns:mc="http://schemas.openxmlformats.org/markup-compatibility/2006">
                    <mc:Choice xmlns:v="urn:schemas-microsoft-com:vml" Requires="v">
                      <p:oleObj spid="_x0000_s4797" r:id="rId10" imgW="279158" imgH="177646" progId="Equation.DSMT4">
                        <p:embed/>
                      </p:oleObj>
                    </mc:Choice>
                    <mc:Fallback>
                      <p:oleObj r:id="rId10" imgW="279158" imgH="177646"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43676" y="3900128"/>
                              <a:ext cx="334585" cy="222412"/>
                            </a:xfrm>
                            <a:prstGeom prst="rect">
                              <a:avLst/>
                            </a:prstGeom>
                            <a:noFill/>
                          </p:spPr>
                        </p:pic>
                      </p:oleObj>
                    </mc:Fallback>
                  </mc:AlternateContent>
                </a:graphicData>
              </a:graphic>
            </p:graphicFrame>
            <p:graphicFrame>
              <p:nvGraphicFramePr>
                <p:cNvPr id="37" name="对象 36"/>
                <p:cNvGraphicFramePr>
                  <a:graphicFrameLocks noChangeAspect="1"/>
                </p:cNvGraphicFramePr>
                <p:nvPr>
                  <p:extLst/>
                </p:nvPr>
              </p:nvGraphicFramePr>
              <p:xfrm>
                <a:off x="3759878" y="3882048"/>
                <a:ext cx="2439631" cy="231866"/>
              </p:xfrm>
              <a:graphic>
                <a:graphicData uri="http://schemas.openxmlformats.org/presentationml/2006/ole">
                  <mc:AlternateContent xmlns:mc="http://schemas.openxmlformats.org/markup-compatibility/2006">
                    <mc:Choice xmlns:v="urn:schemas-microsoft-com:vml" Requires="v">
                      <p:oleObj spid="_x0000_s4798" r:id="rId12" imgW="1892300" imgH="203200" progId="Equation.DSMT4">
                        <p:embed/>
                      </p:oleObj>
                    </mc:Choice>
                    <mc:Fallback>
                      <p:oleObj r:id="rId12" imgW="1892300" imgH="2032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59878" y="3882048"/>
                              <a:ext cx="2439631" cy="231866"/>
                            </a:xfrm>
                            <a:prstGeom prst="rect">
                              <a:avLst/>
                            </a:prstGeom>
                            <a:noFill/>
                          </p:spPr>
                        </p:pic>
                      </p:oleObj>
                    </mc:Fallback>
                  </mc:AlternateContent>
                </a:graphicData>
              </a:graphic>
            </p:graphicFrame>
            <p:graphicFrame>
              <p:nvGraphicFramePr>
                <p:cNvPr id="38" name="对象 37"/>
                <p:cNvGraphicFramePr>
                  <a:graphicFrameLocks noChangeAspect="1"/>
                </p:cNvGraphicFramePr>
                <p:nvPr>
                  <p:extLst/>
                </p:nvPr>
              </p:nvGraphicFramePr>
              <p:xfrm>
                <a:off x="1300073" y="4182375"/>
                <a:ext cx="1409232" cy="469065"/>
              </p:xfrm>
              <a:graphic>
                <a:graphicData uri="http://schemas.openxmlformats.org/presentationml/2006/ole">
                  <mc:AlternateContent xmlns:mc="http://schemas.openxmlformats.org/markup-compatibility/2006">
                    <mc:Choice xmlns:v="urn:schemas-microsoft-com:vml" Requires="v">
                      <p:oleObj spid="_x0000_s4799" r:id="rId14" imgW="1054100" imgH="381000" progId="Equation.DSMT4">
                        <p:embed/>
                      </p:oleObj>
                    </mc:Choice>
                    <mc:Fallback>
                      <p:oleObj r:id="rId14" imgW="1054100" imgH="3810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00073" y="4182375"/>
                              <a:ext cx="1409232" cy="469065"/>
                            </a:xfrm>
                            <a:prstGeom prst="rect">
                              <a:avLst/>
                            </a:prstGeom>
                            <a:noFill/>
                          </p:spPr>
                        </p:pic>
                      </p:oleObj>
                    </mc:Fallback>
                  </mc:AlternateContent>
                </a:graphicData>
              </a:graphic>
            </p:graphicFrame>
            <p:graphicFrame>
              <p:nvGraphicFramePr>
                <p:cNvPr id="39" name="对象 38"/>
                <p:cNvGraphicFramePr>
                  <a:graphicFrameLocks noChangeAspect="1"/>
                </p:cNvGraphicFramePr>
                <p:nvPr>
                  <p:extLst/>
                </p:nvPr>
              </p:nvGraphicFramePr>
              <p:xfrm>
                <a:off x="4382676" y="4247185"/>
                <a:ext cx="240578" cy="240578"/>
              </p:xfrm>
              <a:graphic>
                <a:graphicData uri="http://schemas.openxmlformats.org/presentationml/2006/ole">
                  <mc:AlternateContent xmlns:mc="http://schemas.openxmlformats.org/markup-compatibility/2006">
                    <mc:Choice xmlns:v="urn:schemas-microsoft-com:vml" Requires="v">
                      <p:oleObj spid="_x0000_s4800" r:id="rId16" imgW="203112" imgH="190417" progId="Equation.DSMT4">
                        <p:embed/>
                      </p:oleObj>
                    </mc:Choice>
                    <mc:Fallback>
                      <p:oleObj r:id="rId16" imgW="203112" imgH="190417"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82676" y="4247185"/>
                              <a:ext cx="240578" cy="240578"/>
                            </a:xfrm>
                            <a:prstGeom prst="rect">
                              <a:avLst/>
                            </a:prstGeom>
                            <a:noFill/>
                          </p:spPr>
                        </p:pic>
                      </p:oleObj>
                    </mc:Fallback>
                  </mc:AlternateContent>
                </a:graphicData>
              </a:graphic>
            </p:graphicFrame>
          </p:grpSp>
          <p:graphicFrame>
            <p:nvGraphicFramePr>
              <p:cNvPr id="33" name="对象 32"/>
              <p:cNvGraphicFramePr>
                <a:graphicFrameLocks noChangeAspect="1"/>
              </p:cNvGraphicFramePr>
              <p:nvPr>
                <p:extLst/>
              </p:nvPr>
            </p:nvGraphicFramePr>
            <p:xfrm>
              <a:off x="2136608" y="4645298"/>
              <a:ext cx="2318410" cy="733245"/>
            </p:xfrm>
            <a:graphic>
              <a:graphicData uri="http://schemas.openxmlformats.org/presentationml/2006/ole">
                <mc:AlternateContent xmlns:mc="http://schemas.openxmlformats.org/markup-compatibility/2006">
                  <mc:Choice xmlns:v="urn:schemas-microsoft-com:vml" Requires="v">
                    <p:oleObj spid="_x0000_s4801" r:id="rId18" imgW="1701800" imgH="584200" progId="Equation.DSMT4">
                      <p:embed/>
                    </p:oleObj>
                  </mc:Choice>
                  <mc:Fallback>
                    <p:oleObj r:id="rId18" imgW="1701800" imgH="584200"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36608" y="4645298"/>
                            <a:ext cx="2318410" cy="733245"/>
                          </a:xfrm>
                          <a:prstGeom prst="rect">
                            <a:avLst/>
                          </a:prstGeom>
                          <a:noFill/>
                        </p:spPr>
                      </p:pic>
                    </p:oleObj>
                  </mc:Fallback>
                </mc:AlternateContent>
              </a:graphicData>
            </a:graphic>
          </p:graphicFrame>
        </p:grpSp>
      </p:grpSp>
    </p:spTree>
    <p:extLst>
      <p:ext uri="{BB962C8B-B14F-4D97-AF65-F5344CB8AC3E}">
        <p14:creationId xmlns:p14="http://schemas.microsoft.com/office/powerpoint/2010/main" val="3788252194"/>
      </p:ext>
    </p:extLst>
  </p:cSld>
  <p:clrMapOvr>
    <a:masterClrMapping/>
  </p:clrMapOvr>
  <p:transition spd="med">
    <p:pull/>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588923" y="421510"/>
            <a:ext cx="1671192" cy="461665"/>
          </a:xfrm>
          <a:prstGeom prst="rect">
            <a:avLst/>
          </a:prstGeom>
          <a:noFill/>
        </p:spPr>
        <p:txBody>
          <a:bodyPr wrap="square" rtlCol="0">
            <a:spAutoFit/>
          </a:bodyPr>
          <a:lstStyle/>
          <a:p>
            <a:pPr marL="0" lvl="3"/>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数学模型</a:t>
            </a:r>
            <a:endParaRPr lang="zh-CN" altLang="zh-CN" sz="2400" dirty="0">
              <a:effectLst>
                <a:glow>
                  <a:srgbClr val="000000"/>
                </a:glow>
                <a:reflection stA="0" endPos="0" fadeDir="0" sx="0" sy="0"/>
              </a:effectLst>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C0C51645-CD26-4300-B487-079B8D179314}"/>
              </a:ext>
            </a:extLst>
          </p:cNvPr>
          <p:cNvSpPr/>
          <p:nvPr/>
        </p:nvSpPr>
        <p:spPr>
          <a:xfrm>
            <a:off x="4551163"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1" name="标题 1"/>
          <p:cNvSpPr txBox="1">
            <a:spLocks/>
          </p:cNvSpPr>
          <p:nvPr/>
        </p:nvSpPr>
        <p:spPr>
          <a:xfrm>
            <a:off x="4635250"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相关分析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500" dirty="0" smtClean="0">
                <a:latin typeface="微软雅黑" panose="020B0503020204020204" pitchFamily="34" charset="-122"/>
                <a:ea typeface="微软雅黑" panose="020B0503020204020204" pitchFamily="34" charset="-122"/>
              </a:rPr>
              <a:t>偏相关分析</a:t>
            </a:r>
            <a:endParaRPr lang="en-US" altLang="zh-CN" sz="2500" dirty="0" smtClean="0">
              <a:latin typeface="微软雅黑" panose="020B0503020204020204" pitchFamily="34" charset="-122"/>
              <a:ea typeface="微软雅黑" panose="020B0503020204020204" pitchFamily="34" charset="-122"/>
            </a:endParaRPr>
          </a:p>
        </p:txBody>
      </p:sp>
      <p:sp>
        <p:nvSpPr>
          <p:cNvPr id="53" name="矩形 52"/>
          <p:cNvSpPr/>
          <p:nvPr/>
        </p:nvSpPr>
        <p:spPr bwMode="auto">
          <a:xfrm>
            <a:off x="682929" y="1240616"/>
            <a:ext cx="3560238" cy="756660"/>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4" name="矩形 53"/>
          <p:cNvSpPr/>
          <p:nvPr/>
        </p:nvSpPr>
        <p:spPr bwMode="auto">
          <a:xfrm>
            <a:off x="682929" y="1997276"/>
            <a:ext cx="3560238" cy="44377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矩形 51"/>
          <p:cNvSpPr/>
          <p:nvPr/>
        </p:nvSpPr>
        <p:spPr bwMode="auto">
          <a:xfrm>
            <a:off x="682929" y="6189580"/>
            <a:ext cx="3560238" cy="245403"/>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0" name="文本框 2"/>
          <p:cNvSpPr txBox="1">
            <a:spLocks noChangeArrowheads="1"/>
          </p:cNvSpPr>
          <p:nvPr/>
        </p:nvSpPr>
        <p:spPr bwMode="auto">
          <a:xfrm>
            <a:off x="834331" y="1396784"/>
            <a:ext cx="32574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zh-CN" sz="2200" dirty="0">
                <a:solidFill>
                  <a:schemeClr val="bg1"/>
                </a:solidFill>
                <a:latin typeface="微软雅黑" panose="020B0503020204020204" pitchFamily="34" charset="-122"/>
                <a:ea typeface="微软雅黑" panose="020B0503020204020204" pitchFamily="34" charset="-122"/>
              </a:rPr>
              <a:t>变量之间的相关关系</a:t>
            </a:r>
            <a:endParaRPr lang="zh-CN" altLang="en-US" sz="2200" dirty="0">
              <a:solidFill>
                <a:schemeClr val="bg1"/>
              </a:solidFill>
            </a:endParaRPr>
          </a:p>
        </p:txBody>
      </p:sp>
      <p:sp>
        <p:nvSpPr>
          <p:cNvPr id="55" name="矩形 54"/>
          <p:cNvSpPr/>
          <p:nvPr/>
        </p:nvSpPr>
        <p:spPr>
          <a:xfrm>
            <a:off x="647895" y="2425682"/>
            <a:ext cx="3544950" cy="1938992"/>
          </a:xfrm>
          <a:prstGeom prst="rect">
            <a:avLst/>
          </a:prstGeom>
        </p:spPr>
        <p:txBody>
          <a:bodyPr wrap="square">
            <a:spAutoFit/>
          </a:bodyPr>
          <a:lstStyle/>
          <a:p>
            <a:pPr marL="285750" indent="-285750">
              <a:lnSpc>
                <a:spcPct val="150000"/>
              </a:lnSpc>
              <a:buFont typeface="Wingdings" panose="05000000000000000000" pitchFamily="2" charset="2"/>
              <a:buChar char="Ø"/>
              <a:defRPr/>
            </a:pPr>
            <a:r>
              <a:rPr lang="zh-CN" altLang="zh-CN" sz="1400" dirty="0">
                <a:latin typeface="微软雅黑" panose="020B0503020204020204" pitchFamily="34" charset="-122"/>
                <a:ea typeface="微软雅黑" panose="020B0503020204020204" pitchFamily="34" charset="-122"/>
              </a:rPr>
              <a:t>线性相关分析计算的是两个变量间的相关系数</a:t>
            </a:r>
            <a:r>
              <a:rPr lang="zh-CN" altLang="zh-CN"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a:lnSpc>
                <a:spcPts val="1800"/>
              </a:lnSpc>
              <a:defRPr/>
            </a:pPr>
            <a:endParaRPr lang="en-US" altLang="zh-CN" sz="16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Wingdings" panose="05000000000000000000" pitchFamily="2" charset="2"/>
              <a:buChar char="Ø"/>
              <a:defRPr/>
            </a:pPr>
            <a:r>
              <a:rPr lang="zh-CN" altLang="zh-CN" sz="1400" dirty="0">
                <a:latin typeface="微软雅黑" panose="020B0503020204020204" pitchFamily="34" charset="-122"/>
                <a:ea typeface="微软雅黑" panose="020B0503020204020204" pitchFamily="34" charset="-122"/>
              </a:rPr>
              <a:t>在多变量的情况下</a:t>
            </a:r>
            <a:r>
              <a:rPr lang="zh-CN" altLang="zh-CN" sz="1400" dirty="0" smtClean="0">
                <a:latin typeface="微软雅黑" panose="020B0503020204020204" pitchFamily="34" charset="-122"/>
                <a:ea typeface="微软雅黑" panose="020B0503020204020204" pitchFamily="34" charset="-122"/>
              </a:rPr>
              <a:t>，只有</a:t>
            </a:r>
            <a:r>
              <a:rPr lang="zh-CN" altLang="zh-CN" sz="1400" dirty="0">
                <a:latin typeface="微软雅黑" panose="020B0503020204020204" pitchFamily="34" charset="-122"/>
                <a:ea typeface="微软雅黑" panose="020B0503020204020204" pitchFamily="34" charset="-122"/>
              </a:rPr>
              <a:t>除去其他变量影响后再计算相关系数，才能真正反映它们之间的相关关系</a:t>
            </a:r>
            <a:endParaRPr lang="en-US" altLang="zh-CN" sz="1400" dirty="0">
              <a:solidFill>
                <a:schemeClr val="bg2">
                  <a:lumMod val="25000"/>
                </a:schemeClr>
              </a:solidFill>
              <a:cs typeface="Arial" panose="020B0604020202020204" pitchFamily="34" charset="0"/>
            </a:endParaRPr>
          </a:p>
        </p:txBody>
      </p:sp>
      <p:grpSp>
        <p:nvGrpSpPr>
          <p:cNvPr id="33" name="组合 8"/>
          <p:cNvGrpSpPr>
            <a:grpSpLocks/>
          </p:cNvGrpSpPr>
          <p:nvPr/>
        </p:nvGrpSpPr>
        <p:grpSpPr bwMode="auto">
          <a:xfrm>
            <a:off x="4362837" y="1240616"/>
            <a:ext cx="3560238" cy="5194367"/>
            <a:chOff x="146663" y="1194708"/>
            <a:chExt cx="2956560" cy="4838700"/>
          </a:xfrm>
        </p:grpSpPr>
        <p:grpSp>
          <p:nvGrpSpPr>
            <p:cNvPr id="35" name="组合 3"/>
            <p:cNvGrpSpPr>
              <a:grpSpLocks/>
            </p:cNvGrpSpPr>
            <p:nvPr/>
          </p:nvGrpSpPr>
          <p:grpSpPr bwMode="auto">
            <a:xfrm>
              <a:off x="146663" y="1194708"/>
              <a:ext cx="2956560" cy="4838700"/>
              <a:chOff x="304800" y="1466850"/>
              <a:chExt cx="2705100" cy="4838700"/>
            </a:xfrm>
          </p:grpSpPr>
          <p:sp>
            <p:nvSpPr>
              <p:cNvPr id="37" name="矩形 36"/>
              <p:cNvSpPr/>
              <p:nvPr/>
            </p:nvSpPr>
            <p:spPr>
              <a:xfrm>
                <a:off x="304800" y="1466850"/>
                <a:ext cx="2705100" cy="704850"/>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 name="矩形 37"/>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6" name="矩形 35"/>
            <p:cNvSpPr/>
            <p:nvPr/>
          </p:nvSpPr>
          <p:spPr>
            <a:xfrm>
              <a:off x="146663" y="5804808"/>
              <a:ext cx="2956560" cy="228600"/>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34" name="文本框 2"/>
          <p:cNvSpPr txBox="1">
            <a:spLocks noChangeArrowheads="1"/>
          </p:cNvSpPr>
          <p:nvPr/>
        </p:nvSpPr>
        <p:spPr bwMode="auto">
          <a:xfrm>
            <a:off x="4514239" y="1396784"/>
            <a:ext cx="32574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zh-CN" sz="2200" dirty="0">
                <a:solidFill>
                  <a:schemeClr val="bg1"/>
                </a:solidFill>
                <a:latin typeface="微软雅黑" panose="020B0503020204020204" pitchFamily="34" charset="-122"/>
                <a:ea typeface="微软雅黑" panose="020B0503020204020204" pitchFamily="34" charset="-122"/>
              </a:rPr>
              <a:t>简单相关</a:t>
            </a:r>
            <a:endParaRPr lang="zh-CN" altLang="en-US" sz="2200" dirty="0">
              <a:solidFill>
                <a:schemeClr val="bg1"/>
              </a:solidFill>
            </a:endParaRPr>
          </a:p>
        </p:txBody>
      </p:sp>
      <p:sp>
        <p:nvSpPr>
          <p:cNvPr id="39" name="矩形 38"/>
          <p:cNvSpPr/>
          <p:nvPr/>
        </p:nvSpPr>
        <p:spPr>
          <a:xfrm>
            <a:off x="4327803" y="2451314"/>
            <a:ext cx="3544950" cy="3139321"/>
          </a:xfrm>
          <a:prstGeom prst="rect">
            <a:avLst/>
          </a:prstGeom>
        </p:spPr>
        <p:txBody>
          <a:bodyPr wrap="square">
            <a:spAutoFit/>
          </a:bodyPr>
          <a:lstStyle/>
          <a:p>
            <a:pPr marL="285750" indent="-285750">
              <a:lnSpc>
                <a:spcPct val="150000"/>
              </a:lnSpc>
              <a:buFont typeface="Wingdings" panose="05000000000000000000" pitchFamily="2" charset="2"/>
              <a:buChar char="Ø"/>
              <a:defRPr/>
            </a:pPr>
            <a:r>
              <a:rPr lang="zh-CN" altLang="zh-CN" sz="1400" dirty="0" smtClean="0">
                <a:latin typeface="微软雅黑" panose="020B0503020204020204" pitchFamily="34" charset="-122"/>
                <a:ea typeface="微软雅黑" panose="020B0503020204020204" pitchFamily="34" charset="-122"/>
              </a:rPr>
              <a:t>在</a:t>
            </a:r>
            <a:r>
              <a:rPr lang="zh-CN" altLang="zh-CN" sz="1400" dirty="0">
                <a:latin typeface="微软雅黑" panose="020B0503020204020204" pitchFamily="34" charset="-122"/>
                <a:ea typeface="微软雅黑" panose="020B0503020204020204" pitchFamily="34" charset="-122"/>
              </a:rPr>
              <a:t>其他变量固定不变的情况下，计算两个指定变量之间的相关系数，这样的相关分析就是偏相关分析，经此得出的相关系数叫做偏相关系数。</a:t>
            </a:r>
            <a:r>
              <a:rPr lang="en-US" altLang="zh-CN" sz="1400" dirty="0">
                <a:latin typeface="微软雅黑" panose="020B0503020204020204" pitchFamily="34" charset="-122"/>
                <a:ea typeface="微软雅黑" panose="020B0503020204020204" pitchFamily="34" charset="-122"/>
              </a:rPr>
              <a:t>         </a:t>
            </a:r>
          </a:p>
          <a:p>
            <a:pPr eaLnBrk="1" fontAlgn="auto" hangingPunct="1">
              <a:lnSpc>
                <a:spcPts val="1800"/>
              </a:lnSpc>
              <a:spcBef>
                <a:spcPts val="0"/>
              </a:spcBef>
              <a:spcAft>
                <a:spcPts val="0"/>
              </a:spcAft>
              <a:defRPr/>
            </a:pPr>
            <a:endParaRPr lang="en-US" altLang="zh-CN" sz="1600" dirty="0">
              <a:solidFill>
                <a:schemeClr val="bg2">
                  <a:lumMod val="25000"/>
                </a:schemeClr>
              </a:solidFill>
              <a:latin typeface="+mn-lt"/>
              <a:ea typeface="+mn-ea"/>
              <a:cs typeface="Arial" panose="020B0604020202020204" pitchFamily="34" charset="0"/>
            </a:endParaRPr>
          </a:p>
          <a:p>
            <a:pPr marL="285750" indent="-285750">
              <a:lnSpc>
                <a:spcPct val="150000"/>
              </a:lnSpc>
              <a:buFont typeface="Wingdings" panose="05000000000000000000" pitchFamily="2" charset="2"/>
              <a:buChar char="Ø"/>
              <a:defRPr/>
            </a:pPr>
            <a:r>
              <a:rPr lang="zh-CN" altLang="zh-CN" sz="1400" dirty="0">
                <a:latin typeface="微软雅黑" panose="020B0503020204020204" pitchFamily="34" charset="-122"/>
                <a:ea typeface="微软雅黑" panose="020B0503020204020204" pitchFamily="34" charset="-122"/>
              </a:rPr>
              <a:t>根据固定变量个数的多少，偏相关分析可分为零阶偏相关、一阶偏相关和</a:t>
            </a:r>
            <a:r>
              <a:rPr lang="en-US" altLang="zh-CN" sz="1400" dirty="0">
                <a:latin typeface="微软雅黑" panose="020B0503020204020204" pitchFamily="34" charset="-122"/>
                <a:ea typeface="微软雅黑" panose="020B0503020204020204" pitchFamily="34" charset="-122"/>
              </a:rPr>
              <a:t>(p-1)</a:t>
            </a:r>
            <a:r>
              <a:rPr lang="zh-CN" altLang="zh-CN" sz="1400" dirty="0">
                <a:latin typeface="微软雅黑" panose="020B0503020204020204" pitchFamily="34" charset="-122"/>
                <a:ea typeface="微软雅黑" panose="020B0503020204020204" pitchFamily="34" charset="-122"/>
              </a:rPr>
              <a:t>阶偏相关，其中零阶偏相关就是简单相关。</a:t>
            </a:r>
            <a:endParaRPr lang="en-US" altLang="zh-CN" sz="1400" dirty="0">
              <a:latin typeface="微软雅黑" panose="020B0503020204020204" pitchFamily="34" charset="-122"/>
              <a:ea typeface="微软雅黑" panose="020B0503020204020204" pitchFamily="34" charset="-122"/>
            </a:endParaRPr>
          </a:p>
          <a:p>
            <a:pPr eaLnBrk="1" fontAlgn="auto" hangingPunct="1">
              <a:lnSpc>
                <a:spcPts val="1800"/>
              </a:lnSpc>
              <a:spcBef>
                <a:spcPts val="0"/>
              </a:spcBef>
              <a:spcAft>
                <a:spcPts val="0"/>
              </a:spcAft>
              <a:defRPr/>
            </a:pPr>
            <a:endParaRPr lang="en-US" altLang="zh-CN" sz="1600" dirty="0">
              <a:solidFill>
                <a:schemeClr val="bg2">
                  <a:lumMod val="25000"/>
                </a:schemeClr>
              </a:solidFill>
              <a:latin typeface="+mn-lt"/>
              <a:ea typeface="+mn-ea"/>
              <a:cs typeface="Arial" panose="020B0604020202020204" pitchFamily="34" charset="0"/>
            </a:endParaRPr>
          </a:p>
        </p:txBody>
      </p:sp>
      <p:grpSp>
        <p:nvGrpSpPr>
          <p:cNvPr id="41" name="组合 8"/>
          <p:cNvGrpSpPr>
            <a:grpSpLocks/>
          </p:cNvGrpSpPr>
          <p:nvPr/>
        </p:nvGrpSpPr>
        <p:grpSpPr bwMode="auto">
          <a:xfrm>
            <a:off x="8056047" y="1240616"/>
            <a:ext cx="3560238" cy="5194367"/>
            <a:chOff x="146663" y="1194708"/>
            <a:chExt cx="2956560" cy="4838700"/>
          </a:xfrm>
        </p:grpSpPr>
        <p:grpSp>
          <p:nvGrpSpPr>
            <p:cNvPr id="43" name="组合 3"/>
            <p:cNvGrpSpPr>
              <a:grpSpLocks/>
            </p:cNvGrpSpPr>
            <p:nvPr/>
          </p:nvGrpSpPr>
          <p:grpSpPr bwMode="auto">
            <a:xfrm>
              <a:off x="146663" y="1194708"/>
              <a:ext cx="2956560" cy="4838700"/>
              <a:chOff x="304800" y="1466850"/>
              <a:chExt cx="2705100" cy="4838700"/>
            </a:xfrm>
          </p:grpSpPr>
          <p:sp>
            <p:nvSpPr>
              <p:cNvPr id="45" name="矩形 44"/>
              <p:cNvSpPr/>
              <p:nvPr/>
            </p:nvSpPr>
            <p:spPr>
              <a:xfrm>
                <a:off x="304800" y="1466850"/>
                <a:ext cx="2705100" cy="704850"/>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 name="矩形 45"/>
              <p:cNvSpPr/>
              <p:nvPr/>
            </p:nvSpPr>
            <p:spPr>
              <a:xfrm>
                <a:off x="304800" y="2171700"/>
                <a:ext cx="2705100" cy="4133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4" name="矩形 43"/>
            <p:cNvSpPr/>
            <p:nvPr/>
          </p:nvSpPr>
          <p:spPr>
            <a:xfrm>
              <a:off x="146663" y="5804808"/>
              <a:ext cx="2956560" cy="228600"/>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2" name="文本框 2"/>
          <p:cNvSpPr txBox="1">
            <a:spLocks noChangeArrowheads="1"/>
          </p:cNvSpPr>
          <p:nvPr/>
        </p:nvSpPr>
        <p:spPr bwMode="auto">
          <a:xfrm>
            <a:off x="8207449" y="1396784"/>
            <a:ext cx="325743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lang="zh-CN" altLang="zh-CN" sz="2200" dirty="0">
                <a:solidFill>
                  <a:schemeClr val="bg1"/>
                </a:solidFill>
                <a:latin typeface="微软雅黑" panose="020B0503020204020204" pitchFamily="34" charset="-122"/>
                <a:ea typeface="微软雅黑" panose="020B0503020204020204" pitchFamily="34" charset="-122"/>
              </a:rPr>
              <a:t>偏相关系数</a:t>
            </a:r>
            <a:endParaRPr lang="zh-CN" altLang="en-US" sz="2200" dirty="0">
              <a:solidFill>
                <a:schemeClr val="bg1"/>
              </a:solidFill>
            </a:endParaRPr>
          </a:p>
        </p:txBody>
      </p:sp>
      <mc:AlternateContent xmlns:mc="http://schemas.openxmlformats.org/markup-compatibility/2006" xmlns:a14="http://schemas.microsoft.com/office/drawing/2010/main">
        <mc:Choice Requires="a14">
          <p:sp>
            <p:nvSpPr>
              <p:cNvPr id="47" name="矩形 46"/>
              <p:cNvSpPr/>
              <p:nvPr/>
            </p:nvSpPr>
            <p:spPr>
              <a:xfrm>
                <a:off x="8021013" y="2425682"/>
                <a:ext cx="3544950" cy="2938240"/>
              </a:xfrm>
              <a:prstGeom prst="rect">
                <a:avLst/>
              </a:prstGeom>
            </p:spPr>
            <p:txBody>
              <a:bodyPr wrap="square">
                <a:spAutoFit/>
              </a:bodyPr>
              <a:lstStyle/>
              <a:p>
                <a:pPr marL="285750" indent="-285750">
                  <a:lnSpc>
                    <a:spcPct val="150000"/>
                  </a:lnSpc>
                  <a:buFont typeface="Wingdings" panose="05000000000000000000" pitchFamily="2" charset="2"/>
                  <a:buChar char="Ø"/>
                  <a:defRPr/>
                </a:pPr>
                <a:r>
                  <a:rPr lang="zh-CN" altLang="zh-CN" sz="1400" dirty="0" smtClean="0">
                    <a:latin typeface="微软雅黑" panose="020B0503020204020204" pitchFamily="34" charset="-122"/>
                    <a:ea typeface="微软雅黑" panose="020B0503020204020204" pitchFamily="34" charset="-122"/>
                  </a:rPr>
                  <a:t>设</a:t>
                </a:r>
                <a:r>
                  <a:rPr lang="zh-CN" altLang="zh-CN" sz="1400" dirty="0">
                    <a:latin typeface="微软雅黑" panose="020B0503020204020204" pitchFamily="34" charset="-122"/>
                    <a:ea typeface="微软雅黑" panose="020B0503020204020204" pitchFamily="34" charset="-122"/>
                  </a:rPr>
                  <a:t>随机变量</a:t>
                </a:r>
                <a:r>
                  <a:rPr lang="en-US" altLang="zh-CN" sz="1400" dirty="0">
                    <a:latin typeface="微软雅黑" panose="020B0503020204020204" pitchFamily="34" charset="-122"/>
                    <a:ea typeface="微软雅黑" panose="020B0503020204020204" pitchFamily="34" charset="-122"/>
                  </a:rPr>
                  <a:t>X,Y,Z</a:t>
                </a:r>
                <a:r>
                  <a:rPr lang="zh-CN" altLang="en-US" sz="1400" dirty="0">
                    <a:latin typeface="微软雅黑" panose="020B0503020204020204" pitchFamily="34" charset="-122"/>
                    <a:ea typeface="微软雅黑" panose="020B0503020204020204" pitchFamily="34" charset="-122"/>
                  </a:rPr>
                  <a:t>之间彼此存在着相关关系，为了研究</a:t>
                </a:r>
                <a:r>
                  <a:rPr lang="en-US" altLang="zh-CN" sz="1400" dirty="0">
                    <a:latin typeface="微软雅黑" panose="020B0503020204020204" pitchFamily="34" charset="-122"/>
                    <a:ea typeface="微软雅黑" panose="020B0503020204020204" pitchFamily="34" charset="-122"/>
                  </a:rPr>
                  <a:t>Z</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Y</a:t>
                </a:r>
                <a:r>
                  <a:rPr lang="zh-CN" altLang="en-US" sz="1400" dirty="0">
                    <a:latin typeface="微软雅黑" panose="020B0503020204020204" pitchFamily="34" charset="-122"/>
                    <a:ea typeface="微软雅黑" panose="020B0503020204020204" pitchFamily="34" charset="-122"/>
                  </a:rPr>
                  <a:t>之间的关系，就必须在假定</a:t>
                </a:r>
                <a:r>
                  <a:rPr lang="en-US" altLang="zh-CN" sz="1400" dirty="0">
                    <a:latin typeface="微软雅黑" panose="020B0503020204020204" pitchFamily="34" charset="-122"/>
                    <a:ea typeface="微软雅黑" panose="020B0503020204020204" pitchFamily="34" charset="-122"/>
                  </a:rPr>
                  <a:t>Z</a:t>
                </a:r>
                <a:r>
                  <a:rPr lang="zh-CN" altLang="en-US" sz="1400" dirty="0">
                    <a:latin typeface="微软雅黑" panose="020B0503020204020204" pitchFamily="34" charset="-122"/>
                    <a:ea typeface="微软雅黑" panose="020B0503020204020204" pitchFamily="34" charset="-122"/>
                  </a:rPr>
                  <a:t>不变的条件下，计算</a:t>
                </a:r>
                <a:r>
                  <a:rPr lang="en-US" altLang="zh-CN" sz="1400" dirty="0">
                    <a:latin typeface="微软雅黑" panose="020B0503020204020204" pitchFamily="34" charset="-122"/>
                    <a:ea typeface="微软雅黑" panose="020B0503020204020204" pitchFamily="34" charset="-122"/>
                  </a:rPr>
                  <a:t>X</a:t>
                </a:r>
                <a:r>
                  <a:rPr lang="zh-CN" altLang="en-US" sz="1400" dirty="0">
                    <a:latin typeface="微软雅黑" panose="020B0503020204020204" pitchFamily="34" charset="-122"/>
                    <a:ea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rPr>
                  <a:t>Y </a:t>
                </a:r>
                <a:r>
                  <a:rPr lang="zh-CN" altLang="en-US" sz="1400" dirty="0">
                    <a:latin typeface="微软雅黑" panose="020B0503020204020204" pitchFamily="34" charset="-122"/>
                    <a:ea typeface="微软雅黑" panose="020B0503020204020204" pitchFamily="34" charset="-122"/>
                  </a:rPr>
                  <a:t>的偏相关系数，记为</a:t>
                </a:r>
                <a14:m>
                  <m:oMath xmlns:m="http://schemas.openxmlformats.org/officeDocument/2006/math">
                    <m:sSub>
                      <m:sSubPr>
                        <m:ctrlPr>
                          <a:rPr lang="en-US" altLang="zh-CN" sz="1400" i="1">
                            <a:latin typeface="Cambria Math" panose="02040503050406030204" pitchFamily="18" charset="0"/>
                          </a:rPr>
                        </m:ctrlPr>
                      </m:sSubPr>
                      <m:e>
                        <m:r>
                          <m:rPr>
                            <m:sty m:val="p"/>
                          </m:rPr>
                          <a:rPr lang="en-US" altLang="zh-CN" sz="1400" i="1">
                            <a:latin typeface="Cambria Math" panose="02040503050406030204" pitchFamily="18" charset="0"/>
                          </a:rPr>
                          <m:t>r</m:t>
                        </m:r>
                      </m:e>
                      <m:sub>
                        <m:r>
                          <m:rPr>
                            <m:sty m:val="p"/>
                          </m:rPr>
                          <a:rPr lang="en-US" altLang="zh-CN" sz="1400" i="1">
                            <a:latin typeface="Cambria Math" panose="02040503050406030204" pitchFamily="18" charset="0"/>
                          </a:rPr>
                          <m:t>xyz</m:t>
                        </m:r>
                      </m:sub>
                    </m:sSub>
                  </m:oMath>
                </a14:m>
                <a:endParaRPr lang="en-US" altLang="zh-CN" sz="1400" dirty="0" smtClean="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nSpc>
                    <a:spcPct val="150000"/>
                  </a:lnSpc>
                  <a:defRPr/>
                </a:pPr>
                <a:endParaRPr lang="en-US" altLang="zh-CN" sz="1400" dirty="0">
                  <a:solidFill>
                    <a:schemeClr val="bg2">
                      <a:lumMod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marL="285750" indent="-285750">
                  <a:lnSpc>
                    <a:spcPct val="150000"/>
                  </a:lnSpc>
                  <a:buFont typeface="Wingdings" panose="05000000000000000000" pitchFamily="2" charset="2"/>
                  <a:buChar char="Ø"/>
                  <a:defRPr/>
                </a:pPr>
                <a:r>
                  <a:rPr lang="zh-CN" altLang="zh-CN" sz="1400" dirty="0" smtClean="0">
                    <a:latin typeface="微软雅黑" panose="020B0503020204020204" pitchFamily="34" charset="-122"/>
                    <a:ea typeface="微软雅黑" panose="020B0503020204020204" pitchFamily="34" charset="-122"/>
                  </a:rPr>
                  <a:t>偏相关系数</a:t>
                </a:r>
                <a:r>
                  <a:rPr lang="zh-CN" altLang="zh-CN" sz="1400" dirty="0">
                    <a:latin typeface="微软雅黑" panose="020B0503020204020204" pitchFamily="34" charset="-122"/>
                    <a:ea typeface="微软雅黑" panose="020B0503020204020204" pitchFamily="34" charset="-122"/>
                  </a:rPr>
                  <a:t>是由简单相关系数决定的，但是在计算偏相关系数时要考虑其他自变量对指定变量的</a:t>
                </a:r>
                <a:r>
                  <a:rPr lang="zh-CN" altLang="zh-CN" sz="1400" dirty="0" smtClean="0">
                    <a:latin typeface="微软雅黑" panose="020B0503020204020204" pitchFamily="34" charset="-122"/>
                    <a:ea typeface="微软雅黑" panose="020B0503020204020204" pitchFamily="34" charset="-122"/>
                  </a:rPr>
                  <a:t>影响。</a:t>
                </a:r>
                <a:endParaRPr lang="zh-CN" altLang="zh-CN" sz="1400" dirty="0">
                  <a:latin typeface="微软雅黑" panose="020B0503020204020204" pitchFamily="34" charset="-122"/>
                  <a:ea typeface="微软雅黑" panose="020B0503020204020204" pitchFamily="34" charset="-122"/>
                </a:endParaRPr>
              </a:p>
              <a:p>
                <a:pPr marL="285750" indent="-285750" eaLnBrk="1" fontAlgn="auto" hangingPunct="1">
                  <a:lnSpc>
                    <a:spcPts val="1800"/>
                  </a:lnSpc>
                  <a:spcBef>
                    <a:spcPts val="0"/>
                  </a:spcBef>
                  <a:spcAft>
                    <a:spcPts val="0"/>
                  </a:spcAft>
                  <a:buFont typeface="Wingdings" panose="05000000000000000000" pitchFamily="2" charset="2"/>
                  <a:buChar char="Ø"/>
                  <a:defRPr/>
                </a:pPr>
                <a:endParaRPr lang="en-US" altLang="zh-CN" sz="1600" dirty="0">
                  <a:solidFill>
                    <a:schemeClr val="bg2">
                      <a:lumMod val="25000"/>
                    </a:schemeClr>
                  </a:solidFill>
                  <a:latin typeface="+mn-lt"/>
                  <a:ea typeface="+mn-ea"/>
                  <a:cs typeface="Arial" panose="020B0604020202020204" pitchFamily="34" charset="0"/>
                </a:endParaRPr>
              </a:p>
            </p:txBody>
          </p:sp>
        </mc:Choice>
        <mc:Fallback xmlns="">
          <p:sp>
            <p:nvSpPr>
              <p:cNvPr id="47" name="矩形 46"/>
              <p:cNvSpPr>
                <a:spLocks noRot="1" noChangeAspect="1" noMove="1" noResize="1" noEditPoints="1" noAdjustHandles="1" noChangeArrowheads="1" noChangeShapeType="1" noTextEdit="1"/>
              </p:cNvSpPr>
              <p:nvPr/>
            </p:nvSpPr>
            <p:spPr>
              <a:xfrm>
                <a:off x="8021013" y="2425682"/>
                <a:ext cx="3544950" cy="2938240"/>
              </a:xfrm>
              <a:prstGeom prst="rect">
                <a:avLst/>
              </a:prstGeom>
              <a:blipFill rotWithShape="0">
                <a:blip r:embed="rId2"/>
                <a:stretch>
                  <a:fillRect l="-344" r="-1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3511147"/>
      </p:ext>
    </p:extLst>
  </p:cSld>
  <p:clrMapOvr>
    <a:masterClrMapping/>
  </p:clrMapOvr>
  <p:transition spd="med">
    <p:pull/>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2192000" cy="6858000"/>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Rectangle 14"/>
          <p:cNvSpPr>
            <a:spLocks noChangeArrowheads="1"/>
          </p:cNvSpPr>
          <p:nvPr/>
        </p:nvSpPr>
        <p:spPr bwMode="auto">
          <a:xfrm>
            <a:off x="1362972" y="257005"/>
            <a:ext cx="12847489"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1" name="Rectangle 16"/>
          <p:cNvSpPr>
            <a:spLocks noChangeArrowheads="1"/>
          </p:cNvSpPr>
          <p:nvPr/>
        </p:nvSpPr>
        <p:spPr bwMode="auto">
          <a:xfrm>
            <a:off x="10636123" y="1613140"/>
            <a:ext cx="1382623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3" name="Rectangle 18"/>
          <p:cNvSpPr>
            <a:spLocks noChangeArrowheads="1"/>
          </p:cNvSpPr>
          <p:nvPr/>
        </p:nvSpPr>
        <p:spPr bwMode="auto">
          <a:xfrm>
            <a:off x="4425350" y="2050662"/>
            <a:ext cx="1409450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5" name="Rectangle 2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24"/>
          <p:cNvSpPr>
            <a:spLocks noChangeArrowheads="1"/>
          </p:cNvSpPr>
          <p:nvPr/>
        </p:nvSpPr>
        <p:spPr bwMode="auto">
          <a:xfrm>
            <a:off x="6083957" y="3258360"/>
            <a:ext cx="185672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63" name="标题 1"/>
          <p:cNvSpPr txBox="1">
            <a:spLocks/>
          </p:cNvSpPr>
          <p:nvPr/>
        </p:nvSpPr>
        <p:spPr>
          <a:xfrm>
            <a:off x="4858566"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聚类分析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层次方法</a:t>
            </a:r>
            <a:endParaRPr lang="zh-CN" altLang="en-US" sz="2400" dirty="0">
              <a:latin typeface="微软雅黑" panose="020B0503020204020204" pitchFamily="34" charset="-122"/>
              <a:ea typeface="微软雅黑" panose="020B0503020204020204" pitchFamily="34" charset="-122"/>
            </a:endParaRPr>
          </a:p>
        </p:txBody>
      </p:sp>
      <p:sp>
        <p:nvSpPr>
          <p:cNvPr id="64" name="矩形 63">
            <a:extLst>
              <a:ext uri="{FF2B5EF4-FFF2-40B4-BE49-F238E27FC236}">
                <a16:creationId xmlns:a16="http://schemas.microsoft.com/office/drawing/2014/main" id="{C0C51645-CD26-4300-B487-079B8D179314}"/>
              </a:ext>
            </a:extLst>
          </p:cNvPr>
          <p:cNvSpPr/>
          <p:nvPr/>
        </p:nvSpPr>
        <p:spPr>
          <a:xfrm>
            <a:off x="4455317"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grpSp>
        <p:nvGrpSpPr>
          <p:cNvPr id="2" name="组合 1"/>
          <p:cNvGrpSpPr/>
          <p:nvPr/>
        </p:nvGrpSpPr>
        <p:grpSpPr>
          <a:xfrm>
            <a:off x="364643" y="1431985"/>
            <a:ext cx="11513931" cy="4710023"/>
            <a:chOff x="364643" y="1431985"/>
            <a:chExt cx="11513931" cy="4710023"/>
          </a:xfrm>
        </p:grpSpPr>
        <p:sp>
          <p:nvSpPr>
            <p:cNvPr id="35" name="矩形 34"/>
            <p:cNvSpPr/>
            <p:nvPr/>
          </p:nvSpPr>
          <p:spPr>
            <a:xfrm>
              <a:off x="364643" y="1431985"/>
              <a:ext cx="11513931" cy="471002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p:cNvGrpSpPr/>
            <p:nvPr/>
          </p:nvGrpSpPr>
          <p:grpSpPr>
            <a:xfrm>
              <a:off x="851507" y="1722251"/>
              <a:ext cx="10698734" cy="3693319"/>
              <a:chOff x="826157" y="1199072"/>
              <a:chExt cx="10698734" cy="3693319"/>
            </a:xfrm>
          </p:grpSpPr>
          <p:sp>
            <p:nvSpPr>
              <p:cNvPr id="67" name="文本框 66"/>
              <p:cNvSpPr txBox="1"/>
              <p:nvPr/>
            </p:nvSpPr>
            <p:spPr>
              <a:xfrm>
                <a:off x="826157" y="1199072"/>
                <a:ext cx="10698734" cy="3693319"/>
              </a:xfrm>
              <a:prstGeom prst="rect">
                <a:avLst/>
              </a:prstGeom>
              <a:noFill/>
            </p:spPr>
            <p:txBody>
              <a:bodyPr wrap="square" rtlCol="0">
                <a:spAutoFit/>
              </a:bodyPr>
              <a:lstStyle/>
              <a:p>
                <a:pPr algn="just"/>
                <a:endParaRPr lang="en-US" altLang="zh-CN" dirty="0" smtClean="0"/>
              </a:p>
              <a:p>
                <a:pPr algn="just">
                  <a:lnSpc>
                    <a:spcPct val="150000"/>
                  </a:lnSpc>
                </a:pPr>
                <a:r>
                  <a:rPr lang="zh-CN" altLang="zh-CN" dirty="0" smtClean="0">
                    <a:latin typeface="微软雅黑" panose="020B0503020204020204" pitchFamily="34" charset="-122"/>
                    <a:ea typeface="微软雅黑" panose="020B0503020204020204" pitchFamily="34" charset="-122"/>
                  </a:rPr>
                  <a:t>以</a:t>
                </a:r>
                <a:r>
                  <a:rPr lang="zh-CN" altLang="zh-CN" dirty="0">
                    <a:latin typeface="微软雅黑" panose="020B0503020204020204" pitchFamily="34" charset="-122"/>
                    <a:ea typeface="微软雅黑" panose="020B0503020204020204" pitchFamily="34" charset="-122"/>
                  </a:rPr>
                  <a:t>下标</a:t>
                </a:r>
                <a:r>
                  <a:rPr lang="en-US" altLang="zh-CN" dirty="0">
                    <a:latin typeface="微软雅黑" panose="020B0503020204020204" pitchFamily="34" charset="-122"/>
                    <a:ea typeface="微软雅黑" panose="020B0503020204020204" pitchFamily="34" charset="-122"/>
                  </a:rPr>
                  <a:t>0</a:t>
                </a:r>
                <a:r>
                  <a:rPr lang="zh-CN" altLang="zh-CN" dirty="0">
                    <a:latin typeface="微软雅黑" panose="020B0503020204020204" pitchFamily="34" charset="-122"/>
                    <a:ea typeface="微软雅黑" panose="020B0503020204020204" pitchFamily="34" charset="-122"/>
                  </a:rPr>
                  <a:t>代表</a:t>
                </a:r>
                <a:r>
                  <a:rPr lang="en-US" altLang="zh-CN" dirty="0">
                    <a:latin typeface="微软雅黑" panose="020B0503020204020204" pitchFamily="34" charset="-122"/>
                    <a:ea typeface="微软雅黑" panose="020B0503020204020204" pitchFamily="34" charset="-122"/>
                  </a:rPr>
                  <a:t>X</a:t>
                </a:r>
                <a:r>
                  <a:rPr lang="zh-CN" altLang="zh-CN" dirty="0">
                    <a:latin typeface="微软雅黑" panose="020B0503020204020204" pitchFamily="34" charset="-122"/>
                    <a:ea typeface="微软雅黑" panose="020B0503020204020204" pitchFamily="34" charset="-122"/>
                  </a:rPr>
                  <a:t>，下标</a:t>
                </a:r>
                <a:r>
                  <a:rPr lang="en-US" altLang="zh-CN"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代表</a:t>
                </a:r>
                <a:r>
                  <a:rPr lang="en-US" altLang="zh-CN" dirty="0">
                    <a:latin typeface="微软雅黑" panose="020B0503020204020204" pitchFamily="34" charset="-122"/>
                    <a:ea typeface="微软雅黑" panose="020B0503020204020204" pitchFamily="34" charset="-122"/>
                  </a:rPr>
                  <a:t>Y</a:t>
                </a:r>
                <a:r>
                  <a:rPr lang="zh-CN" altLang="zh-CN" dirty="0">
                    <a:latin typeface="微软雅黑" panose="020B0503020204020204" pitchFamily="34" charset="-122"/>
                    <a:ea typeface="微软雅黑" panose="020B0503020204020204" pitchFamily="34" charset="-122"/>
                  </a:rPr>
                  <a:t>，下标</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代表</a:t>
                </a:r>
                <a:r>
                  <a:rPr lang="en-US" altLang="zh-CN" dirty="0">
                    <a:latin typeface="微软雅黑" panose="020B0503020204020204" pitchFamily="34" charset="-122"/>
                    <a:ea typeface="微软雅黑" panose="020B0503020204020204" pitchFamily="34" charset="-122"/>
                  </a:rPr>
                  <a:t>Z</a:t>
                </a:r>
                <a:r>
                  <a:rPr lang="zh-CN" altLang="zh-CN" dirty="0">
                    <a:latin typeface="微软雅黑" panose="020B0503020204020204" pitchFamily="34" charset="-122"/>
                    <a:ea typeface="微软雅黑" panose="020B0503020204020204" pitchFamily="34" charset="-122"/>
                  </a:rPr>
                  <a:t>，则</a:t>
                </a:r>
                <a:r>
                  <a:rPr lang="en-US" altLang="zh-CN" dirty="0">
                    <a:latin typeface="微软雅黑" panose="020B0503020204020204" pitchFamily="34" charset="-122"/>
                    <a:ea typeface="微软雅黑" panose="020B0503020204020204" pitchFamily="34" charset="-122"/>
                  </a:rPr>
                  <a:t>Z</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Y</a:t>
                </a:r>
                <a:r>
                  <a:rPr lang="zh-CN" altLang="zh-CN" dirty="0">
                    <a:latin typeface="微软雅黑" panose="020B0503020204020204" pitchFamily="34" charset="-122"/>
                    <a:ea typeface="微软雅黑" panose="020B0503020204020204" pitchFamily="34" charset="-122"/>
                  </a:rPr>
                  <a:t>间的一阶偏相关系数定义</a:t>
                </a:r>
                <a:r>
                  <a:rPr lang="zh-CN" altLang="zh-CN" dirty="0" smtClean="0">
                    <a:latin typeface="微软雅黑" panose="020B0503020204020204" pitchFamily="34" charset="-122"/>
                    <a:ea typeface="微软雅黑" panose="020B0503020204020204" pitchFamily="34" charset="-122"/>
                  </a:rPr>
                  <a:t>为</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其中      是</a:t>
                </a:r>
                <a:r>
                  <a:rPr lang="zh-CN" altLang="zh-CN" dirty="0">
                    <a:latin typeface="微软雅黑" panose="020B0503020204020204" pitchFamily="34" charset="-122"/>
                    <a:ea typeface="微软雅黑" panose="020B0503020204020204" pitchFamily="34" charset="-122"/>
                  </a:rPr>
                  <a:t>剔除</a:t>
                </a:r>
                <a:r>
                  <a:rPr lang="en-US" altLang="zh-CN" dirty="0">
                    <a:latin typeface="微软雅黑" panose="020B0503020204020204" pitchFamily="34" charset="-122"/>
                    <a:ea typeface="微软雅黑" panose="020B0503020204020204" pitchFamily="34" charset="-122"/>
                  </a:rPr>
                  <a:t>Z</a:t>
                </a:r>
                <a:r>
                  <a:rPr lang="zh-CN" altLang="zh-CN" dirty="0">
                    <a:latin typeface="微软雅黑" panose="020B0503020204020204" pitchFamily="34" charset="-122"/>
                    <a:ea typeface="微软雅黑" panose="020B0503020204020204" pitchFamily="34" charset="-122"/>
                  </a:rPr>
                  <a:t>的影响之后</a:t>
                </a:r>
                <a:r>
                  <a:rPr lang="en-US" altLang="zh-CN" dirty="0">
                    <a:latin typeface="微软雅黑" panose="020B0503020204020204" pitchFamily="34" charset="-122"/>
                    <a:ea typeface="微软雅黑" panose="020B0503020204020204" pitchFamily="34" charset="-122"/>
                  </a:rPr>
                  <a:t>Z</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Y</a:t>
                </a:r>
                <a:r>
                  <a:rPr lang="zh-CN" altLang="zh-CN" dirty="0">
                    <a:latin typeface="微软雅黑" panose="020B0503020204020204" pitchFamily="34" charset="-122"/>
                    <a:ea typeface="微软雅黑" panose="020B0503020204020204" pitchFamily="34" charset="-122"/>
                  </a:rPr>
                  <a:t>的偏相关系数</a:t>
                </a:r>
                <a:r>
                  <a:rPr lang="zh-CN" altLang="zh-CN"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分别是</a:t>
                </a:r>
                <a:r>
                  <a:rPr lang="en-US" altLang="zh-CN" dirty="0">
                    <a:latin typeface="微软雅黑" panose="020B0503020204020204" pitchFamily="34" charset="-122"/>
                    <a:ea typeface="微软雅黑" panose="020B0503020204020204" pitchFamily="34" charset="-122"/>
                  </a:rPr>
                  <a:t>X</a:t>
                </a:r>
                <a:r>
                  <a:rPr lang="en-US" altLang="zh-CN" dirty="0" smtClean="0">
                    <a:latin typeface="微软雅黑" panose="020B0503020204020204" pitchFamily="34" charset="-122"/>
                    <a:ea typeface="微软雅黑" panose="020B0503020204020204" pitchFamily="34" charset="-122"/>
                  </a:rPr>
                  <a:t>, Y, Z</a:t>
                </a:r>
                <a:r>
                  <a:rPr lang="zh-CN" altLang="zh-CN" dirty="0">
                    <a:latin typeface="微软雅黑" panose="020B0503020204020204" pitchFamily="34" charset="-122"/>
                    <a:ea typeface="微软雅黑" panose="020B0503020204020204" pitchFamily="34" charset="-122"/>
                  </a:rPr>
                  <a:t>之间的两两简单相关系数。如果增加个变量</a:t>
                </a:r>
                <a:r>
                  <a:rPr lang="en-US" altLang="zh-CN" dirty="0">
                    <a:latin typeface="微软雅黑" panose="020B0503020204020204" pitchFamily="34" charset="-122"/>
                    <a:ea typeface="微软雅黑" panose="020B0503020204020204" pitchFamily="34" charset="-122"/>
                  </a:rPr>
                  <a:t>T(</a:t>
                </a:r>
                <a:r>
                  <a:rPr lang="zh-CN" altLang="zh-CN" dirty="0">
                    <a:latin typeface="微软雅黑" panose="020B0503020204020204" pitchFamily="34" charset="-122"/>
                    <a:ea typeface="微软雅黑" panose="020B0503020204020204" pitchFamily="34" charset="-122"/>
                  </a:rPr>
                  <a:t>以下标</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表示</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，则</a:t>
                </a:r>
                <a:r>
                  <a:rPr lang="en-US" altLang="zh-CN" dirty="0">
                    <a:latin typeface="微软雅黑" panose="020B0503020204020204" pitchFamily="34" charset="-122"/>
                    <a:ea typeface="微软雅黑" panose="020B0503020204020204" pitchFamily="34" charset="-122"/>
                  </a:rPr>
                  <a:t>Z</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Y</a:t>
                </a:r>
                <a:r>
                  <a:rPr lang="zh-CN" altLang="zh-CN" dirty="0">
                    <a:latin typeface="微软雅黑" panose="020B0503020204020204" pitchFamily="34" charset="-122"/>
                    <a:ea typeface="微软雅黑" panose="020B0503020204020204" pitchFamily="34" charset="-122"/>
                  </a:rPr>
                  <a:t>的二阶偏相关系数定义</a:t>
                </a:r>
                <a:r>
                  <a:rPr lang="zh-CN" altLang="zh-CN" dirty="0" smtClean="0">
                    <a:latin typeface="微软雅黑" panose="020B0503020204020204" pitchFamily="34" charset="-122"/>
                    <a:ea typeface="微软雅黑" panose="020B0503020204020204" pitchFamily="34" charset="-122"/>
                  </a:rPr>
                  <a:t>为</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endParaRPr lang="en-US" altLang="zh-CN" dirty="0" smtClean="0">
                  <a:latin typeface="微软雅黑" panose="020B0503020204020204" pitchFamily="34" charset="-122"/>
                  <a:ea typeface="微软雅黑" panose="020B0503020204020204" pitchFamily="34" charset="-122"/>
                </a:endParaRPr>
              </a:p>
              <a:p>
                <a:pPr algn="just">
                  <a:lnSpc>
                    <a:spcPct val="150000"/>
                  </a:lnSpc>
                </a:pPr>
                <a:r>
                  <a:rPr lang="zh-CN" altLang="zh-CN" dirty="0" smtClean="0">
                    <a:latin typeface="微软雅黑" panose="020B0503020204020204" pitchFamily="34" charset="-122"/>
                    <a:ea typeface="微软雅黑" panose="020B0503020204020204" pitchFamily="34" charset="-122"/>
                  </a:rPr>
                  <a:t>一般</a:t>
                </a:r>
                <a:r>
                  <a:rPr lang="zh-CN" altLang="zh-CN" dirty="0">
                    <a:latin typeface="微软雅黑" panose="020B0503020204020204" pitchFamily="34" charset="-122"/>
                    <a:ea typeface="微软雅黑" panose="020B0503020204020204" pitchFamily="34" charset="-122"/>
                  </a:rPr>
                  <a:t>，考察多个变量时，</a:t>
                </a:r>
                <a:r>
                  <a:rPr lang="en-US" altLang="zh-CN" dirty="0">
                    <a:latin typeface="微软雅黑" panose="020B0503020204020204" pitchFamily="34" charset="-122"/>
                    <a:ea typeface="微软雅黑" panose="020B0503020204020204" pitchFamily="34" charset="-122"/>
                  </a:rPr>
                  <a:t>Y</a:t>
                </a:r>
                <a:r>
                  <a:rPr lang="zh-CN" altLang="zh-CN" dirty="0" smtClean="0">
                    <a:latin typeface="微软雅黑" panose="020B0503020204020204" pitchFamily="34" charset="-122"/>
                    <a:ea typeface="微软雅黑" panose="020B0503020204020204" pitchFamily="34" charset="-122"/>
                  </a:rPr>
                  <a:t>与</a:t>
                </a:r>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之间的        </a:t>
                </a:r>
                <a:r>
                  <a:rPr lang="zh-CN" altLang="zh-CN" dirty="0" smtClean="0">
                    <a:latin typeface="微软雅黑" panose="020B0503020204020204" pitchFamily="34" charset="-122"/>
                    <a:ea typeface="微软雅黑" panose="020B0503020204020204" pitchFamily="34" charset="-122"/>
                  </a:rPr>
                  <a:t>阶</a:t>
                </a:r>
                <a:r>
                  <a:rPr lang="zh-CN" altLang="zh-CN" dirty="0">
                    <a:latin typeface="微软雅黑" panose="020B0503020204020204" pitchFamily="34" charset="-122"/>
                    <a:ea typeface="微软雅黑" panose="020B0503020204020204" pitchFamily="34" charset="-122"/>
                  </a:rPr>
                  <a:t>偏相关系数可由如下的递推式定义</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gn="just">
                  <a:lnSpc>
                    <a:spcPct val="150000"/>
                  </a:lnSpc>
                </a:pPr>
                <a:endParaRPr lang="en-US" altLang="zh-CN" dirty="0"/>
              </a:p>
              <a:p>
                <a:pPr algn="just"/>
                <a:endParaRPr lang="en-US" altLang="zh-CN" dirty="0" smtClean="0"/>
              </a:p>
              <a:p>
                <a:pPr algn="just"/>
                <a:endParaRPr lang="en-US" altLang="zh-CN" dirty="0"/>
              </a:p>
              <a:p>
                <a:pPr algn="just"/>
                <a:endParaRPr lang="en-US" altLang="zh-CN" dirty="0" smtClean="0"/>
              </a:p>
            </p:txBody>
          </p:sp>
          <p:graphicFrame>
            <p:nvGraphicFramePr>
              <p:cNvPr id="68" name="对象 67"/>
              <p:cNvGraphicFramePr>
                <a:graphicFrameLocks noChangeAspect="1"/>
              </p:cNvGraphicFramePr>
              <p:nvPr>
                <p:extLst/>
              </p:nvPr>
            </p:nvGraphicFramePr>
            <p:xfrm>
              <a:off x="1742535" y="3703735"/>
              <a:ext cx="8081209" cy="1188656"/>
            </p:xfrm>
            <a:graphic>
              <a:graphicData uri="http://schemas.openxmlformats.org/presentationml/2006/ole">
                <mc:AlternateContent xmlns:mc="http://schemas.openxmlformats.org/markup-compatibility/2006">
                  <mc:Choice xmlns:v="urn:schemas-microsoft-com:vml" Requires="v">
                    <p:oleObj spid="_x0000_s5724" r:id="rId3" imgW="3136900" imgH="444500" progId="Equation.DSMT4">
                      <p:embed/>
                    </p:oleObj>
                  </mc:Choice>
                  <mc:Fallback>
                    <p:oleObj r:id="rId3" imgW="3136900" imgH="4445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2535" y="3703735"/>
                            <a:ext cx="8081209" cy="1188656"/>
                          </a:xfrm>
                          <a:prstGeom prst="rect">
                            <a:avLst/>
                          </a:prstGeom>
                          <a:noFill/>
                        </p:spPr>
                      </p:pic>
                    </p:oleObj>
                  </mc:Fallback>
                </mc:AlternateContent>
              </a:graphicData>
            </a:graphic>
          </p:graphicFrame>
          <p:graphicFrame>
            <p:nvGraphicFramePr>
              <p:cNvPr id="69" name="对象 68"/>
              <p:cNvGraphicFramePr>
                <a:graphicFrameLocks noChangeAspect="1"/>
              </p:cNvGraphicFramePr>
              <p:nvPr>
                <p:extLst/>
              </p:nvPr>
            </p:nvGraphicFramePr>
            <p:xfrm>
              <a:off x="8909410" y="1456077"/>
              <a:ext cx="1321273" cy="550689"/>
            </p:xfrm>
            <a:graphic>
              <a:graphicData uri="http://schemas.openxmlformats.org/presentationml/2006/ole">
                <mc:AlternateContent xmlns:mc="http://schemas.openxmlformats.org/markup-compatibility/2006">
                  <mc:Choice xmlns:v="urn:schemas-microsoft-com:vml" Requires="v">
                    <p:oleObj spid="_x0000_s5725" r:id="rId5" imgW="1130300" imgH="419100" progId="Equation.DSMT4">
                      <p:embed/>
                    </p:oleObj>
                  </mc:Choice>
                  <mc:Fallback>
                    <p:oleObj r:id="rId5" imgW="1130300" imgH="4191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09410" y="1456077"/>
                            <a:ext cx="1321273" cy="550689"/>
                          </a:xfrm>
                          <a:prstGeom prst="rect">
                            <a:avLst/>
                          </a:prstGeom>
                          <a:noFill/>
                        </p:spPr>
                      </p:pic>
                    </p:oleObj>
                  </mc:Fallback>
                </mc:AlternateContent>
              </a:graphicData>
            </a:graphic>
          </p:graphicFrame>
          <p:graphicFrame>
            <p:nvGraphicFramePr>
              <p:cNvPr id="70" name="对象 69"/>
              <p:cNvGraphicFramePr>
                <a:graphicFrameLocks noChangeAspect="1"/>
              </p:cNvGraphicFramePr>
              <p:nvPr>
                <p:extLst/>
              </p:nvPr>
            </p:nvGraphicFramePr>
            <p:xfrm>
              <a:off x="10825589" y="1557076"/>
              <a:ext cx="319740" cy="319740"/>
            </p:xfrm>
            <a:graphic>
              <a:graphicData uri="http://schemas.openxmlformats.org/presentationml/2006/ole">
                <mc:AlternateContent xmlns:mc="http://schemas.openxmlformats.org/markup-compatibility/2006">
                  <mc:Choice xmlns:v="urn:schemas-microsoft-com:vml" Requires="v">
                    <p:oleObj spid="_x0000_s5726" r:id="rId7" imgW="228600" imgH="190500" progId="Equation.DSMT4">
                      <p:embed/>
                    </p:oleObj>
                  </mc:Choice>
                  <mc:Fallback>
                    <p:oleObj r:id="rId7" imgW="228600" imgH="1905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825589" y="1557076"/>
                            <a:ext cx="319740" cy="319740"/>
                          </a:xfrm>
                          <a:prstGeom prst="rect">
                            <a:avLst/>
                          </a:prstGeom>
                          <a:noFill/>
                        </p:spPr>
                      </p:pic>
                    </p:oleObj>
                  </mc:Fallback>
                </mc:AlternateContent>
              </a:graphicData>
            </a:graphic>
          </p:graphicFrame>
          <p:graphicFrame>
            <p:nvGraphicFramePr>
              <p:cNvPr id="71" name="对象 70"/>
              <p:cNvGraphicFramePr>
                <a:graphicFrameLocks noChangeAspect="1"/>
              </p:cNvGraphicFramePr>
              <p:nvPr>
                <p:extLst/>
              </p:nvPr>
            </p:nvGraphicFramePr>
            <p:xfrm>
              <a:off x="4774479" y="2006766"/>
              <a:ext cx="783705" cy="312938"/>
            </p:xfrm>
            <a:graphic>
              <a:graphicData uri="http://schemas.openxmlformats.org/presentationml/2006/ole">
                <mc:AlternateContent xmlns:mc="http://schemas.openxmlformats.org/markup-compatibility/2006">
                  <mc:Choice xmlns:v="urn:schemas-microsoft-com:vml" Requires="v">
                    <p:oleObj spid="_x0000_s5727" r:id="rId9" imgW="495085" imgH="190417" progId="Equation.DSMT4">
                      <p:embed/>
                    </p:oleObj>
                  </mc:Choice>
                  <mc:Fallback>
                    <p:oleObj r:id="rId9" imgW="495085" imgH="19041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74479" y="2006766"/>
                            <a:ext cx="783705" cy="312938"/>
                          </a:xfrm>
                          <a:prstGeom prst="rect">
                            <a:avLst/>
                          </a:prstGeom>
                          <a:noFill/>
                        </p:spPr>
                      </p:pic>
                    </p:oleObj>
                  </mc:Fallback>
                </mc:AlternateContent>
              </a:graphicData>
            </a:graphic>
          </p:graphicFrame>
          <p:graphicFrame>
            <p:nvGraphicFramePr>
              <p:cNvPr id="72" name="对象 71"/>
              <p:cNvGraphicFramePr>
                <a:graphicFrameLocks noChangeAspect="1"/>
              </p:cNvGraphicFramePr>
              <p:nvPr>
                <p:extLst/>
              </p:nvPr>
            </p:nvGraphicFramePr>
            <p:xfrm>
              <a:off x="6075331" y="2347586"/>
              <a:ext cx="1602419" cy="572576"/>
            </p:xfrm>
            <a:graphic>
              <a:graphicData uri="http://schemas.openxmlformats.org/presentationml/2006/ole">
                <mc:AlternateContent xmlns:mc="http://schemas.openxmlformats.org/markup-compatibility/2006">
                  <mc:Choice xmlns:v="urn:schemas-microsoft-com:vml" Requires="v">
                    <p:oleObj spid="_x0000_s5728" r:id="rId11" imgW="1308100" imgH="419100" progId="Equation.DSMT4">
                      <p:embed/>
                    </p:oleObj>
                  </mc:Choice>
                  <mc:Fallback>
                    <p:oleObj r:id="rId11" imgW="1308100" imgH="4191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75331" y="2347586"/>
                            <a:ext cx="1602419" cy="572576"/>
                          </a:xfrm>
                          <a:prstGeom prst="rect">
                            <a:avLst/>
                          </a:prstGeom>
                          <a:noFill/>
                        </p:spPr>
                      </p:pic>
                    </p:oleObj>
                  </mc:Fallback>
                </mc:AlternateContent>
              </a:graphicData>
            </a:graphic>
          </p:graphicFrame>
          <p:graphicFrame>
            <p:nvGraphicFramePr>
              <p:cNvPr id="73" name="对象 72"/>
              <p:cNvGraphicFramePr>
                <a:graphicFrameLocks noChangeAspect="1"/>
              </p:cNvGraphicFramePr>
              <p:nvPr>
                <p:extLst/>
              </p:nvPr>
            </p:nvGraphicFramePr>
            <p:xfrm>
              <a:off x="3785010" y="3214424"/>
              <a:ext cx="1626927" cy="361191"/>
            </p:xfrm>
            <a:graphic>
              <a:graphicData uri="http://schemas.openxmlformats.org/presentationml/2006/ole">
                <mc:AlternateContent xmlns:mc="http://schemas.openxmlformats.org/markup-compatibility/2006">
                  <mc:Choice xmlns:v="urn:schemas-microsoft-com:vml" Requires="v">
                    <p:oleObj spid="_x0000_s5729" r:id="rId13" imgW="825500" imgH="190500" progId="Equation.DSMT4">
                      <p:embed/>
                    </p:oleObj>
                  </mc:Choice>
                  <mc:Fallback>
                    <p:oleObj r:id="rId13" imgW="825500" imgH="1905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85010" y="3214424"/>
                            <a:ext cx="1626927" cy="361191"/>
                          </a:xfrm>
                          <a:prstGeom prst="rect">
                            <a:avLst/>
                          </a:prstGeom>
                          <a:noFill/>
                        </p:spPr>
                      </p:pic>
                    </p:oleObj>
                  </mc:Fallback>
                </mc:AlternateContent>
              </a:graphicData>
            </a:graphic>
          </p:graphicFrame>
          <p:graphicFrame>
            <p:nvGraphicFramePr>
              <p:cNvPr id="74" name="对象 73"/>
              <p:cNvGraphicFramePr>
                <a:graphicFrameLocks noChangeAspect="1"/>
              </p:cNvGraphicFramePr>
              <p:nvPr>
                <p:extLst/>
              </p:nvPr>
            </p:nvGraphicFramePr>
            <p:xfrm>
              <a:off x="6083957" y="3258360"/>
              <a:ext cx="457202" cy="303920"/>
            </p:xfrm>
            <a:graphic>
              <a:graphicData uri="http://schemas.openxmlformats.org/presentationml/2006/ole">
                <mc:AlternateContent xmlns:mc="http://schemas.openxmlformats.org/markup-compatibility/2006">
                  <mc:Choice xmlns:v="urn:schemas-microsoft-com:vml" Requires="v">
                    <p:oleObj spid="_x0000_s5730" r:id="rId15" imgW="279158" imgH="177646" progId="Equation.DSMT4">
                      <p:embed/>
                    </p:oleObj>
                  </mc:Choice>
                  <mc:Fallback>
                    <p:oleObj r:id="rId15" imgW="279158" imgH="177646"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83957" y="3258360"/>
                            <a:ext cx="457202" cy="303920"/>
                          </a:xfrm>
                          <a:prstGeom prst="rect">
                            <a:avLst/>
                          </a:prstGeom>
                          <a:noFill/>
                        </p:spPr>
                      </p:pic>
                    </p:oleObj>
                  </mc:Fallback>
                </mc:AlternateContent>
              </a:graphicData>
            </a:graphic>
          </p:graphicFrame>
        </p:grpSp>
      </p:grpSp>
      <p:sp>
        <p:nvSpPr>
          <p:cNvPr id="76" name="标题 1"/>
          <p:cNvSpPr txBox="1">
            <a:spLocks/>
          </p:cNvSpPr>
          <p:nvPr/>
        </p:nvSpPr>
        <p:spPr>
          <a:xfrm>
            <a:off x="4565282"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相关分析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500" dirty="0" smtClean="0">
                <a:latin typeface="微软雅黑" panose="020B0503020204020204" pitchFamily="34" charset="-122"/>
                <a:ea typeface="微软雅黑" panose="020B0503020204020204" pitchFamily="34" charset="-122"/>
              </a:rPr>
              <a:t>偏相关分析</a:t>
            </a:r>
            <a:endParaRPr lang="en-US" altLang="zh-CN" sz="25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9703380"/>
      </p:ext>
    </p:extLst>
  </p:cSld>
  <p:clrMapOvr>
    <a:masterClrMapping/>
  </p:clrMapOvr>
  <p:transition spd="med">
    <p:pull/>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4858566"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聚类分析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层次方法</a:t>
            </a:r>
            <a:endParaRPr lang="zh-CN" altLang="en-US" sz="2400"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C0C51645-CD26-4300-B487-079B8D179314}"/>
              </a:ext>
            </a:extLst>
          </p:cNvPr>
          <p:cNvSpPr/>
          <p:nvPr/>
        </p:nvSpPr>
        <p:spPr>
          <a:xfrm>
            <a:off x="4455317"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4" name="标题 1"/>
          <p:cNvSpPr txBox="1">
            <a:spLocks/>
          </p:cNvSpPr>
          <p:nvPr/>
        </p:nvSpPr>
        <p:spPr>
          <a:xfrm>
            <a:off x="4565282"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相关分析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500" dirty="0" smtClean="0">
                <a:latin typeface="微软雅黑" panose="020B0503020204020204" pitchFamily="34" charset="-122"/>
                <a:ea typeface="微软雅黑" panose="020B0503020204020204" pitchFamily="34" charset="-122"/>
              </a:rPr>
              <a:t>偏相关分析</a:t>
            </a:r>
            <a:endParaRPr lang="en-US" altLang="zh-CN" sz="2500" dirty="0" smtClean="0">
              <a:latin typeface="微软雅黑" panose="020B0503020204020204" pitchFamily="34" charset="-122"/>
              <a:ea typeface="微软雅黑" panose="020B0503020204020204" pitchFamily="34" charset="-122"/>
            </a:endParaRPr>
          </a:p>
        </p:txBody>
      </p:sp>
      <p:sp>
        <p:nvSpPr>
          <p:cNvPr id="5" name="文本框 4"/>
          <p:cNvSpPr txBox="1"/>
          <p:nvPr/>
        </p:nvSpPr>
        <p:spPr>
          <a:xfrm>
            <a:off x="358186" y="486996"/>
            <a:ext cx="3025948" cy="461665"/>
          </a:xfrm>
          <a:prstGeom prst="rect">
            <a:avLst/>
          </a:prstGeom>
          <a:noFill/>
        </p:spPr>
        <p:txBody>
          <a:bodyPr wrap="square" rtlCol="0">
            <a:spAutoFit/>
          </a:bodyPr>
          <a:lstStyle/>
          <a:p>
            <a:pPr marL="0" lvl="3"/>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偏相关系数的检验</a:t>
            </a:r>
            <a:endParaRPr lang="zh-CN" altLang="zh-CN" sz="2400" dirty="0">
              <a:effectLst>
                <a:glow>
                  <a:srgbClr val="000000"/>
                </a:glow>
                <a:reflection stA="0" endPos="0" fadeDir="0" sx="0" sy="0"/>
              </a:effectLst>
              <a:latin typeface="微软雅黑" panose="020B0503020204020204" pitchFamily="34" charset="-122"/>
              <a:ea typeface="微软雅黑" panose="020B0503020204020204" pitchFamily="34" charset="-122"/>
            </a:endParaRPr>
          </a:p>
        </p:txBody>
      </p:sp>
      <p:sp>
        <p:nvSpPr>
          <p:cNvPr id="6" name="Oval 6"/>
          <p:cNvSpPr>
            <a:spLocks noChangeArrowheads="1"/>
          </p:cNvSpPr>
          <p:nvPr/>
        </p:nvSpPr>
        <p:spPr bwMode="auto">
          <a:xfrm flipH="1">
            <a:off x="3619219" y="1629546"/>
            <a:ext cx="4257675" cy="4256088"/>
          </a:xfrm>
          <a:prstGeom prst="ellipse">
            <a:avLst/>
          </a:prstGeom>
          <a:noFill/>
          <a:ln w="11">
            <a:solidFill>
              <a:schemeClr val="bg1">
                <a:lumMod val="50000"/>
              </a:schemeClr>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ea typeface="宋体" panose="02010600030101010101" pitchFamily="2" charset="-122"/>
            </a:endParaRPr>
          </a:p>
        </p:txBody>
      </p:sp>
      <p:sp>
        <p:nvSpPr>
          <p:cNvPr id="7" name="Line 16"/>
          <p:cNvSpPr>
            <a:spLocks noChangeShapeType="1"/>
          </p:cNvSpPr>
          <p:nvPr/>
        </p:nvSpPr>
        <p:spPr bwMode="auto">
          <a:xfrm flipH="1">
            <a:off x="5279744" y="2243909"/>
            <a:ext cx="790575" cy="804862"/>
          </a:xfrm>
          <a:prstGeom prst="line">
            <a:avLst/>
          </a:prstGeom>
          <a:noFill/>
          <a:ln w="19050">
            <a:solidFill>
              <a:schemeClr val="bg1">
                <a:lumMod val="50000"/>
              </a:schemeClr>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 name="Line 17"/>
          <p:cNvSpPr>
            <a:spLocks noChangeShapeType="1"/>
          </p:cNvSpPr>
          <p:nvPr/>
        </p:nvSpPr>
        <p:spPr bwMode="auto">
          <a:xfrm flipH="1" flipV="1">
            <a:off x="5387694" y="3963171"/>
            <a:ext cx="1711325" cy="404813"/>
          </a:xfrm>
          <a:prstGeom prst="line">
            <a:avLst/>
          </a:prstGeom>
          <a:noFill/>
          <a:ln w="19050">
            <a:solidFill>
              <a:schemeClr val="bg1">
                <a:lumMod val="50000"/>
              </a:schemeClr>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8"/>
          <p:cNvSpPr>
            <a:spLocks noChangeShapeType="1"/>
          </p:cNvSpPr>
          <p:nvPr/>
        </p:nvSpPr>
        <p:spPr bwMode="auto">
          <a:xfrm flipH="1">
            <a:off x="5428969" y="3075759"/>
            <a:ext cx="1665287" cy="409575"/>
          </a:xfrm>
          <a:prstGeom prst="line">
            <a:avLst/>
          </a:prstGeom>
          <a:noFill/>
          <a:ln w="19050">
            <a:solidFill>
              <a:schemeClr val="bg1">
                <a:lumMod val="50000"/>
              </a:schemeClr>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nvGrpSpPr>
          <p:cNvPr id="10" name="组合 26"/>
          <p:cNvGrpSpPr>
            <a:grpSpLocks/>
          </p:cNvGrpSpPr>
          <p:nvPr/>
        </p:nvGrpSpPr>
        <p:grpSpPr bwMode="auto">
          <a:xfrm flipH="1">
            <a:off x="5661537" y="1304109"/>
            <a:ext cx="1522164" cy="1038225"/>
            <a:chOff x="-238670" y="0"/>
            <a:chExt cx="1522164" cy="1038225"/>
          </a:xfrm>
          <a:solidFill>
            <a:srgbClr val="044875"/>
          </a:solidFill>
        </p:grpSpPr>
        <p:sp>
          <p:nvSpPr>
            <p:cNvPr id="11" name="Oval 10"/>
            <p:cNvSpPr>
              <a:spLocks noChangeArrowheads="1"/>
            </p:cNvSpPr>
            <p:nvPr/>
          </p:nvSpPr>
          <p:spPr bwMode="auto">
            <a:xfrm>
              <a:off x="0" y="0"/>
              <a:ext cx="1038225" cy="1038225"/>
            </a:xfrm>
            <a:prstGeom prst="ellipse">
              <a:avLst/>
            </a:prstGeom>
            <a:solidFill>
              <a:srgbClr val="685D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accent1"/>
                </a:solidFill>
                <a:ea typeface="宋体" panose="02010600030101010101" pitchFamily="2" charset="-122"/>
              </a:endParaRPr>
            </a:p>
          </p:txBody>
        </p:sp>
        <p:sp>
          <p:nvSpPr>
            <p:cNvPr id="12" name="TextBox 28"/>
            <p:cNvSpPr txBox="1">
              <a:spLocks noChangeArrowheads="1"/>
            </p:cNvSpPr>
            <p:nvPr/>
          </p:nvSpPr>
          <p:spPr bwMode="auto">
            <a:xfrm>
              <a:off x="-238670" y="309472"/>
              <a:ext cx="1522164"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自由度</a:t>
              </a:r>
            </a:p>
          </p:txBody>
        </p:sp>
      </p:grpSp>
      <p:grpSp>
        <p:nvGrpSpPr>
          <p:cNvPr id="13" name="组合 29"/>
          <p:cNvGrpSpPr>
            <a:grpSpLocks/>
          </p:cNvGrpSpPr>
          <p:nvPr/>
        </p:nvGrpSpPr>
        <p:grpSpPr bwMode="auto">
          <a:xfrm flipH="1">
            <a:off x="7253006" y="2502611"/>
            <a:ext cx="1038225" cy="1038225"/>
            <a:chOff x="0" y="0"/>
            <a:chExt cx="1038225" cy="1038225"/>
          </a:xfrm>
          <a:solidFill>
            <a:srgbClr val="044875"/>
          </a:solidFill>
        </p:grpSpPr>
        <p:sp>
          <p:nvSpPr>
            <p:cNvPr id="14" name="Oval 12"/>
            <p:cNvSpPr>
              <a:spLocks noChangeArrowheads="1"/>
            </p:cNvSpPr>
            <p:nvPr/>
          </p:nvSpPr>
          <p:spPr bwMode="auto">
            <a:xfrm>
              <a:off x="0" y="0"/>
              <a:ext cx="1038225" cy="1038225"/>
            </a:xfrm>
            <a:prstGeom prst="ellipse">
              <a:avLst/>
            </a:prstGeom>
            <a:solidFill>
              <a:srgbClr val="685D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accent1"/>
                </a:solidFill>
                <a:latin typeface="微软雅黑" panose="020B0503020204020204" pitchFamily="34" charset="-122"/>
              </a:endParaRPr>
            </a:p>
          </p:txBody>
        </p:sp>
        <p:sp>
          <p:nvSpPr>
            <p:cNvPr id="15" name="TextBox 31"/>
            <p:cNvSpPr txBox="1">
              <a:spLocks noChangeArrowheads="1"/>
            </p:cNvSpPr>
            <p:nvPr/>
          </p:nvSpPr>
          <p:spPr bwMode="auto">
            <a:xfrm>
              <a:off x="80962" y="175910"/>
              <a:ext cx="812317" cy="70788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主要应用</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grpSp>
        <p:nvGrpSpPr>
          <p:cNvPr id="16" name="组合 32"/>
          <p:cNvGrpSpPr>
            <a:grpSpLocks/>
          </p:cNvGrpSpPr>
          <p:nvPr/>
        </p:nvGrpSpPr>
        <p:grpSpPr bwMode="auto">
          <a:xfrm flipH="1">
            <a:off x="7111182" y="4067691"/>
            <a:ext cx="1038225" cy="1039813"/>
            <a:chOff x="0" y="0"/>
            <a:chExt cx="1038225" cy="1039812"/>
          </a:xfrm>
          <a:solidFill>
            <a:srgbClr val="044875"/>
          </a:solidFill>
        </p:grpSpPr>
        <p:sp>
          <p:nvSpPr>
            <p:cNvPr id="17" name="Oval 11"/>
            <p:cNvSpPr>
              <a:spLocks noChangeArrowheads="1"/>
            </p:cNvSpPr>
            <p:nvPr/>
          </p:nvSpPr>
          <p:spPr bwMode="auto">
            <a:xfrm>
              <a:off x="0" y="0"/>
              <a:ext cx="1038225" cy="1039812"/>
            </a:xfrm>
            <a:prstGeom prst="ellipse">
              <a:avLst/>
            </a:prstGeom>
            <a:solidFill>
              <a:srgbClr val="685D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accent1"/>
                </a:solidFill>
                <a:latin typeface="微软雅黑" panose="020B0503020204020204" pitchFamily="34" charset="-122"/>
              </a:endParaRPr>
            </a:p>
          </p:txBody>
        </p:sp>
        <p:sp>
          <p:nvSpPr>
            <p:cNvPr id="18" name="TextBox 34"/>
            <p:cNvSpPr txBox="1">
              <a:spLocks noChangeArrowheads="1"/>
            </p:cNvSpPr>
            <p:nvPr/>
          </p:nvSpPr>
          <p:spPr bwMode="auto">
            <a:xfrm>
              <a:off x="109538" y="319851"/>
              <a:ext cx="812317"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分析</a:t>
              </a:r>
            </a:p>
          </p:txBody>
        </p:sp>
      </p:grpSp>
      <p:sp>
        <p:nvSpPr>
          <p:cNvPr id="19" name="Oval 8"/>
          <p:cNvSpPr>
            <a:spLocks noChangeArrowheads="1"/>
          </p:cNvSpPr>
          <p:nvPr/>
        </p:nvSpPr>
        <p:spPr bwMode="auto">
          <a:xfrm flipH="1">
            <a:off x="2858806" y="2475684"/>
            <a:ext cx="2411413" cy="2411412"/>
          </a:xfrm>
          <a:prstGeom prst="ellipse">
            <a:avLst/>
          </a:prstGeom>
          <a:solidFill>
            <a:schemeClr val="bg1">
              <a:lumMod val="85000"/>
            </a:schemeClr>
          </a:solidFill>
          <a:ln>
            <a:noFill/>
          </a:ln>
        </p:spPr>
        <p:txBody>
          <a:bodyPr/>
          <a:lstStyle/>
          <a:p>
            <a:endParaRPr lang="zh-CN" altLang="en-US">
              <a:ea typeface="宋体" panose="02010600030101010101" pitchFamily="2" charset="-122"/>
            </a:endParaRPr>
          </a:p>
        </p:txBody>
      </p:sp>
      <p:sp>
        <p:nvSpPr>
          <p:cNvPr id="20" name="Oval 9"/>
          <p:cNvSpPr>
            <a:spLocks noChangeArrowheads="1"/>
          </p:cNvSpPr>
          <p:nvPr/>
        </p:nvSpPr>
        <p:spPr bwMode="auto">
          <a:xfrm flipH="1">
            <a:off x="3049306" y="2666184"/>
            <a:ext cx="2030413" cy="2032000"/>
          </a:xfrm>
          <a:prstGeom prst="ellipse">
            <a:avLst/>
          </a:prstGeom>
          <a:solidFill>
            <a:srgbClr val="685D5C"/>
          </a:solidFill>
          <a:ln>
            <a:noFill/>
          </a:ln>
        </p:spPr>
        <p:txBody>
          <a:bodyPr/>
          <a:lstStyle/>
          <a:p>
            <a:endParaRPr lang="zh-CN" altLang="en-US">
              <a:ea typeface="宋体" panose="02010600030101010101" pitchFamily="2" charset="-122"/>
            </a:endParaRPr>
          </a:p>
        </p:txBody>
      </p:sp>
      <p:sp>
        <p:nvSpPr>
          <p:cNvPr id="21" name="TextBox 37"/>
          <p:cNvSpPr txBox="1">
            <a:spLocks noChangeArrowheads="1"/>
          </p:cNvSpPr>
          <p:nvPr/>
        </p:nvSpPr>
        <p:spPr bwMode="auto">
          <a:xfrm flipH="1">
            <a:off x="3623583" y="2888473"/>
            <a:ext cx="109934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3000" dirty="0" smtClean="0">
                <a:solidFill>
                  <a:schemeClr val="bg1"/>
                </a:solidFill>
                <a:latin typeface="微软雅黑" panose="020B0503020204020204" pitchFamily="34" charset="-122"/>
              </a:rPr>
              <a:t>公式：</a:t>
            </a:r>
            <a:endParaRPr lang="en-US" sz="3000" dirty="0">
              <a:solidFill>
                <a:schemeClr val="bg1"/>
              </a:solidFill>
              <a:latin typeface="微软雅黑" panose="020B0503020204020204" pitchFamily="34" charset="-122"/>
            </a:endParaRPr>
          </a:p>
        </p:txBody>
      </p:sp>
      <p:grpSp>
        <p:nvGrpSpPr>
          <p:cNvPr id="22" name="组合 38"/>
          <p:cNvGrpSpPr>
            <a:grpSpLocks/>
          </p:cNvGrpSpPr>
          <p:nvPr/>
        </p:nvGrpSpPr>
        <p:grpSpPr bwMode="auto">
          <a:xfrm flipH="1">
            <a:off x="5919506" y="5187134"/>
            <a:ext cx="1038225" cy="1039812"/>
            <a:chOff x="0" y="0"/>
            <a:chExt cx="1038225" cy="1039812"/>
          </a:xfrm>
          <a:solidFill>
            <a:srgbClr val="044875"/>
          </a:solidFill>
        </p:grpSpPr>
        <p:sp>
          <p:nvSpPr>
            <p:cNvPr id="23" name="Oval 11"/>
            <p:cNvSpPr>
              <a:spLocks noChangeArrowheads="1"/>
            </p:cNvSpPr>
            <p:nvPr/>
          </p:nvSpPr>
          <p:spPr bwMode="auto">
            <a:xfrm>
              <a:off x="0" y="0"/>
              <a:ext cx="1038225" cy="1039812"/>
            </a:xfrm>
            <a:prstGeom prst="ellipse">
              <a:avLst/>
            </a:prstGeom>
            <a:solidFill>
              <a:srgbClr val="685D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chemeClr val="accent1"/>
                </a:solidFill>
                <a:latin typeface="微软雅黑" panose="020B0503020204020204" pitchFamily="34" charset="-122"/>
              </a:endParaRPr>
            </a:p>
          </p:txBody>
        </p:sp>
        <p:sp>
          <p:nvSpPr>
            <p:cNvPr id="24" name="TextBox 40"/>
            <p:cNvSpPr txBox="1">
              <a:spLocks noChangeArrowheads="1"/>
            </p:cNvSpPr>
            <p:nvPr/>
          </p:nvSpPr>
          <p:spPr bwMode="auto">
            <a:xfrm>
              <a:off x="118032" y="319851"/>
              <a:ext cx="812317" cy="40011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dirty="0" smtClean="0">
                  <a:solidFill>
                    <a:schemeClr val="bg1"/>
                  </a:solidFill>
                  <a:latin typeface="微软雅黑" panose="020B0503020204020204" pitchFamily="34" charset="-122"/>
                  <a:ea typeface="微软雅黑" panose="020B0503020204020204" pitchFamily="34" charset="-122"/>
                </a:rPr>
                <a:t>应用</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sp>
        <p:nvSpPr>
          <p:cNvPr id="25" name="Line 16"/>
          <p:cNvSpPr>
            <a:spLocks noChangeShapeType="1"/>
          </p:cNvSpPr>
          <p:nvPr/>
        </p:nvSpPr>
        <p:spPr bwMode="auto">
          <a:xfrm flipH="1" flipV="1">
            <a:off x="5265456" y="4509271"/>
            <a:ext cx="792163" cy="804863"/>
          </a:xfrm>
          <a:prstGeom prst="line">
            <a:avLst/>
          </a:prstGeom>
          <a:noFill/>
          <a:ln w="19050">
            <a:solidFill>
              <a:schemeClr val="bg1">
                <a:lumMod val="50000"/>
              </a:schemeClr>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6" name="TextBox 42"/>
          <p:cNvSpPr txBox="1">
            <a:spLocks noChangeArrowheads="1"/>
          </p:cNvSpPr>
          <p:nvPr/>
        </p:nvSpPr>
        <p:spPr bwMode="auto">
          <a:xfrm>
            <a:off x="7181569" y="1213621"/>
            <a:ext cx="4679994"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zh-CN" sz="1500" dirty="0">
                <a:latin typeface="微软雅黑" panose="020B0503020204020204" pitchFamily="34" charset="-122"/>
                <a:ea typeface="微软雅黑" panose="020B0503020204020204" pitchFamily="34" charset="-122"/>
              </a:rPr>
              <a:t>其中，</a:t>
            </a:r>
            <a:r>
              <a:rPr lang="en-US" altLang="zh-CN" sz="1500" dirty="0">
                <a:latin typeface="微软雅黑" panose="020B0503020204020204" pitchFamily="34" charset="-122"/>
                <a:ea typeface="微软雅黑" panose="020B0503020204020204" pitchFamily="34" charset="-122"/>
              </a:rPr>
              <a:t>r</a:t>
            </a:r>
            <a:r>
              <a:rPr lang="zh-CN" altLang="zh-CN" sz="1500" dirty="0">
                <a:latin typeface="微软雅黑" panose="020B0503020204020204" pitchFamily="34" charset="-122"/>
                <a:ea typeface="微软雅黑" panose="020B0503020204020204" pitchFamily="34" charset="-122"/>
              </a:rPr>
              <a:t>是相应的偏相关系数，</a:t>
            </a:r>
            <a:r>
              <a:rPr lang="en-US" altLang="zh-CN" sz="1500" dirty="0">
                <a:latin typeface="微软雅黑" panose="020B0503020204020204" pitchFamily="34" charset="-122"/>
                <a:ea typeface="微软雅黑" panose="020B0503020204020204" pitchFamily="34" charset="-122"/>
              </a:rPr>
              <a:t>n</a:t>
            </a:r>
            <a:r>
              <a:rPr lang="zh-CN" altLang="zh-CN" sz="1500" dirty="0">
                <a:latin typeface="微软雅黑" panose="020B0503020204020204" pitchFamily="34" charset="-122"/>
                <a:ea typeface="微软雅黑" panose="020B0503020204020204" pitchFamily="34" charset="-122"/>
              </a:rPr>
              <a:t>是样本观测数，</a:t>
            </a:r>
            <a:r>
              <a:rPr lang="en-US" altLang="zh-CN" sz="1500" dirty="0">
                <a:latin typeface="微软雅黑" panose="020B0503020204020204" pitchFamily="34" charset="-122"/>
                <a:ea typeface="微软雅黑" panose="020B0503020204020204" pitchFamily="34" charset="-122"/>
              </a:rPr>
              <a:t>k</a:t>
            </a:r>
            <a:r>
              <a:rPr lang="zh-CN" altLang="zh-CN" sz="1500" dirty="0">
                <a:latin typeface="微软雅黑" panose="020B0503020204020204" pitchFamily="34" charset="-122"/>
                <a:ea typeface="微软雅黑" panose="020B0503020204020204" pitchFamily="34" charset="-122"/>
              </a:rPr>
              <a:t>是可控制变量的数目，</a:t>
            </a:r>
            <a:r>
              <a:rPr lang="en-US" altLang="zh-CN" sz="1500" dirty="0">
                <a:latin typeface="微软雅黑" panose="020B0503020204020204" pitchFamily="34" charset="-122"/>
                <a:ea typeface="微软雅黑" panose="020B0503020204020204" pitchFamily="34" charset="-122"/>
              </a:rPr>
              <a:t>n-k-2</a:t>
            </a:r>
            <a:r>
              <a:rPr lang="zh-CN" altLang="zh-CN" sz="1500" dirty="0">
                <a:latin typeface="微软雅黑" panose="020B0503020204020204" pitchFamily="34" charset="-122"/>
                <a:ea typeface="微软雅黑" panose="020B0503020204020204" pitchFamily="34" charset="-122"/>
              </a:rPr>
              <a:t>是自由度。</a:t>
            </a:r>
            <a:r>
              <a:rPr lang="zh-CN" altLang="zh-CN" sz="1500" dirty="0" smtClean="0">
                <a:latin typeface="微软雅黑" panose="020B0503020204020204" pitchFamily="34" charset="-122"/>
                <a:ea typeface="微软雅黑" panose="020B0503020204020204" pitchFamily="34" charset="-122"/>
              </a:rPr>
              <a:t>当</a:t>
            </a:r>
            <a:r>
              <a:rPr lang="en-US" altLang="zh-CN" sz="1500" dirty="0" smtClean="0">
                <a:latin typeface="微软雅黑" panose="020B0503020204020204" pitchFamily="34" charset="-122"/>
                <a:ea typeface="微软雅黑" panose="020B0503020204020204" pitchFamily="34" charset="-122"/>
              </a:rPr>
              <a:t>                   </a:t>
            </a:r>
            <a:r>
              <a:rPr lang="zh-CN" altLang="en-US" sz="1500" dirty="0" smtClean="0">
                <a:latin typeface="微软雅黑" panose="020B0503020204020204" pitchFamily="34" charset="-122"/>
                <a:ea typeface="微软雅黑" panose="020B0503020204020204" pitchFamily="34" charset="-122"/>
              </a:rPr>
              <a:t>或</a:t>
            </a:r>
            <a:endParaRPr lang="en-US" altLang="zh-CN" sz="1500" dirty="0" smtClean="0">
              <a:latin typeface="微软雅黑" panose="020B0503020204020204" pitchFamily="34" charset="-122"/>
              <a:ea typeface="微软雅黑" panose="020B0503020204020204" pitchFamily="34" charset="-122"/>
            </a:endParaRPr>
          </a:p>
          <a:p>
            <a:pPr algn="just"/>
            <a:r>
              <a:rPr lang="en-US" altLang="zh-CN" sz="1500" dirty="0">
                <a:latin typeface="微软雅黑" panose="020B0503020204020204" pitchFamily="34" charset="-122"/>
                <a:ea typeface="微软雅黑" panose="020B0503020204020204" pitchFamily="34" charset="-122"/>
              </a:rPr>
              <a:t>p&lt;0.05</a:t>
            </a:r>
            <a:r>
              <a:rPr lang="zh-CN" altLang="zh-CN" sz="1500" dirty="0">
                <a:latin typeface="微软雅黑" panose="020B0503020204020204" pitchFamily="34" charset="-122"/>
                <a:ea typeface="微软雅黑" panose="020B0503020204020204" pitchFamily="34" charset="-122"/>
              </a:rPr>
              <a:t>时，拒绝原假设。</a:t>
            </a:r>
            <a:endParaRPr lang="zh-CN" altLang="en-US" sz="1500" dirty="0">
              <a:latin typeface="微软雅黑" panose="020B0503020204020204" pitchFamily="34" charset="-122"/>
              <a:ea typeface="微软雅黑" panose="020B0503020204020204" pitchFamily="34" charset="-122"/>
            </a:endParaRPr>
          </a:p>
        </p:txBody>
      </p:sp>
      <p:sp>
        <p:nvSpPr>
          <p:cNvPr id="27" name="TextBox 43"/>
          <p:cNvSpPr txBox="1">
            <a:spLocks noChangeArrowheads="1"/>
          </p:cNvSpPr>
          <p:nvPr/>
        </p:nvSpPr>
        <p:spPr bwMode="auto">
          <a:xfrm>
            <a:off x="8355215" y="2798760"/>
            <a:ext cx="316867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zh-CN" sz="1500" dirty="0">
                <a:latin typeface="微软雅黑" panose="020B0503020204020204" pitchFamily="34" charset="-122"/>
                <a:ea typeface="微软雅黑" panose="020B0503020204020204" pitchFamily="34" charset="-122"/>
              </a:rPr>
              <a:t>偏相关分析的一个主要应用是根据观测资料计算样本的</a:t>
            </a:r>
            <a:r>
              <a:rPr lang="zh-CN" altLang="zh-CN" sz="1500" dirty="0" smtClean="0">
                <a:latin typeface="微软雅黑" panose="020B0503020204020204" pitchFamily="34" charset="-122"/>
                <a:ea typeface="微软雅黑" panose="020B0503020204020204" pitchFamily="34" charset="-122"/>
              </a:rPr>
              <a:t>偏相关系数</a:t>
            </a:r>
            <a:endParaRPr lang="zh-CN" altLang="en-US" sz="1500" dirty="0">
              <a:latin typeface="微软雅黑" panose="020B0503020204020204" pitchFamily="34" charset="-122"/>
              <a:ea typeface="微软雅黑" panose="020B0503020204020204" pitchFamily="34" charset="-122"/>
            </a:endParaRPr>
          </a:p>
        </p:txBody>
      </p:sp>
      <p:sp>
        <p:nvSpPr>
          <p:cNvPr id="28" name="TextBox 44"/>
          <p:cNvSpPr txBox="1">
            <a:spLocks noChangeArrowheads="1"/>
          </p:cNvSpPr>
          <p:nvPr/>
        </p:nvSpPr>
        <p:spPr bwMode="auto">
          <a:xfrm>
            <a:off x="8175989" y="4245373"/>
            <a:ext cx="375979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zh-CN" sz="1500" dirty="0">
                <a:latin typeface="微软雅黑" panose="020B0503020204020204" pitchFamily="34" charset="-122"/>
                <a:ea typeface="微软雅黑" panose="020B0503020204020204" pitchFamily="34" charset="-122"/>
              </a:rPr>
              <a:t>经过这样的选择，在进行多元回归等分析时，就可以只考虑那些起主要作用的</a:t>
            </a:r>
            <a:r>
              <a:rPr lang="zh-CN" altLang="zh-CN" sz="1500" dirty="0" smtClean="0">
                <a:latin typeface="微软雅黑" panose="020B0503020204020204" pitchFamily="34" charset="-122"/>
                <a:ea typeface="微软雅黑" panose="020B0503020204020204" pitchFamily="34" charset="-122"/>
              </a:rPr>
              <a:t>因素</a:t>
            </a:r>
            <a:r>
              <a:rPr lang="zh-CN" altLang="en-US" sz="1500" dirty="0">
                <a:latin typeface="微软雅黑" panose="020B0503020204020204" pitchFamily="34" charset="-122"/>
                <a:ea typeface="微软雅黑" panose="020B0503020204020204" pitchFamily="34" charset="-122"/>
              </a:rPr>
              <a:t>。</a:t>
            </a:r>
          </a:p>
        </p:txBody>
      </p:sp>
      <p:sp>
        <p:nvSpPr>
          <p:cNvPr id="29" name="TextBox 45"/>
          <p:cNvSpPr txBox="1">
            <a:spLocks noChangeArrowheads="1"/>
          </p:cNvSpPr>
          <p:nvPr/>
        </p:nvSpPr>
        <p:spPr bwMode="auto">
          <a:xfrm>
            <a:off x="7065607" y="5623617"/>
            <a:ext cx="478278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zh-CN" sz="1500" dirty="0">
                <a:latin typeface="微软雅黑" panose="020B0503020204020204" pitchFamily="34" charset="-122"/>
                <a:ea typeface="微软雅黑" panose="020B0503020204020204" pitchFamily="34" charset="-122"/>
              </a:rPr>
              <a:t>偏相关分析的应用也非常广泛，涉及自然科学和社会科学的各个方面。</a:t>
            </a:r>
          </a:p>
        </p:txBody>
      </p:sp>
      <p:sp>
        <p:nvSpPr>
          <p:cNvPr id="31" name="文本框 30"/>
          <p:cNvSpPr txBox="1"/>
          <p:nvPr/>
        </p:nvSpPr>
        <p:spPr>
          <a:xfrm>
            <a:off x="358186" y="3203949"/>
            <a:ext cx="2143829" cy="1077218"/>
          </a:xfrm>
          <a:prstGeom prst="rect">
            <a:avLst/>
          </a:prstGeom>
          <a:solidFill>
            <a:schemeClr val="bg1">
              <a:lumMod val="95000"/>
            </a:schemeClr>
          </a:solidFill>
        </p:spPr>
        <p:txBody>
          <a:bodyPr wrap="square" rtlCol="0">
            <a:spAutoFit/>
          </a:bodyPr>
          <a:lstStyle/>
          <a:p>
            <a:pPr algn="just"/>
            <a:r>
              <a:rPr lang="zh-CN" altLang="zh-CN" sz="1600" dirty="0">
                <a:latin typeface="微软雅黑" panose="020B0503020204020204" pitchFamily="34" charset="-122"/>
                <a:ea typeface="微软雅黑" panose="020B0503020204020204" pitchFamily="34" charset="-122"/>
              </a:rPr>
              <a:t>偏相关系数检验的零假设为：总体中两个变量间的偏相关系数为</a:t>
            </a:r>
            <a:r>
              <a:rPr lang="en-US" altLang="zh-CN" sz="1600" dirty="0">
                <a:latin typeface="微软雅黑" panose="020B0503020204020204" pitchFamily="34" charset="-122"/>
                <a:ea typeface="微软雅黑" panose="020B0503020204020204" pitchFamily="34" charset="-122"/>
              </a:rPr>
              <a:t>0</a:t>
            </a:r>
            <a:r>
              <a:rPr lang="zh-CN" altLang="zh-CN" sz="1600" dirty="0">
                <a:latin typeface="微软雅黑" panose="020B0503020204020204" pitchFamily="34" charset="-122"/>
                <a:ea typeface="微软雅黑" panose="020B0503020204020204" pitchFamily="34" charset="-122"/>
              </a:rPr>
              <a:t>。使用</a:t>
            </a:r>
            <a:r>
              <a:rPr lang="en-US" altLang="zh-CN" sz="1600" dirty="0">
                <a:latin typeface="微软雅黑" panose="020B0503020204020204" pitchFamily="34" charset="-122"/>
                <a:ea typeface="微软雅黑" panose="020B0503020204020204" pitchFamily="34" charset="-122"/>
              </a:rPr>
              <a:t>t</a:t>
            </a:r>
            <a:r>
              <a:rPr lang="zh-CN" altLang="zh-CN" sz="1600" dirty="0">
                <a:latin typeface="微软雅黑" panose="020B0503020204020204" pitchFamily="34" charset="-122"/>
                <a:ea typeface="微软雅黑" panose="020B0503020204020204" pitchFamily="34" charset="-122"/>
              </a:rPr>
              <a:t>检验</a:t>
            </a:r>
            <a:r>
              <a:rPr lang="zh-CN" altLang="zh-CN" sz="1600" dirty="0" smtClean="0">
                <a:latin typeface="微软雅黑" panose="020B0503020204020204" pitchFamily="34" charset="-122"/>
                <a:ea typeface="微软雅黑" panose="020B0503020204020204" pitchFamily="34" charset="-122"/>
              </a:rPr>
              <a:t>方法</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32" name="上箭头 31"/>
          <p:cNvSpPr/>
          <p:nvPr/>
        </p:nvSpPr>
        <p:spPr>
          <a:xfrm rot="5400000">
            <a:off x="2605028" y="3605267"/>
            <a:ext cx="145278" cy="264423"/>
          </a:xfrm>
          <a:prstGeom prst="upArrow">
            <a:avLst/>
          </a:prstGeom>
          <a:solidFill>
            <a:schemeClr val="accent2">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5" name="文本框 34"/>
              <p:cNvSpPr txBox="1"/>
              <p:nvPr/>
            </p:nvSpPr>
            <p:spPr>
              <a:xfrm>
                <a:off x="3125956" y="3520913"/>
                <a:ext cx="1798249" cy="6446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solidFill>
                            <a:schemeClr val="bg1"/>
                          </a:solidFill>
                          <a:latin typeface="Cambria Math" panose="02040503050406030204" pitchFamily="18" charset="0"/>
                        </a:rPr>
                        <m:t>t</m:t>
                      </m:r>
                      <m:r>
                        <a:rPr lang="en-US" altLang="zh-CN" i="1" smtClean="0">
                          <a:solidFill>
                            <a:schemeClr val="bg1"/>
                          </a:solidFill>
                          <a:latin typeface="Cambria Math" panose="02040503050406030204" pitchFamily="18" charset="0"/>
                        </a:rPr>
                        <m:t>=</m:t>
                      </m:r>
                      <m:f>
                        <m:fPr>
                          <m:ctrlPr>
                            <a:rPr lang="en-US" altLang="zh-CN" i="1" smtClean="0">
                              <a:solidFill>
                                <a:schemeClr val="bg1"/>
                              </a:solidFill>
                              <a:latin typeface="Cambria Math" panose="02040503050406030204" pitchFamily="18" charset="0"/>
                            </a:rPr>
                          </m:ctrlPr>
                        </m:fPr>
                        <m:num>
                          <m:rad>
                            <m:radPr>
                              <m:degHide m:val="on"/>
                              <m:ctrlPr>
                                <a:rPr lang="en-US" altLang="zh-CN" i="1" smtClean="0">
                                  <a:solidFill>
                                    <a:schemeClr val="bg1"/>
                                  </a:solidFill>
                                  <a:latin typeface="Cambria Math" panose="02040503050406030204" pitchFamily="18" charset="0"/>
                                </a:rPr>
                              </m:ctrlPr>
                            </m:radPr>
                            <m:deg/>
                            <m:e>
                              <m:sSup>
                                <m:sSupPr>
                                  <m:ctrlPr>
                                    <a:rPr lang="en-US" altLang="zh-CN" i="1" smtClean="0">
                                      <a:solidFill>
                                        <a:schemeClr val="bg1"/>
                                      </a:solidFill>
                                      <a:latin typeface="Cambria Math" panose="02040503050406030204" pitchFamily="18" charset="0"/>
                                    </a:rPr>
                                  </m:ctrlPr>
                                </m:sSupPr>
                                <m:e>
                                  <m:r>
                                    <a:rPr lang="en-US" altLang="zh-CN" i="1" smtClean="0">
                                      <a:solidFill>
                                        <a:schemeClr val="bg1"/>
                                      </a:solidFill>
                                      <a:latin typeface="Cambria Math" panose="02040503050406030204" pitchFamily="18" charset="0"/>
                                    </a:rPr>
                                    <m:t>𝑏</m:t>
                                  </m:r>
                                </m:e>
                                <m:sup>
                                  <m:r>
                                    <a:rPr lang="en-US" altLang="zh-CN" i="1" smtClean="0">
                                      <a:solidFill>
                                        <a:schemeClr val="bg1"/>
                                      </a:solidFill>
                                      <a:latin typeface="Cambria Math" panose="02040503050406030204" pitchFamily="18" charset="0"/>
                                    </a:rPr>
                                    <m:t>2</m:t>
                                  </m:r>
                                </m:sup>
                              </m:sSup>
                              <m:r>
                                <a:rPr lang="en-US" altLang="zh-CN" i="1" smtClean="0">
                                  <a:solidFill>
                                    <a:schemeClr val="bg1"/>
                                  </a:solidFill>
                                  <a:latin typeface="Cambria Math" panose="02040503050406030204" pitchFamily="18" charset="0"/>
                                </a:rPr>
                                <m:t>−4</m:t>
                              </m:r>
                              <m:r>
                                <a:rPr lang="en-US" altLang="zh-CN" i="1" smtClean="0">
                                  <a:solidFill>
                                    <a:schemeClr val="bg1"/>
                                  </a:solidFill>
                                  <a:latin typeface="Cambria Math" panose="02040503050406030204" pitchFamily="18" charset="0"/>
                                </a:rPr>
                                <m:t>𝑎𝑐</m:t>
                              </m:r>
                            </m:e>
                          </m:rad>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𝑟</m:t>
                          </m:r>
                        </m:num>
                        <m:den>
                          <m:rad>
                            <m:radPr>
                              <m:degHide m:val="on"/>
                              <m:ctrlPr>
                                <a:rPr lang="en-US" altLang="zh-CN" i="1" smtClean="0">
                                  <a:solidFill>
                                    <a:schemeClr val="bg1"/>
                                  </a:solidFill>
                                  <a:latin typeface="Cambria Math" panose="02040503050406030204" pitchFamily="18" charset="0"/>
                                </a:rPr>
                              </m:ctrlPr>
                            </m:radPr>
                            <m:deg/>
                            <m:e>
                              <m:r>
                                <a:rPr lang="en-US" altLang="zh-CN" b="0" i="1" smtClean="0">
                                  <a:solidFill>
                                    <a:schemeClr val="bg1"/>
                                  </a:solidFill>
                                  <a:latin typeface="Cambria Math" panose="02040503050406030204" pitchFamily="18" charset="0"/>
                                </a:rPr>
                                <m:t>1−</m:t>
                              </m:r>
                              <m:sSup>
                                <m:sSupPr>
                                  <m:ctrlPr>
                                    <a:rPr lang="en-US" altLang="zh-CN" b="0" i="1" smtClean="0">
                                      <a:solidFill>
                                        <a:schemeClr val="bg1"/>
                                      </a:solidFill>
                                      <a:latin typeface="Cambria Math" panose="02040503050406030204" pitchFamily="18" charset="0"/>
                                    </a:rPr>
                                  </m:ctrlPr>
                                </m:sSupPr>
                                <m:e>
                                  <m:r>
                                    <a:rPr lang="en-US" altLang="zh-CN" b="0" i="1" smtClean="0">
                                      <a:solidFill>
                                        <a:schemeClr val="bg1"/>
                                      </a:solidFill>
                                      <a:latin typeface="Cambria Math" panose="02040503050406030204" pitchFamily="18" charset="0"/>
                                    </a:rPr>
                                    <m:t>𝑟</m:t>
                                  </m:r>
                                </m:e>
                                <m:sup>
                                  <m:r>
                                    <a:rPr lang="en-US" altLang="zh-CN" b="0" i="1" smtClean="0">
                                      <a:solidFill>
                                        <a:schemeClr val="bg1"/>
                                      </a:solidFill>
                                      <a:latin typeface="Cambria Math" panose="02040503050406030204" pitchFamily="18" charset="0"/>
                                    </a:rPr>
                                    <m:t>2</m:t>
                                  </m:r>
                                </m:sup>
                              </m:sSup>
                            </m:e>
                          </m:rad>
                        </m:den>
                      </m:f>
                    </m:oMath>
                  </m:oMathPara>
                </a14:m>
                <a:endParaRPr lang="zh-CN" altLang="en-US" dirty="0"/>
              </a:p>
            </p:txBody>
          </p:sp>
        </mc:Choice>
        <mc:Fallback xmlns="">
          <p:sp>
            <p:nvSpPr>
              <p:cNvPr id="35" name="文本框 34"/>
              <p:cNvSpPr txBox="1">
                <a:spLocks noRot="1" noChangeAspect="1" noMove="1" noResize="1" noEditPoints="1" noAdjustHandles="1" noChangeArrowheads="1" noChangeShapeType="1" noTextEdit="1"/>
              </p:cNvSpPr>
              <p:nvPr/>
            </p:nvSpPr>
            <p:spPr>
              <a:xfrm>
                <a:off x="3125956" y="3520913"/>
                <a:ext cx="1798249" cy="644664"/>
              </a:xfrm>
              <a:prstGeom prst="rect">
                <a:avLst/>
              </a:prstGeom>
              <a:blipFill rotWithShape="0">
                <a:blip r:embed="rId3"/>
                <a:stretch>
                  <a:fillRect/>
                </a:stretch>
              </a:blipFill>
            </p:spPr>
            <p:txBody>
              <a:bodyPr/>
              <a:lstStyle/>
              <a:p>
                <a:r>
                  <a:rPr lang="zh-CN" altLang="en-US">
                    <a:noFill/>
                  </a:rPr>
                  <a:t> </a:t>
                </a:r>
              </a:p>
            </p:txBody>
          </p:sp>
        </mc:Fallback>
      </mc:AlternateContent>
      <p:sp>
        <p:nvSpPr>
          <p:cNvPr id="36"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7" name="对象 36"/>
          <p:cNvGraphicFramePr>
            <a:graphicFrameLocks noChangeAspect="1"/>
          </p:cNvGraphicFramePr>
          <p:nvPr>
            <p:extLst/>
          </p:nvPr>
        </p:nvGraphicFramePr>
        <p:xfrm>
          <a:off x="10384762" y="1477547"/>
          <a:ext cx="1150113" cy="286905"/>
        </p:xfrm>
        <a:graphic>
          <a:graphicData uri="http://schemas.openxmlformats.org/presentationml/2006/ole">
            <mc:AlternateContent xmlns:mc="http://schemas.openxmlformats.org/markup-compatibility/2006">
              <mc:Choice xmlns:v="urn:schemas-microsoft-com:vml" Requires="v">
                <p:oleObj spid="_x0000_s6232" r:id="rId4" imgW="672808" imgH="190417" progId="Equation.DSMT4">
                  <p:embed/>
                </p:oleObj>
              </mc:Choice>
              <mc:Fallback>
                <p:oleObj r:id="rId4" imgW="672808" imgH="190417"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4762" y="1477547"/>
                        <a:ext cx="1150113" cy="286905"/>
                      </a:xfrm>
                      <a:prstGeom prst="rect">
                        <a:avLst/>
                      </a:prstGeom>
                      <a:noFill/>
                    </p:spPr>
                  </p:pic>
                </p:oleObj>
              </mc:Fallback>
            </mc:AlternateContent>
          </a:graphicData>
        </a:graphic>
      </p:graphicFrame>
    </p:spTree>
    <p:extLst>
      <p:ext uri="{BB962C8B-B14F-4D97-AF65-F5344CB8AC3E}">
        <p14:creationId xmlns:p14="http://schemas.microsoft.com/office/powerpoint/2010/main" val="547817283"/>
      </p:ext>
    </p:extLst>
  </p:cSld>
  <p:clrMapOvr>
    <a:masterClrMapping/>
  </p:clrMapOvr>
  <p:transition spd="med">
    <p:pull/>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0C51645-CD26-4300-B487-079B8D179314}"/>
              </a:ext>
            </a:extLst>
          </p:cNvPr>
          <p:cNvSpPr/>
          <p:nvPr/>
        </p:nvSpPr>
        <p:spPr>
          <a:xfrm>
            <a:off x="4697565"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4" name="标题 1"/>
          <p:cNvSpPr txBox="1">
            <a:spLocks/>
          </p:cNvSpPr>
          <p:nvPr/>
        </p:nvSpPr>
        <p:spPr>
          <a:xfrm>
            <a:off x="4781652"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聚类分析</a:t>
            </a:r>
          </a:p>
        </p:txBody>
      </p:sp>
      <p:sp>
        <p:nvSpPr>
          <p:cNvPr id="15" name="形状 2"/>
          <p:cNvSpPr>
            <a:spLocks/>
          </p:cNvSpPr>
          <p:nvPr/>
        </p:nvSpPr>
        <p:spPr bwMode="auto">
          <a:xfrm rot="17243473" flipV="1">
            <a:off x="4160143" y="4514842"/>
            <a:ext cx="2173288" cy="1568450"/>
          </a:xfrm>
          <a:custGeom>
            <a:avLst/>
            <a:gdLst>
              <a:gd name="T0" fmla="*/ 0 w 2172221"/>
              <a:gd name="T1" fmla="*/ 1576320 h 1567142"/>
              <a:gd name="T2" fmla="*/ 1712469 w 2172221"/>
              <a:gd name="T3" fmla="*/ 197041 h 1567142"/>
              <a:gd name="T4" fmla="*/ 1690320 w 2172221"/>
              <a:gd name="T5" fmla="*/ 0 h 1567142"/>
              <a:gd name="T6" fmla="*/ 2179702 w 2172221"/>
              <a:gd name="T7" fmla="*/ 265531 h 1567142"/>
              <a:gd name="T8" fmla="*/ 1767731 w 2172221"/>
              <a:gd name="T9" fmla="*/ 688693 h 1567142"/>
              <a:gd name="T10" fmla="*/ 1745584 w 2172221"/>
              <a:gd name="T11" fmla="*/ 491655 h 1567142"/>
              <a:gd name="T12" fmla="*/ 0 w 2172221"/>
              <a:gd name="T13" fmla="*/ 1576320 h 15671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72221" h="1567142">
                <a:moveTo>
                  <a:pt x="0" y="1567142"/>
                </a:moveTo>
                <a:cubicBezTo>
                  <a:pt x="241358" y="870635"/>
                  <a:pt x="810222" y="413552"/>
                  <a:pt x="1706592" y="195893"/>
                </a:cubicBezTo>
                <a:lnTo>
                  <a:pt x="1684520" y="0"/>
                </a:lnTo>
                <a:lnTo>
                  <a:pt x="2172221" y="263985"/>
                </a:lnTo>
                <a:lnTo>
                  <a:pt x="1761665" y="684684"/>
                </a:lnTo>
                <a:lnTo>
                  <a:pt x="1739594" y="488792"/>
                </a:lnTo>
                <a:cubicBezTo>
                  <a:pt x="941901" y="575855"/>
                  <a:pt x="362037" y="935305"/>
                  <a:pt x="0" y="1567142"/>
                </a:cubicBezTo>
                <a:close/>
              </a:path>
            </a:pathLst>
          </a:custGeom>
          <a:solidFill>
            <a:srgbClr val="685D5C"/>
          </a:solidFill>
          <a:ln>
            <a:noFill/>
          </a:ln>
        </p:spPr>
        <p:txBody>
          <a:bodyPr anchor="ctr"/>
          <a:lstStyle/>
          <a:p>
            <a:endParaRPr lang="zh-CN" altLang="en-US"/>
          </a:p>
        </p:txBody>
      </p:sp>
      <p:sp>
        <p:nvSpPr>
          <p:cNvPr id="17" name="TextBox 17"/>
          <p:cNvSpPr txBox="1">
            <a:spLocks noChangeArrowheads="1"/>
          </p:cNvSpPr>
          <p:nvPr/>
        </p:nvSpPr>
        <p:spPr bwMode="auto">
          <a:xfrm>
            <a:off x="5894476" y="1405106"/>
            <a:ext cx="5644654" cy="1427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r>
              <a:rPr lang="en-US" altLang="zh-CN" sz="1600" dirty="0" smtClean="0">
                <a:latin typeface="微软雅黑" panose="020B0503020204020204" pitchFamily="34" charset="-122"/>
              </a:rPr>
              <a:t>       </a:t>
            </a:r>
            <a:r>
              <a:rPr lang="zh-CN" altLang="zh-CN" sz="1600" dirty="0" smtClean="0">
                <a:latin typeface="微软雅黑" panose="020B0503020204020204" pitchFamily="34" charset="-122"/>
              </a:rPr>
              <a:t>聚类</a:t>
            </a:r>
            <a:r>
              <a:rPr lang="zh-CN" altLang="zh-CN" sz="1600" dirty="0">
                <a:latin typeface="微软雅黑" panose="020B0503020204020204" pitchFamily="34" charset="-122"/>
              </a:rPr>
              <a:t>（</a:t>
            </a:r>
            <a:r>
              <a:rPr lang="en-US" altLang="zh-CN" sz="1600" dirty="0">
                <a:latin typeface="微软雅黑" panose="020B0503020204020204" pitchFamily="34" charset="-122"/>
              </a:rPr>
              <a:t>Clustering</a:t>
            </a:r>
            <a:r>
              <a:rPr lang="zh-CN" altLang="zh-CN" sz="1600" dirty="0">
                <a:latin typeface="微软雅黑" panose="020B0503020204020204" pitchFamily="34" charset="-122"/>
              </a:rPr>
              <a:t>）是将某个对象集划分为若干组或簇（</a:t>
            </a:r>
            <a:r>
              <a:rPr lang="en-US" altLang="zh-CN" sz="1600" dirty="0">
                <a:latin typeface="微软雅黑" panose="020B0503020204020204" pitchFamily="34" charset="-122"/>
              </a:rPr>
              <a:t>Class</a:t>
            </a:r>
            <a:r>
              <a:rPr lang="zh-CN" altLang="zh-CN" sz="1600" dirty="0">
                <a:latin typeface="微软雅黑" panose="020B0503020204020204" pitchFamily="34" charset="-122"/>
              </a:rPr>
              <a:t>或</a:t>
            </a:r>
            <a:r>
              <a:rPr lang="en-US" altLang="zh-CN" sz="1600" dirty="0">
                <a:latin typeface="微软雅黑" panose="020B0503020204020204" pitchFamily="34" charset="-122"/>
              </a:rPr>
              <a:t>Cluster</a:t>
            </a:r>
            <a:r>
              <a:rPr lang="zh-CN" altLang="zh-CN" sz="1600" dirty="0">
                <a:latin typeface="微软雅黑" panose="020B0503020204020204" pitchFamily="34" charset="-122"/>
              </a:rPr>
              <a:t>）的过程，使得同一个组内的数据对象具有较高的相似度，而不同组中的数据对象是不相似的。相似或不相似的定义基于属性变量的取值确定，一般就采用各对象间的距离来表示</a:t>
            </a:r>
            <a:r>
              <a:rPr lang="zh-CN" altLang="zh-CN" sz="1600" dirty="0" smtClean="0">
                <a:latin typeface="微软雅黑" panose="020B0503020204020204" pitchFamily="34" charset="-122"/>
              </a:rPr>
              <a:t>。</a:t>
            </a:r>
            <a:endParaRPr lang="zh-CN" altLang="zh-CN" sz="1600" dirty="0">
              <a:latin typeface="微软雅黑" panose="020B0503020204020204" pitchFamily="34" charset="-122"/>
            </a:endParaRPr>
          </a:p>
        </p:txBody>
      </p:sp>
      <p:sp>
        <p:nvSpPr>
          <p:cNvPr id="18" name="TextBox 20"/>
          <p:cNvSpPr txBox="1">
            <a:spLocks noChangeArrowheads="1"/>
          </p:cNvSpPr>
          <p:nvPr/>
        </p:nvSpPr>
        <p:spPr bwMode="auto">
          <a:xfrm>
            <a:off x="303381" y="4343271"/>
            <a:ext cx="3903028" cy="1200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just"/>
            <a:r>
              <a:rPr lang="en-US" altLang="zh-CN" sz="1600" dirty="0" smtClean="0">
                <a:latin typeface="微软雅黑" panose="020B0503020204020204" pitchFamily="34" charset="-122"/>
              </a:rPr>
              <a:t>       </a:t>
            </a:r>
            <a:r>
              <a:rPr lang="zh-CN" altLang="zh-CN" sz="1600" dirty="0" smtClean="0">
                <a:latin typeface="微软雅黑" panose="020B0503020204020204" pitchFamily="34" charset="-122"/>
              </a:rPr>
              <a:t>给定</a:t>
            </a:r>
            <a:r>
              <a:rPr lang="zh-CN" altLang="zh-CN" sz="1600" dirty="0">
                <a:latin typeface="微软雅黑" panose="020B0503020204020204" pitchFamily="34" charset="-122"/>
              </a:rPr>
              <a:t>一个</a:t>
            </a:r>
            <a:r>
              <a:rPr lang="en-US" altLang="zh-CN" sz="1600" dirty="0">
                <a:latin typeface="微软雅黑" panose="020B0503020204020204" pitchFamily="34" charset="-122"/>
              </a:rPr>
              <a:t>n</a:t>
            </a:r>
            <a:r>
              <a:rPr lang="zh-CN" altLang="zh-CN" sz="1600" dirty="0">
                <a:latin typeface="微软雅黑" panose="020B0503020204020204" pitchFamily="34" charset="-122"/>
              </a:rPr>
              <a:t>个样本的数据集，划分方法构建数据的</a:t>
            </a:r>
            <a:r>
              <a:rPr lang="en-US" altLang="zh-CN" sz="1600" dirty="0">
                <a:latin typeface="微软雅黑" panose="020B0503020204020204" pitchFamily="34" charset="-122"/>
              </a:rPr>
              <a:t>k</a:t>
            </a:r>
            <a:r>
              <a:rPr lang="zh-CN" altLang="zh-CN" sz="1600" dirty="0">
                <a:latin typeface="微软雅黑" panose="020B0503020204020204" pitchFamily="34" charset="-122"/>
              </a:rPr>
              <a:t>个分区</a:t>
            </a:r>
            <a:r>
              <a:rPr lang="en-US" altLang="zh-CN" sz="1600" dirty="0">
                <a:latin typeface="微软雅黑" panose="020B0503020204020204" pitchFamily="34" charset="-122"/>
              </a:rPr>
              <a:t>(k</a:t>
            </a:r>
            <a:r>
              <a:rPr lang="zh-CN" altLang="zh-CN" sz="1600" dirty="0">
                <a:latin typeface="微软雅黑" panose="020B0503020204020204" pitchFamily="34" charset="-122"/>
              </a:rPr>
              <a:t>≤</a:t>
            </a:r>
            <a:r>
              <a:rPr lang="en-US" altLang="zh-CN" sz="1600" dirty="0">
                <a:latin typeface="微软雅黑" panose="020B0503020204020204" pitchFamily="34" charset="-122"/>
              </a:rPr>
              <a:t>n)</a:t>
            </a:r>
            <a:r>
              <a:rPr lang="zh-CN" altLang="zh-CN" sz="1600" dirty="0">
                <a:latin typeface="微软雅黑" panose="020B0503020204020204" pitchFamily="34" charset="-122"/>
              </a:rPr>
              <a:t>，其中每个分区表示一个簇。也就是说，它把数据划分为</a:t>
            </a:r>
            <a:r>
              <a:rPr lang="en-US" altLang="zh-CN" sz="1600" dirty="0">
                <a:latin typeface="微软雅黑" panose="020B0503020204020204" pitchFamily="34" charset="-122"/>
              </a:rPr>
              <a:t>k</a:t>
            </a:r>
            <a:r>
              <a:rPr lang="zh-CN" altLang="zh-CN" sz="1600" dirty="0">
                <a:latin typeface="微软雅黑" panose="020B0503020204020204" pitchFamily="34" charset="-122"/>
              </a:rPr>
              <a:t>个组，使得每个组至少包含一个对象</a:t>
            </a:r>
            <a:r>
              <a:rPr lang="zh-CN" altLang="zh-CN" sz="1600" dirty="0" smtClean="0">
                <a:latin typeface="微软雅黑" panose="020B0503020204020204" pitchFamily="34" charset="-122"/>
              </a:rPr>
              <a:t>。常用</a:t>
            </a:r>
            <a:r>
              <a:rPr lang="zh-CN" altLang="zh-CN" sz="1600" dirty="0">
                <a:latin typeface="微软雅黑" panose="020B0503020204020204" pitchFamily="34" charset="-122"/>
              </a:rPr>
              <a:t>划分方法有</a:t>
            </a:r>
            <a:r>
              <a:rPr lang="en-US" altLang="zh-CN" sz="1600" dirty="0">
                <a:latin typeface="微软雅黑" panose="020B0503020204020204" pitchFamily="34" charset="-122"/>
              </a:rPr>
              <a:t>k-means</a:t>
            </a:r>
            <a:r>
              <a:rPr lang="zh-CN" altLang="zh-CN" sz="1600" dirty="0">
                <a:latin typeface="微软雅黑" panose="020B0503020204020204" pitchFamily="34" charset="-122"/>
              </a:rPr>
              <a:t>算法和</a:t>
            </a:r>
            <a:r>
              <a:rPr lang="en-US" altLang="zh-CN" sz="1600" dirty="0">
                <a:latin typeface="微软雅黑" panose="020B0503020204020204" pitchFamily="34" charset="-122"/>
              </a:rPr>
              <a:t>k-</a:t>
            </a:r>
            <a:r>
              <a:rPr lang="en-US" altLang="zh-CN" sz="1600" dirty="0" err="1">
                <a:latin typeface="微软雅黑" panose="020B0503020204020204" pitchFamily="34" charset="-122"/>
              </a:rPr>
              <a:t>medoids</a:t>
            </a:r>
            <a:r>
              <a:rPr lang="zh-CN" altLang="zh-CN" sz="1600" dirty="0">
                <a:latin typeface="微软雅黑" panose="020B0503020204020204" pitchFamily="34" charset="-122"/>
              </a:rPr>
              <a:t>算法。</a:t>
            </a:r>
          </a:p>
        </p:txBody>
      </p:sp>
      <p:sp>
        <p:nvSpPr>
          <p:cNvPr id="19" name="形状 6"/>
          <p:cNvSpPr>
            <a:spLocks/>
          </p:cNvSpPr>
          <p:nvPr/>
        </p:nvSpPr>
        <p:spPr bwMode="auto">
          <a:xfrm rot="10020000" flipV="1">
            <a:off x="6569773" y="2931240"/>
            <a:ext cx="2171700" cy="1566863"/>
          </a:xfrm>
          <a:custGeom>
            <a:avLst/>
            <a:gdLst>
              <a:gd name="T0" fmla="*/ 0 w 2172220"/>
              <a:gd name="T1" fmla="*/ 1565189 h 1567142"/>
              <a:gd name="T2" fmla="*/ 1703734 w 2172220"/>
              <a:gd name="T3" fmla="*/ 195648 h 1567142"/>
              <a:gd name="T4" fmla="*/ 1681698 w 2172220"/>
              <a:gd name="T5" fmla="*/ 0 h 1567142"/>
              <a:gd name="T6" fmla="*/ 2168582 w 2172220"/>
              <a:gd name="T7" fmla="*/ 263656 h 1567142"/>
              <a:gd name="T8" fmla="*/ 1758714 w 2172220"/>
              <a:gd name="T9" fmla="*/ 683830 h 1567142"/>
              <a:gd name="T10" fmla="*/ 1736681 w 2172220"/>
              <a:gd name="T11" fmla="*/ 488183 h 1567142"/>
              <a:gd name="T12" fmla="*/ 0 w 2172220"/>
              <a:gd name="T13" fmla="*/ 1565189 h 15671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72220" h="1567142">
                <a:moveTo>
                  <a:pt x="0" y="1567142"/>
                </a:moveTo>
                <a:cubicBezTo>
                  <a:pt x="241358" y="870635"/>
                  <a:pt x="810222" y="413552"/>
                  <a:pt x="1706591" y="195893"/>
                </a:cubicBezTo>
                <a:lnTo>
                  <a:pt x="1684519" y="0"/>
                </a:lnTo>
                <a:lnTo>
                  <a:pt x="2172220" y="263985"/>
                </a:lnTo>
                <a:lnTo>
                  <a:pt x="1761664" y="684684"/>
                </a:lnTo>
                <a:lnTo>
                  <a:pt x="1739593" y="488792"/>
                </a:lnTo>
                <a:cubicBezTo>
                  <a:pt x="941901" y="575855"/>
                  <a:pt x="362037" y="935305"/>
                  <a:pt x="0" y="1567142"/>
                </a:cubicBezTo>
                <a:close/>
              </a:path>
            </a:pathLst>
          </a:custGeom>
          <a:solidFill>
            <a:srgbClr val="685D5C"/>
          </a:solidFill>
          <a:ln>
            <a:noFill/>
          </a:ln>
          <a:extLst/>
        </p:spPr>
        <p:txBody>
          <a:bodyPr anchor="ctr"/>
          <a:lstStyle/>
          <a:p>
            <a:endParaRPr lang="zh-CN" altLang="en-US"/>
          </a:p>
        </p:txBody>
      </p:sp>
      <p:sp>
        <p:nvSpPr>
          <p:cNvPr id="20" name="形状 7"/>
          <p:cNvSpPr>
            <a:spLocks/>
          </p:cNvSpPr>
          <p:nvPr/>
        </p:nvSpPr>
        <p:spPr bwMode="auto">
          <a:xfrm rot="2820000" flipV="1">
            <a:off x="4106779" y="1950114"/>
            <a:ext cx="2171700" cy="1566863"/>
          </a:xfrm>
          <a:custGeom>
            <a:avLst/>
            <a:gdLst>
              <a:gd name="T0" fmla="*/ 0 w 2172221"/>
              <a:gd name="T1" fmla="*/ 1565189 h 1567142"/>
              <a:gd name="T2" fmla="*/ 1703729 w 2172221"/>
              <a:gd name="T3" fmla="*/ 195648 h 1567142"/>
              <a:gd name="T4" fmla="*/ 1681693 w 2172221"/>
              <a:gd name="T5" fmla="*/ 0 h 1567142"/>
              <a:gd name="T6" fmla="*/ 2168576 w 2172221"/>
              <a:gd name="T7" fmla="*/ 263656 h 1567142"/>
              <a:gd name="T8" fmla="*/ 1758710 w 2172221"/>
              <a:gd name="T9" fmla="*/ 683830 h 1567142"/>
              <a:gd name="T10" fmla="*/ 1736675 w 2172221"/>
              <a:gd name="T11" fmla="*/ 488183 h 1567142"/>
              <a:gd name="T12" fmla="*/ 0 w 2172221"/>
              <a:gd name="T13" fmla="*/ 1565189 h 15671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172221" h="1567142">
                <a:moveTo>
                  <a:pt x="0" y="1567142"/>
                </a:moveTo>
                <a:cubicBezTo>
                  <a:pt x="241358" y="870635"/>
                  <a:pt x="810222" y="413552"/>
                  <a:pt x="1706592" y="195893"/>
                </a:cubicBezTo>
                <a:lnTo>
                  <a:pt x="1684520" y="0"/>
                </a:lnTo>
                <a:lnTo>
                  <a:pt x="2172221" y="263985"/>
                </a:lnTo>
                <a:lnTo>
                  <a:pt x="1761665" y="684684"/>
                </a:lnTo>
                <a:lnTo>
                  <a:pt x="1739594" y="488792"/>
                </a:lnTo>
                <a:cubicBezTo>
                  <a:pt x="941901" y="575855"/>
                  <a:pt x="362037" y="935305"/>
                  <a:pt x="0" y="1567142"/>
                </a:cubicBezTo>
                <a:close/>
              </a:path>
            </a:pathLst>
          </a:custGeom>
          <a:solidFill>
            <a:srgbClr val="685D5C"/>
          </a:solidFill>
          <a:ln>
            <a:noFill/>
          </a:ln>
        </p:spPr>
        <p:txBody>
          <a:bodyPr anchor="ctr"/>
          <a:lstStyle/>
          <a:p>
            <a:endParaRPr lang="zh-CN" altLang="en-US"/>
          </a:p>
        </p:txBody>
      </p:sp>
      <p:sp>
        <p:nvSpPr>
          <p:cNvPr id="21" name="椭圆 8"/>
          <p:cNvSpPr>
            <a:spLocks noChangeArrowheads="1"/>
          </p:cNvSpPr>
          <p:nvPr/>
        </p:nvSpPr>
        <p:spPr bwMode="auto">
          <a:xfrm>
            <a:off x="5688896" y="3449508"/>
            <a:ext cx="893762" cy="893763"/>
          </a:xfrm>
          <a:prstGeom prst="ellipse">
            <a:avLst/>
          </a:prstGeom>
          <a:solidFill>
            <a:schemeClr val="bg1"/>
          </a:solidFill>
          <a:ln w="63500">
            <a:solidFill>
              <a:schemeClr val="bg1">
                <a:lumMod val="65000"/>
              </a:schemeClr>
            </a:solidFill>
            <a:round/>
            <a:headEnd/>
            <a:tailEnd/>
          </a:ln>
        </p:spPr>
        <p:txBody>
          <a:bodyPr lIns="0" tIns="0" rIns="0" bIns="0" anchor="ct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eaLnBrk="1" hangingPunct="1">
              <a:buFont typeface="Arial" panose="020B0604020202020204" pitchFamily="34" charset="0"/>
              <a:buNone/>
            </a:pPr>
            <a:r>
              <a:rPr lang="zh-CN" altLang="en-US" b="1" dirty="0">
                <a:solidFill>
                  <a:srgbClr val="404040"/>
                </a:solidFill>
                <a:latin typeface="微软雅黑" panose="020B0503020204020204" pitchFamily="34" charset="-122"/>
                <a:sym typeface="+mn-lt"/>
              </a:rPr>
              <a:t>聚类分析</a:t>
            </a:r>
          </a:p>
        </p:txBody>
      </p:sp>
      <p:sp>
        <p:nvSpPr>
          <p:cNvPr id="2" name="文本框 1"/>
          <p:cNvSpPr txBox="1"/>
          <p:nvPr/>
        </p:nvSpPr>
        <p:spPr>
          <a:xfrm>
            <a:off x="5168083" y="1364144"/>
            <a:ext cx="726393" cy="830997"/>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概念：</a:t>
            </a:r>
            <a:endParaRPr lang="zh-CN" altLang="en-US" sz="2400" b="1"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2269301" y="3831152"/>
            <a:ext cx="1876914"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划分方法</a:t>
            </a:r>
            <a:r>
              <a:rPr lang="zh-CN" altLang="en-US" sz="2400" b="1"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8917282" y="3881606"/>
            <a:ext cx="1841509"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sz="2400" b="1" dirty="0" smtClean="0">
                <a:latin typeface="微软雅黑" panose="020B0503020204020204" pitchFamily="34" charset="-122"/>
                <a:ea typeface="微软雅黑" panose="020B0503020204020204" pitchFamily="34" charset="-122"/>
              </a:rPr>
              <a:t>层次方法：</a:t>
            </a:r>
            <a:endParaRPr lang="zh-CN" altLang="en-US" sz="2400" b="1"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7624339" y="4343271"/>
            <a:ext cx="3807792" cy="1323439"/>
          </a:xfrm>
          <a:prstGeom prst="rect">
            <a:avLst/>
          </a:prstGeom>
          <a:noFill/>
        </p:spPr>
        <p:txBody>
          <a:bodyPr wrap="square" rtlCol="0">
            <a:spAutoFit/>
          </a:bodyPr>
          <a:lstStyle/>
          <a:p>
            <a:pPr algn="just"/>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层次</a:t>
            </a:r>
            <a:r>
              <a:rPr lang="zh-CN" altLang="zh-CN" sz="1600" dirty="0">
                <a:latin typeface="微软雅黑" panose="020B0503020204020204" pitchFamily="34" charset="-122"/>
                <a:ea typeface="微软雅黑" panose="020B0503020204020204" pitchFamily="34" charset="-122"/>
              </a:rPr>
              <a:t>聚类</a:t>
            </a:r>
            <a:r>
              <a:rPr lang="en-US" altLang="zh-CN" sz="1600" dirty="0">
                <a:latin typeface="微软雅黑" panose="020B0503020204020204" pitchFamily="34" charset="-122"/>
                <a:ea typeface="微软雅黑" panose="020B0503020204020204" pitchFamily="34" charset="-122"/>
              </a:rPr>
              <a:t>(Hierarchical Clustering</a:t>
            </a:r>
            <a:r>
              <a:rPr lang="en-US" altLang="zh-CN" sz="1600" dirty="0" smtClean="0">
                <a:latin typeface="微软雅黑" panose="020B0503020204020204" pitchFamily="34" charset="-122"/>
                <a:ea typeface="微软雅黑" panose="020B0503020204020204" pitchFamily="34" charset="-122"/>
              </a:rPr>
              <a:t>)</a:t>
            </a:r>
            <a:r>
              <a:rPr lang="zh-CN" altLang="zh-CN" sz="1600" dirty="0" smtClean="0">
                <a:latin typeface="微软雅黑" panose="020B0503020204020204" pitchFamily="34" charset="-122"/>
                <a:ea typeface="微软雅黑" panose="020B0503020204020204" pitchFamily="34" charset="-122"/>
              </a:rPr>
              <a:t> 通过</a:t>
            </a:r>
            <a:r>
              <a:rPr lang="zh-CN" altLang="zh-CN" sz="1600" dirty="0">
                <a:latin typeface="微软雅黑" panose="020B0503020204020204" pitchFamily="34" charset="-122"/>
                <a:ea typeface="微软雅黑" panose="020B0503020204020204" pitchFamily="34" charset="-122"/>
              </a:rPr>
              <a:t>计算不同类别数据点间的相似度来创建一棵有层次的嵌套聚类树</a:t>
            </a:r>
            <a:r>
              <a:rPr lang="zh-CN" altLang="zh-CN" sz="1600" dirty="0" smtClean="0">
                <a:latin typeface="微软雅黑" panose="020B0503020204020204" pitchFamily="34" charset="-122"/>
                <a:ea typeface="微软雅黑" panose="020B0503020204020204" pitchFamily="34" charset="-122"/>
              </a:rPr>
              <a:t>。层次</a:t>
            </a:r>
            <a:r>
              <a:rPr lang="zh-CN" altLang="zh-CN" sz="1600" dirty="0">
                <a:latin typeface="微软雅黑" panose="020B0503020204020204" pitchFamily="34" charset="-122"/>
                <a:ea typeface="微软雅黑" panose="020B0503020204020204" pitchFamily="34" charset="-122"/>
              </a:rPr>
              <a:t>聚类分为凝聚式层次聚类和分裂式层次聚类</a:t>
            </a:r>
            <a:r>
              <a:rPr lang="zh-CN" altLang="zh-CN" sz="1600" dirty="0" smtClean="0">
                <a:latin typeface="微软雅黑" panose="020B0503020204020204" pitchFamily="34" charset="-122"/>
                <a:ea typeface="微软雅黑" panose="020B0503020204020204" pitchFamily="34" charset="-122"/>
              </a:rPr>
              <a:t>。</a:t>
            </a:r>
            <a:endParaRPr lang="zh-CN" altLang="en-US" sz="1600" dirty="0"/>
          </a:p>
        </p:txBody>
      </p:sp>
      <p:sp>
        <p:nvSpPr>
          <p:cNvPr id="33" name="文本框 32"/>
          <p:cNvSpPr txBox="1"/>
          <p:nvPr/>
        </p:nvSpPr>
        <p:spPr>
          <a:xfrm>
            <a:off x="977474" y="564138"/>
            <a:ext cx="853359" cy="461665"/>
          </a:xfrm>
          <a:prstGeom prst="rect">
            <a:avLst/>
          </a:prstGeom>
          <a:noFill/>
        </p:spPr>
        <p:txBody>
          <a:bodyPr wrap="square" rtlCol="0">
            <a:spAutoFit/>
          </a:bodyPr>
          <a:lstStyle/>
          <a:p>
            <a:pPr marL="0" lvl="3"/>
            <a:r>
              <a:rPr lang="zh-CN" altLang="en-US" sz="2400" dirty="0" smtClean="0">
                <a:latin typeface="微软雅黑" panose="020B0503020204020204" pitchFamily="34" charset="-122"/>
                <a:ea typeface="微软雅黑" panose="020B0503020204020204" pitchFamily="34" charset="-122"/>
              </a:rPr>
              <a:t>概念</a:t>
            </a:r>
            <a:endParaRPr lang="zh-CN" altLang="zh-CN" sz="2400" dirty="0">
              <a:effectLst>
                <a:glow>
                  <a:srgbClr val="000000"/>
                </a:glow>
                <a:reflection stA="0" endPos="0" fadeDir="0" sx="0" s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80715530"/>
      </p:ext>
    </p:extLst>
  </p:cSld>
  <p:clrMapOvr>
    <a:masterClrMapping/>
  </p:clrMapOvr>
  <p:transition spd="med">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C0C51645-CD26-4300-B487-079B8D179314}"/>
              </a:ext>
            </a:extLst>
          </p:cNvPr>
          <p:cNvSpPr/>
          <p:nvPr/>
        </p:nvSpPr>
        <p:spPr>
          <a:xfrm>
            <a:off x="4723203"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4" name="标题 1"/>
          <p:cNvSpPr txBox="1">
            <a:spLocks/>
          </p:cNvSpPr>
          <p:nvPr/>
        </p:nvSpPr>
        <p:spPr>
          <a:xfrm>
            <a:off x="4807290"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聚类分析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划分方法</a:t>
            </a:r>
            <a:endParaRPr lang="zh-CN" altLang="en-US" sz="2400" dirty="0">
              <a:latin typeface="微软雅黑" panose="020B0503020204020204" pitchFamily="34" charset="-122"/>
              <a:ea typeface="微软雅黑" panose="020B0503020204020204" pitchFamily="34" charset="-122"/>
            </a:endParaRPr>
          </a:p>
        </p:txBody>
      </p:sp>
      <p:sp>
        <p:nvSpPr>
          <p:cNvPr id="5" name="燕尾形箭头 1"/>
          <p:cNvSpPr>
            <a:spLocks noChangeArrowheads="1"/>
          </p:cNvSpPr>
          <p:nvPr/>
        </p:nvSpPr>
        <p:spPr bwMode="auto">
          <a:xfrm>
            <a:off x="1403612" y="1278142"/>
            <a:ext cx="2740025" cy="2238375"/>
          </a:xfrm>
          <a:prstGeom prst="notchedRightArrow">
            <a:avLst>
              <a:gd name="adj1" fmla="val 50000"/>
              <a:gd name="adj2" fmla="val 50002"/>
            </a:avLst>
          </a:prstGeom>
          <a:solidFill>
            <a:schemeClr val="bg1">
              <a:lumMod val="9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6" name="燕尾形箭头 2"/>
          <p:cNvSpPr>
            <a:spLocks noChangeArrowheads="1"/>
          </p:cNvSpPr>
          <p:nvPr/>
        </p:nvSpPr>
        <p:spPr bwMode="auto">
          <a:xfrm>
            <a:off x="4861187" y="1278142"/>
            <a:ext cx="2741613" cy="2238375"/>
          </a:xfrm>
          <a:prstGeom prst="notchedRightArrow">
            <a:avLst>
              <a:gd name="adj1" fmla="val 50000"/>
              <a:gd name="adj2" fmla="val 50002"/>
            </a:avLst>
          </a:prstGeom>
          <a:noFill/>
          <a:ln w="28575">
            <a:solidFill>
              <a:srgbClr val="685D5C"/>
            </a:solidFill>
            <a:miter lim="800000"/>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ln>
                <a:solidFill>
                  <a:srgbClr val="685D5C"/>
                </a:solidFill>
              </a:ln>
              <a:solidFill>
                <a:srgbClr val="FFFFFF"/>
              </a:solidFill>
            </a:endParaRPr>
          </a:p>
        </p:txBody>
      </p:sp>
      <p:sp>
        <p:nvSpPr>
          <p:cNvPr id="7" name="燕尾形箭头 3"/>
          <p:cNvSpPr>
            <a:spLocks noChangeArrowheads="1"/>
          </p:cNvSpPr>
          <p:nvPr/>
        </p:nvSpPr>
        <p:spPr bwMode="auto">
          <a:xfrm>
            <a:off x="8066350" y="1278142"/>
            <a:ext cx="2741612" cy="2238375"/>
          </a:xfrm>
          <a:prstGeom prst="notchedRightArrow">
            <a:avLst>
              <a:gd name="adj1" fmla="val 50000"/>
              <a:gd name="adj2" fmla="val 50002"/>
            </a:avLst>
          </a:prstGeom>
          <a:solidFill>
            <a:schemeClr val="bg1">
              <a:lumMod val="9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4"/>
          <p:cNvSpPr txBox="1">
            <a:spLocks noChangeArrowheads="1"/>
          </p:cNvSpPr>
          <p:nvPr/>
        </p:nvSpPr>
        <p:spPr bwMode="auto">
          <a:xfrm>
            <a:off x="2100525" y="2207349"/>
            <a:ext cx="14239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dirty="0" smtClean="0">
                <a:solidFill>
                  <a:schemeClr val="tx2">
                    <a:lumMod val="50000"/>
                  </a:schemeClr>
                </a:solidFill>
                <a:latin typeface="微软雅黑" panose="020B0503020204020204" pitchFamily="34" charset="-122"/>
                <a:ea typeface="微软雅黑" panose="020B0503020204020204" pitchFamily="34" charset="-122"/>
              </a:rPr>
              <a:t>简介</a:t>
            </a:r>
            <a:endParaRPr lang="zh-CN" altLang="en-US"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9" name="任意多边形 7"/>
          <p:cNvSpPr>
            <a:spLocks/>
          </p:cNvSpPr>
          <p:nvPr/>
        </p:nvSpPr>
        <p:spPr bwMode="auto">
          <a:xfrm>
            <a:off x="4346837" y="1895680"/>
            <a:ext cx="492125" cy="1077912"/>
          </a:xfrm>
          <a:custGeom>
            <a:avLst/>
            <a:gdLst>
              <a:gd name="T0" fmla="*/ 10168 w 493159"/>
              <a:gd name="T1" fmla="*/ 0 h 1078786"/>
              <a:gd name="T2" fmla="*/ 488010 w 493159"/>
              <a:gd name="T3" fmla="*/ 501397 h 1078786"/>
              <a:gd name="T4" fmla="*/ 0 w 493159"/>
              <a:gd name="T5" fmla="*/ 1074423 h 1078786"/>
              <a:gd name="T6" fmla="*/ 0 w 493159"/>
              <a:gd name="T7" fmla="*/ 1074423 h 10787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3159" h="1078786">
                <a:moveTo>
                  <a:pt x="10274" y="0"/>
                </a:moveTo>
                <a:lnTo>
                  <a:pt x="493159" y="503434"/>
                </a:lnTo>
                <a:lnTo>
                  <a:pt x="0" y="1078786"/>
                </a:lnTo>
              </a:path>
            </a:pathLst>
          </a:custGeom>
          <a:noFill/>
          <a:ln w="28575" cap="flat" cmpd="sng">
            <a:solidFill>
              <a:srgbClr val="685D5C"/>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ln>
                <a:solidFill>
                  <a:srgbClr val="685D5C"/>
                </a:solidFill>
              </a:ln>
            </a:endParaRPr>
          </a:p>
        </p:txBody>
      </p:sp>
      <p:sp>
        <p:nvSpPr>
          <p:cNvPr id="10" name="任意多边形 8"/>
          <p:cNvSpPr>
            <a:spLocks/>
          </p:cNvSpPr>
          <p:nvPr/>
        </p:nvSpPr>
        <p:spPr bwMode="auto">
          <a:xfrm>
            <a:off x="7621850" y="1895680"/>
            <a:ext cx="493712" cy="1077912"/>
          </a:xfrm>
          <a:custGeom>
            <a:avLst/>
            <a:gdLst>
              <a:gd name="T0" fmla="*/ 10334 w 493159"/>
              <a:gd name="T1" fmla="*/ 0 h 1078786"/>
              <a:gd name="T2" fmla="*/ 495930 w 493159"/>
              <a:gd name="T3" fmla="*/ 501397 h 1078786"/>
              <a:gd name="T4" fmla="*/ 0 w 493159"/>
              <a:gd name="T5" fmla="*/ 1074423 h 1078786"/>
              <a:gd name="T6" fmla="*/ 0 w 493159"/>
              <a:gd name="T7" fmla="*/ 1074423 h 10787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3159" h="1078786">
                <a:moveTo>
                  <a:pt x="10274" y="0"/>
                </a:moveTo>
                <a:lnTo>
                  <a:pt x="493159" y="503434"/>
                </a:lnTo>
                <a:lnTo>
                  <a:pt x="0" y="1078786"/>
                </a:lnTo>
              </a:path>
            </a:pathLst>
          </a:custGeom>
          <a:noFill/>
          <a:ln w="28575" cap="flat" cmpd="sng">
            <a:solidFill>
              <a:srgbClr val="685D5C"/>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ln>
                <a:solidFill>
                  <a:srgbClr val="044875"/>
                </a:solidFill>
              </a:ln>
            </a:endParaRPr>
          </a:p>
        </p:txBody>
      </p:sp>
      <p:sp>
        <p:nvSpPr>
          <p:cNvPr id="11" name="椭圆 9"/>
          <p:cNvSpPr>
            <a:spLocks noChangeArrowheads="1"/>
          </p:cNvSpPr>
          <p:nvPr/>
        </p:nvSpPr>
        <p:spPr bwMode="auto">
          <a:xfrm>
            <a:off x="10923850" y="2259217"/>
            <a:ext cx="279400" cy="280988"/>
          </a:xfrm>
          <a:prstGeom prst="ellipse">
            <a:avLst/>
          </a:prstGeom>
          <a:gradFill rotWithShape="1">
            <a:gsLst>
              <a:gs pos="0">
                <a:srgbClr val="FFFFFF"/>
              </a:gs>
              <a:gs pos="100000">
                <a:srgbClr val="D9D9D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文本框 13"/>
          <p:cNvSpPr txBox="1">
            <a:spLocks noChangeArrowheads="1"/>
          </p:cNvSpPr>
          <p:nvPr/>
        </p:nvSpPr>
        <p:spPr bwMode="auto">
          <a:xfrm>
            <a:off x="5659314" y="2215045"/>
            <a:ext cx="1422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dirty="0" smtClean="0">
                <a:solidFill>
                  <a:schemeClr val="tx2">
                    <a:lumMod val="50000"/>
                  </a:schemeClr>
                </a:solidFill>
                <a:latin typeface="微软雅黑" panose="020B0503020204020204" pitchFamily="34" charset="-122"/>
                <a:ea typeface="微软雅黑" panose="020B0503020204020204" pitchFamily="34" charset="-122"/>
              </a:rPr>
              <a:t>算法优点</a:t>
            </a:r>
            <a:endParaRPr lang="zh-CN" altLang="en-US"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13" name="文本框 14"/>
          <p:cNvSpPr txBox="1">
            <a:spLocks noChangeArrowheads="1"/>
          </p:cNvSpPr>
          <p:nvPr/>
        </p:nvSpPr>
        <p:spPr bwMode="auto">
          <a:xfrm>
            <a:off x="8825467" y="2215045"/>
            <a:ext cx="14239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dirty="0" smtClean="0">
                <a:solidFill>
                  <a:schemeClr val="tx2">
                    <a:lumMod val="50000"/>
                  </a:schemeClr>
                </a:solidFill>
                <a:latin typeface="微软雅黑" panose="020B0503020204020204" pitchFamily="34" charset="-122"/>
                <a:ea typeface="微软雅黑" panose="020B0503020204020204" pitchFamily="34" charset="-122"/>
              </a:rPr>
              <a:t>算法缺点</a:t>
            </a:r>
            <a:endParaRPr lang="zh-CN" altLang="en-US" dirty="0">
              <a:solidFill>
                <a:schemeClr val="tx2">
                  <a:lumMod val="50000"/>
                </a:schemeClr>
              </a:solidFill>
              <a:latin typeface="微软雅黑" panose="020B0503020204020204" pitchFamily="34" charset="-122"/>
              <a:ea typeface="微软雅黑" panose="020B0503020204020204" pitchFamily="34" charset="-122"/>
            </a:endParaRPr>
          </a:p>
        </p:txBody>
      </p:sp>
      <p:sp>
        <p:nvSpPr>
          <p:cNvPr id="14" name="椭圆 15"/>
          <p:cNvSpPr>
            <a:spLocks noChangeArrowheads="1"/>
          </p:cNvSpPr>
          <p:nvPr/>
        </p:nvSpPr>
        <p:spPr bwMode="auto">
          <a:xfrm>
            <a:off x="1200412" y="2259217"/>
            <a:ext cx="280988" cy="280988"/>
          </a:xfrm>
          <a:prstGeom prst="ellipse">
            <a:avLst/>
          </a:prstGeom>
          <a:solidFill>
            <a:schemeClr val="bg1">
              <a:lumMod val="95000"/>
            </a:schemeClr>
          </a:solidFill>
          <a:ln w="6350">
            <a:noFill/>
            <a:round/>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5" name="文本框 14"/>
          <p:cNvSpPr txBox="1"/>
          <p:nvPr/>
        </p:nvSpPr>
        <p:spPr>
          <a:xfrm>
            <a:off x="515112" y="3660550"/>
            <a:ext cx="3656723" cy="2893100"/>
          </a:xfrm>
          <a:prstGeom prst="rect">
            <a:avLst/>
          </a:prstGeom>
          <a:solidFill>
            <a:srgbClr val="685D5C"/>
          </a:solidFill>
        </p:spPr>
        <p:txBody>
          <a:bodyPr wrap="square" rtlCol="0">
            <a:spAutoFit/>
          </a:bodyPr>
          <a:lstStyle/>
          <a:p>
            <a:pPr algn="just">
              <a:lnSpc>
                <a:spcPct val="130000"/>
              </a:lnSpc>
            </a:pP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just">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1)</a:t>
            </a:r>
            <a:r>
              <a:rPr lang="zh-CN" altLang="en-US" sz="1400" dirty="0">
                <a:solidFill>
                  <a:schemeClr val="bg1"/>
                </a:solidFill>
                <a:latin typeface="微软雅黑" panose="020B0503020204020204" pitchFamily="34" charset="-122"/>
                <a:ea typeface="微软雅黑" panose="020B0503020204020204" pitchFamily="34" charset="-122"/>
              </a:rPr>
              <a:t>误差平方和达到最优（小）时，可以使各聚类的类内尽可能紧凑</a:t>
            </a:r>
            <a:r>
              <a:rPr lang="zh-CN" altLang="en-US" sz="1400" dirty="0" smtClean="0">
                <a:solidFill>
                  <a:schemeClr val="bg1"/>
                </a:solidFill>
                <a:latin typeface="微软雅黑" panose="020B0503020204020204" pitchFamily="34" charset="-122"/>
                <a:ea typeface="微软雅黑" panose="020B0503020204020204" pitchFamily="34" charset="-122"/>
              </a:rPr>
              <a:t>，使</a:t>
            </a:r>
            <a:r>
              <a:rPr lang="zh-CN" altLang="en-US" sz="1400" dirty="0">
                <a:solidFill>
                  <a:schemeClr val="bg1"/>
                </a:solidFill>
                <a:latin typeface="微软雅黑" panose="020B0503020204020204" pitchFamily="34" charset="-122"/>
                <a:ea typeface="微软雅黑" panose="020B0503020204020204" pitchFamily="34" charset="-122"/>
              </a:rPr>
              <a:t>各聚类之间尽可能分开。</a:t>
            </a:r>
          </a:p>
          <a:p>
            <a:pPr algn="just">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(2)</a:t>
            </a:r>
            <a:r>
              <a:rPr lang="zh-CN" altLang="en-US" sz="1400" dirty="0">
                <a:solidFill>
                  <a:schemeClr val="bg1"/>
                </a:solidFill>
                <a:latin typeface="微软雅黑" panose="020B0503020204020204" pitchFamily="34" charset="-122"/>
                <a:ea typeface="微软雅黑" panose="020B0503020204020204" pitchFamily="34" charset="-122"/>
              </a:rPr>
              <a:t>对于同一个数据集</a:t>
            </a:r>
            <a:r>
              <a:rPr lang="zh-CN" altLang="en-US" sz="1400" dirty="0" smtClean="0">
                <a:solidFill>
                  <a:schemeClr val="bg1"/>
                </a:solidFill>
                <a:latin typeface="微软雅黑" panose="020B0503020204020204" pitchFamily="34" charset="-122"/>
                <a:ea typeface="微软雅黑" panose="020B0503020204020204" pitchFamily="34" charset="-122"/>
              </a:rPr>
              <a:t>，可用</a:t>
            </a:r>
            <a:r>
              <a:rPr lang="zh-CN" altLang="en-US" sz="1400" dirty="0">
                <a:solidFill>
                  <a:schemeClr val="bg1"/>
                </a:solidFill>
                <a:latin typeface="微软雅黑" panose="020B0503020204020204" pitchFamily="34" charset="-122"/>
                <a:ea typeface="微软雅黑" panose="020B0503020204020204" pitchFamily="34" charset="-122"/>
              </a:rPr>
              <a:t>该准则评价聚类结果的优劣。</a:t>
            </a:r>
          </a:p>
          <a:p>
            <a:pPr algn="just">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(3</a:t>
            </a:r>
            <a:r>
              <a:rPr lang="en-US" altLang="zh-CN" sz="1400" dirty="0" smtClean="0">
                <a:solidFill>
                  <a:schemeClr val="bg1"/>
                </a:solidFill>
                <a:latin typeface="微软雅黑" panose="020B0503020204020204" pitchFamily="34" charset="-122"/>
                <a:ea typeface="微软雅黑" panose="020B0503020204020204" pitchFamily="34" charset="-122"/>
              </a:rPr>
              <a:t>)</a:t>
            </a:r>
            <a:r>
              <a:rPr lang="zh-CN" altLang="en-US" sz="1400" dirty="0" smtClean="0">
                <a:solidFill>
                  <a:schemeClr val="bg1"/>
                </a:solidFill>
                <a:latin typeface="微软雅黑" panose="020B0503020204020204" pitchFamily="34" charset="-122"/>
                <a:ea typeface="微软雅黑" panose="020B0503020204020204" pitchFamily="34" charset="-122"/>
              </a:rPr>
              <a:t> 对于</a:t>
            </a:r>
            <a:r>
              <a:rPr lang="zh-CN" altLang="en-US" sz="1400" dirty="0">
                <a:solidFill>
                  <a:schemeClr val="bg1"/>
                </a:solidFill>
                <a:latin typeface="微软雅黑" panose="020B0503020204020204" pitchFamily="34" charset="-122"/>
                <a:ea typeface="微软雅黑" panose="020B0503020204020204" pitchFamily="34" charset="-122"/>
              </a:rPr>
              <a:t>任意一个数据集，</a:t>
            </a:r>
            <a:r>
              <a:rPr lang="en-US" altLang="zh-CN" sz="1400" dirty="0">
                <a:solidFill>
                  <a:schemeClr val="bg1"/>
                </a:solidFill>
                <a:latin typeface="微软雅黑" panose="020B0503020204020204" pitchFamily="34" charset="-122"/>
                <a:ea typeface="微软雅黑" panose="020B0503020204020204" pitchFamily="34" charset="-122"/>
              </a:rPr>
              <a:t>k-means</a:t>
            </a:r>
            <a:r>
              <a:rPr lang="zh-CN" altLang="en-US" sz="1400" dirty="0">
                <a:solidFill>
                  <a:schemeClr val="bg1"/>
                </a:solidFill>
                <a:latin typeface="微软雅黑" panose="020B0503020204020204" pitchFamily="34" charset="-122"/>
                <a:ea typeface="微软雅黑" panose="020B0503020204020204" pitchFamily="34" charset="-122"/>
              </a:rPr>
              <a:t>算法无法达到全局最优，只能达到局部最优</a:t>
            </a:r>
            <a:r>
              <a:rPr lang="zh-CN" altLang="en-US" sz="1400" dirty="0" smtClean="0">
                <a:solidFill>
                  <a:schemeClr val="bg1"/>
                </a:solidFill>
                <a:latin typeface="微软雅黑" panose="020B0503020204020204" pitchFamily="34" charset="-122"/>
                <a:ea typeface="微软雅黑" panose="020B0503020204020204" pitchFamily="34" charset="-122"/>
              </a:rPr>
              <a:t>。</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just">
              <a:lnSpc>
                <a:spcPct val="130000"/>
              </a:lnSpc>
            </a:pP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just">
              <a:lnSpc>
                <a:spcPct val="130000"/>
              </a:lnSpc>
            </a:pP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4340263" y="3660550"/>
            <a:ext cx="3656723" cy="2893100"/>
          </a:xfrm>
          <a:prstGeom prst="rect">
            <a:avLst/>
          </a:prstGeom>
          <a:solidFill>
            <a:srgbClr val="685D5C"/>
          </a:solidFill>
        </p:spPr>
        <p:txBody>
          <a:bodyPr wrap="square" rtlCol="0">
            <a:spAutoFit/>
          </a:bodyPr>
          <a:lstStyle/>
          <a:p>
            <a:pPr algn="just">
              <a:lnSpc>
                <a:spcPct val="130000"/>
              </a:lnSpc>
            </a:pP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just">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(1</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算法快速、简单</a:t>
            </a:r>
            <a:r>
              <a:rPr lang="zh-CN" altLang="en-US" sz="1400" dirty="0" smtClean="0">
                <a:solidFill>
                  <a:schemeClr val="bg1"/>
                </a:solidFill>
                <a:latin typeface="微软雅黑" panose="020B0503020204020204" pitchFamily="34" charset="-122"/>
                <a:ea typeface="微软雅黑" panose="020B0503020204020204" pitchFamily="34" charset="-122"/>
              </a:rPr>
              <a:t>；</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just">
              <a:lnSpc>
                <a:spcPct val="130000"/>
              </a:lnSpc>
            </a:pP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just">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(2)</a:t>
            </a:r>
            <a:r>
              <a:rPr lang="zh-CN" altLang="en-US" sz="1400" dirty="0">
                <a:solidFill>
                  <a:schemeClr val="bg1"/>
                </a:solidFill>
                <a:latin typeface="微软雅黑" panose="020B0503020204020204" pitchFamily="34" charset="-122"/>
                <a:ea typeface="微软雅黑" panose="020B0503020204020204" pitchFamily="34" charset="-122"/>
              </a:rPr>
              <a:t>对大样本量数据有较高的效率并且具有可伸缩性</a:t>
            </a:r>
            <a:r>
              <a:rPr lang="zh-CN" altLang="en-US" sz="1400" dirty="0" smtClean="0">
                <a:solidFill>
                  <a:schemeClr val="bg1"/>
                </a:solidFill>
                <a:latin typeface="微软雅黑" panose="020B0503020204020204" pitchFamily="34" charset="-122"/>
                <a:ea typeface="微软雅黑" panose="020B0503020204020204" pitchFamily="34" charset="-122"/>
              </a:rPr>
              <a:t>；</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just">
              <a:lnSpc>
                <a:spcPct val="130000"/>
              </a:lnSpc>
            </a:pP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just">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(3)</a:t>
            </a:r>
            <a:r>
              <a:rPr lang="zh-CN" altLang="en-US" sz="1400" dirty="0" smtClean="0">
                <a:solidFill>
                  <a:schemeClr val="bg1"/>
                </a:solidFill>
                <a:latin typeface="微软雅黑" panose="020B0503020204020204" pitchFamily="34" charset="-122"/>
                <a:ea typeface="微软雅黑" panose="020B0503020204020204" pitchFamily="34" charset="-122"/>
              </a:rPr>
              <a:t>时间</a:t>
            </a:r>
            <a:r>
              <a:rPr lang="zh-CN" altLang="en-US" sz="1400" dirty="0">
                <a:solidFill>
                  <a:schemeClr val="bg1"/>
                </a:solidFill>
                <a:latin typeface="微软雅黑" panose="020B0503020204020204" pitchFamily="34" charset="-122"/>
                <a:ea typeface="微软雅黑" panose="020B0503020204020204" pitchFamily="34" charset="-122"/>
              </a:rPr>
              <a:t>复杂度近于线性</a:t>
            </a:r>
            <a:r>
              <a:rPr lang="zh-CN" altLang="en-US" sz="1400" dirty="0" smtClean="0">
                <a:solidFill>
                  <a:schemeClr val="bg1"/>
                </a:solidFill>
                <a:latin typeface="微软雅黑" panose="020B0503020204020204" pitchFamily="34" charset="-122"/>
                <a:ea typeface="微软雅黑" panose="020B0503020204020204" pitchFamily="34" charset="-122"/>
              </a:rPr>
              <a:t>。</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just">
              <a:lnSpc>
                <a:spcPct val="130000"/>
              </a:lnSpc>
            </a:pPr>
            <a:endParaRPr lang="en-US" altLang="zh-CN" sz="1400" dirty="0">
              <a:solidFill>
                <a:schemeClr val="bg1"/>
              </a:solidFill>
              <a:latin typeface="微软雅黑" panose="020B0503020204020204" pitchFamily="34" charset="-122"/>
              <a:ea typeface="微软雅黑" panose="020B0503020204020204" pitchFamily="34" charset="-122"/>
            </a:endParaRPr>
          </a:p>
          <a:p>
            <a:pPr algn="just">
              <a:lnSpc>
                <a:spcPct val="130000"/>
              </a:lnSpc>
            </a:pP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just">
              <a:lnSpc>
                <a:spcPct val="130000"/>
              </a:lnSpc>
            </a:pPr>
            <a:endParaRPr lang="en-US" altLang="zh-CN" sz="1400" dirty="0">
              <a:solidFill>
                <a:schemeClr val="bg1"/>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8165414" y="3660550"/>
            <a:ext cx="3656723" cy="2893100"/>
          </a:xfrm>
          <a:prstGeom prst="rect">
            <a:avLst/>
          </a:prstGeom>
          <a:solidFill>
            <a:srgbClr val="685D5C"/>
          </a:solidFill>
        </p:spPr>
        <p:txBody>
          <a:bodyPr wrap="square" rtlCol="0">
            <a:spAutoFit/>
          </a:bodyPr>
          <a:lstStyle/>
          <a:p>
            <a:pPr algn="just">
              <a:lnSpc>
                <a:spcPct val="130000"/>
              </a:lnSpc>
            </a:pP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just">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(1)</a:t>
            </a:r>
            <a:r>
              <a:rPr lang="zh-CN" altLang="en-US" sz="1400" dirty="0" smtClean="0">
                <a:solidFill>
                  <a:schemeClr val="bg1"/>
                </a:solidFill>
                <a:latin typeface="微软雅黑" panose="020B0503020204020204" pitchFamily="34" charset="-122"/>
                <a:ea typeface="微软雅黑" panose="020B0503020204020204" pitchFamily="34" charset="-122"/>
              </a:rPr>
              <a:t>在 </a:t>
            </a:r>
            <a:r>
              <a:rPr lang="en-US" altLang="zh-CN" sz="1400" dirty="0">
                <a:solidFill>
                  <a:schemeClr val="bg1"/>
                </a:solidFill>
                <a:latin typeface="微软雅黑" panose="020B0503020204020204" pitchFamily="34" charset="-122"/>
                <a:ea typeface="微软雅黑" panose="020B0503020204020204" pitchFamily="34" charset="-122"/>
              </a:rPr>
              <a:t>K-means </a:t>
            </a:r>
            <a:r>
              <a:rPr lang="zh-CN" altLang="en-US" sz="1400" dirty="0">
                <a:solidFill>
                  <a:schemeClr val="bg1"/>
                </a:solidFill>
                <a:latin typeface="微软雅黑" panose="020B0503020204020204" pitchFamily="34" charset="-122"/>
                <a:ea typeface="微软雅黑" panose="020B0503020204020204" pitchFamily="34" charset="-122"/>
              </a:rPr>
              <a:t>算法中 </a:t>
            </a:r>
            <a:r>
              <a:rPr lang="en-US" altLang="zh-CN" sz="1400" dirty="0">
                <a:solidFill>
                  <a:schemeClr val="bg1"/>
                </a:solidFill>
                <a:latin typeface="微软雅黑" panose="020B0503020204020204" pitchFamily="34" charset="-122"/>
                <a:ea typeface="微软雅黑" panose="020B0503020204020204" pitchFamily="34" charset="-122"/>
              </a:rPr>
              <a:t>K </a:t>
            </a:r>
            <a:r>
              <a:rPr lang="zh-CN" altLang="en-US" sz="1400" dirty="0">
                <a:solidFill>
                  <a:schemeClr val="bg1"/>
                </a:solidFill>
                <a:latin typeface="微软雅黑" panose="020B0503020204020204" pitchFamily="34" charset="-122"/>
                <a:ea typeface="微软雅黑" panose="020B0503020204020204" pitchFamily="34" charset="-122"/>
              </a:rPr>
              <a:t>是事先给定</a:t>
            </a:r>
            <a:r>
              <a:rPr lang="zh-CN" altLang="en-US" sz="1400" dirty="0" smtClean="0">
                <a:solidFill>
                  <a:schemeClr val="bg1"/>
                </a:solidFill>
                <a:latin typeface="微软雅黑" panose="020B0503020204020204" pitchFamily="34" charset="-122"/>
                <a:ea typeface="微软雅黑" panose="020B0503020204020204" pitchFamily="34" charset="-122"/>
              </a:rPr>
              <a:t>的，</a:t>
            </a:r>
            <a:r>
              <a:rPr lang="en-US" altLang="zh-CN" sz="1400" dirty="0" smtClean="0">
                <a:solidFill>
                  <a:schemeClr val="bg1"/>
                </a:solidFill>
                <a:latin typeface="微软雅黑" panose="020B0503020204020204" pitchFamily="34" charset="-122"/>
                <a:ea typeface="微软雅黑" panose="020B0503020204020204" pitchFamily="34" charset="-122"/>
              </a:rPr>
              <a:t>K </a:t>
            </a:r>
            <a:r>
              <a:rPr lang="zh-CN" altLang="en-US" sz="1400" dirty="0">
                <a:solidFill>
                  <a:schemeClr val="bg1"/>
                </a:solidFill>
                <a:latin typeface="微软雅黑" panose="020B0503020204020204" pitchFamily="34" charset="-122"/>
                <a:ea typeface="微软雅黑" panose="020B0503020204020204" pitchFamily="34" charset="-122"/>
              </a:rPr>
              <a:t>值的</a:t>
            </a:r>
            <a:r>
              <a:rPr lang="zh-CN" altLang="en-US" sz="1400" dirty="0" smtClean="0">
                <a:solidFill>
                  <a:schemeClr val="bg1"/>
                </a:solidFill>
                <a:latin typeface="微软雅黑" panose="020B0503020204020204" pitchFamily="34" charset="-122"/>
                <a:ea typeface="微软雅黑" panose="020B0503020204020204" pitchFamily="34" charset="-122"/>
              </a:rPr>
              <a:t>选定难以估计</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just">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(2)</a:t>
            </a:r>
            <a:r>
              <a:rPr lang="zh-CN" altLang="en-US" sz="1400" dirty="0" smtClean="0">
                <a:solidFill>
                  <a:schemeClr val="bg1"/>
                </a:solidFill>
                <a:latin typeface="微软雅黑" panose="020B0503020204020204" pitchFamily="34" charset="-122"/>
                <a:ea typeface="微软雅黑" panose="020B0503020204020204" pitchFamily="34" charset="-122"/>
              </a:rPr>
              <a:t>初始</a:t>
            </a:r>
            <a:r>
              <a:rPr lang="zh-CN" altLang="en-US" sz="1400" dirty="0">
                <a:solidFill>
                  <a:schemeClr val="bg1"/>
                </a:solidFill>
                <a:latin typeface="微软雅黑" panose="020B0503020204020204" pitchFamily="34" charset="-122"/>
                <a:ea typeface="微软雅黑" panose="020B0503020204020204" pitchFamily="34" charset="-122"/>
              </a:rPr>
              <a:t>聚类中心的选择对聚类结果有较大的影响，一旦初始值选择的不好，可能无法得到有效的聚类结果。 </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just">
              <a:lnSpc>
                <a:spcPct val="130000"/>
              </a:lnSpc>
            </a:pPr>
            <a:r>
              <a:rPr lang="en-US" altLang="zh-CN" sz="1400" dirty="0" smtClean="0">
                <a:solidFill>
                  <a:schemeClr val="bg1"/>
                </a:solidFill>
                <a:latin typeface="微软雅黑" panose="020B0503020204020204" pitchFamily="34" charset="-122"/>
                <a:ea typeface="微软雅黑" panose="020B0503020204020204" pitchFamily="34" charset="-122"/>
              </a:rPr>
              <a:t>(3)</a:t>
            </a:r>
            <a:r>
              <a:rPr lang="zh-CN" altLang="en-US" sz="1400" dirty="0">
                <a:solidFill>
                  <a:schemeClr val="bg1"/>
                </a:solidFill>
                <a:latin typeface="微软雅黑" panose="020B0503020204020204" pitchFamily="34" charset="-122"/>
                <a:ea typeface="微软雅黑" panose="020B0503020204020204" pitchFamily="34" charset="-122"/>
              </a:rPr>
              <a:t> </a:t>
            </a:r>
            <a:r>
              <a:rPr lang="zh-CN" altLang="en-US" sz="1400" dirty="0" smtClean="0">
                <a:solidFill>
                  <a:schemeClr val="bg1"/>
                </a:solidFill>
                <a:latin typeface="微软雅黑" panose="020B0503020204020204" pitchFamily="34" charset="-122"/>
                <a:ea typeface="微软雅黑" panose="020B0503020204020204" pitchFamily="34" charset="-122"/>
              </a:rPr>
              <a:t>当</a:t>
            </a:r>
            <a:r>
              <a:rPr lang="zh-CN" altLang="en-US" sz="1400" dirty="0">
                <a:solidFill>
                  <a:schemeClr val="bg1"/>
                </a:solidFill>
                <a:latin typeface="微软雅黑" panose="020B0503020204020204" pitchFamily="34" charset="-122"/>
                <a:ea typeface="微软雅黑" panose="020B0503020204020204" pitchFamily="34" charset="-122"/>
              </a:rPr>
              <a:t>样本量非常大时，算法的时间开销非常大</a:t>
            </a:r>
            <a:r>
              <a:rPr lang="zh-CN" altLang="en-US" sz="1400" dirty="0" smtClean="0">
                <a:solidFill>
                  <a:schemeClr val="bg1"/>
                </a:solidFill>
                <a:latin typeface="微软雅黑" panose="020B0503020204020204" pitchFamily="34" charset="-122"/>
                <a:ea typeface="微软雅黑" panose="020B0503020204020204" pitchFamily="34" charset="-122"/>
              </a:rPr>
              <a:t>。</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just">
              <a:lnSpc>
                <a:spcPct val="130000"/>
              </a:lnSpc>
            </a:pPr>
            <a:r>
              <a:rPr lang="en-US" altLang="zh-CN" sz="1400" dirty="0">
                <a:solidFill>
                  <a:schemeClr val="bg1"/>
                </a:solidFill>
                <a:latin typeface="微软雅黑" panose="020B0503020204020204" pitchFamily="34" charset="-122"/>
                <a:ea typeface="微软雅黑" panose="020B0503020204020204" pitchFamily="34" charset="-122"/>
              </a:rPr>
              <a:t>(4)</a:t>
            </a:r>
            <a:r>
              <a:rPr lang="zh-CN" altLang="en-US" sz="1400" dirty="0">
                <a:solidFill>
                  <a:schemeClr val="bg1"/>
                </a:solidFill>
                <a:latin typeface="微软雅黑" panose="020B0503020204020204" pitchFamily="34" charset="-122"/>
                <a:ea typeface="微软雅黑" panose="020B0503020204020204" pitchFamily="34" charset="-122"/>
              </a:rPr>
              <a:t>对噪声和离群点数据敏感</a:t>
            </a:r>
            <a:r>
              <a:rPr lang="zh-CN" altLang="en-US" sz="1400" dirty="0" smtClean="0">
                <a:solidFill>
                  <a:schemeClr val="bg1"/>
                </a:solidFill>
                <a:latin typeface="微软雅黑" panose="020B0503020204020204" pitchFamily="34" charset="-122"/>
                <a:ea typeface="微软雅黑" panose="020B0503020204020204" pitchFamily="34" charset="-122"/>
              </a:rPr>
              <a:t>。</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just">
              <a:lnSpc>
                <a:spcPct val="130000"/>
              </a:lnSpc>
            </a:pPr>
            <a:endParaRPr lang="en-US" altLang="zh-CN" sz="1400" dirty="0" smtClean="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140298" y="535889"/>
            <a:ext cx="4286735" cy="461665"/>
          </a:xfrm>
          <a:prstGeom prst="rect">
            <a:avLst/>
          </a:prstGeom>
          <a:noFill/>
        </p:spPr>
        <p:txBody>
          <a:bodyPr wrap="square" rtlCol="0">
            <a:spAutoFit/>
          </a:bodyPr>
          <a:lstStyle/>
          <a:p>
            <a:pPr marL="0" lvl="3"/>
            <a:r>
              <a:rPr lang="en-US" altLang="zh-CN" sz="2400" dirty="0" smtClean="0">
                <a:latin typeface="微软雅黑" panose="020B0503020204020204" pitchFamily="34" charset="-122"/>
                <a:ea typeface="微软雅黑" panose="020B0503020204020204" pitchFamily="34" charset="-122"/>
              </a:rPr>
              <a:t>1.k-means</a:t>
            </a:r>
            <a:r>
              <a:rPr lang="zh-CN" altLang="en-US" sz="2400" dirty="0">
                <a:latin typeface="微软雅黑" panose="020B0503020204020204" pitchFamily="34" charset="-122"/>
                <a:ea typeface="微软雅黑" panose="020B0503020204020204" pitchFamily="34" charset="-122"/>
              </a:rPr>
              <a:t>算法</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均值算法</a:t>
            </a:r>
            <a:r>
              <a:rPr lang="en-US" altLang="zh-CN" sz="2400" dirty="0">
                <a:latin typeface="微软雅黑" panose="020B0503020204020204" pitchFamily="34" charset="-122"/>
                <a:ea typeface="微软雅黑" panose="020B0503020204020204" pitchFamily="34" charset="-122"/>
              </a:rPr>
              <a:t>)</a:t>
            </a:r>
            <a:endParaRPr lang="zh-CN" altLang="zh-CN" sz="2400" dirty="0">
              <a:effectLst>
                <a:glow>
                  <a:srgbClr val="000000"/>
                </a:glow>
                <a:reflection stA="0" endPos="0" fadeDir="0" sx="0" s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2899939"/>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iṥlíḑè">
            <a:extLst>
              <a:ext uri="{FF2B5EF4-FFF2-40B4-BE49-F238E27FC236}">
                <a16:creationId xmlns:a16="http://schemas.microsoft.com/office/drawing/2014/main" id="{7639B43D-5CA3-462D-8567-9747D1B8F82E}"/>
              </a:ext>
            </a:extLst>
          </p:cNvPr>
          <p:cNvSpPr/>
          <p:nvPr/>
        </p:nvSpPr>
        <p:spPr>
          <a:xfrm>
            <a:off x="667656" y="1542792"/>
            <a:ext cx="10851243" cy="3536950"/>
          </a:xfrm>
          <a:prstGeom prst="rect">
            <a:avLst/>
          </a:prstGeom>
          <a:solidFill>
            <a:srgbClr val="9B92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5" name="iṥlíḑè">
            <a:extLst>
              <a:ext uri="{FF2B5EF4-FFF2-40B4-BE49-F238E27FC236}">
                <a16:creationId xmlns:a16="http://schemas.microsoft.com/office/drawing/2014/main" id="{7639B43D-5CA3-462D-8567-9747D1B8F82E}"/>
              </a:ext>
            </a:extLst>
          </p:cNvPr>
          <p:cNvSpPr/>
          <p:nvPr/>
        </p:nvSpPr>
        <p:spPr>
          <a:xfrm>
            <a:off x="11071350" y="1542791"/>
            <a:ext cx="447550" cy="3536950"/>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mc:AlternateContent xmlns:mc="http://schemas.openxmlformats.org/markup-compatibility/2006" xmlns:a14="http://schemas.microsoft.com/office/drawing/2010/main">
        <mc:Choice Requires="a14">
          <p:sp>
            <p:nvSpPr>
              <p:cNvPr id="6" name="ïsliḋé">
                <a:extLst>
                  <a:ext uri="{FF2B5EF4-FFF2-40B4-BE49-F238E27FC236}">
                    <a16:creationId xmlns:a16="http://schemas.microsoft.com/office/drawing/2014/main" id="{C3F46E5E-C6DE-4F3A-9134-0F556C2E7DF7}"/>
                  </a:ext>
                </a:extLst>
              </p:cNvPr>
              <p:cNvSpPr txBox="1"/>
              <p:nvPr/>
            </p:nvSpPr>
            <p:spPr>
              <a:xfrm>
                <a:off x="673100" y="1542791"/>
                <a:ext cx="3601941" cy="619125"/>
              </a:xfrm>
              <a:prstGeom prst="rect">
                <a:avLst/>
              </a:prstGeom>
              <a:solidFill>
                <a:srgbClr val="685D5C"/>
              </a:solidFill>
            </p:spPr>
            <p:txBody>
              <a:bodyPr wrap="square" lIns="91440" tIns="45720" rIns="91440" bIns="45720" anchor="ctr" anchorCtr="1">
                <a:normAutofit/>
              </a:bodyPr>
              <a:lstStyle/>
              <a:p>
                <a:pPr algn="ctr" defTabSz="914378">
                  <a:defRPr/>
                </a:pPr>
                <a14:m>
                  <m:oMath xmlns:m="http://schemas.openxmlformats.org/officeDocument/2006/math">
                    <m:r>
                      <m:rPr>
                        <m:sty m:val="p"/>
                      </m:rPr>
                      <a:rPr lang="en-US" altLang="zh-CN" sz="2800" i="1" dirty="0" smtClean="0">
                        <a:solidFill>
                          <a:schemeClr val="bg1"/>
                        </a:solidFill>
                        <a:latin typeface="Cambria Math" panose="02040503050406030204" pitchFamily="18" charset="0"/>
                        <a:ea typeface="微软雅黑" panose="020B0503020204020204" pitchFamily="34" charset="-122"/>
                      </a:rPr>
                      <m:t>H</m:t>
                    </m:r>
                    <m:r>
                      <a:rPr lang="zh-CN" altLang="en-US" sz="2800" i="1" dirty="0">
                        <a:solidFill>
                          <a:schemeClr val="bg1"/>
                        </a:solidFill>
                        <a:latin typeface="Cambria Math" panose="02040503050406030204" pitchFamily="18" charset="0"/>
                        <a:ea typeface="微软雅黑" panose="020B0503020204020204" pitchFamily="34" charset="-122"/>
                      </a:rPr>
                      <m:t>、</m:t>
                    </m:r>
                    <m:r>
                      <a:rPr lang="en-US" altLang="zh-CN" sz="2800" b="0" i="1" dirty="0" smtClean="0">
                        <a:solidFill>
                          <a:schemeClr val="bg1"/>
                        </a:solidFill>
                        <a:latin typeface="Cambria Math" panose="02040503050406030204" pitchFamily="18" charset="0"/>
                        <a:ea typeface="微软雅黑" panose="020B0503020204020204" pitchFamily="34" charset="-122"/>
                      </a:rPr>
                      <m:t>𝐺</m:t>
                    </m:r>
                    <m:r>
                      <a:rPr lang="zh-CN" altLang="en-US" sz="2800" i="1" dirty="0">
                        <a:solidFill>
                          <a:schemeClr val="bg1"/>
                        </a:solidFill>
                        <a:latin typeface="Cambria Math" panose="02040503050406030204" pitchFamily="18" charset="0"/>
                        <a:ea typeface="微软雅黑" panose="020B0503020204020204" pitchFamily="34" charset="-122"/>
                      </a:rPr>
                      <m:t>、</m:t>
                    </m:r>
                    <m:bar>
                      <m:barPr>
                        <m:pos m:val="top"/>
                        <m:ctrlPr>
                          <a:rPr lang="en-US" altLang="zh-CN" sz="2800" i="1" dirty="0" smtClean="0">
                            <a:solidFill>
                              <a:schemeClr val="bg1"/>
                            </a:solidFill>
                            <a:latin typeface="Cambria Math" panose="02040503050406030204" pitchFamily="18" charset="0"/>
                            <a:ea typeface="微软雅黑" panose="020B0503020204020204" pitchFamily="34" charset="-122"/>
                          </a:rPr>
                        </m:ctrlPr>
                      </m:barPr>
                      <m:e>
                        <m:r>
                          <a:rPr lang="en-US" altLang="zh-CN" sz="2800" b="0" i="1" dirty="0" smtClean="0">
                            <a:solidFill>
                              <a:schemeClr val="bg1"/>
                            </a:solidFill>
                            <a:latin typeface="Cambria Math" panose="02040503050406030204" pitchFamily="18" charset="0"/>
                            <a:ea typeface="微软雅黑" panose="020B0503020204020204" pitchFamily="34" charset="-122"/>
                          </a:rPr>
                          <m:t>𝑋</m:t>
                        </m:r>
                      </m:e>
                    </m:bar>
                    <m:r>
                      <a:rPr lang="en-US" altLang="zh-CN" sz="2800" b="0" i="1" dirty="0" smtClean="0">
                        <a:solidFill>
                          <a:schemeClr val="bg1"/>
                        </a:solidFill>
                        <a:latin typeface="Cambria Math" panose="02040503050406030204" pitchFamily="18" charset="0"/>
                        <a:ea typeface="微软雅黑" panose="020B0503020204020204" pitchFamily="34" charset="-122"/>
                      </a:rPr>
                      <m:t>  </m:t>
                    </m:r>
                    <m:r>
                      <a:rPr lang="zh-CN" altLang="en-US" sz="2800" i="1" dirty="0">
                        <a:solidFill>
                          <a:schemeClr val="bg1"/>
                        </a:solidFill>
                        <a:latin typeface="Cambria Math" panose="02040503050406030204" pitchFamily="18" charset="0"/>
                        <a:ea typeface="微软雅黑" panose="020B0503020204020204" pitchFamily="34" charset="-122"/>
                      </a:rPr>
                      <m:t>的</m:t>
                    </m:r>
                  </m:oMath>
                </a14:m>
                <a:r>
                  <a:rPr lang="zh-CN" altLang="en-US" sz="2800" dirty="0">
                    <a:solidFill>
                      <a:schemeClr val="bg1"/>
                    </a:solidFill>
                    <a:latin typeface="微软雅黑" panose="020B0503020204020204" pitchFamily="34" charset="-122"/>
                    <a:ea typeface="微软雅黑" panose="020B0503020204020204" pitchFamily="34" charset="-122"/>
                  </a:rPr>
                  <a:t>关系</a:t>
                </a:r>
              </a:p>
            </p:txBody>
          </p:sp>
        </mc:Choice>
        <mc:Fallback xmlns="">
          <p:sp>
            <p:nvSpPr>
              <p:cNvPr id="6" name="ïsliḋé">
                <a:extLst>
                  <a:ext uri="{FF2B5EF4-FFF2-40B4-BE49-F238E27FC236}">
                    <a16:creationId xmlns:a16="http://schemas.microsoft.com/office/drawing/2014/main" id="{C3F46E5E-C6DE-4F3A-9134-0F556C2E7DF7}"/>
                  </a:ext>
                </a:extLst>
              </p:cNvPr>
              <p:cNvSpPr txBox="1">
                <a:spLocks noRot="1" noChangeAspect="1" noMove="1" noResize="1" noEditPoints="1" noAdjustHandles="1" noChangeArrowheads="1" noChangeShapeType="1" noTextEdit="1"/>
              </p:cNvSpPr>
              <p:nvPr/>
            </p:nvSpPr>
            <p:spPr>
              <a:xfrm>
                <a:off x="673100" y="1542791"/>
                <a:ext cx="3601941" cy="619125"/>
              </a:xfrm>
              <a:prstGeom prst="rect">
                <a:avLst/>
              </a:prstGeom>
              <a:blipFill>
                <a:blip r:embed="rId2"/>
                <a:stretch>
                  <a:fillRect b="-22549"/>
                </a:stretch>
              </a:blipFill>
            </p:spPr>
            <p:txBody>
              <a:bodyPr/>
              <a:lstStyle/>
              <a:p>
                <a:r>
                  <a:rPr lang="zh-CN" altLang="en-US">
                    <a:noFill/>
                  </a:rPr>
                  <a:t> </a:t>
                </a:r>
              </a:p>
            </p:txBody>
          </p:sp>
        </mc:Fallback>
      </mc:AlternateContent>
      <p:sp>
        <p:nvSpPr>
          <p:cNvPr id="13" name="iṥlíḑè">
            <a:extLst>
              <a:ext uri="{FF2B5EF4-FFF2-40B4-BE49-F238E27FC236}">
                <a16:creationId xmlns:a16="http://schemas.microsoft.com/office/drawing/2014/main" id="{EF8DD056-A45B-4F84-A67B-E14926849537}"/>
              </a:ext>
            </a:extLst>
          </p:cNvPr>
          <p:cNvSpPr/>
          <p:nvPr/>
        </p:nvSpPr>
        <p:spPr>
          <a:xfrm>
            <a:off x="11071350" y="5939186"/>
            <a:ext cx="447550" cy="3536950"/>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grpSp>
        <p:nvGrpSpPr>
          <p:cNvPr id="9" name="组合 8">
            <a:extLst>
              <a:ext uri="{FF2B5EF4-FFF2-40B4-BE49-F238E27FC236}">
                <a16:creationId xmlns:a16="http://schemas.microsoft.com/office/drawing/2014/main" id="{A06796E2-4095-4AD7-898A-B4E063186B70}"/>
              </a:ext>
            </a:extLst>
          </p:cNvPr>
          <p:cNvGrpSpPr/>
          <p:nvPr/>
        </p:nvGrpSpPr>
        <p:grpSpPr>
          <a:xfrm>
            <a:off x="4508511" y="-635302"/>
            <a:ext cx="3174978" cy="1659526"/>
            <a:chOff x="4508511" y="-635302"/>
            <a:chExt cx="3174978" cy="1659526"/>
          </a:xfrm>
        </p:grpSpPr>
        <p:sp>
          <p:nvSpPr>
            <p:cNvPr id="10" name="矩形 9">
              <a:extLst>
                <a:ext uri="{FF2B5EF4-FFF2-40B4-BE49-F238E27FC236}">
                  <a16:creationId xmlns:a16="http://schemas.microsoft.com/office/drawing/2014/main" id="{13168EE1-501F-48B6-BC67-DC99338271D7}"/>
                </a:ext>
              </a:extLst>
            </p:cNvPr>
            <p:cNvSpPr/>
            <p:nvPr/>
          </p:nvSpPr>
          <p:spPr>
            <a:xfrm>
              <a:off x="4508511" y="-635302"/>
              <a:ext cx="3174978" cy="1265753"/>
            </a:xfrm>
            <a:prstGeom prst="rect">
              <a:avLst/>
            </a:prstGeom>
            <a:solidFill>
              <a:schemeClr val="bg1"/>
            </a:solid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11" name="标题 1">
              <a:extLst>
                <a:ext uri="{FF2B5EF4-FFF2-40B4-BE49-F238E27FC236}">
                  <a16:creationId xmlns:a16="http://schemas.microsoft.com/office/drawing/2014/main" id="{A4B29A7C-7DC1-495B-BC87-463B0C098AA4}"/>
                </a:ext>
              </a:extLst>
            </p:cNvPr>
            <p:cNvSpPr txBox="1">
              <a:spLocks/>
            </p:cNvSpPr>
            <p:nvPr/>
          </p:nvSpPr>
          <p:spPr>
            <a:xfrm>
              <a:off x="4508511" y="-39358"/>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描述性统计</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087EBC4-8AAE-4820-B2ED-BEC5EFA94DD0}"/>
                  </a:ext>
                </a:extLst>
              </p:cNvPr>
              <p:cNvSpPr/>
              <p:nvPr/>
            </p:nvSpPr>
            <p:spPr>
              <a:xfrm>
                <a:off x="1282700" y="2448968"/>
                <a:ext cx="7220510" cy="984885"/>
              </a:xfrm>
              <a:prstGeom prst="rect">
                <a:avLst/>
              </a:prstGeom>
            </p:spPr>
            <p:txBody>
              <a:bodyPr wrap="square">
                <a:spAutoFit/>
              </a:bodyPr>
              <a:lstStyle/>
              <a:p>
                <a:pPr algn="just"/>
                <a14:m>
                  <m:oMath xmlns:m="http://schemas.openxmlformats.org/officeDocument/2006/math">
                    <m:r>
                      <a:rPr lang="zh-CN" altLang="en-US" i="1" smtClean="0">
                        <a:solidFill>
                          <a:schemeClr val="bg1"/>
                        </a:solidFill>
                        <a:latin typeface="Cambria Math" panose="02040503050406030204" pitchFamily="18" charset="0"/>
                        <a:ea typeface="微软雅黑" panose="020B0503020204020204" pitchFamily="34" charset="-122"/>
                      </a:rPr>
                      <m:t>一组</m:t>
                    </m:r>
                    <m:r>
                      <a:rPr lang="zh-CN" altLang="en-US" i="1">
                        <a:solidFill>
                          <a:schemeClr val="bg1"/>
                        </a:solidFill>
                        <a:latin typeface="Cambria Math" panose="02040503050406030204" pitchFamily="18" charset="0"/>
                        <a:ea typeface="微软雅黑" panose="020B0503020204020204" pitchFamily="34" charset="-122"/>
                      </a:rPr>
                      <m:t>正数</m:t>
                    </m:r>
                    <m:sSub>
                      <m:sSubPr>
                        <m:ctrlPr>
                          <a:rPr lang="en-US" altLang="zh-CN" i="1">
                            <a:solidFill>
                              <a:schemeClr val="bg1"/>
                            </a:solidFill>
                            <a:latin typeface="Cambria Math" panose="02040503050406030204" pitchFamily="18" charset="0"/>
                            <a:ea typeface="微软雅黑" panose="020B0503020204020204" pitchFamily="34" charset="-122"/>
                          </a:rPr>
                        </m:ctrlPr>
                      </m:sSubPr>
                      <m:e>
                        <m:r>
                          <m:rPr>
                            <m:sty m:val="p"/>
                          </m:rPr>
                          <a:rPr lang="en-US" altLang="zh-CN" i="1">
                            <a:solidFill>
                              <a:schemeClr val="bg1"/>
                            </a:solidFill>
                            <a:latin typeface="Cambria Math" panose="02040503050406030204" pitchFamily="18" charset="0"/>
                            <a:ea typeface="微软雅黑" panose="020B0503020204020204" pitchFamily="34" charset="-122"/>
                          </a:rPr>
                          <m:t>x</m:t>
                        </m:r>
                      </m:e>
                      <m:sub>
                        <m:r>
                          <a:rPr lang="en-US" altLang="zh-CN" i="1">
                            <a:solidFill>
                              <a:schemeClr val="bg1"/>
                            </a:solidFill>
                            <a:latin typeface="Cambria Math" panose="02040503050406030204" pitchFamily="18" charset="0"/>
                            <a:ea typeface="微软雅黑" panose="020B0503020204020204" pitchFamily="34" charset="-122"/>
                          </a:rPr>
                          <m:t>1</m:t>
                        </m:r>
                      </m:sub>
                    </m:sSub>
                    <m:r>
                      <a:rPr lang="en-US" altLang="zh-CN" i="1">
                        <a:solidFill>
                          <a:schemeClr val="bg1"/>
                        </a:solidFill>
                        <a:latin typeface="Cambria Math" panose="02040503050406030204" pitchFamily="18" charset="0"/>
                        <a:ea typeface="微软雅黑" panose="020B0503020204020204" pitchFamily="34" charset="-122"/>
                      </a:rPr>
                      <m:t>,</m:t>
                    </m:r>
                    <m:sSub>
                      <m:sSubPr>
                        <m:ctrlPr>
                          <a:rPr lang="en-US" altLang="zh-CN" i="1">
                            <a:solidFill>
                              <a:schemeClr val="bg1"/>
                            </a:solidFill>
                            <a:latin typeface="Cambria Math" panose="02040503050406030204" pitchFamily="18" charset="0"/>
                            <a:ea typeface="微软雅黑" panose="020B0503020204020204" pitchFamily="34" charset="-122"/>
                          </a:rPr>
                        </m:ctrlPr>
                      </m:sSubPr>
                      <m:e>
                        <m:r>
                          <a:rPr lang="en-US" altLang="zh-CN" i="1">
                            <a:solidFill>
                              <a:schemeClr val="bg1"/>
                            </a:solidFill>
                            <a:latin typeface="Cambria Math" panose="02040503050406030204" pitchFamily="18" charset="0"/>
                            <a:ea typeface="微软雅黑" panose="020B0503020204020204" pitchFamily="34" charset="-122"/>
                          </a:rPr>
                          <m:t>𝑥</m:t>
                        </m:r>
                      </m:e>
                      <m:sub>
                        <m:r>
                          <a:rPr lang="en-US" altLang="zh-CN" i="1">
                            <a:solidFill>
                              <a:schemeClr val="bg1"/>
                            </a:solidFill>
                            <a:latin typeface="Cambria Math" panose="02040503050406030204" pitchFamily="18" charset="0"/>
                            <a:ea typeface="微软雅黑" panose="020B0503020204020204" pitchFamily="34" charset="-122"/>
                          </a:rPr>
                          <m:t>2</m:t>
                        </m:r>
                      </m:sub>
                    </m:sSub>
                    <m:r>
                      <a:rPr lang="en-US" altLang="zh-CN" i="1">
                        <a:solidFill>
                          <a:schemeClr val="bg1"/>
                        </a:solidFill>
                        <a:latin typeface="Cambria Math" panose="02040503050406030204" pitchFamily="18" charset="0"/>
                        <a:ea typeface="微软雅黑" panose="020B0503020204020204" pitchFamily="34" charset="-122"/>
                      </a:rPr>
                      <m:t>,</m:t>
                    </m:r>
                    <m:sSub>
                      <m:sSubPr>
                        <m:ctrlPr>
                          <a:rPr lang="en-US" altLang="zh-CN" i="1">
                            <a:solidFill>
                              <a:schemeClr val="bg1"/>
                            </a:solidFill>
                            <a:latin typeface="Cambria Math" panose="02040503050406030204" pitchFamily="18" charset="0"/>
                            <a:ea typeface="微软雅黑" panose="020B0503020204020204" pitchFamily="34" charset="-122"/>
                          </a:rPr>
                        </m:ctrlPr>
                      </m:sSubPr>
                      <m:e>
                        <m:r>
                          <a:rPr lang="en-US" altLang="zh-CN" i="1">
                            <a:solidFill>
                              <a:schemeClr val="bg1"/>
                            </a:solidFill>
                            <a:latin typeface="Cambria Math" panose="02040503050406030204" pitchFamily="18" charset="0"/>
                            <a:ea typeface="微软雅黑" panose="020B0503020204020204" pitchFamily="34" charset="-122"/>
                          </a:rPr>
                          <m:t>…,</m:t>
                        </m:r>
                        <m:r>
                          <a:rPr lang="en-US" altLang="zh-CN" i="1">
                            <a:solidFill>
                              <a:schemeClr val="bg1"/>
                            </a:solidFill>
                            <a:latin typeface="Cambria Math" panose="02040503050406030204" pitchFamily="18" charset="0"/>
                            <a:ea typeface="微软雅黑" panose="020B0503020204020204" pitchFamily="34" charset="-122"/>
                          </a:rPr>
                          <m:t>𝑥</m:t>
                        </m:r>
                      </m:e>
                      <m:sub>
                        <m:r>
                          <a:rPr lang="en-US" altLang="zh-CN" i="1">
                            <a:solidFill>
                              <a:schemeClr val="bg1"/>
                            </a:solidFill>
                            <a:latin typeface="Cambria Math" panose="02040503050406030204" pitchFamily="18" charset="0"/>
                            <a:ea typeface="微软雅黑" panose="020B0503020204020204" pitchFamily="34" charset="-122"/>
                          </a:rPr>
                          <m:t>𝑁</m:t>
                        </m:r>
                      </m:sub>
                    </m:sSub>
                  </m:oMath>
                </a14:m>
                <a:r>
                  <a:rPr lang="zh-CN" altLang="en-US" dirty="0">
                    <a:solidFill>
                      <a:schemeClr val="bg1"/>
                    </a:solidFill>
                    <a:latin typeface="微软雅黑" panose="020B0503020204020204" pitchFamily="34" charset="-122"/>
                    <a:ea typeface="微软雅黑" panose="020B0503020204020204" pitchFamily="34" charset="-122"/>
                  </a:rPr>
                  <a:t>的几何平均</a:t>
                </a:r>
                <a:r>
                  <a:rPr lang="en-US" altLang="zh-CN" dirty="0">
                    <a:solidFill>
                      <a:schemeClr val="bg1"/>
                    </a:solidFill>
                    <a:latin typeface="微软雅黑" panose="020B0503020204020204" pitchFamily="34" charset="-122"/>
                    <a:ea typeface="微软雅黑" panose="020B0503020204020204" pitchFamily="34" charset="-122"/>
                  </a:rPr>
                  <a:t>G</a:t>
                </a:r>
                <a:r>
                  <a:rPr lang="zh-CN" altLang="en-US" dirty="0">
                    <a:solidFill>
                      <a:schemeClr val="bg1"/>
                    </a:solidFill>
                    <a:latin typeface="微软雅黑" panose="020B0503020204020204" pitchFamily="34" charset="-122"/>
                    <a:ea typeface="微软雅黑" panose="020B0503020204020204" pitchFamily="34" charset="-122"/>
                  </a:rPr>
                  <a:t>小于等于它们的算数平均</a:t>
                </a:r>
                <a14:m>
                  <m:oMath xmlns:m="http://schemas.openxmlformats.org/officeDocument/2006/math">
                    <m:bar>
                      <m:barPr>
                        <m:pos m:val="top"/>
                        <m:ctrlPr>
                          <a:rPr lang="en-US" altLang="zh-CN" i="1" dirty="0" smtClean="0">
                            <a:solidFill>
                              <a:schemeClr val="bg1"/>
                            </a:solidFill>
                            <a:latin typeface="Cambria Math" panose="02040503050406030204" pitchFamily="18" charset="0"/>
                            <a:ea typeface="微软雅黑" panose="020B0503020204020204" pitchFamily="34" charset="-122"/>
                          </a:rPr>
                        </m:ctrlPr>
                      </m:barPr>
                      <m:e>
                        <m:r>
                          <a:rPr lang="en-US" altLang="zh-CN" i="1" dirty="0">
                            <a:solidFill>
                              <a:schemeClr val="bg1"/>
                            </a:solidFill>
                            <a:latin typeface="Cambria Math" panose="02040503050406030204" pitchFamily="18" charset="0"/>
                            <a:ea typeface="微软雅黑" panose="020B0503020204020204" pitchFamily="34" charset="-122"/>
                          </a:rPr>
                          <m:t>𝑋</m:t>
                        </m:r>
                      </m:e>
                    </m:bar>
                    <m:r>
                      <a:rPr lang="zh-CN" altLang="en-US" i="1" dirty="0" smtClean="0">
                        <a:solidFill>
                          <a:schemeClr val="bg1"/>
                        </a:solidFill>
                        <a:latin typeface="Cambria Math" panose="02040503050406030204" pitchFamily="18" charset="0"/>
                        <a:ea typeface="微软雅黑" panose="020B0503020204020204" pitchFamily="34" charset="-122"/>
                      </a:rPr>
                      <m:t>，</m:t>
                    </m:r>
                  </m:oMath>
                </a14:m>
                <a:r>
                  <a:rPr lang="zh-CN" altLang="en-US" dirty="0">
                    <a:solidFill>
                      <a:schemeClr val="bg1"/>
                    </a:solidFill>
                    <a:latin typeface="微软雅黑" panose="020B0503020204020204" pitchFamily="34" charset="-122"/>
                    <a:ea typeface="微软雅黑" panose="020B0503020204020204" pitchFamily="34" charset="-122"/>
                  </a:rPr>
                  <a:t>但大于等于它们的调和平均</a:t>
                </a:r>
                <a:r>
                  <a:rPr lang="en-US" altLang="zh-CN" dirty="0">
                    <a:solidFill>
                      <a:schemeClr val="bg1"/>
                    </a:solidFill>
                    <a:latin typeface="微软雅黑" panose="020B0503020204020204" pitchFamily="34" charset="-122"/>
                    <a:ea typeface="微软雅黑" panose="020B0503020204020204" pitchFamily="34" charset="-122"/>
                  </a:rPr>
                  <a:t>G</a:t>
                </a:r>
                <a:r>
                  <a:rPr lang="zh-CN" altLang="en-US" dirty="0">
                    <a:solidFill>
                      <a:schemeClr val="bg1"/>
                    </a:solidFill>
                    <a:latin typeface="微软雅黑" panose="020B0503020204020204" pitchFamily="34" charset="-122"/>
                    <a:ea typeface="微软雅黑" panose="020B0503020204020204" pitchFamily="34" charset="-122"/>
                  </a:rPr>
                  <a:t>，用符号表示即为</a:t>
                </a:r>
                <a:r>
                  <a:rPr lang="zh-CN" altLang="en-US" b="1" dirty="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 </a:t>
                </a:r>
                <a14:m>
                  <m:oMath xmlns:m="http://schemas.openxmlformats.org/officeDocument/2006/math">
                    <m:r>
                      <a:rPr lang="en-US" altLang="zh-CN" b="1" i="1" dirty="0">
                        <a:solidFill>
                          <a:schemeClr val="bg1"/>
                        </a:solidFill>
                        <a:latin typeface="Cambria Math" panose="02040503050406030204" pitchFamily="18" charset="0"/>
                        <a:ea typeface="微软雅黑" panose="020B0503020204020204" pitchFamily="34" charset="-122"/>
                      </a:rPr>
                      <m:t>𝑯</m:t>
                    </m:r>
                    <m:r>
                      <a:rPr lang="zh-CN" altLang="en-US" b="1" i="1" dirty="0" smtClean="0">
                        <a:solidFill>
                          <a:schemeClr val="bg1"/>
                        </a:solidFill>
                        <a:latin typeface="Cambria Math" panose="02040503050406030204" pitchFamily="18" charset="0"/>
                        <a:ea typeface="微软雅黑" panose="020B0503020204020204" pitchFamily="34" charset="-122"/>
                      </a:rPr>
                      <m:t>≤</m:t>
                    </m:r>
                    <m:r>
                      <a:rPr lang="en-US" altLang="zh-CN" b="1" i="1" dirty="0">
                        <a:solidFill>
                          <a:schemeClr val="bg1"/>
                        </a:solidFill>
                        <a:latin typeface="Cambria Math" panose="02040503050406030204" pitchFamily="18" charset="0"/>
                        <a:ea typeface="微软雅黑" panose="020B0503020204020204" pitchFamily="34" charset="-122"/>
                      </a:rPr>
                      <m:t>𝑮</m:t>
                    </m:r>
                    <m:r>
                      <a:rPr lang="zh-CN" altLang="en-US" b="1" i="1" dirty="0" smtClean="0">
                        <a:solidFill>
                          <a:schemeClr val="bg1"/>
                        </a:solidFill>
                        <a:latin typeface="Cambria Math" panose="02040503050406030204" pitchFamily="18" charset="0"/>
                        <a:ea typeface="微软雅黑" panose="020B0503020204020204" pitchFamily="34" charset="-122"/>
                      </a:rPr>
                      <m:t>≤</m:t>
                    </m:r>
                    <m:bar>
                      <m:barPr>
                        <m:pos m:val="top"/>
                        <m:ctrlPr>
                          <a:rPr lang="en-US" altLang="zh-CN" b="1" i="1" dirty="0">
                            <a:solidFill>
                              <a:schemeClr val="bg1"/>
                            </a:solidFill>
                            <a:latin typeface="Cambria Math" panose="02040503050406030204" pitchFamily="18" charset="0"/>
                            <a:ea typeface="微软雅黑" panose="020B0503020204020204" pitchFamily="34" charset="-122"/>
                          </a:rPr>
                        </m:ctrlPr>
                      </m:barPr>
                      <m:e>
                        <m:r>
                          <a:rPr lang="en-US" altLang="zh-CN" b="1" i="1" dirty="0">
                            <a:solidFill>
                              <a:schemeClr val="bg1"/>
                            </a:solidFill>
                            <a:latin typeface="Cambria Math" panose="02040503050406030204" pitchFamily="18" charset="0"/>
                            <a:ea typeface="微软雅黑" panose="020B0503020204020204" pitchFamily="34" charset="-122"/>
                          </a:rPr>
                          <m:t>𝑿</m:t>
                        </m:r>
                      </m:e>
                    </m:bar>
                  </m:oMath>
                </a14:m>
                <a:r>
                  <a:rPr lang="zh-CN" altLang="en-US" dirty="0">
                    <a:solidFill>
                      <a:schemeClr val="bg1"/>
                    </a:solidFill>
                    <a:latin typeface="微软雅黑" panose="020B0503020204020204" pitchFamily="34" charset="-122"/>
                    <a:ea typeface="微软雅黑" panose="020B0503020204020204" pitchFamily="34" charset="-122"/>
                  </a:rPr>
                  <a:t>。当所有的数都相等时，等号成立。</a:t>
                </a:r>
              </a:p>
            </p:txBody>
          </p:sp>
        </mc:Choice>
        <mc:Fallback xmlns="">
          <p:sp>
            <p:nvSpPr>
              <p:cNvPr id="12" name="矩形 11">
                <a:extLst>
                  <a:ext uri="{FF2B5EF4-FFF2-40B4-BE49-F238E27FC236}">
                    <a16:creationId xmlns:a16="http://schemas.microsoft.com/office/drawing/2014/main" id="{E087EBC4-8AAE-4820-B2ED-BEC5EFA94DD0}"/>
                  </a:ext>
                </a:extLst>
              </p:cNvPr>
              <p:cNvSpPr>
                <a:spLocks noRot="1" noChangeAspect="1" noMove="1" noResize="1" noEditPoints="1" noAdjustHandles="1" noChangeArrowheads="1" noChangeShapeType="1" noTextEdit="1"/>
              </p:cNvSpPr>
              <p:nvPr/>
            </p:nvSpPr>
            <p:spPr>
              <a:xfrm>
                <a:off x="1282700" y="2448968"/>
                <a:ext cx="7220510" cy="984885"/>
              </a:xfrm>
              <a:prstGeom prst="rect">
                <a:avLst/>
              </a:prstGeom>
              <a:blipFill>
                <a:blip r:embed="rId3"/>
                <a:stretch>
                  <a:fillRect l="-675" t="-621" r="-675" b="-9317"/>
                </a:stretch>
              </a:blipFill>
            </p:spPr>
            <p:txBody>
              <a:bodyPr/>
              <a:lstStyle/>
              <a:p>
                <a:r>
                  <a:rPr lang="zh-CN" altLang="en-US">
                    <a:noFill/>
                  </a:rPr>
                  <a:t> </a:t>
                </a:r>
              </a:p>
            </p:txBody>
          </p:sp>
        </mc:Fallback>
      </mc:AlternateContent>
      <p:sp>
        <p:nvSpPr>
          <p:cNvPr id="19" name="iṥlíḑè">
            <a:extLst>
              <a:ext uri="{FF2B5EF4-FFF2-40B4-BE49-F238E27FC236}">
                <a16:creationId xmlns:a16="http://schemas.microsoft.com/office/drawing/2014/main" id="{EF8DD056-A45B-4F84-A67B-E14926849537}"/>
              </a:ext>
            </a:extLst>
          </p:cNvPr>
          <p:cNvSpPr/>
          <p:nvPr/>
        </p:nvSpPr>
        <p:spPr>
          <a:xfrm>
            <a:off x="0" y="529686"/>
            <a:ext cx="2946400" cy="442291"/>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Tree>
    <p:extLst>
      <p:ext uri="{BB962C8B-B14F-4D97-AF65-F5344CB8AC3E}">
        <p14:creationId xmlns:p14="http://schemas.microsoft.com/office/powerpoint/2010/main" val="2263814870"/>
      </p:ext>
    </p:extLst>
  </p:cSld>
  <p:clrMapOvr>
    <a:masterClrMapping/>
  </p:clrMapOvr>
  <p:transition spd="med">
    <p:pull/>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0C51645-CD26-4300-B487-079B8D179314}"/>
              </a:ext>
            </a:extLst>
          </p:cNvPr>
          <p:cNvSpPr/>
          <p:nvPr/>
        </p:nvSpPr>
        <p:spPr>
          <a:xfrm>
            <a:off x="4723203"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6" name="标题 1"/>
          <p:cNvSpPr txBox="1">
            <a:spLocks/>
          </p:cNvSpPr>
          <p:nvPr/>
        </p:nvSpPr>
        <p:spPr>
          <a:xfrm>
            <a:off x="4807290"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聚类分析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划分方法</a:t>
            </a:r>
            <a:endParaRPr lang="zh-CN" altLang="en-US" sz="2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40298" y="535889"/>
            <a:ext cx="4286735" cy="461665"/>
          </a:xfrm>
          <a:prstGeom prst="rect">
            <a:avLst/>
          </a:prstGeom>
          <a:noFill/>
        </p:spPr>
        <p:txBody>
          <a:bodyPr wrap="square" rtlCol="0">
            <a:spAutoFit/>
          </a:bodyPr>
          <a:lstStyle/>
          <a:p>
            <a:pPr marL="0" lvl="3"/>
            <a:r>
              <a:rPr lang="en-US" altLang="zh-CN" sz="2400" dirty="0" smtClean="0">
                <a:latin typeface="微软雅黑" panose="020B0503020204020204" pitchFamily="34" charset="-122"/>
                <a:ea typeface="微软雅黑" panose="020B0503020204020204" pitchFamily="34" charset="-122"/>
              </a:rPr>
              <a:t>1.k-means</a:t>
            </a:r>
            <a:r>
              <a:rPr lang="zh-CN" altLang="en-US" sz="2400" dirty="0" smtClean="0">
                <a:latin typeface="微软雅黑" panose="020B0503020204020204" pitchFamily="34" charset="-122"/>
                <a:ea typeface="微软雅黑" panose="020B0503020204020204" pitchFamily="34" charset="-122"/>
              </a:rPr>
              <a:t>算法</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均值算法</a:t>
            </a:r>
            <a:r>
              <a:rPr lang="en-US" altLang="zh-CN" sz="2400" dirty="0">
                <a:latin typeface="微软雅黑" panose="020B0503020204020204" pitchFamily="34" charset="-122"/>
                <a:ea typeface="微软雅黑" panose="020B0503020204020204" pitchFamily="34" charset="-122"/>
              </a:rPr>
              <a:t>)</a:t>
            </a:r>
            <a:endParaRPr lang="zh-CN" altLang="zh-CN" sz="2400" dirty="0">
              <a:effectLst>
                <a:glow>
                  <a:srgbClr val="000000"/>
                </a:glow>
                <a:reflection stA="0" endPos="0" fadeDir="0" sx="0" sy="0"/>
              </a:effectLst>
              <a:latin typeface="微软雅黑" panose="020B0503020204020204" pitchFamily="34" charset="-122"/>
              <a:ea typeface="微软雅黑" panose="020B0503020204020204" pitchFamily="34" charset="-122"/>
            </a:endParaRPr>
          </a:p>
        </p:txBody>
      </p:sp>
      <p:sp>
        <p:nvSpPr>
          <p:cNvPr id="9" name="矩形 8"/>
          <p:cNvSpPr/>
          <p:nvPr/>
        </p:nvSpPr>
        <p:spPr>
          <a:xfrm>
            <a:off x="0" y="1168474"/>
            <a:ext cx="12192000" cy="2890780"/>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0" y="4007978"/>
            <a:ext cx="12192000" cy="28907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descr="E:\2017年课程作业\书稿\第二章.图6.1-01.jpg"/>
          <p:cNvPicPr/>
          <p:nvPr/>
        </p:nvPicPr>
        <p:blipFill>
          <a:blip r:embed="rId2" cstate="print">
            <a:grayscl/>
            <a:extLst>
              <a:ext uri="{28A0092B-C50C-407E-A947-70E740481C1C}">
                <a14:useLocalDpi xmlns:a14="http://schemas.microsoft.com/office/drawing/2010/main" val="0"/>
              </a:ext>
            </a:extLst>
          </a:blip>
          <a:srcRect/>
          <a:stretch>
            <a:fillRect/>
          </a:stretch>
        </p:blipFill>
        <p:spPr bwMode="auto">
          <a:xfrm>
            <a:off x="2672433" y="4093372"/>
            <a:ext cx="7082326" cy="2004046"/>
          </a:xfrm>
          <a:prstGeom prst="rect">
            <a:avLst/>
          </a:prstGeom>
          <a:noFill/>
          <a:ln>
            <a:noFill/>
          </a:ln>
        </p:spPr>
      </p:pic>
      <p:sp>
        <p:nvSpPr>
          <p:cNvPr id="13" name="文本框 12"/>
          <p:cNvSpPr txBox="1"/>
          <p:nvPr/>
        </p:nvSpPr>
        <p:spPr>
          <a:xfrm>
            <a:off x="222549" y="1223959"/>
            <a:ext cx="11746902" cy="2970044"/>
          </a:xfrm>
          <a:prstGeom prst="rect">
            <a:avLst/>
          </a:prstGeom>
          <a:noFill/>
        </p:spPr>
        <p:txBody>
          <a:bodyPr wrap="square" rtlCol="0">
            <a:spAutoFit/>
          </a:bodyPr>
          <a:lstStyle/>
          <a:p>
            <a:pPr marL="0" lvl="4" indent="266700" algn="just">
              <a:lnSpc>
                <a:spcPct val="130000"/>
              </a:lnSpc>
            </a:pPr>
            <a:r>
              <a:rPr lang="zh-CN" altLang="zh-CN" b="1" dirty="0">
                <a:solidFill>
                  <a:schemeClr val="bg1"/>
                </a:solidFill>
                <a:effectLst>
                  <a:glow>
                    <a:srgbClr val="000000"/>
                  </a:glow>
                  <a:outerShdw sx="0" sy="0">
                    <a:srgbClr val="000000"/>
                  </a:outerShdw>
                  <a:reflection stA="0" endPos="0" fadeDir="0" sx="0" sy="0"/>
                </a:effectLst>
              </a:rPr>
              <a:t>例</a:t>
            </a:r>
            <a:r>
              <a:rPr lang="en-US" altLang="zh-CN" b="1" dirty="0">
                <a:solidFill>
                  <a:schemeClr val="bg1"/>
                </a:solidFill>
                <a:effectLst>
                  <a:glow>
                    <a:srgbClr val="000000"/>
                  </a:glow>
                  <a:outerShdw sx="0" sy="0">
                    <a:srgbClr val="000000"/>
                  </a:outerShdw>
                  <a:reflection stA="0" endPos="0" fadeDir="0" sx="0" sy="0"/>
                </a:effectLst>
              </a:rPr>
              <a:t>2.19</a:t>
            </a:r>
            <a:r>
              <a:rPr lang="en-US" altLang="zh-CN" dirty="0">
                <a:solidFill>
                  <a:schemeClr val="bg1"/>
                </a:solidFill>
                <a:effectLst>
                  <a:glow>
                    <a:srgbClr val="000000"/>
                  </a:glow>
                  <a:outerShdw sx="0" sy="0">
                    <a:srgbClr val="000000"/>
                  </a:outerShdw>
                  <a:reflection stA="0" endPos="0" fadeDir="0" sx="0" sy="0"/>
                </a:effectLst>
              </a:rPr>
              <a:t> </a:t>
            </a:r>
            <a:r>
              <a:rPr lang="zh-CN" altLang="zh-CN" dirty="0">
                <a:solidFill>
                  <a:schemeClr val="bg1"/>
                </a:solidFill>
                <a:effectLst>
                  <a:glow>
                    <a:srgbClr val="000000"/>
                  </a:glow>
                  <a:outerShdw sx="0" sy="0">
                    <a:srgbClr val="000000"/>
                  </a:outerShdw>
                  <a:reflection stA="0" endPos="0" fadeDir="0" sx="0" sy="0"/>
                </a:effectLst>
              </a:rPr>
              <a:t>使用</a:t>
            </a:r>
            <a:r>
              <a:rPr lang="en-US" altLang="zh-CN" dirty="0">
                <a:solidFill>
                  <a:schemeClr val="bg1"/>
                </a:solidFill>
                <a:effectLst>
                  <a:glow>
                    <a:srgbClr val="000000"/>
                  </a:glow>
                  <a:outerShdw sx="0" sy="0">
                    <a:srgbClr val="000000"/>
                  </a:outerShdw>
                  <a:reflection stA="0" endPos="0" fadeDir="0" sx="0" sy="0"/>
                </a:effectLst>
              </a:rPr>
              <a:t>K-means</a:t>
            </a:r>
            <a:r>
              <a:rPr lang="zh-CN" altLang="zh-CN" dirty="0">
                <a:solidFill>
                  <a:schemeClr val="bg1"/>
                </a:solidFill>
                <a:effectLst>
                  <a:glow>
                    <a:srgbClr val="000000"/>
                  </a:glow>
                  <a:outerShdw sx="0" sy="0">
                    <a:srgbClr val="000000"/>
                  </a:outerShdw>
                  <a:reflection stA="0" endPos="0" fadeDir="0" sx="0" sy="0"/>
                </a:effectLst>
              </a:rPr>
              <a:t>聚类</a:t>
            </a:r>
            <a:r>
              <a:rPr lang="zh-CN" altLang="zh-CN" dirty="0" smtClean="0">
                <a:solidFill>
                  <a:schemeClr val="bg1"/>
                </a:solidFill>
                <a:effectLst>
                  <a:glow>
                    <a:srgbClr val="000000"/>
                  </a:glow>
                  <a:outerShdw sx="0" sy="0">
                    <a:srgbClr val="000000"/>
                  </a:outerShdw>
                  <a:reflection stA="0" endPos="0" fadeDir="0" sx="0" sy="0"/>
                </a:effectLst>
              </a:rPr>
              <a:t>算法</a:t>
            </a:r>
            <a:endParaRPr lang="en-US" altLang="zh-CN" sz="16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30000"/>
              </a:lnSpc>
              <a:spcAft>
                <a:spcPts val="0"/>
              </a:spcAft>
            </a:pPr>
            <a:r>
              <a:rPr lang="zh-CN" altLang="zh-CN" sz="16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考虑</a:t>
            </a:r>
            <a:r>
              <a:rPr lang="zh-CN"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二维空间的对象集合，如图</a:t>
            </a:r>
            <a:r>
              <a:rPr lang="en-US"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2-22a</a:t>
            </a:r>
            <a:r>
              <a:rPr lang="zh-CN"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所示。令</a:t>
            </a:r>
            <a:r>
              <a:rPr lang="en-US"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k =3</a:t>
            </a:r>
            <a:r>
              <a:rPr lang="zh-CN"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，即用户要求将这些对象划分成</a:t>
            </a:r>
            <a:r>
              <a:rPr lang="en-US"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个簇。</a:t>
            </a:r>
            <a:r>
              <a:rPr lang="en-US"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indent="266700" algn="just">
              <a:lnSpc>
                <a:spcPct val="130000"/>
              </a:lnSpc>
              <a:spcAft>
                <a:spcPts val="0"/>
              </a:spcAft>
            </a:pPr>
            <a:r>
              <a:rPr lang="en-US" altLang="zh-CN" sz="16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我们</a:t>
            </a:r>
            <a:r>
              <a:rPr lang="zh-CN"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任意选择</a:t>
            </a:r>
            <a:r>
              <a:rPr lang="en-US"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个对象作为</a:t>
            </a:r>
            <a:r>
              <a:rPr lang="en-US"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个初始的簇中心，其中簇中心用</a:t>
            </a:r>
            <a:r>
              <a:rPr lang="en-US"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标记。根据与簇中心的距离，每个对象被分配到最近的一个簇。这种分配形成了如图</a:t>
            </a:r>
            <a:r>
              <a:rPr lang="en-US"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2-22a</a:t>
            </a:r>
            <a:r>
              <a:rPr lang="zh-CN"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中虚线所描绘的轮廓。</a:t>
            </a:r>
          </a:p>
          <a:p>
            <a:pPr indent="266700" algn="just">
              <a:lnSpc>
                <a:spcPct val="130000"/>
              </a:lnSpc>
              <a:spcAft>
                <a:spcPts val="0"/>
              </a:spcAft>
            </a:pPr>
            <a:r>
              <a:rPr lang="en-US" altLang="zh-CN" sz="16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下一步</a:t>
            </a:r>
            <a:r>
              <a:rPr lang="zh-CN"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，更新簇中心。也就是说，根据簇中的当前对象，重新计算每个簇的均值。使用这些新的簇中心，把对象重新分布到离簇中心最近的簇中。这样的重新分布形成了图</a:t>
            </a:r>
            <a:r>
              <a:rPr lang="en-US"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2-22b</a:t>
            </a:r>
            <a:r>
              <a:rPr lang="zh-CN"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中虚线所描绘的轮廓。</a:t>
            </a:r>
          </a:p>
          <a:p>
            <a:pPr indent="266700" algn="just">
              <a:lnSpc>
                <a:spcPct val="130000"/>
              </a:lnSpc>
              <a:spcAft>
                <a:spcPts val="0"/>
              </a:spcAft>
            </a:pPr>
            <a:r>
              <a:rPr lang="en-US" altLang="zh-CN" sz="16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重复</a:t>
            </a:r>
            <a:r>
              <a:rPr lang="zh-CN"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这一过程，形成图</a:t>
            </a:r>
            <a:r>
              <a:rPr lang="en-US"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2-22c</a:t>
            </a:r>
            <a:r>
              <a:rPr lang="zh-CN"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所示结果。这种迭代地将对象重新分配到各个簇，以改进划分的过程被称为迭代的重定位</a:t>
            </a:r>
            <a:r>
              <a:rPr lang="en-US"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(Iterative relocation )</a:t>
            </a:r>
            <a:r>
              <a:rPr lang="zh-CN"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。最终，对象的重新分配不再发生，处理过程结束，聚类过程返回结果</a:t>
            </a:r>
            <a:r>
              <a:rPr lang="zh-CN" altLang="zh-CN" sz="16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簇</a:t>
            </a:r>
            <a:r>
              <a:rPr lang="zh-CN" altLang="en-US" sz="1600" kern="100"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6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dirty="0"/>
          </a:p>
        </p:txBody>
      </p:sp>
      <p:sp>
        <p:nvSpPr>
          <p:cNvPr id="14" name="文本框 13"/>
          <p:cNvSpPr txBox="1"/>
          <p:nvPr/>
        </p:nvSpPr>
        <p:spPr>
          <a:xfrm>
            <a:off x="3449653" y="6097418"/>
            <a:ext cx="6118789" cy="307777"/>
          </a:xfrm>
          <a:prstGeom prst="rect">
            <a:avLst/>
          </a:prstGeom>
          <a:noFill/>
        </p:spPr>
        <p:txBody>
          <a:bodyPr wrap="square" rtlCol="0">
            <a:spAutoFit/>
          </a:bodyPr>
          <a:lstStyle/>
          <a:p>
            <a:r>
              <a:rPr lang="en-US" altLang="zh-CN" sz="1400" dirty="0">
                <a:latin typeface="微软雅黑" panose="020B0503020204020204" pitchFamily="34" charset="-122"/>
                <a:ea typeface="微软雅黑" panose="020B0503020204020204" pitchFamily="34" charset="-122"/>
              </a:rPr>
              <a:t>a)</a:t>
            </a:r>
            <a:r>
              <a:rPr lang="zh-CN" altLang="zh-CN" sz="1400" dirty="0">
                <a:latin typeface="微软雅黑" panose="020B0503020204020204" pitchFamily="34" charset="-122"/>
                <a:ea typeface="微软雅黑" panose="020B0503020204020204" pitchFamily="34" charset="-122"/>
              </a:rPr>
              <a:t>初始聚类</a:t>
            </a:r>
            <a:r>
              <a:rPr lang="en-US" altLang="zh-CN" sz="1400" dirty="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b)</a:t>
            </a:r>
            <a:r>
              <a:rPr lang="zh-CN" altLang="zh-CN" sz="1400" dirty="0">
                <a:latin typeface="微软雅黑" panose="020B0503020204020204" pitchFamily="34" charset="-122"/>
                <a:ea typeface="微软雅黑" panose="020B0503020204020204" pitchFamily="34" charset="-122"/>
              </a:rPr>
              <a:t>迭代</a:t>
            </a:r>
            <a:r>
              <a:rPr lang="en-US" altLang="zh-CN" sz="1400" dirty="0">
                <a:latin typeface="微软雅黑" panose="020B0503020204020204" pitchFamily="34" charset="-122"/>
                <a:ea typeface="微软雅黑" panose="020B0503020204020204" pitchFamily="34" charset="-122"/>
              </a:rPr>
              <a:t>               </a:t>
            </a:r>
            <a:r>
              <a:rPr lang="en-US" altLang="zh-CN" sz="1400" dirty="0" smtClean="0">
                <a:latin typeface="微软雅黑" panose="020B0503020204020204" pitchFamily="34" charset="-122"/>
                <a:ea typeface="微软雅黑" panose="020B0503020204020204" pitchFamily="34" charset="-122"/>
              </a:rPr>
              <a:t>          </a:t>
            </a:r>
            <a:r>
              <a:rPr lang="en-US" altLang="zh-CN" sz="1400" dirty="0">
                <a:latin typeface="微软雅黑" panose="020B0503020204020204" pitchFamily="34" charset="-122"/>
                <a:ea typeface="微软雅黑" panose="020B0503020204020204" pitchFamily="34" charset="-122"/>
              </a:rPr>
              <a:t>c)</a:t>
            </a:r>
            <a:r>
              <a:rPr lang="zh-CN" altLang="zh-CN" sz="1400" dirty="0">
                <a:latin typeface="微软雅黑" panose="020B0503020204020204" pitchFamily="34" charset="-122"/>
                <a:ea typeface="微软雅黑" panose="020B0503020204020204" pitchFamily="34" charset="-122"/>
              </a:rPr>
              <a:t>最终的</a:t>
            </a:r>
            <a:r>
              <a:rPr lang="zh-CN" altLang="zh-CN" sz="1400" dirty="0" smtClean="0">
                <a:latin typeface="微软雅黑" panose="020B0503020204020204" pitchFamily="34" charset="-122"/>
                <a:ea typeface="微软雅黑" panose="020B0503020204020204" pitchFamily="34" charset="-122"/>
              </a:rPr>
              <a:t>聚类</a:t>
            </a:r>
            <a:endParaRPr lang="zh-CN" altLang="zh-CN" sz="1400" dirty="0">
              <a:latin typeface="微软雅黑" panose="020B0503020204020204" pitchFamily="34" charset="-122"/>
              <a:ea typeface="微软雅黑" panose="020B0503020204020204" pitchFamily="34" charset="-122"/>
            </a:endParaRPr>
          </a:p>
        </p:txBody>
      </p:sp>
      <p:sp>
        <p:nvSpPr>
          <p:cNvPr id="15" name="矩形 14"/>
          <p:cNvSpPr/>
          <p:nvPr/>
        </p:nvSpPr>
        <p:spPr>
          <a:xfrm>
            <a:off x="920097" y="6401044"/>
            <a:ext cx="11468098" cy="338554"/>
          </a:xfrm>
          <a:prstGeom prst="rect">
            <a:avLst/>
          </a:prstGeom>
        </p:spPr>
        <p:txBody>
          <a:bodyPr wrap="square">
            <a:spAutoFit/>
          </a:bodyPr>
          <a:lstStyle/>
          <a:p>
            <a:pPr>
              <a:spcAft>
                <a:spcPts val="600"/>
              </a:spcAft>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2-22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k</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一均值方法聚类对象集；更新簇中心，并相应地重新分配诸对象</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每个簇的均值都用“</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”标注</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920642853"/>
      </p:ext>
    </p:extLst>
  </p:cSld>
  <p:clrMapOvr>
    <a:masterClrMapping/>
  </p:clrMapOvr>
  <p:transition spd="med">
    <p:pull/>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C51645-CD26-4300-B487-079B8D179314}"/>
              </a:ext>
            </a:extLst>
          </p:cNvPr>
          <p:cNvSpPr/>
          <p:nvPr/>
        </p:nvSpPr>
        <p:spPr>
          <a:xfrm>
            <a:off x="4723203"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 name="标题 1"/>
          <p:cNvSpPr txBox="1">
            <a:spLocks/>
          </p:cNvSpPr>
          <p:nvPr/>
        </p:nvSpPr>
        <p:spPr>
          <a:xfrm>
            <a:off x="4807290"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聚类分析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划分方法</a:t>
            </a:r>
            <a:endParaRPr lang="zh-CN" altLang="en-US" sz="24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40298" y="580279"/>
            <a:ext cx="4286735" cy="430887"/>
          </a:xfrm>
          <a:prstGeom prst="rect">
            <a:avLst/>
          </a:prstGeom>
          <a:noFill/>
        </p:spPr>
        <p:txBody>
          <a:bodyPr wrap="square" rtlCol="0">
            <a:spAutoFit/>
          </a:bodyPr>
          <a:lstStyle/>
          <a:p>
            <a:pPr marL="0" lvl="3"/>
            <a:r>
              <a:rPr lang="en-US" altLang="zh-CN" sz="2200" dirty="0">
                <a:latin typeface="微软雅黑" panose="020B0503020204020204" pitchFamily="34" charset="-122"/>
                <a:ea typeface="微软雅黑" panose="020B0503020204020204" pitchFamily="34" charset="-122"/>
              </a:rPr>
              <a:t>2. k-</a:t>
            </a:r>
            <a:r>
              <a:rPr lang="en-US" altLang="zh-CN" sz="2200" dirty="0" err="1">
                <a:latin typeface="微软雅黑" panose="020B0503020204020204" pitchFamily="34" charset="-122"/>
                <a:ea typeface="微软雅黑" panose="020B0503020204020204" pitchFamily="34" charset="-122"/>
              </a:rPr>
              <a:t>medoids</a:t>
            </a:r>
            <a:r>
              <a:rPr lang="zh-CN" altLang="en-US" sz="2200" dirty="0">
                <a:latin typeface="微软雅黑" panose="020B0503020204020204" pitchFamily="34" charset="-122"/>
                <a:ea typeface="微软雅黑" panose="020B0503020204020204" pitchFamily="34" charset="-122"/>
              </a:rPr>
              <a:t>算法</a:t>
            </a:r>
            <a:r>
              <a:rPr lang="en-US" altLang="zh-CN" sz="2200" dirty="0">
                <a:latin typeface="微软雅黑" panose="020B0503020204020204" pitchFamily="34" charset="-122"/>
                <a:ea typeface="微软雅黑" panose="020B0503020204020204" pitchFamily="34" charset="-122"/>
              </a:rPr>
              <a:t>(k-</a:t>
            </a:r>
            <a:r>
              <a:rPr lang="zh-CN" altLang="en-US" sz="2200" dirty="0">
                <a:latin typeface="微软雅黑" panose="020B0503020204020204" pitchFamily="34" charset="-122"/>
                <a:ea typeface="微软雅黑" panose="020B0503020204020204" pitchFamily="34" charset="-122"/>
              </a:rPr>
              <a:t>中心点算法</a:t>
            </a:r>
            <a:r>
              <a:rPr lang="en-US" altLang="zh-CN" sz="2200" dirty="0">
                <a:latin typeface="微软雅黑" panose="020B0503020204020204" pitchFamily="34" charset="-122"/>
                <a:ea typeface="微软雅黑" panose="020B0503020204020204" pitchFamily="34" charset="-122"/>
              </a:rPr>
              <a:t>)</a:t>
            </a:r>
            <a:endParaRPr lang="zh-CN" altLang="zh-CN" sz="2200" dirty="0">
              <a:effectLst>
                <a:glow>
                  <a:srgbClr val="000000"/>
                </a:glow>
                <a:reflection stA="0" endPos="0" fadeDir="0" sx="0" sy="0"/>
              </a:effectLst>
              <a:latin typeface="微软雅黑" panose="020B0503020204020204" pitchFamily="34" charset="-122"/>
              <a:ea typeface="微软雅黑" panose="020B0503020204020204" pitchFamily="34" charset="-122"/>
            </a:endParaRPr>
          </a:p>
        </p:txBody>
      </p:sp>
      <p:sp>
        <p:nvSpPr>
          <p:cNvPr id="7" name="矩形 6"/>
          <p:cNvSpPr/>
          <p:nvPr/>
        </p:nvSpPr>
        <p:spPr>
          <a:xfrm>
            <a:off x="0" y="1263630"/>
            <a:ext cx="12192000" cy="2735801"/>
          </a:xfrm>
          <a:prstGeom prst="rect">
            <a:avLst/>
          </a:prstGeom>
          <a:solidFill>
            <a:srgbClr val="685D5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18444" y="1596497"/>
            <a:ext cx="11365907" cy="1754326"/>
          </a:xfrm>
          <a:prstGeom prst="rect">
            <a:avLst/>
          </a:prstGeom>
        </p:spPr>
        <p:txBody>
          <a:bodyPr wrap="square">
            <a:spAutoFit/>
          </a:bodyPr>
          <a:lstStyle/>
          <a:p>
            <a:pPr algn="just">
              <a:lnSpc>
                <a:spcPct val="150000"/>
              </a:lnSpc>
            </a:pPr>
            <a:r>
              <a:rPr lang="en-US" altLang="zh-CN" dirty="0">
                <a:solidFill>
                  <a:schemeClr val="bg1"/>
                </a:solidFill>
                <a:latin typeface="微软雅黑" panose="020B0503020204020204" pitchFamily="34" charset="-122"/>
                <a:ea typeface="微软雅黑" panose="020B0503020204020204" pitchFamily="34" charset="-122"/>
              </a:rPr>
              <a:t>1) K-</a:t>
            </a:r>
            <a:r>
              <a:rPr lang="en-US" altLang="zh-CN" dirty="0" err="1">
                <a:solidFill>
                  <a:schemeClr val="bg1"/>
                </a:solidFill>
                <a:latin typeface="微软雅黑" panose="020B0503020204020204" pitchFamily="34" charset="-122"/>
                <a:ea typeface="微软雅黑" panose="020B0503020204020204" pitchFamily="34" charset="-122"/>
              </a:rPr>
              <a:t>medoids</a:t>
            </a:r>
            <a:r>
              <a:rPr lang="zh-CN" altLang="en-US" dirty="0">
                <a:solidFill>
                  <a:schemeClr val="bg1"/>
                </a:solidFill>
                <a:latin typeface="微软雅黑" panose="020B0503020204020204" pitchFamily="34" charset="-122"/>
                <a:ea typeface="微软雅黑" panose="020B0503020204020204" pitchFamily="34" charset="-122"/>
              </a:rPr>
              <a:t>算法基本思想</a:t>
            </a:r>
          </a:p>
          <a:p>
            <a:pPr algn="just">
              <a:lnSpc>
                <a:spcPct val="150000"/>
              </a:lnSpc>
            </a:pPr>
            <a:r>
              <a:rPr lang="zh-CN" altLang="en-US" dirty="0">
                <a:solidFill>
                  <a:schemeClr val="bg1"/>
                </a:solidFill>
                <a:latin typeface="微软雅黑" panose="020B0503020204020204" pitchFamily="34" charset="-122"/>
                <a:ea typeface="微软雅黑" panose="020B0503020204020204" pitchFamily="34" charset="-122"/>
              </a:rPr>
              <a:t>为了降低聚类算法对离群点的敏感度</a:t>
            </a:r>
            <a:r>
              <a:rPr lang="zh-CN" altLang="en-US" dirty="0" smtClean="0">
                <a:solidFill>
                  <a:schemeClr val="bg1"/>
                </a:solidFill>
                <a:latin typeface="微软雅黑" panose="020B0503020204020204" pitchFamily="34" charset="-122"/>
                <a:ea typeface="微软雅黑" panose="020B0503020204020204" pitchFamily="34" charset="-122"/>
              </a:rPr>
              <a:t>，可以挑选</a:t>
            </a:r>
            <a:r>
              <a:rPr lang="zh-CN" altLang="en-US" dirty="0">
                <a:solidFill>
                  <a:schemeClr val="bg1"/>
                </a:solidFill>
                <a:latin typeface="微软雅黑" panose="020B0503020204020204" pitchFamily="34" charset="-122"/>
                <a:ea typeface="微软雅黑" panose="020B0503020204020204" pitchFamily="34" charset="-122"/>
              </a:rPr>
              <a:t>实际对象来代表簇，即：选取最靠近中心点（</a:t>
            </a:r>
            <a:r>
              <a:rPr lang="en-US" altLang="zh-CN" dirty="0" err="1">
                <a:solidFill>
                  <a:schemeClr val="bg1"/>
                </a:solidFill>
                <a:latin typeface="微软雅黑" panose="020B0503020204020204" pitchFamily="34" charset="-122"/>
                <a:ea typeface="微软雅黑" panose="020B0503020204020204" pitchFamily="34" charset="-122"/>
              </a:rPr>
              <a:t>medoid</a:t>
            </a:r>
            <a:r>
              <a:rPr lang="zh-CN" altLang="en-US" dirty="0">
                <a:solidFill>
                  <a:schemeClr val="bg1"/>
                </a:solidFill>
                <a:latin typeface="微软雅黑" panose="020B0503020204020204" pitchFamily="34" charset="-122"/>
                <a:ea typeface="微软雅黑" panose="020B0503020204020204" pitchFamily="34" charset="-122"/>
              </a:rPr>
              <a:t>）的那个对象来代表整个簇。每个簇使用一个代表对象。其余的每个对象被分配到与其最为相似的代表性对象所在的簇中</a:t>
            </a:r>
            <a:r>
              <a:rPr lang="zh-CN" altLang="en-US" dirty="0" smtClean="0">
                <a:solidFill>
                  <a:schemeClr val="bg1"/>
                </a:solidFill>
                <a:latin typeface="微软雅黑" panose="020B0503020204020204" pitchFamily="34" charset="-122"/>
                <a:ea typeface="微软雅黑" panose="020B0503020204020204" pitchFamily="34" charset="-122"/>
              </a:rPr>
              <a:t>。定义</a:t>
            </a:r>
            <a:r>
              <a:rPr lang="zh-CN" altLang="en-US" dirty="0">
                <a:solidFill>
                  <a:schemeClr val="bg1"/>
                </a:solidFill>
                <a:latin typeface="微软雅黑" panose="020B0503020204020204" pitchFamily="34" charset="-122"/>
                <a:ea typeface="微软雅黑" panose="020B0503020204020204" pitchFamily="34" charset="-122"/>
              </a:rPr>
              <a:t>为：</a:t>
            </a:r>
          </a:p>
        </p:txBody>
      </p:sp>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nvPr>
        </p:nvGraphicFramePr>
        <p:xfrm>
          <a:off x="3785789" y="4251895"/>
          <a:ext cx="3327049" cy="624274"/>
        </p:xfrm>
        <a:graphic>
          <a:graphicData uri="http://schemas.openxmlformats.org/presentationml/2006/ole">
            <mc:AlternateContent xmlns:mc="http://schemas.openxmlformats.org/markup-compatibility/2006">
              <mc:Choice xmlns:v="urn:schemas-microsoft-com:vml" Requires="v">
                <p:oleObj spid="_x0000_s9648" r:id="rId3" imgW="1422400" imgH="266700" progId="Equation.DSMT4">
                  <p:embed/>
                </p:oleObj>
              </mc:Choice>
              <mc:Fallback>
                <p:oleObj r:id="rId3" imgW="1422400" imgH="266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5789" y="4251895"/>
                        <a:ext cx="3327049" cy="624274"/>
                      </a:xfrm>
                      <a:prstGeom prst="rect">
                        <a:avLst/>
                      </a:prstGeom>
                      <a:noFill/>
                    </p:spPr>
                  </p:pic>
                </p:oleObj>
              </mc:Fallback>
            </mc:AlternateContent>
          </a:graphicData>
        </a:graphic>
      </p:graphicFrame>
      <p:sp>
        <p:nvSpPr>
          <p:cNvPr id="22" name="Rectangle 13"/>
          <p:cNvSpPr>
            <a:spLocks noChangeArrowheads="1"/>
          </p:cNvSpPr>
          <p:nvPr/>
        </p:nvSpPr>
        <p:spPr bwMode="auto">
          <a:xfrm>
            <a:off x="0" y="0"/>
            <a:ext cx="14838454"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4" name="Rectangle 1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1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21"/>
          <p:cNvSpPr>
            <a:spLocks noChangeArrowheads="1"/>
          </p:cNvSpPr>
          <p:nvPr/>
        </p:nvSpPr>
        <p:spPr bwMode="auto">
          <a:xfrm>
            <a:off x="0" y="0"/>
            <a:ext cx="1857739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pSp>
        <p:nvGrpSpPr>
          <p:cNvPr id="32" name="组合 31"/>
          <p:cNvGrpSpPr/>
          <p:nvPr/>
        </p:nvGrpSpPr>
        <p:grpSpPr>
          <a:xfrm>
            <a:off x="1506824" y="5063005"/>
            <a:ext cx="9607736" cy="400110"/>
            <a:chOff x="997595" y="5063005"/>
            <a:chExt cx="9607736" cy="400110"/>
          </a:xfrm>
        </p:grpSpPr>
        <p:sp>
          <p:nvSpPr>
            <p:cNvPr id="21" name="矩形 20"/>
            <p:cNvSpPr/>
            <p:nvPr/>
          </p:nvSpPr>
          <p:spPr>
            <a:xfrm>
              <a:off x="997595" y="5063005"/>
              <a:ext cx="9607736" cy="400110"/>
            </a:xfrm>
            <a:prstGeom prst="rect">
              <a:avLst/>
            </a:prstGeom>
          </p:spPr>
          <p:txBody>
            <a:bodyPr wrap="square">
              <a:spAutoFit/>
            </a:bodyPr>
            <a:lstStyle/>
            <a:p>
              <a:pPr indent="266700" algn="just">
                <a:spcAft>
                  <a:spcPts val="0"/>
                </a:spcAft>
              </a:pPr>
              <a:r>
                <a:rPr lang="zh-CN"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这里</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是</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数据集中所有</a:t>
              </a:r>
              <a:r>
                <a:rPr lang="zh-CN"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对象</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与</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代表</a:t>
              </a:r>
              <a:r>
                <a:rPr lang="zh-CN"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对象</a:t>
              </a:r>
              <a:r>
                <a:rPr lang="en-US"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2000" kern="100" dirty="0" smtClean="0">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绝对误差之和。</a:t>
              </a:r>
              <a:endParaRPr lang="zh-CN" alt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23" name="对象 22"/>
            <p:cNvGraphicFramePr>
              <a:graphicFrameLocks noChangeAspect="1"/>
            </p:cNvGraphicFramePr>
            <p:nvPr>
              <p:extLst/>
            </p:nvPr>
          </p:nvGraphicFramePr>
          <p:xfrm>
            <a:off x="1873459" y="5160510"/>
            <a:ext cx="222191" cy="222191"/>
          </p:xfrm>
          <a:graphic>
            <a:graphicData uri="http://schemas.openxmlformats.org/presentationml/2006/ole">
              <mc:AlternateContent xmlns:mc="http://schemas.openxmlformats.org/markup-compatibility/2006">
                <mc:Choice xmlns:v="urn:schemas-microsoft-com:vml" Requires="v">
                  <p:oleObj spid="_x0000_s9649" r:id="rId5" imgW="139700" imgH="139700" progId="Equation.DSMT4">
                    <p:embed/>
                  </p:oleObj>
                </mc:Choice>
                <mc:Fallback>
                  <p:oleObj r:id="rId5" imgW="139700" imgH="139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3459" y="5160510"/>
                          <a:ext cx="222191" cy="222191"/>
                        </a:xfrm>
                        <a:prstGeom prst="rect">
                          <a:avLst/>
                        </a:prstGeom>
                        <a:noFill/>
                      </p:spPr>
                    </p:pic>
                  </p:oleObj>
                </mc:Fallback>
              </mc:AlternateContent>
            </a:graphicData>
          </a:graphic>
        </p:graphicFrame>
        <p:graphicFrame>
          <p:nvGraphicFramePr>
            <p:cNvPr id="25" name="对象 24"/>
            <p:cNvGraphicFramePr>
              <a:graphicFrameLocks noChangeAspect="1"/>
            </p:cNvGraphicFramePr>
            <p:nvPr>
              <p:extLst/>
            </p:nvPr>
          </p:nvGraphicFramePr>
          <p:xfrm>
            <a:off x="4411986" y="5134872"/>
            <a:ext cx="140298" cy="278178"/>
          </p:xfrm>
          <a:graphic>
            <a:graphicData uri="http://schemas.openxmlformats.org/presentationml/2006/ole">
              <mc:AlternateContent xmlns:mc="http://schemas.openxmlformats.org/markup-compatibility/2006">
                <mc:Choice xmlns:v="urn:schemas-microsoft-com:vml" Requires="v">
                  <p:oleObj spid="_x0000_s9650" r:id="rId7" imgW="126835" imgH="152202" progId="Equation.DSMT4">
                    <p:embed/>
                  </p:oleObj>
                </mc:Choice>
                <mc:Fallback>
                  <p:oleObj r:id="rId7" imgW="126835" imgH="15220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1986" y="5134872"/>
                          <a:ext cx="140298" cy="278178"/>
                        </a:xfrm>
                        <a:prstGeom prst="rect">
                          <a:avLst/>
                        </a:prstGeom>
                        <a:noFill/>
                      </p:spPr>
                    </p:pic>
                  </p:oleObj>
                </mc:Fallback>
              </mc:AlternateContent>
            </a:graphicData>
          </a:graphic>
        </p:graphicFrame>
        <p:graphicFrame>
          <p:nvGraphicFramePr>
            <p:cNvPr id="27" name="对象 26"/>
            <p:cNvGraphicFramePr>
              <a:graphicFrameLocks noChangeAspect="1"/>
            </p:cNvGraphicFramePr>
            <p:nvPr>
              <p:extLst/>
            </p:nvPr>
          </p:nvGraphicFramePr>
          <p:xfrm>
            <a:off x="4870676" y="5145372"/>
            <a:ext cx="252465" cy="252465"/>
          </p:xfrm>
          <a:graphic>
            <a:graphicData uri="http://schemas.openxmlformats.org/presentationml/2006/ole">
              <mc:AlternateContent xmlns:mc="http://schemas.openxmlformats.org/markup-compatibility/2006">
                <mc:Choice xmlns:v="urn:schemas-microsoft-com:vml" Requires="v">
                  <p:oleObj spid="_x0000_s9651" r:id="rId9" imgW="152334" imgH="190417" progId="Equation.DSMT4">
                    <p:embed/>
                  </p:oleObj>
                </mc:Choice>
                <mc:Fallback>
                  <p:oleObj r:id="rId9" imgW="152334" imgH="190417"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0676" y="5145372"/>
                          <a:ext cx="252465" cy="252465"/>
                        </a:xfrm>
                        <a:prstGeom prst="rect">
                          <a:avLst/>
                        </a:prstGeom>
                        <a:noFill/>
                      </p:spPr>
                    </p:pic>
                  </p:oleObj>
                </mc:Fallback>
              </mc:AlternateContent>
            </a:graphicData>
          </a:graphic>
        </p:graphicFrame>
        <p:graphicFrame>
          <p:nvGraphicFramePr>
            <p:cNvPr id="31" name="对象 30"/>
            <p:cNvGraphicFramePr>
              <a:graphicFrameLocks noChangeAspect="1"/>
            </p:cNvGraphicFramePr>
            <p:nvPr>
              <p:extLst/>
            </p:nvPr>
          </p:nvGraphicFramePr>
          <p:xfrm>
            <a:off x="6477711" y="5110823"/>
            <a:ext cx="162179" cy="321562"/>
          </p:xfrm>
          <a:graphic>
            <a:graphicData uri="http://schemas.openxmlformats.org/presentationml/2006/ole">
              <mc:AlternateContent xmlns:mc="http://schemas.openxmlformats.org/markup-compatibility/2006">
                <mc:Choice xmlns:v="urn:schemas-microsoft-com:vml" Requires="v">
                  <p:oleObj spid="_x0000_s9652" r:id="rId11" imgW="126890" imgH="190335" progId="Equation.DSMT4">
                    <p:embed/>
                  </p:oleObj>
                </mc:Choice>
                <mc:Fallback>
                  <p:oleObj r:id="rId11" imgW="126890" imgH="190335"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77711" y="5110823"/>
                          <a:ext cx="162179" cy="321562"/>
                        </a:xfrm>
                        <a:prstGeom prst="rect">
                          <a:avLst/>
                        </a:prstGeom>
                        <a:noFill/>
                      </p:spPr>
                    </p:pic>
                  </p:oleObj>
                </mc:Fallback>
              </mc:AlternateContent>
            </a:graphicData>
          </a:graphic>
        </p:graphicFrame>
      </p:grpSp>
    </p:spTree>
    <p:extLst>
      <p:ext uri="{BB962C8B-B14F-4D97-AF65-F5344CB8AC3E}">
        <p14:creationId xmlns:p14="http://schemas.microsoft.com/office/powerpoint/2010/main" val="3713903758"/>
      </p:ext>
    </p:extLst>
  </p:cSld>
  <p:clrMapOvr>
    <a:masterClrMapping/>
  </p:clrMapOvr>
  <p:transition spd="med">
    <p:pull/>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7"/>
          <p:cNvSpPr>
            <a:spLocks noChangeArrowheads="1"/>
          </p:cNvSpPr>
          <p:nvPr/>
        </p:nvSpPr>
        <p:spPr bwMode="auto">
          <a:xfrm>
            <a:off x="2298867" y="3861676"/>
            <a:ext cx="477838" cy="1963737"/>
          </a:xfrm>
          <a:custGeom>
            <a:avLst/>
            <a:gdLst>
              <a:gd name="T0" fmla="*/ 432 w 767"/>
              <a:gd name="T1" fmla="*/ 2662 h 3150"/>
              <a:gd name="T2" fmla="*/ 509 w 767"/>
              <a:gd name="T3" fmla="*/ 2947 h 3150"/>
              <a:gd name="T4" fmla="*/ 767 w 767"/>
              <a:gd name="T5" fmla="*/ 3052 h 3150"/>
              <a:gd name="T6" fmla="*/ 767 w 767"/>
              <a:gd name="T7" fmla="*/ 3150 h 3150"/>
              <a:gd name="T8" fmla="*/ 419 w 767"/>
              <a:gd name="T9" fmla="*/ 3031 h 3150"/>
              <a:gd name="T10" fmla="*/ 307 w 767"/>
              <a:gd name="T11" fmla="*/ 2606 h 3150"/>
              <a:gd name="T12" fmla="*/ 307 w 767"/>
              <a:gd name="T13" fmla="*/ 2007 h 3150"/>
              <a:gd name="T14" fmla="*/ 251 w 767"/>
              <a:gd name="T15" fmla="*/ 1735 h 3150"/>
              <a:gd name="T16" fmla="*/ 0 w 767"/>
              <a:gd name="T17" fmla="*/ 1617 h 3150"/>
              <a:gd name="T18" fmla="*/ 0 w 767"/>
              <a:gd name="T19" fmla="*/ 1533 h 3150"/>
              <a:gd name="T20" fmla="*/ 244 w 767"/>
              <a:gd name="T21" fmla="*/ 1422 h 3150"/>
              <a:gd name="T22" fmla="*/ 307 w 767"/>
              <a:gd name="T23" fmla="*/ 1143 h 3150"/>
              <a:gd name="T24" fmla="*/ 307 w 767"/>
              <a:gd name="T25" fmla="*/ 544 h 3150"/>
              <a:gd name="T26" fmla="*/ 419 w 767"/>
              <a:gd name="T27" fmla="*/ 118 h 3150"/>
              <a:gd name="T28" fmla="*/ 767 w 767"/>
              <a:gd name="T29" fmla="*/ 0 h 3150"/>
              <a:gd name="T30" fmla="*/ 767 w 767"/>
              <a:gd name="T31" fmla="*/ 98 h 3150"/>
              <a:gd name="T32" fmla="*/ 509 w 767"/>
              <a:gd name="T33" fmla="*/ 195 h 3150"/>
              <a:gd name="T34" fmla="*/ 432 w 767"/>
              <a:gd name="T35" fmla="*/ 488 h 3150"/>
              <a:gd name="T36" fmla="*/ 432 w 767"/>
              <a:gd name="T37" fmla="*/ 1171 h 3150"/>
              <a:gd name="T38" fmla="*/ 335 w 767"/>
              <a:gd name="T39" fmla="*/ 1477 h 3150"/>
              <a:gd name="T40" fmla="*/ 125 w 767"/>
              <a:gd name="T41" fmla="*/ 1561 h 3150"/>
              <a:gd name="T42" fmla="*/ 125 w 767"/>
              <a:gd name="T43" fmla="*/ 1589 h 3150"/>
              <a:gd name="T44" fmla="*/ 342 w 767"/>
              <a:gd name="T45" fmla="*/ 1686 h 3150"/>
              <a:gd name="T46" fmla="*/ 432 w 767"/>
              <a:gd name="T47" fmla="*/ 1979 h 3150"/>
              <a:gd name="T48" fmla="*/ 432 w 767"/>
              <a:gd name="T49" fmla="*/ 2662 h 3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67" h="3150">
                <a:moveTo>
                  <a:pt x="432" y="2662"/>
                </a:moveTo>
                <a:cubicBezTo>
                  <a:pt x="432" y="2783"/>
                  <a:pt x="458" y="2878"/>
                  <a:pt x="509" y="2947"/>
                </a:cubicBezTo>
                <a:cubicBezTo>
                  <a:pt x="560" y="3017"/>
                  <a:pt x="646" y="3052"/>
                  <a:pt x="767" y="3052"/>
                </a:cubicBezTo>
                <a:lnTo>
                  <a:pt x="767" y="3150"/>
                </a:lnTo>
                <a:cubicBezTo>
                  <a:pt x="609" y="3150"/>
                  <a:pt x="493" y="3110"/>
                  <a:pt x="419" y="3031"/>
                </a:cubicBezTo>
                <a:cubicBezTo>
                  <a:pt x="344" y="2952"/>
                  <a:pt x="307" y="2811"/>
                  <a:pt x="307" y="2606"/>
                </a:cubicBezTo>
                <a:lnTo>
                  <a:pt x="307" y="2007"/>
                </a:lnTo>
                <a:cubicBezTo>
                  <a:pt x="307" y="1896"/>
                  <a:pt x="288" y="1805"/>
                  <a:pt x="251" y="1735"/>
                </a:cubicBezTo>
                <a:cubicBezTo>
                  <a:pt x="214" y="1665"/>
                  <a:pt x="130" y="1626"/>
                  <a:pt x="0" y="1617"/>
                </a:cubicBezTo>
                <a:lnTo>
                  <a:pt x="0" y="1533"/>
                </a:lnTo>
                <a:cubicBezTo>
                  <a:pt x="121" y="1514"/>
                  <a:pt x="202" y="1477"/>
                  <a:pt x="244" y="1422"/>
                </a:cubicBezTo>
                <a:cubicBezTo>
                  <a:pt x="286" y="1366"/>
                  <a:pt x="307" y="1273"/>
                  <a:pt x="307" y="1143"/>
                </a:cubicBezTo>
                <a:lnTo>
                  <a:pt x="307" y="544"/>
                </a:lnTo>
                <a:cubicBezTo>
                  <a:pt x="307" y="339"/>
                  <a:pt x="344" y="198"/>
                  <a:pt x="419" y="118"/>
                </a:cubicBezTo>
                <a:cubicBezTo>
                  <a:pt x="493" y="39"/>
                  <a:pt x="609" y="0"/>
                  <a:pt x="767" y="0"/>
                </a:cubicBezTo>
                <a:lnTo>
                  <a:pt x="767" y="98"/>
                </a:lnTo>
                <a:cubicBezTo>
                  <a:pt x="646" y="98"/>
                  <a:pt x="560" y="130"/>
                  <a:pt x="509" y="195"/>
                </a:cubicBezTo>
                <a:cubicBezTo>
                  <a:pt x="458" y="260"/>
                  <a:pt x="432" y="358"/>
                  <a:pt x="432" y="488"/>
                </a:cubicBezTo>
                <a:lnTo>
                  <a:pt x="432" y="1171"/>
                </a:lnTo>
                <a:cubicBezTo>
                  <a:pt x="432" y="1319"/>
                  <a:pt x="400" y="1422"/>
                  <a:pt x="335" y="1477"/>
                </a:cubicBezTo>
                <a:cubicBezTo>
                  <a:pt x="270" y="1533"/>
                  <a:pt x="200" y="1561"/>
                  <a:pt x="125" y="1561"/>
                </a:cubicBezTo>
                <a:lnTo>
                  <a:pt x="125" y="1589"/>
                </a:lnTo>
                <a:cubicBezTo>
                  <a:pt x="209" y="1589"/>
                  <a:pt x="281" y="1621"/>
                  <a:pt x="342" y="1686"/>
                </a:cubicBezTo>
                <a:cubicBezTo>
                  <a:pt x="402" y="1751"/>
                  <a:pt x="432" y="1849"/>
                  <a:pt x="432" y="1979"/>
                </a:cubicBezTo>
                <a:lnTo>
                  <a:pt x="432" y="2662"/>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 name="椭圆 2"/>
          <p:cNvSpPr>
            <a:spLocks noChangeArrowheads="1"/>
          </p:cNvSpPr>
          <p:nvPr/>
        </p:nvSpPr>
        <p:spPr bwMode="auto">
          <a:xfrm>
            <a:off x="1114592" y="4244263"/>
            <a:ext cx="1100138" cy="1101725"/>
          </a:xfrm>
          <a:prstGeom prst="ellipse">
            <a:avLst/>
          </a:prstGeom>
          <a:solidFill>
            <a:srgbClr val="685D5C"/>
          </a:solidFill>
          <a:ln>
            <a:noFill/>
          </a:ln>
        </p:spPr>
        <p:txBody>
          <a:bodyPr/>
          <a:lstStyle/>
          <a:p>
            <a:endParaRPr lang="zh-CN" altLang="en-US">
              <a:ea typeface="宋体" panose="02010600030101010101" pitchFamily="2" charset="-122"/>
            </a:endParaRPr>
          </a:p>
        </p:txBody>
      </p:sp>
      <p:sp>
        <p:nvSpPr>
          <p:cNvPr id="4" name="TextBox 5"/>
          <p:cNvSpPr txBox="1">
            <a:spLocks noChangeArrowheads="1"/>
          </p:cNvSpPr>
          <p:nvPr/>
        </p:nvSpPr>
        <p:spPr bwMode="auto">
          <a:xfrm>
            <a:off x="1105861" y="4441182"/>
            <a:ext cx="11414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dirty="0" smtClean="0">
                <a:solidFill>
                  <a:srgbClr val="F8F8F8"/>
                </a:solidFill>
                <a:latin typeface="微软雅黑" panose="020B0503020204020204" pitchFamily="34" charset="-122"/>
                <a:ea typeface="微软雅黑" panose="020B0503020204020204" pitchFamily="34" charset="-122"/>
              </a:rPr>
              <a:t>四种可能变化</a:t>
            </a:r>
            <a:endParaRPr lang="zh-CN" altLang="en-US" sz="2000" dirty="0">
              <a:solidFill>
                <a:srgbClr val="F8F8F8"/>
              </a:solidFill>
              <a:latin typeface="微软雅黑" panose="020B0503020204020204" pitchFamily="34" charset="-122"/>
              <a:ea typeface="微软雅黑" panose="020B0503020204020204" pitchFamily="34" charset="-122"/>
            </a:endParaRPr>
          </a:p>
        </p:txBody>
      </p:sp>
      <p:sp>
        <p:nvSpPr>
          <p:cNvPr id="5" name="Freeform 8"/>
          <p:cNvSpPr>
            <a:spLocks noChangeArrowheads="1"/>
          </p:cNvSpPr>
          <p:nvPr/>
        </p:nvSpPr>
        <p:spPr bwMode="auto">
          <a:xfrm>
            <a:off x="2859255" y="3679113"/>
            <a:ext cx="7318786" cy="365125"/>
          </a:xfrm>
          <a:custGeom>
            <a:avLst/>
            <a:gdLst>
              <a:gd name="T0" fmla="*/ 293 w 7060"/>
              <a:gd name="T1" fmla="*/ 0 h 587"/>
              <a:gd name="T2" fmla="*/ 6767 w 7060"/>
              <a:gd name="T3" fmla="*/ 0 h 587"/>
              <a:gd name="T4" fmla="*/ 7060 w 7060"/>
              <a:gd name="T5" fmla="*/ 293 h 587"/>
              <a:gd name="T6" fmla="*/ 6767 w 7060"/>
              <a:gd name="T7" fmla="*/ 587 h 587"/>
              <a:gd name="T8" fmla="*/ 293 w 7060"/>
              <a:gd name="T9" fmla="*/ 587 h 587"/>
              <a:gd name="T10" fmla="*/ 0 w 7060"/>
              <a:gd name="T11" fmla="*/ 293 h 587"/>
              <a:gd name="T12" fmla="*/ 293 w 7060"/>
              <a:gd name="T13" fmla="*/ 0 h 587"/>
            </a:gdLst>
            <a:ahLst/>
            <a:cxnLst>
              <a:cxn ang="0">
                <a:pos x="T0" y="T1"/>
              </a:cxn>
              <a:cxn ang="0">
                <a:pos x="T2" y="T3"/>
              </a:cxn>
              <a:cxn ang="0">
                <a:pos x="T4" y="T5"/>
              </a:cxn>
              <a:cxn ang="0">
                <a:pos x="T6" y="T7"/>
              </a:cxn>
              <a:cxn ang="0">
                <a:pos x="T8" y="T9"/>
              </a:cxn>
              <a:cxn ang="0">
                <a:pos x="T10" y="T11"/>
              </a:cxn>
              <a:cxn ang="0">
                <a:pos x="T12" y="T13"/>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noFill/>
          <a:ln w="12700">
            <a:solidFill>
              <a:srgbClr val="685D5C"/>
            </a:solidFill>
          </a:ln>
        </p:spPr>
        <p:txBody>
          <a:bodyPr/>
          <a:lstStyle/>
          <a:p>
            <a:endParaRPr lang="zh-CN" altLang="en-US"/>
          </a:p>
        </p:txBody>
      </p:sp>
      <p:sp>
        <p:nvSpPr>
          <p:cNvPr id="6" name="矩形 15"/>
          <p:cNvSpPr>
            <a:spLocks noChangeArrowheads="1"/>
          </p:cNvSpPr>
          <p:nvPr/>
        </p:nvSpPr>
        <p:spPr bwMode="auto">
          <a:xfrm>
            <a:off x="2913850" y="3685661"/>
            <a:ext cx="70727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dirty="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对象   属于</a:t>
            </a:r>
            <a:r>
              <a:rPr lang="zh-CN" altLang="en-US" sz="1600" dirty="0">
                <a:latin typeface="微软雅黑" panose="020B0503020204020204" pitchFamily="34" charset="-122"/>
                <a:ea typeface="微软雅黑" panose="020B0503020204020204" pitchFamily="34" charset="-122"/>
              </a:rPr>
              <a:t>代表</a:t>
            </a:r>
            <a:r>
              <a:rPr lang="zh-CN" altLang="en-US" sz="1600" dirty="0" smtClean="0">
                <a:latin typeface="微软雅黑" panose="020B0503020204020204" pitchFamily="34" charset="-122"/>
                <a:ea typeface="微软雅黑" panose="020B0503020204020204" pitchFamily="34" charset="-122"/>
              </a:rPr>
              <a:t>对象    。</a:t>
            </a:r>
            <a:r>
              <a:rPr lang="zh-CN" altLang="en-US" sz="1600" dirty="0">
                <a:latin typeface="微软雅黑" panose="020B0503020204020204" pitchFamily="34" charset="-122"/>
                <a:ea typeface="微软雅黑" panose="020B0503020204020204" pitchFamily="34" charset="-122"/>
              </a:rPr>
              <a:t>替代</a:t>
            </a:r>
            <a:r>
              <a:rPr lang="zh-CN" altLang="en-US" sz="1600" dirty="0" smtClean="0">
                <a:latin typeface="微软雅黑" panose="020B0503020204020204" pitchFamily="34" charset="-122"/>
                <a:ea typeface="微软雅黑" panose="020B0503020204020204" pitchFamily="34" charset="-122"/>
              </a:rPr>
              <a:t>后    最</a:t>
            </a:r>
            <a:r>
              <a:rPr lang="zh-CN" altLang="en-US" sz="1600" dirty="0">
                <a:latin typeface="微软雅黑" panose="020B0503020204020204" pitchFamily="34" charset="-122"/>
                <a:ea typeface="微软雅黑" panose="020B0503020204020204" pitchFamily="34" charset="-122"/>
              </a:rPr>
              <a:t>接近</a:t>
            </a:r>
            <a:r>
              <a:rPr lang="zh-CN" altLang="en-US" sz="1600" dirty="0" smtClean="0">
                <a:latin typeface="微软雅黑" panose="020B0503020204020204" pitchFamily="34" charset="-122"/>
                <a:ea typeface="微软雅黑" panose="020B0503020204020204" pitchFamily="34" charset="-122"/>
              </a:rPr>
              <a:t>于   ，因此   被</a:t>
            </a:r>
            <a:r>
              <a:rPr lang="zh-CN" altLang="en-US" sz="1600" dirty="0">
                <a:latin typeface="微软雅黑" panose="020B0503020204020204" pitchFamily="34" charset="-122"/>
                <a:ea typeface="微软雅黑" panose="020B0503020204020204" pitchFamily="34" charset="-122"/>
              </a:rPr>
              <a:t>分配</a:t>
            </a:r>
            <a:r>
              <a:rPr lang="zh-CN" altLang="en-US" sz="1600" dirty="0" smtClean="0">
                <a:latin typeface="微软雅黑" panose="020B0503020204020204" pitchFamily="34" charset="-122"/>
                <a:ea typeface="微软雅黑" panose="020B0503020204020204" pitchFamily="34" charset="-122"/>
              </a:rPr>
              <a:t>为           。</a:t>
            </a:r>
            <a:endParaRPr lang="zh-CN" altLang="en-US" sz="1600" dirty="0">
              <a:latin typeface="微软雅黑" panose="020B0503020204020204" pitchFamily="34" charset="-122"/>
              <a:ea typeface="微软雅黑" panose="020B0503020204020204" pitchFamily="34" charset="-122"/>
            </a:endParaRPr>
          </a:p>
        </p:txBody>
      </p:sp>
      <p:sp>
        <p:nvSpPr>
          <p:cNvPr id="7" name="Freeform 8"/>
          <p:cNvSpPr>
            <a:spLocks noChangeArrowheads="1"/>
          </p:cNvSpPr>
          <p:nvPr/>
        </p:nvSpPr>
        <p:spPr bwMode="auto">
          <a:xfrm>
            <a:off x="2859255" y="4307763"/>
            <a:ext cx="7318786" cy="365125"/>
          </a:xfrm>
          <a:custGeom>
            <a:avLst/>
            <a:gdLst>
              <a:gd name="T0" fmla="*/ 293 w 7060"/>
              <a:gd name="T1" fmla="*/ 0 h 587"/>
              <a:gd name="T2" fmla="*/ 6767 w 7060"/>
              <a:gd name="T3" fmla="*/ 0 h 587"/>
              <a:gd name="T4" fmla="*/ 7060 w 7060"/>
              <a:gd name="T5" fmla="*/ 293 h 587"/>
              <a:gd name="T6" fmla="*/ 6767 w 7060"/>
              <a:gd name="T7" fmla="*/ 587 h 587"/>
              <a:gd name="T8" fmla="*/ 293 w 7060"/>
              <a:gd name="T9" fmla="*/ 587 h 587"/>
              <a:gd name="T10" fmla="*/ 0 w 7060"/>
              <a:gd name="T11" fmla="*/ 293 h 587"/>
              <a:gd name="T12" fmla="*/ 293 w 7060"/>
              <a:gd name="T13" fmla="*/ 0 h 587"/>
            </a:gdLst>
            <a:ahLst/>
            <a:cxnLst>
              <a:cxn ang="0">
                <a:pos x="T0" y="T1"/>
              </a:cxn>
              <a:cxn ang="0">
                <a:pos x="T2" y="T3"/>
              </a:cxn>
              <a:cxn ang="0">
                <a:pos x="T4" y="T5"/>
              </a:cxn>
              <a:cxn ang="0">
                <a:pos x="T6" y="T7"/>
              </a:cxn>
              <a:cxn ang="0">
                <a:pos x="T8" y="T9"/>
              </a:cxn>
              <a:cxn ang="0">
                <a:pos x="T10" y="T11"/>
              </a:cxn>
              <a:cxn ang="0">
                <a:pos x="T12" y="T13"/>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noFill/>
          <a:ln w="12700">
            <a:solidFill>
              <a:srgbClr val="685D5C"/>
            </a:solidFill>
          </a:ln>
        </p:spPr>
        <p:txBody>
          <a:bodyPr/>
          <a:lstStyle/>
          <a:p>
            <a:endParaRPr lang="zh-CN" altLang="en-US"/>
          </a:p>
        </p:txBody>
      </p:sp>
      <p:sp>
        <p:nvSpPr>
          <p:cNvPr id="9" name="Freeform 8"/>
          <p:cNvSpPr>
            <a:spLocks noChangeArrowheads="1"/>
          </p:cNvSpPr>
          <p:nvPr/>
        </p:nvSpPr>
        <p:spPr bwMode="auto">
          <a:xfrm>
            <a:off x="2859255" y="4996738"/>
            <a:ext cx="7318786" cy="365125"/>
          </a:xfrm>
          <a:custGeom>
            <a:avLst/>
            <a:gdLst>
              <a:gd name="T0" fmla="*/ 293 w 7060"/>
              <a:gd name="T1" fmla="*/ 0 h 587"/>
              <a:gd name="T2" fmla="*/ 6767 w 7060"/>
              <a:gd name="T3" fmla="*/ 0 h 587"/>
              <a:gd name="T4" fmla="*/ 7060 w 7060"/>
              <a:gd name="T5" fmla="*/ 293 h 587"/>
              <a:gd name="T6" fmla="*/ 6767 w 7060"/>
              <a:gd name="T7" fmla="*/ 587 h 587"/>
              <a:gd name="T8" fmla="*/ 293 w 7060"/>
              <a:gd name="T9" fmla="*/ 587 h 587"/>
              <a:gd name="T10" fmla="*/ 0 w 7060"/>
              <a:gd name="T11" fmla="*/ 293 h 587"/>
              <a:gd name="T12" fmla="*/ 293 w 7060"/>
              <a:gd name="T13" fmla="*/ 0 h 587"/>
            </a:gdLst>
            <a:ahLst/>
            <a:cxnLst>
              <a:cxn ang="0">
                <a:pos x="T0" y="T1"/>
              </a:cxn>
              <a:cxn ang="0">
                <a:pos x="T2" y="T3"/>
              </a:cxn>
              <a:cxn ang="0">
                <a:pos x="T4" y="T5"/>
              </a:cxn>
              <a:cxn ang="0">
                <a:pos x="T6" y="T7"/>
              </a:cxn>
              <a:cxn ang="0">
                <a:pos x="T8" y="T9"/>
              </a:cxn>
              <a:cxn ang="0">
                <a:pos x="T10" y="T11"/>
              </a:cxn>
              <a:cxn ang="0">
                <a:pos x="T12" y="T13"/>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noFill/>
          <a:ln w="12700">
            <a:solidFill>
              <a:srgbClr val="685D5C"/>
            </a:solidFill>
          </a:ln>
        </p:spPr>
        <p:txBody>
          <a:bodyPr/>
          <a:lstStyle/>
          <a:p>
            <a:endParaRPr lang="zh-CN" altLang="en-US"/>
          </a:p>
        </p:txBody>
      </p:sp>
      <p:sp>
        <p:nvSpPr>
          <p:cNvPr id="11" name="Freeform 8"/>
          <p:cNvSpPr>
            <a:spLocks noChangeArrowheads="1"/>
          </p:cNvSpPr>
          <p:nvPr/>
        </p:nvSpPr>
        <p:spPr bwMode="auto">
          <a:xfrm>
            <a:off x="2859255" y="5625388"/>
            <a:ext cx="7318786" cy="365125"/>
          </a:xfrm>
          <a:custGeom>
            <a:avLst/>
            <a:gdLst>
              <a:gd name="T0" fmla="*/ 293 w 7060"/>
              <a:gd name="T1" fmla="*/ 0 h 587"/>
              <a:gd name="T2" fmla="*/ 6767 w 7060"/>
              <a:gd name="T3" fmla="*/ 0 h 587"/>
              <a:gd name="T4" fmla="*/ 7060 w 7060"/>
              <a:gd name="T5" fmla="*/ 293 h 587"/>
              <a:gd name="T6" fmla="*/ 6767 w 7060"/>
              <a:gd name="T7" fmla="*/ 587 h 587"/>
              <a:gd name="T8" fmla="*/ 293 w 7060"/>
              <a:gd name="T9" fmla="*/ 587 h 587"/>
              <a:gd name="T10" fmla="*/ 0 w 7060"/>
              <a:gd name="T11" fmla="*/ 293 h 587"/>
              <a:gd name="T12" fmla="*/ 293 w 7060"/>
              <a:gd name="T13" fmla="*/ 0 h 587"/>
            </a:gdLst>
            <a:ahLst/>
            <a:cxnLst>
              <a:cxn ang="0">
                <a:pos x="T0" y="T1"/>
              </a:cxn>
              <a:cxn ang="0">
                <a:pos x="T2" y="T3"/>
              </a:cxn>
              <a:cxn ang="0">
                <a:pos x="T4" y="T5"/>
              </a:cxn>
              <a:cxn ang="0">
                <a:pos x="T6" y="T7"/>
              </a:cxn>
              <a:cxn ang="0">
                <a:pos x="T8" y="T9"/>
              </a:cxn>
              <a:cxn ang="0">
                <a:pos x="T10" y="T11"/>
              </a:cxn>
              <a:cxn ang="0">
                <a:pos x="T12" y="T13"/>
              </a:cxn>
            </a:cxnLst>
            <a:rect l="0" t="0" r="r" b="b"/>
            <a:pathLst>
              <a:path w="7060" h="587">
                <a:moveTo>
                  <a:pt x="293" y="0"/>
                </a:moveTo>
                <a:lnTo>
                  <a:pt x="6767" y="0"/>
                </a:lnTo>
                <a:cubicBezTo>
                  <a:pt x="6929" y="0"/>
                  <a:pt x="7060" y="132"/>
                  <a:pt x="7060" y="293"/>
                </a:cubicBezTo>
                <a:cubicBezTo>
                  <a:pt x="7060" y="455"/>
                  <a:pt x="6929" y="587"/>
                  <a:pt x="6767" y="587"/>
                </a:cubicBezTo>
                <a:lnTo>
                  <a:pt x="293" y="587"/>
                </a:lnTo>
                <a:cubicBezTo>
                  <a:pt x="132" y="587"/>
                  <a:pt x="0" y="455"/>
                  <a:pt x="0" y="293"/>
                </a:cubicBezTo>
                <a:cubicBezTo>
                  <a:pt x="0" y="132"/>
                  <a:pt x="132" y="0"/>
                  <a:pt x="293" y="0"/>
                </a:cubicBezTo>
                <a:close/>
              </a:path>
            </a:pathLst>
          </a:custGeom>
          <a:noFill/>
          <a:ln w="12700">
            <a:solidFill>
              <a:srgbClr val="685D5C"/>
            </a:solidFill>
          </a:ln>
        </p:spPr>
        <p:txBody>
          <a:bodyPr/>
          <a:lstStyle/>
          <a:p>
            <a:endParaRPr lang="zh-CN" altLang="en-US"/>
          </a:p>
        </p:txBody>
      </p:sp>
      <p:sp>
        <p:nvSpPr>
          <p:cNvPr id="13" name="矩形 23"/>
          <p:cNvSpPr>
            <a:spLocks noChangeArrowheads="1"/>
          </p:cNvSpPr>
          <p:nvPr/>
        </p:nvSpPr>
        <p:spPr bwMode="auto">
          <a:xfrm>
            <a:off x="732920" y="1300483"/>
            <a:ext cx="10838086" cy="1754188"/>
          </a:xfrm>
          <a:prstGeom prst="rect">
            <a:avLst/>
          </a:prstGeom>
          <a:solidFill>
            <a:srgbClr val="EBEBEB"/>
          </a:solidFill>
          <a:ln w="9525">
            <a:noFill/>
            <a:miter lim="800000"/>
            <a:headEnd/>
            <a:tailEnd/>
          </a:ln>
        </p:spPr>
        <p:txBody>
          <a:bodyPr/>
          <a:lstStyle/>
          <a:p>
            <a:endParaRPr lang="zh-CN" altLang="en-US">
              <a:ea typeface="宋体" panose="02010600030101010101" pitchFamily="2" charset="-122"/>
            </a:endParaRPr>
          </a:p>
        </p:txBody>
      </p:sp>
      <p:sp>
        <p:nvSpPr>
          <p:cNvPr id="15" name="Freeform 12"/>
          <p:cNvSpPr>
            <a:spLocks noChangeArrowheads="1"/>
          </p:cNvSpPr>
          <p:nvPr/>
        </p:nvSpPr>
        <p:spPr bwMode="auto">
          <a:xfrm>
            <a:off x="596395" y="1152846"/>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685D5C"/>
          </a:solidFill>
          <a:ln>
            <a:noFill/>
          </a:ln>
        </p:spPr>
        <p:txBody>
          <a:bodyPr/>
          <a:lstStyle/>
          <a:p>
            <a:endParaRPr lang="zh-CN" altLang="en-US"/>
          </a:p>
        </p:txBody>
      </p:sp>
      <p:sp>
        <p:nvSpPr>
          <p:cNvPr id="16" name="Freeform 12"/>
          <p:cNvSpPr>
            <a:spLocks noChangeArrowheads="1"/>
          </p:cNvSpPr>
          <p:nvPr/>
        </p:nvSpPr>
        <p:spPr bwMode="auto">
          <a:xfrm flipH="1" flipV="1">
            <a:off x="11128172" y="2595883"/>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685D5C"/>
          </a:solidFill>
          <a:ln>
            <a:noFill/>
          </a:ln>
        </p:spPr>
        <p:txBody>
          <a:bodyPr/>
          <a:lstStyle/>
          <a:p>
            <a:endParaRPr lang="zh-CN" altLang="en-US"/>
          </a:p>
        </p:txBody>
      </p:sp>
      <p:sp>
        <p:nvSpPr>
          <p:cNvPr id="17" name="Freeform 7"/>
          <p:cNvSpPr>
            <a:spLocks noEditPoints="1" noChangeArrowheads="1"/>
          </p:cNvSpPr>
          <p:nvPr/>
        </p:nvSpPr>
        <p:spPr bwMode="auto">
          <a:xfrm>
            <a:off x="881351" y="1424307"/>
            <a:ext cx="985838" cy="1436688"/>
          </a:xfrm>
          <a:custGeom>
            <a:avLst/>
            <a:gdLst>
              <a:gd name="T0" fmla="*/ 661 w 1391"/>
              <a:gd name="T1" fmla="*/ 1306 h 2031"/>
              <a:gd name="T2" fmla="*/ 889 w 1391"/>
              <a:gd name="T3" fmla="*/ 1177 h 2031"/>
              <a:gd name="T4" fmla="*/ 1032 w 1391"/>
              <a:gd name="T5" fmla="*/ 1217 h 2031"/>
              <a:gd name="T6" fmla="*/ 1166 w 1391"/>
              <a:gd name="T7" fmla="*/ 955 h 2031"/>
              <a:gd name="T8" fmla="*/ 1265 w 1391"/>
              <a:gd name="T9" fmla="*/ 881 h 2031"/>
              <a:gd name="T10" fmla="*/ 1269 w 1391"/>
              <a:gd name="T11" fmla="*/ 565 h 2031"/>
              <a:gd name="T12" fmla="*/ 1172 w 1391"/>
              <a:gd name="T13" fmla="*/ 488 h 2031"/>
              <a:gd name="T14" fmla="*/ 1063 w 1391"/>
              <a:gd name="T15" fmla="*/ 229 h 2031"/>
              <a:gd name="T16" fmla="*/ 948 w 1391"/>
              <a:gd name="T17" fmla="*/ 251 h 2031"/>
              <a:gd name="T18" fmla="*/ 730 w 1391"/>
              <a:gd name="T19" fmla="*/ 123 h 2031"/>
              <a:gd name="T20" fmla="*/ 678 w 1391"/>
              <a:gd name="T21" fmla="*/ 123 h 2031"/>
              <a:gd name="T22" fmla="*/ 516 w 1391"/>
              <a:gd name="T23" fmla="*/ 250 h 2031"/>
              <a:gd name="T24" fmla="*/ 464 w 1391"/>
              <a:gd name="T25" fmla="*/ 235 h 2031"/>
              <a:gd name="T26" fmla="*/ 333 w 1391"/>
              <a:gd name="T27" fmla="*/ 246 h 2031"/>
              <a:gd name="T28" fmla="*/ 144 w 1391"/>
              <a:gd name="T29" fmla="*/ 499 h 2031"/>
              <a:gd name="T30" fmla="*/ 177 w 1391"/>
              <a:gd name="T31" fmla="*/ 618 h 2031"/>
              <a:gd name="T32" fmla="*/ 114 w 1391"/>
              <a:gd name="T33" fmla="*/ 894 h 2031"/>
              <a:gd name="T34" fmla="*/ 322 w 1391"/>
              <a:gd name="T35" fmla="*/ 1087 h 2031"/>
              <a:gd name="T36" fmla="*/ 347 w 1391"/>
              <a:gd name="T37" fmla="*/ 1207 h 2031"/>
              <a:gd name="T38" fmla="*/ 485 w 1391"/>
              <a:gd name="T39" fmla="*/ 1171 h 2031"/>
              <a:gd name="T40" fmla="*/ 526 w 1391"/>
              <a:gd name="T41" fmla="*/ 1295 h 2031"/>
              <a:gd name="T42" fmla="*/ 394 w 1391"/>
              <a:gd name="T43" fmla="*/ 1305 h 2031"/>
              <a:gd name="T44" fmla="*/ 217 w 1391"/>
              <a:gd name="T45" fmla="*/ 1084 h 2031"/>
              <a:gd name="T46" fmla="*/ 13 w 1391"/>
              <a:gd name="T47" fmla="*/ 926 h 2031"/>
              <a:gd name="T48" fmla="*/ 92 w 1391"/>
              <a:gd name="T49" fmla="*/ 680 h 2031"/>
              <a:gd name="T50" fmla="*/ 114 w 1391"/>
              <a:gd name="T51" fmla="*/ 398 h 2031"/>
              <a:gd name="T52" fmla="*/ 228 w 1391"/>
              <a:gd name="T53" fmla="*/ 246 h 2031"/>
              <a:gd name="T54" fmla="*/ 493 w 1391"/>
              <a:gd name="T55" fmla="*/ 134 h 2031"/>
              <a:gd name="T56" fmla="*/ 532 w 1391"/>
              <a:gd name="T57" fmla="*/ 144 h 2031"/>
              <a:gd name="T58" fmla="*/ 704 w 1391"/>
              <a:gd name="T59" fmla="*/ 0 h 2031"/>
              <a:gd name="T60" fmla="*/ 906 w 1391"/>
              <a:gd name="T61" fmla="*/ 152 h 2031"/>
              <a:gd name="T62" fmla="*/ 1139 w 1391"/>
              <a:gd name="T63" fmla="*/ 156 h 2031"/>
              <a:gd name="T64" fmla="*/ 1205 w 1391"/>
              <a:gd name="T65" fmla="*/ 388 h 2031"/>
              <a:gd name="T66" fmla="*/ 1353 w 1391"/>
              <a:gd name="T67" fmla="*/ 629 h 2031"/>
              <a:gd name="T68" fmla="*/ 1350 w 1391"/>
              <a:gd name="T69" fmla="*/ 819 h 2031"/>
              <a:gd name="T70" fmla="*/ 1195 w 1391"/>
              <a:gd name="T71" fmla="*/ 1056 h 2031"/>
              <a:gd name="T72" fmla="*/ 1032 w 1391"/>
              <a:gd name="T73" fmla="*/ 1322 h 2031"/>
              <a:gd name="T74" fmla="*/ 889 w 1391"/>
              <a:gd name="T75" fmla="*/ 1282 h 2031"/>
              <a:gd name="T76" fmla="*/ 687 w 1391"/>
              <a:gd name="T77" fmla="*/ 1429 h 2031"/>
              <a:gd name="T78" fmla="*/ 693 w 1391"/>
              <a:gd name="T79" fmla="*/ 1097 h 2031"/>
              <a:gd name="T80" fmla="*/ 693 w 1391"/>
              <a:gd name="T81" fmla="*/ 1160 h 2031"/>
              <a:gd name="T82" fmla="*/ 1117 w 1391"/>
              <a:gd name="T83" fmla="*/ 736 h 2031"/>
              <a:gd name="T84" fmla="*/ 693 w 1391"/>
              <a:gd name="T85" fmla="*/ 1040 h 2031"/>
              <a:gd name="T86" fmla="*/ 997 w 1391"/>
              <a:gd name="T87" fmla="*/ 736 h 2031"/>
              <a:gd name="T88" fmla="*/ 951 w 1391"/>
              <a:gd name="T89" fmla="*/ 1392 h 2031"/>
              <a:gd name="T90" fmla="*/ 772 w 1391"/>
              <a:gd name="T91" fmla="*/ 1495 h 2031"/>
              <a:gd name="T92" fmla="*/ 918 w 1391"/>
              <a:gd name="T93" fmla="*/ 1789 h 2031"/>
              <a:gd name="T94" fmla="*/ 1195 w 1391"/>
              <a:gd name="T95" fmla="*/ 1946 h 2031"/>
              <a:gd name="T96" fmla="*/ 504 w 1391"/>
              <a:gd name="T97" fmla="*/ 1413 h 2031"/>
              <a:gd name="T98" fmla="*/ 348 w 1391"/>
              <a:gd name="T99" fmla="*/ 1396 h 2031"/>
              <a:gd name="T100" fmla="*/ 243 w 1391"/>
              <a:gd name="T101" fmla="*/ 1994 h 2031"/>
              <a:gd name="T102" fmla="*/ 644 w 1391"/>
              <a:gd name="T103" fmla="*/ 1968 h 2031"/>
              <a:gd name="T104" fmla="*/ 687 w 1391"/>
              <a:gd name="T105" fmla="*/ 1513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91" h="2031">
                <a:moveTo>
                  <a:pt x="485" y="1171"/>
                </a:moveTo>
                <a:cubicBezTo>
                  <a:pt x="536" y="1171"/>
                  <a:pt x="586" y="1197"/>
                  <a:pt x="613" y="1236"/>
                </a:cubicBezTo>
                <a:lnTo>
                  <a:pt x="661" y="1306"/>
                </a:lnTo>
                <a:cubicBezTo>
                  <a:pt x="676" y="1328"/>
                  <a:pt x="698" y="1329"/>
                  <a:pt x="714" y="1307"/>
                </a:cubicBezTo>
                <a:lnTo>
                  <a:pt x="764" y="1238"/>
                </a:lnTo>
                <a:cubicBezTo>
                  <a:pt x="791" y="1201"/>
                  <a:pt x="840" y="1177"/>
                  <a:pt x="889" y="1177"/>
                </a:cubicBezTo>
                <a:cubicBezTo>
                  <a:pt x="905" y="1177"/>
                  <a:pt x="920" y="1180"/>
                  <a:pt x="934" y="1185"/>
                </a:cubicBezTo>
                <a:lnTo>
                  <a:pt x="1015" y="1214"/>
                </a:lnTo>
                <a:cubicBezTo>
                  <a:pt x="1021" y="1216"/>
                  <a:pt x="1026" y="1217"/>
                  <a:pt x="1032" y="1217"/>
                </a:cubicBezTo>
                <a:cubicBezTo>
                  <a:pt x="1055" y="1217"/>
                  <a:pt x="1058" y="1196"/>
                  <a:pt x="1058" y="1184"/>
                </a:cubicBezTo>
                <a:lnTo>
                  <a:pt x="1058" y="1098"/>
                </a:lnTo>
                <a:cubicBezTo>
                  <a:pt x="1059" y="1035"/>
                  <a:pt x="1106" y="972"/>
                  <a:pt x="1166" y="955"/>
                </a:cubicBezTo>
                <a:lnTo>
                  <a:pt x="1248" y="930"/>
                </a:lnTo>
                <a:cubicBezTo>
                  <a:pt x="1260" y="927"/>
                  <a:pt x="1269" y="920"/>
                  <a:pt x="1272" y="911"/>
                </a:cubicBezTo>
                <a:cubicBezTo>
                  <a:pt x="1275" y="903"/>
                  <a:pt x="1272" y="891"/>
                  <a:pt x="1265" y="881"/>
                </a:cubicBezTo>
                <a:lnTo>
                  <a:pt x="1214" y="811"/>
                </a:lnTo>
                <a:cubicBezTo>
                  <a:pt x="1178" y="761"/>
                  <a:pt x="1179" y="683"/>
                  <a:pt x="1217" y="633"/>
                </a:cubicBezTo>
                <a:lnTo>
                  <a:pt x="1269" y="565"/>
                </a:lnTo>
                <a:cubicBezTo>
                  <a:pt x="1277" y="554"/>
                  <a:pt x="1280" y="543"/>
                  <a:pt x="1278" y="534"/>
                </a:cubicBezTo>
                <a:cubicBezTo>
                  <a:pt x="1275" y="526"/>
                  <a:pt x="1266" y="519"/>
                  <a:pt x="1254" y="515"/>
                </a:cubicBezTo>
                <a:lnTo>
                  <a:pt x="1172" y="488"/>
                </a:lnTo>
                <a:cubicBezTo>
                  <a:pt x="1113" y="469"/>
                  <a:pt x="1068" y="405"/>
                  <a:pt x="1069" y="342"/>
                </a:cubicBezTo>
                <a:lnTo>
                  <a:pt x="1072" y="256"/>
                </a:lnTo>
                <a:cubicBezTo>
                  <a:pt x="1072" y="245"/>
                  <a:pt x="1069" y="235"/>
                  <a:pt x="1063" y="229"/>
                </a:cubicBezTo>
                <a:cubicBezTo>
                  <a:pt x="1058" y="223"/>
                  <a:pt x="1050" y="222"/>
                  <a:pt x="1044" y="222"/>
                </a:cubicBezTo>
                <a:cubicBezTo>
                  <a:pt x="1040" y="222"/>
                  <a:pt x="1035" y="223"/>
                  <a:pt x="1030" y="225"/>
                </a:cubicBezTo>
                <a:lnTo>
                  <a:pt x="948" y="251"/>
                </a:lnTo>
                <a:cubicBezTo>
                  <a:pt x="935" y="256"/>
                  <a:pt x="921" y="258"/>
                  <a:pt x="906" y="258"/>
                </a:cubicBezTo>
                <a:cubicBezTo>
                  <a:pt x="855" y="258"/>
                  <a:pt x="805" y="232"/>
                  <a:pt x="779" y="194"/>
                </a:cubicBezTo>
                <a:lnTo>
                  <a:pt x="730" y="123"/>
                </a:lnTo>
                <a:cubicBezTo>
                  <a:pt x="723" y="112"/>
                  <a:pt x="713" y="105"/>
                  <a:pt x="704" y="105"/>
                </a:cubicBezTo>
                <a:cubicBezTo>
                  <a:pt x="693" y="105"/>
                  <a:pt x="689" y="105"/>
                  <a:pt x="680" y="119"/>
                </a:cubicBezTo>
                <a:lnTo>
                  <a:pt x="678" y="123"/>
                </a:lnTo>
                <a:cubicBezTo>
                  <a:pt x="657" y="156"/>
                  <a:pt x="629" y="197"/>
                  <a:pt x="606" y="220"/>
                </a:cubicBezTo>
                <a:cubicBezTo>
                  <a:pt x="591" y="234"/>
                  <a:pt x="568" y="252"/>
                  <a:pt x="537" y="252"/>
                </a:cubicBezTo>
                <a:cubicBezTo>
                  <a:pt x="529" y="252"/>
                  <a:pt x="522" y="251"/>
                  <a:pt x="516" y="250"/>
                </a:cubicBezTo>
                <a:lnTo>
                  <a:pt x="509" y="250"/>
                </a:lnTo>
                <a:lnTo>
                  <a:pt x="503" y="246"/>
                </a:lnTo>
                <a:cubicBezTo>
                  <a:pt x="493" y="243"/>
                  <a:pt x="479" y="239"/>
                  <a:pt x="464" y="235"/>
                </a:cubicBezTo>
                <a:cubicBezTo>
                  <a:pt x="442" y="229"/>
                  <a:pt x="406" y="218"/>
                  <a:pt x="399" y="217"/>
                </a:cubicBezTo>
                <a:cubicBezTo>
                  <a:pt x="383" y="213"/>
                  <a:pt x="366" y="211"/>
                  <a:pt x="361" y="211"/>
                </a:cubicBezTo>
                <a:cubicBezTo>
                  <a:pt x="340" y="211"/>
                  <a:pt x="333" y="229"/>
                  <a:pt x="333" y="246"/>
                </a:cubicBezTo>
                <a:lnTo>
                  <a:pt x="333" y="331"/>
                </a:lnTo>
                <a:cubicBezTo>
                  <a:pt x="333" y="394"/>
                  <a:pt x="286" y="457"/>
                  <a:pt x="226" y="475"/>
                </a:cubicBezTo>
                <a:lnTo>
                  <a:pt x="144" y="499"/>
                </a:lnTo>
                <a:cubicBezTo>
                  <a:pt x="131" y="502"/>
                  <a:pt x="122" y="510"/>
                  <a:pt x="119" y="518"/>
                </a:cubicBezTo>
                <a:cubicBezTo>
                  <a:pt x="116" y="526"/>
                  <a:pt x="119" y="538"/>
                  <a:pt x="127" y="548"/>
                </a:cubicBezTo>
                <a:lnTo>
                  <a:pt x="177" y="618"/>
                </a:lnTo>
                <a:cubicBezTo>
                  <a:pt x="214" y="668"/>
                  <a:pt x="213" y="747"/>
                  <a:pt x="175" y="796"/>
                </a:cubicBezTo>
                <a:lnTo>
                  <a:pt x="122" y="864"/>
                </a:lnTo>
                <a:cubicBezTo>
                  <a:pt x="114" y="875"/>
                  <a:pt x="111" y="886"/>
                  <a:pt x="114" y="894"/>
                </a:cubicBezTo>
                <a:cubicBezTo>
                  <a:pt x="116" y="903"/>
                  <a:pt x="126" y="911"/>
                  <a:pt x="138" y="915"/>
                </a:cubicBezTo>
                <a:lnTo>
                  <a:pt x="219" y="941"/>
                </a:lnTo>
                <a:cubicBezTo>
                  <a:pt x="279" y="961"/>
                  <a:pt x="324" y="1025"/>
                  <a:pt x="322" y="1087"/>
                </a:cubicBezTo>
                <a:lnTo>
                  <a:pt x="320" y="1173"/>
                </a:lnTo>
                <a:cubicBezTo>
                  <a:pt x="320" y="1184"/>
                  <a:pt x="322" y="1194"/>
                  <a:pt x="328" y="1200"/>
                </a:cubicBezTo>
                <a:cubicBezTo>
                  <a:pt x="334" y="1206"/>
                  <a:pt x="341" y="1207"/>
                  <a:pt x="347" y="1207"/>
                </a:cubicBezTo>
                <a:cubicBezTo>
                  <a:pt x="352" y="1207"/>
                  <a:pt x="357" y="1206"/>
                  <a:pt x="362" y="1204"/>
                </a:cubicBezTo>
                <a:lnTo>
                  <a:pt x="443" y="1178"/>
                </a:lnTo>
                <a:cubicBezTo>
                  <a:pt x="458" y="1174"/>
                  <a:pt x="471" y="1171"/>
                  <a:pt x="485" y="1171"/>
                </a:cubicBezTo>
                <a:close/>
                <a:moveTo>
                  <a:pt x="687" y="1429"/>
                </a:moveTo>
                <a:cubicBezTo>
                  <a:pt x="643" y="1429"/>
                  <a:pt x="602" y="1406"/>
                  <a:pt x="574" y="1366"/>
                </a:cubicBezTo>
                <a:lnTo>
                  <a:pt x="526" y="1295"/>
                </a:lnTo>
                <a:cubicBezTo>
                  <a:pt x="520" y="1286"/>
                  <a:pt x="503" y="1277"/>
                  <a:pt x="485" y="1277"/>
                </a:cubicBezTo>
                <a:cubicBezTo>
                  <a:pt x="482" y="1277"/>
                  <a:pt x="479" y="1277"/>
                  <a:pt x="475" y="1278"/>
                </a:cubicBezTo>
                <a:lnTo>
                  <a:pt x="394" y="1305"/>
                </a:lnTo>
                <a:cubicBezTo>
                  <a:pt x="342" y="1321"/>
                  <a:pt x="287" y="1309"/>
                  <a:pt x="253" y="1273"/>
                </a:cubicBezTo>
                <a:cubicBezTo>
                  <a:pt x="227" y="1247"/>
                  <a:pt x="213" y="1210"/>
                  <a:pt x="215" y="1170"/>
                </a:cubicBezTo>
                <a:lnTo>
                  <a:pt x="217" y="1084"/>
                </a:lnTo>
                <a:cubicBezTo>
                  <a:pt x="217" y="1068"/>
                  <a:pt x="202" y="1046"/>
                  <a:pt x="186" y="1041"/>
                </a:cubicBezTo>
                <a:lnTo>
                  <a:pt x="105" y="1015"/>
                </a:lnTo>
                <a:cubicBezTo>
                  <a:pt x="60" y="1000"/>
                  <a:pt x="26" y="967"/>
                  <a:pt x="13" y="926"/>
                </a:cubicBezTo>
                <a:cubicBezTo>
                  <a:pt x="0" y="884"/>
                  <a:pt x="9" y="838"/>
                  <a:pt x="39" y="800"/>
                </a:cubicBezTo>
                <a:lnTo>
                  <a:pt x="91" y="732"/>
                </a:lnTo>
                <a:cubicBezTo>
                  <a:pt x="101" y="720"/>
                  <a:pt x="101" y="693"/>
                  <a:pt x="92" y="680"/>
                </a:cubicBezTo>
                <a:lnTo>
                  <a:pt x="41" y="610"/>
                </a:lnTo>
                <a:cubicBezTo>
                  <a:pt x="13" y="572"/>
                  <a:pt x="5" y="526"/>
                  <a:pt x="19" y="484"/>
                </a:cubicBezTo>
                <a:cubicBezTo>
                  <a:pt x="34" y="442"/>
                  <a:pt x="68" y="411"/>
                  <a:pt x="114" y="398"/>
                </a:cubicBezTo>
                <a:lnTo>
                  <a:pt x="196" y="374"/>
                </a:lnTo>
                <a:cubicBezTo>
                  <a:pt x="211" y="369"/>
                  <a:pt x="228" y="347"/>
                  <a:pt x="228" y="331"/>
                </a:cubicBezTo>
                <a:lnTo>
                  <a:pt x="228" y="246"/>
                </a:lnTo>
                <a:cubicBezTo>
                  <a:pt x="228" y="166"/>
                  <a:pt x="285" y="106"/>
                  <a:pt x="361" y="106"/>
                </a:cubicBezTo>
                <a:cubicBezTo>
                  <a:pt x="379" y="106"/>
                  <a:pt x="407" y="111"/>
                  <a:pt x="421" y="114"/>
                </a:cubicBezTo>
                <a:cubicBezTo>
                  <a:pt x="429" y="115"/>
                  <a:pt x="450" y="121"/>
                  <a:pt x="493" y="134"/>
                </a:cubicBezTo>
                <a:cubicBezTo>
                  <a:pt x="508" y="138"/>
                  <a:pt x="521" y="142"/>
                  <a:pt x="530" y="144"/>
                </a:cubicBezTo>
                <a:lnTo>
                  <a:pt x="532" y="144"/>
                </a:lnTo>
                <a:cubicBezTo>
                  <a:pt x="532" y="144"/>
                  <a:pt x="532" y="144"/>
                  <a:pt x="532" y="144"/>
                </a:cubicBezTo>
                <a:cubicBezTo>
                  <a:pt x="544" y="133"/>
                  <a:pt x="563" y="106"/>
                  <a:pt x="589" y="66"/>
                </a:cubicBezTo>
                <a:lnTo>
                  <a:pt x="591" y="63"/>
                </a:lnTo>
                <a:cubicBezTo>
                  <a:pt x="618" y="21"/>
                  <a:pt x="655" y="0"/>
                  <a:pt x="704" y="0"/>
                </a:cubicBezTo>
                <a:cubicBezTo>
                  <a:pt x="749" y="0"/>
                  <a:pt x="790" y="23"/>
                  <a:pt x="817" y="64"/>
                </a:cubicBezTo>
                <a:lnTo>
                  <a:pt x="866" y="134"/>
                </a:lnTo>
                <a:cubicBezTo>
                  <a:pt x="872" y="143"/>
                  <a:pt x="889" y="152"/>
                  <a:pt x="906" y="152"/>
                </a:cubicBezTo>
                <a:cubicBezTo>
                  <a:pt x="911" y="152"/>
                  <a:pt x="914" y="152"/>
                  <a:pt x="916" y="151"/>
                </a:cubicBezTo>
                <a:lnTo>
                  <a:pt x="997" y="125"/>
                </a:lnTo>
                <a:cubicBezTo>
                  <a:pt x="1049" y="108"/>
                  <a:pt x="1104" y="120"/>
                  <a:pt x="1139" y="156"/>
                </a:cubicBezTo>
                <a:cubicBezTo>
                  <a:pt x="1165" y="182"/>
                  <a:pt x="1178" y="219"/>
                  <a:pt x="1177" y="259"/>
                </a:cubicBezTo>
                <a:lnTo>
                  <a:pt x="1174" y="345"/>
                </a:lnTo>
                <a:cubicBezTo>
                  <a:pt x="1174" y="360"/>
                  <a:pt x="1190" y="383"/>
                  <a:pt x="1205" y="388"/>
                </a:cubicBezTo>
                <a:lnTo>
                  <a:pt x="1286" y="414"/>
                </a:lnTo>
                <a:cubicBezTo>
                  <a:pt x="1332" y="429"/>
                  <a:pt x="1365" y="462"/>
                  <a:pt x="1378" y="503"/>
                </a:cubicBezTo>
                <a:cubicBezTo>
                  <a:pt x="1391" y="546"/>
                  <a:pt x="1382" y="591"/>
                  <a:pt x="1353" y="629"/>
                </a:cubicBezTo>
                <a:lnTo>
                  <a:pt x="1300" y="697"/>
                </a:lnTo>
                <a:cubicBezTo>
                  <a:pt x="1291" y="709"/>
                  <a:pt x="1290" y="737"/>
                  <a:pt x="1299" y="749"/>
                </a:cubicBezTo>
                <a:lnTo>
                  <a:pt x="1350" y="819"/>
                </a:lnTo>
                <a:cubicBezTo>
                  <a:pt x="1378" y="858"/>
                  <a:pt x="1386" y="904"/>
                  <a:pt x="1372" y="945"/>
                </a:cubicBezTo>
                <a:cubicBezTo>
                  <a:pt x="1358" y="986"/>
                  <a:pt x="1324" y="1018"/>
                  <a:pt x="1278" y="1031"/>
                </a:cubicBezTo>
                <a:lnTo>
                  <a:pt x="1195" y="1056"/>
                </a:lnTo>
                <a:cubicBezTo>
                  <a:pt x="1180" y="1060"/>
                  <a:pt x="1164" y="1082"/>
                  <a:pt x="1164" y="1098"/>
                </a:cubicBezTo>
                <a:lnTo>
                  <a:pt x="1164" y="1184"/>
                </a:lnTo>
                <a:cubicBezTo>
                  <a:pt x="1164" y="1264"/>
                  <a:pt x="1108" y="1322"/>
                  <a:pt x="1032" y="1322"/>
                </a:cubicBezTo>
                <a:cubicBezTo>
                  <a:pt x="1014" y="1322"/>
                  <a:pt x="997" y="1319"/>
                  <a:pt x="980" y="1313"/>
                </a:cubicBezTo>
                <a:lnTo>
                  <a:pt x="899" y="1284"/>
                </a:lnTo>
                <a:cubicBezTo>
                  <a:pt x="896" y="1283"/>
                  <a:pt x="893" y="1282"/>
                  <a:pt x="889" y="1282"/>
                </a:cubicBezTo>
                <a:cubicBezTo>
                  <a:pt x="872" y="1282"/>
                  <a:pt x="855" y="1291"/>
                  <a:pt x="849" y="1300"/>
                </a:cubicBezTo>
                <a:lnTo>
                  <a:pt x="799" y="1369"/>
                </a:lnTo>
                <a:cubicBezTo>
                  <a:pt x="771" y="1408"/>
                  <a:pt x="731" y="1429"/>
                  <a:pt x="687" y="1429"/>
                </a:cubicBezTo>
                <a:close/>
                <a:moveTo>
                  <a:pt x="693" y="375"/>
                </a:moveTo>
                <a:cubicBezTo>
                  <a:pt x="494" y="375"/>
                  <a:pt x="332" y="537"/>
                  <a:pt x="332" y="736"/>
                </a:cubicBezTo>
                <a:cubicBezTo>
                  <a:pt x="332" y="935"/>
                  <a:pt x="494" y="1097"/>
                  <a:pt x="693" y="1097"/>
                </a:cubicBezTo>
                <a:cubicBezTo>
                  <a:pt x="892" y="1097"/>
                  <a:pt x="1054" y="935"/>
                  <a:pt x="1054" y="736"/>
                </a:cubicBezTo>
                <a:cubicBezTo>
                  <a:pt x="1054" y="537"/>
                  <a:pt x="892" y="375"/>
                  <a:pt x="693" y="375"/>
                </a:cubicBezTo>
                <a:close/>
                <a:moveTo>
                  <a:pt x="693" y="1160"/>
                </a:moveTo>
                <a:cubicBezTo>
                  <a:pt x="459" y="1160"/>
                  <a:pt x="269" y="970"/>
                  <a:pt x="269" y="736"/>
                </a:cubicBezTo>
                <a:cubicBezTo>
                  <a:pt x="269" y="502"/>
                  <a:pt x="459" y="312"/>
                  <a:pt x="693" y="312"/>
                </a:cubicBezTo>
                <a:cubicBezTo>
                  <a:pt x="927" y="312"/>
                  <a:pt x="1117" y="502"/>
                  <a:pt x="1117" y="736"/>
                </a:cubicBezTo>
                <a:cubicBezTo>
                  <a:pt x="1117" y="970"/>
                  <a:pt x="927" y="1160"/>
                  <a:pt x="693" y="1160"/>
                </a:cubicBezTo>
                <a:close/>
                <a:moveTo>
                  <a:pt x="997" y="736"/>
                </a:moveTo>
                <a:cubicBezTo>
                  <a:pt x="997" y="904"/>
                  <a:pt x="861" y="1040"/>
                  <a:pt x="693" y="1040"/>
                </a:cubicBezTo>
                <a:cubicBezTo>
                  <a:pt x="525" y="1040"/>
                  <a:pt x="389" y="904"/>
                  <a:pt x="389" y="736"/>
                </a:cubicBezTo>
                <a:cubicBezTo>
                  <a:pt x="389" y="568"/>
                  <a:pt x="525" y="432"/>
                  <a:pt x="693" y="432"/>
                </a:cubicBezTo>
                <a:cubicBezTo>
                  <a:pt x="861" y="432"/>
                  <a:pt x="997" y="568"/>
                  <a:pt x="997" y="736"/>
                </a:cubicBezTo>
                <a:close/>
                <a:moveTo>
                  <a:pt x="1037" y="1406"/>
                </a:moveTo>
                <a:cubicBezTo>
                  <a:pt x="1035" y="1406"/>
                  <a:pt x="1033" y="1406"/>
                  <a:pt x="1032" y="1406"/>
                </a:cubicBezTo>
                <a:cubicBezTo>
                  <a:pt x="1004" y="1406"/>
                  <a:pt x="977" y="1402"/>
                  <a:pt x="951" y="1392"/>
                </a:cubicBezTo>
                <a:lnTo>
                  <a:pt x="900" y="1374"/>
                </a:lnTo>
                <a:lnTo>
                  <a:pt x="867" y="1418"/>
                </a:lnTo>
                <a:cubicBezTo>
                  <a:pt x="842" y="1454"/>
                  <a:pt x="809" y="1480"/>
                  <a:pt x="772" y="1495"/>
                </a:cubicBezTo>
                <a:lnTo>
                  <a:pt x="798" y="1917"/>
                </a:lnTo>
                <a:cubicBezTo>
                  <a:pt x="799" y="1951"/>
                  <a:pt x="816" y="1955"/>
                  <a:pt x="834" y="1926"/>
                </a:cubicBezTo>
                <a:lnTo>
                  <a:pt x="918" y="1789"/>
                </a:lnTo>
                <a:cubicBezTo>
                  <a:pt x="936" y="1760"/>
                  <a:pt x="970" y="1757"/>
                  <a:pt x="994" y="1781"/>
                </a:cubicBezTo>
                <a:lnTo>
                  <a:pt x="1167" y="1961"/>
                </a:lnTo>
                <a:cubicBezTo>
                  <a:pt x="1191" y="1986"/>
                  <a:pt x="1203" y="1979"/>
                  <a:pt x="1195" y="1946"/>
                </a:cubicBezTo>
                <a:cubicBezTo>
                  <a:pt x="1195" y="1946"/>
                  <a:pt x="1085" y="1571"/>
                  <a:pt x="1037" y="1406"/>
                </a:cubicBezTo>
                <a:close/>
                <a:moveTo>
                  <a:pt x="687" y="1513"/>
                </a:moveTo>
                <a:cubicBezTo>
                  <a:pt x="615" y="1513"/>
                  <a:pt x="548" y="1477"/>
                  <a:pt x="504" y="1413"/>
                </a:cubicBezTo>
                <a:lnTo>
                  <a:pt x="473" y="1368"/>
                </a:lnTo>
                <a:lnTo>
                  <a:pt x="420" y="1385"/>
                </a:lnTo>
                <a:cubicBezTo>
                  <a:pt x="397" y="1392"/>
                  <a:pt x="372" y="1396"/>
                  <a:pt x="348" y="1396"/>
                </a:cubicBezTo>
                <a:cubicBezTo>
                  <a:pt x="337" y="1396"/>
                  <a:pt x="327" y="1395"/>
                  <a:pt x="316" y="1394"/>
                </a:cubicBezTo>
                <a:cubicBezTo>
                  <a:pt x="272" y="1557"/>
                  <a:pt x="171" y="1931"/>
                  <a:pt x="169" y="1941"/>
                </a:cubicBezTo>
                <a:cubicBezTo>
                  <a:pt x="162" y="1976"/>
                  <a:pt x="183" y="2031"/>
                  <a:pt x="243" y="1994"/>
                </a:cubicBezTo>
                <a:cubicBezTo>
                  <a:pt x="252" y="1989"/>
                  <a:pt x="429" y="1844"/>
                  <a:pt x="429" y="1844"/>
                </a:cubicBezTo>
                <a:cubicBezTo>
                  <a:pt x="454" y="1821"/>
                  <a:pt x="477" y="1820"/>
                  <a:pt x="507" y="1847"/>
                </a:cubicBezTo>
                <a:lnTo>
                  <a:pt x="644" y="1968"/>
                </a:lnTo>
                <a:cubicBezTo>
                  <a:pt x="668" y="1990"/>
                  <a:pt x="706" y="1977"/>
                  <a:pt x="704" y="1943"/>
                </a:cubicBezTo>
                <a:lnTo>
                  <a:pt x="692" y="1513"/>
                </a:lnTo>
                <a:cubicBezTo>
                  <a:pt x="690" y="1513"/>
                  <a:pt x="689" y="1513"/>
                  <a:pt x="687" y="1513"/>
                </a:cubicBezTo>
                <a:close/>
              </a:path>
            </a:pathLst>
          </a:custGeom>
          <a:solidFill>
            <a:schemeClr val="bg1"/>
          </a:solidFill>
          <a:ln>
            <a:noFill/>
          </a:ln>
        </p:spPr>
        <p:txBody>
          <a:bodyPr/>
          <a:lstStyle/>
          <a:p>
            <a:endParaRPr lang="zh-CN" altLang="en-US"/>
          </a:p>
        </p:txBody>
      </p:sp>
      <p:sp>
        <p:nvSpPr>
          <p:cNvPr id="18" name="矩形 17">
            <a:extLst>
              <a:ext uri="{FF2B5EF4-FFF2-40B4-BE49-F238E27FC236}">
                <a16:creationId xmlns:a16="http://schemas.microsoft.com/office/drawing/2014/main" id="{C0C51645-CD26-4300-B487-079B8D179314}"/>
              </a:ext>
            </a:extLst>
          </p:cNvPr>
          <p:cNvSpPr/>
          <p:nvPr/>
        </p:nvSpPr>
        <p:spPr>
          <a:xfrm>
            <a:off x="4723203"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9" name="标题 1"/>
          <p:cNvSpPr txBox="1">
            <a:spLocks/>
          </p:cNvSpPr>
          <p:nvPr/>
        </p:nvSpPr>
        <p:spPr>
          <a:xfrm>
            <a:off x="4807290"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聚类分析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划分方法</a:t>
            </a:r>
            <a:endParaRPr lang="zh-CN" altLang="en-US" sz="24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140298" y="580279"/>
            <a:ext cx="4286735" cy="430887"/>
          </a:xfrm>
          <a:prstGeom prst="rect">
            <a:avLst/>
          </a:prstGeom>
          <a:noFill/>
        </p:spPr>
        <p:txBody>
          <a:bodyPr wrap="square" rtlCol="0">
            <a:spAutoFit/>
          </a:bodyPr>
          <a:lstStyle/>
          <a:p>
            <a:pPr marL="0" lvl="3"/>
            <a:r>
              <a:rPr lang="en-US" altLang="zh-CN" sz="2200" dirty="0">
                <a:latin typeface="微软雅黑" panose="020B0503020204020204" pitchFamily="34" charset="-122"/>
                <a:ea typeface="微软雅黑" panose="020B0503020204020204" pitchFamily="34" charset="-122"/>
              </a:rPr>
              <a:t>2. k-</a:t>
            </a:r>
            <a:r>
              <a:rPr lang="en-US" altLang="zh-CN" sz="2200" dirty="0" err="1">
                <a:latin typeface="微软雅黑" panose="020B0503020204020204" pitchFamily="34" charset="-122"/>
                <a:ea typeface="微软雅黑" panose="020B0503020204020204" pitchFamily="34" charset="-122"/>
              </a:rPr>
              <a:t>medoids</a:t>
            </a:r>
            <a:r>
              <a:rPr lang="zh-CN" altLang="en-US" sz="2200" dirty="0">
                <a:latin typeface="微软雅黑" panose="020B0503020204020204" pitchFamily="34" charset="-122"/>
                <a:ea typeface="微软雅黑" panose="020B0503020204020204" pitchFamily="34" charset="-122"/>
              </a:rPr>
              <a:t>算法</a:t>
            </a:r>
            <a:r>
              <a:rPr lang="en-US" altLang="zh-CN" sz="2200" dirty="0">
                <a:latin typeface="微软雅黑" panose="020B0503020204020204" pitchFamily="34" charset="-122"/>
                <a:ea typeface="微软雅黑" panose="020B0503020204020204" pitchFamily="34" charset="-122"/>
              </a:rPr>
              <a:t>(k-</a:t>
            </a:r>
            <a:r>
              <a:rPr lang="zh-CN" altLang="en-US" sz="2200" dirty="0">
                <a:latin typeface="微软雅黑" panose="020B0503020204020204" pitchFamily="34" charset="-122"/>
                <a:ea typeface="微软雅黑" panose="020B0503020204020204" pitchFamily="34" charset="-122"/>
              </a:rPr>
              <a:t>中心点算法</a:t>
            </a:r>
            <a:r>
              <a:rPr lang="en-US" altLang="zh-CN" sz="2200" dirty="0">
                <a:latin typeface="微软雅黑" panose="020B0503020204020204" pitchFamily="34" charset="-122"/>
                <a:ea typeface="微软雅黑" panose="020B0503020204020204" pitchFamily="34" charset="-122"/>
              </a:rPr>
              <a:t>)</a:t>
            </a:r>
            <a:endParaRPr lang="zh-CN" altLang="zh-CN" sz="2200" dirty="0">
              <a:effectLst>
                <a:glow>
                  <a:srgbClr val="000000"/>
                </a:glow>
                <a:reflection stA="0" endPos="0" fadeDir="0" sx="0" sy="0"/>
              </a:effectLst>
              <a:latin typeface="微软雅黑" panose="020B0503020204020204" pitchFamily="34" charset="-122"/>
              <a:ea typeface="微软雅黑" panose="020B0503020204020204" pitchFamily="34" charset="-122"/>
            </a:endParaRPr>
          </a:p>
        </p:txBody>
      </p:sp>
      <p:sp>
        <p:nvSpPr>
          <p:cNvPr id="41" name="Rectangle 2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3" name="Rectangle 23"/>
          <p:cNvSpPr>
            <a:spLocks noChangeArrowheads="1"/>
          </p:cNvSpPr>
          <p:nvPr/>
        </p:nvSpPr>
        <p:spPr bwMode="auto">
          <a:xfrm>
            <a:off x="0" y="0"/>
            <a:ext cx="1433769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5" name="Rectangle 2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7" name="Rectangle 27"/>
          <p:cNvSpPr>
            <a:spLocks noChangeArrowheads="1"/>
          </p:cNvSpPr>
          <p:nvPr/>
        </p:nvSpPr>
        <p:spPr bwMode="auto">
          <a:xfrm>
            <a:off x="-1" y="0"/>
            <a:ext cx="1307270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49" name="Rectangle 29"/>
          <p:cNvSpPr>
            <a:spLocks noChangeArrowheads="1"/>
          </p:cNvSpPr>
          <p:nvPr/>
        </p:nvSpPr>
        <p:spPr bwMode="auto">
          <a:xfrm>
            <a:off x="-1" y="0"/>
            <a:ext cx="1464760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1" name="Rectangle 31"/>
          <p:cNvSpPr>
            <a:spLocks noChangeArrowheads="1"/>
          </p:cNvSpPr>
          <p:nvPr/>
        </p:nvSpPr>
        <p:spPr bwMode="auto">
          <a:xfrm>
            <a:off x="0" y="0"/>
            <a:ext cx="1540911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3" name="Rectangle 33"/>
          <p:cNvSpPr>
            <a:spLocks noChangeArrowheads="1"/>
          </p:cNvSpPr>
          <p:nvPr/>
        </p:nvSpPr>
        <p:spPr bwMode="auto">
          <a:xfrm>
            <a:off x="0" y="0"/>
            <a:ext cx="1433769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55" name="Rectangle 35"/>
          <p:cNvSpPr>
            <a:spLocks noChangeArrowheads="1"/>
          </p:cNvSpPr>
          <p:nvPr/>
        </p:nvSpPr>
        <p:spPr bwMode="auto">
          <a:xfrm>
            <a:off x="10874102" y="222220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7" name="组合 56"/>
          <p:cNvGrpSpPr/>
          <p:nvPr/>
        </p:nvGrpSpPr>
        <p:grpSpPr>
          <a:xfrm>
            <a:off x="2003714" y="1628908"/>
            <a:ext cx="9344223" cy="1323439"/>
            <a:chOff x="2015620" y="1417958"/>
            <a:chExt cx="9344223" cy="1323439"/>
          </a:xfrm>
        </p:grpSpPr>
        <p:sp>
          <p:nvSpPr>
            <p:cNvPr id="14" name="TextBox 24"/>
            <p:cNvSpPr txBox="1">
              <a:spLocks noChangeArrowheads="1"/>
            </p:cNvSpPr>
            <p:nvPr/>
          </p:nvSpPr>
          <p:spPr bwMode="auto">
            <a:xfrm>
              <a:off x="2015620" y="1417958"/>
              <a:ext cx="927337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r>
                <a:rPr lang="zh-CN" altLang="zh-CN" sz="1600" b="1" dirty="0" smtClean="0">
                  <a:latin typeface="微软雅黑" panose="020B0503020204020204" pitchFamily="34" charset="-122"/>
                  <a:ea typeface="微软雅黑" panose="020B0503020204020204" pitchFamily="34" charset="-122"/>
                </a:rPr>
                <a:t>例</a:t>
              </a:r>
              <a:r>
                <a:rPr lang="en-US" altLang="zh-CN" sz="1600" b="1" dirty="0">
                  <a:latin typeface="微软雅黑" panose="020B0503020204020204" pitchFamily="34" charset="-122"/>
                  <a:ea typeface="微软雅黑" panose="020B0503020204020204" pitchFamily="34" charset="-122"/>
                </a:rPr>
                <a:t>2.20</a:t>
              </a:r>
              <a:r>
                <a:rPr lang="en-US" altLang="zh-CN" sz="1600" dirty="0">
                  <a:latin typeface="微软雅黑" panose="020B0503020204020204" pitchFamily="34" charset="-122"/>
                  <a:ea typeface="微软雅黑" panose="020B0503020204020204" pitchFamily="34" charset="-122"/>
                </a:rPr>
                <a:t> </a:t>
              </a:r>
              <a:r>
                <a:rPr lang="zh-CN" altLang="zh-CN" sz="1600" dirty="0">
                  <a:latin typeface="微软雅黑" panose="020B0503020204020204" pitchFamily="34" charset="-122"/>
                  <a:ea typeface="微软雅黑" panose="020B0503020204020204" pitchFamily="34" charset="-122"/>
                </a:rPr>
                <a:t>使用</a:t>
              </a:r>
              <a:r>
                <a:rPr lang="en-US" altLang="zh-CN" sz="1600" b="1" dirty="0">
                  <a:latin typeface="微软雅黑" panose="020B0503020204020204" pitchFamily="34" charset="-122"/>
                  <a:ea typeface="微软雅黑" panose="020B0503020204020204" pitchFamily="34" charset="-122"/>
                </a:rPr>
                <a:t>k-</a:t>
              </a:r>
              <a:r>
                <a:rPr lang="en-US" altLang="zh-CN" sz="1600" b="1" dirty="0" err="1">
                  <a:latin typeface="微软雅黑" panose="020B0503020204020204" pitchFamily="34" charset="-122"/>
                  <a:ea typeface="微软雅黑" panose="020B0503020204020204" pitchFamily="34" charset="-122"/>
                </a:rPr>
                <a:t>medoids</a:t>
              </a:r>
              <a:r>
                <a:rPr lang="zh-CN" altLang="zh-CN" sz="1600" b="1" dirty="0">
                  <a:latin typeface="微软雅黑" panose="020B0503020204020204" pitchFamily="34" charset="-122"/>
                  <a:ea typeface="微软雅黑" panose="020B0503020204020204" pitchFamily="34" charset="-122"/>
                </a:rPr>
                <a:t>算法。</a:t>
              </a:r>
              <a:r>
                <a:rPr lang="zh-CN" altLang="zh-CN" sz="1600" dirty="0" smtClean="0">
                  <a:latin typeface="微软雅黑" panose="020B0503020204020204" pitchFamily="34" charset="-122"/>
                  <a:ea typeface="微软雅黑" panose="020B0503020204020204" pitchFamily="34" charset="-122"/>
                </a:rPr>
                <a:t>设</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是</a:t>
              </a:r>
              <a:r>
                <a:rPr lang="zh-CN" altLang="zh-CN" sz="1600" dirty="0">
                  <a:latin typeface="微软雅黑" panose="020B0503020204020204" pitchFamily="34" charset="-122"/>
                  <a:ea typeface="微软雅黑" panose="020B0503020204020204" pitchFamily="34" charset="-122"/>
                </a:rPr>
                <a:t>当前代表对象（即中心点）的集合，为了决定一个非代表</a:t>
              </a:r>
              <a:r>
                <a:rPr lang="zh-CN" altLang="zh-CN" sz="1600" dirty="0" smtClean="0">
                  <a:latin typeface="微软雅黑" panose="020B0503020204020204" pitchFamily="34" charset="-122"/>
                  <a:ea typeface="微软雅黑" panose="020B0503020204020204" pitchFamily="34" charset="-122"/>
                </a:rPr>
                <a:t>对象</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是否</a:t>
              </a:r>
              <a:r>
                <a:rPr lang="zh-CN" altLang="zh-CN" sz="1600" dirty="0">
                  <a:latin typeface="微软雅黑" panose="020B0503020204020204" pitchFamily="34" charset="-122"/>
                  <a:ea typeface="微软雅黑" panose="020B0503020204020204" pitchFamily="34" charset="-122"/>
                </a:rPr>
                <a:t>是一个当前</a:t>
              </a:r>
              <a:r>
                <a:rPr lang="zh-CN" altLang="zh-CN" sz="1600" dirty="0" smtClean="0">
                  <a:latin typeface="微软雅黑" panose="020B0503020204020204" pitchFamily="34" charset="-122"/>
                  <a:ea typeface="微软雅黑" panose="020B0503020204020204" pitchFamily="34" charset="-122"/>
                </a:rPr>
                <a:t>中心点</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的</a:t>
              </a:r>
              <a:r>
                <a:rPr lang="zh-CN" altLang="zh-CN" sz="1600" dirty="0">
                  <a:latin typeface="微软雅黑" panose="020B0503020204020204" pitchFamily="34" charset="-122"/>
                  <a:ea typeface="微软雅黑" panose="020B0503020204020204" pitchFamily="34" charset="-122"/>
                </a:rPr>
                <a:t>好替代，我们计算每个对象</a:t>
              </a:r>
              <a:r>
                <a:rPr lang="en-US" altLang="zh-CN" sz="1600" dirty="0">
                  <a:latin typeface="微软雅黑" panose="020B0503020204020204" pitchFamily="34" charset="-122"/>
                  <a:ea typeface="微软雅黑" panose="020B0503020204020204" pitchFamily="34" charset="-122"/>
                </a:rPr>
                <a:t>P</a:t>
              </a:r>
              <a:r>
                <a:rPr lang="zh-CN" altLang="zh-CN" sz="1600" dirty="0">
                  <a:latin typeface="微软雅黑" panose="020B0503020204020204" pitchFamily="34" charset="-122"/>
                  <a:ea typeface="微软雅黑" panose="020B0503020204020204" pitchFamily="34" charset="-122"/>
                </a:rPr>
                <a:t>到</a:t>
              </a:r>
              <a:r>
                <a:rPr lang="zh-CN" altLang="zh-CN" sz="1600" dirty="0" smtClean="0">
                  <a:latin typeface="微软雅黑" panose="020B0503020204020204" pitchFamily="34" charset="-122"/>
                  <a:ea typeface="微软雅黑" panose="020B0503020204020204" pitchFamily="34" charset="-122"/>
                </a:rPr>
                <a:t>集合</a:t>
              </a:r>
              <a:r>
                <a:rPr lang="en-US" altLang="zh-CN" sz="1600" dirty="0" smtClean="0">
                  <a:latin typeface="微软雅黑" panose="020B0503020204020204" pitchFamily="34" charset="-122"/>
                  <a:ea typeface="微软雅黑" panose="020B0503020204020204" pitchFamily="34" charset="-122"/>
                </a:rPr>
                <a:t>                       </a:t>
              </a:r>
            </a:p>
            <a:p>
              <a:pPr algn="just"/>
              <a:r>
                <a:rPr lang="zh-CN" altLang="zh-CN" sz="1600" dirty="0" smtClean="0">
                  <a:latin typeface="微软雅黑" panose="020B0503020204020204" pitchFamily="34" charset="-122"/>
                  <a:ea typeface="微软雅黑" panose="020B0503020204020204" pitchFamily="34" charset="-122"/>
                </a:rPr>
                <a:t>中</a:t>
              </a:r>
              <a:r>
                <a:rPr lang="zh-CN" altLang="zh-CN" sz="1600" dirty="0">
                  <a:latin typeface="微软雅黑" panose="020B0503020204020204" pitchFamily="34" charset="-122"/>
                  <a:ea typeface="微软雅黑" panose="020B0503020204020204" pitchFamily="34" charset="-122"/>
                </a:rPr>
                <a:t>最近对象的距离，并使用该距离更新代价函数。对象重新分配</a:t>
              </a:r>
              <a:r>
                <a:rPr lang="zh-CN" altLang="zh-CN" sz="1600" dirty="0" smtClean="0">
                  <a:latin typeface="微软雅黑" panose="020B0503020204020204" pitchFamily="34" charset="-122"/>
                  <a:ea typeface="微软雅黑" panose="020B0503020204020204" pitchFamily="34" charset="-122"/>
                </a:rPr>
                <a:t>到</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中</a:t>
              </a:r>
              <a:r>
                <a:rPr lang="zh-CN" altLang="zh-CN" sz="1600" dirty="0">
                  <a:latin typeface="微软雅黑" panose="020B0503020204020204" pitchFamily="34" charset="-122"/>
                  <a:ea typeface="微软雅黑" panose="020B0503020204020204" pitchFamily="34" charset="-122"/>
                </a:rPr>
                <a:t>是简单的。假设对象</a:t>
              </a:r>
              <a:r>
                <a:rPr lang="en-US" altLang="zh-CN" sz="1600" dirty="0">
                  <a:latin typeface="微软雅黑" panose="020B0503020204020204" pitchFamily="34" charset="-122"/>
                  <a:ea typeface="微软雅黑" panose="020B0503020204020204" pitchFamily="34" charset="-122"/>
                </a:rPr>
                <a:t>P</a:t>
              </a:r>
              <a:r>
                <a:rPr lang="zh-CN" altLang="zh-CN" sz="1600" dirty="0">
                  <a:latin typeface="微软雅黑" panose="020B0503020204020204" pitchFamily="34" charset="-122"/>
                  <a:ea typeface="微软雅黑" panose="020B0503020204020204" pitchFamily="34" charset="-122"/>
                </a:rPr>
                <a:t>当前被分配到</a:t>
              </a:r>
              <a:r>
                <a:rPr lang="zh-CN" altLang="zh-CN" sz="1600" dirty="0" smtClean="0">
                  <a:latin typeface="微软雅黑" panose="020B0503020204020204" pitchFamily="34" charset="-122"/>
                  <a:ea typeface="微软雅黑" panose="020B0503020204020204" pitchFamily="34" charset="-122"/>
                </a:rPr>
                <a:t>中心点</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代表</a:t>
              </a:r>
              <a:r>
                <a:rPr lang="zh-CN" altLang="zh-CN" sz="1600" dirty="0">
                  <a:latin typeface="微软雅黑" panose="020B0503020204020204" pitchFamily="34" charset="-122"/>
                  <a:ea typeface="微软雅黑" panose="020B0503020204020204" pitchFamily="34" charset="-122"/>
                </a:rPr>
                <a:t>的簇中</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见图</a:t>
              </a:r>
              <a:r>
                <a:rPr lang="en-US" altLang="zh-CN" sz="1600" dirty="0">
                  <a:latin typeface="微软雅黑" panose="020B0503020204020204" pitchFamily="34" charset="-122"/>
                  <a:ea typeface="微软雅黑" panose="020B0503020204020204" pitchFamily="34" charset="-122"/>
                </a:rPr>
                <a:t>2-23a</a:t>
              </a:r>
              <a:r>
                <a:rPr lang="zh-CN" altLang="zh-CN" sz="1600" dirty="0">
                  <a:latin typeface="微软雅黑" panose="020B0503020204020204" pitchFamily="34" charset="-122"/>
                  <a:ea typeface="微软雅黑" panose="020B0503020204020204" pitchFamily="34" charset="-122"/>
                </a:rPr>
                <a:t>或图</a:t>
              </a:r>
              <a:r>
                <a:rPr lang="en-US" altLang="zh-CN" sz="1600" dirty="0">
                  <a:latin typeface="微软雅黑" panose="020B0503020204020204" pitchFamily="34" charset="-122"/>
                  <a:ea typeface="微软雅黑" panose="020B0503020204020204" pitchFamily="34" charset="-122"/>
                </a:rPr>
                <a:t>2-23b ) </a:t>
              </a:r>
              <a:r>
                <a:rPr lang="zh-CN" altLang="zh-CN" sz="1600" dirty="0">
                  <a:latin typeface="微软雅黑" panose="020B0503020204020204" pitchFamily="34" charset="-122"/>
                  <a:ea typeface="微软雅黑" panose="020B0503020204020204" pitchFamily="34" charset="-122"/>
                </a:rPr>
                <a:t>。</a:t>
              </a:r>
              <a:r>
                <a:rPr lang="zh-CN" altLang="zh-CN" sz="1600" dirty="0" smtClean="0">
                  <a:latin typeface="微软雅黑" panose="020B0503020204020204" pitchFamily="34" charset="-122"/>
                  <a:ea typeface="微软雅黑" panose="020B0503020204020204" pitchFamily="34" charset="-122"/>
                </a:rPr>
                <a:t>当</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替代</a:t>
              </a:r>
              <a:r>
                <a:rPr lang="zh-CN" altLang="zh-CN" sz="1600" dirty="0">
                  <a:latin typeface="微软雅黑" panose="020B0503020204020204" pitchFamily="34" charset="-122"/>
                  <a:ea typeface="微软雅黑" panose="020B0503020204020204" pitchFamily="34" charset="-122"/>
                </a:rPr>
                <a:t>代表</a:t>
              </a:r>
              <a:r>
                <a:rPr lang="zh-CN" altLang="zh-CN" sz="1600" dirty="0" smtClean="0">
                  <a:latin typeface="微软雅黑" panose="020B0503020204020204" pitchFamily="34" charset="-122"/>
                  <a:ea typeface="微软雅黑" panose="020B0503020204020204" pitchFamily="34" charset="-122"/>
                </a:rPr>
                <a:t>对象</a:t>
              </a:r>
              <a:r>
                <a:rPr lang="en-US" altLang="zh-CN" sz="1600" dirty="0" smtClean="0">
                  <a:latin typeface="微软雅黑" panose="020B0503020204020204" pitchFamily="34" charset="-122"/>
                  <a:ea typeface="微软雅黑" panose="020B0503020204020204" pitchFamily="34" charset="-122"/>
                </a:rPr>
                <a:t>  </a:t>
              </a:r>
              <a:r>
                <a:rPr lang="zh-CN" altLang="zh-CN" sz="1600" dirty="0" smtClean="0">
                  <a:latin typeface="微软雅黑" panose="020B0503020204020204" pitchFamily="34" charset="-122"/>
                  <a:ea typeface="微软雅黑" panose="020B0503020204020204" pitchFamily="34" charset="-122"/>
                </a:rPr>
                <a:t>后</a:t>
              </a:r>
              <a:r>
                <a:rPr lang="zh-CN" altLang="zh-CN" sz="1600" dirty="0">
                  <a:latin typeface="微软雅黑" panose="020B0503020204020204" pitchFamily="34" charset="-122"/>
                  <a:ea typeface="微软雅黑" panose="020B0503020204020204" pitchFamily="34" charset="-122"/>
                </a:rPr>
                <a:t>，对于数据集中的每一个</a:t>
              </a:r>
              <a:r>
                <a:rPr lang="zh-CN" altLang="zh-CN" sz="1600" dirty="0" smtClean="0">
                  <a:latin typeface="微软雅黑" panose="020B0503020204020204" pitchFamily="34" charset="-122"/>
                  <a:ea typeface="微软雅黑" panose="020B0503020204020204" pitchFamily="34" charset="-122"/>
                </a:rPr>
                <a:t>对象</a:t>
              </a:r>
              <a:r>
                <a:rPr lang="en-US" altLang="zh-CN" sz="1600" i="1" dirty="0" smtClean="0">
                  <a:latin typeface="+mn-ea"/>
                </a:rPr>
                <a:t>P</a:t>
              </a:r>
              <a:r>
                <a:rPr lang="zh-CN" altLang="zh-CN" sz="1600" dirty="0" smtClean="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它所属的簇的类别将有以下四种可能的变化：</a:t>
              </a:r>
            </a:p>
          </p:txBody>
        </p:sp>
        <p:graphicFrame>
          <p:nvGraphicFramePr>
            <p:cNvPr id="42" name="对象 41"/>
            <p:cNvGraphicFramePr>
              <a:graphicFrameLocks noChangeAspect="1"/>
            </p:cNvGraphicFramePr>
            <p:nvPr>
              <p:extLst/>
            </p:nvPr>
          </p:nvGraphicFramePr>
          <p:xfrm>
            <a:off x="5149938" y="1454568"/>
            <a:ext cx="728668" cy="290962"/>
          </p:xfrm>
          <a:graphic>
            <a:graphicData uri="http://schemas.openxmlformats.org/presentationml/2006/ole">
              <mc:AlternateContent xmlns:mc="http://schemas.openxmlformats.org/markup-compatibility/2006">
                <mc:Choice xmlns:v="urn:schemas-microsoft-com:vml" Requires="v">
                  <p:oleObj spid="_x0000_s21186" r:id="rId3" imgW="457002" imgH="203112" progId="Equation.DSMT4">
                    <p:embed/>
                  </p:oleObj>
                </mc:Choice>
                <mc:Fallback>
                  <p:oleObj r:id="rId3" imgW="457002" imgH="203112"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9938" y="1454568"/>
                          <a:ext cx="728668" cy="290962"/>
                        </a:xfrm>
                        <a:prstGeom prst="rect">
                          <a:avLst/>
                        </a:prstGeom>
                        <a:noFill/>
                      </p:spPr>
                    </p:pic>
                  </p:oleObj>
                </mc:Fallback>
              </mc:AlternateContent>
            </a:graphicData>
          </a:graphic>
        </p:graphicFrame>
        <p:graphicFrame>
          <p:nvGraphicFramePr>
            <p:cNvPr id="44" name="对象 43"/>
            <p:cNvGraphicFramePr>
              <a:graphicFrameLocks noChangeAspect="1"/>
            </p:cNvGraphicFramePr>
            <p:nvPr>
              <p:extLst/>
            </p:nvPr>
          </p:nvGraphicFramePr>
          <p:xfrm>
            <a:off x="2553026" y="1725288"/>
            <a:ext cx="507765" cy="228246"/>
          </p:xfrm>
          <a:graphic>
            <a:graphicData uri="http://schemas.openxmlformats.org/presentationml/2006/ole">
              <mc:AlternateContent xmlns:mc="http://schemas.openxmlformats.org/markup-compatibility/2006">
                <mc:Choice xmlns:v="urn:schemas-microsoft-com:vml" Requires="v">
                  <p:oleObj spid="_x0000_s21187" r:id="rId5" imgW="368300" imgH="190500" progId="Equation.DSMT4">
                    <p:embed/>
                  </p:oleObj>
                </mc:Choice>
                <mc:Fallback>
                  <p:oleObj r:id="rId5" imgW="368300" imgH="1905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53026" y="1725288"/>
                          <a:ext cx="507765" cy="228246"/>
                        </a:xfrm>
                        <a:prstGeom prst="rect">
                          <a:avLst/>
                        </a:prstGeom>
                        <a:noFill/>
                      </p:spPr>
                    </p:pic>
                  </p:oleObj>
                </mc:Fallback>
              </mc:AlternateContent>
            </a:graphicData>
          </a:graphic>
        </p:graphicFrame>
        <p:graphicFrame>
          <p:nvGraphicFramePr>
            <p:cNvPr id="46" name="对象 45"/>
            <p:cNvGraphicFramePr>
              <a:graphicFrameLocks noChangeAspect="1"/>
            </p:cNvGraphicFramePr>
            <p:nvPr>
              <p:extLst/>
            </p:nvPr>
          </p:nvGraphicFramePr>
          <p:xfrm>
            <a:off x="5073024" y="1716742"/>
            <a:ext cx="1021364" cy="254787"/>
          </p:xfrm>
          <a:graphic>
            <a:graphicData uri="http://schemas.openxmlformats.org/presentationml/2006/ole">
              <mc:AlternateContent xmlns:mc="http://schemas.openxmlformats.org/markup-compatibility/2006">
                <mc:Choice xmlns:v="urn:schemas-microsoft-com:vml" Requires="v">
                  <p:oleObj spid="_x0000_s21188" r:id="rId7" imgW="685800" imgH="203200" progId="Equation.DSMT4">
                    <p:embed/>
                  </p:oleObj>
                </mc:Choice>
                <mc:Fallback>
                  <p:oleObj r:id="rId7" imgW="685800" imgH="203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3024" y="1716742"/>
                          <a:ext cx="1021364" cy="254787"/>
                        </a:xfrm>
                        <a:prstGeom prst="rect">
                          <a:avLst/>
                        </a:prstGeom>
                        <a:noFill/>
                      </p:spPr>
                    </p:pic>
                  </p:oleObj>
                </mc:Fallback>
              </mc:AlternateContent>
            </a:graphicData>
          </a:graphic>
        </p:graphicFrame>
        <p:graphicFrame>
          <p:nvGraphicFramePr>
            <p:cNvPr id="48" name="对象 47"/>
            <p:cNvGraphicFramePr>
              <a:graphicFrameLocks noChangeAspect="1"/>
            </p:cNvGraphicFramePr>
            <p:nvPr>
              <p:extLst/>
            </p:nvPr>
          </p:nvGraphicFramePr>
          <p:xfrm>
            <a:off x="9446578" y="1720242"/>
            <a:ext cx="1913265" cy="224746"/>
          </p:xfrm>
          <a:graphic>
            <a:graphicData uri="http://schemas.openxmlformats.org/presentationml/2006/ole">
              <mc:AlternateContent xmlns:mc="http://schemas.openxmlformats.org/markup-compatibility/2006">
                <mc:Choice xmlns:v="urn:schemas-microsoft-com:vml" Requires="v">
                  <p:oleObj spid="_x0000_s21189" r:id="rId9" imgW="1548728" imgH="241195" progId="Equation.DSMT4">
                    <p:embed/>
                  </p:oleObj>
                </mc:Choice>
                <mc:Fallback>
                  <p:oleObj r:id="rId9" imgW="1548728" imgH="241195"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46578" y="1720242"/>
                          <a:ext cx="1913265" cy="224746"/>
                        </a:xfrm>
                        <a:prstGeom prst="rect">
                          <a:avLst/>
                        </a:prstGeom>
                        <a:noFill/>
                      </p:spPr>
                    </p:pic>
                  </p:oleObj>
                </mc:Fallback>
              </mc:AlternateContent>
            </a:graphicData>
          </a:graphic>
        </p:graphicFrame>
        <p:graphicFrame>
          <p:nvGraphicFramePr>
            <p:cNvPr id="50" name="对象 49"/>
            <p:cNvGraphicFramePr>
              <a:graphicFrameLocks noChangeAspect="1"/>
            </p:cNvGraphicFramePr>
            <p:nvPr>
              <p:extLst/>
            </p:nvPr>
          </p:nvGraphicFramePr>
          <p:xfrm>
            <a:off x="8035835" y="1946337"/>
            <a:ext cx="2231913" cy="262176"/>
          </p:xfrm>
          <a:graphic>
            <a:graphicData uri="http://schemas.openxmlformats.org/presentationml/2006/ole">
              <mc:AlternateContent xmlns:mc="http://schemas.openxmlformats.org/markup-compatibility/2006">
                <mc:Choice xmlns:v="urn:schemas-microsoft-com:vml" Requires="v">
                  <p:oleObj spid="_x0000_s21190" r:id="rId11" imgW="1548728" imgH="241195" progId="Equation.DSMT4">
                    <p:embed/>
                  </p:oleObj>
                </mc:Choice>
                <mc:Fallback>
                  <p:oleObj r:id="rId11" imgW="1548728" imgH="241195"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035835" y="1946337"/>
                          <a:ext cx="2231913" cy="262176"/>
                        </a:xfrm>
                        <a:prstGeom prst="rect">
                          <a:avLst/>
                        </a:prstGeom>
                        <a:noFill/>
                      </p:spPr>
                    </p:pic>
                  </p:oleObj>
                </mc:Fallback>
              </mc:AlternateContent>
            </a:graphicData>
          </a:graphic>
        </p:graphicFrame>
        <p:graphicFrame>
          <p:nvGraphicFramePr>
            <p:cNvPr id="52" name="对象 51"/>
            <p:cNvGraphicFramePr>
              <a:graphicFrameLocks noChangeAspect="1"/>
            </p:cNvGraphicFramePr>
            <p:nvPr>
              <p:extLst/>
            </p:nvPr>
          </p:nvGraphicFramePr>
          <p:xfrm>
            <a:off x="5283536" y="2198065"/>
            <a:ext cx="230736" cy="230736"/>
          </p:xfrm>
          <a:graphic>
            <a:graphicData uri="http://schemas.openxmlformats.org/presentationml/2006/ole">
              <mc:AlternateContent xmlns:mc="http://schemas.openxmlformats.org/markup-compatibility/2006">
                <mc:Choice xmlns:v="urn:schemas-microsoft-com:vml" Requires="v">
                  <p:oleObj spid="_x0000_s21191" r:id="rId13" imgW="152268" imgH="203024" progId="Equation.DSMT4">
                    <p:embed/>
                  </p:oleObj>
                </mc:Choice>
                <mc:Fallback>
                  <p:oleObj r:id="rId13" imgW="152268" imgH="203024"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83536" y="2198065"/>
                          <a:ext cx="230736" cy="230736"/>
                        </a:xfrm>
                        <a:prstGeom prst="rect">
                          <a:avLst/>
                        </a:prstGeom>
                        <a:noFill/>
                      </p:spPr>
                    </p:pic>
                  </p:oleObj>
                </mc:Fallback>
              </mc:AlternateContent>
            </a:graphicData>
          </a:graphic>
        </p:graphicFrame>
        <p:graphicFrame>
          <p:nvGraphicFramePr>
            <p:cNvPr id="54" name="对象 53"/>
            <p:cNvGraphicFramePr>
              <a:graphicFrameLocks noChangeAspect="1"/>
            </p:cNvGraphicFramePr>
            <p:nvPr>
              <p:extLst/>
            </p:nvPr>
          </p:nvGraphicFramePr>
          <p:xfrm>
            <a:off x="9126906" y="2151413"/>
            <a:ext cx="570665" cy="285333"/>
          </p:xfrm>
          <a:graphic>
            <a:graphicData uri="http://schemas.openxmlformats.org/presentationml/2006/ole">
              <mc:AlternateContent xmlns:mc="http://schemas.openxmlformats.org/markup-compatibility/2006">
                <mc:Choice xmlns:v="urn:schemas-microsoft-com:vml" Requires="v">
                  <p:oleObj spid="_x0000_s21192" r:id="rId15" imgW="342751" imgH="190417" progId="Equation.DSMT4">
                    <p:embed/>
                  </p:oleObj>
                </mc:Choice>
                <mc:Fallback>
                  <p:oleObj r:id="rId15" imgW="342751" imgH="190417"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126906" y="2151413"/>
                          <a:ext cx="570665" cy="285333"/>
                        </a:xfrm>
                        <a:prstGeom prst="rect">
                          <a:avLst/>
                        </a:prstGeom>
                        <a:noFill/>
                      </p:spPr>
                    </p:pic>
                  </p:oleObj>
                </mc:Fallback>
              </mc:AlternateContent>
            </a:graphicData>
          </a:graphic>
        </p:graphicFrame>
        <p:graphicFrame>
          <p:nvGraphicFramePr>
            <p:cNvPr id="56" name="对象 55"/>
            <p:cNvGraphicFramePr>
              <a:graphicFrameLocks noChangeAspect="1"/>
            </p:cNvGraphicFramePr>
            <p:nvPr>
              <p:extLst/>
            </p:nvPr>
          </p:nvGraphicFramePr>
          <p:xfrm>
            <a:off x="10857010" y="2230751"/>
            <a:ext cx="182563" cy="182563"/>
          </p:xfrm>
          <a:graphic>
            <a:graphicData uri="http://schemas.openxmlformats.org/presentationml/2006/ole">
              <mc:AlternateContent xmlns:mc="http://schemas.openxmlformats.org/markup-compatibility/2006">
                <mc:Choice xmlns:v="urn:schemas-microsoft-com:vml" Requires="v">
                  <p:oleObj spid="_x0000_s21193" r:id="rId17" imgW="152268" imgH="203024" progId="Equation.DSMT4">
                    <p:embed/>
                  </p:oleObj>
                </mc:Choice>
                <mc:Fallback>
                  <p:oleObj r:id="rId17" imgW="152268" imgH="203024"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857010" y="2230751"/>
                          <a:ext cx="182563" cy="182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9" name="矩形 15"/>
          <p:cNvSpPr>
            <a:spLocks noChangeArrowheads="1"/>
          </p:cNvSpPr>
          <p:nvPr/>
        </p:nvSpPr>
        <p:spPr bwMode="auto">
          <a:xfrm>
            <a:off x="2913849" y="4334334"/>
            <a:ext cx="75034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600" dirty="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对象   属于</a:t>
            </a:r>
            <a:r>
              <a:rPr lang="zh-CN" altLang="en-US" sz="1600" dirty="0">
                <a:latin typeface="微软雅黑" panose="020B0503020204020204" pitchFamily="34" charset="-122"/>
                <a:ea typeface="微软雅黑" panose="020B0503020204020204" pitchFamily="34" charset="-122"/>
              </a:rPr>
              <a:t>代表</a:t>
            </a:r>
            <a:r>
              <a:rPr lang="zh-CN" altLang="en-US" sz="1600" dirty="0" smtClean="0">
                <a:latin typeface="微软雅黑" panose="020B0503020204020204" pitchFamily="34" charset="-122"/>
                <a:ea typeface="微软雅黑" panose="020B0503020204020204" pitchFamily="34" charset="-122"/>
              </a:rPr>
              <a:t>对象    。</a:t>
            </a:r>
            <a:r>
              <a:rPr lang="zh-CN" altLang="en-US" sz="1600" dirty="0">
                <a:latin typeface="微软雅黑" panose="020B0503020204020204" pitchFamily="34" charset="-122"/>
                <a:ea typeface="微软雅黑" panose="020B0503020204020204" pitchFamily="34" charset="-122"/>
              </a:rPr>
              <a:t>替代</a:t>
            </a:r>
            <a:r>
              <a:rPr lang="zh-CN" altLang="en-US" sz="1600" dirty="0" smtClean="0">
                <a:latin typeface="微软雅黑" panose="020B0503020204020204" pitchFamily="34" charset="-122"/>
                <a:ea typeface="微软雅黑" panose="020B0503020204020204" pitchFamily="34" charset="-122"/>
              </a:rPr>
              <a:t>后   最</a:t>
            </a:r>
            <a:r>
              <a:rPr lang="zh-CN" altLang="en-US" sz="1600" dirty="0">
                <a:latin typeface="微软雅黑" panose="020B0503020204020204" pitchFamily="34" charset="-122"/>
                <a:ea typeface="微软雅黑" panose="020B0503020204020204" pitchFamily="34" charset="-122"/>
              </a:rPr>
              <a:t>接近</a:t>
            </a:r>
            <a:r>
              <a:rPr lang="zh-CN" altLang="en-US" sz="1600" dirty="0" smtClean="0">
                <a:latin typeface="微软雅黑" panose="020B0503020204020204" pitchFamily="34" charset="-122"/>
                <a:ea typeface="微软雅黑" panose="020B0503020204020204" pitchFamily="34" charset="-122"/>
              </a:rPr>
              <a:t>于         ，因此    被</a:t>
            </a:r>
            <a:r>
              <a:rPr lang="zh-CN" altLang="en-US" sz="1600" dirty="0">
                <a:latin typeface="微软雅黑" panose="020B0503020204020204" pitchFamily="34" charset="-122"/>
                <a:ea typeface="微软雅黑" panose="020B0503020204020204" pitchFamily="34" charset="-122"/>
              </a:rPr>
              <a:t>分配</a:t>
            </a:r>
            <a:r>
              <a:rPr lang="zh-CN" altLang="en-US" sz="1600" dirty="0" smtClean="0">
                <a:latin typeface="微软雅黑" panose="020B0503020204020204" pitchFamily="34" charset="-122"/>
                <a:ea typeface="微软雅黑" panose="020B0503020204020204" pitchFamily="34" charset="-122"/>
              </a:rPr>
              <a:t>为         。</a:t>
            </a:r>
            <a:endParaRPr lang="zh-CN" altLang="en-US" sz="1600" dirty="0">
              <a:latin typeface="微软雅黑" panose="020B0503020204020204" pitchFamily="34" charset="-122"/>
              <a:ea typeface="微软雅黑" panose="020B0503020204020204" pitchFamily="34" charset="-122"/>
            </a:endParaRPr>
          </a:p>
        </p:txBody>
      </p:sp>
      <p:sp>
        <p:nvSpPr>
          <p:cNvPr id="60" name="矩形 15"/>
          <p:cNvSpPr>
            <a:spLocks noChangeArrowheads="1"/>
          </p:cNvSpPr>
          <p:nvPr/>
        </p:nvSpPr>
        <p:spPr bwMode="auto">
          <a:xfrm>
            <a:off x="2913849" y="5010023"/>
            <a:ext cx="61975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dirty="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对象   属于</a:t>
            </a:r>
            <a:r>
              <a:rPr lang="zh-CN" altLang="en-US" sz="1600" dirty="0">
                <a:latin typeface="微软雅黑" panose="020B0503020204020204" pitchFamily="34" charset="-122"/>
                <a:ea typeface="微软雅黑" panose="020B0503020204020204" pitchFamily="34" charset="-122"/>
              </a:rPr>
              <a:t>代表</a:t>
            </a:r>
            <a:r>
              <a:rPr lang="zh-CN" altLang="en-US" sz="1600" dirty="0" smtClean="0">
                <a:latin typeface="微软雅黑" panose="020B0503020204020204" pitchFamily="34" charset="-122"/>
                <a:ea typeface="微软雅黑" panose="020B0503020204020204" pitchFamily="34" charset="-122"/>
              </a:rPr>
              <a:t>对象    。</a:t>
            </a:r>
            <a:r>
              <a:rPr lang="zh-CN" altLang="en-US" sz="1600" dirty="0">
                <a:latin typeface="微软雅黑" panose="020B0503020204020204" pitchFamily="34" charset="-122"/>
                <a:ea typeface="微软雅黑" panose="020B0503020204020204" pitchFamily="34" charset="-122"/>
              </a:rPr>
              <a:t>替代</a:t>
            </a:r>
            <a:r>
              <a:rPr lang="zh-CN" altLang="en-US" sz="1600" dirty="0" smtClean="0">
                <a:latin typeface="微软雅黑" panose="020B0503020204020204" pitchFamily="34" charset="-122"/>
                <a:ea typeface="微软雅黑" panose="020B0503020204020204" pitchFamily="34" charset="-122"/>
              </a:rPr>
              <a:t>后   最</a:t>
            </a:r>
            <a:r>
              <a:rPr lang="zh-CN" altLang="en-US" sz="1600" dirty="0">
                <a:latin typeface="微软雅黑" panose="020B0503020204020204" pitchFamily="34" charset="-122"/>
                <a:ea typeface="微软雅黑" panose="020B0503020204020204" pitchFamily="34" charset="-122"/>
              </a:rPr>
              <a:t>接近</a:t>
            </a:r>
            <a:r>
              <a:rPr lang="zh-CN" altLang="en-US" sz="1600" dirty="0" smtClean="0">
                <a:latin typeface="微软雅黑" panose="020B0503020204020204" pitchFamily="34" charset="-122"/>
                <a:ea typeface="微软雅黑" panose="020B0503020204020204" pitchFamily="34" charset="-122"/>
              </a:rPr>
              <a:t>于   ，因此    无</a:t>
            </a:r>
            <a:r>
              <a:rPr lang="zh-CN" altLang="en-US" sz="1600" dirty="0">
                <a:latin typeface="微软雅黑" panose="020B0503020204020204" pitchFamily="34" charset="-122"/>
                <a:ea typeface="微软雅黑" panose="020B0503020204020204" pitchFamily="34" charset="-122"/>
              </a:rPr>
              <a:t>变化</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61" name="矩形 15"/>
          <p:cNvSpPr>
            <a:spLocks noChangeArrowheads="1"/>
          </p:cNvSpPr>
          <p:nvPr/>
        </p:nvSpPr>
        <p:spPr bwMode="auto">
          <a:xfrm>
            <a:off x="2913848" y="5656136"/>
            <a:ext cx="73773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dirty="0">
                <a:latin typeface="微软雅黑" panose="020B0503020204020204" pitchFamily="34" charset="-122"/>
                <a:ea typeface="微软雅黑" panose="020B0503020204020204" pitchFamily="34" charset="-122"/>
              </a:rPr>
              <a:t>(1)</a:t>
            </a:r>
            <a:r>
              <a:rPr lang="zh-CN" altLang="en-US" sz="1600" dirty="0" smtClean="0">
                <a:latin typeface="微软雅黑" panose="020B0503020204020204" pitchFamily="34" charset="-122"/>
                <a:ea typeface="微软雅黑" panose="020B0503020204020204" pitchFamily="34" charset="-122"/>
              </a:rPr>
              <a:t>对象   属于</a:t>
            </a:r>
            <a:r>
              <a:rPr lang="zh-CN" altLang="en-US" sz="1600" dirty="0">
                <a:latin typeface="微软雅黑" panose="020B0503020204020204" pitchFamily="34" charset="-122"/>
                <a:ea typeface="微软雅黑" panose="020B0503020204020204" pitchFamily="34" charset="-122"/>
              </a:rPr>
              <a:t>代表</a:t>
            </a:r>
            <a:r>
              <a:rPr lang="zh-CN" altLang="en-US" sz="1600" dirty="0" smtClean="0">
                <a:latin typeface="微软雅黑" panose="020B0503020204020204" pitchFamily="34" charset="-122"/>
                <a:ea typeface="微软雅黑" panose="020B0503020204020204" pitchFamily="34" charset="-122"/>
              </a:rPr>
              <a:t>对象    。</a:t>
            </a:r>
            <a:r>
              <a:rPr lang="zh-CN" altLang="en-US" sz="1600" dirty="0">
                <a:latin typeface="微软雅黑" panose="020B0503020204020204" pitchFamily="34" charset="-122"/>
                <a:ea typeface="微软雅黑" panose="020B0503020204020204" pitchFamily="34" charset="-122"/>
              </a:rPr>
              <a:t>替代</a:t>
            </a:r>
            <a:r>
              <a:rPr lang="zh-CN" altLang="en-US" sz="1600" dirty="0" smtClean="0">
                <a:latin typeface="微软雅黑" panose="020B0503020204020204" pitchFamily="34" charset="-122"/>
                <a:ea typeface="微软雅黑" panose="020B0503020204020204" pitchFamily="34" charset="-122"/>
              </a:rPr>
              <a:t>后   最</a:t>
            </a:r>
            <a:r>
              <a:rPr lang="zh-CN" altLang="en-US" sz="1600" dirty="0">
                <a:latin typeface="微软雅黑" panose="020B0503020204020204" pitchFamily="34" charset="-122"/>
                <a:ea typeface="微软雅黑" panose="020B0503020204020204" pitchFamily="34" charset="-122"/>
              </a:rPr>
              <a:t>接近</a:t>
            </a:r>
            <a:r>
              <a:rPr lang="zh-CN" altLang="en-US" sz="1600" dirty="0" smtClean="0">
                <a:latin typeface="微软雅黑" panose="020B0503020204020204" pitchFamily="34" charset="-122"/>
                <a:ea typeface="微软雅黑" panose="020B0503020204020204" pitchFamily="34" charset="-122"/>
              </a:rPr>
              <a:t>于         ，因此   被</a:t>
            </a:r>
            <a:r>
              <a:rPr lang="zh-CN" altLang="en-US" sz="1600" dirty="0">
                <a:latin typeface="微软雅黑" panose="020B0503020204020204" pitchFamily="34" charset="-122"/>
                <a:ea typeface="微软雅黑" panose="020B0503020204020204" pitchFamily="34" charset="-122"/>
              </a:rPr>
              <a:t>分配</a:t>
            </a:r>
            <a:r>
              <a:rPr lang="zh-CN" altLang="en-US" sz="1600" dirty="0" smtClean="0">
                <a:latin typeface="微软雅黑" panose="020B0503020204020204" pitchFamily="34" charset="-122"/>
                <a:ea typeface="微软雅黑" panose="020B0503020204020204" pitchFamily="34" charset="-122"/>
              </a:rPr>
              <a:t>为          。</a:t>
            </a:r>
            <a:endParaRPr lang="zh-CN" altLang="en-US" sz="1600" dirty="0">
              <a:latin typeface="微软雅黑" panose="020B0503020204020204" pitchFamily="34" charset="-122"/>
              <a:ea typeface="微软雅黑" panose="020B0503020204020204" pitchFamily="34" charset="-122"/>
            </a:endParaRPr>
          </a:p>
        </p:txBody>
      </p:sp>
      <p:sp>
        <p:nvSpPr>
          <p:cNvPr id="62" name="Rectangle 4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4" name="Rectangle 4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5" name="对象 64"/>
          <p:cNvGraphicFramePr>
            <a:graphicFrameLocks noChangeAspect="1"/>
          </p:cNvGraphicFramePr>
          <p:nvPr>
            <p:extLst/>
          </p:nvPr>
        </p:nvGraphicFramePr>
        <p:xfrm>
          <a:off x="3666147" y="3732941"/>
          <a:ext cx="140298" cy="278178"/>
        </p:xfrm>
        <a:graphic>
          <a:graphicData uri="http://schemas.openxmlformats.org/presentationml/2006/ole">
            <mc:AlternateContent xmlns:mc="http://schemas.openxmlformats.org/markup-compatibility/2006">
              <mc:Choice xmlns:v="urn:schemas-microsoft-com:vml" Requires="v">
                <p:oleObj spid="_x0000_s21194" r:id="rId19" imgW="126835" imgH="152202" progId="Equation.DSMT4">
                  <p:embed/>
                </p:oleObj>
              </mc:Choice>
              <mc:Fallback>
                <p:oleObj r:id="rId19" imgW="126835" imgH="152202"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66147" y="3732941"/>
                        <a:ext cx="140298" cy="278178"/>
                      </a:xfrm>
                      <a:prstGeom prst="rect">
                        <a:avLst/>
                      </a:prstGeom>
                      <a:noFill/>
                    </p:spPr>
                  </p:pic>
                </p:oleObj>
              </mc:Fallback>
            </mc:AlternateContent>
          </a:graphicData>
        </a:graphic>
      </p:graphicFrame>
      <p:sp>
        <p:nvSpPr>
          <p:cNvPr id="66" name="Rectangle 4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7" name="对象 66"/>
          <p:cNvGraphicFramePr>
            <a:graphicFrameLocks noChangeAspect="1"/>
          </p:cNvGraphicFramePr>
          <p:nvPr>
            <p:extLst/>
          </p:nvPr>
        </p:nvGraphicFramePr>
        <p:xfrm>
          <a:off x="5052572" y="3734742"/>
          <a:ext cx="290962" cy="290962"/>
        </p:xfrm>
        <a:graphic>
          <a:graphicData uri="http://schemas.openxmlformats.org/presentationml/2006/ole">
            <mc:AlternateContent xmlns:mc="http://schemas.openxmlformats.org/markup-compatibility/2006">
              <mc:Choice xmlns:v="urn:schemas-microsoft-com:vml" Requires="v">
                <p:oleObj spid="_x0000_s21195" r:id="rId21" imgW="152268" imgH="203024" progId="Equation.DSMT4">
                  <p:embed/>
                </p:oleObj>
              </mc:Choice>
              <mc:Fallback>
                <p:oleObj r:id="rId21" imgW="152268" imgH="203024"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52572" y="3734742"/>
                        <a:ext cx="290962" cy="290962"/>
                      </a:xfrm>
                      <a:prstGeom prst="rect">
                        <a:avLst/>
                      </a:prstGeom>
                      <a:noFill/>
                    </p:spPr>
                  </p:pic>
                </p:oleObj>
              </mc:Fallback>
            </mc:AlternateContent>
          </a:graphicData>
        </a:graphic>
      </p:graphicFrame>
      <p:graphicFrame>
        <p:nvGraphicFramePr>
          <p:cNvPr id="68" name="对象 67"/>
          <p:cNvGraphicFramePr>
            <a:graphicFrameLocks noChangeAspect="1"/>
          </p:cNvGraphicFramePr>
          <p:nvPr>
            <p:extLst/>
          </p:nvPr>
        </p:nvGraphicFramePr>
        <p:xfrm>
          <a:off x="6170394" y="3729356"/>
          <a:ext cx="140298" cy="278178"/>
        </p:xfrm>
        <a:graphic>
          <a:graphicData uri="http://schemas.openxmlformats.org/presentationml/2006/ole">
            <mc:AlternateContent xmlns:mc="http://schemas.openxmlformats.org/markup-compatibility/2006">
              <mc:Choice xmlns:v="urn:schemas-microsoft-com:vml" Requires="v">
                <p:oleObj spid="_x0000_s21196" r:id="rId23" imgW="126835" imgH="152202" progId="Equation.DSMT4">
                  <p:embed/>
                </p:oleObj>
              </mc:Choice>
              <mc:Fallback>
                <p:oleObj r:id="rId23" imgW="126835" imgH="152202"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70394" y="3729356"/>
                        <a:ext cx="140298" cy="278178"/>
                      </a:xfrm>
                      <a:prstGeom prst="rect">
                        <a:avLst/>
                      </a:prstGeom>
                      <a:noFill/>
                    </p:spPr>
                  </p:pic>
                </p:oleObj>
              </mc:Fallback>
            </mc:AlternateContent>
          </a:graphicData>
        </a:graphic>
      </p:graphicFrame>
      <p:sp>
        <p:nvSpPr>
          <p:cNvPr id="69" name="Rectangle 61"/>
          <p:cNvSpPr>
            <a:spLocks noChangeArrowheads="1"/>
          </p:cNvSpPr>
          <p:nvPr/>
        </p:nvSpPr>
        <p:spPr bwMode="auto">
          <a:xfrm>
            <a:off x="0" y="0"/>
            <a:ext cx="1857739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0" name="对象 69"/>
          <p:cNvGraphicFramePr>
            <a:graphicFrameLocks noChangeAspect="1"/>
          </p:cNvGraphicFramePr>
          <p:nvPr>
            <p:extLst/>
          </p:nvPr>
        </p:nvGraphicFramePr>
        <p:xfrm>
          <a:off x="8975950" y="3717650"/>
          <a:ext cx="140298" cy="278178"/>
        </p:xfrm>
        <a:graphic>
          <a:graphicData uri="http://schemas.openxmlformats.org/presentationml/2006/ole">
            <mc:AlternateContent xmlns:mc="http://schemas.openxmlformats.org/markup-compatibility/2006">
              <mc:Choice xmlns:v="urn:schemas-microsoft-com:vml" Requires="v">
                <p:oleObj spid="_x0000_s21197" r:id="rId24" imgW="126890" imgH="190335" progId="Equation.DSMT4">
                  <p:embed/>
                </p:oleObj>
              </mc:Choice>
              <mc:Fallback>
                <p:oleObj r:id="rId24" imgW="126890" imgH="190335"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975950" y="3717650"/>
                        <a:ext cx="140298" cy="278178"/>
                      </a:xfrm>
                      <a:prstGeom prst="rect">
                        <a:avLst/>
                      </a:prstGeom>
                      <a:noFill/>
                    </p:spPr>
                  </p:pic>
                </p:oleObj>
              </mc:Fallback>
            </mc:AlternateContent>
          </a:graphicData>
        </a:graphic>
      </p:graphicFrame>
      <p:sp>
        <p:nvSpPr>
          <p:cNvPr id="71" name="Rectangle 63"/>
          <p:cNvSpPr>
            <a:spLocks noChangeArrowheads="1"/>
          </p:cNvSpPr>
          <p:nvPr/>
        </p:nvSpPr>
        <p:spPr bwMode="auto">
          <a:xfrm>
            <a:off x="0" y="0"/>
            <a:ext cx="1433769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2" name="对象 71"/>
          <p:cNvGraphicFramePr>
            <a:graphicFrameLocks noChangeAspect="1"/>
          </p:cNvGraphicFramePr>
          <p:nvPr>
            <p:extLst/>
          </p:nvPr>
        </p:nvGraphicFramePr>
        <p:xfrm>
          <a:off x="9116248" y="3781135"/>
          <a:ext cx="429384" cy="214693"/>
        </p:xfrm>
        <a:graphic>
          <a:graphicData uri="http://schemas.openxmlformats.org/presentationml/2006/ole">
            <mc:AlternateContent xmlns:mc="http://schemas.openxmlformats.org/markup-compatibility/2006">
              <mc:Choice xmlns:v="urn:schemas-microsoft-com:vml" Requires="v">
                <p:oleObj spid="_x0000_s21198" r:id="rId26" imgW="368300" imgH="190500" progId="Equation.DSMT4">
                  <p:embed/>
                </p:oleObj>
              </mc:Choice>
              <mc:Fallback>
                <p:oleObj r:id="rId26" imgW="368300" imgH="190500" progId="Equation.DSMT4">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116248" y="3781135"/>
                        <a:ext cx="429384" cy="214693"/>
                      </a:xfrm>
                      <a:prstGeom prst="rect">
                        <a:avLst/>
                      </a:prstGeom>
                      <a:noFill/>
                    </p:spPr>
                  </p:pic>
                </p:oleObj>
              </mc:Fallback>
            </mc:AlternateContent>
          </a:graphicData>
        </a:graphic>
      </p:graphicFrame>
      <p:graphicFrame>
        <p:nvGraphicFramePr>
          <p:cNvPr id="73" name="对象 72"/>
          <p:cNvGraphicFramePr>
            <a:graphicFrameLocks noChangeAspect="1"/>
          </p:cNvGraphicFramePr>
          <p:nvPr>
            <p:extLst/>
          </p:nvPr>
        </p:nvGraphicFramePr>
        <p:xfrm>
          <a:off x="3666147" y="4387384"/>
          <a:ext cx="140298" cy="278178"/>
        </p:xfrm>
        <a:graphic>
          <a:graphicData uri="http://schemas.openxmlformats.org/presentationml/2006/ole">
            <mc:AlternateContent xmlns:mc="http://schemas.openxmlformats.org/markup-compatibility/2006">
              <mc:Choice xmlns:v="urn:schemas-microsoft-com:vml" Requires="v">
                <p:oleObj spid="_x0000_s21199" r:id="rId28" imgW="126835" imgH="152202" progId="Equation.DSMT4">
                  <p:embed/>
                </p:oleObj>
              </mc:Choice>
              <mc:Fallback>
                <p:oleObj r:id="rId28" imgW="126835" imgH="152202"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66147" y="4387384"/>
                        <a:ext cx="140298" cy="278178"/>
                      </a:xfrm>
                      <a:prstGeom prst="rect">
                        <a:avLst/>
                      </a:prstGeom>
                      <a:noFill/>
                    </p:spPr>
                  </p:pic>
                </p:oleObj>
              </mc:Fallback>
            </mc:AlternateContent>
          </a:graphicData>
        </a:graphic>
      </p:graphicFrame>
      <p:graphicFrame>
        <p:nvGraphicFramePr>
          <p:cNvPr id="74" name="对象 73"/>
          <p:cNvGraphicFramePr>
            <a:graphicFrameLocks noChangeAspect="1"/>
          </p:cNvGraphicFramePr>
          <p:nvPr>
            <p:extLst/>
          </p:nvPr>
        </p:nvGraphicFramePr>
        <p:xfrm>
          <a:off x="3665235" y="5040211"/>
          <a:ext cx="140298" cy="278178"/>
        </p:xfrm>
        <a:graphic>
          <a:graphicData uri="http://schemas.openxmlformats.org/presentationml/2006/ole">
            <mc:AlternateContent xmlns:mc="http://schemas.openxmlformats.org/markup-compatibility/2006">
              <mc:Choice xmlns:v="urn:schemas-microsoft-com:vml" Requires="v">
                <p:oleObj spid="_x0000_s21200" r:id="rId29" imgW="126835" imgH="152202" progId="Equation.DSMT4">
                  <p:embed/>
                </p:oleObj>
              </mc:Choice>
              <mc:Fallback>
                <p:oleObj r:id="rId29" imgW="126835" imgH="152202"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65235" y="5040211"/>
                        <a:ext cx="140298" cy="278178"/>
                      </a:xfrm>
                      <a:prstGeom prst="rect">
                        <a:avLst/>
                      </a:prstGeom>
                      <a:noFill/>
                    </p:spPr>
                  </p:pic>
                </p:oleObj>
              </mc:Fallback>
            </mc:AlternateContent>
          </a:graphicData>
        </a:graphic>
      </p:graphicFrame>
      <p:graphicFrame>
        <p:nvGraphicFramePr>
          <p:cNvPr id="75" name="对象 74"/>
          <p:cNvGraphicFramePr>
            <a:graphicFrameLocks noChangeAspect="1"/>
          </p:cNvGraphicFramePr>
          <p:nvPr>
            <p:extLst/>
          </p:nvPr>
        </p:nvGraphicFramePr>
        <p:xfrm>
          <a:off x="3662664" y="5705362"/>
          <a:ext cx="140298" cy="278178"/>
        </p:xfrm>
        <a:graphic>
          <a:graphicData uri="http://schemas.openxmlformats.org/presentationml/2006/ole">
            <mc:AlternateContent xmlns:mc="http://schemas.openxmlformats.org/markup-compatibility/2006">
              <mc:Choice xmlns:v="urn:schemas-microsoft-com:vml" Requires="v">
                <p:oleObj spid="_x0000_s21201" r:id="rId30" imgW="126835" imgH="152202" progId="Equation.DSMT4">
                  <p:embed/>
                </p:oleObj>
              </mc:Choice>
              <mc:Fallback>
                <p:oleObj r:id="rId30" imgW="126835" imgH="152202"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662664" y="5705362"/>
                        <a:ext cx="140298" cy="278178"/>
                      </a:xfrm>
                      <a:prstGeom prst="rect">
                        <a:avLst/>
                      </a:prstGeom>
                      <a:noFill/>
                    </p:spPr>
                  </p:pic>
                </p:oleObj>
              </mc:Fallback>
            </mc:AlternateContent>
          </a:graphicData>
        </a:graphic>
      </p:graphicFrame>
      <p:graphicFrame>
        <p:nvGraphicFramePr>
          <p:cNvPr id="76" name="对象 75"/>
          <p:cNvGraphicFramePr>
            <a:graphicFrameLocks noChangeAspect="1"/>
          </p:cNvGraphicFramePr>
          <p:nvPr>
            <p:extLst/>
          </p:nvPr>
        </p:nvGraphicFramePr>
        <p:xfrm>
          <a:off x="5061118" y="4368208"/>
          <a:ext cx="290962" cy="290962"/>
        </p:xfrm>
        <a:graphic>
          <a:graphicData uri="http://schemas.openxmlformats.org/presentationml/2006/ole">
            <mc:AlternateContent xmlns:mc="http://schemas.openxmlformats.org/markup-compatibility/2006">
              <mc:Choice xmlns:v="urn:schemas-microsoft-com:vml" Requires="v">
                <p:oleObj spid="_x0000_s21202" r:id="rId31" imgW="152268" imgH="203024" progId="Equation.DSMT4">
                  <p:embed/>
                </p:oleObj>
              </mc:Choice>
              <mc:Fallback>
                <p:oleObj r:id="rId31" imgW="152268" imgH="203024"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61118" y="4368208"/>
                        <a:ext cx="290962" cy="290962"/>
                      </a:xfrm>
                      <a:prstGeom prst="rect">
                        <a:avLst/>
                      </a:prstGeom>
                      <a:noFill/>
                    </p:spPr>
                  </p:pic>
                </p:oleObj>
              </mc:Fallback>
            </mc:AlternateContent>
          </a:graphicData>
        </a:graphic>
      </p:graphicFrame>
      <p:graphicFrame>
        <p:nvGraphicFramePr>
          <p:cNvPr id="77" name="对象 76"/>
          <p:cNvGraphicFramePr>
            <a:graphicFrameLocks noChangeAspect="1"/>
          </p:cNvGraphicFramePr>
          <p:nvPr>
            <p:extLst/>
          </p:nvPr>
        </p:nvGraphicFramePr>
        <p:xfrm>
          <a:off x="5067455" y="5049972"/>
          <a:ext cx="290962" cy="290962"/>
        </p:xfrm>
        <a:graphic>
          <a:graphicData uri="http://schemas.openxmlformats.org/presentationml/2006/ole">
            <mc:AlternateContent xmlns:mc="http://schemas.openxmlformats.org/markup-compatibility/2006">
              <mc:Choice xmlns:v="urn:schemas-microsoft-com:vml" Requires="v">
                <p:oleObj spid="_x0000_s21203" r:id="rId32" imgW="152268" imgH="203024" progId="Equation.DSMT4">
                  <p:embed/>
                </p:oleObj>
              </mc:Choice>
              <mc:Fallback>
                <p:oleObj r:id="rId32" imgW="152268" imgH="203024"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67455" y="5049972"/>
                        <a:ext cx="290962" cy="290962"/>
                      </a:xfrm>
                      <a:prstGeom prst="rect">
                        <a:avLst/>
                      </a:prstGeom>
                      <a:noFill/>
                    </p:spPr>
                  </p:pic>
                </p:oleObj>
              </mc:Fallback>
            </mc:AlternateContent>
          </a:graphicData>
        </a:graphic>
      </p:graphicFrame>
      <p:graphicFrame>
        <p:nvGraphicFramePr>
          <p:cNvPr id="78" name="对象 77"/>
          <p:cNvGraphicFramePr>
            <a:graphicFrameLocks noChangeAspect="1"/>
          </p:cNvGraphicFramePr>
          <p:nvPr>
            <p:extLst/>
          </p:nvPr>
        </p:nvGraphicFramePr>
        <p:xfrm>
          <a:off x="5052572" y="5692578"/>
          <a:ext cx="290962" cy="290962"/>
        </p:xfrm>
        <a:graphic>
          <a:graphicData uri="http://schemas.openxmlformats.org/presentationml/2006/ole">
            <mc:AlternateContent xmlns:mc="http://schemas.openxmlformats.org/markup-compatibility/2006">
              <mc:Choice xmlns:v="urn:schemas-microsoft-com:vml" Requires="v">
                <p:oleObj spid="_x0000_s21204" r:id="rId33" imgW="152268" imgH="203024" progId="Equation.DSMT4">
                  <p:embed/>
                </p:oleObj>
              </mc:Choice>
              <mc:Fallback>
                <p:oleObj r:id="rId33" imgW="152268" imgH="203024"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52572" y="5692578"/>
                        <a:ext cx="290962" cy="290962"/>
                      </a:xfrm>
                      <a:prstGeom prst="rect">
                        <a:avLst/>
                      </a:prstGeom>
                      <a:noFill/>
                    </p:spPr>
                  </p:pic>
                </p:oleObj>
              </mc:Fallback>
            </mc:AlternateContent>
          </a:graphicData>
        </a:graphic>
      </p:graphicFrame>
      <p:sp>
        <p:nvSpPr>
          <p:cNvPr id="79" name="Rectangle 65"/>
          <p:cNvSpPr>
            <a:spLocks noChangeArrowheads="1"/>
          </p:cNvSpPr>
          <p:nvPr/>
        </p:nvSpPr>
        <p:spPr bwMode="auto">
          <a:xfrm>
            <a:off x="0" y="0"/>
            <a:ext cx="1857739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0" name="对象 79"/>
          <p:cNvGraphicFramePr>
            <a:graphicFrameLocks noChangeAspect="1"/>
          </p:cNvGraphicFramePr>
          <p:nvPr>
            <p:extLst/>
          </p:nvPr>
        </p:nvGraphicFramePr>
        <p:xfrm>
          <a:off x="7200938" y="3724395"/>
          <a:ext cx="140298" cy="278178"/>
        </p:xfrm>
        <a:graphic>
          <a:graphicData uri="http://schemas.openxmlformats.org/presentationml/2006/ole">
            <mc:AlternateContent xmlns:mc="http://schemas.openxmlformats.org/markup-compatibility/2006">
              <mc:Choice xmlns:v="urn:schemas-microsoft-com:vml" Requires="v">
                <p:oleObj spid="_x0000_s21205" r:id="rId34" imgW="126890" imgH="190335" progId="Equation.DSMT4">
                  <p:embed/>
                </p:oleObj>
              </mc:Choice>
              <mc:Fallback>
                <p:oleObj r:id="rId34" imgW="126890" imgH="190335" progId="Equation.DSMT4">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200938" y="3724395"/>
                        <a:ext cx="140298" cy="278178"/>
                      </a:xfrm>
                      <a:prstGeom prst="rect">
                        <a:avLst/>
                      </a:prstGeom>
                      <a:noFill/>
                    </p:spPr>
                  </p:pic>
                </p:oleObj>
              </mc:Fallback>
            </mc:AlternateContent>
          </a:graphicData>
        </a:graphic>
      </p:graphicFrame>
      <p:graphicFrame>
        <p:nvGraphicFramePr>
          <p:cNvPr id="81" name="对象 80"/>
          <p:cNvGraphicFramePr>
            <a:graphicFrameLocks noChangeAspect="1"/>
          </p:cNvGraphicFramePr>
          <p:nvPr>
            <p:extLst/>
          </p:nvPr>
        </p:nvGraphicFramePr>
        <p:xfrm>
          <a:off x="6137677" y="4394710"/>
          <a:ext cx="140298" cy="278178"/>
        </p:xfrm>
        <a:graphic>
          <a:graphicData uri="http://schemas.openxmlformats.org/presentationml/2006/ole">
            <mc:AlternateContent xmlns:mc="http://schemas.openxmlformats.org/markup-compatibility/2006">
              <mc:Choice xmlns:v="urn:schemas-microsoft-com:vml" Requires="v">
                <p:oleObj spid="_x0000_s21206" r:id="rId36" imgW="126835" imgH="152202" progId="Equation.DSMT4">
                  <p:embed/>
                </p:oleObj>
              </mc:Choice>
              <mc:Fallback>
                <p:oleObj r:id="rId36" imgW="126835" imgH="152202"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37677" y="4394710"/>
                        <a:ext cx="140298" cy="278178"/>
                      </a:xfrm>
                      <a:prstGeom prst="rect">
                        <a:avLst/>
                      </a:prstGeom>
                      <a:noFill/>
                    </p:spPr>
                  </p:pic>
                </p:oleObj>
              </mc:Fallback>
            </mc:AlternateContent>
          </a:graphicData>
        </a:graphic>
      </p:graphicFrame>
      <p:graphicFrame>
        <p:nvGraphicFramePr>
          <p:cNvPr id="82" name="对象 81"/>
          <p:cNvGraphicFramePr>
            <a:graphicFrameLocks noChangeAspect="1"/>
          </p:cNvGraphicFramePr>
          <p:nvPr>
            <p:extLst/>
          </p:nvPr>
        </p:nvGraphicFramePr>
        <p:xfrm>
          <a:off x="6137677" y="5049972"/>
          <a:ext cx="140298" cy="278178"/>
        </p:xfrm>
        <a:graphic>
          <a:graphicData uri="http://schemas.openxmlformats.org/presentationml/2006/ole">
            <mc:AlternateContent xmlns:mc="http://schemas.openxmlformats.org/markup-compatibility/2006">
              <mc:Choice xmlns:v="urn:schemas-microsoft-com:vml" Requires="v">
                <p:oleObj spid="_x0000_s21207" r:id="rId37" imgW="126835" imgH="152202" progId="Equation.DSMT4">
                  <p:embed/>
                </p:oleObj>
              </mc:Choice>
              <mc:Fallback>
                <p:oleObj r:id="rId37" imgW="126835" imgH="152202"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37677" y="5049972"/>
                        <a:ext cx="140298" cy="278178"/>
                      </a:xfrm>
                      <a:prstGeom prst="rect">
                        <a:avLst/>
                      </a:prstGeom>
                      <a:noFill/>
                    </p:spPr>
                  </p:pic>
                </p:oleObj>
              </mc:Fallback>
            </mc:AlternateContent>
          </a:graphicData>
        </a:graphic>
      </p:graphicFrame>
      <p:graphicFrame>
        <p:nvGraphicFramePr>
          <p:cNvPr id="83" name="对象 82"/>
          <p:cNvGraphicFramePr>
            <a:graphicFrameLocks noChangeAspect="1"/>
          </p:cNvGraphicFramePr>
          <p:nvPr>
            <p:extLst/>
          </p:nvPr>
        </p:nvGraphicFramePr>
        <p:xfrm>
          <a:off x="6130119" y="5703633"/>
          <a:ext cx="140298" cy="278178"/>
        </p:xfrm>
        <a:graphic>
          <a:graphicData uri="http://schemas.openxmlformats.org/presentationml/2006/ole">
            <mc:AlternateContent xmlns:mc="http://schemas.openxmlformats.org/markup-compatibility/2006">
              <mc:Choice xmlns:v="urn:schemas-microsoft-com:vml" Requires="v">
                <p:oleObj spid="_x0000_s21208" r:id="rId38" imgW="126835" imgH="152202" progId="Equation.DSMT4">
                  <p:embed/>
                </p:oleObj>
              </mc:Choice>
              <mc:Fallback>
                <p:oleObj r:id="rId38" imgW="126835" imgH="152202"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30119" y="5703633"/>
                        <a:ext cx="140298" cy="278178"/>
                      </a:xfrm>
                      <a:prstGeom prst="rect">
                        <a:avLst/>
                      </a:prstGeom>
                      <a:noFill/>
                    </p:spPr>
                  </p:pic>
                </p:oleObj>
              </mc:Fallback>
            </mc:AlternateContent>
          </a:graphicData>
        </a:graphic>
      </p:graphicFrame>
      <p:sp>
        <p:nvSpPr>
          <p:cNvPr id="84" name="Rectangle 67"/>
          <p:cNvSpPr>
            <a:spLocks noChangeArrowheads="1"/>
          </p:cNvSpPr>
          <p:nvPr/>
        </p:nvSpPr>
        <p:spPr bwMode="auto">
          <a:xfrm>
            <a:off x="0" y="0"/>
            <a:ext cx="1433769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85" name="对象 84"/>
          <p:cNvGraphicFramePr>
            <a:graphicFrameLocks noChangeAspect="1"/>
          </p:cNvGraphicFramePr>
          <p:nvPr>
            <p:extLst/>
          </p:nvPr>
        </p:nvGraphicFramePr>
        <p:xfrm>
          <a:off x="7122633" y="4344844"/>
          <a:ext cx="581922" cy="290962"/>
        </p:xfrm>
        <a:graphic>
          <a:graphicData uri="http://schemas.openxmlformats.org/presentationml/2006/ole">
            <mc:AlternateContent xmlns:mc="http://schemas.openxmlformats.org/markup-compatibility/2006">
              <mc:Choice xmlns:v="urn:schemas-microsoft-com:vml" Requires="v">
                <p:oleObj spid="_x0000_s21209" r:id="rId39" imgW="342751" imgH="190417" progId="Equation.DSMT4">
                  <p:embed/>
                </p:oleObj>
              </mc:Choice>
              <mc:Fallback>
                <p:oleObj r:id="rId39" imgW="342751" imgH="190417" progId="Equation.DSMT4">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122633" y="4344844"/>
                        <a:ext cx="581922" cy="290962"/>
                      </a:xfrm>
                      <a:prstGeom prst="rect">
                        <a:avLst/>
                      </a:prstGeom>
                      <a:noFill/>
                    </p:spPr>
                  </p:pic>
                </p:oleObj>
              </mc:Fallback>
            </mc:AlternateContent>
          </a:graphicData>
        </a:graphic>
      </p:graphicFrame>
      <p:graphicFrame>
        <p:nvGraphicFramePr>
          <p:cNvPr id="86" name="对象 85"/>
          <p:cNvGraphicFramePr>
            <a:graphicFrameLocks noChangeAspect="1"/>
          </p:cNvGraphicFramePr>
          <p:nvPr>
            <p:extLst/>
          </p:nvPr>
        </p:nvGraphicFramePr>
        <p:xfrm>
          <a:off x="7147881" y="5049248"/>
          <a:ext cx="140298" cy="278178"/>
        </p:xfrm>
        <a:graphic>
          <a:graphicData uri="http://schemas.openxmlformats.org/presentationml/2006/ole">
            <mc:AlternateContent xmlns:mc="http://schemas.openxmlformats.org/markup-compatibility/2006">
              <mc:Choice xmlns:v="urn:schemas-microsoft-com:vml" Requires="v">
                <p:oleObj spid="_x0000_s21210" r:id="rId41" imgW="126890" imgH="190335" progId="Equation.DSMT4">
                  <p:embed/>
                </p:oleObj>
              </mc:Choice>
              <mc:Fallback>
                <p:oleObj r:id="rId41" imgW="126890" imgH="190335" progId="Equation.DSMT4">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147881" y="5049248"/>
                        <a:ext cx="140298" cy="278178"/>
                      </a:xfrm>
                      <a:prstGeom prst="rect">
                        <a:avLst/>
                      </a:prstGeom>
                      <a:noFill/>
                    </p:spPr>
                  </p:pic>
                </p:oleObj>
              </mc:Fallback>
            </mc:AlternateContent>
          </a:graphicData>
        </a:graphic>
      </p:graphicFrame>
      <p:graphicFrame>
        <p:nvGraphicFramePr>
          <p:cNvPr id="87" name="对象 86"/>
          <p:cNvGraphicFramePr>
            <a:graphicFrameLocks noChangeAspect="1"/>
          </p:cNvGraphicFramePr>
          <p:nvPr>
            <p:extLst/>
          </p:nvPr>
        </p:nvGraphicFramePr>
        <p:xfrm>
          <a:off x="7122633" y="5685713"/>
          <a:ext cx="581922" cy="290962"/>
        </p:xfrm>
        <a:graphic>
          <a:graphicData uri="http://schemas.openxmlformats.org/presentationml/2006/ole">
            <mc:AlternateContent xmlns:mc="http://schemas.openxmlformats.org/markup-compatibility/2006">
              <mc:Choice xmlns:v="urn:schemas-microsoft-com:vml" Requires="v">
                <p:oleObj spid="_x0000_s21211" r:id="rId42" imgW="342751" imgH="190417" progId="Equation.DSMT4">
                  <p:embed/>
                </p:oleObj>
              </mc:Choice>
              <mc:Fallback>
                <p:oleObj r:id="rId42" imgW="342751" imgH="190417" progId="Equation.DSMT4">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122633" y="5685713"/>
                        <a:ext cx="581922" cy="290962"/>
                      </a:xfrm>
                      <a:prstGeom prst="rect">
                        <a:avLst/>
                      </a:prstGeom>
                      <a:noFill/>
                    </p:spPr>
                  </p:pic>
                </p:oleObj>
              </mc:Fallback>
            </mc:AlternateContent>
          </a:graphicData>
        </a:graphic>
      </p:graphicFrame>
      <p:graphicFrame>
        <p:nvGraphicFramePr>
          <p:cNvPr id="88" name="对象 87"/>
          <p:cNvGraphicFramePr>
            <a:graphicFrameLocks noChangeAspect="1"/>
          </p:cNvGraphicFramePr>
          <p:nvPr>
            <p:extLst/>
          </p:nvPr>
        </p:nvGraphicFramePr>
        <p:xfrm>
          <a:off x="7963760" y="3738711"/>
          <a:ext cx="140298" cy="278178"/>
        </p:xfrm>
        <a:graphic>
          <a:graphicData uri="http://schemas.openxmlformats.org/presentationml/2006/ole">
            <mc:AlternateContent xmlns:mc="http://schemas.openxmlformats.org/markup-compatibility/2006">
              <mc:Choice xmlns:v="urn:schemas-microsoft-com:vml" Requires="v">
                <p:oleObj spid="_x0000_s21212" r:id="rId43" imgW="126835" imgH="152202" progId="Equation.DSMT4">
                  <p:embed/>
                </p:oleObj>
              </mc:Choice>
              <mc:Fallback>
                <p:oleObj r:id="rId43" imgW="126835" imgH="152202"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963760" y="3738711"/>
                        <a:ext cx="140298" cy="278178"/>
                      </a:xfrm>
                      <a:prstGeom prst="rect">
                        <a:avLst/>
                      </a:prstGeom>
                      <a:noFill/>
                    </p:spPr>
                  </p:pic>
                </p:oleObj>
              </mc:Fallback>
            </mc:AlternateContent>
          </a:graphicData>
        </a:graphic>
      </p:graphicFrame>
      <p:graphicFrame>
        <p:nvGraphicFramePr>
          <p:cNvPr id="89" name="对象 88"/>
          <p:cNvGraphicFramePr>
            <a:graphicFrameLocks noChangeAspect="1"/>
          </p:cNvGraphicFramePr>
          <p:nvPr>
            <p:extLst/>
          </p:nvPr>
        </p:nvGraphicFramePr>
        <p:xfrm>
          <a:off x="8295621" y="4379263"/>
          <a:ext cx="140298" cy="278178"/>
        </p:xfrm>
        <a:graphic>
          <a:graphicData uri="http://schemas.openxmlformats.org/presentationml/2006/ole">
            <mc:AlternateContent xmlns:mc="http://schemas.openxmlformats.org/markup-compatibility/2006">
              <mc:Choice xmlns:v="urn:schemas-microsoft-com:vml" Requires="v">
                <p:oleObj spid="_x0000_s21213" r:id="rId44" imgW="126835" imgH="152202" progId="Equation.DSMT4">
                  <p:embed/>
                </p:oleObj>
              </mc:Choice>
              <mc:Fallback>
                <p:oleObj r:id="rId44" imgW="126835" imgH="152202"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95621" y="4379263"/>
                        <a:ext cx="140298" cy="278178"/>
                      </a:xfrm>
                      <a:prstGeom prst="rect">
                        <a:avLst/>
                      </a:prstGeom>
                      <a:noFill/>
                    </p:spPr>
                  </p:pic>
                </p:oleObj>
              </mc:Fallback>
            </mc:AlternateContent>
          </a:graphicData>
        </a:graphic>
      </p:graphicFrame>
      <p:graphicFrame>
        <p:nvGraphicFramePr>
          <p:cNvPr id="90" name="对象 89"/>
          <p:cNvGraphicFramePr>
            <a:graphicFrameLocks noChangeAspect="1"/>
          </p:cNvGraphicFramePr>
          <p:nvPr>
            <p:extLst/>
          </p:nvPr>
        </p:nvGraphicFramePr>
        <p:xfrm>
          <a:off x="7940911" y="5061877"/>
          <a:ext cx="140298" cy="278178"/>
        </p:xfrm>
        <a:graphic>
          <a:graphicData uri="http://schemas.openxmlformats.org/presentationml/2006/ole">
            <mc:AlternateContent xmlns:mc="http://schemas.openxmlformats.org/markup-compatibility/2006">
              <mc:Choice xmlns:v="urn:schemas-microsoft-com:vml" Requires="v">
                <p:oleObj spid="_x0000_s21214" r:id="rId45" imgW="126835" imgH="152202" progId="Equation.DSMT4">
                  <p:embed/>
                </p:oleObj>
              </mc:Choice>
              <mc:Fallback>
                <p:oleObj r:id="rId45" imgW="126835" imgH="152202"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940911" y="5061877"/>
                        <a:ext cx="140298" cy="278178"/>
                      </a:xfrm>
                      <a:prstGeom prst="rect">
                        <a:avLst/>
                      </a:prstGeom>
                      <a:noFill/>
                    </p:spPr>
                  </p:pic>
                </p:oleObj>
              </mc:Fallback>
            </mc:AlternateContent>
          </a:graphicData>
        </a:graphic>
      </p:graphicFrame>
      <p:graphicFrame>
        <p:nvGraphicFramePr>
          <p:cNvPr id="91" name="对象 90"/>
          <p:cNvGraphicFramePr>
            <a:graphicFrameLocks noChangeAspect="1"/>
          </p:cNvGraphicFramePr>
          <p:nvPr>
            <p:extLst/>
          </p:nvPr>
        </p:nvGraphicFramePr>
        <p:xfrm>
          <a:off x="8285387" y="5692578"/>
          <a:ext cx="140298" cy="278178"/>
        </p:xfrm>
        <a:graphic>
          <a:graphicData uri="http://schemas.openxmlformats.org/presentationml/2006/ole">
            <mc:AlternateContent xmlns:mc="http://schemas.openxmlformats.org/markup-compatibility/2006">
              <mc:Choice xmlns:v="urn:schemas-microsoft-com:vml" Requires="v">
                <p:oleObj spid="_x0000_s21215" r:id="rId46" imgW="126835" imgH="152202" progId="Equation.DSMT4">
                  <p:embed/>
                </p:oleObj>
              </mc:Choice>
              <mc:Fallback>
                <p:oleObj r:id="rId46" imgW="126835" imgH="152202"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85387" y="5692578"/>
                        <a:ext cx="140298" cy="278178"/>
                      </a:xfrm>
                      <a:prstGeom prst="rect">
                        <a:avLst/>
                      </a:prstGeom>
                      <a:noFill/>
                    </p:spPr>
                  </p:pic>
                </p:oleObj>
              </mc:Fallback>
            </mc:AlternateContent>
          </a:graphicData>
        </a:graphic>
      </p:graphicFrame>
      <p:sp>
        <p:nvSpPr>
          <p:cNvPr id="92" name="Rectangle 69"/>
          <p:cNvSpPr>
            <a:spLocks noChangeArrowheads="1"/>
          </p:cNvSpPr>
          <p:nvPr/>
        </p:nvSpPr>
        <p:spPr bwMode="auto">
          <a:xfrm>
            <a:off x="0" y="0"/>
            <a:ext cx="1433769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93" name="对象 92"/>
          <p:cNvGraphicFramePr>
            <a:graphicFrameLocks noChangeAspect="1"/>
          </p:cNvGraphicFramePr>
          <p:nvPr>
            <p:extLst/>
          </p:nvPr>
        </p:nvGraphicFramePr>
        <p:xfrm>
          <a:off x="9330940" y="4357920"/>
          <a:ext cx="582761" cy="291382"/>
        </p:xfrm>
        <a:graphic>
          <a:graphicData uri="http://schemas.openxmlformats.org/presentationml/2006/ole">
            <mc:AlternateContent xmlns:mc="http://schemas.openxmlformats.org/markup-compatibility/2006">
              <mc:Choice xmlns:v="urn:schemas-microsoft-com:vml" Requires="v">
                <p:oleObj spid="_x0000_s21216" r:id="rId47" imgW="342751" imgH="190417" progId="Equation.DSMT4">
                  <p:embed/>
                </p:oleObj>
              </mc:Choice>
              <mc:Fallback>
                <p:oleObj r:id="rId47" imgW="342751" imgH="190417" progId="Equation.DSMT4">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9330940" y="4357920"/>
                        <a:ext cx="582761" cy="291382"/>
                      </a:xfrm>
                      <a:prstGeom prst="rect">
                        <a:avLst/>
                      </a:prstGeom>
                      <a:noFill/>
                    </p:spPr>
                  </p:pic>
                </p:oleObj>
              </mc:Fallback>
            </mc:AlternateContent>
          </a:graphicData>
        </a:graphic>
      </p:graphicFrame>
      <p:graphicFrame>
        <p:nvGraphicFramePr>
          <p:cNvPr id="94" name="对象 93"/>
          <p:cNvGraphicFramePr>
            <a:graphicFrameLocks noChangeAspect="1"/>
          </p:cNvGraphicFramePr>
          <p:nvPr>
            <p:extLst/>
          </p:nvPr>
        </p:nvGraphicFramePr>
        <p:xfrm>
          <a:off x="9288695" y="5662259"/>
          <a:ext cx="582761" cy="291382"/>
        </p:xfrm>
        <a:graphic>
          <a:graphicData uri="http://schemas.openxmlformats.org/presentationml/2006/ole">
            <mc:AlternateContent xmlns:mc="http://schemas.openxmlformats.org/markup-compatibility/2006">
              <mc:Choice xmlns:v="urn:schemas-microsoft-com:vml" Requires="v">
                <p:oleObj spid="_x0000_s21217" r:id="rId49" imgW="342751" imgH="190417" progId="Equation.DSMT4">
                  <p:embed/>
                </p:oleObj>
              </mc:Choice>
              <mc:Fallback>
                <p:oleObj r:id="rId49" imgW="342751" imgH="190417" progId="Equation.DSMT4">
                  <p:embed/>
                  <p:pic>
                    <p:nvPicPr>
                      <p:cNvPr id="0" name=""/>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9288695" y="5662259"/>
                        <a:ext cx="582761" cy="291382"/>
                      </a:xfrm>
                      <a:prstGeom prst="rect">
                        <a:avLst/>
                      </a:prstGeom>
                      <a:noFill/>
                    </p:spPr>
                  </p:pic>
                </p:oleObj>
              </mc:Fallback>
            </mc:AlternateContent>
          </a:graphicData>
        </a:graphic>
      </p:graphicFrame>
      <p:sp>
        <p:nvSpPr>
          <p:cNvPr id="95" name="文本框 94"/>
          <p:cNvSpPr txBox="1"/>
          <p:nvPr/>
        </p:nvSpPr>
        <p:spPr>
          <a:xfrm>
            <a:off x="2003714" y="1335016"/>
            <a:ext cx="1100138" cy="338554"/>
          </a:xfrm>
          <a:prstGeom prst="rect">
            <a:avLst/>
          </a:prstGeom>
          <a:noFill/>
        </p:spPr>
        <p:txBody>
          <a:bodyPr wrap="square" rtlCol="0">
            <a:spAutoFit/>
          </a:bodyPr>
          <a:lstStyle/>
          <a:p>
            <a:r>
              <a:rPr lang="en-US" altLang="zh-CN" sz="1600" b="1" dirty="0" smtClean="0">
                <a:solidFill>
                  <a:schemeClr val="bg1"/>
                </a:solidFill>
                <a:latin typeface="微软雅黑" panose="020B0503020204020204" pitchFamily="34" charset="-122"/>
                <a:ea typeface="微软雅黑" panose="020B0503020204020204" pitchFamily="34" charset="-122"/>
              </a:rPr>
              <a:t>2</a:t>
            </a:r>
            <a:r>
              <a:rPr lang="zh-CN" altLang="en-US" sz="1600" b="1" dirty="0" smtClean="0">
                <a:solidFill>
                  <a:schemeClr val="bg1"/>
                </a:solidFill>
                <a:latin typeface="微软雅黑" panose="020B0503020204020204" pitchFamily="34" charset="-122"/>
                <a:ea typeface="微软雅黑" panose="020B0503020204020204" pitchFamily="34" charset="-122"/>
              </a:rPr>
              <a:t>）例子</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1144821"/>
      </p:ext>
    </p:extLst>
  </p:cSld>
  <p:clrMapOvr>
    <a:masterClrMapping/>
  </p:clrMapOvr>
  <p:transition spd="med">
    <p:pull/>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E:\2017年课程作业\书稿\第二章.图6.2-0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2404" y="1277450"/>
            <a:ext cx="9913124" cy="2560572"/>
          </a:xfrm>
          <a:prstGeom prst="rect">
            <a:avLst/>
          </a:prstGeom>
          <a:noFill/>
          <a:ln>
            <a:noFill/>
          </a:ln>
        </p:spPr>
      </p:pic>
      <p:sp>
        <p:nvSpPr>
          <p:cNvPr id="3" name="矩形 2">
            <a:extLst>
              <a:ext uri="{FF2B5EF4-FFF2-40B4-BE49-F238E27FC236}">
                <a16:creationId xmlns:a16="http://schemas.microsoft.com/office/drawing/2014/main" id="{C0C51645-CD26-4300-B487-079B8D179314}"/>
              </a:ext>
            </a:extLst>
          </p:cNvPr>
          <p:cNvSpPr/>
          <p:nvPr/>
        </p:nvSpPr>
        <p:spPr>
          <a:xfrm>
            <a:off x="4723203"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4" name="标题 1"/>
          <p:cNvSpPr txBox="1">
            <a:spLocks/>
          </p:cNvSpPr>
          <p:nvPr/>
        </p:nvSpPr>
        <p:spPr>
          <a:xfrm>
            <a:off x="4807290"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聚类分析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划分方法</a:t>
            </a: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40298" y="580279"/>
            <a:ext cx="4286735" cy="430887"/>
          </a:xfrm>
          <a:prstGeom prst="rect">
            <a:avLst/>
          </a:prstGeom>
          <a:noFill/>
        </p:spPr>
        <p:txBody>
          <a:bodyPr wrap="square" rtlCol="0">
            <a:spAutoFit/>
          </a:bodyPr>
          <a:lstStyle/>
          <a:p>
            <a:pPr marL="0" lvl="3"/>
            <a:r>
              <a:rPr lang="en-US" altLang="zh-CN" sz="2200" dirty="0">
                <a:latin typeface="微软雅黑" panose="020B0503020204020204" pitchFamily="34" charset="-122"/>
                <a:ea typeface="微软雅黑" panose="020B0503020204020204" pitchFamily="34" charset="-122"/>
              </a:rPr>
              <a:t>2. k-</a:t>
            </a:r>
            <a:r>
              <a:rPr lang="en-US" altLang="zh-CN" sz="2200" dirty="0" err="1">
                <a:latin typeface="微软雅黑" panose="020B0503020204020204" pitchFamily="34" charset="-122"/>
                <a:ea typeface="微软雅黑" panose="020B0503020204020204" pitchFamily="34" charset="-122"/>
              </a:rPr>
              <a:t>medoids</a:t>
            </a:r>
            <a:r>
              <a:rPr lang="zh-CN" altLang="en-US" sz="2200" dirty="0">
                <a:latin typeface="微软雅黑" panose="020B0503020204020204" pitchFamily="34" charset="-122"/>
                <a:ea typeface="微软雅黑" panose="020B0503020204020204" pitchFamily="34" charset="-122"/>
              </a:rPr>
              <a:t>算法</a:t>
            </a:r>
            <a:r>
              <a:rPr lang="en-US" altLang="zh-CN" sz="2200" dirty="0">
                <a:latin typeface="微软雅黑" panose="020B0503020204020204" pitchFamily="34" charset="-122"/>
                <a:ea typeface="微软雅黑" panose="020B0503020204020204" pitchFamily="34" charset="-122"/>
              </a:rPr>
              <a:t>(k-</a:t>
            </a:r>
            <a:r>
              <a:rPr lang="zh-CN" altLang="en-US" sz="2200" dirty="0">
                <a:latin typeface="微软雅黑" panose="020B0503020204020204" pitchFamily="34" charset="-122"/>
                <a:ea typeface="微软雅黑" panose="020B0503020204020204" pitchFamily="34" charset="-122"/>
              </a:rPr>
              <a:t>中心点算法</a:t>
            </a:r>
            <a:r>
              <a:rPr lang="en-US" altLang="zh-CN" sz="2200" dirty="0">
                <a:latin typeface="微软雅黑" panose="020B0503020204020204" pitchFamily="34" charset="-122"/>
                <a:ea typeface="微软雅黑" panose="020B0503020204020204" pitchFamily="34" charset="-122"/>
              </a:rPr>
              <a:t>)</a:t>
            </a:r>
            <a:endParaRPr lang="zh-CN" altLang="zh-CN" sz="2200" dirty="0">
              <a:effectLst>
                <a:glow>
                  <a:srgbClr val="000000"/>
                </a:glow>
                <a:reflection stA="0" endPos="0" fadeDir="0" sx="0" sy="0"/>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3666146" y="3871781"/>
            <a:ext cx="4232035" cy="338554"/>
          </a:xfrm>
          <a:prstGeom prst="rect">
            <a:avLst/>
          </a:prstGeom>
          <a:noFill/>
        </p:spPr>
        <p:txBody>
          <a:bodyPr wrap="square" rtlCol="0">
            <a:spAutoFit/>
          </a:bodyPr>
          <a:lstStyle/>
          <a:p>
            <a:r>
              <a:rPr lang="zh-CN" altLang="zh-CN" sz="1600" dirty="0">
                <a:latin typeface="微软雅黑" panose="020B0503020204020204" pitchFamily="34" charset="-122"/>
                <a:ea typeface="微软雅黑" panose="020B0503020204020204" pitchFamily="34" charset="-122"/>
              </a:rPr>
              <a:t>图</a:t>
            </a:r>
            <a:r>
              <a:rPr lang="en-US" altLang="zh-CN" sz="1600" dirty="0">
                <a:latin typeface="微软雅黑" panose="020B0503020204020204" pitchFamily="34" charset="-122"/>
                <a:ea typeface="微软雅黑" panose="020B0503020204020204" pitchFamily="34" charset="-122"/>
              </a:rPr>
              <a:t>2-23 k-</a:t>
            </a:r>
            <a:r>
              <a:rPr lang="en-US" altLang="zh-CN" sz="1600" dirty="0" err="1">
                <a:latin typeface="微软雅黑" panose="020B0503020204020204" pitchFamily="34" charset="-122"/>
                <a:ea typeface="微软雅黑" panose="020B0503020204020204" pitchFamily="34" charset="-122"/>
              </a:rPr>
              <a:t>medoids</a:t>
            </a:r>
            <a:r>
              <a:rPr lang="zh-CN" altLang="zh-CN" sz="1600" dirty="0">
                <a:latin typeface="微软雅黑" panose="020B0503020204020204" pitchFamily="34" charset="-122"/>
                <a:ea typeface="微软雅黑" panose="020B0503020204020204" pitchFamily="34" charset="-122"/>
              </a:rPr>
              <a:t>聚类代价函数的</a:t>
            </a:r>
            <a:r>
              <a:rPr lang="en-US" altLang="zh-CN" sz="1600" dirty="0">
                <a:latin typeface="微软雅黑" panose="020B0503020204020204" pitchFamily="34" charset="-122"/>
                <a:ea typeface="微软雅黑" panose="020B0503020204020204" pitchFamily="34" charset="-122"/>
              </a:rPr>
              <a:t>4</a:t>
            </a:r>
            <a:r>
              <a:rPr lang="zh-CN" altLang="zh-CN" sz="1600" dirty="0">
                <a:latin typeface="微软雅黑" panose="020B0503020204020204" pitchFamily="34" charset="-122"/>
                <a:ea typeface="微软雅黑" panose="020B0503020204020204" pitchFamily="34" charset="-122"/>
              </a:rPr>
              <a:t>种</a:t>
            </a:r>
            <a:r>
              <a:rPr lang="zh-CN" altLang="zh-CN" sz="1600" dirty="0" smtClean="0">
                <a:latin typeface="微软雅黑" panose="020B0503020204020204" pitchFamily="34" charset="-122"/>
                <a:ea typeface="微软雅黑" panose="020B0503020204020204" pitchFamily="34" charset="-122"/>
              </a:rPr>
              <a:t>情况</a:t>
            </a:r>
            <a:endParaRPr lang="zh-CN" altLang="zh-CN" sz="1600" dirty="0">
              <a:latin typeface="微软雅黑" panose="020B0503020204020204" pitchFamily="34" charset="-122"/>
              <a:ea typeface="微软雅黑" panose="020B0503020204020204" pitchFamily="34" charset="-122"/>
            </a:endParaRPr>
          </a:p>
        </p:txBody>
      </p:sp>
      <p:cxnSp>
        <p:nvCxnSpPr>
          <p:cNvPr id="23" name="直接连接符 22"/>
          <p:cNvCxnSpPr>
            <a:cxnSpLocks noChangeShapeType="1"/>
          </p:cNvCxnSpPr>
          <p:nvPr/>
        </p:nvCxnSpPr>
        <p:spPr bwMode="auto">
          <a:xfrm>
            <a:off x="5771096" y="4452361"/>
            <a:ext cx="0" cy="659684"/>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cxnSp>
      <p:cxnSp>
        <p:nvCxnSpPr>
          <p:cNvPr id="24" name="直接连接符 23"/>
          <p:cNvCxnSpPr>
            <a:cxnSpLocks noChangeShapeType="1"/>
          </p:cNvCxnSpPr>
          <p:nvPr/>
        </p:nvCxnSpPr>
        <p:spPr bwMode="auto">
          <a:xfrm>
            <a:off x="5771096" y="5975645"/>
            <a:ext cx="0" cy="604619"/>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cxnSp>
      <p:sp>
        <p:nvSpPr>
          <p:cNvPr id="25" name="椭圆 24"/>
          <p:cNvSpPr>
            <a:spLocks noChangeArrowheads="1"/>
          </p:cNvSpPr>
          <p:nvPr/>
        </p:nvSpPr>
        <p:spPr bwMode="auto">
          <a:xfrm>
            <a:off x="5275796" y="4983457"/>
            <a:ext cx="990600" cy="992188"/>
          </a:xfrm>
          <a:prstGeom prst="ellipse">
            <a:avLst/>
          </a:prstGeom>
          <a:solidFill>
            <a:srgbClr val="685D5C"/>
          </a:solidFill>
          <a:ln w="9525">
            <a:solidFill>
              <a:srgbClr val="F8F8F8"/>
            </a:solidFill>
            <a:round/>
            <a:headEnd/>
            <a:tailEnd/>
          </a:ln>
        </p:spPr>
        <p:txBody>
          <a:bodyPr/>
          <a:lstStyle/>
          <a:p>
            <a:endParaRPr lang="zh-CN" altLang="en-US">
              <a:solidFill>
                <a:schemeClr val="bg2"/>
              </a:solidFill>
              <a:ea typeface="宋体" panose="02010600030101010101" pitchFamily="2" charset="-122"/>
            </a:endParaRPr>
          </a:p>
        </p:txBody>
      </p:sp>
      <p:sp>
        <p:nvSpPr>
          <p:cNvPr id="26" name="TextBox 6"/>
          <p:cNvSpPr txBox="1">
            <a:spLocks noChangeArrowheads="1"/>
          </p:cNvSpPr>
          <p:nvPr/>
        </p:nvSpPr>
        <p:spPr bwMode="auto">
          <a:xfrm>
            <a:off x="3811919" y="4603675"/>
            <a:ext cx="127496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en-US" altLang="zh-CN" sz="2000" b="1" dirty="0" smtClean="0">
                <a:latin typeface="微软雅黑" panose="020B0503020204020204" pitchFamily="34" charset="-122"/>
                <a:ea typeface="微软雅黑" panose="020B0503020204020204" pitchFamily="34" charset="-122"/>
              </a:rPr>
              <a:t>k-means</a:t>
            </a:r>
            <a:endParaRPr lang="zh-CN" altLang="en-US" sz="2000" b="1" dirty="0">
              <a:latin typeface="微软雅黑" panose="020B0503020204020204" pitchFamily="34" charset="-122"/>
              <a:ea typeface="微软雅黑" panose="020B0503020204020204" pitchFamily="34" charset="-122"/>
            </a:endParaRPr>
          </a:p>
        </p:txBody>
      </p:sp>
      <p:sp>
        <p:nvSpPr>
          <p:cNvPr id="27" name="TextBox 7"/>
          <p:cNvSpPr txBox="1">
            <a:spLocks noChangeArrowheads="1"/>
          </p:cNvSpPr>
          <p:nvPr/>
        </p:nvSpPr>
        <p:spPr bwMode="auto">
          <a:xfrm>
            <a:off x="6464833" y="4603675"/>
            <a:ext cx="15442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b="1" dirty="0">
                <a:latin typeface="微软雅黑" panose="020B0503020204020204" pitchFamily="34" charset="-122"/>
                <a:ea typeface="微软雅黑" panose="020B0503020204020204" pitchFamily="34" charset="-122"/>
              </a:rPr>
              <a:t>k-</a:t>
            </a:r>
            <a:r>
              <a:rPr lang="en-US" altLang="zh-CN" sz="2000" b="1" dirty="0" err="1">
                <a:latin typeface="微软雅黑" panose="020B0503020204020204" pitchFamily="34" charset="-122"/>
                <a:ea typeface="微软雅黑" panose="020B0503020204020204" pitchFamily="34" charset="-122"/>
              </a:rPr>
              <a:t>medoids</a:t>
            </a:r>
            <a:endParaRPr lang="zh-CN" altLang="en-US" sz="2000" b="1" dirty="0">
              <a:latin typeface="微软雅黑" panose="020B0503020204020204" pitchFamily="34" charset="-122"/>
              <a:ea typeface="微软雅黑" panose="020B0503020204020204" pitchFamily="34" charset="-122"/>
            </a:endParaRPr>
          </a:p>
        </p:txBody>
      </p:sp>
      <p:sp>
        <p:nvSpPr>
          <p:cNvPr id="28" name="矩形 27"/>
          <p:cNvSpPr>
            <a:spLocks noChangeArrowheads="1"/>
          </p:cNvSpPr>
          <p:nvPr/>
        </p:nvSpPr>
        <p:spPr bwMode="auto">
          <a:xfrm>
            <a:off x="536188" y="5257359"/>
            <a:ext cx="4550695" cy="95543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a:t>
            </a:r>
            <a:r>
              <a:rPr lang="zh-CN" altLang="zh-CN" dirty="0" smtClean="0">
                <a:latin typeface="微软雅黑" panose="020B0503020204020204" pitchFamily="34" charset="-122"/>
                <a:ea typeface="微软雅黑" panose="020B0503020204020204" pitchFamily="34" charset="-122"/>
              </a:rPr>
              <a:t>当</a:t>
            </a:r>
            <a:r>
              <a:rPr lang="zh-CN" altLang="zh-CN" dirty="0">
                <a:latin typeface="微软雅黑" panose="020B0503020204020204" pitchFamily="34" charset="-122"/>
                <a:ea typeface="微软雅黑" panose="020B0503020204020204" pitchFamily="34" charset="-122"/>
              </a:rPr>
              <a:t>存在噪声和离群点时，</a:t>
            </a:r>
            <a:r>
              <a:rPr lang="en-US" altLang="zh-CN" dirty="0">
                <a:latin typeface="微软雅黑" panose="020B0503020204020204" pitchFamily="34" charset="-122"/>
                <a:ea typeface="微软雅黑" panose="020B0503020204020204" pitchFamily="34" charset="-122"/>
              </a:rPr>
              <a:t>k-</a:t>
            </a:r>
            <a:r>
              <a:rPr lang="en-US" altLang="zh-CN" dirty="0" err="1">
                <a:latin typeface="微软雅黑" panose="020B0503020204020204" pitchFamily="34" charset="-122"/>
                <a:ea typeface="微软雅黑" panose="020B0503020204020204" pitchFamily="34" charset="-122"/>
              </a:rPr>
              <a:t>medoids</a:t>
            </a:r>
            <a:r>
              <a:rPr lang="zh-CN" altLang="zh-CN" dirty="0">
                <a:latin typeface="微软雅黑" panose="020B0503020204020204" pitchFamily="34" charset="-122"/>
                <a:ea typeface="微软雅黑" panose="020B0503020204020204" pitchFamily="34" charset="-122"/>
              </a:rPr>
              <a:t>算法比</a:t>
            </a:r>
            <a:r>
              <a:rPr lang="en-US" altLang="zh-CN" dirty="0">
                <a:latin typeface="微软雅黑" panose="020B0503020204020204" pitchFamily="34" charset="-122"/>
                <a:ea typeface="微软雅黑" panose="020B0503020204020204" pitchFamily="34" charset="-122"/>
              </a:rPr>
              <a:t>k-means</a:t>
            </a:r>
            <a:r>
              <a:rPr lang="zh-CN" altLang="zh-CN" dirty="0">
                <a:latin typeface="微软雅黑" panose="020B0503020204020204" pitchFamily="34" charset="-122"/>
                <a:ea typeface="微软雅黑" panose="020B0503020204020204" pitchFamily="34" charset="-122"/>
              </a:rPr>
              <a:t>算法</a:t>
            </a:r>
            <a:r>
              <a:rPr lang="zh-CN" altLang="zh-CN" dirty="0" smtClean="0">
                <a:latin typeface="微软雅黑" panose="020B0503020204020204" pitchFamily="34" charset="-122"/>
                <a:ea typeface="微软雅黑" panose="020B0503020204020204" pitchFamily="34" charset="-122"/>
              </a:rPr>
              <a:t>更加棒</a:t>
            </a:r>
            <a:r>
              <a:rPr lang="zh-CN"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29" name="TextBox 19"/>
          <p:cNvSpPr txBox="1">
            <a:spLocks noChangeArrowheads="1"/>
          </p:cNvSpPr>
          <p:nvPr/>
        </p:nvSpPr>
        <p:spPr bwMode="auto">
          <a:xfrm>
            <a:off x="5377687" y="5186439"/>
            <a:ext cx="78681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dirty="0">
                <a:solidFill>
                  <a:schemeClr val="bg1"/>
                </a:solidFill>
                <a:latin typeface="微软雅黑" panose="020B0503020204020204" pitchFamily="34" charset="-122"/>
                <a:ea typeface="微软雅黑" panose="020B0503020204020204" pitchFamily="34" charset="-122"/>
              </a:rPr>
              <a:t>VS</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30" name="矩形 29"/>
          <p:cNvSpPr>
            <a:spLocks noChangeArrowheads="1"/>
          </p:cNvSpPr>
          <p:nvPr/>
        </p:nvSpPr>
        <p:spPr bwMode="auto">
          <a:xfrm>
            <a:off x="6464833" y="5257358"/>
            <a:ext cx="4550695" cy="95543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50000"/>
              </a:lnSpc>
            </a:pP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）时间</a:t>
            </a:r>
            <a:r>
              <a:rPr lang="zh-CN" altLang="en-US" dirty="0">
                <a:latin typeface="微软雅黑" panose="020B0503020204020204" pitchFamily="34" charset="-122"/>
                <a:ea typeface="微软雅黑" panose="020B0503020204020204" pitchFamily="34" charset="-122"/>
              </a:rPr>
              <a:t>复杂度</a:t>
            </a:r>
            <a:r>
              <a:rPr lang="zh-CN" altLang="en-US" dirty="0" smtClean="0">
                <a:latin typeface="微软雅黑" panose="020B0503020204020204" pitchFamily="34" charset="-122"/>
                <a:ea typeface="微软雅黑" panose="020B0503020204020204" pitchFamily="34" charset="-122"/>
              </a:rPr>
              <a:t>为             ，</a:t>
            </a:r>
            <a:r>
              <a:rPr lang="en-US" altLang="zh-CN" dirty="0">
                <a:latin typeface="微软雅黑" panose="020B0503020204020204" pitchFamily="34" charset="-122"/>
                <a:ea typeface="微软雅黑" panose="020B0503020204020204" pitchFamily="34" charset="-122"/>
              </a:rPr>
              <a:t>k-</a:t>
            </a:r>
            <a:r>
              <a:rPr lang="en-US" altLang="zh-CN" dirty="0" err="1">
                <a:latin typeface="微软雅黑" panose="020B0503020204020204" pitchFamily="34" charset="-122"/>
                <a:ea typeface="微软雅黑" panose="020B0503020204020204" pitchFamily="34" charset="-122"/>
              </a:rPr>
              <a:t>medoids</a:t>
            </a:r>
            <a:r>
              <a:rPr lang="zh-CN" altLang="en-US" dirty="0">
                <a:latin typeface="微软雅黑" panose="020B0503020204020204" pitchFamily="34" charset="-122"/>
                <a:ea typeface="微软雅黑" panose="020B0503020204020204" pitchFamily="34" charset="-122"/>
              </a:rPr>
              <a:t>算法执行代价比</a:t>
            </a:r>
            <a:r>
              <a:rPr lang="en-US" altLang="zh-CN" dirty="0">
                <a:latin typeface="微软雅黑" panose="020B0503020204020204" pitchFamily="34" charset="-122"/>
                <a:ea typeface="微软雅黑" panose="020B0503020204020204" pitchFamily="34" charset="-122"/>
              </a:rPr>
              <a:t>k-means</a:t>
            </a:r>
            <a:r>
              <a:rPr lang="zh-CN" altLang="en-US" dirty="0">
                <a:latin typeface="微软雅黑" panose="020B0503020204020204" pitchFamily="34" charset="-122"/>
                <a:ea typeface="微软雅黑" panose="020B0503020204020204" pitchFamily="34" charset="-122"/>
              </a:rPr>
              <a:t>算法要</a:t>
            </a:r>
            <a:r>
              <a:rPr lang="zh-CN" altLang="en-US" dirty="0" smtClean="0">
                <a:latin typeface="微软雅黑" panose="020B0503020204020204" pitchFamily="34" charset="-122"/>
                <a:ea typeface="微软雅黑" panose="020B0503020204020204" pitchFamily="34" charset="-122"/>
              </a:rPr>
              <a:t>高   。</a:t>
            </a:r>
            <a:endParaRPr lang="zh-CN" altLang="en-US" dirty="0">
              <a:latin typeface="微软雅黑" panose="020B0503020204020204" pitchFamily="34" charset="-122"/>
              <a:ea typeface="微软雅黑" panose="020B0503020204020204" pitchFamily="34" charset="-122"/>
            </a:endParaRPr>
          </a:p>
        </p:txBody>
      </p:sp>
      <p:graphicFrame>
        <p:nvGraphicFramePr>
          <p:cNvPr id="31" name="对象 30"/>
          <p:cNvGraphicFramePr>
            <a:graphicFrameLocks noChangeAspect="1"/>
          </p:cNvGraphicFramePr>
          <p:nvPr>
            <p:extLst/>
          </p:nvPr>
        </p:nvGraphicFramePr>
        <p:xfrm>
          <a:off x="8533715" y="5408454"/>
          <a:ext cx="1016503" cy="253575"/>
        </p:xfrm>
        <a:graphic>
          <a:graphicData uri="http://schemas.openxmlformats.org/presentationml/2006/ole">
            <mc:AlternateContent xmlns:mc="http://schemas.openxmlformats.org/markup-compatibility/2006">
              <mc:Choice xmlns:v="urn:schemas-microsoft-com:vml" Requires="v">
                <p:oleObj spid="_x0000_s11438" r:id="rId4" imgW="685800" imgH="203200" progId="Equation.DSMT4">
                  <p:embed/>
                </p:oleObj>
              </mc:Choice>
              <mc:Fallback>
                <p:oleObj r:id="rId4" imgW="685800" imgH="2032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3715" y="5408454"/>
                        <a:ext cx="1016503" cy="253575"/>
                      </a:xfrm>
                      <a:prstGeom prst="rect">
                        <a:avLst/>
                      </a:prstGeom>
                      <a:noFill/>
                    </p:spPr>
                  </p:pic>
                </p:oleObj>
              </mc:Fallback>
            </mc:AlternateContent>
          </a:graphicData>
        </a:graphic>
      </p:graphicFrame>
      <p:graphicFrame>
        <p:nvGraphicFramePr>
          <p:cNvPr id="32" name="对象 31"/>
          <p:cNvGraphicFramePr>
            <a:graphicFrameLocks noChangeAspect="1"/>
          </p:cNvGraphicFramePr>
          <p:nvPr>
            <p:extLst/>
          </p:nvPr>
        </p:nvGraphicFramePr>
        <p:xfrm>
          <a:off x="10029230" y="5805980"/>
          <a:ext cx="145279" cy="288054"/>
        </p:xfrm>
        <a:graphic>
          <a:graphicData uri="http://schemas.openxmlformats.org/presentationml/2006/ole">
            <mc:AlternateContent xmlns:mc="http://schemas.openxmlformats.org/markup-compatibility/2006">
              <mc:Choice xmlns:v="urn:schemas-microsoft-com:vml" Requires="v">
                <p:oleObj spid="_x0000_s11439" r:id="rId6" imgW="114151" imgH="164885" progId="Equation.DSMT4">
                  <p:embed/>
                </p:oleObj>
              </mc:Choice>
              <mc:Fallback>
                <p:oleObj r:id="rId6" imgW="114151" imgH="16488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29230" y="5805980"/>
                        <a:ext cx="145279" cy="288054"/>
                      </a:xfrm>
                      <a:prstGeom prst="rect">
                        <a:avLst/>
                      </a:prstGeom>
                      <a:noFill/>
                    </p:spPr>
                  </p:pic>
                </p:oleObj>
              </mc:Fallback>
            </mc:AlternateContent>
          </a:graphicData>
        </a:graphic>
      </p:graphicFrame>
      <p:cxnSp>
        <p:nvCxnSpPr>
          <p:cNvPr id="34" name="直接连接符 33"/>
          <p:cNvCxnSpPr/>
          <p:nvPr/>
        </p:nvCxnSpPr>
        <p:spPr>
          <a:xfrm>
            <a:off x="341832" y="4366901"/>
            <a:ext cx="11434273" cy="0"/>
          </a:xfrm>
          <a:prstGeom prst="line">
            <a:avLst/>
          </a:prstGeom>
          <a:ln w="19050">
            <a:prstDash val="dash"/>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964611"/>
      </p:ext>
    </p:extLst>
  </p:cSld>
  <p:clrMapOvr>
    <a:masterClrMapping/>
  </p:clrMapOvr>
  <p:transition spd="med">
    <p:pull/>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C51645-CD26-4300-B487-079B8D179314}"/>
              </a:ext>
            </a:extLst>
          </p:cNvPr>
          <p:cNvSpPr/>
          <p:nvPr/>
        </p:nvSpPr>
        <p:spPr>
          <a:xfrm>
            <a:off x="4723203"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 name="标题 1"/>
          <p:cNvSpPr txBox="1">
            <a:spLocks/>
          </p:cNvSpPr>
          <p:nvPr/>
        </p:nvSpPr>
        <p:spPr>
          <a:xfrm>
            <a:off x="4807290"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聚类分析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层次方法</a:t>
            </a: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168684" y="2344121"/>
            <a:ext cx="3064375" cy="430887"/>
          </a:xfrm>
          <a:prstGeom prst="rect">
            <a:avLst/>
          </a:prstGeom>
          <a:noFill/>
        </p:spPr>
        <p:txBody>
          <a:bodyPr wrap="square" rtlCol="0">
            <a:spAutoFit/>
          </a:bodyPr>
          <a:lstStyle/>
          <a:p>
            <a:pPr marL="0" lvl="3"/>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凝聚式层次聚类算法</a:t>
            </a:r>
            <a:endParaRPr lang="zh-CN" altLang="zh-CN" sz="2200" dirty="0">
              <a:effectLst>
                <a:glow>
                  <a:srgbClr val="000000"/>
                </a:glow>
                <a:reflection stA="0" endPos="0" fadeDir="0" sx="0" sy="0"/>
              </a:effectLst>
              <a:latin typeface="微软雅黑" panose="020B0503020204020204" pitchFamily="34" charset="-122"/>
              <a:ea typeface="微软雅黑" panose="020B0503020204020204" pitchFamily="34" charset="-122"/>
            </a:endParaRPr>
          </a:p>
        </p:txBody>
      </p:sp>
      <p:sp>
        <p:nvSpPr>
          <p:cNvPr id="6" name="矩形 5"/>
          <p:cNvSpPr/>
          <p:nvPr/>
        </p:nvSpPr>
        <p:spPr>
          <a:xfrm>
            <a:off x="11566525" y="6621463"/>
            <a:ext cx="625475" cy="236537"/>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矩形 6"/>
          <p:cNvSpPr/>
          <p:nvPr/>
        </p:nvSpPr>
        <p:spPr>
          <a:xfrm>
            <a:off x="0" y="6621463"/>
            <a:ext cx="10439400" cy="236537"/>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文本框 7"/>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smtClean="0">
                <a:solidFill>
                  <a:schemeClr val="accent2">
                    <a:lumMod val="50000"/>
                  </a:schemeClr>
                </a:solidFill>
                <a:latin typeface="微软雅黑" panose="020B0503020204020204" pitchFamily="34" charset="-122"/>
                <a:ea typeface="微软雅黑" panose="020B0503020204020204" pitchFamily="34" charset="-122"/>
              </a:rPr>
              <a:t>算法</a:t>
            </a:r>
            <a:endParaRPr lang="zh-CN" altLang="en-US" sz="2000" dirty="0">
              <a:solidFill>
                <a:schemeClr val="accent2">
                  <a:lumMod val="50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a:off x="328492" y="2816283"/>
            <a:ext cx="5596806" cy="3367397"/>
          </a:xfrm>
          <a:prstGeom prst="rect">
            <a:avLst/>
          </a:prstGeom>
        </p:spPr>
        <p:txBody>
          <a:bodyPr wrap="square">
            <a:spAutoFit/>
          </a:bodyPr>
          <a:lstStyle/>
          <a:p>
            <a:pPr algn="just">
              <a:lnSpc>
                <a:spcPct val="150000"/>
              </a:lnSpc>
            </a:pPr>
            <a:r>
              <a:rPr lang="en-US" altLang="zh-CN" sz="1600" dirty="0" smtClean="0">
                <a:solidFill>
                  <a:srgbClr val="685D5C"/>
                </a:solidFill>
                <a:latin typeface="微软雅黑" panose="020B0503020204020204" pitchFamily="34" charset="-122"/>
                <a:ea typeface="微软雅黑" panose="020B0503020204020204" pitchFamily="34" charset="-122"/>
              </a:rPr>
              <a:t>       </a:t>
            </a:r>
            <a:r>
              <a:rPr lang="zh-CN" altLang="zh-CN" dirty="0" smtClean="0">
                <a:solidFill>
                  <a:srgbClr val="685D5C"/>
                </a:solidFill>
                <a:latin typeface="微软雅黑" panose="020B0503020204020204" pitchFamily="34" charset="-122"/>
                <a:ea typeface="微软雅黑" panose="020B0503020204020204" pitchFamily="34" charset="-122"/>
              </a:rPr>
              <a:t>凝聚</a:t>
            </a:r>
            <a:r>
              <a:rPr lang="zh-CN" altLang="zh-CN" dirty="0">
                <a:solidFill>
                  <a:srgbClr val="685D5C"/>
                </a:solidFill>
                <a:latin typeface="微软雅黑" panose="020B0503020204020204" pitchFamily="34" charset="-122"/>
                <a:ea typeface="微软雅黑" panose="020B0503020204020204" pitchFamily="34" charset="-122"/>
              </a:rPr>
              <a:t>式层次聚类的合并算法通过计算两类数据点间的相似性，对所有数据点中最为相似的两个数据点进行组合，并反复迭代这一过程</a:t>
            </a:r>
            <a:r>
              <a:rPr lang="zh-CN" altLang="zh-CN" dirty="0" smtClean="0">
                <a:solidFill>
                  <a:srgbClr val="685D5C"/>
                </a:solidFill>
                <a:latin typeface="微软雅黑" panose="020B0503020204020204" pitchFamily="34" charset="-122"/>
                <a:ea typeface="微软雅黑" panose="020B0503020204020204" pitchFamily="34" charset="-122"/>
              </a:rPr>
              <a:t>。并</a:t>
            </a:r>
            <a:r>
              <a:rPr lang="zh-CN" altLang="zh-CN" dirty="0">
                <a:solidFill>
                  <a:srgbClr val="685D5C"/>
                </a:solidFill>
                <a:latin typeface="微软雅黑" panose="020B0503020204020204" pitchFamily="34" charset="-122"/>
                <a:ea typeface="微软雅黑" panose="020B0503020204020204" pitchFamily="34" charset="-122"/>
              </a:rPr>
              <a:t>将距离最近的两个数据点或类别进行组合，生成聚类树</a:t>
            </a:r>
            <a:r>
              <a:rPr lang="zh-CN" altLang="zh-CN" dirty="0" smtClean="0">
                <a:solidFill>
                  <a:srgbClr val="685D5C"/>
                </a:solidFill>
                <a:latin typeface="微软雅黑" panose="020B0503020204020204" pitchFamily="34" charset="-122"/>
                <a:ea typeface="微软雅黑" panose="020B0503020204020204" pitchFamily="34" charset="-122"/>
              </a:rPr>
              <a:t>。</a:t>
            </a:r>
            <a:r>
              <a:rPr lang="en-US" altLang="zh-CN" dirty="0" smtClean="0">
                <a:solidFill>
                  <a:srgbClr val="685D5C"/>
                </a:solidFill>
                <a:latin typeface="微软雅黑" panose="020B0503020204020204" pitchFamily="34" charset="-122"/>
                <a:ea typeface="微软雅黑" panose="020B0503020204020204" pitchFamily="34" charset="-122"/>
              </a:rPr>
              <a:t>       </a:t>
            </a:r>
          </a:p>
          <a:p>
            <a:pPr algn="just">
              <a:lnSpc>
                <a:spcPct val="150000"/>
              </a:lnSpc>
            </a:pPr>
            <a:r>
              <a:rPr lang="en-US" altLang="zh-CN" dirty="0">
                <a:solidFill>
                  <a:srgbClr val="685D5C"/>
                </a:solidFill>
                <a:latin typeface="微软雅黑" panose="020B0503020204020204" pitchFamily="34" charset="-122"/>
                <a:ea typeface="微软雅黑" panose="020B0503020204020204" pitchFamily="34" charset="-122"/>
              </a:rPr>
              <a:t> </a:t>
            </a:r>
            <a:r>
              <a:rPr lang="en-US" altLang="zh-CN" dirty="0" smtClean="0">
                <a:solidFill>
                  <a:srgbClr val="685D5C"/>
                </a:solidFill>
                <a:latin typeface="微软雅黑" panose="020B0503020204020204" pitchFamily="34" charset="-122"/>
                <a:ea typeface="微软雅黑" panose="020B0503020204020204" pitchFamily="34" charset="-122"/>
              </a:rPr>
              <a:t>      </a:t>
            </a:r>
            <a:r>
              <a:rPr lang="zh-CN" altLang="zh-CN" dirty="0" smtClean="0">
                <a:solidFill>
                  <a:srgbClr val="685D5C"/>
                </a:solidFill>
                <a:latin typeface="微软雅黑" panose="020B0503020204020204" pitchFamily="34" charset="-122"/>
                <a:ea typeface="微软雅黑" panose="020B0503020204020204" pitchFamily="34" charset="-122"/>
              </a:rPr>
              <a:t>所谓</a:t>
            </a:r>
            <a:r>
              <a:rPr lang="zh-CN" altLang="zh-CN" dirty="0">
                <a:solidFill>
                  <a:srgbClr val="685D5C"/>
                </a:solidFill>
                <a:latin typeface="微软雅黑" panose="020B0503020204020204" pitchFamily="34" charset="-122"/>
                <a:ea typeface="微软雅黑" panose="020B0503020204020204" pitchFamily="34" charset="-122"/>
              </a:rPr>
              <a:t>从下而上地合并</a:t>
            </a:r>
            <a:r>
              <a:rPr lang="en-US" altLang="zh-CN" dirty="0">
                <a:solidFill>
                  <a:srgbClr val="685D5C"/>
                </a:solidFill>
                <a:latin typeface="微软雅黑" panose="020B0503020204020204" pitchFamily="34" charset="-122"/>
                <a:ea typeface="微软雅黑" panose="020B0503020204020204" pitchFamily="34" charset="-122"/>
              </a:rPr>
              <a:t>cluster</a:t>
            </a:r>
            <a:r>
              <a:rPr lang="zh-CN" altLang="zh-CN" dirty="0">
                <a:solidFill>
                  <a:srgbClr val="685D5C"/>
                </a:solidFill>
                <a:latin typeface="微软雅黑" panose="020B0503020204020204" pitchFamily="34" charset="-122"/>
                <a:ea typeface="微软雅黑" panose="020B0503020204020204" pitchFamily="34" charset="-122"/>
              </a:rPr>
              <a:t>，具体而言，就是每次找到距离最短的两个</a:t>
            </a:r>
            <a:r>
              <a:rPr lang="en-US" altLang="zh-CN" dirty="0">
                <a:solidFill>
                  <a:srgbClr val="685D5C"/>
                </a:solidFill>
                <a:latin typeface="微软雅黑" panose="020B0503020204020204" pitchFamily="34" charset="-122"/>
                <a:ea typeface="微软雅黑" panose="020B0503020204020204" pitchFamily="34" charset="-122"/>
              </a:rPr>
              <a:t>cluster</a:t>
            </a:r>
            <a:r>
              <a:rPr lang="zh-CN" altLang="zh-CN" dirty="0">
                <a:solidFill>
                  <a:srgbClr val="685D5C"/>
                </a:solidFill>
                <a:latin typeface="微软雅黑" panose="020B0503020204020204" pitchFamily="34" charset="-122"/>
                <a:ea typeface="微软雅黑" panose="020B0503020204020204" pitchFamily="34" charset="-122"/>
              </a:rPr>
              <a:t>，然后进行合并成一个大的</a:t>
            </a:r>
            <a:r>
              <a:rPr lang="en-US" altLang="zh-CN" dirty="0">
                <a:solidFill>
                  <a:srgbClr val="685D5C"/>
                </a:solidFill>
                <a:latin typeface="微软雅黑" panose="020B0503020204020204" pitchFamily="34" charset="-122"/>
                <a:ea typeface="微软雅黑" panose="020B0503020204020204" pitchFamily="34" charset="-122"/>
              </a:rPr>
              <a:t>cluster</a:t>
            </a:r>
            <a:r>
              <a:rPr lang="zh-CN" altLang="zh-CN" dirty="0">
                <a:solidFill>
                  <a:srgbClr val="685D5C"/>
                </a:solidFill>
                <a:latin typeface="微软雅黑" panose="020B0503020204020204" pitchFamily="34" charset="-122"/>
                <a:ea typeface="微软雅黑" panose="020B0503020204020204" pitchFamily="34" charset="-122"/>
              </a:rPr>
              <a:t>，直到全部合并为一个</a:t>
            </a:r>
            <a:r>
              <a:rPr lang="en-US" altLang="zh-CN" dirty="0">
                <a:solidFill>
                  <a:srgbClr val="685D5C"/>
                </a:solidFill>
                <a:latin typeface="微软雅黑" panose="020B0503020204020204" pitchFamily="34" charset="-122"/>
                <a:ea typeface="微软雅黑" panose="020B0503020204020204" pitchFamily="34" charset="-122"/>
              </a:rPr>
              <a:t>cluster</a:t>
            </a:r>
            <a:r>
              <a:rPr lang="zh-CN" altLang="zh-CN" dirty="0">
                <a:solidFill>
                  <a:srgbClr val="685D5C"/>
                </a:solidFill>
                <a:latin typeface="微软雅黑" panose="020B0503020204020204" pitchFamily="34" charset="-122"/>
                <a:ea typeface="微软雅黑" panose="020B0503020204020204" pitchFamily="34" charset="-122"/>
              </a:rPr>
              <a:t>。整个过程就是建立一个树结构，类似于图</a:t>
            </a:r>
            <a:r>
              <a:rPr lang="en-US" altLang="zh-CN" dirty="0">
                <a:solidFill>
                  <a:srgbClr val="685D5C"/>
                </a:solidFill>
                <a:latin typeface="微软雅黑" panose="020B0503020204020204" pitchFamily="34" charset="-122"/>
                <a:ea typeface="微软雅黑" panose="020B0503020204020204" pitchFamily="34" charset="-122"/>
              </a:rPr>
              <a:t>2-24</a:t>
            </a:r>
            <a:r>
              <a:rPr lang="zh-CN" altLang="zh-CN" dirty="0">
                <a:solidFill>
                  <a:srgbClr val="685D5C"/>
                </a:solidFill>
                <a:latin typeface="微软雅黑" panose="020B0503020204020204" pitchFamily="34" charset="-122"/>
                <a:ea typeface="微软雅黑" panose="020B0503020204020204" pitchFamily="34" charset="-122"/>
              </a:rPr>
              <a:t>。</a:t>
            </a:r>
          </a:p>
        </p:txBody>
      </p:sp>
      <p:cxnSp>
        <p:nvCxnSpPr>
          <p:cNvPr id="10" name="直接连接符 9"/>
          <p:cNvCxnSpPr/>
          <p:nvPr/>
        </p:nvCxnSpPr>
        <p:spPr>
          <a:xfrm>
            <a:off x="6340475" y="1112070"/>
            <a:ext cx="0" cy="5243512"/>
          </a:xfrm>
          <a:prstGeom prst="line">
            <a:avLst/>
          </a:prstGeom>
          <a:ln>
            <a:solidFill>
              <a:srgbClr val="685D5C"/>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pic>
        <p:nvPicPr>
          <p:cNvPr id="11" name="图片 10"/>
          <p:cNvPicPr/>
          <p:nvPr/>
        </p:nvPicPr>
        <p:blipFill>
          <a:blip r:embed="rId2"/>
          <a:stretch>
            <a:fillRect/>
          </a:stretch>
        </p:blipFill>
        <p:spPr>
          <a:xfrm>
            <a:off x="7284581" y="2410456"/>
            <a:ext cx="4480382" cy="3285889"/>
          </a:xfrm>
          <a:prstGeom prst="rect">
            <a:avLst/>
          </a:prstGeom>
        </p:spPr>
      </p:pic>
      <p:sp>
        <p:nvSpPr>
          <p:cNvPr id="12" name="矩形 11"/>
          <p:cNvSpPr/>
          <p:nvPr/>
        </p:nvSpPr>
        <p:spPr>
          <a:xfrm>
            <a:off x="8113269" y="5727304"/>
            <a:ext cx="3156633" cy="338554"/>
          </a:xfrm>
          <a:prstGeom prst="rect">
            <a:avLst/>
          </a:prstGeom>
        </p:spPr>
        <p:txBody>
          <a:bodyPr wrap="none">
            <a:spAutoFit/>
          </a:bodyPr>
          <a:lstStyle/>
          <a:p>
            <a:pPr algn="ctr">
              <a:spcAft>
                <a:spcPts val="600"/>
              </a:spcAft>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2-24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层次的嵌套聚类树示意图</a:t>
            </a: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矩形 12"/>
          <p:cNvSpPr/>
          <p:nvPr/>
        </p:nvSpPr>
        <p:spPr>
          <a:xfrm>
            <a:off x="-301904" y="1112070"/>
            <a:ext cx="12493904" cy="1061281"/>
          </a:xfrm>
          <a:prstGeom prst="rect">
            <a:avLst/>
          </a:prstGeom>
          <a:solidFill>
            <a:srgbClr val="9B92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328492" y="1075138"/>
            <a:ext cx="10802454" cy="1015663"/>
          </a:xfrm>
          <a:prstGeom prst="rect">
            <a:avLst/>
          </a:prstGeom>
          <a:noFill/>
        </p:spPr>
        <p:txBody>
          <a:bodyPr wrap="square" rtlCol="0">
            <a:spAutoFit/>
          </a:bodyPr>
          <a:lstStyle/>
          <a:p>
            <a:pPr algn="just">
              <a:lnSpc>
                <a:spcPct val="150000"/>
              </a:lnSpc>
            </a:pPr>
            <a:r>
              <a:rPr lang="en-US" altLang="zh-CN" sz="2000" dirty="0" smtClean="0">
                <a:solidFill>
                  <a:schemeClr val="bg1"/>
                </a:solidFill>
                <a:latin typeface="微软雅黑" panose="020B0503020204020204" pitchFamily="34" charset="-122"/>
                <a:ea typeface="微软雅黑" panose="020B0503020204020204" pitchFamily="34" charset="-122"/>
              </a:rPr>
              <a:t>       </a:t>
            </a:r>
            <a:r>
              <a:rPr lang="zh-CN" altLang="zh-CN" sz="2000" dirty="0" smtClean="0">
                <a:solidFill>
                  <a:schemeClr val="bg1"/>
                </a:solidFill>
                <a:latin typeface="微软雅黑" panose="020B0503020204020204" pitchFamily="34" charset="-122"/>
                <a:ea typeface="微软雅黑" panose="020B0503020204020204" pitchFamily="34" charset="-122"/>
              </a:rPr>
              <a:t>层次</a:t>
            </a:r>
            <a:r>
              <a:rPr lang="zh-CN" altLang="zh-CN" sz="2000" dirty="0">
                <a:solidFill>
                  <a:schemeClr val="bg1"/>
                </a:solidFill>
                <a:latin typeface="微软雅黑" panose="020B0503020204020204" pitchFamily="34" charset="-122"/>
                <a:ea typeface="微软雅黑" panose="020B0503020204020204" pitchFamily="34" charset="-122"/>
              </a:rPr>
              <a:t>聚类</a:t>
            </a:r>
            <a:r>
              <a:rPr lang="en-US" altLang="zh-CN" sz="2000" dirty="0">
                <a:solidFill>
                  <a:schemeClr val="bg1"/>
                </a:solidFill>
                <a:latin typeface="微软雅黑" panose="020B0503020204020204" pitchFamily="34" charset="-122"/>
                <a:ea typeface="微软雅黑" panose="020B0503020204020204" pitchFamily="34" charset="-122"/>
              </a:rPr>
              <a:t>(Hierarchical Clustering)</a:t>
            </a:r>
            <a:r>
              <a:rPr lang="zh-CN" altLang="zh-CN" sz="2000" dirty="0">
                <a:solidFill>
                  <a:schemeClr val="bg1"/>
                </a:solidFill>
                <a:latin typeface="微软雅黑" panose="020B0503020204020204" pitchFamily="34" charset="-122"/>
                <a:ea typeface="微软雅黑" panose="020B0503020204020204" pitchFamily="34" charset="-122"/>
              </a:rPr>
              <a:t>是聚类算法的一种，通过计算不同类别数据点间的相似度来创建一棵有层次的嵌套聚类树</a:t>
            </a:r>
            <a:r>
              <a:rPr lang="zh-CN" altLang="zh-CN" sz="2000" dirty="0" smtClean="0">
                <a:solidFill>
                  <a:schemeClr val="bg1"/>
                </a:solidFill>
                <a:latin typeface="微软雅黑" panose="020B0503020204020204" pitchFamily="34" charset="-122"/>
                <a:ea typeface="微软雅黑" panose="020B0503020204020204" pitchFamily="34" charset="-122"/>
              </a:rPr>
              <a:t>。</a:t>
            </a:r>
            <a:endParaRPr lang="zh-CN"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256544"/>
      </p:ext>
    </p:extLst>
  </p:cSld>
  <p:clrMapOvr>
    <a:masterClrMapping/>
  </p:clrMapOvr>
  <p:transition spd="med">
    <p:pull/>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C51645-CD26-4300-B487-079B8D179314}"/>
              </a:ext>
            </a:extLst>
          </p:cNvPr>
          <p:cNvSpPr/>
          <p:nvPr/>
        </p:nvSpPr>
        <p:spPr>
          <a:xfrm>
            <a:off x="4723203"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 name="标题 1"/>
          <p:cNvSpPr txBox="1">
            <a:spLocks/>
          </p:cNvSpPr>
          <p:nvPr/>
        </p:nvSpPr>
        <p:spPr>
          <a:xfrm>
            <a:off x="4807290"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聚类分析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层次方法</a:t>
            </a:r>
            <a:endParaRPr lang="zh-CN" altLang="en-US" sz="24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68684" y="650608"/>
            <a:ext cx="3064375" cy="430887"/>
          </a:xfrm>
          <a:prstGeom prst="rect">
            <a:avLst/>
          </a:prstGeom>
          <a:noFill/>
        </p:spPr>
        <p:txBody>
          <a:bodyPr wrap="square" rtlCol="0">
            <a:spAutoFit/>
          </a:bodyPr>
          <a:lstStyle/>
          <a:p>
            <a:pPr marL="0" lvl="3"/>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凝聚式层次聚类算法</a:t>
            </a:r>
            <a:endParaRPr lang="zh-CN" altLang="zh-CN" sz="2200" dirty="0">
              <a:effectLst>
                <a:glow>
                  <a:srgbClr val="000000"/>
                </a:glow>
                <a:reflection stA="0" endPos="0" fadeDir="0" sx="0" sy="0"/>
              </a:effectLst>
              <a:latin typeface="微软雅黑" panose="020B0503020204020204" pitchFamily="34" charset="-122"/>
              <a:ea typeface="微软雅黑" panose="020B0503020204020204" pitchFamily="34" charset="-122"/>
            </a:endParaRPr>
          </a:p>
        </p:txBody>
      </p:sp>
      <p:sp>
        <p:nvSpPr>
          <p:cNvPr id="5" name="矩形 4"/>
          <p:cNvSpPr/>
          <p:nvPr/>
        </p:nvSpPr>
        <p:spPr>
          <a:xfrm>
            <a:off x="11566525" y="6621463"/>
            <a:ext cx="625475" cy="236537"/>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6621463"/>
            <a:ext cx="10439400" cy="236537"/>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smtClean="0">
                <a:solidFill>
                  <a:srgbClr val="685D5C"/>
                </a:solidFill>
                <a:latin typeface="微软雅黑" panose="020B0503020204020204" pitchFamily="34" charset="-122"/>
                <a:ea typeface="微软雅黑" panose="020B0503020204020204" pitchFamily="34" charset="-122"/>
              </a:rPr>
              <a:t>算法</a:t>
            </a:r>
            <a:endParaRPr lang="zh-CN" altLang="en-US" sz="2000" dirty="0">
              <a:solidFill>
                <a:srgbClr val="685D5C"/>
              </a:solidFill>
              <a:latin typeface="微软雅黑" panose="020B0503020204020204" pitchFamily="34" charset="-122"/>
              <a:ea typeface="微软雅黑" panose="020B0503020204020204" pitchFamily="34" charset="-122"/>
            </a:endParaRPr>
          </a:p>
        </p:txBody>
      </p:sp>
      <p:sp>
        <p:nvSpPr>
          <p:cNvPr id="8" name="矩形 7"/>
          <p:cNvSpPr/>
          <p:nvPr/>
        </p:nvSpPr>
        <p:spPr>
          <a:xfrm>
            <a:off x="252064" y="1564499"/>
            <a:ext cx="5955365" cy="700576"/>
          </a:xfrm>
          <a:prstGeom prst="rect">
            <a:avLst/>
          </a:prstGeom>
        </p:spPr>
        <p:txBody>
          <a:bodyPr wrap="square">
            <a:spAutoFit/>
          </a:bodyPr>
          <a:lstStyle/>
          <a:p>
            <a:pPr algn="just">
              <a:lnSpc>
                <a:spcPct val="150000"/>
              </a:lnSpc>
            </a:pPr>
            <a:r>
              <a:rPr lang="zh-CN" altLang="en-US" sz="1400" dirty="0" smtClean="0">
                <a:solidFill>
                  <a:srgbClr val="685D5C"/>
                </a:solidFill>
                <a:latin typeface="微软雅黑" panose="020B0503020204020204" pitchFamily="34" charset="-122"/>
                <a:ea typeface="微软雅黑" panose="020B0503020204020204" pitchFamily="34" charset="-122"/>
              </a:rPr>
              <a:t>     如</a:t>
            </a:r>
            <a:r>
              <a:rPr lang="zh-CN" altLang="en-US" sz="1400" dirty="0">
                <a:solidFill>
                  <a:srgbClr val="685D5C"/>
                </a:solidFill>
                <a:latin typeface="微软雅黑" panose="020B0503020204020204" pitchFamily="34" charset="-122"/>
                <a:ea typeface="微软雅黑" panose="020B0503020204020204" pitchFamily="34" charset="-122"/>
              </a:rPr>
              <a:t>图</a:t>
            </a:r>
            <a:r>
              <a:rPr lang="en-US" altLang="zh-CN" sz="1400" dirty="0">
                <a:solidFill>
                  <a:srgbClr val="685D5C"/>
                </a:solidFill>
                <a:latin typeface="微软雅黑" panose="020B0503020204020204" pitchFamily="34" charset="-122"/>
                <a:ea typeface="微软雅黑" panose="020B0503020204020204" pitchFamily="34" charset="-122"/>
              </a:rPr>
              <a:t>2-25</a:t>
            </a:r>
            <a:r>
              <a:rPr lang="zh-CN" altLang="en-US" sz="1400" dirty="0">
                <a:solidFill>
                  <a:srgbClr val="685D5C"/>
                </a:solidFill>
                <a:latin typeface="微软雅黑" panose="020B0503020204020204" pitchFamily="34" charset="-122"/>
                <a:ea typeface="微软雅黑" panose="020B0503020204020204" pitchFamily="34" charset="-122"/>
              </a:rPr>
              <a:t>为示例数据，我们通过欧氏距离计算下面</a:t>
            </a:r>
            <a:r>
              <a:rPr lang="en-US" altLang="zh-CN" sz="1400" dirty="0">
                <a:solidFill>
                  <a:srgbClr val="685D5C"/>
                </a:solidFill>
                <a:latin typeface="微软雅黑" panose="020B0503020204020204" pitchFamily="34" charset="-122"/>
                <a:ea typeface="微软雅黑" panose="020B0503020204020204" pitchFamily="34" charset="-122"/>
              </a:rPr>
              <a:t>P1</a:t>
            </a:r>
            <a:r>
              <a:rPr lang="zh-CN" altLang="en-US" sz="1400" dirty="0">
                <a:solidFill>
                  <a:srgbClr val="685D5C"/>
                </a:solidFill>
                <a:latin typeface="微软雅黑" panose="020B0503020204020204" pitchFamily="34" charset="-122"/>
                <a:ea typeface="微软雅黑" panose="020B0503020204020204" pitchFamily="34" charset="-122"/>
              </a:rPr>
              <a:t>到</a:t>
            </a:r>
            <a:r>
              <a:rPr lang="en-US" altLang="zh-CN" sz="1400" dirty="0">
                <a:solidFill>
                  <a:srgbClr val="685D5C"/>
                </a:solidFill>
                <a:latin typeface="微软雅黑" panose="020B0503020204020204" pitchFamily="34" charset="-122"/>
                <a:ea typeface="微软雅黑" panose="020B0503020204020204" pitchFamily="34" charset="-122"/>
              </a:rPr>
              <a:t>P5</a:t>
            </a:r>
            <a:r>
              <a:rPr lang="zh-CN" altLang="en-US" sz="1400" dirty="0">
                <a:solidFill>
                  <a:srgbClr val="685D5C"/>
                </a:solidFill>
                <a:latin typeface="微软雅黑" panose="020B0503020204020204" pitchFamily="34" charset="-122"/>
                <a:ea typeface="微软雅黑" panose="020B0503020204020204" pitchFamily="34" charset="-122"/>
              </a:rPr>
              <a:t>的欧式距离矩阵，并通过合并的方法将相似度最高的数据点进行组合，并创建聚类树。</a:t>
            </a:r>
            <a:endParaRPr lang="zh-CN" altLang="zh-CN" sz="1400" dirty="0">
              <a:solidFill>
                <a:srgbClr val="685D5C"/>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6340475" y="1432219"/>
            <a:ext cx="0" cy="5017369"/>
          </a:xfrm>
          <a:prstGeom prst="line">
            <a:avLst/>
          </a:prstGeom>
          <a:ln>
            <a:solidFill>
              <a:srgbClr val="663300"/>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7978274" y="5008350"/>
            <a:ext cx="2541080" cy="338554"/>
          </a:xfrm>
          <a:prstGeom prst="rect">
            <a:avLst/>
          </a:prstGeom>
        </p:spPr>
        <p:txBody>
          <a:bodyPr wrap="none">
            <a:spAutoFit/>
          </a:bodyPr>
          <a:lstStyle/>
          <a:p>
            <a:pPr algn="ctr">
              <a:spcAft>
                <a:spcPts val="600"/>
              </a:spcAft>
            </a:pP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2-26 </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欧式距离原始矩阵</a:t>
            </a: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3" name="图片 12"/>
          <p:cNvPicPr/>
          <p:nvPr/>
        </p:nvPicPr>
        <p:blipFill>
          <a:blip r:embed="rId2">
            <a:grayscl/>
          </a:blip>
          <a:stretch>
            <a:fillRect/>
          </a:stretch>
        </p:blipFill>
        <p:spPr>
          <a:xfrm>
            <a:off x="391734" y="2362935"/>
            <a:ext cx="5682650" cy="3257172"/>
          </a:xfrm>
          <a:prstGeom prst="rect">
            <a:avLst/>
          </a:prstGeom>
        </p:spPr>
      </p:pic>
      <p:sp>
        <p:nvSpPr>
          <p:cNvPr id="14" name="矩形 13"/>
          <p:cNvSpPr/>
          <p:nvPr/>
        </p:nvSpPr>
        <p:spPr>
          <a:xfrm>
            <a:off x="1936023" y="5680631"/>
            <a:ext cx="2130711" cy="338554"/>
          </a:xfrm>
          <a:prstGeom prst="rect">
            <a:avLst/>
          </a:prstGeom>
        </p:spPr>
        <p:txBody>
          <a:bodyPr wrap="none">
            <a:spAutoFit/>
          </a:bodyPr>
          <a:lstStyle/>
          <a:p>
            <a:pPr algn="ctr">
              <a:spcAft>
                <a:spcPts val="600"/>
              </a:spcAft>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2-25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层次聚类举例</a:t>
            </a: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5" name="图片 14"/>
          <p:cNvPicPr/>
          <p:nvPr/>
        </p:nvPicPr>
        <p:blipFill>
          <a:blip r:embed="rId3"/>
          <a:stretch>
            <a:fillRect/>
          </a:stretch>
        </p:blipFill>
        <p:spPr>
          <a:xfrm>
            <a:off x="6606567" y="2788141"/>
            <a:ext cx="5258024" cy="2217611"/>
          </a:xfrm>
          <a:prstGeom prst="rect">
            <a:avLst/>
          </a:prstGeom>
        </p:spPr>
      </p:pic>
    </p:spTree>
    <p:extLst>
      <p:ext uri="{BB962C8B-B14F-4D97-AF65-F5344CB8AC3E}">
        <p14:creationId xmlns:p14="http://schemas.microsoft.com/office/powerpoint/2010/main" val="3781247891"/>
      </p:ext>
    </p:extLst>
  </p:cSld>
  <p:clrMapOvr>
    <a:masterClrMapping/>
  </p:clrMapOvr>
  <p:transition spd="med">
    <p:pull/>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C51645-CD26-4300-B487-079B8D179314}"/>
              </a:ext>
            </a:extLst>
          </p:cNvPr>
          <p:cNvSpPr/>
          <p:nvPr/>
        </p:nvSpPr>
        <p:spPr>
          <a:xfrm>
            <a:off x="4723203"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 name="标题 1"/>
          <p:cNvSpPr txBox="1">
            <a:spLocks/>
          </p:cNvSpPr>
          <p:nvPr/>
        </p:nvSpPr>
        <p:spPr>
          <a:xfrm>
            <a:off x="4807290"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聚类分析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层次方法</a:t>
            </a:r>
            <a:endParaRPr lang="zh-CN" altLang="en-US" sz="24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68684" y="650608"/>
            <a:ext cx="3064375" cy="430887"/>
          </a:xfrm>
          <a:prstGeom prst="rect">
            <a:avLst/>
          </a:prstGeom>
          <a:noFill/>
        </p:spPr>
        <p:txBody>
          <a:bodyPr wrap="square" rtlCol="0">
            <a:spAutoFit/>
          </a:bodyPr>
          <a:lstStyle/>
          <a:p>
            <a:pPr marL="0" lvl="3"/>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凝聚式层次聚类算法</a:t>
            </a:r>
            <a:endParaRPr lang="zh-CN" altLang="zh-CN" sz="2200" dirty="0">
              <a:effectLst>
                <a:glow>
                  <a:srgbClr val="000000"/>
                </a:glow>
                <a:reflection stA="0" endPos="0" fadeDir="0" sx="0" sy="0"/>
              </a:effectLst>
              <a:latin typeface="微软雅黑" panose="020B0503020204020204" pitchFamily="34" charset="-122"/>
              <a:ea typeface="微软雅黑" panose="020B0503020204020204" pitchFamily="34" charset="-122"/>
            </a:endParaRPr>
          </a:p>
        </p:txBody>
      </p:sp>
      <p:sp>
        <p:nvSpPr>
          <p:cNvPr id="5" name="矩形 4"/>
          <p:cNvSpPr/>
          <p:nvPr/>
        </p:nvSpPr>
        <p:spPr>
          <a:xfrm>
            <a:off x="11566525" y="6621463"/>
            <a:ext cx="625475" cy="236537"/>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矩形 5"/>
          <p:cNvSpPr/>
          <p:nvPr/>
        </p:nvSpPr>
        <p:spPr>
          <a:xfrm>
            <a:off x="0" y="6621463"/>
            <a:ext cx="10439400" cy="236537"/>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 name="文本框 6"/>
          <p:cNvSpPr txBox="1">
            <a:spLocks noChangeArrowheads="1"/>
          </p:cNvSpPr>
          <p:nvPr/>
        </p:nvSpPr>
        <p:spPr bwMode="auto">
          <a:xfrm>
            <a:off x="10264775" y="6538913"/>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smtClean="0">
                <a:solidFill>
                  <a:srgbClr val="685D5C"/>
                </a:solidFill>
                <a:latin typeface="微软雅黑" panose="020B0503020204020204" pitchFamily="34" charset="-122"/>
                <a:ea typeface="微软雅黑" panose="020B0503020204020204" pitchFamily="34" charset="-122"/>
              </a:rPr>
              <a:t>算法</a:t>
            </a:r>
            <a:endParaRPr lang="zh-CN" altLang="en-US" sz="2000" dirty="0">
              <a:solidFill>
                <a:srgbClr val="685D5C"/>
              </a:solidFill>
              <a:latin typeface="微软雅黑" panose="020B0503020204020204" pitchFamily="34" charset="-122"/>
              <a:ea typeface="微软雅黑" panose="020B0503020204020204" pitchFamily="34" charset="-122"/>
            </a:endParaRPr>
          </a:p>
        </p:txBody>
      </p:sp>
      <p:sp>
        <p:nvSpPr>
          <p:cNvPr id="8" name="矩形 7"/>
          <p:cNvSpPr/>
          <p:nvPr/>
        </p:nvSpPr>
        <p:spPr>
          <a:xfrm>
            <a:off x="328492" y="1636637"/>
            <a:ext cx="5596806" cy="3367397"/>
          </a:xfrm>
          <a:prstGeom prst="rect">
            <a:avLst/>
          </a:prstGeom>
        </p:spPr>
        <p:txBody>
          <a:bodyPr wrap="square">
            <a:spAutoFit/>
          </a:bodyPr>
          <a:lstStyle/>
          <a:p>
            <a:pPr algn="just">
              <a:lnSpc>
                <a:spcPct val="150000"/>
              </a:lnSpc>
            </a:pPr>
            <a:r>
              <a:rPr lang="en-US" altLang="zh-CN" sz="1600" dirty="0" smtClean="0">
                <a:solidFill>
                  <a:srgbClr val="685D5C"/>
                </a:solidFill>
                <a:latin typeface="微软雅黑" panose="020B0503020204020204" pitchFamily="34" charset="-122"/>
                <a:ea typeface="微软雅黑" panose="020B0503020204020204" pitchFamily="34" charset="-122"/>
              </a:rPr>
              <a:t>       </a:t>
            </a:r>
            <a:r>
              <a:rPr lang="zh-CN" altLang="zh-CN" dirty="0" smtClean="0">
                <a:solidFill>
                  <a:srgbClr val="685D5C"/>
                </a:solidFill>
                <a:latin typeface="微软雅黑" panose="020B0503020204020204" pitchFamily="34" charset="-122"/>
                <a:ea typeface="微软雅黑" panose="020B0503020204020204" pitchFamily="34" charset="-122"/>
              </a:rPr>
              <a:t>凝聚</a:t>
            </a:r>
            <a:r>
              <a:rPr lang="zh-CN" altLang="zh-CN" dirty="0">
                <a:solidFill>
                  <a:srgbClr val="685D5C"/>
                </a:solidFill>
                <a:latin typeface="微软雅黑" panose="020B0503020204020204" pitchFamily="34" charset="-122"/>
                <a:ea typeface="微软雅黑" panose="020B0503020204020204" pitchFamily="34" charset="-122"/>
              </a:rPr>
              <a:t>式层次聚类的合并算法通过计算两类数据点间的相似性，对所有数据点中最为相似的两个数据点进行组合，并反复迭代这一过程</a:t>
            </a:r>
            <a:r>
              <a:rPr lang="zh-CN" altLang="zh-CN" dirty="0" smtClean="0">
                <a:solidFill>
                  <a:srgbClr val="685D5C"/>
                </a:solidFill>
                <a:latin typeface="微软雅黑" panose="020B0503020204020204" pitchFamily="34" charset="-122"/>
                <a:ea typeface="微软雅黑" panose="020B0503020204020204" pitchFamily="34" charset="-122"/>
              </a:rPr>
              <a:t>。并</a:t>
            </a:r>
            <a:r>
              <a:rPr lang="zh-CN" altLang="zh-CN" dirty="0">
                <a:solidFill>
                  <a:srgbClr val="685D5C"/>
                </a:solidFill>
                <a:latin typeface="微软雅黑" panose="020B0503020204020204" pitchFamily="34" charset="-122"/>
                <a:ea typeface="微软雅黑" panose="020B0503020204020204" pitchFamily="34" charset="-122"/>
              </a:rPr>
              <a:t>将距离最近的两个数据点或类别进行组合，生成聚类树</a:t>
            </a:r>
            <a:r>
              <a:rPr lang="zh-CN" altLang="zh-CN" dirty="0" smtClean="0">
                <a:solidFill>
                  <a:srgbClr val="685D5C"/>
                </a:solidFill>
                <a:latin typeface="微软雅黑" panose="020B0503020204020204" pitchFamily="34" charset="-122"/>
                <a:ea typeface="微软雅黑" panose="020B0503020204020204" pitchFamily="34" charset="-122"/>
              </a:rPr>
              <a:t>。</a:t>
            </a:r>
            <a:endParaRPr lang="en-US" altLang="zh-CN" dirty="0" smtClean="0">
              <a:solidFill>
                <a:srgbClr val="685D5C"/>
              </a:solidFill>
              <a:latin typeface="微软雅黑" panose="020B0503020204020204" pitchFamily="34" charset="-122"/>
              <a:ea typeface="微软雅黑" panose="020B0503020204020204" pitchFamily="34" charset="-122"/>
            </a:endParaRPr>
          </a:p>
          <a:p>
            <a:pPr algn="just">
              <a:lnSpc>
                <a:spcPct val="150000"/>
              </a:lnSpc>
            </a:pPr>
            <a:r>
              <a:rPr lang="en-US" altLang="zh-CN" dirty="0" smtClean="0">
                <a:solidFill>
                  <a:srgbClr val="685D5C"/>
                </a:solidFill>
                <a:latin typeface="微软雅黑" panose="020B0503020204020204" pitchFamily="34" charset="-122"/>
                <a:ea typeface="微软雅黑" panose="020B0503020204020204" pitchFamily="34" charset="-122"/>
              </a:rPr>
              <a:t>       </a:t>
            </a:r>
            <a:r>
              <a:rPr lang="zh-CN" altLang="zh-CN" dirty="0" smtClean="0">
                <a:solidFill>
                  <a:srgbClr val="685D5C"/>
                </a:solidFill>
                <a:latin typeface="微软雅黑" panose="020B0503020204020204" pitchFamily="34" charset="-122"/>
                <a:ea typeface="微软雅黑" panose="020B0503020204020204" pitchFamily="34" charset="-122"/>
              </a:rPr>
              <a:t>所谓</a:t>
            </a:r>
            <a:r>
              <a:rPr lang="zh-CN" altLang="zh-CN" dirty="0">
                <a:solidFill>
                  <a:srgbClr val="685D5C"/>
                </a:solidFill>
                <a:latin typeface="微软雅黑" panose="020B0503020204020204" pitchFamily="34" charset="-122"/>
                <a:ea typeface="微软雅黑" panose="020B0503020204020204" pitchFamily="34" charset="-122"/>
              </a:rPr>
              <a:t>从下而上地合并</a:t>
            </a:r>
            <a:r>
              <a:rPr lang="en-US" altLang="zh-CN" dirty="0">
                <a:solidFill>
                  <a:srgbClr val="685D5C"/>
                </a:solidFill>
                <a:latin typeface="微软雅黑" panose="020B0503020204020204" pitchFamily="34" charset="-122"/>
                <a:ea typeface="微软雅黑" panose="020B0503020204020204" pitchFamily="34" charset="-122"/>
              </a:rPr>
              <a:t>cluster</a:t>
            </a:r>
            <a:r>
              <a:rPr lang="zh-CN" altLang="zh-CN" dirty="0">
                <a:solidFill>
                  <a:srgbClr val="685D5C"/>
                </a:solidFill>
                <a:latin typeface="微软雅黑" panose="020B0503020204020204" pitchFamily="34" charset="-122"/>
                <a:ea typeface="微软雅黑" panose="020B0503020204020204" pitchFamily="34" charset="-122"/>
              </a:rPr>
              <a:t>，具体而言，就是每次找到距离最短的两个</a:t>
            </a:r>
            <a:r>
              <a:rPr lang="en-US" altLang="zh-CN" dirty="0">
                <a:solidFill>
                  <a:srgbClr val="685D5C"/>
                </a:solidFill>
                <a:latin typeface="微软雅黑" panose="020B0503020204020204" pitchFamily="34" charset="-122"/>
                <a:ea typeface="微软雅黑" panose="020B0503020204020204" pitchFamily="34" charset="-122"/>
              </a:rPr>
              <a:t>cluster</a:t>
            </a:r>
            <a:r>
              <a:rPr lang="zh-CN" altLang="zh-CN" dirty="0">
                <a:solidFill>
                  <a:srgbClr val="685D5C"/>
                </a:solidFill>
                <a:latin typeface="微软雅黑" panose="020B0503020204020204" pitchFamily="34" charset="-122"/>
                <a:ea typeface="微软雅黑" panose="020B0503020204020204" pitchFamily="34" charset="-122"/>
              </a:rPr>
              <a:t>，然后进行合并成一个大的</a:t>
            </a:r>
            <a:r>
              <a:rPr lang="en-US" altLang="zh-CN" dirty="0">
                <a:solidFill>
                  <a:srgbClr val="685D5C"/>
                </a:solidFill>
                <a:latin typeface="微软雅黑" panose="020B0503020204020204" pitchFamily="34" charset="-122"/>
                <a:ea typeface="微软雅黑" panose="020B0503020204020204" pitchFamily="34" charset="-122"/>
              </a:rPr>
              <a:t>cluster</a:t>
            </a:r>
            <a:r>
              <a:rPr lang="zh-CN" altLang="zh-CN" dirty="0">
                <a:solidFill>
                  <a:srgbClr val="685D5C"/>
                </a:solidFill>
                <a:latin typeface="微软雅黑" panose="020B0503020204020204" pitchFamily="34" charset="-122"/>
                <a:ea typeface="微软雅黑" panose="020B0503020204020204" pitchFamily="34" charset="-122"/>
              </a:rPr>
              <a:t>，直到全部合并为一个</a:t>
            </a:r>
            <a:r>
              <a:rPr lang="en-US" altLang="zh-CN" dirty="0">
                <a:solidFill>
                  <a:srgbClr val="685D5C"/>
                </a:solidFill>
                <a:latin typeface="微软雅黑" panose="020B0503020204020204" pitchFamily="34" charset="-122"/>
                <a:ea typeface="微软雅黑" panose="020B0503020204020204" pitchFamily="34" charset="-122"/>
              </a:rPr>
              <a:t>cluster</a:t>
            </a:r>
            <a:r>
              <a:rPr lang="zh-CN" altLang="zh-CN" dirty="0">
                <a:solidFill>
                  <a:srgbClr val="685D5C"/>
                </a:solidFill>
                <a:latin typeface="微软雅黑" panose="020B0503020204020204" pitchFamily="34" charset="-122"/>
                <a:ea typeface="微软雅黑" panose="020B0503020204020204" pitchFamily="34" charset="-122"/>
              </a:rPr>
              <a:t>。整个过程就是建立一个树结构，类似于图</a:t>
            </a:r>
            <a:r>
              <a:rPr lang="en-US" altLang="zh-CN" dirty="0">
                <a:solidFill>
                  <a:srgbClr val="685D5C"/>
                </a:solidFill>
                <a:latin typeface="微软雅黑" panose="020B0503020204020204" pitchFamily="34" charset="-122"/>
                <a:ea typeface="微软雅黑" panose="020B0503020204020204" pitchFamily="34" charset="-122"/>
              </a:rPr>
              <a:t>2-24</a:t>
            </a:r>
            <a:r>
              <a:rPr lang="zh-CN" altLang="zh-CN" dirty="0">
                <a:solidFill>
                  <a:srgbClr val="685D5C"/>
                </a:solidFill>
                <a:latin typeface="微软雅黑" panose="020B0503020204020204" pitchFamily="34" charset="-122"/>
                <a:ea typeface="微软雅黑" panose="020B0503020204020204" pitchFamily="34" charset="-122"/>
              </a:rPr>
              <a:t>。</a:t>
            </a:r>
          </a:p>
        </p:txBody>
      </p:sp>
      <p:cxnSp>
        <p:nvCxnSpPr>
          <p:cNvPr id="9" name="直接连接符 8"/>
          <p:cNvCxnSpPr/>
          <p:nvPr/>
        </p:nvCxnSpPr>
        <p:spPr>
          <a:xfrm>
            <a:off x="6340475" y="1112070"/>
            <a:ext cx="0" cy="5243512"/>
          </a:xfrm>
          <a:prstGeom prst="line">
            <a:avLst/>
          </a:prstGeom>
          <a:ln>
            <a:solidFill>
              <a:srgbClr val="663300"/>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pic>
        <p:nvPicPr>
          <p:cNvPr id="10" name="图片 9"/>
          <p:cNvPicPr/>
          <p:nvPr/>
        </p:nvPicPr>
        <p:blipFill>
          <a:blip r:embed="rId2"/>
          <a:stretch>
            <a:fillRect/>
          </a:stretch>
        </p:blipFill>
        <p:spPr>
          <a:xfrm>
            <a:off x="6755653" y="1915347"/>
            <a:ext cx="5009310" cy="3673802"/>
          </a:xfrm>
          <a:prstGeom prst="rect">
            <a:avLst/>
          </a:prstGeom>
        </p:spPr>
      </p:pic>
      <p:sp>
        <p:nvSpPr>
          <p:cNvPr id="11" name="矩形 10"/>
          <p:cNvSpPr/>
          <p:nvPr/>
        </p:nvSpPr>
        <p:spPr>
          <a:xfrm>
            <a:off x="8113269" y="5620107"/>
            <a:ext cx="3156633" cy="338554"/>
          </a:xfrm>
          <a:prstGeom prst="rect">
            <a:avLst/>
          </a:prstGeom>
        </p:spPr>
        <p:txBody>
          <a:bodyPr wrap="none">
            <a:spAutoFit/>
          </a:bodyPr>
          <a:lstStyle/>
          <a:p>
            <a:pPr algn="ctr">
              <a:spcAft>
                <a:spcPts val="600"/>
              </a:spcAft>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600" kern="100" dirty="0">
                <a:latin typeface="微软雅黑" panose="020B0503020204020204" pitchFamily="34" charset="-122"/>
                <a:ea typeface="微软雅黑" panose="020B0503020204020204" pitchFamily="34" charset="-122"/>
                <a:cs typeface="Times New Roman" panose="02020603050405020304" pitchFamily="18" charset="0"/>
              </a:rPr>
              <a:t>2-24 </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层次的嵌套聚类树示意图</a:t>
            </a: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203781629"/>
      </p:ext>
    </p:extLst>
  </p:cSld>
  <p:clrMapOvr>
    <a:masterClrMapping/>
  </p:clrMapOvr>
  <p:transition spd="med">
    <p:pull/>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C51645-CD26-4300-B487-079B8D179314}"/>
              </a:ext>
            </a:extLst>
          </p:cNvPr>
          <p:cNvSpPr/>
          <p:nvPr/>
        </p:nvSpPr>
        <p:spPr>
          <a:xfrm>
            <a:off x="4569378"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 name="标题 1"/>
          <p:cNvSpPr txBox="1">
            <a:spLocks/>
          </p:cNvSpPr>
          <p:nvPr/>
        </p:nvSpPr>
        <p:spPr>
          <a:xfrm>
            <a:off x="4653465"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聚类分析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层次方法</a:t>
            </a:r>
            <a:endParaRPr lang="zh-CN" altLang="en-US" sz="2400" dirty="0">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6143923" y="1035158"/>
            <a:ext cx="0" cy="5745930"/>
          </a:xfrm>
          <a:prstGeom prst="line">
            <a:avLst/>
          </a:prstGeom>
          <a:ln>
            <a:solidFill>
              <a:srgbClr val="685D5C"/>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105375" y="3695952"/>
            <a:ext cx="11824554" cy="22739"/>
          </a:xfrm>
          <a:prstGeom prst="line">
            <a:avLst/>
          </a:prstGeom>
          <a:ln>
            <a:solidFill>
              <a:srgbClr val="685D5C"/>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05375" y="998226"/>
            <a:ext cx="6018775" cy="1050672"/>
          </a:xfrm>
          <a:prstGeom prst="rect">
            <a:avLst/>
          </a:prstGeom>
          <a:noFill/>
        </p:spPr>
        <p:txBody>
          <a:bodyPr wrap="square" rtlCol="0">
            <a:spAutoFit/>
          </a:bodyPr>
          <a:lstStyle/>
          <a:p>
            <a:pPr algn="just">
              <a:lnSpc>
                <a:spcPct val="120000"/>
              </a:lnSpc>
            </a:pPr>
            <a:r>
              <a:rPr lang="zh-CN" altLang="en-US" sz="1400" dirty="0" smtClean="0">
                <a:latin typeface="微软雅黑" panose="020B0503020204020204" pitchFamily="34" charset="-122"/>
                <a:ea typeface="微软雅黑" panose="020B0503020204020204" pitchFamily="34" charset="-122"/>
              </a:rPr>
              <a:t>       </a:t>
            </a:r>
            <a:r>
              <a:rPr lang="zh-CN" altLang="en-US" sz="1300" dirty="0" smtClean="0">
                <a:latin typeface="微软雅黑" panose="020B0503020204020204" pitchFamily="34" charset="-122"/>
                <a:ea typeface="微软雅黑" panose="020B0503020204020204" pitchFamily="34" charset="-122"/>
              </a:rPr>
              <a:t>根据</a:t>
            </a:r>
            <a:r>
              <a:rPr lang="zh-CN" altLang="en-US" sz="1300" dirty="0">
                <a:latin typeface="微软雅黑" panose="020B0503020204020204" pitchFamily="34" charset="-122"/>
                <a:ea typeface="微软雅黑" panose="020B0503020204020204" pitchFamily="34" charset="-122"/>
              </a:rPr>
              <a:t>算法流程，我们先找出距离最近的两个簇，</a:t>
            </a:r>
            <a:r>
              <a:rPr lang="en-US" altLang="zh-CN" sz="1300" dirty="0">
                <a:latin typeface="微软雅黑" panose="020B0503020204020204" pitchFamily="34" charset="-122"/>
                <a:ea typeface="微软雅黑" panose="020B0503020204020204" pitchFamily="34" charset="-122"/>
              </a:rPr>
              <a:t>P3, P4</a:t>
            </a:r>
            <a:r>
              <a:rPr lang="zh-CN" altLang="en-US" sz="1300" dirty="0" smtClean="0">
                <a:latin typeface="微软雅黑" panose="020B0503020204020204" pitchFamily="34" charset="-122"/>
                <a:ea typeface="微软雅黑" panose="020B0503020204020204" pitchFamily="34" charset="-122"/>
              </a:rPr>
              <a:t>。合并 </a:t>
            </a:r>
            <a:r>
              <a:rPr lang="en-US" altLang="zh-CN" sz="1300" dirty="0">
                <a:latin typeface="微软雅黑" panose="020B0503020204020204" pitchFamily="34" charset="-122"/>
                <a:ea typeface="微软雅黑" panose="020B0503020204020204" pitchFamily="34" charset="-122"/>
              </a:rPr>
              <a:t>P3, P4 </a:t>
            </a:r>
            <a:r>
              <a:rPr lang="zh-CN" altLang="en-US" sz="1300" dirty="0">
                <a:latin typeface="微软雅黑" panose="020B0503020204020204" pitchFamily="34" charset="-122"/>
                <a:ea typeface="微软雅黑" panose="020B0503020204020204" pitchFamily="34" charset="-122"/>
              </a:rPr>
              <a:t>为 </a:t>
            </a:r>
            <a:r>
              <a:rPr lang="en-US" altLang="zh-CN" sz="1300" dirty="0">
                <a:latin typeface="微软雅黑" panose="020B0503020204020204" pitchFamily="34" charset="-122"/>
                <a:ea typeface="微软雅黑" panose="020B0503020204020204" pitchFamily="34" charset="-122"/>
              </a:rPr>
              <a:t>{P3, P4}</a:t>
            </a:r>
            <a:r>
              <a:rPr lang="zh-CN" altLang="en-US" sz="1300" dirty="0">
                <a:latin typeface="微软雅黑" panose="020B0503020204020204" pitchFamily="34" charset="-122"/>
                <a:ea typeface="微软雅黑" panose="020B0503020204020204" pitchFamily="34" charset="-122"/>
              </a:rPr>
              <a:t>，根据 </a:t>
            </a:r>
            <a:r>
              <a:rPr lang="en-US" altLang="zh-CN" sz="1300" dirty="0">
                <a:latin typeface="微软雅黑" panose="020B0503020204020204" pitchFamily="34" charset="-122"/>
                <a:ea typeface="微软雅黑" panose="020B0503020204020204" pitchFamily="34" charset="-122"/>
              </a:rPr>
              <a:t>MIN </a:t>
            </a:r>
            <a:r>
              <a:rPr lang="zh-CN" altLang="en-US" sz="1300" dirty="0">
                <a:latin typeface="微软雅黑" panose="020B0503020204020204" pitchFamily="34" charset="-122"/>
                <a:ea typeface="微软雅黑" panose="020B0503020204020204" pitchFamily="34" charset="-122"/>
              </a:rPr>
              <a:t>原则更新</a:t>
            </a:r>
            <a:r>
              <a:rPr lang="zh-CN" altLang="en-US" sz="1300" dirty="0" smtClean="0">
                <a:latin typeface="微软雅黑" panose="020B0503020204020204" pitchFamily="34" charset="-122"/>
                <a:ea typeface="微软雅黑" panose="020B0503020204020204" pitchFamily="34" charset="-122"/>
              </a:rPr>
              <a:t>矩阵如下</a:t>
            </a:r>
            <a:r>
              <a:rPr lang="zh-CN" altLang="en-US" sz="1300" dirty="0">
                <a:latin typeface="微软雅黑" panose="020B0503020204020204" pitchFamily="34" charset="-122"/>
                <a:ea typeface="微软雅黑" panose="020B0503020204020204" pitchFamily="34" charset="-122"/>
              </a:rPr>
              <a:t>：</a:t>
            </a:r>
          </a:p>
          <a:p>
            <a:pPr algn="just">
              <a:lnSpc>
                <a:spcPct val="120000"/>
              </a:lnSpc>
            </a:pPr>
            <a:r>
              <a:rPr lang="en-US" altLang="zh-CN" sz="1300" dirty="0" err="1">
                <a:latin typeface="微软雅黑" panose="020B0503020204020204" pitchFamily="34" charset="-122"/>
                <a:ea typeface="微软雅黑" panose="020B0503020204020204" pitchFamily="34" charset="-122"/>
              </a:rPr>
              <a:t>MIN.distance</a:t>
            </a:r>
            <a:r>
              <a:rPr lang="en-US" altLang="zh-CN" sz="1300" dirty="0">
                <a:latin typeface="微软雅黑" panose="020B0503020204020204" pitchFamily="34" charset="-122"/>
                <a:ea typeface="微软雅黑" panose="020B0503020204020204" pitchFamily="34" charset="-122"/>
              </a:rPr>
              <a:t>({P3, P4}, P1) = </a:t>
            </a:r>
            <a:r>
              <a:rPr lang="en-US" altLang="zh-CN" sz="1300" dirty="0" smtClean="0">
                <a:latin typeface="微软雅黑" panose="020B0503020204020204" pitchFamily="34" charset="-122"/>
                <a:ea typeface="微软雅黑" panose="020B0503020204020204" pitchFamily="34" charset="-122"/>
              </a:rPr>
              <a:t>1.32 ; </a:t>
            </a:r>
            <a:r>
              <a:rPr lang="en-US" altLang="zh-CN" sz="1300" dirty="0" err="1" smtClean="0">
                <a:latin typeface="微软雅黑" panose="020B0503020204020204" pitchFamily="34" charset="-122"/>
                <a:ea typeface="微软雅黑" panose="020B0503020204020204" pitchFamily="34" charset="-122"/>
              </a:rPr>
              <a:t>MIN.distance</a:t>
            </a:r>
            <a:r>
              <a:rPr lang="en-US" altLang="zh-CN" sz="1300" dirty="0" smtClean="0">
                <a:latin typeface="微软雅黑" panose="020B0503020204020204" pitchFamily="34" charset="-122"/>
                <a:ea typeface="微软雅黑" panose="020B0503020204020204" pitchFamily="34" charset="-122"/>
              </a:rPr>
              <a:t>({P3, P4}, P2) = 1.56;</a:t>
            </a:r>
          </a:p>
          <a:p>
            <a:pPr algn="just">
              <a:lnSpc>
                <a:spcPct val="120000"/>
              </a:lnSpc>
            </a:pPr>
            <a:r>
              <a:rPr lang="en-US" altLang="zh-CN" sz="1300" dirty="0" err="1" smtClean="0">
                <a:latin typeface="微软雅黑" panose="020B0503020204020204" pitchFamily="34" charset="-122"/>
                <a:ea typeface="微软雅黑" panose="020B0503020204020204" pitchFamily="34" charset="-122"/>
              </a:rPr>
              <a:t>MIN.distance</a:t>
            </a:r>
            <a:r>
              <a:rPr lang="en-US" altLang="zh-CN" sz="1300" dirty="0">
                <a:latin typeface="微软雅黑" panose="020B0503020204020204" pitchFamily="34" charset="-122"/>
                <a:ea typeface="微软雅黑" panose="020B0503020204020204" pitchFamily="34" charset="-122"/>
              </a:rPr>
              <a:t>({P3, P4}, P5) = </a:t>
            </a:r>
            <a:r>
              <a:rPr lang="en-US" altLang="zh-CN" sz="1300" dirty="0" smtClean="0">
                <a:latin typeface="微软雅黑" panose="020B0503020204020204" pitchFamily="34" charset="-122"/>
                <a:ea typeface="微软雅黑" panose="020B0503020204020204" pitchFamily="34" charset="-122"/>
              </a:rPr>
              <a:t>0.70</a:t>
            </a:r>
            <a:endParaRPr lang="en-US" altLang="zh-CN" sz="1300" dirty="0">
              <a:latin typeface="微软雅黑" panose="020B0503020204020204" pitchFamily="34" charset="-122"/>
              <a:ea typeface="微软雅黑" panose="020B0503020204020204" pitchFamily="34" charset="-122"/>
            </a:endParaRPr>
          </a:p>
        </p:txBody>
      </p:sp>
      <p:pic>
        <p:nvPicPr>
          <p:cNvPr id="9" name="图片 8"/>
          <p:cNvPicPr/>
          <p:nvPr/>
        </p:nvPicPr>
        <p:blipFill>
          <a:blip r:embed="rId2"/>
          <a:stretch>
            <a:fillRect/>
          </a:stretch>
        </p:blipFill>
        <p:spPr>
          <a:xfrm>
            <a:off x="2979478" y="2179912"/>
            <a:ext cx="2508614" cy="1516040"/>
          </a:xfrm>
          <a:prstGeom prst="rect">
            <a:avLst/>
          </a:prstGeom>
        </p:spPr>
      </p:pic>
      <p:sp>
        <p:nvSpPr>
          <p:cNvPr id="11" name="矩形 10"/>
          <p:cNvSpPr/>
          <p:nvPr/>
        </p:nvSpPr>
        <p:spPr>
          <a:xfrm>
            <a:off x="503702" y="2843754"/>
            <a:ext cx="2353529" cy="307777"/>
          </a:xfrm>
          <a:prstGeom prst="rect">
            <a:avLst/>
          </a:prstGeom>
        </p:spPr>
        <p:txBody>
          <a:bodyPr wrap="non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2-27 </a:t>
            </a:r>
            <a:r>
              <a:rPr lang="zh-CN" altLang="en-US" sz="1400" dirty="0">
                <a:latin typeface="微软雅黑" panose="020B0503020204020204" pitchFamily="34" charset="-122"/>
                <a:ea typeface="微软雅黑" panose="020B0503020204020204" pitchFamily="34" charset="-122"/>
              </a:rPr>
              <a:t>欧式距离更新矩阵</a:t>
            </a:r>
            <a:r>
              <a:rPr lang="en-US" altLang="zh-CN" sz="1400" dirty="0">
                <a:latin typeface="微软雅黑" panose="020B0503020204020204" pitchFamily="34" charset="-122"/>
                <a:ea typeface="微软雅黑" panose="020B0503020204020204" pitchFamily="34" charset="-122"/>
              </a:rPr>
              <a:t>1</a:t>
            </a:r>
            <a:endParaRPr lang="zh-CN" altLang="en-US" sz="14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6372283" y="996302"/>
            <a:ext cx="5403822" cy="1052596"/>
          </a:xfrm>
          <a:prstGeom prst="rect">
            <a:avLst/>
          </a:prstGeom>
          <a:noFill/>
        </p:spPr>
        <p:txBody>
          <a:bodyPr wrap="square" rtlCol="0">
            <a:spAutoFit/>
          </a:bodyPr>
          <a:lstStyle/>
          <a:p>
            <a:pPr algn="just">
              <a:lnSpc>
                <a:spcPct val="120000"/>
              </a:lnSpc>
            </a:pPr>
            <a:r>
              <a:rPr lang="zh-CN" altLang="en-US" sz="1300" dirty="0" smtClean="0">
                <a:latin typeface="微软雅黑" panose="020B0503020204020204" pitchFamily="34" charset="-122"/>
                <a:ea typeface="微软雅黑" panose="020B0503020204020204" pitchFamily="34" charset="-122"/>
              </a:rPr>
              <a:t>       接着</a:t>
            </a:r>
            <a:r>
              <a:rPr lang="zh-CN" altLang="en-US" sz="1300" dirty="0">
                <a:latin typeface="微软雅黑" panose="020B0503020204020204" pitchFamily="34" charset="-122"/>
                <a:ea typeface="微软雅黑" panose="020B0503020204020204" pitchFamily="34" charset="-122"/>
              </a:rPr>
              <a:t>继续找出距离最近的两个簇，</a:t>
            </a:r>
            <a:r>
              <a:rPr lang="en-US" altLang="zh-CN" sz="1300" dirty="0">
                <a:latin typeface="微软雅黑" panose="020B0503020204020204" pitchFamily="34" charset="-122"/>
                <a:ea typeface="微软雅黑" panose="020B0503020204020204" pitchFamily="34" charset="-122"/>
              </a:rPr>
              <a:t>{P3, P4}, P5</a:t>
            </a:r>
            <a:r>
              <a:rPr lang="zh-CN" altLang="en-US" sz="1300" dirty="0" smtClean="0">
                <a:latin typeface="微软雅黑" panose="020B0503020204020204" pitchFamily="34" charset="-122"/>
                <a:ea typeface="微软雅黑" panose="020B0503020204020204" pitchFamily="34" charset="-122"/>
              </a:rPr>
              <a:t>。合并 </a:t>
            </a:r>
            <a:r>
              <a:rPr lang="en-US" altLang="zh-CN" sz="1300" dirty="0">
                <a:latin typeface="微软雅黑" panose="020B0503020204020204" pitchFamily="34" charset="-122"/>
                <a:ea typeface="微软雅黑" panose="020B0503020204020204" pitchFamily="34" charset="-122"/>
              </a:rPr>
              <a:t>{P3, P4}, P5 </a:t>
            </a:r>
            <a:r>
              <a:rPr lang="zh-CN" altLang="en-US" sz="1300" dirty="0">
                <a:latin typeface="微软雅黑" panose="020B0503020204020204" pitchFamily="34" charset="-122"/>
                <a:ea typeface="微软雅黑" panose="020B0503020204020204" pitchFamily="34" charset="-122"/>
              </a:rPr>
              <a:t>为 </a:t>
            </a:r>
            <a:r>
              <a:rPr lang="en-US" altLang="zh-CN" sz="1300" dirty="0">
                <a:latin typeface="微软雅黑" panose="020B0503020204020204" pitchFamily="34" charset="-122"/>
                <a:ea typeface="微软雅黑" panose="020B0503020204020204" pitchFamily="34" charset="-122"/>
              </a:rPr>
              <a:t>{P3, P4, P5}</a:t>
            </a:r>
            <a:r>
              <a:rPr lang="zh-CN" altLang="en-US" sz="1300" dirty="0">
                <a:latin typeface="微软雅黑" panose="020B0503020204020204" pitchFamily="34" charset="-122"/>
                <a:ea typeface="微软雅黑" panose="020B0503020204020204" pitchFamily="34" charset="-122"/>
              </a:rPr>
              <a:t>，根据 </a:t>
            </a:r>
            <a:r>
              <a:rPr lang="en-US" altLang="zh-CN" sz="1300" dirty="0">
                <a:latin typeface="微软雅黑" panose="020B0503020204020204" pitchFamily="34" charset="-122"/>
                <a:ea typeface="微软雅黑" panose="020B0503020204020204" pitchFamily="34" charset="-122"/>
              </a:rPr>
              <a:t>MIN </a:t>
            </a:r>
            <a:r>
              <a:rPr lang="zh-CN" altLang="en-US" sz="1300" dirty="0">
                <a:latin typeface="微软雅黑" panose="020B0503020204020204" pitchFamily="34" charset="-122"/>
                <a:ea typeface="微软雅黑" panose="020B0503020204020204" pitchFamily="34" charset="-122"/>
              </a:rPr>
              <a:t>原则继续更新矩阵：</a:t>
            </a:r>
          </a:p>
          <a:p>
            <a:pPr algn="just">
              <a:lnSpc>
                <a:spcPct val="120000"/>
              </a:lnSpc>
            </a:pPr>
            <a:r>
              <a:rPr lang="en-US" altLang="zh-CN" sz="1300" dirty="0" err="1">
                <a:latin typeface="微软雅黑" panose="020B0503020204020204" pitchFamily="34" charset="-122"/>
                <a:ea typeface="微软雅黑" panose="020B0503020204020204" pitchFamily="34" charset="-122"/>
              </a:rPr>
              <a:t>MIN.distance</a:t>
            </a:r>
            <a:r>
              <a:rPr lang="en-US" altLang="zh-CN" sz="1300" dirty="0">
                <a:latin typeface="微软雅黑" panose="020B0503020204020204" pitchFamily="34" charset="-122"/>
                <a:ea typeface="微软雅黑" panose="020B0503020204020204" pitchFamily="34" charset="-122"/>
              </a:rPr>
              <a:t>(P1, {P3, P4, P5}) = </a:t>
            </a:r>
            <a:r>
              <a:rPr lang="en-US" altLang="zh-CN" sz="1300" dirty="0" smtClean="0">
                <a:latin typeface="微软雅黑" panose="020B0503020204020204" pitchFamily="34" charset="-122"/>
                <a:ea typeface="微软雅黑" panose="020B0503020204020204" pitchFamily="34" charset="-122"/>
              </a:rPr>
              <a:t>1.32; </a:t>
            </a:r>
          </a:p>
          <a:p>
            <a:pPr algn="just">
              <a:lnSpc>
                <a:spcPct val="120000"/>
              </a:lnSpc>
            </a:pPr>
            <a:r>
              <a:rPr lang="en-US" altLang="zh-CN" sz="1300" dirty="0" err="1" smtClean="0">
                <a:latin typeface="微软雅黑" panose="020B0503020204020204" pitchFamily="34" charset="-122"/>
                <a:ea typeface="微软雅黑" panose="020B0503020204020204" pitchFamily="34" charset="-122"/>
              </a:rPr>
              <a:t>MIN.distance</a:t>
            </a:r>
            <a:r>
              <a:rPr lang="en-US" altLang="zh-CN" sz="1300" dirty="0" smtClean="0">
                <a:latin typeface="微软雅黑" panose="020B0503020204020204" pitchFamily="34" charset="-122"/>
                <a:ea typeface="微软雅黑" panose="020B0503020204020204" pitchFamily="34" charset="-122"/>
              </a:rPr>
              <a:t>(P2</a:t>
            </a:r>
            <a:r>
              <a:rPr lang="en-US" altLang="zh-CN" sz="1300" dirty="0">
                <a:latin typeface="微软雅黑" panose="020B0503020204020204" pitchFamily="34" charset="-122"/>
                <a:ea typeface="微软雅黑" panose="020B0503020204020204" pitchFamily="34" charset="-122"/>
              </a:rPr>
              <a:t>, {P3, P4, P5}) = 1.56;</a:t>
            </a:r>
          </a:p>
        </p:txBody>
      </p:sp>
      <p:pic>
        <p:nvPicPr>
          <p:cNvPr id="13" name="图片 12"/>
          <p:cNvPicPr/>
          <p:nvPr/>
        </p:nvPicPr>
        <p:blipFill>
          <a:blip r:embed="rId3"/>
          <a:stretch>
            <a:fillRect/>
          </a:stretch>
        </p:blipFill>
        <p:spPr>
          <a:xfrm>
            <a:off x="8741947" y="2153834"/>
            <a:ext cx="2957246" cy="1423519"/>
          </a:xfrm>
          <a:prstGeom prst="rect">
            <a:avLst/>
          </a:prstGeom>
        </p:spPr>
      </p:pic>
      <p:sp>
        <p:nvSpPr>
          <p:cNvPr id="15" name="矩形 14"/>
          <p:cNvSpPr/>
          <p:nvPr/>
        </p:nvSpPr>
        <p:spPr>
          <a:xfrm>
            <a:off x="6388418" y="2843753"/>
            <a:ext cx="2353529" cy="307777"/>
          </a:xfrm>
          <a:prstGeom prst="rect">
            <a:avLst/>
          </a:prstGeom>
        </p:spPr>
        <p:txBody>
          <a:bodyPr wrap="non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2-28 </a:t>
            </a:r>
            <a:r>
              <a:rPr lang="zh-CN" altLang="en-US" sz="1400" dirty="0">
                <a:latin typeface="微软雅黑" panose="020B0503020204020204" pitchFamily="34" charset="-122"/>
                <a:ea typeface="微软雅黑" panose="020B0503020204020204" pitchFamily="34" charset="-122"/>
              </a:rPr>
              <a:t>欧式距离更新矩阵</a:t>
            </a:r>
            <a:r>
              <a:rPr lang="en-US" altLang="zh-CN" sz="1400" dirty="0">
                <a:latin typeface="微软雅黑" panose="020B0503020204020204" pitchFamily="34" charset="-122"/>
                <a:ea typeface="微软雅黑" panose="020B0503020204020204" pitchFamily="34" charset="-122"/>
              </a:rPr>
              <a:t>2</a:t>
            </a:r>
            <a:endParaRPr lang="zh-CN" altLang="en-US" sz="14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319736" y="3871474"/>
            <a:ext cx="5760186" cy="692497"/>
          </a:xfrm>
          <a:prstGeom prst="rect">
            <a:avLst/>
          </a:prstGeom>
          <a:noFill/>
        </p:spPr>
        <p:txBody>
          <a:bodyPr wrap="square" rtlCol="0">
            <a:spAutoFit/>
          </a:bodyPr>
          <a:lstStyle/>
          <a:p>
            <a:r>
              <a:rPr lang="en-US" altLang="zh-CN" sz="1300" dirty="0" smtClean="0">
                <a:latin typeface="微软雅黑" panose="020B0503020204020204" pitchFamily="34" charset="-122"/>
                <a:ea typeface="微软雅黑" panose="020B0503020204020204" pitchFamily="34" charset="-122"/>
              </a:rPr>
              <a:t>      </a:t>
            </a:r>
            <a:r>
              <a:rPr lang="zh-CN" altLang="zh-CN" sz="1300" dirty="0" smtClean="0">
                <a:latin typeface="微软雅黑" panose="020B0503020204020204" pitchFamily="34" charset="-122"/>
                <a:ea typeface="微软雅黑" panose="020B0503020204020204" pitchFamily="34" charset="-122"/>
              </a:rPr>
              <a:t>接着</a:t>
            </a:r>
            <a:r>
              <a:rPr lang="zh-CN" altLang="zh-CN" sz="1300" dirty="0">
                <a:latin typeface="微软雅黑" panose="020B0503020204020204" pitchFamily="34" charset="-122"/>
                <a:ea typeface="微软雅黑" panose="020B0503020204020204" pitchFamily="34" charset="-122"/>
              </a:rPr>
              <a:t>继续找出距离最近的两个簇，</a:t>
            </a:r>
            <a:r>
              <a:rPr lang="en-US" altLang="zh-CN" sz="1300" dirty="0">
                <a:latin typeface="微软雅黑" panose="020B0503020204020204" pitchFamily="34" charset="-122"/>
                <a:ea typeface="微软雅黑" panose="020B0503020204020204" pitchFamily="34" charset="-122"/>
              </a:rPr>
              <a:t>P1, P2</a:t>
            </a:r>
            <a:r>
              <a:rPr lang="zh-CN" altLang="zh-CN" sz="1300" dirty="0" smtClean="0">
                <a:latin typeface="微软雅黑" panose="020B0503020204020204" pitchFamily="34" charset="-122"/>
                <a:ea typeface="微软雅黑" panose="020B0503020204020204" pitchFamily="34" charset="-122"/>
              </a:rPr>
              <a:t>。</a:t>
            </a:r>
            <a:r>
              <a:rPr lang="en-US" altLang="zh-CN" sz="1300" dirty="0" smtClean="0">
                <a:latin typeface="微软雅黑" panose="020B0503020204020204" pitchFamily="34" charset="-122"/>
                <a:ea typeface="微软雅黑" panose="020B0503020204020204" pitchFamily="34" charset="-122"/>
              </a:rPr>
              <a:t> </a:t>
            </a:r>
            <a:r>
              <a:rPr lang="zh-CN" altLang="zh-CN" sz="1300" dirty="0" smtClean="0">
                <a:latin typeface="微软雅黑" panose="020B0503020204020204" pitchFamily="34" charset="-122"/>
                <a:ea typeface="微软雅黑" panose="020B0503020204020204" pitchFamily="34" charset="-122"/>
              </a:rPr>
              <a:t>合并</a:t>
            </a:r>
            <a:r>
              <a:rPr lang="en-US" altLang="zh-CN" sz="1300" dirty="0" smtClean="0">
                <a:latin typeface="微软雅黑" panose="020B0503020204020204" pitchFamily="34" charset="-122"/>
                <a:ea typeface="微软雅黑" panose="020B0503020204020204" pitchFamily="34" charset="-122"/>
              </a:rPr>
              <a:t> </a:t>
            </a:r>
            <a:r>
              <a:rPr lang="en-US" altLang="zh-CN" sz="1300" dirty="0">
                <a:latin typeface="微软雅黑" panose="020B0503020204020204" pitchFamily="34" charset="-122"/>
                <a:ea typeface="微软雅黑" panose="020B0503020204020204" pitchFamily="34" charset="-122"/>
              </a:rPr>
              <a:t>P1, P2 </a:t>
            </a:r>
            <a:r>
              <a:rPr lang="zh-CN" altLang="zh-CN" sz="1300" dirty="0">
                <a:latin typeface="微软雅黑" panose="020B0503020204020204" pitchFamily="34" charset="-122"/>
                <a:ea typeface="微软雅黑" panose="020B0503020204020204" pitchFamily="34" charset="-122"/>
              </a:rPr>
              <a:t>为</a:t>
            </a:r>
            <a:r>
              <a:rPr lang="en-US" altLang="zh-CN" sz="1300" dirty="0">
                <a:latin typeface="微软雅黑" panose="020B0503020204020204" pitchFamily="34" charset="-122"/>
                <a:ea typeface="微软雅黑" panose="020B0503020204020204" pitchFamily="34" charset="-122"/>
              </a:rPr>
              <a:t> {P1, P2}</a:t>
            </a:r>
            <a:r>
              <a:rPr lang="zh-CN" altLang="zh-CN" sz="1300" dirty="0">
                <a:latin typeface="微软雅黑" panose="020B0503020204020204" pitchFamily="34" charset="-122"/>
                <a:ea typeface="微软雅黑" panose="020B0503020204020204" pitchFamily="34" charset="-122"/>
              </a:rPr>
              <a:t>，根据</a:t>
            </a:r>
            <a:r>
              <a:rPr lang="en-US" altLang="zh-CN" sz="1300" dirty="0">
                <a:latin typeface="微软雅黑" panose="020B0503020204020204" pitchFamily="34" charset="-122"/>
                <a:ea typeface="微软雅黑" panose="020B0503020204020204" pitchFamily="34" charset="-122"/>
              </a:rPr>
              <a:t> MIN </a:t>
            </a:r>
            <a:r>
              <a:rPr lang="zh-CN" altLang="zh-CN" sz="1300" dirty="0">
                <a:latin typeface="微软雅黑" panose="020B0503020204020204" pitchFamily="34" charset="-122"/>
                <a:ea typeface="微软雅黑" panose="020B0503020204020204" pitchFamily="34" charset="-122"/>
              </a:rPr>
              <a:t>原则继续更新矩阵：</a:t>
            </a:r>
          </a:p>
          <a:p>
            <a:r>
              <a:rPr lang="en-US" altLang="zh-CN" sz="1300" dirty="0" err="1">
                <a:latin typeface="微软雅黑" panose="020B0503020204020204" pitchFamily="34" charset="-122"/>
                <a:ea typeface="微软雅黑" panose="020B0503020204020204" pitchFamily="34" charset="-122"/>
              </a:rPr>
              <a:t>MIN.distance</a:t>
            </a:r>
            <a:r>
              <a:rPr lang="en-US" altLang="zh-CN" sz="1300" dirty="0">
                <a:latin typeface="微软雅黑" panose="020B0503020204020204" pitchFamily="34" charset="-122"/>
                <a:ea typeface="微软雅黑" panose="020B0503020204020204" pitchFamily="34" charset="-122"/>
              </a:rPr>
              <a:t>({P1,P2}, {P3, P4, P5}) = 1.32</a:t>
            </a:r>
            <a:endParaRPr lang="zh-CN" altLang="zh-CN" sz="1300" dirty="0">
              <a:latin typeface="微软雅黑" panose="020B0503020204020204" pitchFamily="34" charset="-122"/>
              <a:ea typeface="微软雅黑" panose="020B0503020204020204" pitchFamily="34" charset="-122"/>
            </a:endParaRPr>
          </a:p>
        </p:txBody>
      </p:sp>
      <p:pic>
        <p:nvPicPr>
          <p:cNvPr id="18" name="图片 17"/>
          <p:cNvPicPr/>
          <p:nvPr/>
        </p:nvPicPr>
        <p:blipFill>
          <a:blip r:embed="rId4"/>
          <a:stretch>
            <a:fillRect/>
          </a:stretch>
        </p:blipFill>
        <p:spPr>
          <a:xfrm>
            <a:off x="2979478" y="4987562"/>
            <a:ext cx="2936086" cy="1398985"/>
          </a:xfrm>
          <a:prstGeom prst="rect">
            <a:avLst/>
          </a:prstGeom>
        </p:spPr>
      </p:pic>
      <p:sp>
        <p:nvSpPr>
          <p:cNvPr id="19" name="矩形 18"/>
          <p:cNvSpPr/>
          <p:nvPr/>
        </p:nvSpPr>
        <p:spPr>
          <a:xfrm>
            <a:off x="503702" y="5715359"/>
            <a:ext cx="2353528" cy="307777"/>
          </a:xfrm>
          <a:prstGeom prst="rect">
            <a:avLst/>
          </a:prstGeom>
        </p:spPr>
        <p:txBody>
          <a:bodyPr wrap="none">
            <a:spAutoFit/>
          </a:bodyPr>
          <a:lstStyle/>
          <a:p>
            <a:pPr algn="ctr">
              <a:spcAft>
                <a:spcPts val="600"/>
              </a:spcAft>
            </a:pP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2-29 </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欧式距离更新矩阵</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3</a:t>
            </a: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6388417" y="3874169"/>
            <a:ext cx="4977645" cy="307777"/>
          </a:xfrm>
          <a:prstGeom prst="rect">
            <a:avLst/>
          </a:prstGeom>
        </p:spPr>
        <p:txBody>
          <a:bodyPr wrap="none">
            <a:spAutoFit/>
          </a:bodyPr>
          <a:lstStyle/>
          <a:p>
            <a:pPr indent="266700" algn="just">
              <a:spcAft>
                <a:spcPts val="0"/>
              </a:spcAft>
            </a:pP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最终合并剩下的这两个簇即可获得最终结果，如图</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2-30</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21" name="图片 20"/>
          <p:cNvPicPr/>
          <p:nvPr/>
        </p:nvPicPr>
        <p:blipFill>
          <a:blip r:embed="rId5">
            <a:grayscl/>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7594835" y="4461001"/>
            <a:ext cx="3214998" cy="1925546"/>
          </a:xfrm>
          <a:prstGeom prst="rect">
            <a:avLst/>
          </a:prstGeom>
        </p:spPr>
      </p:pic>
      <p:sp>
        <p:nvSpPr>
          <p:cNvPr id="22" name="矩形 21"/>
          <p:cNvSpPr/>
          <p:nvPr/>
        </p:nvSpPr>
        <p:spPr>
          <a:xfrm>
            <a:off x="8078468" y="6409793"/>
            <a:ext cx="2247731" cy="307777"/>
          </a:xfrm>
          <a:prstGeom prst="rect">
            <a:avLst/>
          </a:prstGeom>
        </p:spPr>
        <p:txBody>
          <a:bodyPr wrap="none">
            <a:spAutoFit/>
          </a:bodyPr>
          <a:lstStyle/>
          <a:p>
            <a:pPr algn="ctr">
              <a:spcAft>
                <a:spcPts val="600"/>
              </a:spcAft>
            </a:pP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2-30 </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层次聚类举例结果</a:t>
            </a: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3" name="椭圆 22"/>
          <p:cNvSpPr/>
          <p:nvPr/>
        </p:nvSpPr>
        <p:spPr>
          <a:xfrm>
            <a:off x="200094" y="1015986"/>
            <a:ext cx="239283" cy="23928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44321" y="3844735"/>
            <a:ext cx="239283" cy="23928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6268776" y="1042111"/>
            <a:ext cx="239283" cy="23928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6297412" y="3871474"/>
            <a:ext cx="239283" cy="23928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137769" y="983330"/>
            <a:ext cx="6523335" cy="3161512"/>
            <a:chOff x="155976" y="996260"/>
            <a:chExt cx="6523335" cy="3161512"/>
          </a:xfrm>
        </p:grpSpPr>
        <p:sp>
          <p:nvSpPr>
            <p:cNvPr id="27" name="文本框 26"/>
            <p:cNvSpPr txBox="1"/>
            <p:nvPr/>
          </p:nvSpPr>
          <p:spPr>
            <a:xfrm>
              <a:off x="179604" y="3827642"/>
              <a:ext cx="452928" cy="307777"/>
            </a:xfrm>
            <a:prstGeom prst="rect">
              <a:avLst/>
            </a:prstGeom>
            <a:noFill/>
          </p:spPr>
          <p:txBody>
            <a:bodyPr wrap="square" rtlCol="0">
              <a:spAutoFit/>
            </a:bodyPr>
            <a:lstStyle/>
            <a:p>
              <a:r>
                <a:rPr lang="en-US" altLang="zh-CN" sz="1400" dirty="0" smtClean="0">
                  <a:solidFill>
                    <a:schemeClr val="bg1"/>
                  </a:solidFill>
                  <a:latin typeface="微软雅黑" panose="020B0503020204020204" pitchFamily="34" charset="-122"/>
                  <a:ea typeface="微软雅黑" panose="020B0503020204020204" pitchFamily="34" charset="-122"/>
                </a:rPr>
                <a:t>03</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8" name="文本框 27"/>
            <p:cNvSpPr txBox="1"/>
            <p:nvPr/>
          </p:nvSpPr>
          <p:spPr>
            <a:xfrm>
              <a:off x="155976" y="996260"/>
              <a:ext cx="454207" cy="307777"/>
            </a:xfrm>
            <a:prstGeom prst="rect">
              <a:avLst/>
            </a:prstGeom>
            <a:noFill/>
          </p:spPr>
          <p:txBody>
            <a:bodyPr wrap="square" rtlCol="0">
              <a:spAutoFit/>
            </a:bodyPr>
            <a:lstStyle/>
            <a:p>
              <a:r>
                <a:rPr lang="en-US" altLang="zh-CN" sz="1400" dirty="0" smtClean="0">
                  <a:solidFill>
                    <a:schemeClr val="bg1"/>
                  </a:solidFill>
                  <a:latin typeface="微软雅黑" panose="020B0503020204020204" pitchFamily="34" charset="-122"/>
                  <a:ea typeface="微软雅黑" panose="020B0503020204020204" pitchFamily="34" charset="-122"/>
                </a:rPr>
                <a:t>01</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6207925" y="1023229"/>
              <a:ext cx="452928" cy="307777"/>
            </a:xfrm>
            <a:prstGeom prst="rect">
              <a:avLst/>
            </a:prstGeom>
            <a:noFill/>
          </p:spPr>
          <p:txBody>
            <a:bodyPr wrap="square" rtlCol="0">
              <a:spAutoFit/>
            </a:bodyPr>
            <a:lstStyle/>
            <a:p>
              <a:r>
                <a:rPr lang="en-US" altLang="zh-CN" sz="1400" dirty="0" smtClean="0">
                  <a:solidFill>
                    <a:schemeClr val="bg1"/>
                  </a:solidFill>
                  <a:latin typeface="微软雅黑" panose="020B0503020204020204" pitchFamily="34" charset="-122"/>
                  <a:ea typeface="微软雅黑" panose="020B0503020204020204" pitchFamily="34" charset="-122"/>
                </a:rPr>
                <a:t>02</a:t>
              </a: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6226383" y="3849995"/>
              <a:ext cx="452928" cy="307777"/>
            </a:xfrm>
            <a:prstGeom prst="rect">
              <a:avLst/>
            </a:prstGeom>
            <a:noFill/>
          </p:spPr>
          <p:txBody>
            <a:bodyPr wrap="square" rtlCol="0">
              <a:spAutoFit/>
            </a:bodyPr>
            <a:lstStyle/>
            <a:p>
              <a:r>
                <a:rPr lang="en-US" altLang="zh-CN" sz="1400" dirty="0" smtClean="0">
                  <a:solidFill>
                    <a:schemeClr val="bg1"/>
                  </a:solidFill>
                  <a:latin typeface="微软雅黑" panose="020B0503020204020204" pitchFamily="34" charset="-122"/>
                  <a:ea typeface="微软雅黑" panose="020B0503020204020204" pitchFamily="34" charset="-122"/>
                </a:rPr>
                <a:t>04</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sp>
        <p:nvSpPr>
          <p:cNvPr id="31" name="文本框 30"/>
          <p:cNvSpPr txBox="1"/>
          <p:nvPr/>
        </p:nvSpPr>
        <p:spPr>
          <a:xfrm>
            <a:off x="179604" y="396882"/>
            <a:ext cx="3064375" cy="430887"/>
          </a:xfrm>
          <a:prstGeom prst="rect">
            <a:avLst/>
          </a:prstGeom>
          <a:noFill/>
        </p:spPr>
        <p:txBody>
          <a:bodyPr wrap="square" rtlCol="0">
            <a:spAutoFit/>
          </a:bodyPr>
          <a:lstStyle/>
          <a:p>
            <a:pPr marL="0" lvl="3"/>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凝聚式层次聚类算法</a:t>
            </a:r>
            <a:endParaRPr lang="zh-CN" altLang="zh-CN" sz="2200" dirty="0">
              <a:effectLst>
                <a:glow>
                  <a:srgbClr val="000000"/>
                </a:glow>
                <a:reflection stA="0" endPos="0" fadeDir="0" sx="0" sy="0"/>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0173264"/>
      </p:ext>
    </p:extLst>
  </p:cSld>
  <p:clrMapOvr>
    <a:masterClrMapping/>
  </p:clrMapOvr>
  <p:transition spd="med">
    <p:pull/>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H="1">
            <a:off x="6475732" y="662645"/>
            <a:ext cx="564006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06A9B"/>
              </a:solidFill>
            </a:endParaRPr>
          </a:p>
        </p:txBody>
      </p:sp>
      <p:sp>
        <p:nvSpPr>
          <p:cNvPr id="3" name="矩形 2"/>
          <p:cNvSpPr/>
          <p:nvPr/>
        </p:nvSpPr>
        <p:spPr>
          <a:xfrm flipH="1">
            <a:off x="-2" y="0"/>
            <a:ext cx="5963542" cy="6858000"/>
          </a:xfrm>
          <a:prstGeom prst="rect">
            <a:avLst/>
          </a:prstGeom>
          <a:solidFill>
            <a:srgbClr val="9B92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06A9B"/>
              </a:solidFill>
            </a:endParaRPr>
          </a:p>
        </p:txBody>
      </p:sp>
      <p:sp>
        <p:nvSpPr>
          <p:cNvPr id="4" name="文本框 3"/>
          <p:cNvSpPr txBox="1"/>
          <p:nvPr/>
        </p:nvSpPr>
        <p:spPr>
          <a:xfrm>
            <a:off x="373528" y="618700"/>
            <a:ext cx="3064375" cy="430887"/>
          </a:xfrm>
          <a:prstGeom prst="rect">
            <a:avLst/>
          </a:prstGeom>
          <a:noFill/>
        </p:spPr>
        <p:txBody>
          <a:bodyPr wrap="square" rtlCol="0">
            <a:spAutoFit/>
          </a:bodyPr>
          <a:lstStyle/>
          <a:p>
            <a:pPr marL="0" lvl="3"/>
            <a:r>
              <a:rPr lang="en-US" altLang="zh-CN" sz="2200" dirty="0">
                <a:latin typeface="微软雅黑" panose="020B0503020204020204" pitchFamily="34" charset="-122"/>
                <a:ea typeface="微软雅黑" panose="020B0503020204020204" pitchFamily="34" charset="-122"/>
              </a:rPr>
              <a:t>2. </a:t>
            </a:r>
            <a:r>
              <a:rPr lang="zh-CN" altLang="en-US" sz="2200" dirty="0">
                <a:latin typeface="微软雅黑" panose="020B0503020204020204" pitchFamily="34" charset="-122"/>
                <a:ea typeface="微软雅黑" panose="020B0503020204020204" pitchFamily="34" charset="-122"/>
              </a:rPr>
              <a:t>分裂式层次聚类算法</a:t>
            </a:r>
            <a:endParaRPr lang="zh-CN" altLang="zh-CN" sz="2200" dirty="0">
              <a:effectLst>
                <a:glow>
                  <a:srgbClr val="000000"/>
                </a:glow>
                <a:reflection stA="0" endPos="0" fadeDir="0" sx="0" sy="0"/>
              </a:effectLst>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C0C51645-CD26-4300-B487-079B8D179314}"/>
              </a:ext>
            </a:extLst>
          </p:cNvPr>
          <p:cNvSpPr/>
          <p:nvPr/>
        </p:nvSpPr>
        <p:spPr>
          <a:xfrm>
            <a:off x="4424098"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6" name="标题 1"/>
          <p:cNvSpPr txBox="1">
            <a:spLocks/>
          </p:cNvSpPr>
          <p:nvPr/>
        </p:nvSpPr>
        <p:spPr>
          <a:xfrm>
            <a:off x="4508185"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聚类分析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层次方法</a:t>
            </a:r>
            <a:endParaRPr lang="zh-CN" altLang="en-US" sz="2400" dirty="0">
              <a:latin typeface="微软雅黑" panose="020B0503020204020204" pitchFamily="34" charset="-122"/>
              <a:ea typeface="微软雅黑" panose="020B0503020204020204" pitchFamily="34" charset="-122"/>
            </a:endParaRPr>
          </a:p>
        </p:txBody>
      </p:sp>
      <p:sp>
        <p:nvSpPr>
          <p:cNvPr id="18" name="Rectangle 1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5"/>
          <p:cNvSpPr>
            <a:spLocks noChangeArrowheads="1"/>
          </p:cNvSpPr>
          <p:nvPr/>
        </p:nvSpPr>
        <p:spPr bwMode="auto">
          <a:xfrm>
            <a:off x="-1" y="0"/>
            <a:ext cx="1740665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4" name="Rectangle 17"/>
          <p:cNvSpPr>
            <a:spLocks noChangeArrowheads="1"/>
          </p:cNvSpPr>
          <p:nvPr/>
        </p:nvSpPr>
        <p:spPr bwMode="auto">
          <a:xfrm>
            <a:off x="0" y="0"/>
            <a:ext cx="1754736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7" name="文本框 16"/>
          <p:cNvSpPr txBox="1"/>
          <p:nvPr/>
        </p:nvSpPr>
        <p:spPr>
          <a:xfrm>
            <a:off x="241825" y="2044006"/>
            <a:ext cx="5444312" cy="2769989"/>
          </a:xfrm>
          <a:prstGeom prst="rect">
            <a:avLst/>
          </a:prstGeom>
          <a:noFill/>
        </p:spPr>
        <p:txBody>
          <a:bodyPr wrap="square" rtlCol="0">
            <a:spAutoFit/>
          </a:bodyPr>
          <a:lstStyle/>
          <a:p>
            <a:pPr algn="just">
              <a:lnSpc>
                <a:spcPct val="150000"/>
              </a:lnSpc>
            </a:pPr>
            <a:r>
              <a:rPr lang="en-US" altLang="zh-CN" sz="2000" dirty="0" smtClean="0">
                <a:latin typeface="微软雅黑" panose="020B0503020204020204" pitchFamily="34" charset="-122"/>
                <a:ea typeface="微软雅黑" panose="020B0503020204020204" pitchFamily="34" charset="-122"/>
              </a:rPr>
              <a:t>       </a:t>
            </a:r>
            <a:r>
              <a:rPr lang="zh-CN" altLang="zh-CN" sz="2000" dirty="0" smtClean="0">
                <a:latin typeface="微软雅黑" panose="020B0503020204020204" pitchFamily="34" charset="-122"/>
                <a:ea typeface="微软雅黑" panose="020B0503020204020204" pitchFamily="34" charset="-122"/>
              </a:rPr>
              <a:t>分裂</a:t>
            </a:r>
            <a:r>
              <a:rPr lang="zh-CN" altLang="zh-CN" sz="2000" dirty="0">
                <a:latin typeface="微软雅黑" panose="020B0503020204020204" pitchFamily="34" charset="-122"/>
                <a:ea typeface="微软雅黑" panose="020B0503020204020204" pitchFamily="34" charset="-122"/>
              </a:rPr>
              <a:t>方法</a:t>
            </a:r>
            <a:r>
              <a:rPr lang="en-US" altLang="zh-CN" sz="2000" dirty="0">
                <a:latin typeface="微软雅黑" panose="020B0503020204020204" pitchFamily="34" charset="-122"/>
                <a:ea typeface="微软雅黑" panose="020B0503020204020204" pitchFamily="34" charset="-122"/>
              </a:rPr>
              <a:t>DIANA( Divisive Analysis)</a:t>
            </a:r>
            <a:r>
              <a:rPr lang="zh-CN" altLang="zh-CN" sz="2000" dirty="0">
                <a:latin typeface="微软雅黑" panose="020B0503020204020204" pitchFamily="34" charset="-122"/>
                <a:ea typeface="微软雅黑" panose="020B0503020204020204" pitchFamily="34" charset="-122"/>
              </a:rPr>
              <a:t>将所有的对象形成一个初始簇，根据某种原则</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如簇中最近的相邻对象的最大欧氏距离</a:t>
            </a:r>
            <a:r>
              <a:rPr lang="en-US" altLang="zh-CN"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，将该簇分裂。簇的分裂过程反复进行，直到最终每个新的簇只包含一个对象</a:t>
            </a:r>
            <a:r>
              <a:rPr lang="zh-CN"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algn="just">
              <a:lnSpc>
                <a:spcPct val="150000"/>
              </a:lnSpc>
            </a:pPr>
            <a:r>
              <a:rPr lang="zh-CN" altLang="en-US" sz="1600" dirty="0" smtClean="0">
                <a:latin typeface="微软雅黑" panose="020B0503020204020204" pitchFamily="34" charset="-122"/>
                <a:ea typeface="微软雅黑" panose="020B0503020204020204" pitchFamily="34" charset="-122"/>
              </a:rPr>
              <a:t>       </a:t>
            </a:r>
            <a:endParaRPr lang="zh-CN" altLang="en-US" dirty="0"/>
          </a:p>
        </p:txBody>
      </p:sp>
      <p:pic>
        <p:nvPicPr>
          <p:cNvPr id="27" name="图片 26" descr="E:\2017年课程作业\书稿\第二章.图6.4-0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98250" y="1587869"/>
            <a:ext cx="5686137" cy="2815225"/>
          </a:xfrm>
          <a:prstGeom prst="rect">
            <a:avLst/>
          </a:prstGeom>
          <a:noFill/>
          <a:ln>
            <a:noFill/>
          </a:ln>
        </p:spPr>
      </p:pic>
      <p:sp>
        <p:nvSpPr>
          <p:cNvPr id="35" name="Rectangle 29"/>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7" name="组合 36"/>
          <p:cNvGrpSpPr/>
          <p:nvPr/>
        </p:nvGrpSpPr>
        <p:grpSpPr>
          <a:xfrm>
            <a:off x="7118957" y="4484530"/>
            <a:ext cx="4322125" cy="307777"/>
            <a:chOff x="7052327" y="4484530"/>
            <a:chExt cx="4322125" cy="307777"/>
          </a:xfrm>
        </p:grpSpPr>
        <p:sp>
          <p:nvSpPr>
            <p:cNvPr id="31" name="文本框 30"/>
            <p:cNvSpPr txBox="1"/>
            <p:nvPr/>
          </p:nvSpPr>
          <p:spPr>
            <a:xfrm>
              <a:off x="7052327" y="4484530"/>
              <a:ext cx="4322125" cy="307777"/>
            </a:xfrm>
            <a:prstGeom prst="rect">
              <a:avLst/>
            </a:prstGeom>
            <a:solidFill>
              <a:schemeClr val="bg1"/>
            </a:solidFill>
          </p:spPr>
          <p:txBody>
            <a:bodyPr wrap="square" rtlCol="0">
              <a:spAutoFit/>
            </a:bodyPr>
            <a:lstStyle/>
            <a:p>
              <a:r>
                <a:rPr lang="zh-CN" altLang="zh-CN"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2-31 </a:t>
              </a:r>
              <a:r>
                <a:rPr lang="zh-CN" altLang="zh-CN" sz="1400" dirty="0">
                  <a:latin typeface="微软雅黑" panose="020B0503020204020204" pitchFamily="34" charset="-122"/>
                  <a:ea typeface="微软雅黑" panose="020B0503020204020204" pitchFamily="34" charset="-122"/>
                </a:rPr>
                <a:t>数据</a:t>
              </a:r>
              <a:r>
                <a:rPr lang="zh-CN" altLang="zh-CN" sz="1400" dirty="0" smtClean="0">
                  <a:latin typeface="微软雅黑" panose="020B0503020204020204" pitchFamily="34" charset="-122"/>
                  <a:ea typeface="微软雅黑" panose="020B0503020204020204" pitchFamily="34" charset="-122"/>
                </a:rPr>
                <a:t>对象</a:t>
              </a:r>
              <a:r>
                <a:rPr lang="en-US" altLang="zh-CN" sz="1400" dirty="0" smtClean="0">
                  <a:latin typeface="微软雅黑" panose="020B0503020204020204" pitchFamily="34" charset="-122"/>
                  <a:ea typeface="微软雅黑" panose="020B0503020204020204" pitchFamily="34" charset="-122"/>
                </a:rPr>
                <a:t>                  </a:t>
              </a:r>
              <a:r>
                <a:rPr lang="zh-CN" altLang="zh-CN" sz="1400" dirty="0" smtClean="0">
                  <a:latin typeface="微软雅黑" panose="020B0503020204020204" pitchFamily="34" charset="-122"/>
                  <a:ea typeface="微软雅黑" panose="020B0503020204020204" pitchFamily="34" charset="-122"/>
                </a:rPr>
                <a:t>层次</a:t>
              </a:r>
              <a:r>
                <a:rPr lang="zh-CN" altLang="zh-CN" sz="1400" dirty="0">
                  <a:latin typeface="微软雅黑" panose="020B0503020204020204" pitchFamily="34" charset="-122"/>
                  <a:ea typeface="微软雅黑" panose="020B0503020204020204" pitchFamily="34" charset="-122"/>
                </a:rPr>
                <a:t>凝聚的树状图表示</a:t>
              </a:r>
              <a:endParaRPr lang="zh-CN" altLang="en-US" sz="1400" dirty="0">
                <a:latin typeface="微软雅黑" panose="020B0503020204020204" pitchFamily="34" charset="-122"/>
                <a:ea typeface="微软雅黑" panose="020B0503020204020204" pitchFamily="34" charset="-122"/>
              </a:endParaRPr>
            </a:p>
          </p:txBody>
        </p:sp>
        <p:graphicFrame>
          <p:nvGraphicFramePr>
            <p:cNvPr id="36" name="对象 35"/>
            <p:cNvGraphicFramePr>
              <a:graphicFrameLocks noChangeAspect="1"/>
            </p:cNvGraphicFramePr>
            <p:nvPr>
              <p:extLst/>
            </p:nvPr>
          </p:nvGraphicFramePr>
          <p:xfrm>
            <a:off x="8507937" y="4510999"/>
            <a:ext cx="866195" cy="247178"/>
          </p:xfrm>
          <a:graphic>
            <a:graphicData uri="http://schemas.openxmlformats.org/presentationml/2006/ole">
              <mc:AlternateContent xmlns:mc="http://schemas.openxmlformats.org/markup-compatibility/2006">
                <mc:Choice xmlns:v="urn:schemas-microsoft-com:vml" Requires="v">
                  <p:oleObj spid="_x0000_s12376" r:id="rId4" imgW="647419" imgH="215806" progId="Equation.DSMT4">
                    <p:embed/>
                  </p:oleObj>
                </mc:Choice>
                <mc:Fallback>
                  <p:oleObj r:id="rId4" imgW="647419" imgH="215806"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7937" y="4510999"/>
                          <a:ext cx="866195" cy="247178"/>
                        </a:xfrm>
                        <a:prstGeom prst="rect">
                          <a:avLst/>
                        </a:prstGeom>
                        <a:noFill/>
                      </p:spPr>
                    </p:pic>
                  </p:oleObj>
                </mc:Fallback>
              </mc:AlternateContent>
            </a:graphicData>
          </a:graphic>
        </p:graphicFrame>
      </p:grpSp>
      <p:sp>
        <p:nvSpPr>
          <p:cNvPr id="39" name="Rectangle 31"/>
          <p:cNvSpPr>
            <a:spLocks noChangeArrowheads="1"/>
          </p:cNvSpPr>
          <p:nvPr/>
        </p:nvSpPr>
        <p:spPr bwMode="auto">
          <a:xfrm>
            <a:off x="-1" y="0"/>
            <a:ext cx="1940412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66835163"/>
      </p:ext>
    </p:extLst>
  </p:cSld>
  <p:clrMapOvr>
    <a:masterClrMapping/>
  </p:clrMapOvr>
  <p:transition spd="med">
    <p:pull/>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656739" y="0"/>
            <a:ext cx="3731015" cy="6858000"/>
          </a:xfrm>
          <a:prstGeom prst="rect">
            <a:avLst/>
          </a:prstGeom>
          <a:solidFill>
            <a:srgbClr val="9B92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06A9B"/>
              </a:solidFill>
            </a:endParaRPr>
          </a:p>
        </p:txBody>
      </p:sp>
      <p:sp>
        <p:nvSpPr>
          <p:cNvPr id="32" name="矩形 31"/>
          <p:cNvSpPr/>
          <p:nvPr/>
        </p:nvSpPr>
        <p:spPr>
          <a:xfrm>
            <a:off x="3074276" y="1481958"/>
            <a:ext cx="9117724" cy="4508939"/>
          </a:xfrm>
          <a:prstGeom prst="rect">
            <a:avLst/>
          </a:prstGeom>
          <a:solidFill>
            <a:srgbClr val="CEC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06A9B"/>
              </a:solidFill>
            </a:endParaRPr>
          </a:p>
        </p:txBody>
      </p:sp>
      <p:sp>
        <p:nvSpPr>
          <p:cNvPr id="3" name="矩形 2">
            <a:extLst>
              <a:ext uri="{FF2B5EF4-FFF2-40B4-BE49-F238E27FC236}">
                <a16:creationId xmlns:a16="http://schemas.microsoft.com/office/drawing/2014/main" id="{C0C51645-CD26-4300-B487-079B8D179314}"/>
              </a:ext>
            </a:extLst>
          </p:cNvPr>
          <p:cNvSpPr/>
          <p:nvPr/>
        </p:nvSpPr>
        <p:spPr>
          <a:xfrm>
            <a:off x="4723203"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4" name="标题 1"/>
          <p:cNvSpPr txBox="1">
            <a:spLocks/>
          </p:cNvSpPr>
          <p:nvPr/>
        </p:nvSpPr>
        <p:spPr>
          <a:xfrm>
            <a:off x="4807290"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判别分析</a:t>
            </a:r>
            <a:endParaRPr lang="en-US" altLang="zh-CN" sz="2500" dirty="0" smtClean="0">
              <a:latin typeface="微软雅黑" panose="020B0503020204020204" pitchFamily="34" charset="-122"/>
              <a:ea typeface="微软雅黑" panose="020B0503020204020204" pitchFamily="34" charset="-122"/>
            </a:endParaRPr>
          </a:p>
        </p:txBody>
      </p:sp>
      <p:sp>
        <p:nvSpPr>
          <p:cNvPr id="19" name="文本框 18"/>
          <p:cNvSpPr txBox="1"/>
          <p:nvPr/>
        </p:nvSpPr>
        <p:spPr>
          <a:xfrm>
            <a:off x="535607" y="2582933"/>
            <a:ext cx="1886450" cy="2554545"/>
          </a:xfrm>
          <a:prstGeom prst="rect">
            <a:avLst/>
          </a:prstGeom>
          <a:noFill/>
        </p:spPr>
        <p:txBody>
          <a:bodyPr wrap="square" rtlCol="0">
            <a:spAutoFit/>
          </a:bodyPr>
          <a:lstStyle/>
          <a:p>
            <a:r>
              <a:rPr lang="zh-CN" altLang="zh-CN" sz="2000" b="1" dirty="0" smtClean="0">
                <a:solidFill>
                  <a:schemeClr val="bg1"/>
                </a:solidFill>
                <a:latin typeface="微软雅黑" panose="020B0503020204020204" pitchFamily="34" charset="-122"/>
                <a:ea typeface="微软雅黑" panose="020B0503020204020204" pitchFamily="34" charset="-122"/>
              </a:rPr>
              <a:t>判别分析</a:t>
            </a:r>
            <a:r>
              <a:rPr lang="zh-CN" altLang="zh-CN" sz="2000" dirty="0">
                <a:solidFill>
                  <a:schemeClr val="bg1"/>
                </a:solidFill>
                <a:latin typeface="微软雅黑" panose="020B0503020204020204" pitchFamily="34" charset="-122"/>
                <a:ea typeface="微软雅黑" panose="020B0503020204020204" pitchFamily="34" charset="-122"/>
              </a:rPr>
              <a:t>是判别样品所属类型的一种统计方法</a:t>
            </a:r>
            <a:r>
              <a:rPr lang="zh-CN" altLang="zh-CN" sz="2000" dirty="0" smtClean="0">
                <a:solidFill>
                  <a:schemeClr val="bg1"/>
                </a:solidFill>
                <a:latin typeface="微软雅黑" panose="020B0503020204020204" pitchFamily="34" charset="-122"/>
                <a:ea typeface="微软雅黑" panose="020B0503020204020204" pitchFamily="34" charset="-122"/>
              </a:rPr>
              <a:t>，根据</a:t>
            </a:r>
            <a:r>
              <a:rPr lang="zh-CN" altLang="zh-CN" sz="2000" dirty="0">
                <a:solidFill>
                  <a:schemeClr val="bg1"/>
                </a:solidFill>
                <a:latin typeface="微软雅黑" panose="020B0503020204020204" pitchFamily="34" charset="-122"/>
                <a:ea typeface="微软雅黑" panose="020B0503020204020204" pitchFamily="34" charset="-122"/>
              </a:rPr>
              <a:t>观测到的数据资料，对所研究的对象进行分类</a:t>
            </a:r>
            <a:r>
              <a:rPr lang="zh-CN" altLang="zh-CN"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3933035" y="1604714"/>
            <a:ext cx="7631249" cy="3970318"/>
          </a:xfrm>
          <a:prstGeom prst="rect">
            <a:avLst/>
          </a:prstGeom>
          <a:noFill/>
        </p:spPr>
        <p:txBody>
          <a:bodyPr wrap="square" rtlCol="0">
            <a:spAutoFit/>
          </a:bodyPr>
          <a:lstStyle/>
          <a:p>
            <a:pPr algn="just">
              <a:lnSpc>
                <a:spcPct val="150000"/>
              </a:lnSpc>
            </a:pPr>
            <a:r>
              <a:rPr lang="zh-CN" altLang="zh-CN" sz="2000" b="1" dirty="0" smtClean="0">
                <a:latin typeface="微软雅黑" panose="020B0503020204020204" pitchFamily="34" charset="-122"/>
                <a:ea typeface="微软雅黑" panose="020B0503020204020204" pitchFamily="34" charset="-122"/>
              </a:rPr>
              <a:t>判别分析</a:t>
            </a:r>
            <a:r>
              <a:rPr lang="zh-CN" altLang="zh-CN" sz="2000" b="1" dirty="0">
                <a:latin typeface="微软雅黑" panose="020B0503020204020204" pitchFamily="34" charset="-122"/>
                <a:ea typeface="微软雅黑" panose="020B0503020204020204" pitchFamily="34" charset="-122"/>
              </a:rPr>
              <a:t>与聚类分析</a:t>
            </a:r>
            <a:r>
              <a:rPr lang="zh-CN" altLang="zh-CN" sz="2000" b="1" dirty="0" smtClean="0">
                <a:latin typeface="微软雅黑" panose="020B0503020204020204" pitchFamily="34" charset="-122"/>
                <a:ea typeface="微软雅黑" panose="020B0503020204020204" pitchFamily="34" charset="-122"/>
              </a:rPr>
              <a:t>不同</a:t>
            </a:r>
            <a:endParaRPr lang="en-US" altLang="zh-CN" sz="2000" b="1" dirty="0" smtClean="0">
              <a:latin typeface="微软雅黑" panose="020B0503020204020204" pitchFamily="34" charset="-122"/>
              <a:ea typeface="微软雅黑" panose="020B0503020204020204" pitchFamily="34" charset="-122"/>
            </a:endParaRPr>
          </a:p>
          <a:p>
            <a:pPr algn="just">
              <a:lnSpc>
                <a:spcPct val="150000"/>
              </a:lnSpc>
            </a:pPr>
            <a:endParaRPr lang="en-US" altLang="zh-CN" sz="2000" b="1" dirty="0" smtClean="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a:buChar char="•"/>
            </a:pPr>
            <a:r>
              <a:rPr lang="zh-CN" altLang="zh-CN" sz="1600" dirty="0" smtClean="0">
                <a:latin typeface="微软雅黑" panose="020B0503020204020204" pitchFamily="34" charset="-122"/>
                <a:ea typeface="微软雅黑" panose="020B0503020204020204" pitchFamily="34" charset="-122"/>
              </a:rPr>
              <a:t>判别分析</a:t>
            </a:r>
            <a:r>
              <a:rPr lang="zh-CN" altLang="zh-CN" sz="1600" dirty="0">
                <a:latin typeface="微软雅黑" panose="020B0503020204020204" pitchFamily="34" charset="-122"/>
                <a:ea typeface="微软雅黑" panose="020B0503020204020204" pitchFamily="34" charset="-122"/>
              </a:rPr>
              <a:t>是在已知研究对象分成若干类型（或组别）并已取得各种类型的一批已知样品的观测数据，在此基础上根据某些准则建立判别式，然后对未知类型的样品进行判别分类</a:t>
            </a:r>
            <a:r>
              <a:rPr lang="zh-CN"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a:buChar char="•"/>
            </a:pPr>
            <a:endParaRPr lang="en-US" altLang="zh-CN" sz="1600" dirty="0" smtClean="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a:buChar char="•"/>
            </a:pPr>
            <a:r>
              <a:rPr lang="zh-CN" altLang="zh-CN" sz="1600" dirty="0" smtClean="0">
                <a:latin typeface="微软雅黑" panose="020B0503020204020204" pitchFamily="34" charset="-122"/>
                <a:ea typeface="微软雅黑" panose="020B0503020204020204" pitchFamily="34" charset="-122"/>
              </a:rPr>
              <a:t>对于</a:t>
            </a:r>
            <a:r>
              <a:rPr lang="zh-CN" altLang="zh-CN" sz="1600" dirty="0">
                <a:latin typeface="微软雅黑" panose="020B0503020204020204" pitchFamily="34" charset="-122"/>
                <a:ea typeface="微软雅黑" panose="020B0503020204020204" pitchFamily="34" charset="-122"/>
              </a:rPr>
              <a:t>聚类分析来说，一批给定样品要划分的类型事先并不知道，正需要通过聚类分析来给以确定类型的</a:t>
            </a:r>
            <a:r>
              <a:rPr lang="zh-CN" altLang="zh-CN"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a:buChar char="•"/>
            </a:pPr>
            <a:endParaRPr lang="en-US" altLang="zh-CN" sz="1600" dirty="0" smtClean="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a:buChar char="•"/>
            </a:pPr>
            <a:r>
              <a:rPr lang="zh-CN" altLang="en-US" sz="1600" dirty="0" smtClean="0">
                <a:latin typeface="微软雅黑" panose="020B0503020204020204" pitchFamily="34" charset="-122"/>
                <a:ea typeface="微软雅黑" panose="020B0503020204020204" pitchFamily="34" charset="-122"/>
              </a:rPr>
              <a:t>因此</a:t>
            </a:r>
            <a:r>
              <a:rPr lang="zh-CN" altLang="zh-CN" sz="1600" dirty="0" smtClean="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判别分析和聚类分析往往联合起来</a:t>
            </a:r>
            <a:r>
              <a:rPr lang="zh-CN" altLang="zh-CN" sz="1600" dirty="0" smtClean="0">
                <a:latin typeface="微软雅黑" panose="020B0503020204020204" pitchFamily="34" charset="-122"/>
                <a:ea typeface="微软雅黑" panose="020B0503020204020204" pitchFamily="34" charset="-122"/>
              </a:rPr>
              <a:t>使用</a:t>
            </a:r>
            <a:r>
              <a:rPr lang="zh-CN" altLang="en-US" sz="1600" dirty="0">
                <a:latin typeface="微软雅黑" panose="020B0503020204020204" pitchFamily="34" charset="-122"/>
                <a:ea typeface="微软雅黑" panose="020B0503020204020204" pitchFamily="34" charset="-122"/>
              </a:rPr>
              <a:t>。</a:t>
            </a:r>
            <a:endParaRPr lang="zh-CN" altLang="en-US" sz="1600" dirty="0"/>
          </a:p>
        </p:txBody>
      </p:sp>
      <p:sp>
        <p:nvSpPr>
          <p:cNvPr id="35" name="success_149691"/>
          <p:cNvSpPr>
            <a:spLocks noChangeAspect="1"/>
          </p:cNvSpPr>
          <p:nvPr/>
        </p:nvSpPr>
        <p:spPr bwMode="auto">
          <a:xfrm>
            <a:off x="3794661" y="2668570"/>
            <a:ext cx="438062" cy="437554"/>
          </a:xfrm>
          <a:custGeom>
            <a:avLst/>
            <a:gdLst>
              <a:gd name="T0" fmla="*/ 347 w 693"/>
              <a:gd name="T1" fmla="*/ 0 h 693"/>
              <a:gd name="T2" fmla="*/ 0 w 693"/>
              <a:gd name="T3" fmla="*/ 347 h 693"/>
              <a:gd name="T4" fmla="*/ 347 w 693"/>
              <a:gd name="T5" fmla="*/ 693 h 693"/>
              <a:gd name="T6" fmla="*/ 693 w 693"/>
              <a:gd name="T7" fmla="*/ 347 h 693"/>
              <a:gd name="T8" fmla="*/ 347 w 693"/>
              <a:gd name="T9" fmla="*/ 0 h 693"/>
              <a:gd name="T10" fmla="*/ 540 w 693"/>
              <a:gd name="T11" fmla="*/ 231 h 693"/>
              <a:gd name="T12" fmla="*/ 327 w 693"/>
              <a:gd name="T13" fmla="*/ 471 h 693"/>
              <a:gd name="T14" fmla="*/ 307 w 693"/>
              <a:gd name="T15" fmla="*/ 480 h 693"/>
              <a:gd name="T16" fmla="*/ 290 w 693"/>
              <a:gd name="T17" fmla="*/ 474 h 693"/>
              <a:gd name="T18" fmla="*/ 157 w 693"/>
              <a:gd name="T19" fmla="*/ 367 h 693"/>
              <a:gd name="T20" fmla="*/ 153 w 693"/>
              <a:gd name="T21" fmla="*/ 330 h 693"/>
              <a:gd name="T22" fmla="*/ 190 w 693"/>
              <a:gd name="T23" fmla="*/ 326 h 693"/>
              <a:gd name="T24" fmla="*/ 304 w 693"/>
              <a:gd name="T25" fmla="*/ 417 h 693"/>
              <a:gd name="T26" fmla="*/ 500 w 693"/>
              <a:gd name="T27" fmla="*/ 196 h 693"/>
              <a:gd name="T28" fmla="*/ 538 w 693"/>
              <a:gd name="T29" fmla="*/ 193 h 693"/>
              <a:gd name="T30" fmla="*/ 540 w 693"/>
              <a:gd name="T31" fmla="*/ 23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3" h="693">
                <a:moveTo>
                  <a:pt x="347" y="0"/>
                </a:moveTo>
                <a:cubicBezTo>
                  <a:pt x="156" y="0"/>
                  <a:pt x="0" y="156"/>
                  <a:pt x="0" y="347"/>
                </a:cubicBezTo>
                <a:cubicBezTo>
                  <a:pt x="0" y="538"/>
                  <a:pt x="156" y="693"/>
                  <a:pt x="347" y="693"/>
                </a:cubicBezTo>
                <a:cubicBezTo>
                  <a:pt x="538" y="693"/>
                  <a:pt x="693" y="538"/>
                  <a:pt x="693" y="347"/>
                </a:cubicBezTo>
                <a:cubicBezTo>
                  <a:pt x="693" y="156"/>
                  <a:pt x="538" y="0"/>
                  <a:pt x="347" y="0"/>
                </a:cubicBezTo>
                <a:close/>
                <a:moveTo>
                  <a:pt x="540" y="231"/>
                </a:moveTo>
                <a:lnTo>
                  <a:pt x="327" y="471"/>
                </a:lnTo>
                <a:cubicBezTo>
                  <a:pt x="321" y="477"/>
                  <a:pt x="314" y="480"/>
                  <a:pt x="307" y="480"/>
                </a:cubicBezTo>
                <a:cubicBezTo>
                  <a:pt x="301" y="480"/>
                  <a:pt x="295" y="478"/>
                  <a:pt x="290" y="474"/>
                </a:cubicBezTo>
                <a:lnTo>
                  <a:pt x="157" y="367"/>
                </a:lnTo>
                <a:cubicBezTo>
                  <a:pt x="145" y="358"/>
                  <a:pt x="143" y="342"/>
                  <a:pt x="153" y="330"/>
                </a:cubicBezTo>
                <a:cubicBezTo>
                  <a:pt x="162" y="319"/>
                  <a:pt x="178" y="317"/>
                  <a:pt x="190" y="326"/>
                </a:cubicBezTo>
                <a:lnTo>
                  <a:pt x="304" y="417"/>
                </a:lnTo>
                <a:lnTo>
                  <a:pt x="500" y="196"/>
                </a:lnTo>
                <a:cubicBezTo>
                  <a:pt x="510" y="185"/>
                  <a:pt x="527" y="184"/>
                  <a:pt x="538" y="193"/>
                </a:cubicBezTo>
                <a:cubicBezTo>
                  <a:pt x="549" y="203"/>
                  <a:pt x="550" y="220"/>
                  <a:pt x="540" y="231"/>
                </a:cubicBezTo>
                <a:close/>
              </a:path>
            </a:pathLst>
          </a:custGeom>
          <a:solidFill>
            <a:srgbClr val="776D6C"/>
          </a:solidFill>
          <a:ln>
            <a:noFill/>
          </a:ln>
        </p:spPr>
      </p:sp>
      <p:sp>
        <p:nvSpPr>
          <p:cNvPr id="36" name="success_149691"/>
          <p:cNvSpPr>
            <a:spLocks noChangeAspect="1"/>
          </p:cNvSpPr>
          <p:nvPr/>
        </p:nvSpPr>
        <p:spPr bwMode="auto">
          <a:xfrm>
            <a:off x="3794661" y="4073296"/>
            <a:ext cx="438062" cy="437554"/>
          </a:xfrm>
          <a:custGeom>
            <a:avLst/>
            <a:gdLst>
              <a:gd name="T0" fmla="*/ 347 w 693"/>
              <a:gd name="T1" fmla="*/ 0 h 693"/>
              <a:gd name="T2" fmla="*/ 0 w 693"/>
              <a:gd name="T3" fmla="*/ 347 h 693"/>
              <a:gd name="T4" fmla="*/ 347 w 693"/>
              <a:gd name="T5" fmla="*/ 693 h 693"/>
              <a:gd name="T6" fmla="*/ 693 w 693"/>
              <a:gd name="T7" fmla="*/ 347 h 693"/>
              <a:gd name="T8" fmla="*/ 347 w 693"/>
              <a:gd name="T9" fmla="*/ 0 h 693"/>
              <a:gd name="T10" fmla="*/ 540 w 693"/>
              <a:gd name="T11" fmla="*/ 231 h 693"/>
              <a:gd name="T12" fmla="*/ 327 w 693"/>
              <a:gd name="T13" fmla="*/ 471 h 693"/>
              <a:gd name="T14" fmla="*/ 307 w 693"/>
              <a:gd name="T15" fmla="*/ 480 h 693"/>
              <a:gd name="T16" fmla="*/ 290 w 693"/>
              <a:gd name="T17" fmla="*/ 474 h 693"/>
              <a:gd name="T18" fmla="*/ 157 w 693"/>
              <a:gd name="T19" fmla="*/ 367 h 693"/>
              <a:gd name="T20" fmla="*/ 153 w 693"/>
              <a:gd name="T21" fmla="*/ 330 h 693"/>
              <a:gd name="T22" fmla="*/ 190 w 693"/>
              <a:gd name="T23" fmla="*/ 326 h 693"/>
              <a:gd name="T24" fmla="*/ 304 w 693"/>
              <a:gd name="T25" fmla="*/ 417 h 693"/>
              <a:gd name="T26" fmla="*/ 500 w 693"/>
              <a:gd name="T27" fmla="*/ 196 h 693"/>
              <a:gd name="T28" fmla="*/ 538 w 693"/>
              <a:gd name="T29" fmla="*/ 193 h 693"/>
              <a:gd name="T30" fmla="*/ 540 w 693"/>
              <a:gd name="T31" fmla="*/ 23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3" h="693">
                <a:moveTo>
                  <a:pt x="347" y="0"/>
                </a:moveTo>
                <a:cubicBezTo>
                  <a:pt x="156" y="0"/>
                  <a:pt x="0" y="156"/>
                  <a:pt x="0" y="347"/>
                </a:cubicBezTo>
                <a:cubicBezTo>
                  <a:pt x="0" y="538"/>
                  <a:pt x="156" y="693"/>
                  <a:pt x="347" y="693"/>
                </a:cubicBezTo>
                <a:cubicBezTo>
                  <a:pt x="538" y="693"/>
                  <a:pt x="693" y="538"/>
                  <a:pt x="693" y="347"/>
                </a:cubicBezTo>
                <a:cubicBezTo>
                  <a:pt x="693" y="156"/>
                  <a:pt x="538" y="0"/>
                  <a:pt x="347" y="0"/>
                </a:cubicBezTo>
                <a:close/>
                <a:moveTo>
                  <a:pt x="540" y="231"/>
                </a:moveTo>
                <a:lnTo>
                  <a:pt x="327" y="471"/>
                </a:lnTo>
                <a:cubicBezTo>
                  <a:pt x="321" y="477"/>
                  <a:pt x="314" y="480"/>
                  <a:pt x="307" y="480"/>
                </a:cubicBezTo>
                <a:cubicBezTo>
                  <a:pt x="301" y="480"/>
                  <a:pt x="295" y="478"/>
                  <a:pt x="290" y="474"/>
                </a:cubicBezTo>
                <a:lnTo>
                  <a:pt x="157" y="367"/>
                </a:lnTo>
                <a:cubicBezTo>
                  <a:pt x="145" y="358"/>
                  <a:pt x="143" y="342"/>
                  <a:pt x="153" y="330"/>
                </a:cubicBezTo>
                <a:cubicBezTo>
                  <a:pt x="162" y="319"/>
                  <a:pt x="178" y="317"/>
                  <a:pt x="190" y="326"/>
                </a:cubicBezTo>
                <a:lnTo>
                  <a:pt x="304" y="417"/>
                </a:lnTo>
                <a:lnTo>
                  <a:pt x="500" y="196"/>
                </a:lnTo>
                <a:cubicBezTo>
                  <a:pt x="510" y="185"/>
                  <a:pt x="527" y="184"/>
                  <a:pt x="538" y="193"/>
                </a:cubicBezTo>
                <a:cubicBezTo>
                  <a:pt x="549" y="203"/>
                  <a:pt x="550" y="220"/>
                  <a:pt x="540" y="231"/>
                </a:cubicBezTo>
                <a:close/>
              </a:path>
            </a:pathLst>
          </a:custGeom>
          <a:solidFill>
            <a:srgbClr val="776D6C"/>
          </a:solidFill>
          <a:ln>
            <a:noFill/>
          </a:ln>
        </p:spPr>
      </p:sp>
      <p:sp>
        <p:nvSpPr>
          <p:cNvPr id="45" name="success_149691"/>
          <p:cNvSpPr>
            <a:spLocks noChangeAspect="1"/>
          </p:cNvSpPr>
          <p:nvPr/>
        </p:nvSpPr>
        <p:spPr bwMode="auto">
          <a:xfrm>
            <a:off x="3794661" y="5137478"/>
            <a:ext cx="438062" cy="437554"/>
          </a:xfrm>
          <a:custGeom>
            <a:avLst/>
            <a:gdLst>
              <a:gd name="T0" fmla="*/ 347 w 693"/>
              <a:gd name="T1" fmla="*/ 0 h 693"/>
              <a:gd name="T2" fmla="*/ 0 w 693"/>
              <a:gd name="T3" fmla="*/ 347 h 693"/>
              <a:gd name="T4" fmla="*/ 347 w 693"/>
              <a:gd name="T5" fmla="*/ 693 h 693"/>
              <a:gd name="T6" fmla="*/ 693 w 693"/>
              <a:gd name="T7" fmla="*/ 347 h 693"/>
              <a:gd name="T8" fmla="*/ 347 w 693"/>
              <a:gd name="T9" fmla="*/ 0 h 693"/>
              <a:gd name="T10" fmla="*/ 540 w 693"/>
              <a:gd name="T11" fmla="*/ 231 h 693"/>
              <a:gd name="T12" fmla="*/ 327 w 693"/>
              <a:gd name="T13" fmla="*/ 471 h 693"/>
              <a:gd name="T14" fmla="*/ 307 w 693"/>
              <a:gd name="T15" fmla="*/ 480 h 693"/>
              <a:gd name="T16" fmla="*/ 290 w 693"/>
              <a:gd name="T17" fmla="*/ 474 h 693"/>
              <a:gd name="T18" fmla="*/ 157 w 693"/>
              <a:gd name="T19" fmla="*/ 367 h 693"/>
              <a:gd name="T20" fmla="*/ 153 w 693"/>
              <a:gd name="T21" fmla="*/ 330 h 693"/>
              <a:gd name="T22" fmla="*/ 190 w 693"/>
              <a:gd name="T23" fmla="*/ 326 h 693"/>
              <a:gd name="T24" fmla="*/ 304 w 693"/>
              <a:gd name="T25" fmla="*/ 417 h 693"/>
              <a:gd name="T26" fmla="*/ 500 w 693"/>
              <a:gd name="T27" fmla="*/ 196 h 693"/>
              <a:gd name="T28" fmla="*/ 538 w 693"/>
              <a:gd name="T29" fmla="*/ 193 h 693"/>
              <a:gd name="T30" fmla="*/ 540 w 693"/>
              <a:gd name="T31" fmla="*/ 231 h 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3" h="693">
                <a:moveTo>
                  <a:pt x="347" y="0"/>
                </a:moveTo>
                <a:cubicBezTo>
                  <a:pt x="156" y="0"/>
                  <a:pt x="0" y="156"/>
                  <a:pt x="0" y="347"/>
                </a:cubicBezTo>
                <a:cubicBezTo>
                  <a:pt x="0" y="538"/>
                  <a:pt x="156" y="693"/>
                  <a:pt x="347" y="693"/>
                </a:cubicBezTo>
                <a:cubicBezTo>
                  <a:pt x="538" y="693"/>
                  <a:pt x="693" y="538"/>
                  <a:pt x="693" y="347"/>
                </a:cubicBezTo>
                <a:cubicBezTo>
                  <a:pt x="693" y="156"/>
                  <a:pt x="538" y="0"/>
                  <a:pt x="347" y="0"/>
                </a:cubicBezTo>
                <a:close/>
                <a:moveTo>
                  <a:pt x="540" y="231"/>
                </a:moveTo>
                <a:lnTo>
                  <a:pt x="327" y="471"/>
                </a:lnTo>
                <a:cubicBezTo>
                  <a:pt x="321" y="477"/>
                  <a:pt x="314" y="480"/>
                  <a:pt x="307" y="480"/>
                </a:cubicBezTo>
                <a:cubicBezTo>
                  <a:pt x="301" y="480"/>
                  <a:pt x="295" y="478"/>
                  <a:pt x="290" y="474"/>
                </a:cubicBezTo>
                <a:lnTo>
                  <a:pt x="157" y="367"/>
                </a:lnTo>
                <a:cubicBezTo>
                  <a:pt x="145" y="358"/>
                  <a:pt x="143" y="342"/>
                  <a:pt x="153" y="330"/>
                </a:cubicBezTo>
                <a:cubicBezTo>
                  <a:pt x="162" y="319"/>
                  <a:pt x="178" y="317"/>
                  <a:pt x="190" y="326"/>
                </a:cubicBezTo>
                <a:lnTo>
                  <a:pt x="304" y="417"/>
                </a:lnTo>
                <a:lnTo>
                  <a:pt x="500" y="196"/>
                </a:lnTo>
                <a:cubicBezTo>
                  <a:pt x="510" y="185"/>
                  <a:pt x="527" y="184"/>
                  <a:pt x="538" y="193"/>
                </a:cubicBezTo>
                <a:cubicBezTo>
                  <a:pt x="549" y="203"/>
                  <a:pt x="550" y="220"/>
                  <a:pt x="540" y="231"/>
                </a:cubicBezTo>
                <a:close/>
              </a:path>
            </a:pathLst>
          </a:custGeom>
          <a:solidFill>
            <a:srgbClr val="776D6C"/>
          </a:solidFill>
          <a:ln>
            <a:noFill/>
          </a:ln>
        </p:spPr>
      </p:sp>
    </p:spTree>
    <p:extLst>
      <p:ext uri="{BB962C8B-B14F-4D97-AF65-F5344CB8AC3E}">
        <p14:creationId xmlns:p14="http://schemas.microsoft.com/office/powerpoint/2010/main" val="381083542"/>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iṥlíḑè">
            <a:extLst>
              <a:ext uri="{FF2B5EF4-FFF2-40B4-BE49-F238E27FC236}">
                <a16:creationId xmlns:a16="http://schemas.microsoft.com/office/drawing/2014/main" id="{7639B43D-5CA3-462D-8567-9747D1B8F82E}"/>
              </a:ext>
            </a:extLst>
          </p:cNvPr>
          <p:cNvSpPr/>
          <p:nvPr/>
        </p:nvSpPr>
        <p:spPr>
          <a:xfrm>
            <a:off x="2556807" y="2730500"/>
            <a:ext cx="9635193" cy="4127500"/>
          </a:xfrm>
          <a:prstGeom prst="rect">
            <a:avLst/>
          </a:prstGeom>
          <a:solidFill>
            <a:srgbClr val="9B92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4" name="ïṧ1iďe">
            <a:extLst>
              <a:ext uri="{FF2B5EF4-FFF2-40B4-BE49-F238E27FC236}">
                <a16:creationId xmlns:a16="http://schemas.microsoft.com/office/drawing/2014/main" id="{01509137-1AC7-4D1B-B589-0AA272FCA785}"/>
              </a:ext>
            </a:extLst>
          </p:cNvPr>
          <p:cNvSpPr/>
          <p:nvPr/>
        </p:nvSpPr>
        <p:spPr>
          <a:xfrm>
            <a:off x="0" y="4127500"/>
            <a:ext cx="12192000" cy="2730500"/>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22" name="iṥlíḑè">
            <a:extLst>
              <a:ext uri="{FF2B5EF4-FFF2-40B4-BE49-F238E27FC236}">
                <a16:creationId xmlns:a16="http://schemas.microsoft.com/office/drawing/2014/main" id="{7639B43D-5CA3-462D-8567-9747D1B8F82E}"/>
              </a:ext>
            </a:extLst>
          </p:cNvPr>
          <p:cNvSpPr/>
          <p:nvPr/>
        </p:nvSpPr>
        <p:spPr>
          <a:xfrm>
            <a:off x="0" y="0"/>
            <a:ext cx="2556807" cy="6858000"/>
          </a:xfrm>
          <a:prstGeom prst="rect">
            <a:avLst/>
          </a:prstGeom>
          <a:solidFill>
            <a:srgbClr val="9B92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1" name="矩形 20"/>
          <p:cNvSpPr/>
          <p:nvPr/>
        </p:nvSpPr>
        <p:spPr>
          <a:xfrm>
            <a:off x="538188" y="498236"/>
            <a:ext cx="5471698" cy="3064361"/>
          </a:xfrm>
          <a:prstGeom prst="rect">
            <a:avLst/>
          </a:prstGeom>
          <a:solidFill>
            <a:schemeClr val="bg1"/>
          </a:solidFill>
          <a:ln>
            <a:noFill/>
          </a:ln>
          <a:effectLst>
            <a:outerShdw blurRad="508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a:t>该矩阵称为“帽子矩阵”，</a:t>
            </a:r>
            <a:endParaRPr lang="zh-CN" altLang="en-US"/>
          </a:p>
        </p:txBody>
      </p:sp>
      <p:sp>
        <p:nvSpPr>
          <p:cNvPr id="6" name="isḻíḋè">
            <a:extLst>
              <a:ext uri="{FF2B5EF4-FFF2-40B4-BE49-F238E27FC236}">
                <a16:creationId xmlns:a16="http://schemas.microsoft.com/office/drawing/2014/main" id="{A88208DE-32F6-4DF4-AE97-E254C124F3D1}"/>
              </a:ext>
            </a:extLst>
          </p:cNvPr>
          <p:cNvSpPr/>
          <p:nvPr/>
        </p:nvSpPr>
        <p:spPr bwMode="auto">
          <a:xfrm>
            <a:off x="8492000" y="735656"/>
            <a:ext cx="3406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eaLnBrk="0" fontAlgn="base" hangingPunct="0">
              <a:spcBef>
                <a:spcPct val="0"/>
              </a:spcBef>
              <a:spcAft>
                <a:spcPct val="0"/>
              </a:spcAft>
              <a:defRPr>
                <a:solidFill>
                  <a:schemeClr val="tx1"/>
                </a:solidFill>
              </a:defRPr>
            </a:lvl1pPr>
            <a:lvl2pPr eaLnBrk="0" fontAlgn="base" hangingPunct="0">
              <a:spcBef>
                <a:spcPct val="0"/>
              </a:spcBef>
              <a:spcAft>
                <a:spcPct val="0"/>
              </a:spcAft>
              <a:defRPr>
                <a:solidFill>
                  <a:schemeClr val="tx1"/>
                </a:solidFill>
              </a:defRPr>
            </a:lvl2pPr>
            <a:lvl3pPr eaLnBrk="0" fontAlgn="base" hangingPunct="0">
              <a:spcBef>
                <a:spcPct val="0"/>
              </a:spcBef>
              <a:spcAft>
                <a:spcPct val="0"/>
              </a:spcAft>
              <a:defRPr>
                <a:solidFill>
                  <a:schemeClr val="tx1"/>
                </a:solidFill>
              </a:defRPr>
            </a:lvl3pPr>
            <a:lvl4pPr eaLnBrk="0" fontAlgn="base" hangingPunct="0">
              <a:spcBef>
                <a:spcPct val="0"/>
              </a:spcBef>
              <a:spcAft>
                <a:spcPct val="0"/>
              </a:spcAft>
              <a:defRPr>
                <a:solidFill>
                  <a:schemeClr val="tx1"/>
                </a:solidFill>
              </a:defRPr>
            </a:lvl4pPr>
            <a:lvl5pPr eaLnBrk="0" fontAlgn="base" hangingPunct="0">
              <a:spcBef>
                <a:spcPct val="0"/>
              </a:spcBef>
              <a:spcAft>
                <a:spcPct val="0"/>
              </a:spcAft>
              <a:defRPr>
                <a:solidFill>
                  <a:schemeClr val="tx1"/>
                </a:solidFill>
              </a:defRPr>
            </a:lvl5pPr>
            <a:lvl6pPr eaLnBrk="0" fontAlgn="base" hangingPunct="0">
              <a:spcBef>
                <a:spcPct val="0"/>
              </a:spcBef>
              <a:spcAft>
                <a:spcPct val="0"/>
              </a:spcAft>
              <a:defRPr>
                <a:solidFill>
                  <a:schemeClr val="tx1"/>
                </a:solidFill>
              </a:defRPr>
            </a:lvl6pPr>
            <a:lvl7pPr eaLnBrk="0" fontAlgn="base" hangingPunct="0">
              <a:spcBef>
                <a:spcPct val="0"/>
              </a:spcBef>
              <a:spcAft>
                <a:spcPct val="0"/>
              </a:spcAft>
              <a:defRPr>
                <a:solidFill>
                  <a:schemeClr val="tx1"/>
                </a:solidFill>
              </a:defRPr>
            </a:lvl7pPr>
            <a:lvl8pPr eaLnBrk="0" fontAlgn="base" hangingPunct="0">
              <a:spcBef>
                <a:spcPct val="0"/>
              </a:spcBef>
              <a:spcAft>
                <a:spcPct val="0"/>
              </a:spcAft>
              <a:defRPr>
                <a:solidFill>
                  <a:schemeClr val="tx1"/>
                </a:solidFill>
              </a:defRPr>
            </a:lvl8pPr>
            <a:lvl9pPr eaLnBrk="0" fontAlgn="base" hangingPunct="0">
              <a:spcBef>
                <a:spcPct val="0"/>
              </a:spcBef>
              <a:spcAft>
                <a:spcPct val="0"/>
              </a:spcAft>
              <a:defRPr>
                <a:solidFill>
                  <a:schemeClr val="tx1"/>
                </a:solidFill>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6000" b="0" i="0" u="none" strike="noStrike" cap="none" normalizeH="0" baseline="0" dirty="0">
                <a:ln>
                  <a:noFill/>
                </a:ln>
                <a:effectLst/>
                <a:latin typeface="微软雅黑" panose="020B0503020204020204" pitchFamily="34" charset="-122"/>
                <a:ea typeface="微软雅黑" panose="020B0503020204020204" pitchFamily="34" charset="-122"/>
              </a:rPr>
              <a:t>Q&amp;A</a:t>
            </a:r>
            <a:endParaRPr kumimoji="0" lang="zh-CN" altLang="zh-CN" sz="6000" b="0" i="0" u="none" strike="noStrike" cap="none" normalizeH="0" baseline="0" dirty="0">
              <a:ln>
                <a:noFill/>
              </a:ln>
              <a:effectLst/>
              <a:latin typeface="微软雅黑" panose="020B0503020204020204" pitchFamily="34" charset="-122"/>
              <a:ea typeface="微软雅黑" panose="020B0503020204020204" pitchFamily="34" charset="-122"/>
            </a:endParaRPr>
          </a:p>
        </p:txBody>
      </p:sp>
      <p:sp>
        <p:nvSpPr>
          <p:cNvPr id="93" name="矩形 92">
            <a:extLst>
              <a:ext uri="{FF2B5EF4-FFF2-40B4-BE49-F238E27FC236}">
                <a16:creationId xmlns:a16="http://schemas.microsoft.com/office/drawing/2014/main" id="{2D96C15A-DF4D-4217-A9D7-D5B83026B32C}"/>
              </a:ext>
            </a:extLst>
          </p:cNvPr>
          <p:cNvSpPr/>
          <p:nvPr/>
        </p:nvSpPr>
        <p:spPr>
          <a:xfrm>
            <a:off x="728785" y="735656"/>
            <a:ext cx="4790558" cy="1200329"/>
          </a:xfrm>
          <a:prstGeom prst="rect">
            <a:avLst/>
          </a:prstGeom>
        </p:spPr>
        <p:txBody>
          <a:bodyPr wrap="square">
            <a:spAutoFit/>
          </a:bodyPr>
          <a:lstStyle/>
          <a:p>
            <a:pPr indent="267970" algn="just">
              <a:spcAft>
                <a:spcPts val="0"/>
              </a:spcAft>
            </a:pP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例</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2.1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假设我们有</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12</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个区域的物种数如下</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单位：种</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，按递增次序显示：</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750</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800,860,1000,1100,1100,1250,1300,1300,1360,1540,1620</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。求</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12</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个区域的平均物种数</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p>
        </p:txBody>
      </p:sp>
      <p:pic>
        <p:nvPicPr>
          <p:cNvPr id="94" name="图片 93">
            <a:extLst>
              <a:ext uri="{FF2B5EF4-FFF2-40B4-BE49-F238E27FC236}">
                <a16:creationId xmlns:a16="http://schemas.microsoft.com/office/drawing/2014/main" id="{F691D1C1-BB59-460B-BC0F-83011B523F91}"/>
              </a:ext>
            </a:extLst>
          </p:cNvPr>
          <p:cNvPicPr>
            <a:picLocks noChangeAspect="1"/>
          </p:cNvPicPr>
          <p:nvPr/>
        </p:nvPicPr>
        <p:blipFill>
          <a:blip r:embed="rId2"/>
          <a:stretch>
            <a:fillRect/>
          </a:stretch>
        </p:blipFill>
        <p:spPr>
          <a:xfrm>
            <a:off x="877996" y="2107214"/>
            <a:ext cx="4557119" cy="850175"/>
          </a:xfrm>
          <a:prstGeom prst="rect">
            <a:avLst/>
          </a:prstGeom>
        </p:spPr>
      </p:pic>
      <p:grpSp>
        <p:nvGrpSpPr>
          <p:cNvPr id="97" name="组合 96">
            <a:extLst>
              <a:ext uri="{FF2B5EF4-FFF2-40B4-BE49-F238E27FC236}">
                <a16:creationId xmlns:a16="http://schemas.microsoft.com/office/drawing/2014/main" id="{91B2ACEC-B833-49DB-9F59-43F795A9D873}"/>
              </a:ext>
            </a:extLst>
          </p:cNvPr>
          <p:cNvGrpSpPr/>
          <p:nvPr/>
        </p:nvGrpSpPr>
        <p:grpSpPr>
          <a:xfrm>
            <a:off x="8607711" y="-632877"/>
            <a:ext cx="3174978" cy="1677865"/>
            <a:chOff x="8607711" y="-632877"/>
            <a:chExt cx="3174978" cy="1677865"/>
          </a:xfrm>
        </p:grpSpPr>
        <p:sp>
          <p:nvSpPr>
            <p:cNvPr id="95" name="矩形 94">
              <a:extLst>
                <a:ext uri="{FF2B5EF4-FFF2-40B4-BE49-F238E27FC236}">
                  <a16:creationId xmlns:a16="http://schemas.microsoft.com/office/drawing/2014/main" id="{68EF6A8C-C7B0-47B7-AF5A-87BB0B29396B}"/>
                </a:ext>
              </a:extLst>
            </p:cNvPr>
            <p:cNvSpPr/>
            <p:nvPr/>
          </p:nvSpPr>
          <p:spPr>
            <a:xfrm>
              <a:off x="8897634" y="-632877"/>
              <a:ext cx="2595132" cy="1265753"/>
            </a:xfrm>
            <a:prstGeom prst="rect">
              <a:avLst/>
            </a:prstGeom>
            <a:solidFill>
              <a:schemeClr val="bg1"/>
            </a:solid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96" name="标题 1">
              <a:extLst>
                <a:ext uri="{FF2B5EF4-FFF2-40B4-BE49-F238E27FC236}">
                  <a16:creationId xmlns:a16="http://schemas.microsoft.com/office/drawing/2014/main" id="{2D73016C-74CE-48DA-A074-E028E60CE6B9}"/>
                </a:ext>
              </a:extLst>
            </p:cNvPr>
            <p:cNvSpPr txBox="1">
              <a:spLocks/>
            </p:cNvSpPr>
            <p:nvPr/>
          </p:nvSpPr>
          <p:spPr>
            <a:xfrm>
              <a:off x="8607711" y="-18594"/>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描述性统计</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endParaRPr>
            </a:p>
          </p:txBody>
        </p:sp>
      </p:grpSp>
      <p:sp>
        <p:nvSpPr>
          <p:cNvPr id="12" name="矩形 11"/>
          <p:cNvSpPr/>
          <p:nvPr/>
        </p:nvSpPr>
        <p:spPr>
          <a:xfrm>
            <a:off x="555308" y="3800018"/>
            <a:ext cx="5454578" cy="2767038"/>
          </a:xfrm>
          <a:prstGeom prst="rect">
            <a:avLst/>
          </a:prstGeom>
          <a:solidFill>
            <a:schemeClr val="bg1"/>
          </a:solidFill>
          <a:ln>
            <a:noFill/>
          </a:ln>
          <a:effectLst>
            <a:outerShdw blurRad="508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a:t>该矩阵称为“帽子矩阵”，</a:t>
            </a:r>
            <a:endParaRPr lang="zh-CN" altLang="en-US"/>
          </a:p>
        </p:txBody>
      </p:sp>
      <p:sp>
        <p:nvSpPr>
          <p:cNvPr id="13" name="矩形 12">
            <a:extLst>
              <a:ext uri="{FF2B5EF4-FFF2-40B4-BE49-F238E27FC236}">
                <a16:creationId xmlns:a16="http://schemas.microsoft.com/office/drawing/2014/main" id="{2D96C15A-DF4D-4217-A9D7-D5B83026B32C}"/>
              </a:ext>
            </a:extLst>
          </p:cNvPr>
          <p:cNvSpPr/>
          <p:nvPr/>
        </p:nvSpPr>
        <p:spPr>
          <a:xfrm>
            <a:off x="761276" y="4238783"/>
            <a:ext cx="4790558" cy="1200329"/>
          </a:xfrm>
          <a:prstGeom prst="rect">
            <a:avLst/>
          </a:prstGeom>
        </p:spPr>
        <p:txBody>
          <a:bodyPr wrap="square">
            <a:spAutoFit/>
          </a:bodyPr>
          <a:lstStyle/>
          <a:p>
            <a:pPr indent="267970" algn="just"/>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例</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2.2 </a:t>
            </a:r>
            <a:r>
              <a:rPr lang="zh-CN" altLang="zh-CN" dirty="0">
                <a:latin typeface="微软雅黑" panose="020B0503020204020204" pitchFamily="34" charset="-122"/>
                <a:ea typeface="微软雅黑" panose="020B0503020204020204" pitchFamily="34" charset="-122"/>
              </a:rPr>
              <a:t>假定某地储蓄年利率（按复利计算）：</a:t>
            </a:r>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持续</a:t>
            </a:r>
            <a:r>
              <a:rPr lang="en-US" altLang="zh-CN"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持续</a:t>
            </a:r>
            <a:r>
              <a:rPr lang="en-US" altLang="zh-CN" dirty="0">
                <a:latin typeface="微软雅黑" panose="020B0503020204020204" pitchFamily="34" charset="-122"/>
                <a:ea typeface="微软雅黑" panose="020B0503020204020204" pitchFamily="34" charset="-122"/>
              </a:rPr>
              <a:t>1.5</a:t>
            </a:r>
            <a:r>
              <a:rPr lang="zh-CN" altLang="zh-CN"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2.2%</a:t>
            </a:r>
            <a:r>
              <a:rPr lang="zh-CN" altLang="zh-CN" dirty="0">
                <a:latin typeface="微软雅黑" panose="020B0503020204020204" pitchFamily="34" charset="-122"/>
                <a:ea typeface="微软雅黑" panose="020B0503020204020204" pitchFamily="34" charset="-122"/>
              </a:rPr>
              <a:t>持续</a:t>
            </a:r>
            <a:r>
              <a:rPr lang="en-US" altLang="zh-CN" dirty="0">
                <a:latin typeface="微软雅黑" panose="020B0503020204020204" pitchFamily="34" charset="-122"/>
                <a:ea typeface="微软雅黑" panose="020B0503020204020204" pitchFamily="34" charset="-122"/>
              </a:rPr>
              <a:t>1.5</a:t>
            </a:r>
            <a:r>
              <a:rPr lang="zh-CN" altLang="zh-CN" dirty="0">
                <a:latin typeface="微软雅黑" panose="020B0503020204020204" pitchFamily="34" charset="-122"/>
                <a:ea typeface="微软雅黑" panose="020B0503020204020204" pitchFamily="34" charset="-122"/>
              </a:rPr>
              <a:t>年，求此</a:t>
            </a:r>
            <a:r>
              <a:rPr lang="en-US" altLang="zh-CN" dirty="0">
                <a:latin typeface="微软雅黑" panose="020B0503020204020204" pitchFamily="34" charset="-122"/>
                <a:ea typeface="微软雅黑" panose="020B0503020204020204" pitchFamily="34" charset="-122"/>
              </a:rPr>
              <a:t>5</a:t>
            </a:r>
            <a:r>
              <a:rPr lang="zh-CN" altLang="zh-CN" dirty="0">
                <a:latin typeface="微软雅黑" panose="020B0503020204020204" pitchFamily="34" charset="-122"/>
                <a:ea typeface="微软雅黑" panose="020B0503020204020204" pitchFamily="34" charset="-122"/>
              </a:rPr>
              <a:t>年内该地平均储蓄年利率。</a:t>
            </a:r>
          </a:p>
          <a:p>
            <a:pPr indent="267970" algn="just">
              <a:spcAft>
                <a:spcPts val="0"/>
              </a:spcAft>
            </a:pP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4" name="图片 13">
            <a:extLst>
              <a:ext uri="{FF2B5EF4-FFF2-40B4-BE49-F238E27FC236}">
                <a16:creationId xmlns:a16="http://schemas.microsoft.com/office/drawing/2014/main" id="{AAF2B28B-360D-4AB2-B298-9F9E4297B8CA}"/>
              </a:ext>
            </a:extLst>
          </p:cNvPr>
          <p:cNvPicPr>
            <a:picLocks noChangeAspect="1"/>
          </p:cNvPicPr>
          <p:nvPr/>
        </p:nvPicPr>
        <p:blipFill>
          <a:blip r:embed="rId3"/>
          <a:stretch>
            <a:fillRect/>
          </a:stretch>
        </p:blipFill>
        <p:spPr>
          <a:xfrm>
            <a:off x="725207" y="5286733"/>
            <a:ext cx="4964424" cy="761022"/>
          </a:xfrm>
          <a:prstGeom prst="rect">
            <a:avLst/>
          </a:prstGeom>
        </p:spPr>
      </p:pic>
      <p:sp>
        <p:nvSpPr>
          <p:cNvPr id="15" name="矩形 14"/>
          <p:cNvSpPr/>
          <p:nvPr/>
        </p:nvSpPr>
        <p:spPr>
          <a:xfrm>
            <a:off x="6215854" y="3800018"/>
            <a:ext cx="5363559" cy="2767039"/>
          </a:xfrm>
          <a:prstGeom prst="rect">
            <a:avLst/>
          </a:prstGeom>
          <a:solidFill>
            <a:schemeClr val="bg1"/>
          </a:solidFill>
          <a:ln>
            <a:noFill/>
          </a:ln>
          <a:effectLst>
            <a:outerShdw blurRad="508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a:t>该矩阵称为“帽子矩阵”，</a:t>
            </a:r>
            <a:endParaRPr lang="zh-CN" altLang="en-US"/>
          </a:p>
        </p:txBody>
      </p:sp>
      <p:sp>
        <p:nvSpPr>
          <p:cNvPr id="16" name="矩形 15">
            <a:extLst>
              <a:ext uri="{FF2B5EF4-FFF2-40B4-BE49-F238E27FC236}">
                <a16:creationId xmlns:a16="http://schemas.microsoft.com/office/drawing/2014/main" id="{2D96C15A-DF4D-4217-A9D7-D5B83026B32C}"/>
              </a:ext>
            </a:extLst>
          </p:cNvPr>
          <p:cNvSpPr/>
          <p:nvPr/>
        </p:nvSpPr>
        <p:spPr>
          <a:xfrm>
            <a:off x="6282603" y="4238783"/>
            <a:ext cx="4790558" cy="646331"/>
          </a:xfrm>
          <a:prstGeom prst="rect">
            <a:avLst/>
          </a:prstGeom>
        </p:spPr>
        <p:txBody>
          <a:bodyPr wrap="square">
            <a:spAutoFit/>
          </a:bodyPr>
          <a:lstStyle/>
          <a:p>
            <a:pPr indent="267970" algn="just">
              <a:spcAft>
                <a:spcPts val="0"/>
              </a:spcAft>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例</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2.3  </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5</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名学生分别在一个小时内解题</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6</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8</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9</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，问平均解题速度是多少？</a:t>
            </a:r>
            <a:endParaRPr lang="zh-CN"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7" name="图片 16">
            <a:extLst>
              <a:ext uri="{FF2B5EF4-FFF2-40B4-BE49-F238E27FC236}">
                <a16:creationId xmlns:a16="http://schemas.microsoft.com/office/drawing/2014/main" id="{74E856C0-8B81-45FD-931C-01216070D119}"/>
              </a:ext>
            </a:extLst>
          </p:cNvPr>
          <p:cNvPicPr>
            <a:picLocks noChangeAspect="1"/>
          </p:cNvPicPr>
          <p:nvPr/>
        </p:nvPicPr>
        <p:blipFill>
          <a:blip r:embed="rId4"/>
          <a:stretch>
            <a:fillRect/>
          </a:stretch>
        </p:blipFill>
        <p:spPr>
          <a:xfrm>
            <a:off x="6284008" y="5187000"/>
            <a:ext cx="5208734" cy="592611"/>
          </a:xfrm>
          <a:prstGeom prst="rect">
            <a:avLst/>
          </a:prstGeom>
        </p:spPr>
      </p:pic>
    </p:spTree>
    <p:extLst>
      <p:ext uri="{BB962C8B-B14F-4D97-AF65-F5344CB8AC3E}">
        <p14:creationId xmlns:p14="http://schemas.microsoft.com/office/powerpoint/2010/main" val="1942055553"/>
      </p:ext>
    </p:extLst>
  </p:cSld>
  <p:clrMapOvr>
    <a:masterClrMapping/>
  </p:clrMapOvr>
  <p:transition spd="med">
    <p:pull/>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394651" y="1215145"/>
            <a:ext cx="6697651" cy="5686926"/>
          </a:xfrm>
          <a:prstGeom prst="rect">
            <a:avLst/>
          </a:prstGeom>
          <a:solidFill>
            <a:srgbClr val="CEC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06A9B"/>
              </a:solidFill>
            </a:endParaRPr>
          </a:p>
        </p:txBody>
      </p:sp>
      <p:sp>
        <p:nvSpPr>
          <p:cNvPr id="15" name="矩形 14"/>
          <p:cNvSpPr/>
          <p:nvPr/>
        </p:nvSpPr>
        <p:spPr>
          <a:xfrm>
            <a:off x="-690989" y="1171074"/>
            <a:ext cx="6697651" cy="5686926"/>
          </a:xfrm>
          <a:prstGeom prst="rect">
            <a:avLst/>
          </a:prstGeom>
          <a:solidFill>
            <a:srgbClr val="CEC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06A9B"/>
              </a:solidFill>
            </a:endParaRPr>
          </a:p>
        </p:txBody>
      </p:sp>
      <p:sp>
        <p:nvSpPr>
          <p:cNvPr id="2" name="矩形 1">
            <a:extLst>
              <a:ext uri="{FF2B5EF4-FFF2-40B4-BE49-F238E27FC236}">
                <a16:creationId xmlns:a16="http://schemas.microsoft.com/office/drawing/2014/main" id="{C0C51645-CD26-4300-B487-079B8D179314}"/>
              </a:ext>
            </a:extLst>
          </p:cNvPr>
          <p:cNvSpPr/>
          <p:nvPr/>
        </p:nvSpPr>
        <p:spPr>
          <a:xfrm>
            <a:off x="4723203"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 name="标题 1"/>
          <p:cNvSpPr txBox="1">
            <a:spLocks/>
          </p:cNvSpPr>
          <p:nvPr/>
        </p:nvSpPr>
        <p:spPr>
          <a:xfrm>
            <a:off x="4807290"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判别分析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距离判别</a:t>
            </a:r>
            <a:endParaRPr lang="zh-CN" altLang="en-US" sz="24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90179" y="347558"/>
            <a:ext cx="3760396" cy="707886"/>
          </a:xfrm>
          <a:prstGeom prst="rect">
            <a:avLst/>
          </a:prstGeom>
          <a:noFill/>
        </p:spPr>
        <p:txBody>
          <a:bodyPr wrap="square" rtlCol="0">
            <a:spAutoFit/>
          </a:bodyPr>
          <a:lstStyle/>
          <a:p>
            <a:pPr marL="457200" lvl="3" indent="-457200">
              <a:buAutoNum type="arabicParenR"/>
            </a:pPr>
            <a:r>
              <a:rPr lang="zh-CN" altLang="en-US" sz="2000" dirty="0" smtClean="0">
                <a:latin typeface="微软雅黑" panose="020B0503020204020204" pitchFamily="34" charset="-122"/>
                <a:ea typeface="微软雅黑" panose="020B0503020204020204" pitchFamily="34" charset="-122"/>
              </a:rPr>
              <a:t>两</a:t>
            </a:r>
            <a:r>
              <a:rPr lang="zh-CN" altLang="en-US" sz="2000" dirty="0">
                <a:latin typeface="微软雅黑" panose="020B0503020204020204" pitchFamily="34" charset="-122"/>
                <a:ea typeface="微软雅黑" panose="020B0503020204020204" pitchFamily="34" charset="-122"/>
              </a:rPr>
              <a:t>个总体的距离判别</a:t>
            </a:r>
            <a:r>
              <a:rPr lang="zh-CN" altLang="en-US" sz="2000" dirty="0" smtClean="0">
                <a:latin typeface="微软雅黑" panose="020B0503020204020204" pitchFamily="34" charset="-122"/>
                <a:ea typeface="微软雅黑" panose="020B0503020204020204" pitchFamily="34" charset="-122"/>
              </a:rPr>
              <a:t>方法</a:t>
            </a:r>
            <a:endParaRPr lang="en-US" altLang="zh-CN" sz="2000" dirty="0" smtClean="0">
              <a:latin typeface="微软雅黑" panose="020B0503020204020204" pitchFamily="34" charset="-122"/>
              <a:ea typeface="微软雅黑" panose="020B0503020204020204" pitchFamily="34" charset="-122"/>
            </a:endParaRPr>
          </a:p>
          <a:p>
            <a:pPr marL="0" lvl="3"/>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方差相等）</a:t>
            </a:r>
          </a:p>
        </p:txBody>
      </p:sp>
      <p:sp>
        <p:nvSpPr>
          <p:cNvPr id="6" name="文本框 5"/>
          <p:cNvSpPr txBox="1"/>
          <p:nvPr/>
        </p:nvSpPr>
        <p:spPr>
          <a:xfrm>
            <a:off x="700082" y="1282145"/>
            <a:ext cx="5306580" cy="830997"/>
          </a:xfrm>
          <a:prstGeom prst="rect">
            <a:avLst/>
          </a:prstGeom>
          <a:solidFill>
            <a:srgbClr val="685D5C"/>
          </a:solidFill>
        </p:spPr>
        <p:txBody>
          <a:bodyPr wrap="square" rtlCol="0">
            <a:spAutoFit/>
          </a:bodyPr>
          <a:lstStyle/>
          <a:p>
            <a:r>
              <a:rPr lang="zh-CN" altLang="zh-CN" sz="1600" dirty="0">
                <a:solidFill>
                  <a:schemeClr val="bg1"/>
                </a:solidFill>
                <a:latin typeface="微软雅黑" panose="020B0503020204020204" pitchFamily="34" charset="-122"/>
                <a:ea typeface="微软雅黑" panose="020B0503020204020204" pitchFamily="34" charset="-122"/>
              </a:rPr>
              <a:t>首先根据已知分类的数据，分别计算各类的重心即各组（类）的均值，判别的准则是对任给样品，计算它到各类平均数的距离，哪个距离最小就将它判归哪个类</a:t>
            </a:r>
            <a:r>
              <a:rPr lang="zh-CN" altLang="zh-CN" sz="1600" dirty="0" smtClean="0">
                <a:solidFill>
                  <a:schemeClr val="bg1"/>
                </a:solidFill>
                <a:latin typeface="微软雅黑" panose="020B0503020204020204" pitchFamily="34" charset="-122"/>
                <a:ea typeface="微软雅黑" panose="020B0503020204020204" pitchFamily="34" charset="-122"/>
              </a:rPr>
              <a:t>。</a:t>
            </a:r>
            <a:endParaRPr lang="zh-CN" altLang="zh-CN" sz="1600"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941" y="2361667"/>
            <a:ext cx="4978874" cy="4324672"/>
          </a:xfrm>
          <a:prstGeom prst="rect">
            <a:avLst/>
          </a:prstGeom>
        </p:spPr>
      </p:pic>
      <p:sp>
        <p:nvSpPr>
          <p:cNvPr id="22" name="Rectangle 1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文本框 16"/>
          <p:cNvSpPr txBox="1"/>
          <p:nvPr/>
        </p:nvSpPr>
        <p:spPr>
          <a:xfrm>
            <a:off x="8860988" y="386907"/>
            <a:ext cx="3760396" cy="707886"/>
          </a:xfrm>
          <a:prstGeom prst="rect">
            <a:avLst/>
          </a:prstGeom>
          <a:noFill/>
        </p:spPr>
        <p:txBody>
          <a:bodyPr wrap="square" rtlCol="0">
            <a:spAutoFit/>
          </a:bodyPr>
          <a:lstStyle/>
          <a:p>
            <a:pPr marL="0" lvl="3"/>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多总体的距离判别</a:t>
            </a:r>
            <a:r>
              <a:rPr lang="zh-CN" altLang="en-US" sz="2000" dirty="0" smtClean="0">
                <a:latin typeface="微软雅黑" panose="020B0503020204020204" pitchFamily="34" charset="-122"/>
                <a:ea typeface="微软雅黑" panose="020B0503020204020204" pitchFamily="34" charset="-122"/>
              </a:rPr>
              <a:t>方法</a:t>
            </a:r>
            <a:endParaRPr lang="en-US" altLang="zh-CN" sz="2000" dirty="0" smtClean="0">
              <a:latin typeface="微软雅黑" panose="020B0503020204020204" pitchFamily="34" charset="-122"/>
              <a:ea typeface="微软雅黑" panose="020B0503020204020204" pitchFamily="34" charset="-122"/>
            </a:endParaRPr>
          </a:p>
          <a:p>
            <a:pPr marL="0" lvl="3"/>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协方差相等）</a:t>
            </a:r>
          </a:p>
        </p:txBody>
      </p:sp>
      <mc:AlternateContent xmlns:mc="http://schemas.openxmlformats.org/markup-compatibility/2006" xmlns:a14="http://schemas.microsoft.com/office/drawing/2010/main">
        <mc:Choice Requires="a14">
          <p:sp>
            <p:nvSpPr>
              <p:cNvPr id="18" name="文本框 17"/>
              <p:cNvSpPr txBox="1"/>
              <p:nvPr/>
            </p:nvSpPr>
            <p:spPr>
              <a:xfrm>
                <a:off x="6394651" y="1292043"/>
                <a:ext cx="5265561" cy="830997"/>
              </a:xfrm>
              <a:prstGeom prst="rect">
                <a:avLst/>
              </a:prstGeom>
              <a:solidFill>
                <a:srgbClr val="685D5C"/>
              </a:solidFill>
            </p:spPr>
            <p:txBody>
              <a:bodyPr wrap="square" rtlCol="0">
                <a:spAutoFit/>
              </a:bodyPr>
              <a:lstStyle/>
              <a:p>
                <a:r>
                  <a:rPr lang="zh-CN" altLang="en-US" sz="1600" dirty="0" smtClean="0">
                    <a:solidFill>
                      <a:schemeClr val="bg1"/>
                    </a:solidFill>
                    <a:latin typeface="微软雅黑" panose="020B0503020204020204" pitchFamily="34" charset="-122"/>
                    <a:ea typeface="微软雅黑" panose="020B0503020204020204" pitchFamily="34" charset="-122"/>
                  </a:rPr>
                  <a:t>设有个</a:t>
                </a:r>
                <a:r>
                  <a:rPr lang="en-US" altLang="zh-CN" sz="1600" dirty="0">
                    <a:solidFill>
                      <a:schemeClr val="bg1"/>
                    </a:solidFill>
                    <a:latin typeface="微软雅黑" panose="020B0503020204020204" pitchFamily="34" charset="-122"/>
                    <a:ea typeface="微软雅黑" panose="020B0503020204020204" pitchFamily="34" charset="-122"/>
                  </a:rPr>
                  <a:t>K</a:t>
                </a:r>
                <a:r>
                  <a:rPr lang="zh-CN" altLang="en-US" sz="1600" dirty="0">
                    <a:solidFill>
                      <a:schemeClr val="bg1"/>
                    </a:solidFill>
                    <a:latin typeface="微软雅黑" panose="020B0503020204020204" pitchFamily="34" charset="-122"/>
                    <a:ea typeface="微软雅黑" panose="020B0503020204020204" pitchFamily="34" charset="-122"/>
                  </a:rPr>
                  <a:t>总体，分别有</a:t>
                </a:r>
                <a:r>
                  <a:rPr lang="zh-CN" altLang="en-US" sz="1600" dirty="0" smtClean="0">
                    <a:solidFill>
                      <a:schemeClr val="bg1"/>
                    </a:solidFill>
                    <a:latin typeface="微软雅黑" panose="020B0503020204020204" pitchFamily="34" charset="-122"/>
                    <a:ea typeface="微软雅黑" panose="020B0503020204020204" pitchFamily="34" charset="-122"/>
                  </a:rPr>
                  <a:t>均值向量</a:t>
                </a:r>
                <a14:m>
                  <m:oMath xmlns:m="http://schemas.openxmlformats.org/officeDocument/2006/math">
                    <m:sSub>
                      <m:sSubPr>
                        <m:ctrlPr>
                          <a:rPr lang="en-US" altLang="zh-CN" sz="1600" i="1" smtClean="0">
                            <a:solidFill>
                              <a:schemeClr val="bg1"/>
                            </a:solidFill>
                            <a:latin typeface="Cambria Math" panose="02040503050406030204" pitchFamily="18" charset="0"/>
                            <a:ea typeface="微软雅黑" panose="020B0503020204020204" pitchFamily="34" charset="-122"/>
                          </a:rPr>
                        </m:ctrlPr>
                      </m:sSubPr>
                      <m:e>
                        <m:r>
                          <a:rPr lang="en-US" altLang="zh-CN" sz="1600" b="0" i="1" smtClean="0">
                            <a:solidFill>
                              <a:schemeClr val="bg1"/>
                            </a:solidFill>
                            <a:latin typeface="Cambria Math" panose="02040503050406030204" pitchFamily="18" charset="0"/>
                            <a:ea typeface="微软雅黑" panose="020B0503020204020204" pitchFamily="34" charset="-122"/>
                          </a:rPr>
                          <m:t>𝑢</m:t>
                        </m:r>
                      </m:e>
                      <m:sub>
                        <m:r>
                          <a:rPr lang="en-US" altLang="zh-CN" sz="1600" b="0" i="1" smtClean="0">
                            <a:solidFill>
                              <a:schemeClr val="bg1"/>
                            </a:solidFill>
                            <a:latin typeface="Cambria Math" panose="02040503050406030204" pitchFamily="18" charset="0"/>
                            <a:ea typeface="微软雅黑" panose="020B0503020204020204" pitchFamily="34" charset="-122"/>
                          </a:rPr>
                          <m:t>1</m:t>
                        </m:r>
                      </m:sub>
                    </m:sSub>
                    <m:d>
                      <m:dPr>
                        <m:ctrlPr>
                          <a:rPr lang="en-US" altLang="zh-CN" sz="1600" b="0" i="1" smtClean="0">
                            <a:solidFill>
                              <a:schemeClr val="bg1"/>
                            </a:solidFill>
                            <a:latin typeface="Cambria Math" panose="02040503050406030204" pitchFamily="18" charset="0"/>
                            <a:ea typeface="微软雅黑" panose="020B0503020204020204" pitchFamily="34" charset="-122"/>
                          </a:rPr>
                        </m:ctrlPr>
                      </m:dPr>
                      <m:e>
                        <m:r>
                          <a:rPr lang="en-US" altLang="zh-CN" sz="1600" b="0" i="1" smtClean="0">
                            <a:solidFill>
                              <a:schemeClr val="bg1"/>
                            </a:solidFill>
                            <a:latin typeface="Cambria Math" panose="02040503050406030204" pitchFamily="18" charset="0"/>
                            <a:ea typeface="微软雅黑" panose="020B0503020204020204" pitchFamily="34" charset="-122"/>
                          </a:rPr>
                          <m:t>𝑖</m:t>
                        </m:r>
                        <m:r>
                          <a:rPr lang="en-US" altLang="zh-CN" sz="1600" b="0" i="1" smtClean="0">
                            <a:solidFill>
                              <a:schemeClr val="bg1"/>
                            </a:solidFill>
                            <a:latin typeface="Cambria Math" panose="02040503050406030204" pitchFamily="18" charset="0"/>
                            <a:ea typeface="微软雅黑" panose="020B0503020204020204" pitchFamily="34" charset="-122"/>
                          </a:rPr>
                          <m:t>=1,2,…,</m:t>
                        </m:r>
                        <m:r>
                          <a:rPr lang="en-US" altLang="zh-CN" sz="1600" b="0" i="1" smtClean="0">
                            <a:solidFill>
                              <a:schemeClr val="bg1"/>
                            </a:solidFill>
                            <a:latin typeface="Cambria Math" panose="02040503050406030204" pitchFamily="18" charset="0"/>
                            <a:ea typeface="微软雅黑" panose="020B0503020204020204" pitchFamily="34" charset="-122"/>
                          </a:rPr>
                          <m:t>𝑘</m:t>
                        </m:r>
                      </m:e>
                    </m:d>
                    <m:r>
                      <a:rPr lang="zh-CN" altLang="en-US" sz="1600" i="1">
                        <a:solidFill>
                          <a:schemeClr val="bg1"/>
                        </a:solidFill>
                        <a:latin typeface="Cambria Math" panose="02040503050406030204" pitchFamily="18" charset="0"/>
                        <a:ea typeface="微软雅黑" panose="020B0503020204020204" pitchFamily="34" charset="-122"/>
                      </a:rPr>
                      <m:t>和</m:t>
                    </m:r>
                  </m:oMath>
                </a14:m>
                <a:r>
                  <a:rPr lang="zh-CN" altLang="en-US" sz="1600" dirty="0" smtClean="0">
                    <a:solidFill>
                      <a:schemeClr val="bg1"/>
                    </a:solidFill>
                    <a:latin typeface="微软雅黑" panose="020B0503020204020204" pitchFamily="34" charset="-122"/>
                    <a:ea typeface="微软雅黑" panose="020B0503020204020204" pitchFamily="34" charset="-122"/>
                  </a:rPr>
                  <a:t>协方差阵</a:t>
                </a:r>
                <a14:m>
                  <m:oMath xmlns:m="http://schemas.openxmlformats.org/officeDocument/2006/math">
                    <m:nary>
                      <m:naryPr>
                        <m:chr m:val="∑"/>
                        <m:subHide m:val="on"/>
                        <m:supHide m:val="on"/>
                        <m:ctrlPr>
                          <a:rPr lang="zh-CN" altLang="en-US" sz="1600" i="1" dirty="0" smtClean="0">
                            <a:solidFill>
                              <a:schemeClr val="bg1"/>
                            </a:solidFill>
                            <a:latin typeface="Cambria Math" panose="02040503050406030204" pitchFamily="18" charset="0"/>
                            <a:ea typeface="微软雅黑" panose="020B0503020204020204" pitchFamily="34" charset="-122"/>
                          </a:rPr>
                        </m:ctrlPr>
                      </m:naryPr>
                      <m:sub/>
                      <m:sup/>
                      <m:e>
                        <m:r>
                          <m:rPr>
                            <m:sty m:val="p"/>
                          </m:rPr>
                          <a:rPr lang="en-US" altLang="zh-CN" sz="1600" i="1" dirty="0">
                            <a:solidFill>
                              <a:schemeClr val="bg1"/>
                            </a:solidFill>
                            <a:latin typeface="Cambria Math" panose="02040503050406030204" pitchFamily="18" charset="0"/>
                            <a:ea typeface="微软雅黑" panose="020B0503020204020204" pitchFamily="34" charset="-122"/>
                          </a:rPr>
                          <m:t>i</m:t>
                        </m:r>
                      </m:e>
                    </m:nary>
                  </m:oMath>
                </a14:m>
                <a:r>
                  <a:rPr lang="en-US" altLang="zh-CN" sz="1600" dirty="0" smtClean="0">
                    <a:solidFill>
                      <a:schemeClr val="bg1"/>
                    </a:solidFill>
                    <a:latin typeface="微软雅黑" panose="020B0503020204020204" pitchFamily="34" charset="-122"/>
                    <a:ea typeface="微软雅黑" panose="020B0503020204020204" pitchFamily="34" charset="-122"/>
                  </a:rPr>
                  <a:t>=</a:t>
                </a:r>
                <a14:m>
                  <m:oMath xmlns:m="http://schemas.openxmlformats.org/officeDocument/2006/math">
                    <m:nary>
                      <m:naryPr>
                        <m:chr m:val="∑"/>
                        <m:subHide m:val="on"/>
                        <m:supHide m:val="on"/>
                        <m:ctrlPr>
                          <a:rPr lang="en-US" altLang="zh-CN" sz="1600" i="1" dirty="0" smtClean="0">
                            <a:solidFill>
                              <a:schemeClr val="bg1"/>
                            </a:solidFill>
                            <a:latin typeface="Cambria Math" panose="02040503050406030204" pitchFamily="18" charset="0"/>
                            <a:ea typeface="微软雅黑" panose="020B0503020204020204" pitchFamily="34" charset="-122"/>
                          </a:rPr>
                        </m:ctrlPr>
                      </m:naryPr>
                      <m:sub/>
                      <m:sup/>
                      <m:e>
                        <m:r>
                          <a:rPr lang="en-US" altLang="zh-CN" sz="1600" b="0" i="1" dirty="0" smtClean="0">
                            <a:solidFill>
                              <a:schemeClr val="bg1"/>
                            </a:solidFill>
                            <a:latin typeface="Cambria Math" panose="02040503050406030204" pitchFamily="18" charset="0"/>
                            <a:ea typeface="微软雅黑" panose="020B0503020204020204" pitchFamily="34" charset="-122"/>
                          </a:rPr>
                          <m:t> </m:t>
                        </m:r>
                      </m:e>
                    </m:nary>
                  </m:oMath>
                </a14:m>
                <a:r>
                  <a:rPr lang="en-US" altLang="zh-CN" sz="1600" dirty="0" smtClean="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又设</a:t>
                </a:r>
                <a:r>
                  <a:rPr lang="en-US" altLang="zh-CN" sz="1600" dirty="0">
                    <a:solidFill>
                      <a:schemeClr val="bg1"/>
                    </a:solidFill>
                    <a:latin typeface="微软雅黑" panose="020B0503020204020204" pitchFamily="34" charset="-122"/>
                    <a:ea typeface="微软雅黑" panose="020B0503020204020204" pitchFamily="34" charset="-122"/>
                  </a:rPr>
                  <a:t>Y</a:t>
                </a:r>
                <a:r>
                  <a:rPr lang="zh-CN" altLang="en-US" sz="1600" dirty="0">
                    <a:solidFill>
                      <a:schemeClr val="bg1"/>
                    </a:solidFill>
                    <a:latin typeface="微软雅黑" panose="020B0503020204020204" pitchFamily="34" charset="-122"/>
                    <a:ea typeface="微软雅黑" panose="020B0503020204020204" pitchFamily="34" charset="-122"/>
                  </a:rPr>
                  <a:t>是一个待判样品。则</a:t>
                </a:r>
                <a:r>
                  <a:rPr lang="en-US" altLang="zh-CN" sz="1600" dirty="0">
                    <a:solidFill>
                      <a:schemeClr val="bg1"/>
                    </a:solidFill>
                    <a:latin typeface="微软雅黑" panose="020B0503020204020204" pitchFamily="34" charset="-122"/>
                    <a:ea typeface="微软雅黑" panose="020B0503020204020204" pitchFamily="34" charset="-122"/>
                  </a:rPr>
                  <a:t>Y</a:t>
                </a:r>
                <a:r>
                  <a:rPr lang="zh-CN" altLang="en-US" sz="1600" dirty="0">
                    <a:solidFill>
                      <a:schemeClr val="bg1"/>
                    </a:solidFill>
                    <a:latin typeface="微软雅黑" panose="020B0503020204020204" pitchFamily="34" charset="-122"/>
                    <a:ea typeface="微软雅黑" panose="020B0503020204020204" pitchFamily="34" charset="-122"/>
                  </a:rPr>
                  <a:t>与各总体的距离为（即判别函数）：</a:t>
                </a:r>
                <a:endParaRPr lang="en-US" altLang="zh-CN" sz="1600" dirty="0" smtClean="0">
                  <a:solidFill>
                    <a:schemeClr val="bg1"/>
                  </a:solidFill>
                  <a:latin typeface="微软雅黑" panose="020B0503020204020204" pitchFamily="34" charset="-122"/>
                  <a:ea typeface="微软雅黑" panose="020B0503020204020204" pitchFamily="34" charset="-122"/>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6394651" y="1292043"/>
                <a:ext cx="5265561" cy="830997"/>
              </a:xfrm>
              <a:prstGeom prst="rect">
                <a:avLst/>
              </a:prstGeom>
              <a:blipFill>
                <a:blip r:embed="rId3"/>
                <a:stretch>
                  <a:fillRect l="-1505" t="-14706" b="-40441"/>
                </a:stretch>
              </a:blipFill>
            </p:spPr>
            <p:txBody>
              <a:bodyPr/>
              <a:lstStyle/>
              <a:p>
                <a:r>
                  <a:rPr lang="zh-CN" altLang="en-US">
                    <a:noFill/>
                  </a:rPr>
                  <a:t> </a:t>
                </a:r>
              </a:p>
            </p:txBody>
          </p:sp>
        </mc:Fallback>
      </mc:AlternateContent>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8001" y="2361667"/>
            <a:ext cx="5132211" cy="3393882"/>
          </a:xfrm>
          <a:prstGeom prst="rect">
            <a:avLst/>
          </a:prstGeom>
        </p:spPr>
      </p:pic>
    </p:spTree>
    <p:extLst>
      <p:ext uri="{BB962C8B-B14F-4D97-AF65-F5344CB8AC3E}">
        <p14:creationId xmlns:p14="http://schemas.microsoft.com/office/powerpoint/2010/main" val="228220495"/>
      </p:ext>
    </p:extLst>
  </p:cSld>
  <p:clrMapOvr>
    <a:masterClrMapping/>
  </p:clrMapOvr>
  <p:transition spd="med">
    <p:pull/>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191348"/>
            <a:ext cx="12192000" cy="1325413"/>
          </a:xfrm>
          <a:prstGeom prst="rect">
            <a:avLst/>
          </a:prstGeom>
          <a:solidFill>
            <a:srgbClr val="CEC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C0C51645-CD26-4300-B487-079B8D179314}"/>
              </a:ext>
            </a:extLst>
          </p:cNvPr>
          <p:cNvSpPr/>
          <p:nvPr/>
        </p:nvSpPr>
        <p:spPr>
          <a:xfrm>
            <a:off x="4723203"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 name="标题 1"/>
          <p:cNvSpPr txBox="1">
            <a:spLocks/>
          </p:cNvSpPr>
          <p:nvPr/>
        </p:nvSpPr>
        <p:spPr>
          <a:xfrm>
            <a:off x="4807290"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判别分析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贝叶斯判别</a:t>
            </a:r>
            <a:endParaRPr lang="zh-CN" altLang="en-US" sz="2400" dirty="0">
              <a:latin typeface="微软雅黑" panose="020B0503020204020204" pitchFamily="34" charset="-122"/>
              <a:ea typeface="微软雅黑" panose="020B0503020204020204" pitchFamily="34" charset="-122"/>
            </a:endParaRPr>
          </a:p>
        </p:txBody>
      </p:sp>
      <p:sp>
        <p:nvSpPr>
          <p:cNvPr id="58" name="文本框 57"/>
          <p:cNvSpPr txBox="1"/>
          <p:nvPr/>
        </p:nvSpPr>
        <p:spPr>
          <a:xfrm>
            <a:off x="1586618" y="2516761"/>
            <a:ext cx="3932173" cy="46166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1</a:t>
            </a:r>
            <a:r>
              <a:rPr lang="zh-CN" altLang="en-US" sz="2400" b="1" dirty="0" smtClean="0">
                <a:latin typeface="微软雅黑" panose="020B0503020204020204" pitchFamily="34" charset="-122"/>
                <a:ea typeface="微软雅黑" panose="020B0503020204020204" pitchFamily="34" charset="-122"/>
              </a:rPr>
              <a:t>）最大后验概率准则</a:t>
            </a:r>
            <a:endParaRPr lang="zh-CN" altLang="en-US" sz="2400" b="1" dirty="0">
              <a:latin typeface="微软雅黑" panose="020B0503020204020204" pitchFamily="34" charset="-122"/>
              <a:ea typeface="微软雅黑" panose="020B0503020204020204" pitchFamily="34" charset="-122"/>
            </a:endParaRPr>
          </a:p>
        </p:txBody>
      </p:sp>
      <p:sp>
        <p:nvSpPr>
          <p:cNvPr id="61" name="文本框 60"/>
          <p:cNvSpPr txBox="1"/>
          <p:nvPr/>
        </p:nvSpPr>
        <p:spPr>
          <a:xfrm>
            <a:off x="1586618" y="1422185"/>
            <a:ext cx="9247112" cy="1015663"/>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贝叶斯判别法是通过计算被判样本</a:t>
            </a:r>
            <a:r>
              <a:rPr lang="en-US" altLang="zh-CN" sz="2000" dirty="0" smtClean="0">
                <a:latin typeface="微软雅黑" panose="020B0503020204020204" pitchFamily="34" charset="-122"/>
                <a:ea typeface="微软雅黑" panose="020B0503020204020204" pitchFamily="34" charset="-122"/>
              </a:rPr>
              <a:t>x</a:t>
            </a:r>
            <a:r>
              <a:rPr lang="zh-CN" altLang="en-US" sz="2000" dirty="0" smtClean="0">
                <a:latin typeface="微软雅黑" panose="020B0503020204020204" pitchFamily="34" charset="-122"/>
                <a:ea typeface="微软雅黑" panose="020B0503020204020204" pitchFamily="34" charset="-122"/>
              </a:rPr>
              <a:t>属于</a:t>
            </a:r>
            <a:r>
              <a:rPr lang="en-US" altLang="zh-CN" sz="2000" dirty="0" smtClean="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个总体的</a:t>
            </a:r>
            <a:r>
              <a:rPr lang="zh-CN" altLang="en-US" sz="2000" dirty="0" smtClean="0">
                <a:latin typeface="微软雅黑" panose="020B0503020204020204" pitchFamily="34" charset="-122"/>
                <a:ea typeface="微软雅黑" panose="020B0503020204020204" pitchFamily="34" charset="-122"/>
              </a:rPr>
              <a:t>条件概率                     。</a:t>
            </a:r>
            <a:r>
              <a:rPr lang="zh-CN" altLang="en-US" sz="2000" dirty="0">
                <a:latin typeface="微软雅黑" panose="020B0503020204020204" pitchFamily="34" charset="-122"/>
                <a:ea typeface="微软雅黑" panose="020B0503020204020204" pitchFamily="34" charset="-122"/>
              </a:rPr>
              <a:t>比较</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个概率的大小，将样本判归为来自出现概率最大的总体（或归属于错判概率最小的总体）的判别方法。</a:t>
            </a:r>
          </a:p>
        </p:txBody>
      </p:sp>
      <p:pic>
        <p:nvPicPr>
          <p:cNvPr id="63" name="图片 6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48486" y="1489670"/>
            <a:ext cx="1495355" cy="276414"/>
          </a:xfrm>
          <a:prstGeom prst="rect">
            <a:avLst/>
          </a:prstGeom>
          <a:noFill/>
          <a:ln>
            <a:noFill/>
          </a:ln>
        </p:spPr>
      </p:pic>
      <p:pic>
        <p:nvPicPr>
          <p:cNvPr id="77824" name="图片 778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618" y="3136252"/>
            <a:ext cx="9247112" cy="31626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07637630"/>
      </p:ext>
    </p:extLst>
  </p:cSld>
  <p:clrMapOvr>
    <a:masterClrMapping/>
  </p:clrMapOvr>
  <p:transition spd="med">
    <p:pull/>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1191348"/>
            <a:ext cx="12192000" cy="1325413"/>
          </a:xfrm>
          <a:prstGeom prst="rect">
            <a:avLst/>
          </a:prstGeom>
          <a:solidFill>
            <a:srgbClr val="CEC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C0C51645-CD26-4300-B487-079B8D179314}"/>
              </a:ext>
            </a:extLst>
          </p:cNvPr>
          <p:cNvSpPr/>
          <p:nvPr/>
        </p:nvSpPr>
        <p:spPr>
          <a:xfrm>
            <a:off x="4714657"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4" name="标题 1"/>
          <p:cNvSpPr txBox="1">
            <a:spLocks/>
          </p:cNvSpPr>
          <p:nvPr/>
        </p:nvSpPr>
        <p:spPr>
          <a:xfrm>
            <a:off x="4798744"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判别分析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贝叶斯判别</a:t>
            </a:r>
            <a:endParaRPr lang="zh-CN" altLang="en-US" sz="24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5047946" y="1724857"/>
            <a:ext cx="3307778" cy="46166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）最小平均误判准则</a:t>
            </a:r>
          </a:p>
        </p:txBody>
      </p:sp>
      <p:sp>
        <p:nvSpPr>
          <p:cNvPr id="19" name="矩形 18"/>
          <p:cNvSpPr/>
          <p:nvPr/>
        </p:nvSpPr>
        <p:spPr>
          <a:xfrm>
            <a:off x="1340069" y="2370372"/>
            <a:ext cx="9695793" cy="3744993"/>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8072" y="2831848"/>
            <a:ext cx="9261961" cy="2975562"/>
          </a:xfrm>
          <a:prstGeom prst="rect">
            <a:avLst/>
          </a:prstGeom>
        </p:spPr>
      </p:pic>
    </p:spTree>
    <p:extLst>
      <p:ext uri="{BB962C8B-B14F-4D97-AF65-F5344CB8AC3E}">
        <p14:creationId xmlns:p14="http://schemas.microsoft.com/office/powerpoint/2010/main" val="4061377130"/>
      </p:ext>
    </p:extLst>
  </p:cSld>
  <p:clrMapOvr>
    <a:masterClrMapping/>
  </p:clrMapOvr>
  <p:transition spd="med">
    <p:pull/>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1057214"/>
            <a:ext cx="12192000" cy="1898772"/>
          </a:xfrm>
          <a:prstGeom prst="rect">
            <a:avLst/>
          </a:prstGeom>
          <a:solidFill>
            <a:srgbClr val="CEC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06A9B"/>
              </a:solidFill>
            </a:endParaRPr>
          </a:p>
        </p:txBody>
      </p:sp>
      <p:sp>
        <p:nvSpPr>
          <p:cNvPr id="2" name="矩形 1"/>
          <p:cNvSpPr/>
          <p:nvPr/>
        </p:nvSpPr>
        <p:spPr>
          <a:xfrm>
            <a:off x="0" y="2554015"/>
            <a:ext cx="12192000" cy="43039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C0C51645-CD26-4300-B487-079B8D179314}"/>
              </a:ext>
            </a:extLst>
          </p:cNvPr>
          <p:cNvSpPr/>
          <p:nvPr/>
        </p:nvSpPr>
        <p:spPr>
          <a:xfrm>
            <a:off x="4458284"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4" name="标题 1"/>
          <p:cNvSpPr txBox="1">
            <a:spLocks/>
          </p:cNvSpPr>
          <p:nvPr/>
        </p:nvSpPr>
        <p:spPr>
          <a:xfrm>
            <a:off x="4542371"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判别分析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费歇尔判别</a:t>
            </a:r>
            <a:endParaRPr lang="zh-CN" altLang="en-US" sz="2400" dirty="0">
              <a:latin typeface="微软雅黑" panose="020B0503020204020204" pitchFamily="34" charset="-122"/>
              <a:ea typeface="微软雅黑" panose="020B0503020204020204" pitchFamily="34" charset="-122"/>
            </a:endParaRPr>
          </a:p>
        </p:txBody>
      </p:sp>
      <p:sp>
        <p:nvSpPr>
          <p:cNvPr id="16" name="AutoShape 22"/>
          <p:cNvSpPr>
            <a:spLocks noChangeArrowheads="1"/>
          </p:cNvSpPr>
          <p:nvPr/>
        </p:nvSpPr>
        <p:spPr bwMode="auto">
          <a:xfrm>
            <a:off x="0" y="2554015"/>
            <a:ext cx="3033020" cy="4303986"/>
          </a:xfrm>
          <a:prstGeom prst="roundRect">
            <a:avLst>
              <a:gd name="adj" fmla="val 0"/>
            </a:avLst>
          </a:prstGeom>
          <a:solidFill>
            <a:srgbClr val="9B928C"/>
          </a:solidFill>
          <a:ln>
            <a:noFill/>
          </a:ln>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20000"/>
              </a:lnSpc>
            </a:pPr>
            <a:r>
              <a:rPr lang="zh-CN" altLang="en-US" sz="2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两</a:t>
            </a:r>
            <a:r>
              <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个总体</a:t>
            </a:r>
            <a:r>
              <a:rPr lang="zh-CN" altLang="en-US" sz="2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a:t>
            </a:r>
            <a:endParaRPr lang="en-US" altLang="zh-CN" sz="2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20000"/>
              </a:lnSpc>
            </a:pPr>
            <a:r>
              <a:rPr lang="zh-CN" altLang="en-US" sz="2400" b="1"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费</a:t>
            </a:r>
            <a:r>
              <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歇尔判别法</a:t>
            </a:r>
            <a:endParaRPr lang="zh-CN" altLang="en-US" sz="2800" dirty="0"/>
          </a:p>
        </p:txBody>
      </p:sp>
      <p:sp>
        <p:nvSpPr>
          <p:cNvPr id="57" name="文本框 56"/>
          <p:cNvSpPr txBox="1"/>
          <p:nvPr/>
        </p:nvSpPr>
        <p:spPr>
          <a:xfrm>
            <a:off x="1096710" y="1411417"/>
            <a:ext cx="9998579" cy="1015663"/>
          </a:xfrm>
          <a:prstGeom prst="rect">
            <a:avLst/>
          </a:prstGeom>
          <a:noFill/>
        </p:spPr>
        <p:txBody>
          <a:bodyPr wrap="square" rtlCol="0">
            <a:spAutoFit/>
          </a:bodyPr>
          <a:lstStyle/>
          <a:p>
            <a:pPr algn="just"/>
            <a:r>
              <a:rPr lang="zh-CN" altLang="en-US" sz="2000" b="1" dirty="0">
                <a:latin typeface="微软雅黑" panose="020B0503020204020204" pitchFamily="34" charset="-122"/>
                <a:ea typeface="微软雅黑" panose="020B0503020204020204" pitchFamily="34" charset="-122"/>
              </a:rPr>
              <a:t>费歇尔判别法</a:t>
            </a:r>
            <a:r>
              <a:rPr lang="zh-CN" altLang="en-US" sz="2000" dirty="0">
                <a:latin typeface="微软雅黑" panose="020B0503020204020204" pitchFamily="34" charset="-122"/>
                <a:ea typeface="微软雅黑" panose="020B0503020204020204" pitchFamily="34" charset="-122"/>
              </a:rPr>
              <a:t>，就是用投影的方法将</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个不同总体在</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维空间上的点尽可能分散，同一总体内的各样本点尽可能的集中。用方差分析的思想则可构建一个较好区分各个总体的线性判别法。</a:t>
            </a:r>
          </a:p>
        </p:txBody>
      </p:sp>
      <p:sp>
        <p:nvSpPr>
          <p:cNvPr id="58" name="燕尾形 12"/>
          <p:cNvSpPr>
            <a:spLocks noChangeArrowheads="1"/>
          </p:cNvSpPr>
          <p:nvPr/>
        </p:nvSpPr>
        <p:spPr bwMode="auto">
          <a:xfrm>
            <a:off x="3568201" y="3090565"/>
            <a:ext cx="1780166" cy="664183"/>
          </a:xfrm>
          <a:prstGeom prst="chevron">
            <a:avLst>
              <a:gd name="adj" fmla="val 38367"/>
            </a:avLst>
          </a:prstGeom>
          <a:solidFill>
            <a:srgbClr val="685D5C"/>
          </a:solidFill>
          <a:ln>
            <a:noFill/>
          </a:ln>
          <a:extLst/>
        </p:spPr>
        <p:txBody>
          <a:bodyPr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b="1" dirty="0" smtClean="0">
                <a:solidFill>
                  <a:schemeClr val="bg1"/>
                </a:solidFill>
              </a:rPr>
              <a:t>基本思想</a:t>
            </a:r>
            <a:endParaRPr lang="zh-CN" altLang="en-US" b="1" dirty="0">
              <a:solidFill>
                <a:schemeClr val="bg1"/>
              </a:solidFill>
            </a:endParaRPr>
          </a:p>
        </p:txBody>
      </p:sp>
      <p:sp>
        <p:nvSpPr>
          <p:cNvPr id="59" name="文本框 58"/>
          <p:cNvSpPr txBox="1"/>
          <p:nvPr/>
        </p:nvSpPr>
        <p:spPr>
          <a:xfrm>
            <a:off x="3568201" y="3761978"/>
            <a:ext cx="8088618" cy="584775"/>
          </a:xfrm>
          <a:prstGeom prst="rect">
            <a:avLst/>
          </a:prstGeom>
          <a:solidFill>
            <a:schemeClr val="bg1">
              <a:lumMod val="95000"/>
            </a:schemeClr>
          </a:solidFill>
        </p:spPr>
        <p:txBody>
          <a:bodyPr wrap="square" rtlCol="0">
            <a:spAutoFit/>
          </a:bodyPr>
          <a:lstStyle/>
          <a:p>
            <a:pPr algn="just"/>
            <a:r>
              <a:rPr lang="zh-CN" altLang="en-US" sz="1600" dirty="0" smtClean="0">
                <a:latin typeface="微软雅黑" panose="020B0503020204020204" pitchFamily="34" charset="-122"/>
                <a:ea typeface="微软雅黑" panose="020B0503020204020204" pitchFamily="34" charset="-122"/>
              </a:rPr>
              <a:t>设有</a:t>
            </a: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B</a:t>
            </a:r>
            <a:r>
              <a:rPr lang="zh-CN" altLang="en-US" sz="1600" dirty="0">
                <a:latin typeface="微软雅黑" panose="020B0503020204020204" pitchFamily="34" charset="-122"/>
                <a:ea typeface="微软雅黑" panose="020B0503020204020204" pitchFamily="34" charset="-122"/>
              </a:rPr>
              <a:t>两个总体，分别有</a:t>
            </a:r>
            <a:r>
              <a:rPr lang="en-US" altLang="zh-CN" sz="1600" dirty="0">
                <a:latin typeface="微软雅黑" panose="020B0503020204020204" pitchFamily="34" charset="-122"/>
                <a:ea typeface="微软雅黑" panose="020B0503020204020204" pitchFamily="34" charset="-122"/>
              </a:rPr>
              <a:t>n_1</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n_2</a:t>
            </a:r>
            <a:r>
              <a:rPr lang="zh-CN" altLang="en-US" sz="1600" dirty="0">
                <a:latin typeface="微软雅黑" panose="020B0503020204020204" pitchFamily="34" charset="-122"/>
                <a:ea typeface="微软雅黑" panose="020B0503020204020204" pitchFamily="34" charset="-122"/>
              </a:rPr>
              <a:t>个历史样本数据，每个样本有</a:t>
            </a:r>
            <a:r>
              <a:rPr lang="en-US" altLang="zh-CN" sz="1600" dirty="0">
                <a:latin typeface="微软雅黑" panose="020B0503020204020204" pitchFamily="34" charset="-122"/>
                <a:ea typeface="微软雅黑" panose="020B0503020204020204" pitchFamily="34" charset="-122"/>
              </a:rPr>
              <a:t>P</a:t>
            </a:r>
            <a:r>
              <a:rPr lang="zh-CN" altLang="en-US" sz="1600" dirty="0">
                <a:latin typeface="微软雅黑" panose="020B0503020204020204" pitchFamily="34" charset="-122"/>
                <a:ea typeface="微软雅黑" panose="020B0503020204020204" pitchFamily="34" charset="-122"/>
              </a:rPr>
              <a:t>个观测指标，每个样本可看作</a:t>
            </a:r>
            <a:r>
              <a:rPr lang="en-US" altLang="zh-CN" sz="1600" dirty="0">
                <a:latin typeface="微软雅黑" panose="020B0503020204020204" pitchFamily="34" charset="-122"/>
                <a:ea typeface="微软雅黑" panose="020B0503020204020204" pitchFamily="34" charset="-122"/>
              </a:rPr>
              <a:t>P</a:t>
            </a:r>
            <a:r>
              <a:rPr lang="zh-CN" altLang="en-US" sz="1600" dirty="0">
                <a:latin typeface="微软雅黑" panose="020B0503020204020204" pitchFamily="34" charset="-122"/>
                <a:ea typeface="微软雅黑" panose="020B0503020204020204" pitchFamily="34" charset="-122"/>
              </a:rPr>
              <a:t>维空间中的一点。费歇尔借助于方差分析的思想构造一个线性判别函数：</a:t>
            </a:r>
          </a:p>
        </p:txBody>
      </p:sp>
      <p:pic>
        <p:nvPicPr>
          <p:cNvPr id="60" name="图片 5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2921" y="4456505"/>
            <a:ext cx="2829958" cy="423314"/>
          </a:xfrm>
          <a:prstGeom prst="rect">
            <a:avLst/>
          </a:prstGeom>
          <a:noFill/>
          <a:ln>
            <a:noFill/>
          </a:ln>
        </p:spPr>
      </p:pic>
      <p:sp>
        <p:nvSpPr>
          <p:cNvPr id="64" name="矩形 63"/>
          <p:cNvSpPr/>
          <p:nvPr/>
        </p:nvSpPr>
        <p:spPr>
          <a:xfrm>
            <a:off x="3568201" y="5031895"/>
            <a:ext cx="5000087" cy="338554"/>
          </a:xfrm>
          <a:prstGeom prst="rect">
            <a:avLst/>
          </a:prstGeom>
          <a:solidFill>
            <a:schemeClr val="bg1">
              <a:lumMod val="95000"/>
            </a:schemeClr>
          </a:solidFill>
        </p:spPr>
        <p:txBody>
          <a:bodyPr wrap="none">
            <a:spAutoFit/>
          </a:bodyPr>
          <a:lstStyle/>
          <a:p>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其中，判别</a:t>
            </a:r>
            <a:r>
              <a:rPr lang="zh-CN" altLang="zh-CN" sz="1600" dirty="0" smtClean="0">
                <a:latin typeface="微软雅黑" panose="020B0503020204020204" pitchFamily="34" charset="-122"/>
                <a:ea typeface="微软雅黑" panose="020B0503020204020204" pitchFamily="34" charset="-122"/>
                <a:cs typeface="Times New Roman" panose="02020603050405020304" pitchFamily="18" charset="0"/>
              </a:rPr>
              <a:t>系数</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dirty="0" smtClean="0">
                <a:latin typeface="微软雅黑" panose="020B0503020204020204" pitchFamily="34" charset="-122"/>
                <a:ea typeface="微软雅黑" panose="020B0503020204020204" pitchFamily="34" charset="-122"/>
              </a:rPr>
              <a:t>的选择应使得</a:t>
            </a:r>
            <a:r>
              <a:rPr lang="en-US" altLang="zh-CN" sz="1600" dirty="0" smtClean="0">
                <a:latin typeface="微软雅黑" panose="020B0503020204020204" pitchFamily="34" charset="-122"/>
                <a:ea typeface="微软雅黑" panose="020B0503020204020204" pitchFamily="34" charset="-122"/>
              </a:rPr>
              <a:t>y</a:t>
            </a:r>
            <a:r>
              <a:rPr lang="zh-CN" altLang="zh-CN" sz="1600" dirty="0" smtClean="0">
                <a:latin typeface="微软雅黑" panose="020B0503020204020204" pitchFamily="34" charset="-122"/>
                <a:ea typeface="微软雅黑" panose="020B0503020204020204" pitchFamily="34" charset="-122"/>
              </a:rPr>
              <a:t>值满足：</a:t>
            </a:r>
            <a:endParaRPr lang="zh-CN" altLang="en-US" sz="1600" dirty="0">
              <a:latin typeface="微软雅黑" panose="020B0503020204020204" pitchFamily="34" charset="-122"/>
              <a:ea typeface="微软雅黑" panose="020B0503020204020204" pitchFamily="34" charset="-122"/>
            </a:endParaRPr>
          </a:p>
        </p:txBody>
      </p:sp>
      <p:sp>
        <p:nvSpPr>
          <p:cNvPr id="65"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6" name="对象 65"/>
          <p:cNvGraphicFramePr>
            <a:graphicFrameLocks noChangeAspect="1"/>
          </p:cNvGraphicFramePr>
          <p:nvPr>
            <p:extLst>
              <p:ext uri="{D42A27DB-BD31-4B8C-83A1-F6EECF244321}">
                <p14:modId xmlns:p14="http://schemas.microsoft.com/office/powerpoint/2010/main" val="3534609013"/>
              </p:ext>
            </p:extLst>
          </p:nvPr>
        </p:nvGraphicFramePr>
        <p:xfrm>
          <a:off x="5133757" y="5017436"/>
          <a:ext cx="933668" cy="350379"/>
        </p:xfrm>
        <a:graphic>
          <a:graphicData uri="http://schemas.openxmlformats.org/presentationml/2006/ole">
            <mc:AlternateContent xmlns:mc="http://schemas.openxmlformats.org/markup-compatibility/2006">
              <mc:Choice xmlns:v="urn:schemas-microsoft-com:vml" Requires="v">
                <p:oleObj spid="_x0000_s14424" r:id="rId4" imgW="723586" imgH="253890" progId="Equation.DSMT4">
                  <p:embed/>
                </p:oleObj>
              </mc:Choice>
              <mc:Fallback>
                <p:oleObj r:id="rId4" imgW="723586" imgH="25389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3757" y="5017436"/>
                        <a:ext cx="933668" cy="350379"/>
                      </a:xfrm>
                      <a:prstGeom prst="rect">
                        <a:avLst/>
                      </a:prstGeom>
                      <a:noFill/>
                    </p:spPr>
                  </p:pic>
                </p:oleObj>
              </mc:Fallback>
            </mc:AlternateContent>
          </a:graphicData>
        </a:graphic>
      </p:graphicFrame>
      <p:sp>
        <p:nvSpPr>
          <p:cNvPr id="68" name="矩形 67"/>
          <p:cNvSpPr/>
          <p:nvPr/>
        </p:nvSpPr>
        <p:spPr>
          <a:xfrm>
            <a:off x="4803249" y="5477567"/>
            <a:ext cx="6096000" cy="787523"/>
          </a:xfrm>
          <a:prstGeom prst="rect">
            <a:avLst/>
          </a:prstGeom>
        </p:spPr>
        <p:txBody>
          <a:bodyPr>
            <a:spAutoFit/>
          </a:bodyPr>
          <a:lstStyle/>
          <a:p>
            <a:pPr>
              <a:lnSpc>
                <a:spcPct val="150000"/>
              </a:lnSpc>
            </a:pPr>
            <a:r>
              <a:rPr lang="en-US" altLang="zh-CN" sz="1600" dirty="0">
                <a:latin typeface="微软雅黑" panose="020B0503020204020204" pitchFamily="34" charset="-122"/>
                <a:ea typeface="微软雅黑" panose="020B0503020204020204" pitchFamily="34" charset="-122"/>
              </a:rPr>
              <a:t>(1)A</a:t>
            </a:r>
            <a:r>
              <a:rPr lang="zh-CN" altLang="en-US" sz="1600" dirty="0">
                <a:latin typeface="微软雅黑" panose="020B0503020204020204" pitchFamily="34" charset="-122"/>
                <a:ea typeface="微软雅黑" panose="020B0503020204020204" pitchFamily="34" charset="-122"/>
              </a:rPr>
              <a:t>类和</a:t>
            </a:r>
            <a:r>
              <a:rPr lang="en-US" altLang="zh-CN" sz="1600" dirty="0">
                <a:latin typeface="微软雅黑" panose="020B0503020204020204" pitchFamily="34" charset="-122"/>
                <a:ea typeface="微软雅黑" panose="020B0503020204020204" pitchFamily="34" charset="-122"/>
              </a:rPr>
              <a:t>B</a:t>
            </a:r>
            <a:r>
              <a:rPr lang="zh-CN" altLang="en-US" sz="1600" dirty="0">
                <a:latin typeface="微软雅黑" panose="020B0503020204020204" pitchFamily="34" charset="-122"/>
                <a:ea typeface="微软雅黑" panose="020B0503020204020204" pitchFamily="34" charset="-122"/>
              </a:rPr>
              <a:t>类的样本点群尽可能远离；</a:t>
            </a:r>
          </a:p>
          <a:p>
            <a:pPr>
              <a:lnSpc>
                <a:spcPct val="150000"/>
              </a:lnSpc>
            </a:pP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同一类的样本点尽可能集中。</a:t>
            </a:r>
          </a:p>
        </p:txBody>
      </p:sp>
    </p:spTree>
    <p:extLst>
      <p:ext uri="{BB962C8B-B14F-4D97-AF65-F5344CB8AC3E}">
        <p14:creationId xmlns:p14="http://schemas.microsoft.com/office/powerpoint/2010/main" val="1548596702"/>
      </p:ext>
    </p:extLst>
  </p:cSld>
  <p:clrMapOvr>
    <a:masterClrMapping/>
  </p:clrMapOvr>
  <p:transition spd="med">
    <p:pull/>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C51645-CD26-4300-B487-079B8D179314}"/>
              </a:ext>
            </a:extLst>
          </p:cNvPr>
          <p:cNvSpPr/>
          <p:nvPr/>
        </p:nvSpPr>
        <p:spPr>
          <a:xfrm>
            <a:off x="4458284"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 name="标题 1"/>
          <p:cNvSpPr txBox="1">
            <a:spLocks/>
          </p:cNvSpPr>
          <p:nvPr/>
        </p:nvSpPr>
        <p:spPr>
          <a:xfrm>
            <a:off x="4542371"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判别分析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费歇尔判别</a:t>
            </a:r>
            <a:endParaRPr lang="zh-CN" altLang="en-US" sz="2400" dirty="0">
              <a:latin typeface="微软雅黑" panose="020B0503020204020204" pitchFamily="34" charset="-122"/>
              <a:ea typeface="微软雅黑" panose="020B0503020204020204" pitchFamily="34" charset="-122"/>
            </a:endParaRPr>
          </a:p>
        </p:txBody>
      </p:sp>
      <p:sp>
        <p:nvSpPr>
          <p:cNvPr id="4" name="AutoShape 2"/>
          <p:cNvSpPr>
            <a:spLocks noChangeArrowheads="1"/>
          </p:cNvSpPr>
          <p:nvPr/>
        </p:nvSpPr>
        <p:spPr bwMode="auto">
          <a:xfrm>
            <a:off x="806522" y="1331800"/>
            <a:ext cx="10559385" cy="5316827"/>
          </a:xfrm>
          <a:prstGeom prst="roundRect">
            <a:avLst>
              <a:gd name="adj" fmla="val 2255"/>
            </a:avLst>
          </a:prstGeom>
          <a:solidFill>
            <a:schemeClr val="bg1"/>
          </a:solidFill>
          <a:ln w="3175">
            <a:solidFill>
              <a:schemeClr val="bg2">
                <a:lumMod val="25000"/>
              </a:schemeClr>
            </a:solidFill>
            <a:miter lim="800000"/>
            <a:headEnd/>
            <a:tailEnd/>
          </a:ln>
          <a:effectLst>
            <a:outerShdw blurRad="50800" dist="38100" dir="2700000" algn="tl" rotWithShape="0">
              <a:prstClr val="black">
                <a:alpha val="40000"/>
              </a:prstClr>
            </a:outerShdw>
          </a:effectLst>
        </p:spPr>
        <p:txBody>
          <a:bodyPr lIns="18000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50000"/>
              </a:lnSpc>
              <a:buFont typeface="Arial" panose="020B0604020202020204" pitchFamily="34" charset="0"/>
              <a:buNone/>
            </a:pPr>
            <a:r>
              <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600" dirty="0" smtClean="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10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AutoShape 22"/>
          <p:cNvSpPr>
            <a:spLocks noChangeArrowheads="1"/>
          </p:cNvSpPr>
          <p:nvPr/>
        </p:nvSpPr>
        <p:spPr bwMode="auto">
          <a:xfrm>
            <a:off x="0" y="1195934"/>
            <a:ext cx="12191999" cy="767090"/>
          </a:xfrm>
          <a:prstGeom prst="roundRect">
            <a:avLst>
              <a:gd name="adj" fmla="val 0"/>
            </a:avLst>
          </a:prstGeom>
          <a:solidFill>
            <a:srgbClr val="9B928C"/>
          </a:solidFill>
          <a:ln>
            <a:noFill/>
          </a:ln>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20000"/>
              </a:lnSpc>
            </a:pPr>
            <a:r>
              <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两个总体的费歇尔判别法</a:t>
            </a:r>
            <a:endParaRPr lang="zh-CN" altLang="en-US" sz="2400" dirty="0"/>
          </a:p>
        </p:txBody>
      </p:sp>
      <p:sp>
        <p:nvSpPr>
          <p:cNvPr id="8" name="矩形 7"/>
          <p:cNvSpPr/>
          <p:nvPr/>
        </p:nvSpPr>
        <p:spPr>
          <a:xfrm>
            <a:off x="1053426" y="2102399"/>
            <a:ext cx="10065576" cy="584775"/>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费歇尔思想：不同总体</a:t>
            </a:r>
            <a:r>
              <a:rPr lang="en-US" altLang="zh-CN" sz="1600" dirty="0">
                <a:latin typeface="微软雅黑" panose="020B0503020204020204" pitchFamily="34" charset="-122"/>
                <a:ea typeface="微软雅黑" panose="020B0503020204020204" pitchFamily="34" charset="-122"/>
              </a:rPr>
              <a:t>A</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B</a:t>
            </a:r>
            <a:r>
              <a:rPr lang="zh-CN" altLang="en-US" sz="1600" dirty="0">
                <a:latin typeface="微软雅黑" panose="020B0503020204020204" pitchFamily="34" charset="-122"/>
                <a:ea typeface="微软雅黑" panose="020B0503020204020204" pitchFamily="34" charset="-122"/>
              </a:rPr>
              <a:t>的投影点应尽量分散</a:t>
            </a:r>
            <a:r>
              <a:rPr lang="zh-CN" altLang="en-US" sz="1600" dirty="0" smtClean="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即          </a:t>
            </a:r>
            <a:r>
              <a:rPr lang="zh-CN" altLang="en-US" sz="1600" dirty="0" smtClean="0">
                <a:latin typeface="微软雅黑" panose="020B0503020204020204" pitchFamily="34" charset="-122"/>
                <a:ea typeface="微软雅黑" panose="020B0503020204020204" pitchFamily="34" charset="-122"/>
              </a:rPr>
              <a:t>           ；而</a:t>
            </a:r>
            <a:r>
              <a:rPr lang="zh-CN" altLang="en-US" sz="1600" dirty="0">
                <a:latin typeface="微软雅黑" panose="020B0503020204020204" pitchFamily="34" charset="-122"/>
                <a:ea typeface="微软雅黑" panose="020B0503020204020204" pitchFamily="34" charset="-122"/>
              </a:rPr>
              <a:t>同一总体的投影点应该尽量集中，</a:t>
            </a:r>
            <a:r>
              <a:rPr lang="zh-CN" altLang="en-US" sz="1600" dirty="0" smtClean="0">
                <a:latin typeface="微软雅黑" panose="020B0503020204020204" pitchFamily="34" charset="-122"/>
                <a:ea typeface="微软雅黑" panose="020B0503020204020204" pitchFamily="34" charset="-122"/>
              </a:rPr>
              <a:t>即 </a:t>
            </a:r>
            <a:endParaRPr lang="en-US" altLang="zh-CN" sz="1600" dirty="0" smtClean="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 </a:t>
            </a:r>
            <a:r>
              <a:rPr lang="en-US" altLang="zh-CN" sz="1600" dirty="0" smtClean="0">
                <a:latin typeface="微软雅黑" panose="020B0503020204020204" pitchFamily="34" charset="-122"/>
                <a:ea typeface="微软雅黑" panose="020B0503020204020204" pitchFamily="34" charset="-122"/>
              </a:rPr>
              <a:t>                  ,                 </a:t>
            </a:r>
            <a:r>
              <a:rPr lang="zh-CN" altLang="en-US" sz="1600" dirty="0" smtClean="0">
                <a:latin typeface="微软雅黑" panose="020B0503020204020204" pitchFamily="34" charset="-122"/>
                <a:ea typeface="微软雅黑" panose="020B0503020204020204" pitchFamily="34" charset="-122"/>
              </a:rPr>
              <a:t>和                  ，              。</a:t>
            </a:r>
            <a:endParaRPr lang="zh-CN" altLang="en-US" sz="1600" dirty="0">
              <a:latin typeface="微软雅黑" panose="020B0503020204020204" pitchFamily="34" charset="-122"/>
              <a:ea typeface="微软雅黑" panose="020B0503020204020204" pitchFamily="34" charset="-122"/>
            </a:endParaRPr>
          </a:p>
        </p:txBody>
      </p:sp>
      <p:pic>
        <p:nvPicPr>
          <p:cNvPr id="12" name="图片 1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2109" y="2098370"/>
            <a:ext cx="1278155" cy="316941"/>
          </a:xfrm>
          <a:prstGeom prst="rect">
            <a:avLst/>
          </a:prstGeom>
          <a:noFill/>
          <a:ln>
            <a:noFill/>
          </a:ln>
        </p:spPr>
      </p:pic>
      <p:pic>
        <p:nvPicPr>
          <p:cNvPr id="14" name="图片 1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6375" y="2397224"/>
            <a:ext cx="933806" cy="248526"/>
          </a:xfrm>
          <a:prstGeom prst="rect">
            <a:avLst/>
          </a:prstGeom>
          <a:noFill/>
          <a:ln>
            <a:noFill/>
          </a:ln>
        </p:spPr>
      </p:pic>
      <p:pic>
        <p:nvPicPr>
          <p:cNvPr id="15" name="图片 14"/>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01721" y="2361909"/>
            <a:ext cx="1062244" cy="282709"/>
          </a:xfrm>
          <a:prstGeom prst="rect">
            <a:avLst/>
          </a:prstGeom>
          <a:noFill/>
          <a:ln>
            <a:noFill/>
          </a:ln>
        </p:spPr>
      </p:pic>
      <p:pic>
        <p:nvPicPr>
          <p:cNvPr id="16" name="图片 1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1139" y="2361908"/>
            <a:ext cx="1062244" cy="282709"/>
          </a:xfrm>
          <a:prstGeom prst="rect">
            <a:avLst/>
          </a:prstGeom>
          <a:noFill/>
          <a:ln>
            <a:noFill/>
          </a:ln>
        </p:spPr>
      </p:pic>
      <p:pic>
        <p:nvPicPr>
          <p:cNvPr id="17" name="图片 16"/>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27607" y="2401052"/>
            <a:ext cx="915167" cy="243565"/>
          </a:xfrm>
          <a:prstGeom prst="rect">
            <a:avLst/>
          </a:prstGeom>
          <a:noFill/>
          <a:ln>
            <a:noFill/>
          </a:ln>
        </p:spPr>
      </p:pic>
      <p:sp>
        <p:nvSpPr>
          <p:cNvPr id="18" name="燕尾形 12"/>
          <p:cNvSpPr>
            <a:spLocks noChangeArrowheads="1"/>
          </p:cNvSpPr>
          <p:nvPr/>
        </p:nvSpPr>
        <p:spPr bwMode="auto">
          <a:xfrm>
            <a:off x="1109097" y="2919874"/>
            <a:ext cx="1839206" cy="664183"/>
          </a:xfrm>
          <a:prstGeom prst="chevron">
            <a:avLst>
              <a:gd name="adj" fmla="val 38367"/>
            </a:avLst>
          </a:prstGeom>
          <a:solidFill>
            <a:srgbClr val="685D5C"/>
          </a:solidFill>
          <a:ln>
            <a:noFill/>
          </a:ln>
          <a:extLst/>
        </p:spPr>
        <p:txBody>
          <a:bodyPr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b="1" dirty="0" smtClean="0">
                <a:solidFill>
                  <a:schemeClr val="bg1"/>
                </a:solidFill>
              </a:rPr>
              <a:t>构造统计量</a:t>
            </a:r>
            <a:endParaRPr lang="zh-CN" altLang="en-US" b="1" dirty="0">
              <a:solidFill>
                <a:schemeClr val="bg1"/>
              </a:solidFill>
            </a:endParaRPr>
          </a:p>
        </p:txBody>
      </p:sp>
      <p:pic>
        <p:nvPicPr>
          <p:cNvPr id="19" name="图片 18"/>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63336" y="2890797"/>
            <a:ext cx="3960329" cy="929304"/>
          </a:xfrm>
          <a:prstGeom prst="rect">
            <a:avLst/>
          </a:prstGeom>
          <a:noFill/>
          <a:ln>
            <a:noFill/>
          </a:ln>
        </p:spPr>
      </p:pic>
      <p:sp>
        <p:nvSpPr>
          <p:cNvPr id="22" name="矩形 21"/>
          <p:cNvSpPr/>
          <p:nvPr/>
        </p:nvSpPr>
        <p:spPr>
          <a:xfrm>
            <a:off x="7201291" y="3082688"/>
            <a:ext cx="3986989"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则只要</a:t>
            </a:r>
            <a:r>
              <a:rPr lang="en-US" altLang="zh-CN" sz="1600" dirty="0">
                <a:latin typeface="微软雅黑" panose="020B0503020204020204" pitchFamily="34" charset="-122"/>
                <a:ea typeface="微软雅黑" panose="020B0503020204020204" pitchFamily="34" charset="-122"/>
              </a:rPr>
              <a:t>F</a:t>
            </a:r>
            <a:r>
              <a:rPr lang="zh-CN" altLang="en-US" sz="1600" dirty="0">
                <a:latin typeface="微软雅黑" panose="020B0503020204020204" pitchFamily="34" charset="-122"/>
                <a:ea typeface="微软雅黑" panose="020B0503020204020204" pitchFamily="34" charset="-122"/>
              </a:rPr>
              <a:t>取最大值就满足费歇尔准则要求。</a:t>
            </a:r>
          </a:p>
        </p:txBody>
      </p:sp>
      <p:cxnSp>
        <p:nvCxnSpPr>
          <p:cNvPr id="25" name="直接连接符 24"/>
          <p:cNvCxnSpPr/>
          <p:nvPr/>
        </p:nvCxnSpPr>
        <p:spPr>
          <a:xfrm>
            <a:off x="1271044" y="3971591"/>
            <a:ext cx="9565023" cy="0"/>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1109097" y="3966565"/>
            <a:ext cx="9829520" cy="2677656"/>
          </a:xfrm>
          <a:prstGeom prst="rect">
            <a:avLst/>
          </a:prstGeom>
        </p:spPr>
        <p:txBody>
          <a:bodyPr wrap="square">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rPr>
              <a:t>求                   的</a:t>
            </a:r>
            <a:r>
              <a:rPr lang="zh-CN" altLang="en-US" sz="1600" dirty="0">
                <a:latin typeface="微软雅黑" panose="020B0503020204020204" pitchFamily="34" charset="-122"/>
                <a:ea typeface="微软雅黑" panose="020B0503020204020204" pitchFamily="34" charset="-122"/>
              </a:rPr>
              <a:t>最大值点确定出</a:t>
            </a:r>
            <a:r>
              <a:rPr lang="zh-CN" altLang="en-US" sz="1600" dirty="0" smtClean="0">
                <a:latin typeface="微软雅黑" panose="020B0503020204020204" pitchFamily="34" charset="-122"/>
                <a:ea typeface="微软雅黑" panose="020B0503020204020204" pitchFamily="34" charset="-122"/>
              </a:rPr>
              <a:t>参数               的</a:t>
            </a:r>
            <a:r>
              <a:rPr lang="zh-CN" altLang="en-US" sz="1600" dirty="0">
                <a:latin typeface="微软雅黑" panose="020B0503020204020204" pitchFamily="34" charset="-122"/>
                <a:ea typeface="微软雅黑" panose="020B0503020204020204" pitchFamily="34" charset="-122"/>
              </a:rPr>
              <a:t>值，从而可以得出判别函数</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a:latin typeface="微软雅黑" panose="020B0503020204020204" pitchFamily="34" charset="-122"/>
                <a:ea typeface="微软雅黑" panose="020B0503020204020204" pitchFamily="34" charset="-122"/>
              </a:rPr>
              <a:t>为此，只需要</a:t>
            </a:r>
            <a:r>
              <a:rPr lang="zh-CN" altLang="en-US" sz="1600" dirty="0" smtClean="0">
                <a:latin typeface="微软雅黑" panose="020B0503020204020204" pitchFamily="34" charset="-122"/>
                <a:ea typeface="微软雅黑" panose="020B0503020204020204" pitchFamily="34" charset="-122"/>
              </a:rPr>
              <a:t>令          ，</a:t>
            </a: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                   其中</a:t>
            </a:r>
            <a:endParaRPr lang="en-US" altLang="zh-CN" sz="1600" dirty="0" smtClean="0">
              <a:latin typeface="微软雅黑" panose="020B0503020204020204" pitchFamily="34" charset="-122"/>
              <a:ea typeface="微软雅黑" panose="020B0503020204020204" pitchFamily="34" charset="-122"/>
            </a:endParaRPr>
          </a:p>
        </p:txBody>
      </p:sp>
      <p:pic>
        <p:nvPicPr>
          <p:cNvPr id="28" name="图片 27"/>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33455" y="4108768"/>
            <a:ext cx="1070846" cy="265535"/>
          </a:xfrm>
          <a:prstGeom prst="rect">
            <a:avLst/>
          </a:prstGeom>
          <a:noFill/>
          <a:ln>
            <a:noFill/>
          </a:ln>
        </p:spPr>
      </p:pic>
      <p:pic>
        <p:nvPicPr>
          <p:cNvPr id="29" name="图片 28"/>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10806" y="4099718"/>
            <a:ext cx="779928" cy="260260"/>
          </a:xfrm>
          <a:prstGeom prst="rect">
            <a:avLst/>
          </a:prstGeom>
          <a:noFill/>
          <a:ln>
            <a:noFill/>
          </a:ln>
        </p:spPr>
      </p:pic>
      <p:pic>
        <p:nvPicPr>
          <p:cNvPr id="30" name="图片 29"/>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309250" y="4099718"/>
            <a:ext cx="2119256" cy="274585"/>
          </a:xfrm>
          <a:prstGeom prst="rect">
            <a:avLst/>
          </a:prstGeom>
          <a:noFill/>
          <a:ln>
            <a:noFill/>
          </a:ln>
        </p:spPr>
      </p:pic>
      <p:pic>
        <p:nvPicPr>
          <p:cNvPr id="31" name="图片 30"/>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677433" y="4358019"/>
            <a:ext cx="541740" cy="467582"/>
          </a:xfrm>
          <a:prstGeom prst="rect">
            <a:avLst/>
          </a:prstGeom>
          <a:noFill/>
          <a:ln>
            <a:noFill/>
          </a:ln>
        </p:spPr>
      </p:pic>
      <p:pic>
        <p:nvPicPr>
          <p:cNvPr id="32" name="图片 3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392305" y="4467602"/>
            <a:ext cx="933392" cy="248416"/>
          </a:xfrm>
          <a:prstGeom prst="rect">
            <a:avLst/>
          </a:prstGeom>
          <a:noFill/>
          <a:ln>
            <a:noFill/>
          </a:ln>
        </p:spPr>
      </p:pic>
      <p:pic>
        <p:nvPicPr>
          <p:cNvPr id="33" name="图片 32"/>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771509" y="4956454"/>
            <a:ext cx="2583653" cy="1216842"/>
          </a:xfrm>
          <a:prstGeom prst="rect">
            <a:avLst/>
          </a:prstGeom>
          <a:noFill/>
          <a:ln>
            <a:noFill/>
          </a:ln>
        </p:spPr>
      </p:pic>
      <p:pic>
        <p:nvPicPr>
          <p:cNvPr id="35" name="图片 34"/>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87451" y="6309301"/>
            <a:ext cx="863444" cy="247976"/>
          </a:xfrm>
          <a:prstGeom prst="rect">
            <a:avLst/>
          </a:prstGeom>
          <a:noFill/>
          <a:ln>
            <a:noFill/>
          </a:ln>
        </p:spPr>
      </p:pic>
      <p:pic>
        <p:nvPicPr>
          <p:cNvPr id="36" name="图片 35"/>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023857" y="4825601"/>
            <a:ext cx="3800389" cy="1505831"/>
          </a:xfrm>
          <a:prstGeom prst="rect">
            <a:avLst/>
          </a:prstGeom>
          <a:noFill/>
          <a:ln>
            <a:noFill/>
          </a:ln>
        </p:spPr>
      </p:pic>
    </p:spTree>
    <p:extLst>
      <p:ext uri="{BB962C8B-B14F-4D97-AF65-F5344CB8AC3E}">
        <p14:creationId xmlns:p14="http://schemas.microsoft.com/office/powerpoint/2010/main" val="3758515696"/>
      </p:ext>
    </p:extLst>
  </p:cSld>
  <p:clrMapOvr>
    <a:masterClrMapping/>
  </p:clrMapOvr>
  <p:transition spd="med">
    <p:pull/>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C51645-CD26-4300-B487-079B8D179314}"/>
              </a:ext>
            </a:extLst>
          </p:cNvPr>
          <p:cNvSpPr/>
          <p:nvPr/>
        </p:nvSpPr>
        <p:spPr>
          <a:xfrm>
            <a:off x="4458284"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 name="标题 1"/>
          <p:cNvSpPr txBox="1">
            <a:spLocks/>
          </p:cNvSpPr>
          <p:nvPr/>
        </p:nvSpPr>
        <p:spPr>
          <a:xfrm>
            <a:off x="4542371"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判别分析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费歇尔判别</a:t>
            </a:r>
            <a:endParaRPr lang="zh-CN" altLang="en-US" sz="2400" dirty="0">
              <a:latin typeface="微软雅黑" panose="020B0503020204020204" pitchFamily="34" charset="-122"/>
              <a:ea typeface="微软雅黑" panose="020B0503020204020204" pitchFamily="34" charset="-122"/>
            </a:endParaRPr>
          </a:p>
        </p:txBody>
      </p:sp>
      <p:sp>
        <p:nvSpPr>
          <p:cNvPr id="4" name="AutoShape 2"/>
          <p:cNvSpPr>
            <a:spLocks noChangeArrowheads="1"/>
          </p:cNvSpPr>
          <p:nvPr/>
        </p:nvSpPr>
        <p:spPr bwMode="auto">
          <a:xfrm>
            <a:off x="806522" y="1331800"/>
            <a:ext cx="10559385" cy="5316827"/>
          </a:xfrm>
          <a:prstGeom prst="roundRect">
            <a:avLst>
              <a:gd name="adj" fmla="val 2255"/>
            </a:avLst>
          </a:prstGeom>
          <a:solidFill>
            <a:schemeClr val="bg1"/>
          </a:solidFill>
          <a:ln w="3175">
            <a:solidFill>
              <a:schemeClr val="bg2">
                <a:lumMod val="25000"/>
              </a:schemeClr>
            </a:solidFill>
            <a:miter lim="800000"/>
            <a:headEnd/>
            <a:tailEnd/>
          </a:ln>
          <a:effectLst>
            <a:outerShdw blurRad="50800" dist="38100" dir="2700000" algn="tl" rotWithShape="0">
              <a:prstClr val="black">
                <a:alpha val="40000"/>
              </a:prstClr>
            </a:outerShdw>
          </a:effectLst>
        </p:spPr>
        <p:txBody>
          <a:bodyPr lIns="18000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50000"/>
              </a:lnSpc>
              <a:buFont typeface="Arial" panose="020B0604020202020204" pitchFamily="34" charset="0"/>
              <a:buNone/>
            </a:pP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10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矩形 7"/>
          <p:cNvSpPr/>
          <p:nvPr/>
        </p:nvSpPr>
        <p:spPr>
          <a:xfrm>
            <a:off x="1005555" y="2059466"/>
            <a:ext cx="10172344" cy="830997"/>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费歇尔判别</a:t>
            </a:r>
            <a:r>
              <a:rPr lang="zh-CN" altLang="en-US" sz="1600" dirty="0" smtClean="0">
                <a:latin typeface="微软雅黑" panose="020B0503020204020204" pitchFamily="34" charset="-122"/>
                <a:ea typeface="微软雅黑" panose="020B0503020204020204" pitchFamily="34" charset="-122"/>
              </a:rPr>
              <a:t>法是</a:t>
            </a:r>
            <a:r>
              <a:rPr lang="zh-CN" altLang="en-US" sz="1600" dirty="0">
                <a:latin typeface="微软雅黑" panose="020B0503020204020204" pitchFamily="34" charset="-122"/>
                <a:ea typeface="微软雅黑" panose="020B0503020204020204" pitchFamily="34" charset="-122"/>
              </a:rPr>
              <a:t>致力于寻找一个最能反映组和组之间差异的投影方向，即寻找线性判别函数                       。</a:t>
            </a:r>
            <a:r>
              <a:rPr lang="zh-CN" altLang="en-US" sz="1600" dirty="0" smtClean="0">
                <a:latin typeface="微软雅黑" panose="020B0503020204020204" pitchFamily="34" charset="-122"/>
                <a:ea typeface="微软雅黑" panose="020B0503020204020204" pitchFamily="34" charset="-122"/>
              </a:rPr>
              <a:t>设有</a:t>
            </a:r>
            <a:r>
              <a:rPr lang="en-US" altLang="zh-CN" sz="1600" i="1" dirty="0" smtClean="0">
                <a:latin typeface="微软雅黑" panose="020B0503020204020204" pitchFamily="34" charset="-122"/>
                <a:ea typeface="微软雅黑" panose="020B0503020204020204" pitchFamily="34" charset="-122"/>
              </a:rPr>
              <a:t>k </a:t>
            </a:r>
            <a:r>
              <a:rPr lang="zh-CN" altLang="en-US" sz="1600" dirty="0">
                <a:latin typeface="微软雅黑" panose="020B0503020204020204" pitchFamily="34" charset="-122"/>
                <a:ea typeface="微软雅黑" panose="020B0503020204020204" pitchFamily="34" charset="-122"/>
              </a:rPr>
              <a:t>个</a:t>
            </a:r>
            <a:r>
              <a:rPr lang="zh-CN" altLang="en-US" sz="1600" dirty="0" smtClean="0">
                <a:latin typeface="微软雅黑" panose="020B0503020204020204" pitchFamily="34" charset="-122"/>
                <a:ea typeface="微软雅黑" panose="020B0503020204020204" pitchFamily="34" charset="-122"/>
              </a:rPr>
              <a:t>总体                </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分别</a:t>
            </a:r>
            <a:r>
              <a:rPr lang="zh-CN" altLang="en-US" sz="1600" dirty="0">
                <a:latin typeface="微软雅黑" panose="020B0503020204020204" pitchFamily="34" charset="-122"/>
                <a:ea typeface="微软雅黑" panose="020B0503020204020204" pitchFamily="34" charset="-122"/>
              </a:rPr>
              <a:t>有均值向量             </a:t>
            </a:r>
            <a:r>
              <a:rPr lang="zh-CN" altLang="en-US" sz="1600" dirty="0" smtClean="0">
                <a:latin typeface="微软雅黑" panose="020B0503020204020204" pitchFamily="34" charset="-122"/>
                <a:ea typeface="微软雅黑" panose="020B0503020204020204" pitchFamily="34" charset="-122"/>
              </a:rPr>
              <a:t>和协方差阵           </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分别各总体中得到样品：</a:t>
            </a:r>
          </a:p>
        </p:txBody>
      </p:sp>
      <p:pic>
        <p:nvPicPr>
          <p:cNvPr id="9" name="图片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25221" y="2186267"/>
            <a:ext cx="1364455" cy="245195"/>
          </a:xfrm>
          <a:prstGeom prst="rect">
            <a:avLst/>
          </a:prstGeom>
          <a:noFill/>
          <a:ln>
            <a:noFill/>
          </a:ln>
        </p:spPr>
      </p:pic>
      <p:pic>
        <p:nvPicPr>
          <p:cNvPr id="13" name="图片 1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7458" y="2554703"/>
            <a:ext cx="876477" cy="262084"/>
          </a:xfrm>
          <a:prstGeom prst="rect">
            <a:avLst/>
          </a:prstGeom>
          <a:noFill/>
          <a:ln>
            <a:noFill/>
          </a:ln>
        </p:spPr>
      </p:pic>
      <p:pic>
        <p:nvPicPr>
          <p:cNvPr id="14" name="图片 1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42371" y="2554703"/>
            <a:ext cx="791020" cy="236530"/>
          </a:xfrm>
          <a:prstGeom prst="rect">
            <a:avLst/>
          </a:prstGeom>
          <a:noFill/>
          <a:ln>
            <a:noFill/>
          </a:ln>
        </p:spPr>
      </p:pic>
      <p:pic>
        <p:nvPicPr>
          <p:cNvPr id="15" name="图片 14"/>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17707" y="2568261"/>
            <a:ext cx="659205" cy="248526"/>
          </a:xfrm>
          <a:prstGeom prst="rect">
            <a:avLst/>
          </a:prstGeom>
          <a:noFill/>
          <a:ln>
            <a:noFill/>
          </a:ln>
        </p:spPr>
      </p:pic>
      <p:pic>
        <p:nvPicPr>
          <p:cNvPr id="16" name="图片 15"/>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50878" y="3246997"/>
            <a:ext cx="956575" cy="899829"/>
          </a:xfrm>
          <a:prstGeom prst="rect">
            <a:avLst/>
          </a:prstGeom>
          <a:noFill/>
          <a:ln>
            <a:noFill/>
          </a:ln>
        </p:spPr>
      </p:pic>
      <p:pic>
        <p:nvPicPr>
          <p:cNvPr id="17" name="图片 16"/>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50878" y="4146826"/>
            <a:ext cx="1461205" cy="280824"/>
          </a:xfrm>
          <a:prstGeom prst="rect">
            <a:avLst/>
          </a:prstGeom>
          <a:noFill/>
          <a:ln>
            <a:noFill/>
          </a:ln>
        </p:spPr>
      </p:pic>
      <p:sp>
        <p:nvSpPr>
          <p:cNvPr id="18" name="矩形 17"/>
          <p:cNvSpPr/>
          <p:nvPr/>
        </p:nvSpPr>
        <p:spPr>
          <a:xfrm>
            <a:off x="1891556" y="4570620"/>
            <a:ext cx="2566728" cy="307777"/>
          </a:xfrm>
          <a:prstGeom prst="rect">
            <a:avLst/>
          </a:prstGeom>
        </p:spPr>
        <p:txBody>
          <a:bodyPr wrap="none">
            <a:spAutoFit/>
          </a:bodyPr>
          <a:lstStyle/>
          <a:p>
            <a:r>
              <a:rPr lang="zh-CN" altLang="en-US" sz="1400" dirty="0">
                <a:latin typeface="微软雅黑" panose="020B0503020204020204" pitchFamily="34" charset="-122"/>
                <a:ea typeface="微软雅黑" panose="020B0503020204020204" pitchFamily="34" charset="-122"/>
              </a:rPr>
              <a:t>第</a:t>
            </a:r>
            <a:r>
              <a:rPr lang="en-US" altLang="zh-CN" sz="1400" dirty="0" err="1">
                <a:latin typeface="微软雅黑" panose="020B0503020204020204" pitchFamily="34" charset="-122"/>
                <a:ea typeface="微软雅黑" panose="020B0503020204020204" pitchFamily="34" charset="-122"/>
              </a:rPr>
              <a:t>i</a:t>
            </a:r>
            <a:r>
              <a:rPr lang="zh-CN" altLang="en-US" sz="1400" dirty="0">
                <a:latin typeface="微软雅黑" panose="020B0503020204020204" pitchFamily="34" charset="-122"/>
                <a:ea typeface="微软雅黑" panose="020B0503020204020204" pitchFamily="34" charset="-122"/>
              </a:rPr>
              <a:t>个总体样本组内离差平方和</a:t>
            </a:r>
          </a:p>
        </p:txBody>
      </p:sp>
      <p:sp>
        <p:nvSpPr>
          <p:cNvPr id="20" name="燕尾形 12"/>
          <p:cNvSpPr>
            <a:spLocks noChangeArrowheads="1"/>
          </p:cNvSpPr>
          <p:nvPr/>
        </p:nvSpPr>
        <p:spPr bwMode="auto">
          <a:xfrm>
            <a:off x="1109097" y="2973137"/>
            <a:ext cx="1839206" cy="664183"/>
          </a:xfrm>
          <a:prstGeom prst="chevron">
            <a:avLst>
              <a:gd name="adj" fmla="val 38367"/>
            </a:avLst>
          </a:prstGeom>
          <a:solidFill>
            <a:srgbClr val="685D5C"/>
          </a:solidFill>
          <a:ln>
            <a:noFill/>
          </a:ln>
          <a:extLst/>
        </p:spPr>
        <p:txBody>
          <a:bodyPr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b="1" dirty="0" smtClean="0">
                <a:solidFill>
                  <a:schemeClr val="bg1"/>
                </a:solidFill>
              </a:rPr>
              <a:t>公式</a:t>
            </a:r>
            <a:endParaRPr lang="zh-CN" altLang="en-US" b="1" dirty="0">
              <a:solidFill>
                <a:schemeClr val="bg1"/>
              </a:solidFill>
            </a:endParaRPr>
          </a:p>
        </p:txBody>
      </p:sp>
      <p:sp>
        <p:nvSpPr>
          <p:cNvPr id="23" name="矩形 22"/>
          <p:cNvSpPr/>
          <p:nvPr/>
        </p:nvSpPr>
        <p:spPr>
          <a:xfrm>
            <a:off x="1891556" y="5043687"/>
            <a:ext cx="1980029" cy="307777"/>
          </a:xfrm>
          <a:prstGeom prst="rect">
            <a:avLst/>
          </a:prstGeom>
        </p:spPr>
        <p:txBody>
          <a:bodyPr wrap="none">
            <a:spAutoFit/>
          </a:bodyPr>
          <a:lstStyle/>
          <a:p>
            <a:r>
              <a:rPr lang="zh-CN" altLang="en-US" sz="1400" dirty="0">
                <a:latin typeface="微软雅黑" panose="020B0503020204020204" pitchFamily="34" charset="-122"/>
                <a:ea typeface="微软雅黑" panose="020B0503020204020204" pitchFamily="34" charset="-122"/>
              </a:rPr>
              <a:t>综合的组内离差平方和</a:t>
            </a:r>
          </a:p>
        </p:txBody>
      </p:sp>
      <p:sp>
        <p:nvSpPr>
          <p:cNvPr id="24" name="矩形 23"/>
          <p:cNvSpPr/>
          <p:nvPr/>
        </p:nvSpPr>
        <p:spPr>
          <a:xfrm>
            <a:off x="1891556" y="5510857"/>
            <a:ext cx="1441420" cy="307777"/>
          </a:xfrm>
          <a:prstGeom prst="rect">
            <a:avLst/>
          </a:prstGeom>
        </p:spPr>
        <p:txBody>
          <a:bodyPr wrap="none">
            <a:spAutoFit/>
          </a:bodyPr>
          <a:lstStyle/>
          <a:p>
            <a:r>
              <a:rPr lang="zh-CN" altLang="en-US" sz="1400" dirty="0">
                <a:latin typeface="微软雅黑" panose="020B0503020204020204" pitchFamily="34" charset="-122"/>
                <a:ea typeface="微软雅黑" panose="020B0503020204020204" pitchFamily="34" charset="-122"/>
              </a:rPr>
              <a:t>组间离差平方和</a:t>
            </a:r>
          </a:p>
        </p:txBody>
      </p:sp>
      <p:sp>
        <p:nvSpPr>
          <p:cNvPr id="25" name="矩形 24"/>
          <p:cNvSpPr/>
          <p:nvPr/>
        </p:nvSpPr>
        <p:spPr>
          <a:xfrm>
            <a:off x="1897438" y="5984316"/>
            <a:ext cx="543739" cy="307777"/>
          </a:xfrm>
          <a:prstGeom prst="rect">
            <a:avLst/>
          </a:prstGeom>
        </p:spPr>
        <p:txBody>
          <a:bodyPr wrap="none">
            <a:spAutoFit/>
          </a:bodyPr>
          <a:lstStyle/>
          <a:p>
            <a:r>
              <a:rPr lang="zh-CN" altLang="en-US" sz="1400" dirty="0" smtClean="0">
                <a:latin typeface="微软雅黑" panose="020B0503020204020204" pitchFamily="34" charset="-122"/>
                <a:ea typeface="微软雅黑" panose="020B0503020204020204" pitchFamily="34" charset="-122"/>
              </a:rPr>
              <a:t>因为</a:t>
            </a:r>
            <a:endParaRPr lang="zh-CN" altLang="en-US" sz="1400" dirty="0">
              <a:latin typeface="微软雅黑" panose="020B0503020204020204" pitchFamily="34" charset="-122"/>
              <a:ea typeface="微软雅黑" panose="020B0503020204020204" pitchFamily="34" charset="-122"/>
            </a:endParaRPr>
          </a:p>
        </p:txBody>
      </p:sp>
      <p:pic>
        <p:nvPicPr>
          <p:cNvPr id="26" name="图片 25"/>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58284" y="4500310"/>
            <a:ext cx="1841489" cy="448395"/>
          </a:xfrm>
          <a:prstGeom prst="rect">
            <a:avLst/>
          </a:prstGeom>
          <a:noFill/>
          <a:ln>
            <a:noFill/>
          </a:ln>
        </p:spPr>
      </p:pic>
      <p:pic>
        <p:nvPicPr>
          <p:cNvPr id="27" name="图片 26"/>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19558" y="5075593"/>
            <a:ext cx="1366232" cy="260764"/>
          </a:xfrm>
          <a:prstGeom prst="rect">
            <a:avLst/>
          </a:prstGeom>
          <a:noFill/>
          <a:ln>
            <a:noFill/>
          </a:ln>
        </p:spPr>
      </p:pic>
      <p:pic>
        <p:nvPicPr>
          <p:cNvPr id="28" name="图片 27"/>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281046" y="5473967"/>
            <a:ext cx="1852814" cy="452441"/>
          </a:xfrm>
          <a:prstGeom prst="rect">
            <a:avLst/>
          </a:prstGeom>
          <a:noFill/>
          <a:ln>
            <a:noFill/>
          </a:ln>
        </p:spPr>
      </p:pic>
      <p:pic>
        <p:nvPicPr>
          <p:cNvPr id="29" name="图片 28"/>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441177" y="6033933"/>
            <a:ext cx="1441170" cy="251895"/>
          </a:xfrm>
          <a:prstGeom prst="rect">
            <a:avLst/>
          </a:prstGeom>
          <a:noFill/>
          <a:ln>
            <a:noFill/>
          </a:ln>
        </p:spPr>
      </p:pic>
      <p:cxnSp>
        <p:nvCxnSpPr>
          <p:cNvPr id="30" name="直接连接符 29"/>
          <p:cNvCxnSpPr/>
          <p:nvPr/>
        </p:nvCxnSpPr>
        <p:spPr>
          <a:xfrm>
            <a:off x="6499224" y="3153103"/>
            <a:ext cx="0" cy="3155544"/>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pic>
        <p:nvPicPr>
          <p:cNvPr id="33" name="图片 32"/>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716297" y="3153103"/>
            <a:ext cx="3941025" cy="510416"/>
          </a:xfrm>
          <a:prstGeom prst="rect">
            <a:avLst/>
          </a:prstGeom>
          <a:noFill/>
          <a:ln>
            <a:noFill/>
          </a:ln>
        </p:spPr>
      </p:pic>
      <p:pic>
        <p:nvPicPr>
          <p:cNvPr id="34" name="图片 33"/>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716296" y="3827341"/>
            <a:ext cx="2382217" cy="513107"/>
          </a:xfrm>
          <a:prstGeom prst="rect">
            <a:avLst/>
          </a:prstGeom>
          <a:noFill/>
          <a:ln>
            <a:noFill/>
          </a:ln>
        </p:spPr>
      </p:pic>
      <p:pic>
        <p:nvPicPr>
          <p:cNvPr id="35" name="图片 34"/>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731147" y="4493010"/>
            <a:ext cx="3570368" cy="477822"/>
          </a:xfrm>
          <a:prstGeom prst="rect">
            <a:avLst/>
          </a:prstGeom>
          <a:noFill/>
          <a:ln>
            <a:noFill/>
          </a:ln>
        </p:spPr>
      </p:pic>
      <p:sp>
        <p:nvSpPr>
          <p:cNvPr id="32" name="AutoShape 22"/>
          <p:cNvSpPr>
            <a:spLocks noChangeArrowheads="1"/>
          </p:cNvSpPr>
          <p:nvPr/>
        </p:nvSpPr>
        <p:spPr bwMode="auto">
          <a:xfrm>
            <a:off x="0" y="1195934"/>
            <a:ext cx="12191999" cy="767090"/>
          </a:xfrm>
          <a:prstGeom prst="roundRect">
            <a:avLst>
              <a:gd name="adj" fmla="val 0"/>
            </a:avLst>
          </a:prstGeom>
          <a:solidFill>
            <a:srgbClr val="9B928C"/>
          </a:solidFill>
          <a:ln>
            <a:noFill/>
          </a:ln>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20000"/>
              </a:lnSpc>
            </a:pPr>
            <a:r>
              <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两个总体的费歇尔判别法</a:t>
            </a:r>
            <a:endParaRPr lang="zh-CN" altLang="en-US" sz="2400" dirty="0"/>
          </a:p>
        </p:txBody>
      </p:sp>
    </p:spTree>
    <p:extLst>
      <p:ext uri="{BB962C8B-B14F-4D97-AF65-F5344CB8AC3E}">
        <p14:creationId xmlns:p14="http://schemas.microsoft.com/office/powerpoint/2010/main" val="2254676846"/>
      </p:ext>
    </p:extLst>
  </p:cSld>
  <p:clrMapOvr>
    <a:masterClrMapping/>
  </p:clrMapOvr>
  <p:transition spd="med">
    <p:pull/>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C51645-CD26-4300-B487-079B8D179314}"/>
              </a:ext>
            </a:extLst>
          </p:cNvPr>
          <p:cNvSpPr/>
          <p:nvPr/>
        </p:nvSpPr>
        <p:spPr>
          <a:xfrm>
            <a:off x="4458284"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 name="标题 1"/>
          <p:cNvSpPr txBox="1">
            <a:spLocks/>
          </p:cNvSpPr>
          <p:nvPr/>
        </p:nvSpPr>
        <p:spPr>
          <a:xfrm>
            <a:off x="4542371"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判别分析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费歇尔判别</a:t>
            </a:r>
            <a:endParaRPr lang="zh-CN" altLang="en-US" sz="2400" dirty="0">
              <a:latin typeface="微软雅黑" panose="020B0503020204020204" pitchFamily="34" charset="-122"/>
              <a:ea typeface="微软雅黑" panose="020B0503020204020204" pitchFamily="34" charset="-122"/>
            </a:endParaRPr>
          </a:p>
        </p:txBody>
      </p:sp>
      <p:sp>
        <p:nvSpPr>
          <p:cNvPr id="4" name="AutoShape 2"/>
          <p:cNvSpPr>
            <a:spLocks noChangeArrowheads="1"/>
          </p:cNvSpPr>
          <p:nvPr/>
        </p:nvSpPr>
        <p:spPr bwMode="auto">
          <a:xfrm>
            <a:off x="806522" y="1331800"/>
            <a:ext cx="10559385" cy="5316827"/>
          </a:xfrm>
          <a:prstGeom prst="roundRect">
            <a:avLst>
              <a:gd name="adj" fmla="val 2255"/>
            </a:avLst>
          </a:prstGeom>
          <a:solidFill>
            <a:schemeClr val="bg1"/>
          </a:solidFill>
          <a:ln w="3175">
            <a:solidFill>
              <a:schemeClr val="bg2">
                <a:lumMod val="25000"/>
              </a:schemeClr>
            </a:solidFill>
            <a:miter lim="800000"/>
            <a:headEnd/>
            <a:tailEnd/>
          </a:ln>
          <a:effectLst>
            <a:outerShdw blurRad="50800" dist="38100" dir="2700000" algn="tl" rotWithShape="0">
              <a:prstClr val="black">
                <a:alpha val="40000"/>
              </a:prstClr>
            </a:outerShdw>
          </a:effectLst>
        </p:spPr>
        <p:txBody>
          <a:bodyPr lIns="180000"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lnSpc>
                <a:spcPct val="150000"/>
              </a:lnSpc>
              <a:buFont typeface="Arial" panose="020B0604020202020204" pitchFamily="34" charset="0"/>
              <a:buNone/>
            </a:pP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       </a:t>
            </a:r>
            <a:endParaRPr lang="zh-CN" altLang="en-US" sz="10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 name="组合 7"/>
          <p:cNvGrpSpPr/>
          <p:nvPr/>
        </p:nvGrpSpPr>
        <p:grpSpPr>
          <a:xfrm>
            <a:off x="1091015" y="2044467"/>
            <a:ext cx="9984337" cy="787523"/>
            <a:chOff x="1091015" y="1665083"/>
            <a:chExt cx="9984337" cy="787523"/>
          </a:xfrm>
        </p:grpSpPr>
        <p:sp>
          <p:nvSpPr>
            <p:cNvPr id="6" name="矩形 5"/>
            <p:cNvSpPr/>
            <p:nvPr/>
          </p:nvSpPr>
          <p:spPr>
            <a:xfrm>
              <a:off x="1091015" y="1665083"/>
              <a:ext cx="9984337" cy="787523"/>
            </a:xfrm>
            <a:prstGeom prst="rect">
              <a:avLst/>
            </a:prstGeom>
          </p:spPr>
          <p:txBody>
            <a:bodyPr wrap="square">
              <a:spAutoFit/>
            </a:bodyPr>
            <a:lstStyle/>
            <a:p>
              <a:pPr>
                <a:lnSpc>
                  <a:spcPct val="150000"/>
                </a:lnSpc>
              </a:pPr>
              <a:r>
                <a:rPr lang="zh-CN" altLang="en-US" sz="1600" dirty="0">
                  <a:latin typeface="微软雅黑" panose="020B0503020204020204" pitchFamily="34" charset="-122"/>
                  <a:ea typeface="微软雅黑" panose="020B0503020204020204" pitchFamily="34" charset="-122"/>
                </a:rPr>
                <a:t>如果判别分析是有效的，则所有的样品的</a:t>
              </a:r>
              <a:r>
                <a:rPr lang="zh-CN" altLang="en-US" sz="1600" dirty="0" smtClean="0">
                  <a:latin typeface="微软雅黑" panose="020B0503020204020204" pitchFamily="34" charset="-122"/>
                  <a:ea typeface="微软雅黑" panose="020B0503020204020204" pitchFamily="34" charset="-122"/>
                </a:rPr>
                <a:t>线性组合                        满足组</a:t>
              </a:r>
              <a:r>
                <a:rPr lang="zh-CN" altLang="en-US" sz="1600" dirty="0">
                  <a:latin typeface="微软雅黑" panose="020B0503020204020204" pitchFamily="34" charset="-122"/>
                  <a:ea typeface="微软雅黑" panose="020B0503020204020204" pitchFamily="34" charset="-122"/>
                </a:rPr>
                <a:t>内离差平方和小，而组间离差平方和大。</a:t>
              </a:r>
              <a:r>
                <a:rPr lang="zh-CN" altLang="en-US" sz="1600" dirty="0" smtClean="0">
                  <a:latin typeface="微软雅黑" panose="020B0503020204020204" pitchFamily="34" charset="-122"/>
                  <a:ea typeface="微软雅黑" panose="020B0503020204020204" pitchFamily="34" charset="-122"/>
                </a:rPr>
                <a:t>则</a:t>
              </a:r>
              <a:r>
                <a:rPr lang="en-US" altLang="zh-CN" sz="1600" dirty="0" smtClean="0">
                  <a:latin typeface="微软雅黑" panose="020B0503020204020204" pitchFamily="34" charset="-122"/>
                  <a:ea typeface="微软雅黑" panose="020B0503020204020204" pitchFamily="34" charset="-122"/>
                </a:rPr>
                <a:t>:</a:t>
              </a:r>
            </a:p>
          </p:txBody>
        </p:sp>
        <p:pic>
          <p:nvPicPr>
            <p:cNvPr id="7" name="图片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78696" y="1812749"/>
              <a:ext cx="1363041" cy="238239"/>
            </a:xfrm>
            <a:prstGeom prst="rect">
              <a:avLst/>
            </a:prstGeom>
            <a:noFill/>
            <a:ln>
              <a:noFill/>
            </a:ln>
          </p:spPr>
        </p:pic>
      </p:grpSp>
      <p:pic>
        <p:nvPicPr>
          <p:cNvPr id="9" name="图片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6899" y="2630725"/>
            <a:ext cx="2021797" cy="521333"/>
          </a:xfrm>
          <a:prstGeom prst="rect">
            <a:avLst/>
          </a:prstGeom>
          <a:noFill/>
          <a:ln>
            <a:noFill/>
          </a:ln>
        </p:spPr>
      </p:pic>
      <p:sp>
        <p:nvSpPr>
          <p:cNvPr id="10" name="燕尾形 12"/>
          <p:cNvSpPr>
            <a:spLocks noChangeArrowheads="1"/>
          </p:cNvSpPr>
          <p:nvPr/>
        </p:nvSpPr>
        <p:spPr bwMode="auto">
          <a:xfrm>
            <a:off x="1109097" y="2973137"/>
            <a:ext cx="1839206" cy="664183"/>
          </a:xfrm>
          <a:prstGeom prst="chevron">
            <a:avLst>
              <a:gd name="adj" fmla="val 38367"/>
            </a:avLst>
          </a:prstGeom>
          <a:solidFill>
            <a:srgbClr val="685D5C"/>
          </a:solidFill>
          <a:ln>
            <a:noFill/>
          </a:ln>
          <a:extLst/>
        </p:spPr>
        <p:txBody>
          <a:bodyPr anchor="ctr"/>
          <a:lstStyle>
            <a:lvl1pPr>
              <a:defRPr>
                <a:solidFill>
                  <a:schemeClr val="tx1"/>
                </a:solidFill>
                <a:latin typeface="Calibri" panose="020F0502020204030204" pitchFamily="34" charset="0"/>
                <a:ea typeface="微软雅黑" panose="020B0503020204020204" pitchFamily="34" charset="-122"/>
              </a:defRPr>
            </a:lvl1pPr>
            <a:lvl2pPr marL="742950" indent="-285750">
              <a:defRPr>
                <a:solidFill>
                  <a:schemeClr val="tx1"/>
                </a:solidFill>
                <a:latin typeface="Calibri" panose="020F0502020204030204" pitchFamily="34" charset="0"/>
                <a:ea typeface="微软雅黑" panose="020B0503020204020204" pitchFamily="34" charset="-122"/>
              </a:defRPr>
            </a:lvl2pPr>
            <a:lvl3pPr marL="1143000" indent="-228600">
              <a:defRPr>
                <a:solidFill>
                  <a:schemeClr val="tx1"/>
                </a:solidFill>
                <a:latin typeface="Calibri" panose="020F0502020204030204" pitchFamily="34" charset="0"/>
                <a:ea typeface="微软雅黑" panose="020B0503020204020204" pitchFamily="34" charset="-122"/>
              </a:defRPr>
            </a:lvl3pPr>
            <a:lvl4pPr marL="1600200" indent="-228600">
              <a:defRPr>
                <a:solidFill>
                  <a:schemeClr val="tx1"/>
                </a:solidFill>
                <a:latin typeface="Calibri" panose="020F0502020204030204" pitchFamily="34" charset="0"/>
                <a:ea typeface="微软雅黑" panose="020B0503020204020204" pitchFamily="34" charset="-122"/>
              </a:defRPr>
            </a:lvl4pPr>
            <a:lvl5pPr marL="2057400" indent="-228600">
              <a:defRPr>
                <a:solidFill>
                  <a:schemeClr val="tx1"/>
                </a:solidFill>
                <a:latin typeface="Calibri" panose="020F0502020204030204"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微软雅黑" panose="020B0503020204020204" pitchFamily="34" charset="-122"/>
              </a:defRPr>
            </a:lvl9pPr>
          </a:lstStyle>
          <a:p>
            <a:pPr algn="ctr" eaLnBrk="1" hangingPunct="1"/>
            <a:r>
              <a:rPr lang="zh-CN" altLang="en-US" b="1" dirty="0" smtClean="0">
                <a:solidFill>
                  <a:schemeClr val="bg1"/>
                </a:solidFill>
              </a:rPr>
              <a:t>公式</a:t>
            </a:r>
            <a:endParaRPr lang="zh-CN" altLang="en-US" b="1" dirty="0">
              <a:solidFill>
                <a:schemeClr val="bg1"/>
              </a:solidFill>
            </a:endParaRPr>
          </a:p>
        </p:txBody>
      </p:sp>
      <p:pic>
        <p:nvPicPr>
          <p:cNvPr id="11" name="图片 10"/>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56899" y="3313085"/>
            <a:ext cx="1501546" cy="515431"/>
          </a:xfrm>
          <a:prstGeom prst="rect">
            <a:avLst/>
          </a:prstGeom>
          <a:noFill/>
          <a:ln>
            <a:noFill/>
          </a:ln>
        </p:spPr>
      </p:pic>
      <p:sp>
        <p:nvSpPr>
          <p:cNvPr id="12" name="矩形 11"/>
          <p:cNvSpPr/>
          <p:nvPr/>
        </p:nvSpPr>
        <p:spPr>
          <a:xfrm>
            <a:off x="5515095" y="3459184"/>
            <a:ext cx="3073277" cy="338554"/>
          </a:xfrm>
          <a:prstGeom prst="rect">
            <a:avLst/>
          </a:prstGeom>
        </p:spPr>
        <p:txBody>
          <a:bodyPr wrap="none">
            <a:spAutoFit/>
          </a:bodyPr>
          <a:lstStyle/>
          <a:p>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的最大</a:t>
            </a:r>
            <a:r>
              <a:rPr lang="zh-CN" altLang="zh-CN" sz="1600" dirty="0" smtClean="0">
                <a:latin typeface="微软雅黑" panose="020B0503020204020204" pitchFamily="34" charset="-122"/>
                <a:ea typeface="微软雅黑" panose="020B0503020204020204" pitchFamily="34" charset="-122"/>
                <a:cs typeface="Times New Roman" panose="02020603050405020304" pitchFamily="18" charset="0"/>
              </a:rPr>
              <a:t>值</a:t>
            </a:r>
            <a:r>
              <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600" dirty="0" smtClean="0">
                <a:latin typeface="微软雅黑" panose="020B0503020204020204" pitchFamily="34" charset="-122"/>
                <a:ea typeface="微软雅黑" panose="020B0503020204020204" pitchFamily="34" charset="-122"/>
                <a:cs typeface="Times New Roman" panose="02020603050405020304" pitchFamily="18" charset="0"/>
              </a:rPr>
              <a:t>是</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最大的特征</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根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 </a:t>
            </a:r>
            <a:endParaRPr lang="zh-CN" altLang="en-US" sz="1600" dirty="0">
              <a:latin typeface="微软雅黑" panose="020B0503020204020204" pitchFamily="34" charset="-122"/>
              <a:ea typeface="微软雅黑" panose="020B0503020204020204" pitchFamily="34" charset="-122"/>
            </a:endParaRPr>
          </a:p>
        </p:txBody>
      </p:sp>
      <p:pic>
        <p:nvPicPr>
          <p:cNvPr id="13" name="图片 12"/>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02946" y="3515528"/>
            <a:ext cx="217651" cy="217651"/>
          </a:xfrm>
          <a:prstGeom prst="rect">
            <a:avLst/>
          </a:prstGeom>
          <a:noFill/>
          <a:ln>
            <a:noFill/>
          </a:ln>
        </p:spPr>
      </p:pic>
      <p:pic>
        <p:nvPicPr>
          <p:cNvPr id="14" name="图片 13"/>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16979" y="3510085"/>
            <a:ext cx="200559" cy="254470"/>
          </a:xfrm>
          <a:prstGeom prst="rect">
            <a:avLst/>
          </a:prstGeom>
          <a:noFill/>
          <a:ln>
            <a:noFill/>
          </a:ln>
        </p:spPr>
      </p:pic>
      <p:grpSp>
        <p:nvGrpSpPr>
          <p:cNvPr id="17" name="组合 16"/>
          <p:cNvGrpSpPr/>
          <p:nvPr/>
        </p:nvGrpSpPr>
        <p:grpSpPr>
          <a:xfrm>
            <a:off x="3572731" y="4168566"/>
            <a:ext cx="5250155" cy="1988900"/>
            <a:chOff x="1385007" y="4118056"/>
            <a:chExt cx="5250155" cy="1988900"/>
          </a:xfrm>
        </p:grpSpPr>
        <p:sp>
          <p:nvSpPr>
            <p:cNvPr id="18" name="矩形 17"/>
            <p:cNvSpPr/>
            <p:nvPr/>
          </p:nvSpPr>
          <p:spPr>
            <a:xfrm>
              <a:off x="1385007" y="4118056"/>
              <a:ext cx="5250155" cy="1938992"/>
            </a:xfrm>
            <a:prstGeom prst="rect">
              <a:avLst/>
            </a:prstGeom>
          </p:spPr>
          <p:txBody>
            <a:bodyPr wrap="none">
              <a:spAutoFit/>
            </a:bodyPr>
            <a:lstStyle/>
            <a:p>
              <a:pPr>
                <a:lnSpc>
                  <a:spcPct val="150000"/>
                </a:lnSpc>
              </a:pP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而   所</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对应的特征向量</a:t>
              </a:r>
              <a:r>
                <a:rPr lang="zh-CN" altLang="en-US" sz="1600" dirty="0" smtClean="0">
                  <a:latin typeface="微软雅黑" panose="020B0503020204020204" pitchFamily="34" charset="-122"/>
                  <a:ea typeface="微软雅黑" panose="020B0503020204020204" pitchFamily="34" charset="-122"/>
                  <a:cs typeface="Times New Roman" panose="02020603050405020304" pitchFamily="18" charset="0"/>
                </a:rPr>
                <a:t>即</a:t>
              </a:r>
              <a:endParaRPr lang="en-US" altLang="zh-CN" sz="1600" dirty="0" smtClean="0">
                <a:latin typeface="微软雅黑" panose="020B0503020204020204" pitchFamily="34" charset="-122"/>
                <a:ea typeface="微软雅黑" panose="020B0503020204020204" pitchFamily="34" charset="-122"/>
                <a:cs typeface="Times New Roman" panose="02020603050405020304" pitchFamily="18" charset="0"/>
              </a:endParaRPr>
            </a:p>
            <a:p>
              <a:pPr>
                <a:lnSpc>
                  <a:spcPct val="150000"/>
                </a:lnSpc>
              </a:pPr>
              <a:r>
                <a:rPr lang="zh-CN" altLang="en-US" sz="1600" dirty="0">
                  <a:latin typeface="微软雅黑" panose="020B0503020204020204" pitchFamily="34" charset="-122"/>
                  <a:ea typeface="微软雅黑" panose="020B0503020204020204" pitchFamily="34" charset="-122"/>
                </a:rPr>
                <a:t>判别规则：</a:t>
              </a:r>
              <a:r>
                <a:rPr lang="zh-CN" altLang="en-US" sz="1600" dirty="0" smtClean="0">
                  <a:latin typeface="微软雅黑" panose="020B0503020204020204" pitchFamily="34" charset="-122"/>
                  <a:ea typeface="微软雅黑" panose="020B0503020204020204" pitchFamily="34" charset="-122"/>
                </a:rPr>
                <a:t>设        为</a:t>
              </a:r>
              <a:r>
                <a:rPr lang="zh-CN" altLang="en-US" sz="1600" dirty="0">
                  <a:latin typeface="微软雅黑" panose="020B0503020204020204" pitchFamily="34" charset="-122"/>
                  <a:ea typeface="微软雅黑" panose="020B0503020204020204" pitchFamily="34" charset="-122"/>
                </a:rPr>
                <a:t>第</a:t>
              </a:r>
              <a:r>
                <a:rPr lang="en-US" altLang="zh-CN" sz="1600" dirty="0" err="1">
                  <a:latin typeface="微软雅黑" panose="020B0503020204020204" pitchFamily="34" charset="-122"/>
                  <a:ea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rPr>
                <a:t>个线性判别函数</a:t>
              </a:r>
              <a:r>
                <a:rPr lang="zh-CN" altLang="en-US" sz="1600" dirty="0" smtClean="0">
                  <a:latin typeface="微软雅黑" panose="020B0503020204020204" pitchFamily="34" charset="-122"/>
                  <a:ea typeface="微软雅黑" panose="020B0503020204020204" pitchFamily="34" charset="-122"/>
                </a:rPr>
                <a:t>，                 ，</a:t>
              </a:r>
              <a:endParaRPr lang="en-US" altLang="zh-CN" sz="1600" dirty="0" smtClean="0">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sz="1600" dirty="0" smtClean="0">
                <a:latin typeface="微软雅黑" panose="020B0503020204020204" pitchFamily="34" charset="-122"/>
                <a:ea typeface="微软雅黑" panose="020B0503020204020204" pitchFamily="34" charset="-122"/>
              </a:endParaRPr>
            </a:p>
            <a:p>
              <a:pPr>
                <a:lnSpc>
                  <a:spcPct val="150000"/>
                </a:lnSpc>
              </a:pPr>
              <a:r>
                <a:rPr lang="zh-CN" altLang="en-US" sz="1600" dirty="0" smtClean="0">
                  <a:latin typeface="微软雅黑" panose="020B0503020204020204" pitchFamily="34" charset="-122"/>
                  <a:ea typeface="微软雅黑" panose="020B0503020204020204" pitchFamily="34" charset="-122"/>
                </a:rPr>
                <a:t>则</a:t>
              </a:r>
              <a:endParaRPr lang="en-US" altLang="zh-CN" sz="1600" dirty="0" smtClean="0">
                <a:latin typeface="微软雅黑" panose="020B0503020204020204" pitchFamily="34" charset="-122"/>
                <a:ea typeface="微软雅黑" panose="020B0503020204020204" pitchFamily="34" charset="-122"/>
              </a:endParaRPr>
            </a:p>
          </p:txBody>
        </p:sp>
        <p:pic>
          <p:nvPicPr>
            <p:cNvPr id="19" name="图片 18"/>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70970" y="4254312"/>
              <a:ext cx="174922" cy="254053"/>
            </a:xfrm>
            <a:prstGeom prst="rect">
              <a:avLst/>
            </a:prstGeom>
            <a:noFill/>
            <a:ln>
              <a:noFill/>
            </a:ln>
          </p:spPr>
        </p:pic>
        <p:pic>
          <p:nvPicPr>
            <p:cNvPr id="20" name="图片 19"/>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709278" y="4258269"/>
              <a:ext cx="1210196" cy="264027"/>
            </a:xfrm>
            <a:prstGeom prst="rect">
              <a:avLst/>
            </a:prstGeom>
            <a:noFill/>
            <a:ln>
              <a:noFill/>
            </a:ln>
          </p:spPr>
        </p:pic>
        <p:pic>
          <p:nvPicPr>
            <p:cNvPr id="21" name="图片 20"/>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697860" y="4603318"/>
              <a:ext cx="483794" cy="264914"/>
            </a:xfrm>
            <a:prstGeom prst="rect">
              <a:avLst/>
            </a:prstGeom>
            <a:noFill/>
            <a:ln>
              <a:noFill/>
            </a:ln>
          </p:spPr>
        </p:pic>
        <p:pic>
          <p:nvPicPr>
            <p:cNvPr id="22" name="图片 2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58445" y="4599667"/>
              <a:ext cx="1129750" cy="300675"/>
            </a:xfrm>
            <a:prstGeom prst="rect">
              <a:avLst/>
            </a:prstGeom>
            <a:noFill/>
            <a:ln>
              <a:noFill/>
            </a:ln>
          </p:spPr>
        </p:pic>
        <p:pic>
          <p:nvPicPr>
            <p:cNvPr id="23" name="图片 22"/>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494979" y="4900342"/>
              <a:ext cx="2535174" cy="574021"/>
            </a:xfrm>
            <a:prstGeom prst="rect">
              <a:avLst/>
            </a:prstGeom>
            <a:noFill/>
            <a:ln>
              <a:noFill/>
            </a:ln>
          </p:spPr>
        </p:pic>
        <p:pic>
          <p:nvPicPr>
            <p:cNvPr id="24" name="图片 23"/>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737725" y="5677000"/>
              <a:ext cx="1876444" cy="429956"/>
            </a:xfrm>
            <a:prstGeom prst="rect">
              <a:avLst/>
            </a:prstGeom>
            <a:noFill/>
            <a:ln>
              <a:noFill/>
            </a:ln>
          </p:spPr>
        </p:pic>
      </p:grpSp>
      <p:sp>
        <p:nvSpPr>
          <p:cNvPr id="25" name="AutoShape 22"/>
          <p:cNvSpPr>
            <a:spLocks noChangeArrowheads="1"/>
          </p:cNvSpPr>
          <p:nvPr/>
        </p:nvSpPr>
        <p:spPr bwMode="auto">
          <a:xfrm>
            <a:off x="0" y="1195934"/>
            <a:ext cx="12191999" cy="767090"/>
          </a:xfrm>
          <a:prstGeom prst="roundRect">
            <a:avLst>
              <a:gd name="adj" fmla="val 0"/>
            </a:avLst>
          </a:prstGeom>
          <a:solidFill>
            <a:srgbClr val="9B928C"/>
          </a:solidFill>
          <a:ln>
            <a:noFill/>
          </a:ln>
          <a:extLst/>
        </p:spPr>
        <p:txBody>
          <a:bodyPr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lnSpc>
                <a:spcPct val="120000"/>
              </a:lnSpc>
            </a:pPr>
            <a:r>
              <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两个总体的费歇尔判别法</a:t>
            </a:r>
            <a:endParaRPr lang="zh-CN" altLang="en-US" sz="2400" dirty="0"/>
          </a:p>
        </p:txBody>
      </p:sp>
    </p:spTree>
    <p:extLst>
      <p:ext uri="{BB962C8B-B14F-4D97-AF65-F5344CB8AC3E}">
        <p14:creationId xmlns:p14="http://schemas.microsoft.com/office/powerpoint/2010/main" val="2767404929"/>
      </p:ext>
    </p:extLst>
  </p:cSld>
  <p:clrMapOvr>
    <a:masterClrMapping/>
  </p:clrMapOvr>
  <p:transition spd="med">
    <p:pull/>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C51645-CD26-4300-B487-079B8D179314}"/>
              </a:ext>
            </a:extLst>
          </p:cNvPr>
          <p:cNvSpPr/>
          <p:nvPr/>
        </p:nvSpPr>
        <p:spPr>
          <a:xfrm>
            <a:off x="4458284"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 name="标题 1"/>
          <p:cNvSpPr txBox="1">
            <a:spLocks/>
          </p:cNvSpPr>
          <p:nvPr/>
        </p:nvSpPr>
        <p:spPr>
          <a:xfrm>
            <a:off x="4542371"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判别分析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费歇尔判别</a:t>
            </a:r>
            <a:endParaRPr lang="zh-CN" altLang="en-US"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416079" y="1061713"/>
            <a:ext cx="11479667" cy="1169551"/>
          </a:xfrm>
          <a:prstGeom prst="rect">
            <a:avLst/>
          </a:prstGeom>
          <a:solidFill>
            <a:srgbClr val="685D5C"/>
          </a:solidFill>
        </p:spPr>
        <p:txBody>
          <a:bodyPr wrap="square" rtlCol="0">
            <a:spAutoFit/>
          </a:bodyPr>
          <a:lstStyle/>
          <a:p>
            <a:pPr algn="just"/>
            <a:r>
              <a:rPr lang="zh-CN" altLang="en-US" sz="1400" b="1" dirty="0">
                <a:solidFill>
                  <a:schemeClr val="bg1"/>
                </a:solidFill>
                <a:latin typeface="微软雅黑" panose="020B0503020204020204" pitchFamily="34" charset="-122"/>
                <a:ea typeface="微软雅黑" panose="020B0503020204020204" pitchFamily="34" charset="-122"/>
              </a:rPr>
              <a:t>例</a:t>
            </a:r>
            <a:r>
              <a:rPr lang="en-US" altLang="zh-CN" sz="1400" b="1" dirty="0" smtClean="0">
                <a:solidFill>
                  <a:schemeClr val="bg1"/>
                </a:solidFill>
                <a:latin typeface="微软雅黑" panose="020B0503020204020204" pitchFamily="34" charset="-122"/>
                <a:ea typeface="微软雅黑" panose="020B0503020204020204" pitchFamily="34" charset="-122"/>
              </a:rPr>
              <a:t>2.21 </a:t>
            </a:r>
            <a:r>
              <a:rPr lang="zh-CN" altLang="en-US" sz="1400" dirty="0" smtClean="0">
                <a:solidFill>
                  <a:schemeClr val="bg1"/>
                </a:solidFill>
                <a:latin typeface="微软雅黑" panose="020B0503020204020204" pitchFamily="34" charset="-122"/>
                <a:ea typeface="微软雅黑" panose="020B0503020204020204" pitchFamily="34" charset="-122"/>
              </a:rPr>
              <a:t>试用</a:t>
            </a:r>
            <a:r>
              <a:rPr lang="zh-CN" altLang="en-US" sz="1400" dirty="0">
                <a:solidFill>
                  <a:schemeClr val="bg1"/>
                </a:solidFill>
                <a:latin typeface="微软雅黑" panose="020B0503020204020204" pitchFamily="34" charset="-122"/>
                <a:ea typeface="微软雅黑" panose="020B0503020204020204" pitchFamily="34" charset="-122"/>
              </a:rPr>
              <a:t>各种判别方法对样本进行判类。</a:t>
            </a:r>
          </a:p>
          <a:p>
            <a:pPr algn="just"/>
            <a:r>
              <a:rPr lang="zh-CN" altLang="en-US" sz="1400" dirty="0">
                <a:solidFill>
                  <a:schemeClr val="bg1"/>
                </a:solidFill>
                <a:latin typeface="微软雅黑" panose="020B0503020204020204" pitchFamily="34" charset="-122"/>
                <a:ea typeface="微软雅黑" panose="020B0503020204020204" pitchFamily="34" charset="-122"/>
              </a:rPr>
              <a:t>    </a:t>
            </a:r>
            <a:r>
              <a:rPr lang="en-US" altLang="zh-CN" sz="1400" dirty="0">
                <a:solidFill>
                  <a:schemeClr val="bg1"/>
                </a:solidFill>
                <a:latin typeface="微软雅黑" panose="020B0503020204020204" pitchFamily="34" charset="-122"/>
                <a:ea typeface="微软雅黑" panose="020B0503020204020204" pitchFamily="34" charset="-122"/>
              </a:rPr>
              <a:t>1990</a:t>
            </a:r>
            <a:r>
              <a:rPr lang="zh-CN" altLang="en-US" sz="1400" dirty="0">
                <a:solidFill>
                  <a:schemeClr val="bg1"/>
                </a:solidFill>
                <a:latin typeface="微软雅黑" panose="020B0503020204020204" pitchFamily="34" charset="-122"/>
                <a:ea typeface="微软雅黑" panose="020B0503020204020204" pitchFamily="34" charset="-122"/>
              </a:rPr>
              <a:t>年联合国开发计划署公布的</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人类发展报告</a:t>
            </a:r>
            <a:r>
              <a:rPr lang="en-US" altLang="zh-CN" sz="1400" dirty="0">
                <a:solidFill>
                  <a:schemeClr val="bg1"/>
                </a:solidFill>
                <a:latin typeface="微软雅黑" panose="020B0503020204020204" pitchFamily="34" charset="-122"/>
                <a:ea typeface="微软雅黑" panose="020B0503020204020204" pitchFamily="34" charset="-122"/>
              </a:rPr>
              <a:t>》</a:t>
            </a:r>
            <a:r>
              <a:rPr lang="zh-CN" altLang="en-US" sz="1400" dirty="0">
                <a:solidFill>
                  <a:schemeClr val="bg1"/>
                </a:solidFill>
                <a:latin typeface="微软雅黑" panose="020B0503020204020204" pitchFamily="34" charset="-122"/>
                <a:ea typeface="微软雅黑" panose="020B0503020204020204" pitchFamily="34" charset="-122"/>
              </a:rPr>
              <a:t>，用出生时的预期寿命（</a:t>
            </a:r>
            <a:r>
              <a:rPr lang="en-US" altLang="zh-CN" sz="1400" dirty="0">
                <a:solidFill>
                  <a:schemeClr val="bg1"/>
                </a:solidFill>
                <a:latin typeface="微软雅黑" panose="020B0503020204020204" pitchFamily="34" charset="-122"/>
                <a:ea typeface="微软雅黑" panose="020B0503020204020204" pitchFamily="34" charset="-122"/>
              </a:rPr>
              <a:t>x1</a:t>
            </a:r>
            <a:r>
              <a:rPr lang="zh-CN" altLang="en-US" sz="1400" dirty="0">
                <a:solidFill>
                  <a:schemeClr val="bg1"/>
                </a:solidFill>
                <a:latin typeface="微软雅黑" panose="020B0503020204020204" pitchFamily="34" charset="-122"/>
                <a:ea typeface="微软雅黑" panose="020B0503020204020204" pitchFamily="34" charset="-122"/>
              </a:rPr>
              <a:t>）、成人识字率（</a:t>
            </a:r>
            <a:r>
              <a:rPr lang="en-US" altLang="zh-CN" sz="1400" dirty="0">
                <a:solidFill>
                  <a:schemeClr val="bg1"/>
                </a:solidFill>
                <a:latin typeface="微软雅黑" panose="020B0503020204020204" pitchFamily="34" charset="-122"/>
                <a:ea typeface="微软雅黑" panose="020B0503020204020204" pitchFamily="34" charset="-122"/>
              </a:rPr>
              <a:t>x2</a:t>
            </a:r>
            <a:r>
              <a:rPr lang="zh-CN" altLang="en-US" sz="1400" dirty="0">
                <a:solidFill>
                  <a:schemeClr val="bg1"/>
                </a:solidFill>
                <a:latin typeface="微软雅黑" panose="020B0503020204020204" pitchFamily="34" charset="-122"/>
                <a:ea typeface="微软雅黑" panose="020B0503020204020204" pitchFamily="34" charset="-122"/>
              </a:rPr>
              <a:t>）、实际的人均</a:t>
            </a:r>
            <a:r>
              <a:rPr lang="en-US" altLang="zh-CN" sz="1400" dirty="0">
                <a:solidFill>
                  <a:schemeClr val="bg1"/>
                </a:solidFill>
                <a:latin typeface="微软雅黑" panose="020B0503020204020204" pitchFamily="34" charset="-122"/>
                <a:ea typeface="微软雅黑" panose="020B0503020204020204" pitchFamily="34" charset="-122"/>
              </a:rPr>
              <a:t>GDP</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x3</a:t>
            </a:r>
            <a:r>
              <a:rPr lang="zh-CN" altLang="en-US" sz="1400" dirty="0">
                <a:solidFill>
                  <a:schemeClr val="bg1"/>
                </a:solidFill>
                <a:latin typeface="微软雅黑" panose="020B0503020204020204" pitchFamily="34" charset="-122"/>
                <a:ea typeface="微软雅黑" panose="020B0503020204020204" pitchFamily="34" charset="-122"/>
              </a:rPr>
              <a:t>）等三个变量衡量人类发展状况，现从高发展水平国家和中等发展水平国家中各选了</a:t>
            </a:r>
            <a:r>
              <a:rPr lang="en-US" altLang="zh-CN" sz="1400" dirty="0">
                <a:solidFill>
                  <a:schemeClr val="bg1"/>
                </a:solidFill>
                <a:latin typeface="微软雅黑" panose="020B0503020204020204" pitchFamily="34" charset="-122"/>
                <a:ea typeface="微软雅黑" panose="020B0503020204020204" pitchFamily="34" charset="-122"/>
              </a:rPr>
              <a:t>5</a:t>
            </a:r>
            <a:r>
              <a:rPr lang="zh-CN" altLang="en-US" sz="1400" dirty="0">
                <a:solidFill>
                  <a:schemeClr val="bg1"/>
                </a:solidFill>
                <a:latin typeface="微软雅黑" panose="020B0503020204020204" pitchFamily="34" charset="-122"/>
                <a:ea typeface="微软雅黑" panose="020B0503020204020204" pitchFamily="34" charset="-122"/>
              </a:rPr>
              <a:t>个样本，另选</a:t>
            </a:r>
            <a:r>
              <a:rPr lang="en-US" altLang="zh-CN" sz="1400" dirty="0">
                <a:solidFill>
                  <a:schemeClr val="bg1"/>
                </a:solidFill>
                <a:latin typeface="微软雅黑" panose="020B0503020204020204" pitchFamily="34" charset="-122"/>
                <a:ea typeface="微软雅黑" panose="020B0503020204020204" pitchFamily="34" charset="-122"/>
              </a:rPr>
              <a:t>M</a:t>
            </a:r>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N</a:t>
            </a:r>
            <a:r>
              <a:rPr lang="zh-CN" altLang="en-US" sz="1400" dirty="0">
                <a:solidFill>
                  <a:schemeClr val="bg1"/>
                </a:solidFill>
                <a:latin typeface="微软雅黑" panose="020B0503020204020204" pitchFamily="34" charset="-122"/>
                <a:ea typeface="微软雅黑" panose="020B0503020204020204" pitchFamily="34" charset="-122"/>
              </a:rPr>
              <a:t>两国作为待判样本（如表</a:t>
            </a:r>
            <a:r>
              <a:rPr lang="en-US" altLang="zh-CN" sz="1400" dirty="0">
                <a:solidFill>
                  <a:schemeClr val="bg1"/>
                </a:solidFill>
                <a:latin typeface="微软雅黑" panose="020B0503020204020204" pitchFamily="34" charset="-122"/>
                <a:ea typeface="微软雅黑" panose="020B0503020204020204" pitchFamily="34" charset="-122"/>
              </a:rPr>
              <a:t>2-8</a:t>
            </a:r>
            <a:r>
              <a:rPr lang="zh-CN" altLang="en-US" sz="1400" dirty="0">
                <a:solidFill>
                  <a:schemeClr val="bg1"/>
                </a:solidFill>
                <a:latin typeface="微软雅黑" panose="020B0503020204020204" pitchFamily="34" charset="-122"/>
                <a:ea typeface="微软雅黑" panose="020B0503020204020204" pitchFamily="34" charset="-122"/>
              </a:rPr>
              <a:t>所示）。要求</a:t>
            </a:r>
            <a:r>
              <a:rPr lang="zh-CN" altLang="en-US" sz="1400" dirty="0" smtClean="0">
                <a:solidFill>
                  <a:schemeClr val="bg1"/>
                </a:solidFill>
                <a:latin typeface="微软雅黑" panose="020B0503020204020204" pitchFamily="34" charset="-122"/>
                <a:ea typeface="微软雅黑" panose="020B0503020204020204" pitchFamily="34" charset="-122"/>
              </a:rPr>
              <a:t>：</a:t>
            </a:r>
            <a:endParaRPr lang="en-US" altLang="zh-CN" sz="1400" dirty="0" smtClean="0">
              <a:solidFill>
                <a:schemeClr val="bg1"/>
              </a:solidFill>
              <a:latin typeface="微软雅黑" panose="020B0503020204020204" pitchFamily="34" charset="-122"/>
              <a:ea typeface="微软雅黑" panose="020B0503020204020204" pitchFamily="34" charset="-122"/>
            </a:endParaRPr>
          </a:p>
          <a:p>
            <a:pPr algn="just"/>
            <a:r>
              <a:rPr lang="zh-CN" altLang="en-US" sz="1400" dirty="0" smtClean="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1</a:t>
            </a:r>
            <a:r>
              <a:rPr lang="zh-CN" altLang="en-US" sz="1400" dirty="0">
                <a:solidFill>
                  <a:schemeClr val="bg1"/>
                </a:solidFill>
                <a:latin typeface="微软雅黑" panose="020B0503020204020204" pitchFamily="34" charset="-122"/>
                <a:ea typeface="微软雅黑" panose="020B0503020204020204" pitchFamily="34" charset="-122"/>
              </a:rPr>
              <a:t>）作距离判别分析（假定两总体协方差阵相等）；</a:t>
            </a:r>
          </a:p>
          <a:p>
            <a:pPr algn="just"/>
            <a:r>
              <a:rPr lang="zh-CN" altLang="en-US" sz="1400" dirty="0">
                <a:solidFill>
                  <a:schemeClr val="bg1"/>
                </a:solidFill>
                <a:latin typeface="微软雅黑" panose="020B0503020204020204" pitchFamily="34" charset="-122"/>
                <a:ea typeface="微软雅黑" panose="020B0503020204020204" pitchFamily="34" charset="-122"/>
              </a:rPr>
              <a:t>（</a:t>
            </a:r>
            <a:r>
              <a:rPr lang="en-US" altLang="zh-CN" sz="1400" dirty="0">
                <a:solidFill>
                  <a:schemeClr val="bg1"/>
                </a:solidFill>
                <a:latin typeface="微软雅黑" panose="020B0503020204020204" pitchFamily="34" charset="-122"/>
                <a:ea typeface="微软雅黑" panose="020B0503020204020204" pitchFamily="34" charset="-122"/>
              </a:rPr>
              <a:t>2</a:t>
            </a:r>
            <a:r>
              <a:rPr lang="zh-CN" altLang="en-US" sz="1400" dirty="0">
                <a:solidFill>
                  <a:schemeClr val="bg1"/>
                </a:solidFill>
                <a:latin typeface="微软雅黑" panose="020B0503020204020204" pitchFamily="34" charset="-122"/>
                <a:ea typeface="微软雅黑" panose="020B0503020204020204" pitchFamily="34" charset="-122"/>
              </a:rPr>
              <a:t>）作</a:t>
            </a:r>
            <a:r>
              <a:rPr lang="en-US" altLang="zh-CN" sz="1400" dirty="0">
                <a:solidFill>
                  <a:schemeClr val="bg1"/>
                </a:solidFill>
                <a:latin typeface="微软雅黑" panose="020B0503020204020204" pitchFamily="34" charset="-122"/>
                <a:ea typeface="微软雅黑" panose="020B0503020204020204" pitchFamily="34" charset="-122"/>
              </a:rPr>
              <a:t>Fisher</a:t>
            </a:r>
            <a:r>
              <a:rPr lang="zh-CN" altLang="en-US" sz="1400" dirty="0">
                <a:solidFill>
                  <a:schemeClr val="bg1"/>
                </a:solidFill>
                <a:latin typeface="微软雅黑" panose="020B0503020204020204" pitchFamily="34" charset="-122"/>
                <a:ea typeface="微软雅黑" panose="020B0503020204020204" pitchFamily="34" charset="-122"/>
              </a:rPr>
              <a:t>判别分析</a:t>
            </a:r>
            <a:r>
              <a:rPr lang="zh-CN" altLang="en-US" sz="1400" dirty="0" smtClean="0">
                <a:solidFill>
                  <a:schemeClr val="bg1"/>
                </a:solidFill>
                <a:latin typeface="微软雅黑" panose="020B0503020204020204" pitchFamily="34" charset="-122"/>
                <a:ea typeface="微软雅黑" panose="020B0503020204020204" pitchFamily="34" charset="-122"/>
              </a:rPr>
              <a:t>。</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2715358111"/>
              </p:ext>
            </p:extLst>
          </p:nvPr>
        </p:nvGraphicFramePr>
        <p:xfrm>
          <a:off x="1315489" y="2313856"/>
          <a:ext cx="9680845" cy="4327320"/>
        </p:xfrm>
        <a:graphic>
          <a:graphicData uri="http://schemas.openxmlformats.org/drawingml/2006/table">
            <a:tbl>
              <a:tblPr/>
              <a:tblGrid>
                <a:gridCol w="1655742">
                  <a:extLst>
                    <a:ext uri="{9D8B030D-6E8A-4147-A177-3AD203B41FA5}">
                      <a16:colId xmlns:a16="http://schemas.microsoft.com/office/drawing/2014/main" val="20000"/>
                    </a:ext>
                  </a:extLst>
                </a:gridCol>
                <a:gridCol w="688921">
                  <a:extLst>
                    <a:ext uri="{9D8B030D-6E8A-4147-A177-3AD203B41FA5}">
                      <a16:colId xmlns:a16="http://schemas.microsoft.com/office/drawing/2014/main" val="20001"/>
                    </a:ext>
                  </a:extLst>
                </a:gridCol>
                <a:gridCol w="1927813">
                  <a:extLst>
                    <a:ext uri="{9D8B030D-6E8A-4147-A177-3AD203B41FA5}">
                      <a16:colId xmlns:a16="http://schemas.microsoft.com/office/drawing/2014/main" val="20002"/>
                    </a:ext>
                  </a:extLst>
                </a:gridCol>
                <a:gridCol w="1927813">
                  <a:extLst>
                    <a:ext uri="{9D8B030D-6E8A-4147-A177-3AD203B41FA5}">
                      <a16:colId xmlns:a16="http://schemas.microsoft.com/office/drawing/2014/main" val="20003"/>
                    </a:ext>
                  </a:extLst>
                </a:gridCol>
                <a:gridCol w="1740278">
                  <a:extLst>
                    <a:ext uri="{9D8B030D-6E8A-4147-A177-3AD203B41FA5}">
                      <a16:colId xmlns:a16="http://schemas.microsoft.com/office/drawing/2014/main" val="20004"/>
                    </a:ext>
                  </a:extLst>
                </a:gridCol>
                <a:gridCol w="1740278">
                  <a:extLst>
                    <a:ext uri="{9D8B030D-6E8A-4147-A177-3AD203B41FA5}">
                      <a16:colId xmlns:a16="http://schemas.microsoft.com/office/drawing/2014/main" val="20005"/>
                    </a:ext>
                  </a:extLst>
                </a:gridCol>
              </a:tblGrid>
              <a:tr h="341303">
                <a:tc>
                  <a:txBody>
                    <a:bodyPr/>
                    <a:lstStyle/>
                    <a:p>
                      <a:pPr indent="127000" algn="ctr">
                        <a:spcAft>
                          <a:spcPts val="0"/>
                        </a:spcAft>
                      </a:pPr>
                      <a:r>
                        <a:rPr lang="zh-CN" sz="1600" kern="100" dirty="0">
                          <a:effectLst/>
                          <a:latin typeface="Times New Roman" panose="02020603050405020304" pitchFamily="18" charset="0"/>
                          <a:ea typeface="宋体" panose="02010600030101010101" pitchFamily="2" charset="-122"/>
                          <a:cs typeface="Times New Roman" panose="02020603050405020304" pitchFamily="18" charset="0"/>
                        </a:rPr>
                        <a:t>类别</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序号</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国家</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出生时的预期寿命</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100" baseline="-25000">
                          <a:effectLst/>
                          <a:latin typeface="Times New Roman" panose="02020603050405020304" pitchFamily="18" charset="0"/>
                          <a:ea typeface="宋体" panose="02010600030101010101" pitchFamily="2" charset="-122"/>
                          <a:cs typeface="Times New Roman" panose="02020603050405020304" pitchFamily="18" charset="0"/>
                        </a:rPr>
                        <a:t>1</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成人识字率</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100" baseline="-25000">
                          <a:effectLst/>
                          <a:latin typeface="Times New Roman" panose="02020603050405020304" pitchFamily="18" charset="0"/>
                          <a:ea typeface="宋体" panose="02010600030101010101" pitchFamily="2" charset="-122"/>
                          <a:cs typeface="Times New Roman" panose="02020603050405020304" pitchFamily="18" charset="0"/>
                        </a:rPr>
                        <a:t>2</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实际人均</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GDP(x</a:t>
                      </a:r>
                      <a:r>
                        <a:rPr lang="en-US" sz="1600" kern="100" baseline="-25000">
                          <a:effectLst/>
                          <a:latin typeface="Times New Roman" panose="02020603050405020304" pitchFamily="18" charset="0"/>
                          <a:ea typeface="宋体" panose="02010600030101010101" pitchFamily="2" charset="-122"/>
                          <a:cs typeface="Times New Roman" panose="02020603050405020304" pitchFamily="18" charset="0"/>
                        </a:rPr>
                        <a:t>3</a:t>
                      </a: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9970">
                <a:tc rowSpan="5">
                  <a:txBody>
                    <a:bodyPr/>
                    <a:lstStyle/>
                    <a:p>
                      <a:pPr indent="127000" algn="ctr">
                        <a:spcAft>
                          <a:spcPts val="0"/>
                        </a:spcAft>
                      </a:pP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第一类（高发展水平国家）</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76</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99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5374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9970">
                <a:tc vMerge="1">
                  <a:txBody>
                    <a:bodyPr/>
                    <a:lstStyle/>
                    <a:p>
                      <a:endParaRPr lang="zh-CN" altLang="en-US"/>
                    </a:p>
                  </a:txBody>
                  <a:tcPr/>
                </a:tc>
                <a:tc>
                  <a:txBody>
                    <a:bodyPr/>
                    <a:lstStyle/>
                    <a:p>
                      <a:pPr indent="127000"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B</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79.5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99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5359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9970">
                <a:tc vMerge="1">
                  <a:txBody>
                    <a:bodyPr/>
                    <a:lstStyle/>
                    <a:p>
                      <a:endParaRPr lang="zh-CN" altLang="en-US"/>
                    </a:p>
                  </a:txBody>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C</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78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99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5372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9970">
                <a:tc vMerge="1">
                  <a:txBody>
                    <a:bodyPr/>
                    <a:lstStyle/>
                    <a:p>
                      <a:endParaRPr lang="zh-CN" altLang="en-US"/>
                    </a:p>
                  </a:txBody>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D</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72.1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95.9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5242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9970">
                <a:tc vMerge="1">
                  <a:txBody>
                    <a:bodyPr/>
                    <a:lstStyle/>
                    <a:p>
                      <a:endParaRPr lang="zh-CN" altLang="en-US"/>
                    </a:p>
                  </a:txBody>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E</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73.8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77.7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5370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9970">
                <a:tc rowSpan="5">
                  <a:txBody>
                    <a:bodyPr/>
                    <a:lstStyle/>
                    <a:p>
                      <a:pPr indent="127000" algn="ctr">
                        <a:spcAft>
                          <a:spcPts val="0"/>
                        </a:spcAft>
                      </a:pP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第二类（中等发展水平国家）</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F</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71.2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93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4250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19970">
                <a:tc vMerge="1">
                  <a:txBody>
                    <a:bodyPr/>
                    <a:lstStyle/>
                    <a:p>
                      <a:endParaRPr lang="zh-CN" altLang="en-US"/>
                    </a:p>
                  </a:txBody>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7</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G</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75.3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94.9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3412</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19970">
                <a:tc vMerge="1">
                  <a:txBody>
                    <a:bodyPr/>
                    <a:lstStyle/>
                    <a:p>
                      <a:endParaRPr lang="zh-CN" altLang="en-US"/>
                    </a:p>
                  </a:txBody>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8</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H</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70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91.2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3390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19970">
                <a:tc vMerge="1">
                  <a:txBody>
                    <a:bodyPr/>
                    <a:lstStyle/>
                    <a:p>
                      <a:endParaRPr lang="zh-CN" altLang="en-US"/>
                    </a:p>
                  </a:txBody>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I</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72.8</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99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2300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19970">
                <a:tc vMerge="1">
                  <a:txBody>
                    <a:bodyPr/>
                    <a:lstStyle/>
                    <a:p>
                      <a:endParaRPr lang="zh-CN" altLang="en-US"/>
                    </a:p>
                  </a:txBody>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10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J</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62.9</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80.6</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3799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19970">
                <a:tc rowSpan="2">
                  <a:txBody>
                    <a:bodyPr/>
                    <a:lstStyle/>
                    <a:p>
                      <a:pPr indent="127000" algn="ctr">
                        <a:spcAft>
                          <a:spcPts val="0"/>
                        </a:spcAft>
                      </a:pPr>
                      <a:r>
                        <a:rPr lang="zh-CN" sz="1600" kern="100">
                          <a:effectLst/>
                          <a:latin typeface="Times New Roman" panose="02020603050405020304" pitchFamily="18" charset="0"/>
                          <a:ea typeface="宋体" panose="02010600030101010101" pitchFamily="2" charset="-122"/>
                          <a:cs typeface="Times New Roman" panose="02020603050405020304" pitchFamily="18" charset="0"/>
                        </a:rPr>
                        <a:t>待判样本</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11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M</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68.5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79.3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1950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19970">
                <a:tc vMerge="1">
                  <a:txBody>
                    <a:bodyPr/>
                    <a:lstStyle/>
                    <a:p>
                      <a:endParaRPr lang="zh-CN" altLang="en-US"/>
                    </a:p>
                  </a:txBody>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12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N</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77.6</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93.8</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5233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14" name="矩形 13"/>
          <p:cNvSpPr/>
          <p:nvPr/>
        </p:nvSpPr>
        <p:spPr>
          <a:xfrm>
            <a:off x="11106480" y="5902512"/>
            <a:ext cx="789266" cy="738664"/>
          </a:xfrm>
          <a:prstGeom prst="rect">
            <a:avLst/>
          </a:prstGeom>
        </p:spPr>
        <p:txBody>
          <a:bodyPr wrap="square">
            <a:spAutoFit/>
          </a:bodyPr>
          <a:lstStyle/>
          <a:p>
            <a:r>
              <a:rPr lang="zh-CN" altLang="en-US" sz="1400" dirty="0" smtClean="0">
                <a:latin typeface="微软雅黑" panose="020B0503020204020204" pitchFamily="34" charset="-122"/>
                <a:ea typeface="微软雅黑" panose="020B0503020204020204" pitchFamily="34" charset="-122"/>
              </a:rPr>
              <a:t>相关</a:t>
            </a:r>
            <a:r>
              <a:rPr lang="zh-CN" altLang="en-US" sz="1400" dirty="0">
                <a:latin typeface="微软雅黑" panose="020B0503020204020204" pitchFamily="34" charset="-122"/>
                <a:ea typeface="微软雅黑" panose="020B0503020204020204" pitchFamily="34" charset="-122"/>
              </a:rPr>
              <a:t>关系的类型</a:t>
            </a:r>
          </a:p>
        </p:txBody>
      </p:sp>
    </p:spTree>
    <p:extLst>
      <p:ext uri="{BB962C8B-B14F-4D97-AF65-F5344CB8AC3E}">
        <p14:creationId xmlns:p14="http://schemas.microsoft.com/office/powerpoint/2010/main" val="1260668490"/>
      </p:ext>
    </p:extLst>
  </p:cSld>
  <p:clrMapOvr>
    <a:masterClrMapping/>
  </p:clrMapOvr>
  <p:transition spd="med">
    <p:pull/>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对象 16"/>
          <p:cNvGraphicFramePr>
            <a:graphicFrameLocks noChangeAspect="1"/>
          </p:cNvGraphicFramePr>
          <p:nvPr>
            <p:extLst>
              <p:ext uri="{D42A27DB-BD31-4B8C-83A1-F6EECF244321}">
                <p14:modId xmlns:p14="http://schemas.microsoft.com/office/powerpoint/2010/main" val="29055325"/>
              </p:ext>
            </p:extLst>
          </p:nvPr>
        </p:nvGraphicFramePr>
        <p:xfrm>
          <a:off x="1314137" y="1509895"/>
          <a:ext cx="1137976" cy="910777"/>
        </p:xfrm>
        <a:graphic>
          <a:graphicData uri="http://schemas.openxmlformats.org/presentationml/2006/ole">
            <mc:AlternateContent xmlns:mc="http://schemas.openxmlformats.org/markup-compatibility/2006">
              <mc:Choice xmlns:v="urn:schemas-microsoft-com:vml" Requires="v">
                <p:oleObj spid="_x0000_s16308" r:id="rId3" imgW="939392" imgH="710891" progId="Equation.DSMT4">
                  <p:embed/>
                </p:oleObj>
              </mc:Choice>
              <mc:Fallback>
                <p:oleObj r:id="rId3" imgW="939392" imgH="71089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4137" y="1509895"/>
                        <a:ext cx="1137976" cy="910777"/>
                      </a:xfrm>
                      <a:prstGeom prst="rect">
                        <a:avLst/>
                      </a:prstGeom>
                      <a:noFill/>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156906754"/>
              </p:ext>
            </p:extLst>
          </p:nvPr>
        </p:nvGraphicFramePr>
        <p:xfrm>
          <a:off x="2675242" y="1526632"/>
          <a:ext cx="1225120" cy="890821"/>
        </p:xfrm>
        <a:graphic>
          <a:graphicData uri="http://schemas.openxmlformats.org/presentationml/2006/ole">
            <mc:AlternateContent xmlns:mc="http://schemas.openxmlformats.org/markup-compatibility/2006">
              <mc:Choice xmlns:v="urn:schemas-microsoft-com:vml" Requires="v">
                <p:oleObj spid="_x0000_s16309" r:id="rId5" imgW="965200" imgH="711200" progId="Equation.DSMT4">
                  <p:embed/>
                </p:oleObj>
              </mc:Choice>
              <mc:Fallback>
                <p:oleObj r:id="rId5" imgW="965200" imgH="71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5242" y="1526632"/>
                        <a:ext cx="1225120" cy="890821"/>
                      </a:xfrm>
                      <a:prstGeom prst="rect">
                        <a:avLst/>
                      </a:prstGeom>
                      <a:noFill/>
                    </p:spPr>
                  </p:pic>
                </p:oleObj>
              </mc:Fallback>
            </mc:AlternateContent>
          </a:graphicData>
        </a:graphic>
      </p:graphicFrame>
      <p:sp>
        <p:nvSpPr>
          <p:cNvPr id="20" name="Rectangle 6"/>
          <p:cNvSpPr>
            <a:spLocks noChangeArrowheads="1"/>
          </p:cNvSpPr>
          <p:nvPr/>
        </p:nvSpPr>
        <p:spPr bwMode="auto">
          <a:xfrm>
            <a:off x="7759084" y="3338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1" name="对象 20"/>
          <p:cNvGraphicFramePr>
            <a:graphicFrameLocks noChangeAspect="1"/>
          </p:cNvGraphicFramePr>
          <p:nvPr>
            <p:extLst>
              <p:ext uri="{D42A27DB-BD31-4B8C-83A1-F6EECF244321}">
                <p14:modId xmlns:p14="http://schemas.microsoft.com/office/powerpoint/2010/main" val="3247271545"/>
              </p:ext>
            </p:extLst>
          </p:nvPr>
        </p:nvGraphicFramePr>
        <p:xfrm>
          <a:off x="985557" y="2875163"/>
          <a:ext cx="3840163" cy="731838"/>
        </p:xfrm>
        <a:graphic>
          <a:graphicData uri="http://schemas.openxmlformats.org/presentationml/2006/ole">
            <mc:AlternateContent xmlns:mc="http://schemas.openxmlformats.org/markup-compatibility/2006">
              <mc:Choice xmlns:v="urn:schemas-microsoft-com:vml" Requires="v">
                <p:oleObj spid="_x0000_s16310" r:id="rId7" imgW="3784600" imgH="711200" progId="Equation.DSMT4">
                  <p:embed/>
                </p:oleObj>
              </mc:Choice>
              <mc:Fallback>
                <p:oleObj r:id="rId7" imgW="3784600" imgH="7112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5557" y="2875163"/>
                        <a:ext cx="3840163"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8"/>
          <p:cNvSpPr>
            <a:spLocks noChangeArrowheads="1"/>
          </p:cNvSpPr>
          <p:nvPr/>
        </p:nvSpPr>
        <p:spPr bwMode="auto">
          <a:xfrm>
            <a:off x="7525678" y="13069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 name="对象 22"/>
          <p:cNvGraphicFramePr>
            <a:graphicFrameLocks noChangeAspect="1"/>
          </p:cNvGraphicFramePr>
          <p:nvPr>
            <p:extLst>
              <p:ext uri="{D42A27DB-BD31-4B8C-83A1-F6EECF244321}">
                <p14:modId xmlns:p14="http://schemas.microsoft.com/office/powerpoint/2010/main" val="1308096104"/>
              </p:ext>
            </p:extLst>
          </p:nvPr>
        </p:nvGraphicFramePr>
        <p:xfrm>
          <a:off x="883005" y="3661118"/>
          <a:ext cx="4389438" cy="731838"/>
        </p:xfrm>
        <a:graphic>
          <a:graphicData uri="http://schemas.openxmlformats.org/presentationml/2006/ole">
            <mc:AlternateContent xmlns:mc="http://schemas.openxmlformats.org/markup-compatibility/2006">
              <mc:Choice xmlns:v="urn:schemas-microsoft-com:vml" Requires="v">
                <p:oleObj spid="_x0000_s16311" r:id="rId9" imgW="4330700" imgH="711200" progId="Equation.DSMT4">
                  <p:embed/>
                </p:oleObj>
              </mc:Choice>
              <mc:Fallback>
                <p:oleObj r:id="rId9" imgW="4330700" imgH="7112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3005" y="3661118"/>
                        <a:ext cx="4389438"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Rectangle 10"/>
          <p:cNvSpPr>
            <a:spLocks noChangeArrowheads="1"/>
          </p:cNvSpPr>
          <p:nvPr/>
        </p:nvSpPr>
        <p:spPr bwMode="auto">
          <a:xfrm>
            <a:off x="7759084" y="22479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 name="对象 24"/>
          <p:cNvGraphicFramePr>
            <a:graphicFrameLocks noChangeAspect="1"/>
          </p:cNvGraphicFramePr>
          <p:nvPr>
            <p:extLst>
              <p:ext uri="{D42A27DB-BD31-4B8C-83A1-F6EECF244321}">
                <p14:modId xmlns:p14="http://schemas.microsoft.com/office/powerpoint/2010/main" val="1166960377"/>
              </p:ext>
            </p:extLst>
          </p:nvPr>
        </p:nvGraphicFramePr>
        <p:xfrm>
          <a:off x="874127" y="4418579"/>
          <a:ext cx="3565525" cy="731838"/>
        </p:xfrm>
        <a:graphic>
          <a:graphicData uri="http://schemas.openxmlformats.org/presentationml/2006/ole">
            <mc:AlternateContent xmlns:mc="http://schemas.openxmlformats.org/markup-compatibility/2006">
              <mc:Choice xmlns:v="urn:schemas-microsoft-com:vml" Requires="v">
                <p:oleObj spid="_x0000_s16312" r:id="rId11" imgW="3594100" imgH="711200" progId="Equation.DSMT4">
                  <p:embed/>
                </p:oleObj>
              </mc:Choice>
              <mc:Fallback>
                <p:oleObj r:id="rId11" imgW="3594100" imgH="7112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4127" y="4418579"/>
                        <a:ext cx="3565525"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12"/>
          <p:cNvSpPr>
            <a:spLocks noChangeArrowheads="1"/>
          </p:cNvSpPr>
          <p:nvPr/>
        </p:nvSpPr>
        <p:spPr bwMode="auto">
          <a:xfrm>
            <a:off x="7759084" y="30521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7" name="对象 26"/>
          <p:cNvGraphicFramePr>
            <a:graphicFrameLocks noChangeAspect="1"/>
          </p:cNvGraphicFramePr>
          <p:nvPr>
            <p:extLst>
              <p:ext uri="{D42A27DB-BD31-4B8C-83A1-F6EECF244321}">
                <p14:modId xmlns:p14="http://schemas.microsoft.com/office/powerpoint/2010/main" val="2920260552"/>
              </p:ext>
            </p:extLst>
          </p:nvPr>
        </p:nvGraphicFramePr>
        <p:xfrm>
          <a:off x="2104829" y="5224998"/>
          <a:ext cx="2651125" cy="731838"/>
        </p:xfrm>
        <a:graphic>
          <a:graphicData uri="http://schemas.openxmlformats.org/presentationml/2006/ole">
            <mc:AlternateContent xmlns:mc="http://schemas.openxmlformats.org/markup-compatibility/2006">
              <mc:Choice xmlns:v="urn:schemas-microsoft-com:vml" Requires="v">
                <p:oleObj spid="_x0000_s16313" r:id="rId13" imgW="2667000" imgH="711200" progId="Equation.DSMT4">
                  <p:embed/>
                </p:oleObj>
              </mc:Choice>
              <mc:Fallback>
                <p:oleObj r:id="rId13" imgW="2667000" imgH="7112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04829" y="5224998"/>
                        <a:ext cx="2651125"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14"/>
          <p:cNvSpPr>
            <a:spLocks noChangeArrowheads="1"/>
          </p:cNvSpPr>
          <p:nvPr/>
        </p:nvSpPr>
        <p:spPr bwMode="auto">
          <a:xfrm>
            <a:off x="7436175" y="34537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 name="对象 29"/>
          <p:cNvGraphicFramePr>
            <a:graphicFrameLocks noChangeAspect="1"/>
          </p:cNvGraphicFramePr>
          <p:nvPr>
            <p:extLst>
              <p:ext uri="{D42A27DB-BD31-4B8C-83A1-F6EECF244321}">
                <p14:modId xmlns:p14="http://schemas.microsoft.com/office/powerpoint/2010/main" val="2808475033"/>
              </p:ext>
            </p:extLst>
          </p:nvPr>
        </p:nvGraphicFramePr>
        <p:xfrm>
          <a:off x="1884567" y="6025551"/>
          <a:ext cx="2835275" cy="731838"/>
        </p:xfrm>
        <a:graphic>
          <a:graphicData uri="http://schemas.openxmlformats.org/presentationml/2006/ole">
            <mc:AlternateContent xmlns:mc="http://schemas.openxmlformats.org/markup-compatibility/2006">
              <mc:Choice xmlns:v="urn:schemas-microsoft-com:vml" Requires="v">
                <p:oleObj spid="_x0000_s16314" r:id="rId15" imgW="2844800" imgH="711200" progId="Equation.DSMT4">
                  <p:embed/>
                </p:oleObj>
              </mc:Choice>
              <mc:Fallback>
                <p:oleObj r:id="rId15" imgW="2844800" imgH="7112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84567" y="6025551"/>
                        <a:ext cx="2835275"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Rectangle 23"/>
          <p:cNvSpPr>
            <a:spLocks noChangeArrowheads="1"/>
          </p:cNvSpPr>
          <p:nvPr/>
        </p:nvSpPr>
        <p:spPr bwMode="auto">
          <a:xfrm>
            <a:off x="1154029" y="4096871"/>
            <a:ext cx="132901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2" name="对象 31"/>
          <p:cNvGraphicFramePr>
            <a:graphicFrameLocks noChangeAspect="1"/>
          </p:cNvGraphicFramePr>
          <p:nvPr>
            <p:extLst>
              <p:ext uri="{D42A27DB-BD31-4B8C-83A1-F6EECF244321}">
                <p14:modId xmlns:p14="http://schemas.microsoft.com/office/powerpoint/2010/main" val="1653135008"/>
              </p:ext>
            </p:extLst>
          </p:nvPr>
        </p:nvGraphicFramePr>
        <p:xfrm>
          <a:off x="6626023" y="1431949"/>
          <a:ext cx="1323751" cy="406492"/>
        </p:xfrm>
        <a:graphic>
          <a:graphicData uri="http://schemas.openxmlformats.org/presentationml/2006/ole">
            <mc:AlternateContent xmlns:mc="http://schemas.openxmlformats.org/markup-compatibility/2006">
              <mc:Choice xmlns:v="urn:schemas-microsoft-com:vml" Requires="v">
                <p:oleObj spid="_x0000_s16315" r:id="rId17" imgW="1193800" imgH="342900" progId="Equation.DSMT4">
                  <p:embed/>
                </p:oleObj>
              </mc:Choice>
              <mc:Fallback>
                <p:oleObj r:id="rId17" imgW="1193800" imgH="342900"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626023" y="1431949"/>
                        <a:ext cx="1323751" cy="406492"/>
                      </a:xfrm>
                      <a:prstGeom prst="rect">
                        <a:avLst/>
                      </a:prstGeom>
                      <a:noFill/>
                    </p:spPr>
                  </p:pic>
                </p:oleObj>
              </mc:Fallback>
            </mc:AlternateContent>
          </a:graphicData>
        </a:graphic>
      </p:graphicFrame>
      <p:graphicFrame>
        <p:nvGraphicFramePr>
          <p:cNvPr id="34" name="对象 33"/>
          <p:cNvGraphicFramePr>
            <a:graphicFrameLocks noChangeAspect="1"/>
          </p:cNvGraphicFramePr>
          <p:nvPr>
            <p:extLst>
              <p:ext uri="{D42A27DB-BD31-4B8C-83A1-F6EECF244321}">
                <p14:modId xmlns:p14="http://schemas.microsoft.com/office/powerpoint/2010/main" val="2644798811"/>
              </p:ext>
            </p:extLst>
          </p:nvPr>
        </p:nvGraphicFramePr>
        <p:xfrm>
          <a:off x="6172798" y="1936807"/>
          <a:ext cx="5488834" cy="384536"/>
        </p:xfrm>
        <a:graphic>
          <a:graphicData uri="http://schemas.openxmlformats.org/presentationml/2006/ole">
            <mc:AlternateContent xmlns:mc="http://schemas.openxmlformats.org/markup-compatibility/2006">
              <mc:Choice xmlns:v="urn:schemas-microsoft-com:vml" Requires="v">
                <p:oleObj spid="_x0000_s16316" r:id="rId19" imgW="5410200" imgH="342900" progId="Equation.DSMT4">
                  <p:embed/>
                </p:oleObj>
              </mc:Choice>
              <mc:Fallback>
                <p:oleObj r:id="rId19" imgW="5410200" imgH="3429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72798" y="1936807"/>
                        <a:ext cx="5488834" cy="384536"/>
                      </a:xfrm>
                      <a:prstGeom prst="rect">
                        <a:avLst/>
                      </a:prstGeom>
                      <a:noFill/>
                    </p:spPr>
                  </p:pic>
                </p:oleObj>
              </mc:Fallback>
            </mc:AlternateContent>
          </a:graphicData>
        </a:graphic>
      </p:graphicFrame>
      <p:sp>
        <p:nvSpPr>
          <p:cNvPr id="35" name="Rectangle 27"/>
          <p:cNvSpPr>
            <a:spLocks noChangeArrowheads="1"/>
          </p:cNvSpPr>
          <p:nvPr/>
        </p:nvSpPr>
        <p:spPr bwMode="auto">
          <a:xfrm>
            <a:off x="6437086" y="5115303"/>
            <a:ext cx="1149016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6" name="对象 35"/>
          <p:cNvGraphicFramePr>
            <a:graphicFrameLocks noChangeAspect="1"/>
          </p:cNvGraphicFramePr>
          <p:nvPr>
            <p:extLst>
              <p:ext uri="{D42A27DB-BD31-4B8C-83A1-F6EECF244321}">
                <p14:modId xmlns:p14="http://schemas.microsoft.com/office/powerpoint/2010/main" val="3679461613"/>
              </p:ext>
            </p:extLst>
          </p:nvPr>
        </p:nvGraphicFramePr>
        <p:xfrm>
          <a:off x="6188377" y="3607805"/>
          <a:ext cx="5687374" cy="218381"/>
        </p:xfrm>
        <a:graphic>
          <a:graphicData uri="http://schemas.openxmlformats.org/presentationml/2006/ole">
            <mc:AlternateContent xmlns:mc="http://schemas.openxmlformats.org/markup-compatibility/2006">
              <mc:Choice xmlns:v="urn:schemas-microsoft-com:vml" Requires="v">
                <p:oleObj spid="_x0000_s16317" r:id="rId21" imgW="4749800" imgH="203200" progId="Equation.DSMT4">
                  <p:embed/>
                </p:oleObj>
              </mc:Choice>
              <mc:Fallback>
                <p:oleObj r:id="rId21" imgW="4749800" imgH="20320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188377" y="3607805"/>
                        <a:ext cx="5687374" cy="218381"/>
                      </a:xfrm>
                      <a:prstGeom prst="rect">
                        <a:avLst/>
                      </a:prstGeom>
                      <a:noFill/>
                    </p:spPr>
                  </p:pic>
                </p:oleObj>
              </mc:Fallback>
            </mc:AlternateContent>
          </a:graphicData>
        </a:graphic>
      </p:graphicFrame>
      <p:sp>
        <p:nvSpPr>
          <p:cNvPr id="37" name="Rectangle 29"/>
          <p:cNvSpPr>
            <a:spLocks noChangeArrowheads="1"/>
          </p:cNvSpPr>
          <p:nvPr/>
        </p:nvSpPr>
        <p:spPr bwMode="auto">
          <a:xfrm>
            <a:off x="6437086" y="564605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8" name="对象 37"/>
          <p:cNvGraphicFramePr>
            <a:graphicFrameLocks noChangeAspect="1"/>
          </p:cNvGraphicFramePr>
          <p:nvPr>
            <p:extLst>
              <p:ext uri="{D42A27DB-BD31-4B8C-83A1-F6EECF244321}">
                <p14:modId xmlns:p14="http://schemas.microsoft.com/office/powerpoint/2010/main" val="2692527223"/>
              </p:ext>
            </p:extLst>
          </p:nvPr>
        </p:nvGraphicFramePr>
        <p:xfrm>
          <a:off x="6188377" y="4818513"/>
          <a:ext cx="5598554" cy="223554"/>
        </p:xfrm>
        <a:graphic>
          <a:graphicData uri="http://schemas.openxmlformats.org/presentationml/2006/ole">
            <mc:AlternateContent xmlns:mc="http://schemas.openxmlformats.org/markup-compatibility/2006">
              <mc:Choice xmlns:v="urn:schemas-microsoft-com:vml" Requires="v">
                <p:oleObj spid="_x0000_s16318" r:id="rId23" imgW="4610100" imgH="203200" progId="Equation.DSMT4">
                  <p:embed/>
                </p:oleObj>
              </mc:Choice>
              <mc:Fallback>
                <p:oleObj r:id="rId23" imgW="4610100" imgH="20320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188377" y="4818513"/>
                        <a:ext cx="5598554" cy="223554"/>
                      </a:xfrm>
                      <a:prstGeom prst="rect">
                        <a:avLst/>
                      </a:prstGeom>
                      <a:noFill/>
                    </p:spPr>
                  </p:pic>
                </p:oleObj>
              </mc:Fallback>
            </mc:AlternateContent>
          </a:graphicData>
        </a:graphic>
      </p:graphicFrame>
      <p:sp>
        <p:nvSpPr>
          <p:cNvPr id="39" name="文本框 38"/>
          <p:cNvSpPr txBox="1"/>
          <p:nvPr/>
        </p:nvSpPr>
        <p:spPr>
          <a:xfrm>
            <a:off x="734559" y="253552"/>
            <a:ext cx="1521529" cy="400110"/>
          </a:xfrm>
          <a:prstGeom prst="rect">
            <a:avLst/>
          </a:prstGeom>
          <a:noFill/>
        </p:spPr>
        <p:txBody>
          <a:bodyPr wrap="square" rtlCol="0">
            <a:spAutoFit/>
          </a:bodyPr>
          <a:lstStyle/>
          <a:p>
            <a:pPr marL="0" lvl="3"/>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距离判别</a:t>
            </a:r>
            <a:endParaRPr lang="zh-CN" altLang="en-US" sz="2000" dirty="0">
              <a:latin typeface="微软雅黑" panose="020B0503020204020204" pitchFamily="34" charset="-122"/>
              <a:ea typeface="微软雅黑" panose="020B0503020204020204" pitchFamily="34" charset="-122"/>
            </a:endParaRPr>
          </a:p>
        </p:txBody>
      </p:sp>
      <p:sp>
        <p:nvSpPr>
          <p:cNvPr id="41" name="矩形 40"/>
          <p:cNvSpPr/>
          <p:nvPr/>
        </p:nvSpPr>
        <p:spPr>
          <a:xfrm>
            <a:off x="1230308" y="1013089"/>
            <a:ext cx="2031325"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计算</a:t>
            </a:r>
            <a:r>
              <a:rPr lang="zh-CN" altLang="en-US" sz="1600" dirty="0">
                <a:latin typeface="微软雅黑" panose="020B0503020204020204" pitchFamily="34" charset="-122"/>
                <a:ea typeface="微软雅黑" panose="020B0503020204020204" pitchFamily="34" charset="-122"/>
              </a:rPr>
              <a:t>两类样本均值：</a:t>
            </a:r>
          </a:p>
        </p:txBody>
      </p:sp>
      <p:sp>
        <p:nvSpPr>
          <p:cNvPr id="42" name="矩形 41"/>
          <p:cNvSpPr/>
          <p:nvPr/>
        </p:nvSpPr>
        <p:spPr>
          <a:xfrm>
            <a:off x="1200824" y="2594709"/>
            <a:ext cx="3057247" cy="338554"/>
          </a:xfrm>
          <a:prstGeom prst="rect">
            <a:avLst/>
          </a:prstGeom>
        </p:spPr>
        <p:txBody>
          <a:bodyPr wrap="none">
            <a:spAutoFit/>
          </a:bodyPr>
          <a:lstStyle/>
          <a:p>
            <a:r>
              <a:rPr lang="zh-CN" altLang="zh-CN" sz="1600" dirty="0" smtClean="0">
                <a:latin typeface="微软雅黑" panose="020B0503020204020204" pitchFamily="34" charset="-122"/>
                <a:ea typeface="微软雅黑" panose="020B0503020204020204" pitchFamily="34" charset="-122"/>
              </a:rPr>
              <a:t>计算</a:t>
            </a:r>
            <a:r>
              <a:rPr lang="zh-CN" altLang="zh-CN" sz="1600" dirty="0">
                <a:latin typeface="微软雅黑" panose="020B0503020204020204" pitchFamily="34" charset="-122"/>
                <a:ea typeface="微软雅黑" panose="020B0503020204020204" pitchFamily="34" charset="-122"/>
              </a:rPr>
              <a:t>样本协方差和总体协</a:t>
            </a:r>
            <a:r>
              <a:rPr lang="zh-CN" altLang="zh-CN" sz="1600" dirty="0" smtClean="0">
                <a:latin typeface="微软雅黑" panose="020B0503020204020204" pitchFamily="34" charset="-122"/>
                <a:ea typeface="微软雅黑" panose="020B0503020204020204" pitchFamily="34" charset="-122"/>
              </a:rPr>
              <a:t>方差</a:t>
            </a:r>
            <a:r>
              <a:rPr lang="zh-CN" altLang="en-US" sz="1600" dirty="0" smtClean="0">
                <a:latin typeface="微软雅黑" panose="020B0503020204020204" pitchFamily="34" charset="-122"/>
                <a:ea typeface="微软雅黑" panose="020B0503020204020204" pitchFamily="34" charset="-122"/>
              </a:rPr>
              <a:t>：</a:t>
            </a:r>
            <a:endParaRPr lang="zh-CN" altLang="zh-CN" sz="1600" dirty="0">
              <a:latin typeface="微软雅黑" panose="020B0503020204020204" pitchFamily="34" charset="-122"/>
              <a:ea typeface="微软雅黑" panose="020B0503020204020204" pitchFamily="34" charset="-122"/>
            </a:endParaRPr>
          </a:p>
        </p:txBody>
      </p:sp>
      <p:sp>
        <p:nvSpPr>
          <p:cNvPr id="43" name="矩形 42"/>
          <p:cNvSpPr/>
          <p:nvPr/>
        </p:nvSpPr>
        <p:spPr>
          <a:xfrm>
            <a:off x="833272" y="1010579"/>
            <a:ext cx="367553" cy="353682"/>
          </a:xfrm>
          <a:prstGeom prst="rect">
            <a:avLst/>
          </a:prstGeom>
          <a:solidFill>
            <a:srgbClr val="685D5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p:txBody>
      </p:sp>
      <p:sp>
        <p:nvSpPr>
          <p:cNvPr id="44" name="矩形 43"/>
          <p:cNvSpPr/>
          <p:nvPr/>
        </p:nvSpPr>
        <p:spPr>
          <a:xfrm>
            <a:off x="833271" y="2573355"/>
            <a:ext cx="367553" cy="353682"/>
          </a:xfrm>
          <a:prstGeom prst="rect">
            <a:avLst/>
          </a:prstGeom>
          <a:solidFill>
            <a:srgbClr val="685D5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2</a:t>
            </a:r>
            <a:endParaRPr lang="zh-CN" altLang="en-US" sz="2000" dirty="0">
              <a:latin typeface="微软雅黑" panose="020B0503020204020204" pitchFamily="34" charset="-122"/>
              <a:ea typeface="微软雅黑" panose="020B0503020204020204" pitchFamily="34" charset="-122"/>
            </a:endParaRPr>
          </a:p>
        </p:txBody>
      </p:sp>
      <p:sp>
        <p:nvSpPr>
          <p:cNvPr id="45" name="矩形 44"/>
          <p:cNvSpPr/>
          <p:nvPr/>
        </p:nvSpPr>
        <p:spPr>
          <a:xfrm>
            <a:off x="6569834" y="1018522"/>
            <a:ext cx="1620957"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求线性判别函数</a:t>
            </a:r>
          </a:p>
        </p:txBody>
      </p:sp>
      <p:sp>
        <p:nvSpPr>
          <p:cNvPr id="46" name="矩形 45"/>
          <p:cNvSpPr/>
          <p:nvPr/>
        </p:nvSpPr>
        <p:spPr>
          <a:xfrm>
            <a:off x="6172798" y="1016012"/>
            <a:ext cx="367553" cy="353682"/>
          </a:xfrm>
          <a:prstGeom prst="rect">
            <a:avLst/>
          </a:prstGeom>
          <a:solidFill>
            <a:srgbClr val="685D5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3</a:t>
            </a:r>
            <a:endParaRPr lang="zh-CN" altLang="en-US" sz="2000" dirty="0">
              <a:latin typeface="微软雅黑" panose="020B0503020204020204" pitchFamily="34" charset="-122"/>
              <a:ea typeface="微软雅黑" panose="020B0503020204020204" pitchFamily="34" charset="-122"/>
            </a:endParaRPr>
          </a:p>
        </p:txBody>
      </p:sp>
      <p:sp>
        <p:nvSpPr>
          <p:cNvPr id="47" name="矩形 46"/>
          <p:cNvSpPr/>
          <p:nvPr/>
        </p:nvSpPr>
        <p:spPr>
          <a:xfrm>
            <a:off x="6555930" y="2619639"/>
            <a:ext cx="1620957"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待判样本归类：</a:t>
            </a:r>
            <a:endParaRPr lang="zh-CN" altLang="zh-CN" sz="1600" dirty="0">
              <a:latin typeface="微软雅黑" panose="020B0503020204020204" pitchFamily="34" charset="-122"/>
              <a:ea typeface="微软雅黑" panose="020B0503020204020204" pitchFamily="34" charset="-122"/>
            </a:endParaRPr>
          </a:p>
        </p:txBody>
      </p:sp>
      <p:sp>
        <p:nvSpPr>
          <p:cNvPr id="48" name="矩形 47"/>
          <p:cNvSpPr/>
          <p:nvPr/>
        </p:nvSpPr>
        <p:spPr>
          <a:xfrm>
            <a:off x="6188377" y="2598285"/>
            <a:ext cx="367553" cy="353682"/>
          </a:xfrm>
          <a:prstGeom prst="rect">
            <a:avLst/>
          </a:prstGeom>
          <a:solidFill>
            <a:srgbClr val="685D5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4</a:t>
            </a:r>
            <a:endParaRPr lang="zh-CN" altLang="en-US" sz="2000" dirty="0">
              <a:latin typeface="微软雅黑" panose="020B0503020204020204" pitchFamily="34" charset="-122"/>
              <a:ea typeface="微软雅黑" panose="020B0503020204020204" pitchFamily="34" charset="-122"/>
            </a:endParaRPr>
          </a:p>
        </p:txBody>
      </p:sp>
      <p:sp>
        <p:nvSpPr>
          <p:cNvPr id="50" name="矩形 49"/>
          <p:cNvSpPr/>
          <p:nvPr/>
        </p:nvSpPr>
        <p:spPr>
          <a:xfrm>
            <a:off x="6512484" y="3155456"/>
            <a:ext cx="1620957" cy="230832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M</a:t>
            </a:r>
            <a:r>
              <a:rPr lang="zh-CN" altLang="en-US" sz="1600" dirty="0">
                <a:latin typeface="微软雅黑" panose="020B0503020204020204" pitchFamily="34" charset="-122"/>
                <a:ea typeface="微软雅黑" panose="020B0503020204020204" pitchFamily="34" charset="-122"/>
              </a:rPr>
              <a:t>国</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判别</a:t>
            </a:r>
            <a:r>
              <a:rPr lang="zh-CN" altLang="en-US" sz="1600" dirty="0">
                <a:latin typeface="微软雅黑" panose="020B0503020204020204" pitchFamily="34" charset="-122"/>
                <a:ea typeface="微软雅黑" panose="020B0503020204020204" pitchFamily="34" charset="-122"/>
              </a:rPr>
              <a:t>到第二类</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N</a:t>
            </a:r>
            <a:r>
              <a:rPr lang="zh-CN" altLang="en-US" sz="1600" dirty="0">
                <a:latin typeface="微软雅黑" panose="020B0503020204020204" pitchFamily="34" charset="-122"/>
                <a:ea typeface="微软雅黑" panose="020B0503020204020204" pitchFamily="34" charset="-122"/>
              </a:rPr>
              <a:t>国</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r>
              <a:rPr lang="zh-CN" altLang="en-US" sz="1600" dirty="0">
                <a:latin typeface="微软雅黑" panose="020B0503020204020204" pitchFamily="34" charset="-122"/>
                <a:ea typeface="微软雅黑" panose="020B0503020204020204" pitchFamily="34" charset="-122"/>
              </a:rPr>
              <a:t>判别到第一类。</a:t>
            </a:r>
          </a:p>
        </p:txBody>
      </p:sp>
      <p:sp>
        <p:nvSpPr>
          <p:cNvPr id="33" name="矩形 32">
            <a:extLst>
              <a:ext uri="{FF2B5EF4-FFF2-40B4-BE49-F238E27FC236}">
                <a16:creationId xmlns:a16="http://schemas.microsoft.com/office/drawing/2014/main" id="{C0C51645-CD26-4300-B487-079B8D179314}"/>
              </a:ext>
            </a:extLst>
          </p:cNvPr>
          <p:cNvSpPr/>
          <p:nvPr/>
        </p:nvSpPr>
        <p:spPr>
          <a:xfrm>
            <a:off x="4458284"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40" name="标题 1"/>
          <p:cNvSpPr txBox="1">
            <a:spLocks/>
          </p:cNvSpPr>
          <p:nvPr/>
        </p:nvSpPr>
        <p:spPr>
          <a:xfrm>
            <a:off x="4542371"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判别分析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费歇尔判别</a:t>
            </a:r>
            <a:endParaRPr lang="zh-CN" altLang="en-US" sz="2400" dirty="0">
              <a:latin typeface="微软雅黑" panose="020B0503020204020204" pitchFamily="34" charset="-122"/>
              <a:ea typeface="微软雅黑" panose="020B0503020204020204" pitchFamily="34" charset="-122"/>
            </a:endParaRPr>
          </a:p>
        </p:txBody>
      </p:sp>
      <p:cxnSp>
        <p:nvCxnSpPr>
          <p:cNvPr id="49" name="直接连接符 48"/>
          <p:cNvCxnSpPr/>
          <p:nvPr/>
        </p:nvCxnSpPr>
        <p:spPr>
          <a:xfrm>
            <a:off x="5742479" y="1041867"/>
            <a:ext cx="0" cy="5488248"/>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152047" y="2456265"/>
            <a:ext cx="11723704" cy="64165"/>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4103404"/>
      </p:ext>
    </p:extLst>
  </p:cSld>
  <p:clrMapOvr>
    <a:masterClrMapping/>
  </p:clrMapOvr>
  <p:transition spd="med">
    <p:pull/>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99483" y="304828"/>
            <a:ext cx="1940274" cy="400110"/>
          </a:xfrm>
          <a:prstGeom prst="rect">
            <a:avLst/>
          </a:prstGeom>
          <a:noFill/>
        </p:spPr>
        <p:txBody>
          <a:bodyPr wrap="square" rtlCol="0">
            <a:spAutoFit/>
          </a:bodyPr>
          <a:lstStyle/>
          <a:p>
            <a:pPr marL="0" lvl="3"/>
            <a:r>
              <a:rPr lang="en-US" altLang="zh-CN"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 Fisher</a:t>
            </a:r>
            <a:r>
              <a:rPr lang="zh-CN" altLang="en-US" sz="2000" dirty="0">
                <a:latin typeface="微软雅黑" panose="020B0503020204020204" pitchFamily="34" charset="-122"/>
                <a:ea typeface="微软雅黑" panose="020B0503020204020204" pitchFamily="34" charset="-122"/>
              </a:rPr>
              <a:t>判别：</a:t>
            </a:r>
          </a:p>
        </p:txBody>
      </p:sp>
      <p:sp>
        <p:nvSpPr>
          <p:cNvPr id="5" name="Rectangle 2"/>
          <p:cNvSpPr>
            <a:spLocks noChangeArrowheads="1"/>
          </p:cNvSpPr>
          <p:nvPr/>
        </p:nvSpPr>
        <p:spPr bwMode="auto">
          <a:xfrm>
            <a:off x="2315910" y="13416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nvPr>
        </p:nvGraphicFramePr>
        <p:xfrm>
          <a:off x="2153540" y="1557715"/>
          <a:ext cx="3933103" cy="850850"/>
        </p:xfrm>
        <a:graphic>
          <a:graphicData uri="http://schemas.openxmlformats.org/presentationml/2006/ole">
            <mc:AlternateContent xmlns:mc="http://schemas.openxmlformats.org/markup-compatibility/2006">
              <mc:Choice xmlns:v="urn:schemas-microsoft-com:vml" Requires="v">
                <p:oleObj spid="_x0000_s16988" r:id="rId3" imgW="3441700" imgH="711200" progId="Equation.DSMT4">
                  <p:embed/>
                </p:oleObj>
              </mc:Choice>
              <mc:Fallback>
                <p:oleObj r:id="rId3" imgW="3441700" imgH="71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3540" y="1557715"/>
                        <a:ext cx="3933103" cy="850850"/>
                      </a:xfrm>
                      <a:prstGeom prst="rect">
                        <a:avLst/>
                      </a:prstGeom>
                      <a:noFill/>
                    </p:spPr>
                  </p:pic>
                </p:oleObj>
              </mc:Fallback>
            </mc:AlternateContent>
          </a:graphicData>
        </a:graphic>
      </p:graphicFrame>
      <p:sp>
        <p:nvSpPr>
          <p:cNvPr id="7" name="Rectangle 4"/>
          <p:cNvSpPr>
            <a:spLocks noChangeArrowheads="1"/>
          </p:cNvSpPr>
          <p:nvPr/>
        </p:nvSpPr>
        <p:spPr bwMode="auto">
          <a:xfrm>
            <a:off x="2264635" y="22988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nvPr>
        </p:nvGraphicFramePr>
        <p:xfrm>
          <a:off x="2153540" y="2523528"/>
          <a:ext cx="4455064" cy="286861"/>
        </p:xfrm>
        <a:graphic>
          <a:graphicData uri="http://schemas.openxmlformats.org/presentationml/2006/ole">
            <mc:AlternateContent xmlns:mc="http://schemas.openxmlformats.org/markup-compatibility/2006">
              <mc:Choice xmlns:v="urn:schemas-microsoft-com:vml" Requires="v">
                <p:oleObj spid="_x0000_s16989" r:id="rId5" imgW="2857500" imgH="228600" progId="Equation.DSMT4">
                  <p:embed/>
                </p:oleObj>
              </mc:Choice>
              <mc:Fallback>
                <p:oleObj r:id="rId5" imgW="28575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3540" y="2523528"/>
                        <a:ext cx="4455064" cy="286861"/>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nvPr>
        </p:nvGraphicFramePr>
        <p:xfrm>
          <a:off x="2153540" y="3459696"/>
          <a:ext cx="2345660" cy="391321"/>
        </p:xfrm>
        <a:graphic>
          <a:graphicData uri="http://schemas.openxmlformats.org/presentationml/2006/ole">
            <mc:AlternateContent xmlns:mc="http://schemas.openxmlformats.org/markup-compatibility/2006">
              <mc:Choice xmlns:v="urn:schemas-microsoft-com:vml" Requires="v">
                <p:oleObj spid="_x0000_s16990" r:id="rId7" imgW="1675673" imgH="317362" progId="Equation.DSMT4">
                  <p:embed/>
                </p:oleObj>
              </mc:Choice>
              <mc:Fallback>
                <p:oleObj r:id="rId7" imgW="1675673" imgH="317362"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3540" y="3459696"/>
                        <a:ext cx="2345660" cy="391321"/>
                      </a:xfrm>
                      <a:prstGeom prst="rect">
                        <a:avLst/>
                      </a:prstGeom>
                      <a:noFill/>
                    </p:spPr>
                  </p:pic>
                </p:oleObj>
              </mc:Fallback>
            </mc:AlternateContent>
          </a:graphicData>
        </a:graphic>
      </p:graphicFrame>
      <p:sp>
        <p:nvSpPr>
          <p:cNvPr id="11" name="Rectangle 8"/>
          <p:cNvSpPr>
            <a:spLocks noChangeArrowheads="1"/>
          </p:cNvSpPr>
          <p:nvPr/>
        </p:nvSpPr>
        <p:spPr bwMode="auto">
          <a:xfrm>
            <a:off x="4647154" y="28933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p:cNvGraphicFramePr>
            <a:graphicFrameLocks noChangeAspect="1"/>
          </p:cNvGraphicFramePr>
          <p:nvPr>
            <p:extLst/>
          </p:nvPr>
        </p:nvGraphicFramePr>
        <p:xfrm>
          <a:off x="5206218" y="3342546"/>
          <a:ext cx="2654217" cy="693101"/>
        </p:xfrm>
        <a:graphic>
          <a:graphicData uri="http://schemas.openxmlformats.org/presentationml/2006/ole">
            <mc:AlternateContent xmlns:mc="http://schemas.openxmlformats.org/markup-compatibility/2006">
              <mc:Choice xmlns:v="urn:schemas-microsoft-com:vml" Requires="v">
                <p:oleObj spid="_x0000_s16991" r:id="rId9" imgW="2095500" imgH="520700" progId="Equation.DSMT4">
                  <p:embed/>
                </p:oleObj>
              </mc:Choice>
              <mc:Fallback>
                <p:oleObj r:id="rId9" imgW="2095500" imgH="5207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06218" y="3342546"/>
                        <a:ext cx="2654217" cy="693101"/>
                      </a:xfrm>
                      <a:prstGeom prst="rect">
                        <a:avLst/>
                      </a:prstGeom>
                      <a:noFill/>
                    </p:spPr>
                  </p:pic>
                </p:oleObj>
              </mc:Fallback>
            </mc:AlternateContent>
          </a:graphicData>
        </a:graphic>
      </p:graphicFrame>
      <p:graphicFrame>
        <p:nvGraphicFramePr>
          <p:cNvPr id="14" name="对象 13"/>
          <p:cNvGraphicFramePr>
            <a:graphicFrameLocks noChangeAspect="1"/>
          </p:cNvGraphicFramePr>
          <p:nvPr>
            <p:extLst/>
          </p:nvPr>
        </p:nvGraphicFramePr>
        <p:xfrm>
          <a:off x="2049828" y="4738034"/>
          <a:ext cx="948087" cy="406995"/>
        </p:xfrm>
        <a:graphic>
          <a:graphicData uri="http://schemas.openxmlformats.org/presentationml/2006/ole">
            <mc:AlternateContent xmlns:mc="http://schemas.openxmlformats.org/markup-compatibility/2006">
              <mc:Choice xmlns:v="urn:schemas-microsoft-com:vml" Requires="v">
                <p:oleObj spid="_x0000_s16992" r:id="rId11" imgW="622030" imgH="317362" progId="Equation.DSMT4">
                  <p:embed/>
                </p:oleObj>
              </mc:Choice>
              <mc:Fallback>
                <p:oleObj r:id="rId11" imgW="622030" imgH="317362"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49828" y="4738034"/>
                        <a:ext cx="948087" cy="406995"/>
                      </a:xfrm>
                      <a:prstGeom prst="rect">
                        <a:avLst/>
                      </a:prstGeom>
                      <a:noFill/>
                    </p:spPr>
                  </p:pic>
                </p:oleObj>
              </mc:Fallback>
            </mc:AlternateContent>
          </a:graphicData>
        </a:graphic>
      </p:graphicFrame>
      <p:sp>
        <p:nvSpPr>
          <p:cNvPr id="15" name="Rectangle 1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nvPr>
        </p:nvGraphicFramePr>
        <p:xfrm>
          <a:off x="3361283" y="4869751"/>
          <a:ext cx="1517615" cy="275278"/>
        </p:xfrm>
        <a:graphic>
          <a:graphicData uri="http://schemas.openxmlformats.org/presentationml/2006/ole">
            <mc:AlternateContent xmlns:mc="http://schemas.openxmlformats.org/markup-compatibility/2006">
              <mc:Choice xmlns:v="urn:schemas-microsoft-com:vml" Requires="v">
                <p:oleObj spid="_x0000_s16993" r:id="rId13" imgW="1040948" imgH="228501" progId="Equation.DSMT4">
                  <p:embed/>
                </p:oleObj>
              </mc:Choice>
              <mc:Fallback>
                <p:oleObj r:id="rId13" imgW="1040948" imgH="228501"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61283" y="4869751"/>
                        <a:ext cx="1517615" cy="275278"/>
                      </a:xfrm>
                      <a:prstGeom prst="rect">
                        <a:avLst/>
                      </a:prstGeom>
                      <a:noFill/>
                    </p:spPr>
                  </p:pic>
                </p:oleObj>
              </mc:Fallback>
            </mc:AlternateContent>
          </a:graphicData>
        </a:graphic>
      </p:graphicFrame>
      <p:graphicFrame>
        <p:nvGraphicFramePr>
          <p:cNvPr id="18" name="对象 17"/>
          <p:cNvGraphicFramePr>
            <a:graphicFrameLocks noChangeAspect="1"/>
          </p:cNvGraphicFramePr>
          <p:nvPr>
            <p:extLst/>
          </p:nvPr>
        </p:nvGraphicFramePr>
        <p:xfrm>
          <a:off x="2009885" y="5804096"/>
          <a:ext cx="1524961" cy="253793"/>
        </p:xfrm>
        <a:graphic>
          <a:graphicData uri="http://schemas.openxmlformats.org/presentationml/2006/ole">
            <mc:AlternateContent xmlns:mc="http://schemas.openxmlformats.org/markup-compatibility/2006">
              <mc:Choice xmlns:v="urn:schemas-microsoft-com:vml" Requires="v">
                <p:oleObj spid="_x0000_s16994" r:id="rId15" imgW="1091726" imgH="228501" progId="Equation.DSMT4">
                  <p:embed/>
                </p:oleObj>
              </mc:Choice>
              <mc:Fallback>
                <p:oleObj r:id="rId15" imgW="1091726" imgH="228501"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09885" y="5804096"/>
                        <a:ext cx="1524961" cy="253793"/>
                      </a:xfrm>
                      <a:prstGeom prst="rect">
                        <a:avLst/>
                      </a:prstGeom>
                      <a:noFill/>
                    </p:spPr>
                  </p:pic>
                </p:oleObj>
              </mc:Fallback>
            </mc:AlternateContent>
          </a:graphicData>
        </a:graphic>
      </p:graphicFrame>
      <p:sp>
        <p:nvSpPr>
          <p:cNvPr id="19" name="矩形 18"/>
          <p:cNvSpPr/>
          <p:nvPr/>
        </p:nvSpPr>
        <p:spPr>
          <a:xfrm>
            <a:off x="1896880" y="1047614"/>
            <a:ext cx="1620957"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建立判别函数：</a:t>
            </a:r>
            <a:endParaRPr lang="zh-CN" altLang="en-US" sz="1600" dirty="0">
              <a:latin typeface="微软雅黑" panose="020B0503020204020204" pitchFamily="34" charset="-122"/>
              <a:ea typeface="微软雅黑" panose="020B0503020204020204" pitchFamily="34" charset="-122"/>
            </a:endParaRPr>
          </a:p>
        </p:txBody>
      </p:sp>
      <p:sp>
        <p:nvSpPr>
          <p:cNvPr id="20" name="矩形 19"/>
          <p:cNvSpPr/>
          <p:nvPr/>
        </p:nvSpPr>
        <p:spPr>
          <a:xfrm>
            <a:off x="1499844" y="1045104"/>
            <a:ext cx="367553" cy="353682"/>
          </a:xfrm>
          <a:prstGeom prst="rect">
            <a:avLst/>
          </a:prstGeom>
          <a:solidFill>
            <a:srgbClr val="685D5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1" name="矩形 20"/>
              <p:cNvSpPr/>
              <p:nvPr/>
            </p:nvSpPr>
            <p:spPr>
              <a:xfrm>
                <a:off x="1896880" y="3023227"/>
                <a:ext cx="1677575"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计算临界值</a:t>
                </a:r>
                <a14:m>
                  <m:oMath xmlns:m="http://schemas.openxmlformats.org/officeDocument/2006/math">
                    <m:sSub>
                      <m:sSubPr>
                        <m:ctrlPr>
                          <a:rPr lang="en-US" altLang="zh-CN" sz="1600" i="1" smtClean="0">
                            <a:latin typeface="Cambria Math" panose="02040503050406030204" pitchFamily="18" charset="0"/>
                            <a:ea typeface="微软雅黑" panose="020B0503020204020204" pitchFamily="34" charset="-122"/>
                          </a:rPr>
                        </m:ctrlPr>
                      </m:sSubPr>
                      <m:e>
                        <m:r>
                          <a:rPr lang="en-US" altLang="zh-CN" sz="1600" b="0" i="1" smtClean="0">
                            <a:latin typeface="Cambria Math" panose="02040503050406030204" pitchFamily="18" charset="0"/>
                            <a:ea typeface="微软雅黑" panose="020B0503020204020204" pitchFamily="34" charset="-122"/>
                          </a:rPr>
                          <m:t>𝑦</m:t>
                        </m:r>
                      </m:e>
                      <m:sub>
                        <m:r>
                          <a:rPr lang="en-US" altLang="zh-CN" sz="1600" b="0" i="1" smtClean="0">
                            <a:latin typeface="Cambria Math" panose="02040503050406030204" pitchFamily="18" charset="0"/>
                            <a:ea typeface="微软雅黑" panose="020B0503020204020204" pitchFamily="34" charset="-122"/>
                          </a:rPr>
                          <m:t>0</m:t>
                        </m:r>
                      </m:sub>
                    </m:sSub>
                  </m:oMath>
                </a14:m>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mc:Choice>
        <mc:Fallback xmlns="">
          <p:sp>
            <p:nvSpPr>
              <p:cNvPr id="21" name="矩形 20"/>
              <p:cNvSpPr>
                <a:spLocks noRot="1" noChangeAspect="1" noMove="1" noResize="1" noEditPoints="1" noAdjustHandles="1" noChangeArrowheads="1" noChangeShapeType="1" noTextEdit="1"/>
              </p:cNvSpPr>
              <p:nvPr/>
            </p:nvSpPr>
            <p:spPr>
              <a:xfrm>
                <a:off x="1896880" y="3023227"/>
                <a:ext cx="1677575" cy="338554"/>
              </a:xfrm>
              <a:prstGeom prst="rect">
                <a:avLst/>
              </a:prstGeom>
              <a:blipFill rotWithShape="0">
                <a:blip r:embed="rId17"/>
                <a:stretch>
                  <a:fillRect l="-1818" t="-5455" b="-23636"/>
                </a:stretch>
              </a:blipFill>
            </p:spPr>
            <p:txBody>
              <a:bodyPr/>
              <a:lstStyle/>
              <a:p>
                <a:r>
                  <a:rPr lang="zh-CN" altLang="en-US">
                    <a:noFill/>
                  </a:rPr>
                  <a:t> </a:t>
                </a:r>
              </a:p>
            </p:txBody>
          </p:sp>
        </mc:Fallback>
      </mc:AlternateContent>
      <p:sp>
        <p:nvSpPr>
          <p:cNvPr id="22" name="矩形 21"/>
          <p:cNvSpPr/>
          <p:nvPr/>
        </p:nvSpPr>
        <p:spPr>
          <a:xfrm>
            <a:off x="1499844" y="3020717"/>
            <a:ext cx="367553" cy="353682"/>
          </a:xfrm>
          <a:prstGeom prst="rect">
            <a:avLst/>
          </a:prstGeom>
          <a:solidFill>
            <a:srgbClr val="685D5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2</a:t>
            </a:r>
            <a:endParaRPr lang="zh-CN" altLang="en-US" sz="2000" dirty="0">
              <a:latin typeface="微软雅黑" panose="020B0503020204020204" pitchFamily="34" charset="-122"/>
              <a:ea typeface="微软雅黑" panose="020B0503020204020204" pitchFamily="34" charset="-122"/>
            </a:endParaRPr>
          </a:p>
        </p:txBody>
      </p:sp>
      <p:sp>
        <p:nvSpPr>
          <p:cNvPr id="23" name="矩形 22"/>
          <p:cNvSpPr/>
          <p:nvPr/>
        </p:nvSpPr>
        <p:spPr>
          <a:xfrm>
            <a:off x="1896880" y="4170320"/>
            <a:ext cx="1210588"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判别分析：</a:t>
            </a:r>
            <a:endParaRPr lang="zh-CN" altLang="en-US" sz="1600" dirty="0">
              <a:latin typeface="微软雅黑" panose="020B0503020204020204" pitchFamily="34" charset="-122"/>
              <a:ea typeface="微软雅黑" panose="020B0503020204020204" pitchFamily="34" charset="-122"/>
            </a:endParaRPr>
          </a:p>
        </p:txBody>
      </p:sp>
      <p:sp>
        <p:nvSpPr>
          <p:cNvPr id="24" name="矩形 23"/>
          <p:cNvSpPr/>
          <p:nvPr/>
        </p:nvSpPr>
        <p:spPr>
          <a:xfrm>
            <a:off x="1499844" y="4167810"/>
            <a:ext cx="367553" cy="353682"/>
          </a:xfrm>
          <a:prstGeom prst="rect">
            <a:avLst/>
          </a:prstGeom>
          <a:solidFill>
            <a:srgbClr val="685D5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3</a:t>
            </a:r>
            <a:endParaRPr lang="zh-CN" altLang="en-US" sz="2000" dirty="0">
              <a:latin typeface="微软雅黑" panose="020B0503020204020204" pitchFamily="34" charset="-122"/>
              <a:ea typeface="微软雅黑" panose="020B0503020204020204" pitchFamily="34" charset="-122"/>
            </a:endParaRPr>
          </a:p>
        </p:txBody>
      </p:sp>
      <p:sp>
        <p:nvSpPr>
          <p:cNvPr id="25" name="矩形 24"/>
          <p:cNvSpPr/>
          <p:nvPr/>
        </p:nvSpPr>
        <p:spPr>
          <a:xfrm>
            <a:off x="1918342" y="5380791"/>
            <a:ext cx="2231701" cy="1077218"/>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将</a:t>
            </a:r>
            <a:r>
              <a:rPr lang="en-US" altLang="zh-CN" sz="1600" dirty="0" smtClean="0">
                <a:latin typeface="微软雅黑" panose="020B0503020204020204" pitchFamily="34" charset="-122"/>
                <a:ea typeface="微软雅黑" panose="020B0503020204020204" pitchFamily="34" charset="-122"/>
              </a:rPr>
              <a:t>M</a:t>
            </a:r>
            <a:r>
              <a:rPr lang="zh-CN" altLang="en-US" sz="1600" dirty="0" smtClean="0">
                <a:latin typeface="微软雅黑" panose="020B0503020204020204" pitchFamily="34" charset="-122"/>
                <a:ea typeface="微软雅黑" panose="020B0503020204020204" pitchFamily="34" charset="-122"/>
              </a:rPr>
              <a:t>国判别</a:t>
            </a:r>
            <a:r>
              <a:rPr lang="zh-CN" altLang="en-US" sz="1600" dirty="0">
                <a:latin typeface="微软雅黑" panose="020B0503020204020204" pitchFamily="34" charset="-122"/>
                <a:ea typeface="微软雅黑" panose="020B0503020204020204" pitchFamily="34" charset="-122"/>
              </a:rPr>
              <a:t>到第二类</a:t>
            </a:r>
            <a:r>
              <a:rPr lang="zh-CN" altLang="en-US" sz="1600" dirty="0" smtClean="0">
                <a:latin typeface="微软雅黑" panose="020B0503020204020204" pitchFamily="34" charset="-122"/>
                <a:ea typeface="微软雅黑" panose="020B0503020204020204" pitchFamily="34" charset="-122"/>
              </a:rPr>
              <a:t>。</a:t>
            </a:r>
            <a:endParaRPr lang="en-US" altLang="zh-CN" sz="1600" dirty="0" smtClean="0">
              <a:latin typeface="微软雅黑" panose="020B0503020204020204" pitchFamily="34" charset="-122"/>
              <a:ea typeface="微软雅黑" panose="020B0503020204020204" pitchFamily="34" charset="-122"/>
            </a:endParaRPr>
          </a:p>
          <a:p>
            <a:endParaRPr lang="en-US" altLang="zh-CN" sz="1600" dirty="0">
              <a:latin typeface="微软雅黑" panose="020B0503020204020204" pitchFamily="34" charset="-122"/>
              <a:ea typeface="微软雅黑" panose="020B0503020204020204" pitchFamily="34" charset="-122"/>
            </a:endParaRPr>
          </a:p>
          <a:p>
            <a:endParaRPr lang="en-US" altLang="zh-CN" sz="1600" dirty="0" smtClean="0">
              <a:latin typeface="微软雅黑" panose="020B0503020204020204" pitchFamily="34" charset="-122"/>
              <a:ea typeface="微软雅黑" panose="020B0503020204020204" pitchFamily="34" charset="-122"/>
            </a:endParaRPr>
          </a:p>
          <a:p>
            <a:r>
              <a:rPr lang="zh-CN" altLang="en-US" sz="1600" dirty="0" smtClean="0">
                <a:latin typeface="微软雅黑" panose="020B0503020204020204" pitchFamily="34" charset="-122"/>
                <a:ea typeface="微软雅黑" panose="020B0503020204020204" pitchFamily="34" charset="-122"/>
              </a:rPr>
              <a:t>将</a:t>
            </a:r>
            <a:r>
              <a:rPr lang="en-US" altLang="zh-CN" sz="1600" dirty="0" smtClean="0">
                <a:latin typeface="微软雅黑" panose="020B0503020204020204" pitchFamily="34" charset="-122"/>
                <a:ea typeface="微软雅黑" panose="020B0503020204020204" pitchFamily="34" charset="-122"/>
              </a:rPr>
              <a:t>N</a:t>
            </a:r>
            <a:r>
              <a:rPr lang="zh-CN" altLang="en-US" sz="1600" dirty="0" smtClean="0">
                <a:latin typeface="微软雅黑" panose="020B0503020204020204" pitchFamily="34" charset="-122"/>
                <a:ea typeface="微软雅黑" panose="020B0503020204020204" pitchFamily="34" charset="-122"/>
              </a:rPr>
              <a:t>国判别</a:t>
            </a:r>
            <a:r>
              <a:rPr lang="zh-CN" altLang="en-US" sz="1600" dirty="0">
                <a:latin typeface="微软雅黑" panose="020B0503020204020204" pitchFamily="34" charset="-122"/>
                <a:ea typeface="微软雅黑" panose="020B0503020204020204" pitchFamily="34" charset="-122"/>
              </a:rPr>
              <a:t>到第一类。</a:t>
            </a:r>
          </a:p>
        </p:txBody>
      </p:sp>
      <p:cxnSp>
        <p:nvCxnSpPr>
          <p:cNvPr id="26" name="直接连接符 25"/>
          <p:cNvCxnSpPr/>
          <p:nvPr/>
        </p:nvCxnSpPr>
        <p:spPr>
          <a:xfrm flipV="1">
            <a:off x="152047" y="2818051"/>
            <a:ext cx="11723704" cy="64165"/>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152047" y="3916849"/>
            <a:ext cx="11723704" cy="64165"/>
          </a:xfrm>
          <a:prstGeom prst="line">
            <a:avLst/>
          </a:prstGeom>
          <a:ln w="12700">
            <a:solidFill>
              <a:srgbClr val="044875"/>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C0C51645-CD26-4300-B487-079B8D179314}"/>
              </a:ext>
            </a:extLst>
          </p:cNvPr>
          <p:cNvSpPr/>
          <p:nvPr/>
        </p:nvSpPr>
        <p:spPr>
          <a:xfrm>
            <a:off x="4458284"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9" name="标题 1"/>
          <p:cNvSpPr txBox="1">
            <a:spLocks/>
          </p:cNvSpPr>
          <p:nvPr/>
        </p:nvSpPr>
        <p:spPr>
          <a:xfrm>
            <a:off x="4542371"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判别分析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费歇尔判别</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9976156"/>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73995AD8-9DC1-4F86-A9D9-D7D9CBFA6E3D}"/>
              </a:ext>
            </a:extLst>
          </p:cNvPr>
          <p:cNvSpPr/>
          <p:nvPr/>
        </p:nvSpPr>
        <p:spPr>
          <a:xfrm>
            <a:off x="4518777" y="-551377"/>
            <a:ext cx="3174978" cy="1567782"/>
          </a:xfrm>
          <a:prstGeom prst="rect">
            <a:avLst/>
          </a:prstGeom>
          <a:solidFill>
            <a:schemeClr val="bg1"/>
          </a:solid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66" name="标题 1">
            <a:extLst>
              <a:ext uri="{FF2B5EF4-FFF2-40B4-BE49-F238E27FC236}">
                <a16:creationId xmlns:a16="http://schemas.microsoft.com/office/drawing/2014/main" id="{A143CD2C-A4E8-4750-A95F-3E2C110D357F}"/>
              </a:ext>
            </a:extLst>
          </p:cNvPr>
          <p:cNvSpPr txBox="1">
            <a:spLocks/>
          </p:cNvSpPr>
          <p:nvPr/>
        </p:nvSpPr>
        <p:spPr>
          <a:xfrm>
            <a:off x="8192332" y="5149564"/>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68" name="标题 1">
            <a:extLst>
              <a:ext uri="{FF2B5EF4-FFF2-40B4-BE49-F238E27FC236}">
                <a16:creationId xmlns:a16="http://schemas.microsoft.com/office/drawing/2014/main" id="{B5DD6417-9816-4BF6-BC4E-724A33F4F313}"/>
              </a:ext>
            </a:extLst>
          </p:cNvPr>
          <p:cNvSpPr txBox="1">
            <a:spLocks/>
          </p:cNvSpPr>
          <p:nvPr/>
        </p:nvSpPr>
        <p:spPr>
          <a:xfrm>
            <a:off x="-381649" y="1481011"/>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1800" b="1" dirty="0">
                <a:solidFill>
                  <a:schemeClr val="bg1"/>
                </a:solidFill>
                <a:latin typeface="微软雅黑" panose="020B0503020204020204" pitchFamily="34" charset="-122"/>
                <a:ea typeface="微软雅黑" panose="020B0503020204020204" pitchFamily="34" charset="-122"/>
              </a:rPr>
              <a:t>经验关系</a:t>
            </a:r>
            <a:endParaRPr lang="zh-CN" altLang="en-US" sz="1800" dirty="0">
              <a:solidFill>
                <a:schemeClr val="bg1"/>
              </a:solidFill>
              <a:latin typeface="微软雅黑" panose="020B0503020204020204" pitchFamily="34" charset="-122"/>
              <a:ea typeface="微软雅黑" panose="020B0503020204020204" pitchFamily="34" charset="-122"/>
            </a:endParaRPr>
          </a:p>
        </p:txBody>
      </p:sp>
      <p:sp>
        <p:nvSpPr>
          <p:cNvPr id="40" name="标题 1">
            <a:extLst>
              <a:ext uri="{FF2B5EF4-FFF2-40B4-BE49-F238E27FC236}">
                <a16:creationId xmlns:a16="http://schemas.microsoft.com/office/drawing/2014/main" id="{565940A2-6422-4103-B14D-F751ABC0A344}"/>
              </a:ext>
            </a:extLst>
          </p:cNvPr>
          <p:cNvSpPr txBox="1">
            <a:spLocks/>
          </p:cNvSpPr>
          <p:nvPr/>
        </p:nvSpPr>
        <p:spPr>
          <a:xfrm>
            <a:off x="4508511" y="-39358"/>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描述性统计</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中位数与分位数</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C28F9F73-7AE6-4242-8ECA-94DB7756C885}"/>
                  </a:ext>
                </a:extLst>
              </p:cNvPr>
              <p:cNvSpPr/>
              <p:nvPr/>
            </p:nvSpPr>
            <p:spPr>
              <a:xfrm>
                <a:off x="570830" y="2175261"/>
                <a:ext cx="37525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smtClean="0">
                              <a:solidFill>
                                <a:schemeClr val="bg1"/>
                              </a:solidFill>
                              <a:latin typeface="Cambria Math" panose="02040503050406030204" pitchFamily="18" charset="0"/>
                            </a:rPr>
                          </m:ctrlPr>
                        </m:dPr>
                        <m:e>
                          <m:r>
                            <a:rPr lang="zh-CN" altLang="en-US">
                              <a:solidFill>
                                <a:schemeClr val="bg1"/>
                              </a:solidFill>
                              <a:latin typeface="Cambria Math" panose="02040503050406030204" pitchFamily="18" charset="0"/>
                            </a:rPr>
                            <m:t>均</m:t>
                          </m:r>
                          <m:r>
                            <a:rPr lang="zh-CN" altLang="en-US" i="0">
                              <a:solidFill>
                                <a:schemeClr val="bg1"/>
                              </a:solidFill>
                              <a:latin typeface="Cambria Math" panose="02040503050406030204" pitchFamily="18" charset="0"/>
                            </a:rPr>
                            <m:t>值</m:t>
                          </m:r>
                          <m:r>
                            <a:rPr lang="zh-CN" altLang="en-US" i="0">
                              <a:solidFill>
                                <a:schemeClr val="bg1"/>
                              </a:solidFill>
                              <a:latin typeface="Cambria Math" panose="02040503050406030204" pitchFamily="18" charset="0"/>
                            </a:rPr>
                            <m:t>−</m:t>
                          </m:r>
                          <m:r>
                            <a:rPr lang="zh-CN" altLang="en-US" i="0">
                              <a:solidFill>
                                <a:schemeClr val="bg1"/>
                              </a:solidFill>
                              <a:latin typeface="Cambria Math" panose="02040503050406030204" pitchFamily="18" charset="0"/>
                            </a:rPr>
                            <m:t>众数</m:t>
                          </m:r>
                          <m:r>
                            <a:rPr lang="zh-CN" altLang="en-US" i="0">
                              <a:solidFill>
                                <a:schemeClr val="bg1"/>
                              </a:solidFill>
                              <a:latin typeface="Cambria Math" panose="02040503050406030204" pitchFamily="18" charset="0"/>
                            </a:rPr>
                            <m:t>≈3×(</m:t>
                          </m:r>
                          <m:r>
                            <a:rPr lang="zh-CN" altLang="en-US" i="0">
                              <a:solidFill>
                                <a:schemeClr val="bg1"/>
                              </a:solidFill>
                              <a:latin typeface="Cambria Math" panose="02040503050406030204" pitchFamily="18" charset="0"/>
                            </a:rPr>
                            <m:t>均值</m:t>
                          </m:r>
                          <m:r>
                            <a:rPr lang="zh-CN" altLang="en-US" i="0">
                              <a:solidFill>
                                <a:schemeClr val="bg1"/>
                              </a:solidFill>
                              <a:latin typeface="Cambria Math" panose="02040503050406030204" pitchFamily="18" charset="0"/>
                            </a:rPr>
                            <m:t>−</m:t>
                          </m:r>
                          <m:r>
                            <a:rPr lang="zh-CN" altLang="en-US" i="0">
                              <a:solidFill>
                                <a:schemeClr val="bg1"/>
                              </a:solidFill>
                              <a:latin typeface="Cambria Math" panose="02040503050406030204" pitchFamily="18" charset="0"/>
                            </a:rPr>
                            <m:t>中位数</m:t>
                          </m:r>
                        </m:e>
                      </m:d>
                    </m:oMath>
                  </m:oMathPara>
                </a14:m>
                <a:endParaRPr lang="zh-CN" altLang="en-US" dirty="0"/>
              </a:p>
            </p:txBody>
          </p:sp>
        </mc:Choice>
        <mc:Fallback xmlns="">
          <p:sp>
            <p:nvSpPr>
              <p:cNvPr id="6" name="矩形 5">
                <a:extLst>
                  <a:ext uri="{FF2B5EF4-FFF2-40B4-BE49-F238E27FC236}">
                    <a16:creationId xmlns:a16="http://schemas.microsoft.com/office/drawing/2014/main" id="{C28F9F73-7AE6-4242-8ECA-94DB7756C885}"/>
                  </a:ext>
                </a:extLst>
              </p:cNvPr>
              <p:cNvSpPr>
                <a:spLocks noRot="1" noChangeAspect="1" noMove="1" noResize="1" noEditPoints="1" noAdjustHandles="1" noChangeArrowheads="1" noChangeShapeType="1" noTextEdit="1"/>
              </p:cNvSpPr>
              <p:nvPr/>
            </p:nvSpPr>
            <p:spPr>
              <a:xfrm>
                <a:off x="570830" y="2175261"/>
                <a:ext cx="3752566" cy="369332"/>
              </a:xfrm>
              <a:prstGeom prst="rect">
                <a:avLst/>
              </a:prstGeom>
              <a:blipFill>
                <a:blip r:embed="rId2"/>
                <a:stretch>
                  <a:fillRect t="-121667" r="-13333" b="-188333"/>
                </a:stretch>
              </a:blipFill>
            </p:spPr>
            <p:txBody>
              <a:bodyPr/>
              <a:lstStyle/>
              <a:p>
                <a:r>
                  <a:rPr lang="zh-CN" altLang="en-US">
                    <a:noFill/>
                  </a:rPr>
                  <a:t> </a:t>
                </a:r>
              </a:p>
            </p:txBody>
          </p:sp>
        </mc:Fallback>
      </mc:AlternateContent>
      <p:sp>
        <p:nvSpPr>
          <p:cNvPr id="20" name="ïṧ1iďe">
            <a:extLst>
              <a:ext uri="{FF2B5EF4-FFF2-40B4-BE49-F238E27FC236}">
                <a16:creationId xmlns:a16="http://schemas.microsoft.com/office/drawing/2014/main" id="{40D3C9E9-2E4D-4FB1-BD35-37B2D9C4068E}"/>
              </a:ext>
            </a:extLst>
          </p:cNvPr>
          <p:cNvSpPr/>
          <p:nvPr/>
        </p:nvSpPr>
        <p:spPr>
          <a:xfrm>
            <a:off x="0" y="3429000"/>
            <a:ext cx="12192000" cy="3429000"/>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spcBef>
                <a:spcPts val="600"/>
              </a:spcBef>
            </a:pPr>
            <a:endParaRPr lang="zh-CN" altLang="en-US" dirty="0"/>
          </a:p>
        </p:txBody>
      </p:sp>
      <p:grpSp>
        <p:nvGrpSpPr>
          <p:cNvPr id="9" name="组合 8">
            <a:extLst>
              <a:ext uri="{FF2B5EF4-FFF2-40B4-BE49-F238E27FC236}">
                <a16:creationId xmlns:a16="http://schemas.microsoft.com/office/drawing/2014/main" id="{FE1AB16F-8850-46DA-BD6C-3D35C3FC8D00}"/>
              </a:ext>
            </a:extLst>
          </p:cNvPr>
          <p:cNvGrpSpPr/>
          <p:nvPr/>
        </p:nvGrpSpPr>
        <p:grpSpPr>
          <a:xfrm>
            <a:off x="824690" y="3875784"/>
            <a:ext cx="10290078" cy="2535432"/>
            <a:chOff x="824690" y="4109383"/>
            <a:chExt cx="10290078" cy="2535432"/>
          </a:xfrm>
        </p:grpSpPr>
        <p:sp>
          <p:nvSpPr>
            <p:cNvPr id="2" name="矩形 1">
              <a:extLst>
                <a:ext uri="{FF2B5EF4-FFF2-40B4-BE49-F238E27FC236}">
                  <a16:creationId xmlns:a16="http://schemas.microsoft.com/office/drawing/2014/main" id="{17A8A994-36CC-47FE-87C6-1559AE4B64EB}"/>
                </a:ext>
              </a:extLst>
            </p:cNvPr>
            <p:cNvSpPr/>
            <p:nvPr/>
          </p:nvSpPr>
          <p:spPr>
            <a:xfrm>
              <a:off x="1163364" y="4936655"/>
              <a:ext cx="9951404" cy="1708160"/>
            </a:xfrm>
            <a:prstGeom prst="rect">
              <a:avLst/>
            </a:prstGeom>
          </p:spPr>
          <p:txBody>
            <a:bodyPr wrap="square">
              <a:spAutoFit/>
            </a:bodyPr>
            <a:lstStyle/>
            <a:p>
              <a:pPr marL="285750" indent="-285750" algn="just">
                <a:spcBef>
                  <a:spcPts val="600"/>
                </a:spcBef>
                <a:spcAft>
                  <a:spcPts val="0"/>
                </a:spcAft>
                <a:buFont typeface="Wingdings" panose="05000000000000000000" pitchFamily="2" charset="2"/>
                <a:buChar char="p"/>
              </a:pP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同样的如果我们将那些把一组数分成</a:t>
              </a:r>
              <a:r>
                <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个相等部分的数用</a:t>
              </a:r>
              <a:r>
                <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Q</a:t>
              </a:r>
              <a:r>
                <a:rPr lang="en-US" altLang="zh-CN" kern="100" baseline="-25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Q</a:t>
              </a:r>
              <a:r>
                <a:rPr lang="en-US" altLang="zh-CN" kern="100" baseline="-25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Q</a:t>
              </a:r>
              <a:r>
                <a:rPr lang="en-US" altLang="zh-CN" kern="100" baseline="-25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表示，分别称为第一个、第二个、第三个</a:t>
              </a:r>
              <a:r>
                <a:rPr lang="zh-CN" altLang="zh-CN"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四分位数</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Q</a:t>
              </a:r>
              <a:r>
                <a:rPr lang="en-US" altLang="zh-CN" kern="100" baseline="-25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等于中位数</a:t>
              </a:r>
              <a:r>
                <a:rPr lang="zh-CN" altLang="en-US"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spcBef>
                  <a:spcPts val="600"/>
                </a:spcBef>
                <a:spcAft>
                  <a:spcPts val="0"/>
                </a:spcAft>
                <a:buFont typeface="Wingdings" panose="05000000000000000000" pitchFamily="2" charset="2"/>
                <a:buChar char="p"/>
              </a:pP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而把一组数分为</a:t>
              </a:r>
              <a:r>
                <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10</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个相等部分的数称为</a:t>
              </a:r>
              <a:r>
                <a:rPr lang="zh-CN" altLang="zh-CN"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十分位数</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，并且用</a:t>
              </a:r>
              <a:r>
                <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D</a:t>
              </a:r>
              <a:r>
                <a:rPr lang="en-US" altLang="zh-CN" kern="100" baseline="-25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D</a:t>
              </a:r>
              <a:r>
                <a:rPr lang="en-US" altLang="zh-CN" kern="100" baseline="-25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D</a:t>
              </a:r>
              <a:r>
                <a:rPr lang="en-US" altLang="zh-CN" kern="100" baseline="-25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9</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表示</a:t>
              </a:r>
              <a:r>
                <a:rPr lang="zh-CN" altLang="en-US"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spcBef>
                  <a:spcPts val="600"/>
                </a:spcBef>
                <a:spcAft>
                  <a:spcPts val="0"/>
                </a:spcAft>
                <a:buFont typeface="Wingdings" panose="05000000000000000000" pitchFamily="2" charset="2"/>
                <a:buChar char="p"/>
              </a:pP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把一组数分为</a:t>
              </a:r>
              <a:r>
                <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100</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个相等部分的数称为</a:t>
              </a:r>
              <a:r>
                <a:rPr lang="zh-CN" altLang="zh-CN"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百分位数</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，用</a:t>
              </a:r>
              <a:r>
                <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t>
              </a:r>
              <a:r>
                <a:rPr lang="en-US" altLang="zh-CN" kern="100" baseline="-25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t>
              </a:r>
              <a:r>
                <a:rPr lang="en-US" altLang="zh-CN" kern="100" baseline="-25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t>
              </a:r>
              <a:r>
                <a:rPr lang="en-US" altLang="zh-CN" kern="100" baseline="-250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99</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表示。</a:t>
              </a:r>
              <a:endPar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gn="just">
                <a:spcBef>
                  <a:spcPts val="600"/>
                </a:spcBef>
                <a:spcAft>
                  <a:spcPts val="0"/>
                </a:spcAft>
                <a:buFont typeface="Wingdings" panose="05000000000000000000" pitchFamily="2" charset="2"/>
                <a:buChar char="p"/>
              </a:pP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四分位数、十分位数、百分位数及其他这些通过等分数据而得到的数统称为</a:t>
              </a:r>
              <a:r>
                <a:rPr lang="zh-CN" altLang="zh-CN" b="1" i="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分位数</a:t>
              </a:r>
              <a:r>
                <a:rPr lang="zh-CN"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2" name="矩形 21">
              <a:extLst>
                <a:ext uri="{FF2B5EF4-FFF2-40B4-BE49-F238E27FC236}">
                  <a16:creationId xmlns:a16="http://schemas.microsoft.com/office/drawing/2014/main" id="{40B5D7E2-70A3-4B44-9956-63720480EF9E}"/>
                </a:ext>
              </a:extLst>
            </p:cNvPr>
            <p:cNvSpPr/>
            <p:nvPr/>
          </p:nvSpPr>
          <p:spPr>
            <a:xfrm>
              <a:off x="824690" y="4109383"/>
              <a:ext cx="1540523" cy="830997"/>
            </a:xfrm>
            <a:prstGeom prst="rect">
              <a:avLst/>
            </a:prstGeom>
          </p:spPr>
          <p:txBody>
            <a:bodyPr wrap="square">
              <a:spAutoFit/>
            </a:bodyPr>
            <a:lstStyle/>
            <a:p>
              <a:pPr indent="266700" algn="just">
                <a:spcAft>
                  <a:spcPts val="0"/>
                </a:spcAft>
              </a:pPr>
              <a:r>
                <a:rPr lang="en-US" altLang="zh-CN" sz="4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02</a:t>
              </a:r>
              <a:endParaRPr lang="zh-CN" altLang="zh-CN" sz="48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5" name="矩形 24">
              <a:extLst>
                <a:ext uri="{FF2B5EF4-FFF2-40B4-BE49-F238E27FC236}">
                  <a16:creationId xmlns:a16="http://schemas.microsoft.com/office/drawing/2014/main" id="{A680FB5C-D3AD-4623-83B8-A7C2F3AF8B87}"/>
                </a:ext>
              </a:extLst>
            </p:cNvPr>
            <p:cNvSpPr/>
            <p:nvPr/>
          </p:nvSpPr>
          <p:spPr>
            <a:xfrm>
              <a:off x="1715949" y="4353872"/>
              <a:ext cx="2550286" cy="461665"/>
            </a:xfrm>
            <a:prstGeom prst="rect">
              <a:avLst/>
            </a:prstGeom>
          </p:spPr>
          <p:txBody>
            <a:bodyPr wrap="square">
              <a:spAutoFit/>
            </a:bodyPr>
            <a:lstStyle/>
            <a:p>
              <a:pPr indent="266700" algn="just">
                <a:spcAft>
                  <a:spcPts val="0"/>
                </a:spcAft>
              </a:pPr>
              <a:r>
                <a:rPr lang="zh-CN" altLang="en-US"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分位数</a:t>
              </a:r>
              <a:endParaRPr lang="zh-CN" altLang="zh-CN" sz="2400"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8" name="组合 7">
            <a:extLst>
              <a:ext uri="{FF2B5EF4-FFF2-40B4-BE49-F238E27FC236}">
                <a16:creationId xmlns:a16="http://schemas.microsoft.com/office/drawing/2014/main" id="{4795AACD-8D43-41B0-80E9-E1326C16C4D2}"/>
              </a:ext>
            </a:extLst>
          </p:cNvPr>
          <p:cNvGrpSpPr/>
          <p:nvPr/>
        </p:nvGrpSpPr>
        <p:grpSpPr>
          <a:xfrm>
            <a:off x="824690" y="1420074"/>
            <a:ext cx="10095592" cy="1453314"/>
            <a:chOff x="824690" y="1774155"/>
            <a:chExt cx="10095592" cy="1453314"/>
          </a:xfrm>
        </p:grpSpPr>
        <p:sp>
          <p:nvSpPr>
            <p:cNvPr id="7" name="矩形 6">
              <a:extLst>
                <a:ext uri="{FF2B5EF4-FFF2-40B4-BE49-F238E27FC236}">
                  <a16:creationId xmlns:a16="http://schemas.microsoft.com/office/drawing/2014/main" id="{076899B7-4F3A-4356-B3B0-2E92F10C93B1}"/>
                </a:ext>
              </a:extLst>
            </p:cNvPr>
            <p:cNvSpPr/>
            <p:nvPr/>
          </p:nvSpPr>
          <p:spPr>
            <a:xfrm>
              <a:off x="1163161" y="2581138"/>
              <a:ext cx="9757121" cy="646331"/>
            </a:xfrm>
            <a:prstGeom prst="rect">
              <a:avLst/>
            </a:prstGeom>
          </p:spPr>
          <p:txBody>
            <a:bodyPr wrap="square">
              <a:spAutoFit/>
            </a:bodyPr>
            <a:lstStyle/>
            <a:p>
              <a:pPr marL="285750" indent="-285750" algn="just">
                <a:spcAft>
                  <a:spcPts val="0"/>
                </a:spcAft>
                <a:buFont typeface="Wingdings" panose="05000000000000000000" pitchFamily="2" charset="2"/>
                <a:buChar char="p"/>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一组数按照数量大小排列，如果中间的数或两个中间数的算术平均把这组数分成了</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个相等的部分，那么这样的数称为</a:t>
              </a:r>
              <a:r>
                <a:rPr lang="zh-CN" altLang="en-US" b="1" i="1" kern="100" dirty="0">
                  <a:latin typeface="微软雅黑" panose="020B0503020204020204" pitchFamily="34" charset="-122"/>
                  <a:ea typeface="微软雅黑" panose="020B0503020204020204" pitchFamily="34" charset="-122"/>
                  <a:cs typeface="Times New Roman" panose="02020603050405020304" pitchFamily="18" charset="0"/>
                </a:rPr>
                <a:t>中位数（</a:t>
              </a:r>
              <a:r>
                <a:rPr lang="en-US" altLang="zh-CN" b="1" i="1" kern="100" dirty="0">
                  <a:latin typeface="微软雅黑" panose="020B0503020204020204" pitchFamily="34" charset="-122"/>
                  <a:ea typeface="微软雅黑" panose="020B0503020204020204" pitchFamily="34" charset="-122"/>
                  <a:cs typeface="Times New Roman" panose="02020603050405020304" pitchFamily="18" charset="0"/>
                </a:rPr>
                <a:t>Median</a:t>
              </a:r>
              <a:r>
                <a:rPr lang="zh-CN" altLang="en-US" b="1" i="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矩形 20">
              <a:extLst>
                <a:ext uri="{FF2B5EF4-FFF2-40B4-BE49-F238E27FC236}">
                  <a16:creationId xmlns:a16="http://schemas.microsoft.com/office/drawing/2014/main" id="{A69858AA-6501-4AEF-B80B-8FDFDA6E908A}"/>
                </a:ext>
              </a:extLst>
            </p:cNvPr>
            <p:cNvSpPr/>
            <p:nvPr/>
          </p:nvSpPr>
          <p:spPr>
            <a:xfrm>
              <a:off x="824690" y="1774155"/>
              <a:ext cx="1377625" cy="830997"/>
            </a:xfrm>
            <a:prstGeom prst="rect">
              <a:avLst/>
            </a:prstGeom>
          </p:spPr>
          <p:txBody>
            <a:bodyPr wrap="square">
              <a:spAutoFit/>
            </a:bodyPr>
            <a:lstStyle/>
            <a:p>
              <a:pPr indent="266700" algn="just">
                <a:spcAft>
                  <a:spcPts val="0"/>
                </a:spcAft>
              </a:pPr>
              <a:r>
                <a:rPr lang="en-US" altLang="zh-CN" sz="4800" b="1" kern="100" dirty="0">
                  <a:latin typeface="微软雅黑" panose="020B0503020204020204" pitchFamily="34" charset="-122"/>
                  <a:ea typeface="微软雅黑" panose="020B0503020204020204" pitchFamily="34" charset="-122"/>
                  <a:cs typeface="Times New Roman" panose="02020603050405020304" pitchFamily="18" charset="0"/>
                </a:rPr>
                <a:t>01</a:t>
              </a:r>
              <a:endParaRPr lang="zh-CN" altLang="zh-CN" sz="48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6" name="矩形 25">
              <a:extLst>
                <a:ext uri="{FF2B5EF4-FFF2-40B4-BE49-F238E27FC236}">
                  <a16:creationId xmlns:a16="http://schemas.microsoft.com/office/drawing/2014/main" id="{4785EE3C-CDDB-466A-966A-36B515BD3CDC}"/>
                </a:ext>
              </a:extLst>
            </p:cNvPr>
            <p:cNvSpPr/>
            <p:nvPr/>
          </p:nvSpPr>
          <p:spPr>
            <a:xfrm>
              <a:off x="1665776" y="2021670"/>
              <a:ext cx="2550286" cy="461665"/>
            </a:xfrm>
            <a:prstGeom prst="rect">
              <a:avLst/>
            </a:prstGeom>
          </p:spPr>
          <p:txBody>
            <a:bodyPr wrap="square">
              <a:spAutoFit/>
            </a:bodyPr>
            <a:lstStyle/>
            <a:p>
              <a:pPr indent="266700" algn="just">
                <a:spcAft>
                  <a:spcPts val="0"/>
                </a:spcAft>
              </a:pPr>
              <a:r>
                <a:rPr lang="zh-CN" altLang="en-US" sz="2400" b="1" kern="100" dirty="0">
                  <a:latin typeface="微软雅黑" panose="020B0503020204020204" pitchFamily="34" charset="-122"/>
                  <a:ea typeface="微软雅黑" panose="020B0503020204020204" pitchFamily="34" charset="-122"/>
                  <a:cs typeface="Times New Roman" panose="02020603050405020304" pitchFamily="18" charset="0"/>
                </a:rPr>
                <a:t>中位数</a:t>
              </a:r>
              <a:endParaRPr lang="zh-CN" altLang="zh-CN" sz="24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800302829"/>
      </p:ext>
    </p:extLst>
  </p:cSld>
  <p:clrMapOvr>
    <a:masterClrMapping/>
  </p:clrMapOvr>
  <p:transition spd="med">
    <p:pull/>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C51645-CD26-4300-B487-079B8D179314}"/>
              </a:ext>
            </a:extLst>
          </p:cNvPr>
          <p:cNvSpPr/>
          <p:nvPr/>
        </p:nvSpPr>
        <p:spPr>
          <a:xfrm>
            <a:off x="4774479"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 name="标题 1"/>
          <p:cNvSpPr txBox="1">
            <a:spLocks/>
          </p:cNvSpPr>
          <p:nvPr/>
        </p:nvSpPr>
        <p:spPr>
          <a:xfrm>
            <a:off x="4858566"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主成分分析</a:t>
            </a:r>
            <a:endParaRPr lang="en-US" altLang="zh-CN" sz="2500" dirty="0" smtClean="0">
              <a:latin typeface="微软雅黑" panose="020B0503020204020204" pitchFamily="34" charset="-122"/>
              <a:ea typeface="微软雅黑" panose="020B0503020204020204" pitchFamily="34" charset="-122"/>
            </a:endParaRPr>
          </a:p>
        </p:txBody>
      </p:sp>
      <p:sp>
        <p:nvSpPr>
          <p:cNvPr id="4" name="直接连接符 3"/>
          <p:cNvSpPr>
            <a:spLocks noChangeShapeType="1"/>
          </p:cNvSpPr>
          <p:nvPr/>
        </p:nvSpPr>
        <p:spPr bwMode="auto">
          <a:xfrm flipH="1" flipV="1">
            <a:off x="6083300" y="1767681"/>
            <a:ext cx="0" cy="3392488"/>
          </a:xfrm>
          <a:prstGeom prst="line">
            <a:avLst/>
          </a:prstGeom>
          <a:noFill/>
          <a:ln w="28575">
            <a:solidFill>
              <a:srgbClr val="575F2F"/>
            </a:solidFill>
            <a:bevel/>
            <a:headEnd/>
            <a:tailEnd/>
          </a:ln>
          <a:extLst>
            <a:ext uri="{909E8E84-426E-40DD-AFC4-6F175D3DCCD1}">
              <a14:hiddenFill xmlns:a14="http://schemas.microsoft.com/office/drawing/2010/main">
                <a:noFill/>
              </a14:hiddenFill>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nvGrpSpPr>
          <p:cNvPr id="5" name="Group 4"/>
          <p:cNvGrpSpPr>
            <a:grpSpLocks/>
          </p:cNvGrpSpPr>
          <p:nvPr/>
        </p:nvGrpSpPr>
        <p:grpSpPr bwMode="auto">
          <a:xfrm>
            <a:off x="1771518" y="1708944"/>
            <a:ext cx="2611437" cy="865187"/>
            <a:chOff x="0" y="0"/>
            <a:chExt cx="2611364" cy="864000"/>
          </a:xfrm>
        </p:grpSpPr>
        <p:grpSp>
          <p:nvGrpSpPr>
            <p:cNvPr id="6" name="Group 5"/>
            <p:cNvGrpSpPr>
              <a:grpSpLocks/>
            </p:cNvGrpSpPr>
            <p:nvPr/>
          </p:nvGrpSpPr>
          <p:grpSpPr bwMode="auto">
            <a:xfrm>
              <a:off x="0" y="0"/>
              <a:ext cx="864000" cy="864000"/>
              <a:chOff x="1" y="1"/>
              <a:chExt cx="1368424" cy="1368424"/>
            </a:xfrm>
          </p:grpSpPr>
          <p:sp>
            <p:nvSpPr>
              <p:cNvPr id="10" name="Freeform 62"/>
              <p:cNvSpPr>
                <a:spLocks noChangeArrowheads="1"/>
              </p:cNvSpPr>
              <p:nvPr/>
            </p:nvSpPr>
            <p:spPr bwMode="auto">
              <a:xfrm flipH="1">
                <a:off x="1" y="1"/>
                <a:ext cx="1368424" cy="1368424"/>
              </a:xfrm>
              <a:custGeom>
                <a:avLst/>
                <a:gdLst>
                  <a:gd name="T0" fmla="*/ 2147483647 w 528"/>
                  <a:gd name="T1" fmla="*/ 2147483647 h 528"/>
                  <a:gd name="T2" fmla="*/ 2147483647 w 528"/>
                  <a:gd name="T3" fmla="*/ 2147483647 h 528"/>
                  <a:gd name="T4" fmla="*/ 2147483647 w 528"/>
                  <a:gd name="T5" fmla="*/ 2147483647 h 528"/>
                  <a:gd name="T6" fmla="*/ 0 w 528"/>
                  <a:gd name="T7" fmla="*/ 2147483647 h 528"/>
                  <a:gd name="T8" fmla="*/ 0 w 528"/>
                  <a:gd name="T9" fmla="*/ 2147483647 h 528"/>
                  <a:gd name="T10" fmla="*/ 2147483647 w 528"/>
                  <a:gd name="T11" fmla="*/ 0 h 528"/>
                  <a:gd name="T12" fmla="*/ 2147483647 w 528"/>
                  <a:gd name="T13" fmla="*/ 0 h 528"/>
                  <a:gd name="T14" fmla="*/ 2147483647 w 528"/>
                  <a:gd name="T15" fmla="*/ 2147483647 h 528"/>
                  <a:gd name="T16" fmla="*/ 2147483647 w 528"/>
                  <a:gd name="T17" fmla="*/ 2147483647 h 5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8"/>
                  <a:gd name="T28" fmla="*/ 0 h 528"/>
                  <a:gd name="T29" fmla="*/ 528 w 528"/>
                  <a:gd name="T30" fmla="*/ 528 h 5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8" h="528">
                    <a:moveTo>
                      <a:pt x="528" y="488"/>
                    </a:moveTo>
                    <a:cubicBezTo>
                      <a:pt x="528" y="510"/>
                      <a:pt x="510" y="528"/>
                      <a:pt x="488" y="528"/>
                    </a:cubicBezTo>
                    <a:cubicBezTo>
                      <a:pt x="40" y="528"/>
                      <a:pt x="40" y="528"/>
                      <a:pt x="40" y="528"/>
                    </a:cubicBezTo>
                    <a:cubicBezTo>
                      <a:pt x="18" y="528"/>
                      <a:pt x="0" y="510"/>
                      <a:pt x="0" y="488"/>
                    </a:cubicBezTo>
                    <a:cubicBezTo>
                      <a:pt x="0" y="40"/>
                      <a:pt x="0" y="40"/>
                      <a:pt x="0" y="40"/>
                    </a:cubicBezTo>
                    <a:cubicBezTo>
                      <a:pt x="0" y="18"/>
                      <a:pt x="18" y="0"/>
                      <a:pt x="40" y="0"/>
                    </a:cubicBezTo>
                    <a:cubicBezTo>
                      <a:pt x="488" y="0"/>
                      <a:pt x="488" y="0"/>
                      <a:pt x="488" y="0"/>
                    </a:cubicBezTo>
                    <a:cubicBezTo>
                      <a:pt x="510" y="0"/>
                      <a:pt x="528" y="18"/>
                      <a:pt x="528" y="40"/>
                    </a:cubicBezTo>
                    <a:cubicBezTo>
                      <a:pt x="528" y="488"/>
                      <a:pt x="528" y="488"/>
                      <a:pt x="528" y="488"/>
                    </a:cubicBezTo>
                  </a:path>
                </a:pathLst>
              </a:custGeom>
              <a:solidFill>
                <a:srgbClr val="685D5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1" name="Freeform 63"/>
              <p:cNvSpPr>
                <a:spLocks noChangeArrowheads="1"/>
              </p:cNvSpPr>
              <p:nvPr/>
            </p:nvSpPr>
            <p:spPr bwMode="auto">
              <a:xfrm flipH="1">
                <a:off x="311150" y="330200"/>
                <a:ext cx="1057275" cy="1038225"/>
              </a:xfrm>
              <a:custGeom>
                <a:avLst/>
                <a:gdLst>
                  <a:gd name="T0" fmla="*/ 2147483647 w 408"/>
                  <a:gd name="T1" fmla="*/ 0 h 401"/>
                  <a:gd name="T2" fmla="*/ 0 w 408"/>
                  <a:gd name="T3" fmla="*/ 2147483647 h 401"/>
                  <a:gd name="T4" fmla="*/ 0 w 408"/>
                  <a:gd name="T5" fmla="*/ 2147483647 h 401"/>
                  <a:gd name="T6" fmla="*/ 2147483647 w 408"/>
                  <a:gd name="T7" fmla="*/ 2147483647 h 401"/>
                  <a:gd name="T8" fmla="*/ 2147483647 w 408"/>
                  <a:gd name="T9" fmla="*/ 2147483647 h 401"/>
                  <a:gd name="T10" fmla="*/ 2147483647 w 408"/>
                  <a:gd name="T11" fmla="*/ 2147483647 h 401"/>
                  <a:gd name="T12" fmla="*/ 2147483647 w 408"/>
                  <a:gd name="T13" fmla="*/ 0 h 401"/>
                  <a:gd name="T14" fmla="*/ 0 60000 65536"/>
                  <a:gd name="T15" fmla="*/ 0 60000 65536"/>
                  <a:gd name="T16" fmla="*/ 0 60000 65536"/>
                  <a:gd name="T17" fmla="*/ 0 60000 65536"/>
                  <a:gd name="T18" fmla="*/ 0 60000 65536"/>
                  <a:gd name="T19" fmla="*/ 0 60000 65536"/>
                  <a:gd name="T20" fmla="*/ 0 60000 65536"/>
                  <a:gd name="T21" fmla="*/ 0 w 408"/>
                  <a:gd name="T22" fmla="*/ 0 h 401"/>
                  <a:gd name="T23" fmla="*/ 408 w 408"/>
                  <a:gd name="T24" fmla="*/ 401 h 40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401">
                    <a:moveTo>
                      <a:pt x="241" y="0"/>
                    </a:moveTo>
                    <a:cubicBezTo>
                      <a:pt x="0" y="241"/>
                      <a:pt x="0" y="241"/>
                      <a:pt x="0" y="241"/>
                    </a:cubicBezTo>
                    <a:cubicBezTo>
                      <a:pt x="0" y="361"/>
                      <a:pt x="0" y="361"/>
                      <a:pt x="0" y="361"/>
                    </a:cubicBezTo>
                    <a:cubicBezTo>
                      <a:pt x="0" y="383"/>
                      <a:pt x="18" y="401"/>
                      <a:pt x="40" y="401"/>
                    </a:cubicBezTo>
                    <a:cubicBezTo>
                      <a:pt x="240" y="401"/>
                      <a:pt x="240" y="401"/>
                      <a:pt x="240" y="401"/>
                    </a:cubicBezTo>
                    <a:cubicBezTo>
                      <a:pt x="408" y="234"/>
                      <a:pt x="408" y="234"/>
                      <a:pt x="408" y="234"/>
                    </a:cubicBezTo>
                    <a:cubicBezTo>
                      <a:pt x="241" y="0"/>
                      <a:pt x="241" y="0"/>
                      <a:pt x="241" y="0"/>
                    </a:cubicBezTo>
                  </a:path>
                </a:pathLst>
              </a:custGeom>
              <a:solidFill>
                <a:schemeClr val="bg2">
                  <a:lumMod val="10000"/>
                </a:scheme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2" name="Freeform 64"/>
              <p:cNvSpPr>
                <a:spLocks noEditPoints="1" noChangeArrowheads="1"/>
              </p:cNvSpPr>
              <p:nvPr/>
            </p:nvSpPr>
            <p:spPr bwMode="auto">
              <a:xfrm flipH="1">
                <a:off x="274637" y="301625"/>
                <a:ext cx="798513" cy="661988"/>
              </a:xfrm>
              <a:custGeom>
                <a:avLst/>
                <a:gdLst>
                  <a:gd name="T0" fmla="*/ 2147483647 w 308"/>
                  <a:gd name="T1" fmla="*/ 2147483647 h 256"/>
                  <a:gd name="T2" fmla="*/ 2147483647 w 308"/>
                  <a:gd name="T3" fmla="*/ 0 h 256"/>
                  <a:gd name="T4" fmla="*/ 2147483647 w 308"/>
                  <a:gd name="T5" fmla="*/ 2147483647 h 256"/>
                  <a:gd name="T6" fmla="*/ 2147483647 w 308"/>
                  <a:gd name="T7" fmla="*/ 2147483647 h 256"/>
                  <a:gd name="T8" fmla="*/ 2147483647 w 308"/>
                  <a:gd name="T9" fmla="*/ 2147483647 h 256"/>
                  <a:gd name="T10" fmla="*/ 2147483647 w 308"/>
                  <a:gd name="T11" fmla="*/ 2147483647 h 256"/>
                  <a:gd name="T12" fmla="*/ 2147483647 w 308"/>
                  <a:gd name="T13" fmla="*/ 2147483647 h 256"/>
                  <a:gd name="T14" fmla="*/ 2147483647 w 308"/>
                  <a:gd name="T15" fmla="*/ 2147483647 h 256"/>
                  <a:gd name="T16" fmla="*/ 2147483647 w 308"/>
                  <a:gd name="T17" fmla="*/ 2147483647 h 256"/>
                  <a:gd name="T18" fmla="*/ 2147483647 w 308"/>
                  <a:gd name="T19" fmla="*/ 2147483647 h 256"/>
                  <a:gd name="T20" fmla="*/ 2147483647 w 308"/>
                  <a:gd name="T21" fmla="*/ 2147483647 h 256"/>
                  <a:gd name="T22" fmla="*/ 2147483647 w 308"/>
                  <a:gd name="T23" fmla="*/ 2147483647 h 256"/>
                  <a:gd name="T24" fmla="*/ 2147483647 w 308"/>
                  <a:gd name="T25" fmla="*/ 2147483647 h 256"/>
                  <a:gd name="T26" fmla="*/ 2147483647 w 308"/>
                  <a:gd name="T27" fmla="*/ 2147483647 h 256"/>
                  <a:gd name="T28" fmla="*/ 2147483647 w 308"/>
                  <a:gd name="T29" fmla="*/ 2147483647 h 256"/>
                  <a:gd name="T30" fmla="*/ 2147483647 w 308"/>
                  <a:gd name="T31" fmla="*/ 2147483647 h 256"/>
                  <a:gd name="T32" fmla="*/ 2147483647 w 308"/>
                  <a:gd name="T33" fmla="*/ 2147483647 h 256"/>
                  <a:gd name="T34" fmla="*/ 2147483647 w 308"/>
                  <a:gd name="T35" fmla="*/ 2147483647 h 256"/>
                  <a:gd name="T36" fmla="*/ 2147483647 w 308"/>
                  <a:gd name="T37" fmla="*/ 2147483647 h 256"/>
                  <a:gd name="T38" fmla="*/ 2147483647 w 308"/>
                  <a:gd name="T39" fmla="*/ 2147483647 h 256"/>
                  <a:gd name="T40" fmla="*/ 2147483647 w 308"/>
                  <a:gd name="T41" fmla="*/ 2147483647 h 256"/>
                  <a:gd name="T42" fmla="*/ 2147483647 w 308"/>
                  <a:gd name="T43" fmla="*/ 2147483647 h 2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08"/>
                  <a:gd name="T67" fmla="*/ 0 h 256"/>
                  <a:gd name="T68" fmla="*/ 308 w 308"/>
                  <a:gd name="T69" fmla="*/ 256 h 2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08" h="256">
                    <a:moveTo>
                      <a:pt x="188" y="19"/>
                    </a:moveTo>
                    <a:cubicBezTo>
                      <a:pt x="180" y="7"/>
                      <a:pt x="168" y="0"/>
                      <a:pt x="154" y="0"/>
                    </a:cubicBezTo>
                    <a:cubicBezTo>
                      <a:pt x="140" y="0"/>
                      <a:pt x="128" y="7"/>
                      <a:pt x="120" y="19"/>
                    </a:cubicBezTo>
                    <a:cubicBezTo>
                      <a:pt x="8" y="195"/>
                      <a:pt x="8" y="195"/>
                      <a:pt x="8" y="195"/>
                    </a:cubicBezTo>
                    <a:cubicBezTo>
                      <a:pt x="0" y="207"/>
                      <a:pt x="0" y="222"/>
                      <a:pt x="7" y="235"/>
                    </a:cubicBezTo>
                    <a:cubicBezTo>
                      <a:pt x="14" y="248"/>
                      <a:pt x="27" y="256"/>
                      <a:pt x="42" y="256"/>
                    </a:cubicBezTo>
                    <a:cubicBezTo>
                      <a:pt x="266" y="256"/>
                      <a:pt x="266" y="256"/>
                      <a:pt x="266" y="256"/>
                    </a:cubicBezTo>
                    <a:cubicBezTo>
                      <a:pt x="281" y="256"/>
                      <a:pt x="294" y="248"/>
                      <a:pt x="301" y="235"/>
                    </a:cubicBezTo>
                    <a:cubicBezTo>
                      <a:pt x="308" y="222"/>
                      <a:pt x="308" y="207"/>
                      <a:pt x="300" y="195"/>
                    </a:cubicBezTo>
                    <a:lnTo>
                      <a:pt x="188" y="19"/>
                    </a:lnTo>
                    <a:close/>
                    <a:moveTo>
                      <a:pt x="154" y="216"/>
                    </a:moveTo>
                    <a:cubicBezTo>
                      <a:pt x="145" y="216"/>
                      <a:pt x="138" y="209"/>
                      <a:pt x="138" y="200"/>
                    </a:cubicBezTo>
                    <a:cubicBezTo>
                      <a:pt x="138" y="191"/>
                      <a:pt x="145" y="184"/>
                      <a:pt x="154" y="184"/>
                    </a:cubicBezTo>
                    <a:cubicBezTo>
                      <a:pt x="163" y="184"/>
                      <a:pt x="170" y="191"/>
                      <a:pt x="170" y="200"/>
                    </a:cubicBezTo>
                    <a:cubicBezTo>
                      <a:pt x="170" y="209"/>
                      <a:pt x="163" y="216"/>
                      <a:pt x="154" y="216"/>
                    </a:cubicBezTo>
                    <a:close/>
                    <a:moveTo>
                      <a:pt x="170" y="152"/>
                    </a:moveTo>
                    <a:cubicBezTo>
                      <a:pt x="170" y="161"/>
                      <a:pt x="163" y="168"/>
                      <a:pt x="154" y="168"/>
                    </a:cubicBezTo>
                    <a:cubicBezTo>
                      <a:pt x="145" y="168"/>
                      <a:pt x="138" y="161"/>
                      <a:pt x="138" y="152"/>
                    </a:cubicBezTo>
                    <a:cubicBezTo>
                      <a:pt x="138" y="96"/>
                      <a:pt x="138" y="96"/>
                      <a:pt x="138" y="96"/>
                    </a:cubicBezTo>
                    <a:cubicBezTo>
                      <a:pt x="138" y="87"/>
                      <a:pt x="145" y="80"/>
                      <a:pt x="154" y="80"/>
                    </a:cubicBezTo>
                    <a:cubicBezTo>
                      <a:pt x="163" y="80"/>
                      <a:pt x="170" y="87"/>
                      <a:pt x="170" y="96"/>
                    </a:cubicBezTo>
                    <a:lnTo>
                      <a:pt x="170" y="152"/>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grpSp>
          <p:nvGrpSpPr>
            <p:cNvPr id="7" name="Group 9"/>
            <p:cNvGrpSpPr>
              <a:grpSpLocks/>
            </p:cNvGrpSpPr>
            <p:nvPr/>
          </p:nvGrpSpPr>
          <p:grpSpPr bwMode="auto">
            <a:xfrm>
              <a:off x="890308" y="64068"/>
              <a:ext cx="1721056" cy="735442"/>
              <a:chOff x="0" y="0"/>
              <a:chExt cx="1721056" cy="735442"/>
            </a:xfrm>
          </p:grpSpPr>
          <p:sp>
            <p:nvSpPr>
              <p:cNvPr id="8" name="文本框 46"/>
              <p:cNvSpPr>
                <a:spLocks noChangeArrowheads="1"/>
              </p:cNvSpPr>
              <p:nvPr/>
            </p:nvSpPr>
            <p:spPr bwMode="auto">
              <a:xfrm>
                <a:off x="0" y="0"/>
                <a:ext cx="1721056" cy="522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2800" b="1" dirty="0">
                    <a:solidFill>
                      <a:srgbClr val="000000"/>
                    </a:solidFill>
                    <a:latin typeface="微软雅黑" panose="020B0503020204020204" pitchFamily="34" charset="-122"/>
                    <a:ea typeface="微软雅黑" panose="020B0503020204020204" pitchFamily="34" charset="-122"/>
                  </a:rPr>
                  <a:t>提出问题</a:t>
                </a:r>
              </a:p>
            </p:txBody>
          </p:sp>
          <p:sp>
            <p:nvSpPr>
              <p:cNvPr id="9" name="矩形 8"/>
              <p:cNvSpPr>
                <a:spLocks noChangeArrowheads="1"/>
              </p:cNvSpPr>
              <p:nvPr/>
            </p:nvSpPr>
            <p:spPr bwMode="auto">
              <a:xfrm>
                <a:off x="25637" y="428087"/>
                <a:ext cx="966904" cy="30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sz="1400" dirty="0" smtClean="0">
                    <a:solidFill>
                      <a:srgbClr val="2B2B2B"/>
                    </a:solidFill>
                    <a:latin typeface="微软雅黑" panose="020B0503020204020204" pitchFamily="34" charset="-122"/>
                    <a:ea typeface="微软雅黑" panose="020B0503020204020204" pitchFamily="34" charset="-122"/>
                    <a:sym typeface="微软雅黑" panose="020B0503020204020204" pitchFamily="34" charset="-122"/>
                  </a:rPr>
                  <a:t>Question</a:t>
                </a:r>
                <a:endParaRPr lang="zh-CN" altLang="en-US" sz="1400" dirty="0">
                  <a:solidFill>
                    <a:srgbClr val="2B2B2B"/>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grpSp>
        <p:nvGrpSpPr>
          <p:cNvPr id="13" name="Group 12"/>
          <p:cNvGrpSpPr>
            <a:grpSpLocks/>
          </p:cNvGrpSpPr>
          <p:nvPr/>
        </p:nvGrpSpPr>
        <p:grpSpPr bwMode="auto">
          <a:xfrm>
            <a:off x="7430731" y="1708944"/>
            <a:ext cx="2611437" cy="865187"/>
            <a:chOff x="0" y="0"/>
            <a:chExt cx="2611117" cy="864000"/>
          </a:xfrm>
        </p:grpSpPr>
        <p:grpSp>
          <p:nvGrpSpPr>
            <p:cNvPr id="14" name="Group 13"/>
            <p:cNvGrpSpPr>
              <a:grpSpLocks/>
            </p:cNvGrpSpPr>
            <p:nvPr/>
          </p:nvGrpSpPr>
          <p:grpSpPr bwMode="auto">
            <a:xfrm>
              <a:off x="0" y="0"/>
              <a:ext cx="864000" cy="864000"/>
              <a:chOff x="0" y="0"/>
              <a:chExt cx="1368425" cy="1368425"/>
            </a:xfrm>
          </p:grpSpPr>
          <p:sp>
            <p:nvSpPr>
              <p:cNvPr id="18" name="Freeform 34"/>
              <p:cNvSpPr>
                <a:spLocks noChangeArrowheads="1"/>
              </p:cNvSpPr>
              <p:nvPr/>
            </p:nvSpPr>
            <p:spPr bwMode="auto">
              <a:xfrm flipH="1">
                <a:off x="0" y="0"/>
                <a:ext cx="1368425" cy="1368425"/>
              </a:xfrm>
              <a:custGeom>
                <a:avLst/>
                <a:gdLst>
                  <a:gd name="T0" fmla="*/ 2147483647 w 528"/>
                  <a:gd name="T1" fmla="*/ 2147483647 h 528"/>
                  <a:gd name="T2" fmla="*/ 2147483647 w 528"/>
                  <a:gd name="T3" fmla="*/ 2147483647 h 528"/>
                  <a:gd name="T4" fmla="*/ 2147483647 w 528"/>
                  <a:gd name="T5" fmla="*/ 2147483647 h 528"/>
                  <a:gd name="T6" fmla="*/ 0 w 528"/>
                  <a:gd name="T7" fmla="*/ 2147483647 h 528"/>
                  <a:gd name="T8" fmla="*/ 0 w 528"/>
                  <a:gd name="T9" fmla="*/ 2147483647 h 528"/>
                  <a:gd name="T10" fmla="*/ 2147483647 w 528"/>
                  <a:gd name="T11" fmla="*/ 0 h 528"/>
                  <a:gd name="T12" fmla="*/ 2147483647 w 528"/>
                  <a:gd name="T13" fmla="*/ 0 h 528"/>
                  <a:gd name="T14" fmla="*/ 2147483647 w 528"/>
                  <a:gd name="T15" fmla="*/ 2147483647 h 528"/>
                  <a:gd name="T16" fmla="*/ 2147483647 w 528"/>
                  <a:gd name="T17" fmla="*/ 2147483647 h 5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8"/>
                  <a:gd name="T28" fmla="*/ 0 h 528"/>
                  <a:gd name="T29" fmla="*/ 528 w 528"/>
                  <a:gd name="T30" fmla="*/ 528 h 5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8" h="528">
                    <a:moveTo>
                      <a:pt x="528" y="488"/>
                    </a:moveTo>
                    <a:cubicBezTo>
                      <a:pt x="528" y="510"/>
                      <a:pt x="510" y="528"/>
                      <a:pt x="488" y="528"/>
                    </a:cubicBezTo>
                    <a:cubicBezTo>
                      <a:pt x="40" y="528"/>
                      <a:pt x="40" y="528"/>
                      <a:pt x="40" y="528"/>
                    </a:cubicBezTo>
                    <a:cubicBezTo>
                      <a:pt x="18" y="528"/>
                      <a:pt x="0" y="510"/>
                      <a:pt x="0" y="488"/>
                    </a:cubicBezTo>
                    <a:cubicBezTo>
                      <a:pt x="0" y="40"/>
                      <a:pt x="0" y="40"/>
                      <a:pt x="0" y="40"/>
                    </a:cubicBezTo>
                    <a:cubicBezTo>
                      <a:pt x="0" y="18"/>
                      <a:pt x="18" y="0"/>
                      <a:pt x="40" y="0"/>
                    </a:cubicBezTo>
                    <a:cubicBezTo>
                      <a:pt x="488" y="0"/>
                      <a:pt x="488" y="0"/>
                      <a:pt x="488" y="0"/>
                    </a:cubicBezTo>
                    <a:cubicBezTo>
                      <a:pt x="510" y="0"/>
                      <a:pt x="528" y="18"/>
                      <a:pt x="528" y="40"/>
                    </a:cubicBezTo>
                    <a:cubicBezTo>
                      <a:pt x="528" y="488"/>
                      <a:pt x="528" y="488"/>
                      <a:pt x="528" y="488"/>
                    </a:cubicBezTo>
                  </a:path>
                </a:pathLst>
              </a:custGeom>
              <a:solidFill>
                <a:srgbClr val="685D5C"/>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9" name="Freeform 35"/>
              <p:cNvSpPr>
                <a:spLocks noChangeArrowheads="1"/>
              </p:cNvSpPr>
              <p:nvPr/>
            </p:nvSpPr>
            <p:spPr bwMode="auto">
              <a:xfrm flipH="1">
                <a:off x="509587" y="323850"/>
                <a:ext cx="858838" cy="1044575"/>
              </a:xfrm>
              <a:custGeom>
                <a:avLst/>
                <a:gdLst>
                  <a:gd name="T0" fmla="*/ 2147483647 w 331"/>
                  <a:gd name="T1" fmla="*/ 0 h 403"/>
                  <a:gd name="T2" fmla="*/ 2147483647 w 331"/>
                  <a:gd name="T3" fmla="*/ 2147483647 h 403"/>
                  <a:gd name="T4" fmla="*/ 0 w 331"/>
                  <a:gd name="T5" fmla="*/ 2147483647 h 403"/>
                  <a:gd name="T6" fmla="*/ 0 w 331"/>
                  <a:gd name="T7" fmla="*/ 2147483647 h 403"/>
                  <a:gd name="T8" fmla="*/ 2147483647 w 331"/>
                  <a:gd name="T9" fmla="*/ 2147483647 h 403"/>
                  <a:gd name="T10" fmla="*/ 2147483647 w 331"/>
                  <a:gd name="T11" fmla="*/ 2147483647 h 403"/>
                  <a:gd name="T12" fmla="*/ 2147483647 w 331"/>
                  <a:gd name="T13" fmla="*/ 2147483647 h 403"/>
                  <a:gd name="T14" fmla="*/ 2147483647 w 331"/>
                  <a:gd name="T15" fmla="*/ 2147483647 h 403"/>
                  <a:gd name="T16" fmla="*/ 2147483647 w 331"/>
                  <a:gd name="T17" fmla="*/ 2147483647 h 403"/>
                  <a:gd name="T18" fmla="*/ 2147483647 w 331"/>
                  <a:gd name="T19" fmla="*/ 2147483647 h 403"/>
                  <a:gd name="T20" fmla="*/ 2147483647 w 331"/>
                  <a:gd name="T21" fmla="*/ 0 h 4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1"/>
                  <a:gd name="T34" fmla="*/ 0 h 403"/>
                  <a:gd name="T35" fmla="*/ 331 w 331"/>
                  <a:gd name="T36" fmla="*/ 403 h 4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1" h="403">
                    <a:moveTo>
                      <a:pt x="273" y="0"/>
                    </a:moveTo>
                    <a:cubicBezTo>
                      <a:pt x="188" y="15"/>
                      <a:pt x="188" y="15"/>
                      <a:pt x="188" y="15"/>
                    </a:cubicBezTo>
                    <a:cubicBezTo>
                      <a:pt x="0" y="203"/>
                      <a:pt x="0" y="203"/>
                      <a:pt x="0" y="203"/>
                    </a:cubicBezTo>
                    <a:cubicBezTo>
                      <a:pt x="0" y="363"/>
                      <a:pt x="0" y="363"/>
                      <a:pt x="0" y="363"/>
                    </a:cubicBezTo>
                    <a:cubicBezTo>
                      <a:pt x="0" y="385"/>
                      <a:pt x="18" y="403"/>
                      <a:pt x="40" y="403"/>
                    </a:cubicBezTo>
                    <a:cubicBezTo>
                      <a:pt x="136" y="403"/>
                      <a:pt x="136" y="403"/>
                      <a:pt x="136" y="403"/>
                    </a:cubicBezTo>
                    <a:cubicBezTo>
                      <a:pt x="283" y="257"/>
                      <a:pt x="283" y="257"/>
                      <a:pt x="283" y="257"/>
                    </a:cubicBezTo>
                    <a:cubicBezTo>
                      <a:pt x="262" y="234"/>
                      <a:pt x="262" y="234"/>
                      <a:pt x="262" y="234"/>
                    </a:cubicBezTo>
                    <a:cubicBezTo>
                      <a:pt x="298" y="197"/>
                      <a:pt x="298" y="197"/>
                      <a:pt x="298" y="197"/>
                    </a:cubicBezTo>
                    <a:cubicBezTo>
                      <a:pt x="331" y="39"/>
                      <a:pt x="331" y="39"/>
                      <a:pt x="331" y="39"/>
                    </a:cubicBezTo>
                    <a:cubicBezTo>
                      <a:pt x="273" y="0"/>
                      <a:pt x="273" y="0"/>
                      <a:pt x="273" y="0"/>
                    </a:cubicBezTo>
                  </a:path>
                </a:pathLst>
              </a:custGeom>
              <a:solidFill>
                <a:schemeClr val="bg2">
                  <a:lumMod val="10000"/>
                </a:schemeClr>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0" name="Freeform 36"/>
              <p:cNvSpPr>
                <a:spLocks noChangeArrowheads="1"/>
              </p:cNvSpPr>
              <p:nvPr/>
            </p:nvSpPr>
            <p:spPr bwMode="auto">
              <a:xfrm flipH="1">
                <a:off x="601662" y="892175"/>
                <a:ext cx="206375" cy="123825"/>
              </a:xfrm>
              <a:custGeom>
                <a:avLst/>
                <a:gdLst>
                  <a:gd name="T0" fmla="*/ 2147483647 w 80"/>
                  <a:gd name="T1" fmla="*/ 2147483647 h 48"/>
                  <a:gd name="T2" fmla="*/ 2147483647 w 80"/>
                  <a:gd name="T3" fmla="*/ 2147483647 h 48"/>
                  <a:gd name="T4" fmla="*/ 2147483647 w 80"/>
                  <a:gd name="T5" fmla="*/ 2147483647 h 48"/>
                  <a:gd name="T6" fmla="*/ 2147483647 w 80"/>
                  <a:gd name="T7" fmla="*/ 2147483647 h 48"/>
                  <a:gd name="T8" fmla="*/ 2147483647 w 80"/>
                  <a:gd name="T9" fmla="*/ 2147483647 h 48"/>
                  <a:gd name="T10" fmla="*/ 0 w 80"/>
                  <a:gd name="T11" fmla="*/ 0 h 48"/>
                  <a:gd name="T12" fmla="*/ 0 w 80"/>
                  <a:gd name="T13" fmla="*/ 0 h 48"/>
                  <a:gd name="T14" fmla="*/ 2147483647 w 80"/>
                  <a:gd name="T15" fmla="*/ 2147483647 h 48"/>
                  <a:gd name="T16" fmla="*/ 2147483647 w 80"/>
                  <a:gd name="T17" fmla="*/ 0 h 48"/>
                  <a:gd name="T18" fmla="*/ 2147483647 w 80"/>
                  <a:gd name="T19" fmla="*/ 0 h 48"/>
                  <a:gd name="T20" fmla="*/ 2147483647 w 80"/>
                  <a:gd name="T21" fmla="*/ 2147483647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0"/>
                  <a:gd name="T34" fmla="*/ 0 h 48"/>
                  <a:gd name="T35" fmla="*/ 80 w 80"/>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0" h="48">
                    <a:moveTo>
                      <a:pt x="73" y="2"/>
                    </a:moveTo>
                    <a:cubicBezTo>
                      <a:pt x="65" y="5"/>
                      <a:pt x="55" y="7"/>
                      <a:pt x="44" y="8"/>
                    </a:cubicBezTo>
                    <a:cubicBezTo>
                      <a:pt x="42" y="8"/>
                      <a:pt x="41" y="8"/>
                      <a:pt x="40" y="8"/>
                    </a:cubicBezTo>
                    <a:cubicBezTo>
                      <a:pt x="39" y="8"/>
                      <a:pt x="38" y="8"/>
                      <a:pt x="36" y="8"/>
                    </a:cubicBezTo>
                    <a:cubicBezTo>
                      <a:pt x="25" y="7"/>
                      <a:pt x="15" y="5"/>
                      <a:pt x="7" y="2"/>
                    </a:cubicBezTo>
                    <a:cubicBezTo>
                      <a:pt x="3" y="1"/>
                      <a:pt x="0" y="0"/>
                      <a:pt x="0" y="0"/>
                    </a:cubicBezTo>
                    <a:cubicBezTo>
                      <a:pt x="0" y="0"/>
                      <a:pt x="0" y="0"/>
                      <a:pt x="0" y="0"/>
                    </a:cubicBezTo>
                    <a:cubicBezTo>
                      <a:pt x="0" y="27"/>
                      <a:pt x="13" y="48"/>
                      <a:pt x="40" y="48"/>
                    </a:cubicBezTo>
                    <a:cubicBezTo>
                      <a:pt x="67" y="48"/>
                      <a:pt x="80" y="27"/>
                      <a:pt x="80" y="0"/>
                    </a:cubicBezTo>
                    <a:cubicBezTo>
                      <a:pt x="80" y="0"/>
                      <a:pt x="80" y="0"/>
                      <a:pt x="80" y="0"/>
                    </a:cubicBezTo>
                    <a:cubicBezTo>
                      <a:pt x="80" y="0"/>
                      <a:pt x="77" y="1"/>
                      <a:pt x="73" y="2"/>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1" name="Freeform 37"/>
              <p:cNvSpPr>
                <a:spLocks noEditPoints="1" noChangeArrowheads="1"/>
              </p:cNvSpPr>
              <p:nvPr/>
            </p:nvSpPr>
            <p:spPr bwMode="auto">
              <a:xfrm flipH="1">
                <a:off x="455612" y="290512"/>
                <a:ext cx="498475" cy="581025"/>
              </a:xfrm>
              <a:custGeom>
                <a:avLst/>
                <a:gdLst>
                  <a:gd name="T0" fmla="*/ 2147483647 w 192"/>
                  <a:gd name="T1" fmla="*/ 0 h 224"/>
                  <a:gd name="T2" fmla="*/ 0 w 192"/>
                  <a:gd name="T3" fmla="*/ 2147483647 h 224"/>
                  <a:gd name="T4" fmla="*/ 2147483647 w 192"/>
                  <a:gd name="T5" fmla="*/ 2147483647 h 224"/>
                  <a:gd name="T6" fmla="*/ 2147483647 w 192"/>
                  <a:gd name="T7" fmla="*/ 2147483647 h 224"/>
                  <a:gd name="T8" fmla="*/ 2147483647 w 192"/>
                  <a:gd name="T9" fmla="*/ 2147483647 h 224"/>
                  <a:gd name="T10" fmla="*/ 2147483647 w 192"/>
                  <a:gd name="T11" fmla="*/ 2147483647 h 224"/>
                  <a:gd name="T12" fmla="*/ 2147483647 w 192"/>
                  <a:gd name="T13" fmla="*/ 2147483647 h 224"/>
                  <a:gd name="T14" fmla="*/ 2147483647 w 192"/>
                  <a:gd name="T15" fmla="*/ 2147483647 h 224"/>
                  <a:gd name="T16" fmla="*/ 2147483647 w 192"/>
                  <a:gd name="T17" fmla="*/ 2147483647 h 224"/>
                  <a:gd name="T18" fmla="*/ 2147483647 w 192"/>
                  <a:gd name="T19" fmla="*/ 0 h 224"/>
                  <a:gd name="T20" fmla="*/ 2147483647 w 192"/>
                  <a:gd name="T21" fmla="*/ 2147483647 h 224"/>
                  <a:gd name="T22" fmla="*/ 2147483647 w 192"/>
                  <a:gd name="T23" fmla="*/ 2147483647 h 224"/>
                  <a:gd name="T24" fmla="*/ 2147483647 w 192"/>
                  <a:gd name="T25" fmla="*/ 2147483647 h 224"/>
                  <a:gd name="T26" fmla="*/ 2147483647 w 192"/>
                  <a:gd name="T27" fmla="*/ 2147483647 h 224"/>
                  <a:gd name="T28" fmla="*/ 2147483647 w 192"/>
                  <a:gd name="T29" fmla="*/ 2147483647 h 224"/>
                  <a:gd name="T30" fmla="*/ 2147483647 w 192"/>
                  <a:gd name="T31" fmla="*/ 2147483647 h 224"/>
                  <a:gd name="T32" fmla="*/ 2147483647 w 192"/>
                  <a:gd name="T33" fmla="*/ 2147483647 h 22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2"/>
                  <a:gd name="T52" fmla="*/ 0 h 224"/>
                  <a:gd name="T53" fmla="*/ 192 w 192"/>
                  <a:gd name="T54" fmla="*/ 224 h 22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2" h="224">
                    <a:moveTo>
                      <a:pt x="96" y="0"/>
                    </a:moveTo>
                    <a:cubicBezTo>
                      <a:pt x="43" y="0"/>
                      <a:pt x="0" y="43"/>
                      <a:pt x="0" y="96"/>
                    </a:cubicBezTo>
                    <a:cubicBezTo>
                      <a:pt x="0" y="144"/>
                      <a:pt x="48" y="184"/>
                      <a:pt x="48" y="200"/>
                    </a:cubicBezTo>
                    <a:cubicBezTo>
                      <a:pt x="48" y="205"/>
                      <a:pt x="54" y="213"/>
                      <a:pt x="67" y="219"/>
                    </a:cubicBezTo>
                    <a:cubicBezTo>
                      <a:pt x="73" y="220"/>
                      <a:pt x="82" y="223"/>
                      <a:pt x="90" y="224"/>
                    </a:cubicBezTo>
                    <a:cubicBezTo>
                      <a:pt x="92" y="224"/>
                      <a:pt x="94" y="224"/>
                      <a:pt x="96" y="224"/>
                    </a:cubicBezTo>
                    <a:cubicBezTo>
                      <a:pt x="103" y="224"/>
                      <a:pt x="113" y="222"/>
                      <a:pt x="125" y="218"/>
                    </a:cubicBezTo>
                    <a:cubicBezTo>
                      <a:pt x="138" y="213"/>
                      <a:pt x="144" y="205"/>
                      <a:pt x="144" y="200"/>
                    </a:cubicBezTo>
                    <a:cubicBezTo>
                      <a:pt x="144" y="184"/>
                      <a:pt x="192" y="144"/>
                      <a:pt x="192" y="96"/>
                    </a:cubicBezTo>
                    <a:cubicBezTo>
                      <a:pt x="192" y="43"/>
                      <a:pt x="149" y="0"/>
                      <a:pt x="96" y="0"/>
                    </a:cubicBezTo>
                    <a:close/>
                    <a:moveTo>
                      <a:pt x="113" y="40"/>
                    </a:moveTo>
                    <a:cubicBezTo>
                      <a:pt x="68" y="40"/>
                      <a:pt x="31" y="76"/>
                      <a:pt x="31" y="121"/>
                    </a:cubicBezTo>
                    <a:cubicBezTo>
                      <a:pt x="31" y="123"/>
                      <a:pt x="31" y="126"/>
                      <a:pt x="31" y="128"/>
                    </a:cubicBezTo>
                    <a:cubicBezTo>
                      <a:pt x="27" y="119"/>
                      <a:pt x="24" y="109"/>
                      <a:pt x="24" y="98"/>
                    </a:cubicBezTo>
                    <a:cubicBezTo>
                      <a:pt x="24" y="57"/>
                      <a:pt x="58" y="24"/>
                      <a:pt x="99" y="24"/>
                    </a:cubicBezTo>
                    <a:cubicBezTo>
                      <a:pt x="124" y="24"/>
                      <a:pt x="146" y="36"/>
                      <a:pt x="160" y="54"/>
                    </a:cubicBezTo>
                    <a:cubicBezTo>
                      <a:pt x="147" y="45"/>
                      <a:pt x="131" y="40"/>
                      <a:pt x="113" y="40"/>
                    </a:cubicBez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grpSp>
          <p:nvGrpSpPr>
            <p:cNvPr id="15" name="Group 18"/>
            <p:cNvGrpSpPr>
              <a:grpSpLocks/>
            </p:cNvGrpSpPr>
            <p:nvPr/>
          </p:nvGrpSpPr>
          <p:grpSpPr bwMode="auto">
            <a:xfrm>
              <a:off x="890061" y="64068"/>
              <a:ext cx="1721056" cy="735442"/>
              <a:chOff x="0" y="0"/>
              <a:chExt cx="1721056" cy="735442"/>
            </a:xfrm>
          </p:grpSpPr>
          <p:sp>
            <p:nvSpPr>
              <p:cNvPr id="16" name="文本框 49"/>
              <p:cNvSpPr>
                <a:spLocks noChangeArrowheads="1"/>
              </p:cNvSpPr>
              <p:nvPr/>
            </p:nvSpPr>
            <p:spPr bwMode="auto">
              <a:xfrm>
                <a:off x="0" y="0"/>
                <a:ext cx="1721056" cy="522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zh-CN" altLang="en-US" sz="2800" b="1" dirty="0" smtClean="0">
                    <a:solidFill>
                      <a:srgbClr val="000000"/>
                    </a:solidFill>
                    <a:latin typeface="微软雅黑" panose="020B0503020204020204" pitchFamily="34" charset="-122"/>
                    <a:ea typeface="微软雅黑" panose="020B0503020204020204" pitchFamily="34" charset="-122"/>
                  </a:rPr>
                  <a:t>解决问题</a:t>
                </a:r>
                <a:endParaRPr lang="zh-CN" altLang="en-US" sz="2800" b="1" dirty="0">
                  <a:solidFill>
                    <a:srgbClr val="000000"/>
                  </a:solidFill>
                  <a:latin typeface="微软雅黑" panose="020B0503020204020204" pitchFamily="34" charset="-122"/>
                  <a:ea typeface="微软雅黑" panose="020B0503020204020204" pitchFamily="34" charset="-122"/>
                </a:endParaRPr>
              </a:p>
            </p:txBody>
          </p:sp>
          <p:sp>
            <p:nvSpPr>
              <p:cNvPr id="17" name="矩形 16"/>
              <p:cNvSpPr>
                <a:spLocks noChangeArrowheads="1"/>
              </p:cNvSpPr>
              <p:nvPr/>
            </p:nvSpPr>
            <p:spPr bwMode="auto">
              <a:xfrm>
                <a:off x="25635" y="428087"/>
                <a:ext cx="816790" cy="30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r>
                  <a:rPr lang="en-US" altLang="zh-CN" sz="1400" dirty="0" smtClean="0">
                    <a:solidFill>
                      <a:srgbClr val="2B2B2B"/>
                    </a:solidFill>
                    <a:latin typeface="微软雅黑" panose="020B0503020204020204" pitchFamily="34" charset="-122"/>
                    <a:ea typeface="微软雅黑" panose="020B0503020204020204" pitchFamily="34" charset="-122"/>
                    <a:sym typeface="微软雅黑" panose="020B0503020204020204" pitchFamily="34" charset="-122"/>
                  </a:rPr>
                  <a:t>Answer</a:t>
                </a:r>
                <a:endParaRPr lang="zh-CN" altLang="en-US" sz="1400" dirty="0">
                  <a:solidFill>
                    <a:srgbClr val="2B2B2B"/>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sp>
        <p:nvSpPr>
          <p:cNvPr id="22" name="矩形 21"/>
          <p:cNvSpPr>
            <a:spLocks noChangeArrowheads="1"/>
          </p:cNvSpPr>
          <p:nvPr/>
        </p:nvSpPr>
        <p:spPr bwMode="auto">
          <a:xfrm>
            <a:off x="880014" y="2735288"/>
            <a:ext cx="4734573"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lnSpc>
                <a:spcPct val="150000"/>
              </a:lnSpc>
            </a:pPr>
            <a:r>
              <a:rPr lang="zh-CN" altLang="en-US" sz="1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在</a:t>
            </a:r>
            <a:r>
              <a:rPr lang="zh-CN" altLang="en-US"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处理信息时，当两个变量之间有一定相关关系时，可以解释为这两个变量反映出的信息有一定的重叠</a:t>
            </a:r>
            <a:r>
              <a:rPr lang="zh-CN" altLang="en-US" sz="1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。而</a:t>
            </a:r>
            <a:r>
              <a:rPr lang="zh-CN" altLang="en-US"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变量之间信息的高度重叠和高度相关会给统计方法的应用带来许多障碍。</a:t>
            </a:r>
          </a:p>
        </p:txBody>
      </p:sp>
      <p:sp>
        <p:nvSpPr>
          <p:cNvPr id="24" name="矩形 23"/>
          <p:cNvSpPr>
            <a:spLocks noChangeArrowheads="1"/>
          </p:cNvSpPr>
          <p:nvPr/>
        </p:nvSpPr>
        <p:spPr bwMode="auto">
          <a:xfrm>
            <a:off x="6560560" y="2735288"/>
            <a:ext cx="473457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lnSpc>
                <a:spcPct val="150000"/>
              </a:lnSpc>
            </a:pPr>
            <a:r>
              <a:rPr lang="zh-CN" altLang="en-US" sz="1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为了</a:t>
            </a:r>
            <a:r>
              <a:rPr lang="zh-CN" altLang="en-US"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解决这些问题，最简单和最直接的解决方案是削减变量的个数，但这必然又会导致信息丢失和信息不完整等问题的产生。为此，人们希望</a:t>
            </a:r>
            <a:r>
              <a:rPr lang="zh-CN" altLang="en-US" sz="1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探索。主成分分析，既</a:t>
            </a:r>
            <a:r>
              <a:rPr lang="zh-CN" altLang="en-US"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能大大减少参与数据建模的变量个数，同时也不会造成信息的大量</a:t>
            </a:r>
            <a:r>
              <a:rPr lang="zh-CN" altLang="en-US" sz="1600" dirty="0" smtClean="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丢失。是一</a:t>
            </a:r>
            <a:r>
              <a:rPr lang="zh-CN" altLang="en-US" sz="1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种能够有效降低变量维数，并已得到广泛应用的分析方法。</a:t>
            </a:r>
          </a:p>
        </p:txBody>
      </p:sp>
    </p:spTree>
    <p:extLst>
      <p:ext uri="{BB962C8B-B14F-4D97-AF65-F5344CB8AC3E}">
        <p14:creationId xmlns:p14="http://schemas.microsoft.com/office/powerpoint/2010/main" val="1530910094"/>
      </p:ext>
    </p:extLst>
  </p:cSld>
  <p:clrMapOvr>
    <a:masterClrMapping/>
  </p:clrMapOvr>
  <p:transition spd="med">
    <p:pull/>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252248" y="1078585"/>
            <a:ext cx="12444248" cy="1710892"/>
          </a:xfrm>
          <a:prstGeom prst="rect">
            <a:avLst/>
          </a:prstGeom>
          <a:solidFill>
            <a:srgbClr val="CEC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06A9B"/>
              </a:solidFill>
            </a:endParaRPr>
          </a:p>
        </p:txBody>
      </p:sp>
      <p:sp>
        <p:nvSpPr>
          <p:cNvPr id="2" name="矩形 1">
            <a:extLst>
              <a:ext uri="{FF2B5EF4-FFF2-40B4-BE49-F238E27FC236}">
                <a16:creationId xmlns:a16="http://schemas.microsoft.com/office/drawing/2014/main" id="{C0C51645-CD26-4300-B487-079B8D179314}"/>
              </a:ext>
            </a:extLst>
          </p:cNvPr>
          <p:cNvSpPr/>
          <p:nvPr/>
        </p:nvSpPr>
        <p:spPr>
          <a:xfrm>
            <a:off x="4774479"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 name="标题 1"/>
          <p:cNvSpPr txBox="1">
            <a:spLocks/>
          </p:cNvSpPr>
          <p:nvPr/>
        </p:nvSpPr>
        <p:spPr>
          <a:xfrm>
            <a:off x="4858566"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主成分分析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基本原理</a:t>
            </a:r>
            <a:endParaRPr lang="zh-CN" altLang="en-US" sz="2400" dirty="0">
              <a:latin typeface="微软雅黑" panose="020B0503020204020204" pitchFamily="34" charset="-122"/>
              <a:ea typeface="微软雅黑" panose="020B0503020204020204" pitchFamily="34" charset="-122"/>
            </a:endParaRPr>
          </a:p>
        </p:txBody>
      </p:sp>
      <p:sp>
        <p:nvSpPr>
          <p:cNvPr id="8" name="矩形 7"/>
          <p:cNvSpPr/>
          <p:nvPr/>
        </p:nvSpPr>
        <p:spPr>
          <a:xfrm>
            <a:off x="1602503" y="1298743"/>
            <a:ext cx="9135121" cy="1354217"/>
          </a:xfrm>
          <a:prstGeom prst="rect">
            <a:avLst/>
          </a:prstGeom>
        </p:spPr>
        <p:txBody>
          <a:bodyPr wrap="square">
            <a:spAutoFit/>
          </a:bodyPr>
          <a:lstStyle/>
          <a:p>
            <a:pPr algn="just"/>
            <a:r>
              <a:rPr lang="zh-CN" altLang="en-US" sz="1600" dirty="0">
                <a:solidFill>
                  <a:schemeClr val="bg1"/>
                </a:solidFill>
                <a:latin typeface="微软雅黑" panose="020B0503020204020204" pitchFamily="34" charset="-122"/>
                <a:ea typeface="微软雅黑" panose="020B0503020204020204" pitchFamily="34" charset="-122"/>
              </a:rPr>
              <a:t>在主成分计算时要进行旋转变换（如图</a:t>
            </a:r>
            <a:r>
              <a:rPr lang="en-US" altLang="zh-CN" sz="1600" dirty="0">
                <a:solidFill>
                  <a:schemeClr val="bg1"/>
                </a:solidFill>
                <a:latin typeface="微软雅黑" panose="020B0503020204020204" pitchFamily="34" charset="-122"/>
                <a:ea typeface="微软雅黑" panose="020B0503020204020204" pitchFamily="34" charset="-122"/>
              </a:rPr>
              <a:t>2-32</a:t>
            </a:r>
            <a:r>
              <a:rPr lang="zh-CN" altLang="en-US" sz="1600" dirty="0">
                <a:solidFill>
                  <a:schemeClr val="bg1"/>
                </a:solidFill>
                <a:latin typeface="微软雅黑" panose="020B0503020204020204" pitchFamily="34" charset="-122"/>
                <a:ea typeface="微软雅黑" panose="020B0503020204020204" pitchFamily="34" charset="-122"/>
              </a:rPr>
              <a:t>所示），其目的是为了使得</a:t>
            </a:r>
            <a:r>
              <a:rPr lang="en-US" altLang="zh-CN" sz="1600" dirty="0">
                <a:solidFill>
                  <a:schemeClr val="bg1"/>
                </a:solidFill>
                <a:latin typeface="微软雅黑" panose="020B0503020204020204" pitchFamily="34" charset="-122"/>
                <a:ea typeface="微软雅黑" panose="020B0503020204020204" pitchFamily="34" charset="-122"/>
              </a:rPr>
              <a:t>n</a:t>
            </a:r>
            <a:r>
              <a:rPr lang="zh-CN" altLang="en-US" sz="1600" dirty="0">
                <a:solidFill>
                  <a:schemeClr val="bg1"/>
                </a:solidFill>
                <a:latin typeface="微软雅黑" panose="020B0503020204020204" pitchFamily="34" charset="-122"/>
                <a:ea typeface="微软雅黑" panose="020B0503020204020204" pitchFamily="34" charset="-122"/>
              </a:rPr>
              <a:t>个样本点在</a:t>
            </a:r>
            <a:r>
              <a:rPr lang="en-US" altLang="zh-CN" sz="1600" dirty="0">
                <a:solidFill>
                  <a:schemeClr val="bg1"/>
                </a:solidFill>
                <a:latin typeface="微软雅黑" panose="020B0503020204020204" pitchFamily="34" charset="-122"/>
                <a:ea typeface="微软雅黑" panose="020B0503020204020204" pitchFamily="34" charset="-122"/>
              </a:rPr>
              <a:t>F1</a:t>
            </a:r>
            <a:r>
              <a:rPr lang="zh-CN" altLang="en-US" sz="1600" dirty="0">
                <a:solidFill>
                  <a:schemeClr val="bg1"/>
                </a:solidFill>
                <a:latin typeface="微软雅黑" panose="020B0503020204020204" pitchFamily="34" charset="-122"/>
                <a:ea typeface="微软雅黑" panose="020B0503020204020204" pitchFamily="34" charset="-122"/>
              </a:rPr>
              <a:t>轴方向上的离散程度最大，即</a:t>
            </a:r>
            <a:r>
              <a:rPr lang="en-US" altLang="zh-CN" sz="1600" dirty="0">
                <a:solidFill>
                  <a:schemeClr val="bg1"/>
                </a:solidFill>
                <a:latin typeface="微软雅黑" panose="020B0503020204020204" pitchFamily="34" charset="-122"/>
                <a:ea typeface="微软雅黑" panose="020B0503020204020204" pitchFamily="34" charset="-122"/>
              </a:rPr>
              <a:t>F1</a:t>
            </a:r>
            <a:r>
              <a:rPr lang="zh-CN" altLang="en-US" sz="1600" dirty="0">
                <a:solidFill>
                  <a:schemeClr val="bg1"/>
                </a:solidFill>
                <a:latin typeface="微软雅黑" panose="020B0503020204020204" pitchFamily="34" charset="-122"/>
                <a:ea typeface="微软雅黑" panose="020B0503020204020204" pitchFamily="34" charset="-122"/>
              </a:rPr>
              <a:t>的方差最大，变量</a:t>
            </a:r>
            <a:r>
              <a:rPr lang="en-US" altLang="zh-CN" sz="1600" dirty="0">
                <a:solidFill>
                  <a:schemeClr val="bg1"/>
                </a:solidFill>
                <a:latin typeface="微软雅黑" panose="020B0503020204020204" pitchFamily="34" charset="-122"/>
                <a:ea typeface="微软雅黑" panose="020B0503020204020204" pitchFamily="34" charset="-122"/>
              </a:rPr>
              <a:t>F1</a:t>
            </a:r>
            <a:r>
              <a:rPr lang="zh-CN" altLang="en-US" sz="1600" dirty="0">
                <a:solidFill>
                  <a:schemeClr val="bg1"/>
                </a:solidFill>
                <a:latin typeface="微软雅黑" panose="020B0503020204020204" pitchFamily="34" charset="-122"/>
                <a:ea typeface="微软雅黑" panose="020B0503020204020204" pitchFamily="34" charset="-122"/>
              </a:rPr>
              <a:t>代表了原始数据的绝大部分信息，也就是主成分方向。然后在二维空间中取和</a:t>
            </a:r>
            <a:r>
              <a:rPr lang="en-US" altLang="zh-CN" sz="1600" dirty="0">
                <a:solidFill>
                  <a:schemeClr val="bg1"/>
                </a:solidFill>
                <a:latin typeface="微软雅黑" panose="020B0503020204020204" pitchFamily="34" charset="-122"/>
                <a:ea typeface="微软雅黑" panose="020B0503020204020204" pitchFamily="34" charset="-122"/>
              </a:rPr>
              <a:t>F1</a:t>
            </a:r>
            <a:r>
              <a:rPr lang="zh-CN" altLang="en-US" sz="1600" dirty="0">
                <a:solidFill>
                  <a:schemeClr val="bg1"/>
                </a:solidFill>
                <a:latin typeface="微软雅黑" panose="020B0503020204020204" pitchFamily="34" charset="-122"/>
                <a:ea typeface="微软雅黑" panose="020B0503020204020204" pitchFamily="34" charset="-122"/>
              </a:rPr>
              <a:t>方向正交的方向，就是</a:t>
            </a:r>
            <a:r>
              <a:rPr lang="en-US" altLang="zh-CN" sz="1600" dirty="0">
                <a:solidFill>
                  <a:schemeClr val="bg1"/>
                </a:solidFill>
                <a:latin typeface="微软雅黑" panose="020B0503020204020204" pitchFamily="34" charset="-122"/>
                <a:ea typeface="微软雅黑" panose="020B0503020204020204" pitchFamily="34" charset="-122"/>
              </a:rPr>
              <a:t>F2</a:t>
            </a:r>
            <a:r>
              <a:rPr lang="zh-CN" altLang="en-US" sz="1600" dirty="0">
                <a:solidFill>
                  <a:schemeClr val="bg1"/>
                </a:solidFill>
                <a:latin typeface="微软雅黑" panose="020B0503020204020204" pitchFamily="34" charset="-122"/>
                <a:ea typeface="微软雅黑" panose="020B0503020204020204" pitchFamily="34" charset="-122"/>
              </a:rPr>
              <a:t>的方向。数据在</a:t>
            </a:r>
            <a:r>
              <a:rPr lang="en-US" altLang="zh-CN" sz="1600" dirty="0">
                <a:solidFill>
                  <a:schemeClr val="bg1"/>
                </a:solidFill>
                <a:latin typeface="微软雅黑" panose="020B0503020204020204" pitchFamily="34" charset="-122"/>
                <a:ea typeface="微软雅黑" panose="020B0503020204020204" pitchFamily="34" charset="-122"/>
              </a:rPr>
              <a:t>F1</a:t>
            </a:r>
            <a:r>
              <a:rPr lang="zh-CN" altLang="en-US" sz="1600" dirty="0">
                <a:solidFill>
                  <a:schemeClr val="bg1"/>
                </a:solidFill>
                <a:latin typeface="微软雅黑" panose="020B0503020204020204" pitchFamily="34" charset="-122"/>
                <a:ea typeface="微软雅黑" panose="020B0503020204020204" pitchFamily="34" charset="-122"/>
              </a:rPr>
              <a:t>上的投影代表了原始数据的绝大部分信息，即使不考虑</a:t>
            </a:r>
            <a:r>
              <a:rPr lang="en-US" altLang="zh-CN" sz="1600" dirty="0">
                <a:solidFill>
                  <a:schemeClr val="bg1"/>
                </a:solidFill>
                <a:latin typeface="微软雅黑" panose="020B0503020204020204" pitchFamily="34" charset="-122"/>
                <a:ea typeface="微软雅黑" panose="020B0503020204020204" pitchFamily="34" charset="-122"/>
              </a:rPr>
              <a:t>F2</a:t>
            </a:r>
            <a:r>
              <a:rPr lang="zh-CN" altLang="en-US" sz="1600" dirty="0">
                <a:solidFill>
                  <a:schemeClr val="bg1"/>
                </a:solidFill>
                <a:latin typeface="微软雅黑" panose="020B0503020204020204" pitchFamily="34" charset="-122"/>
                <a:ea typeface="微软雅黑" panose="020B0503020204020204" pitchFamily="34" charset="-122"/>
              </a:rPr>
              <a:t>，信息损失也不多。</a:t>
            </a:r>
            <a:r>
              <a:rPr lang="en-US" altLang="zh-CN" sz="1600" dirty="0">
                <a:solidFill>
                  <a:schemeClr val="bg1"/>
                </a:solidFill>
                <a:latin typeface="微软雅黑" panose="020B0503020204020204" pitchFamily="34" charset="-122"/>
                <a:ea typeface="微软雅黑" panose="020B0503020204020204" pitchFamily="34" charset="-122"/>
              </a:rPr>
              <a:t>F1</a:t>
            </a:r>
            <a:r>
              <a:rPr lang="zh-CN" altLang="en-US" sz="1600" dirty="0">
                <a:solidFill>
                  <a:schemeClr val="bg1"/>
                </a:solidFill>
                <a:latin typeface="微软雅黑" panose="020B0503020204020204" pitchFamily="34" charset="-122"/>
                <a:ea typeface="微软雅黑" panose="020B0503020204020204" pitchFamily="34" charset="-122"/>
              </a:rPr>
              <a:t>与</a:t>
            </a:r>
            <a:r>
              <a:rPr lang="en-US" altLang="zh-CN" sz="1600" dirty="0">
                <a:solidFill>
                  <a:schemeClr val="bg1"/>
                </a:solidFill>
                <a:latin typeface="微软雅黑" panose="020B0503020204020204" pitchFamily="34" charset="-122"/>
                <a:ea typeface="微软雅黑" panose="020B0503020204020204" pitchFamily="34" charset="-122"/>
              </a:rPr>
              <a:t>F2</a:t>
            </a:r>
            <a:r>
              <a:rPr lang="zh-CN" altLang="en-US" sz="1600" dirty="0">
                <a:solidFill>
                  <a:schemeClr val="bg1"/>
                </a:solidFill>
                <a:latin typeface="微软雅黑" panose="020B0503020204020204" pitchFamily="34" charset="-122"/>
                <a:ea typeface="微软雅黑" panose="020B0503020204020204" pitchFamily="34" charset="-122"/>
              </a:rPr>
              <a:t>除起了浓缩作用外，还具有不相关性。椭圆的长短轴相差得越大，降维也越有意义</a:t>
            </a:r>
            <a:r>
              <a:rPr lang="zh-CN" altLang="en-US" dirty="0">
                <a:solidFill>
                  <a:schemeClr val="bg1"/>
                </a:solidFill>
              </a:rPr>
              <a:t>。</a:t>
            </a:r>
          </a:p>
        </p:txBody>
      </p:sp>
      <p:pic>
        <p:nvPicPr>
          <p:cNvPr id="9" name="图片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2410" y="2789476"/>
            <a:ext cx="6455594" cy="3610884"/>
          </a:xfrm>
          <a:prstGeom prst="rect">
            <a:avLst/>
          </a:prstGeom>
          <a:noFill/>
        </p:spPr>
      </p:pic>
      <p:sp>
        <p:nvSpPr>
          <p:cNvPr id="11" name="矩形 10"/>
          <p:cNvSpPr/>
          <p:nvPr/>
        </p:nvSpPr>
        <p:spPr>
          <a:xfrm>
            <a:off x="4858566" y="6400360"/>
            <a:ext cx="2427268" cy="307777"/>
          </a:xfrm>
          <a:prstGeom prst="rect">
            <a:avLst/>
          </a:prstGeom>
        </p:spPr>
        <p:txBody>
          <a:bodyPr wrap="none">
            <a:spAutoFit/>
          </a:bodyPr>
          <a:lstStyle/>
          <a:p>
            <a:r>
              <a:rPr lang="zh-CN" altLang="en-US" sz="1400" dirty="0">
                <a:latin typeface="微软雅黑" panose="020B0503020204020204" pitchFamily="34" charset="-122"/>
                <a:ea typeface="微软雅黑" panose="020B0503020204020204" pitchFamily="34" charset="-122"/>
              </a:rPr>
              <a:t>图</a:t>
            </a:r>
            <a:r>
              <a:rPr lang="en-US" altLang="zh-CN" sz="1400" dirty="0">
                <a:latin typeface="微软雅黑" panose="020B0503020204020204" pitchFamily="34" charset="-122"/>
                <a:ea typeface="微软雅黑" panose="020B0503020204020204" pitchFamily="34" charset="-122"/>
              </a:rPr>
              <a:t>2-32 </a:t>
            </a:r>
            <a:r>
              <a:rPr lang="zh-CN" altLang="en-US" sz="1400" dirty="0">
                <a:latin typeface="微软雅黑" panose="020B0503020204020204" pitchFamily="34" charset="-122"/>
                <a:ea typeface="微软雅黑" panose="020B0503020204020204" pitchFamily="34" charset="-122"/>
              </a:rPr>
              <a:t>主成分分析旋转变换</a:t>
            </a:r>
          </a:p>
        </p:txBody>
      </p:sp>
    </p:spTree>
    <p:extLst>
      <p:ext uri="{BB962C8B-B14F-4D97-AF65-F5344CB8AC3E}">
        <p14:creationId xmlns:p14="http://schemas.microsoft.com/office/powerpoint/2010/main" val="3816214319"/>
      </p:ext>
    </p:extLst>
  </p:cSld>
  <p:clrMapOvr>
    <a:masterClrMapping/>
  </p:clrMapOvr>
  <p:transition spd="med">
    <p:pull/>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0"/>
          <p:cNvSpPr>
            <a:spLocks noChangeArrowheads="1"/>
          </p:cNvSpPr>
          <p:nvPr/>
        </p:nvSpPr>
        <p:spPr bwMode="auto">
          <a:xfrm>
            <a:off x="888597" y="1233340"/>
            <a:ext cx="3283673" cy="5263649"/>
          </a:xfrm>
          <a:custGeom>
            <a:avLst/>
            <a:gdLst>
              <a:gd name="T0" fmla="*/ 185 w 5228"/>
              <a:gd name="T1" fmla="*/ 0 h 6450"/>
              <a:gd name="T2" fmla="*/ 5044 w 5228"/>
              <a:gd name="T3" fmla="*/ 0 h 6450"/>
              <a:gd name="T4" fmla="*/ 5228 w 5228"/>
              <a:gd name="T5" fmla="*/ 184 h 6450"/>
              <a:gd name="T6" fmla="*/ 5228 w 5228"/>
              <a:gd name="T7" fmla="*/ 6266 h 6450"/>
              <a:gd name="T8" fmla="*/ 5044 w 5228"/>
              <a:gd name="T9" fmla="*/ 6450 h 6450"/>
              <a:gd name="T10" fmla="*/ 185 w 5228"/>
              <a:gd name="T11" fmla="*/ 6450 h 6450"/>
              <a:gd name="T12" fmla="*/ 0 w 5228"/>
              <a:gd name="T13" fmla="*/ 6266 h 6450"/>
              <a:gd name="T14" fmla="*/ 0 w 5228"/>
              <a:gd name="T15" fmla="*/ 184 h 6450"/>
              <a:gd name="T16" fmla="*/ 185 w 5228"/>
              <a:gd name="T17" fmla="*/ 0 h 6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bg1"/>
          </a:solidFill>
          <a:ln w="10">
            <a:solidFill>
              <a:srgbClr val="9B928C"/>
            </a:solidFill>
            <a:round/>
            <a:headEnd/>
            <a:tailEnd/>
          </a:ln>
          <a:effectLst>
            <a:outerShdw blurRad="50800" dist="38100" dir="2700000" algn="tl" rotWithShape="0">
              <a:prstClr val="black">
                <a:alpha val="40000"/>
              </a:prstClr>
            </a:outerShdw>
          </a:effectLst>
        </p:spPr>
        <p:txBody>
          <a:bodyPr/>
          <a:lstStyle/>
          <a:p>
            <a:endParaRPr lang="zh-CN" altLang="en-US"/>
          </a:p>
        </p:txBody>
      </p:sp>
      <p:sp>
        <p:nvSpPr>
          <p:cNvPr id="3" name="Freeform 10"/>
          <p:cNvSpPr>
            <a:spLocks noChangeArrowheads="1"/>
          </p:cNvSpPr>
          <p:nvPr/>
        </p:nvSpPr>
        <p:spPr bwMode="auto">
          <a:xfrm>
            <a:off x="4463073" y="1233340"/>
            <a:ext cx="3283673" cy="5263649"/>
          </a:xfrm>
          <a:custGeom>
            <a:avLst/>
            <a:gdLst>
              <a:gd name="T0" fmla="*/ 185 w 5228"/>
              <a:gd name="T1" fmla="*/ 0 h 6450"/>
              <a:gd name="T2" fmla="*/ 5044 w 5228"/>
              <a:gd name="T3" fmla="*/ 0 h 6450"/>
              <a:gd name="T4" fmla="*/ 5228 w 5228"/>
              <a:gd name="T5" fmla="*/ 184 h 6450"/>
              <a:gd name="T6" fmla="*/ 5228 w 5228"/>
              <a:gd name="T7" fmla="*/ 6266 h 6450"/>
              <a:gd name="T8" fmla="*/ 5044 w 5228"/>
              <a:gd name="T9" fmla="*/ 6450 h 6450"/>
              <a:gd name="T10" fmla="*/ 185 w 5228"/>
              <a:gd name="T11" fmla="*/ 6450 h 6450"/>
              <a:gd name="T12" fmla="*/ 0 w 5228"/>
              <a:gd name="T13" fmla="*/ 6266 h 6450"/>
              <a:gd name="T14" fmla="*/ 0 w 5228"/>
              <a:gd name="T15" fmla="*/ 184 h 6450"/>
              <a:gd name="T16" fmla="*/ 185 w 5228"/>
              <a:gd name="T17" fmla="*/ 0 h 6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bg1"/>
          </a:solidFill>
          <a:ln w="10">
            <a:solidFill>
              <a:srgbClr val="9B928C"/>
            </a:solidFill>
            <a:round/>
            <a:headEnd/>
            <a:tailEnd/>
          </a:ln>
          <a:effectLst>
            <a:outerShdw blurRad="50800" dist="38100" dir="2700000" algn="tl" rotWithShape="0">
              <a:prstClr val="black">
                <a:alpha val="40000"/>
              </a:prstClr>
            </a:outerShdw>
          </a:effectLst>
        </p:spPr>
        <p:txBody>
          <a:bodyPr/>
          <a:lstStyle/>
          <a:p>
            <a:endParaRPr lang="zh-CN" altLang="en-US"/>
          </a:p>
        </p:txBody>
      </p:sp>
      <p:sp>
        <p:nvSpPr>
          <p:cNvPr id="4" name="Freeform 10"/>
          <p:cNvSpPr>
            <a:spLocks noChangeArrowheads="1"/>
          </p:cNvSpPr>
          <p:nvPr/>
        </p:nvSpPr>
        <p:spPr bwMode="auto">
          <a:xfrm>
            <a:off x="8051546" y="1233340"/>
            <a:ext cx="3283673" cy="5263649"/>
          </a:xfrm>
          <a:custGeom>
            <a:avLst/>
            <a:gdLst>
              <a:gd name="T0" fmla="*/ 185 w 5228"/>
              <a:gd name="T1" fmla="*/ 0 h 6450"/>
              <a:gd name="T2" fmla="*/ 5044 w 5228"/>
              <a:gd name="T3" fmla="*/ 0 h 6450"/>
              <a:gd name="T4" fmla="*/ 5228 w 5228"/>
              <a:gd name="T5" fmla="*/ 184 h 6450"/>
              <a:gd name="T6" fmla="*/ 5228 w 5228"/>
              <a:gd name="T7" fmla="*/ 6266 h 6450"/>
              <a:gd name="T8" fmla="*/ 5044 w 5228"/>
              <a:gd name="T9" fmla="*/ 6450 h 6450"/>
              <a:gd name="T10" fmla="*/ 185 w 5228"/>
              <a:gd name="T11" fmla="*/ 6450 h 6450"/>
              <a:gd name="T12" fmla="*/ 0 w 5228"/>
              <a:gd name="T13" fmla="*/ 6266 h 6450"/>
              <a:gd name="T14" fmla="*/ 0 w 5228"/>
              <a:gd name="T15" fmla="*/ 184 h 6450"/>
              <a:gd name="T16" fmla="*/ 185 w 5228"/>
              <a:gd name="T17" fmla="*/ 0 h 6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bg1"/>
          </a:solidFill>
          <a:ln w="10">
            <a:solidFill>
              <a:srgbClr val="9B928C"/>
            </a:solidFill>
            <a:round/>
            <a:headEnd/>
            <a:tailEnd/>
          </a:ln>
          <a:effectLst>
            <a:outerShdw blurRad="50800" dist="38100" dir="2700000" algn="tl" rotWithShape="0">
              <a:prstClr val="black">
                <a:alpha val="40000"/>
              </a:prstClr>
            </a:outerShdw>
          </a:effectLst>
        </p:spPr>
        <p:txBody>
          <a:bodyPr/>
          <a:lstStyle/>
          <a:p>
            <a:endParaRPr lang="zh-CN" altLang="en-US"/>
          </a:p>
        </p:txBody>
      </p:sp>
      <p:sp>
        <p:nvSpPr>
          <p:cNvPr id="5" name="矩形 4"/>
          <p:cNvSpPr/>
          <p:nvPr/>
        </p:nvSpPr>
        <p:spPr>
          <a:xfrm>
            <a:off x="3810620" y="6086187"/>
            <a:ext cx="447534" cy="428525"/>
          </a:xfrm>
          <a:prstGeom prst="rect">
            <a:avLst/>
          </a:prstGeom>
          <a:solidFill>
            <a:srgbClr val="685D5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6" name="矩形 5"/>
          <p:cNvSpPr/>
          <p:nvPr/>
        </p:nvSpPr>
        <p:spPr>
          <a:xfrm>
            <a:off x="7399092" y="6086187"/>
            <a:ext cx="447534" cy="428525"/>
          </a:xfrm>
          <a:prstGeom prst="rect">
            <a:avLst/>
          </a:prstGeom>
          <a:solidFill>
            <a:srgbClr val="685D5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7" name="矩形 6"/>
          <p:cNvSpPr/>
          <p:nvPr/>
        </p:nvSpPr>
        <p:spPr>
          <a:xfrm>
            <a:off x="10986609" y="6086187"/>
            <a:ext cx="447534" cy="428525"/>
          </a:xfrm>
          <a:prstGeom prst="rect">
            <a:avLst/>
          </a:prstGeom>
          <a:solidFill>
            <a:srgbClr val="685D5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nvGrpSpPr>
          <p:cNvPr id="13" name="组合 12"/>
          <p:cNvGrpSpPr/>
          <p:nvPr/>
        </p:nvGrpSpPr>
        <p:grpSpPr>
          <a:xfrm>
            <a:off x="3819166" y="6105554"/>
            <a:ext cx="7769984" cy="442653"/>
            <a:chOff x="3371639" y="5557701"/>
            <a:chExt cx="7769984" cy="442653"/>
          </a:xfrm>
        </p:grpSpPr>
        <p:sp>
          <p:nvSpPr>
            <p:cNvPr id="8" name="TextBox 6"/>
            <p:cNvSpPr txBox="1">
              <a:spLocks noChangeArrowheads="1"/>
            </p:cNvSpPr>
            <p:nvPr/>
          </p:nvSpPr>
          <p:spPr bwMode="auto">
            <a:xfrm>
              <a:off x="3371639" y="5569467"/>
              <a:ext cx="6411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200" dirty="0" smtClean="0">
                  <a:solidFill>
                    <a:schemeClr val="bg1"/>
                  </a:solidFill>
                  <a:latin typeface="微软雅黑" panose="020B0503020204020204" pitchFamily="34" charset="-122"/>
                  <a:ea typeface="微软雅黑" panose="020B0503020204020204" pitchFamily="34" charset="-122"/>
                </a:rPr>
                <a:t>01</a:t>
              </a: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9" name="TextBox 6"/>
            <p:cNvSpPr txBox="1">
              <a:spLocks noChangeArrowheads="1"/>
            </p:cNvSpPr>
            <p:nvPr/>
          </p:nvSpPr>
          <p:spPr bwMode="auto">
            <a:xfrm>
              <a:off x="6920445" y="5557701"/>
              <a:ext cx="6411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200" dirty="0" smtClean="0">
                  <a:solidFill>
                    <a:schemeClr val="bg1"/>
                  </a:solidFill>
                  <a:latin typeface="微软雅黑" panose="020B0503020204020204" pitchFamily="34" charset="-122"/>
                  <a:ea typeface="微软雅黑" panose="020B0503020204020204" pitchFamily="34" charset="-122"/>
                </a:rPr>
                <a:t>02</a:t>
              </a: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0" name="TextBox 6"/>
            <p:cNvSpPr txBox="1">
              <a:spLocks noChangeArrowheads="1"/>
            </p:cNvSpPr>
            <p:nvPr/>
          </p:nvSpPr>
          <p:spPr bwMode="auto">
            <a:xfrm>
              <a:off x="10500475" y="5560921"/>
              <a:ext cx="6411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200" dirty="0" smtClean="0">
                  <a:solidFill>
                    <a:schemeClr val="bg1"/>
                  </a:solidFill>
                  <a:latin typeface="微软雅黑" panose="020B0503020204020204" pitchFamily="34" charset="-122"/>
                  <a:ea typeface="微软雅黑" panose="020B0503020204020204" pitchFamily="34" charset="-122"/>
                </a:rPr>
                <a:t>03</a:t>
              </a:r>
              <a:endParaRPr lang="zh-CN" altLang="en-US" sz="2200" dirty="0">
                <a:solidFill>
                  <a:schemeClr val="bg1"/>
                </a:solidFill>
                <a:latin typeface="微软雅黑" panose="020B0503020204020204" pitchFamily="34" charset="-122"/>
                <a:ea typeface="微软雅黑" panose="020B0503020204020204" pitchFamily="34" charset="-122"/>
              </a:endParaRPr>
            </a:p>
          </p:txBody>
        </p:sp>
      </p:grpSp>
      <p:sp>
        <p:nvSpPr>
          <p:cNvPr id="11" name="矩形 10">
            <a:extLst>
              <a:ext uri="{FF2B5EF4-FFF2-40B4-BE49-F238E27FC236}">
                <a16:creationId xmlns:a16="http://schemas.microsoft.com/office/drawing/2014/main" id="{C0C51645-CD26-4300-B487-079B8D179314}"/>
              </a:ext>
            </a:extLst>
          </p:cNvPr>
          <p:cNvSpPr/>
          <p:nvPr/>
        </p:nvSpPr>
        <p:spPr>
          <a:xfrm>
            <a:off x="4364281"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2" name="标题 1"/>
          <p:cNvSpPr txBox="1">
            <a:spLocks/>
          </p:cNvSpPr>
          <p:nvPr/>
        </p:nvSpPr>
        <p:spPr>
          <a:xfrm>
            <a:off x="4448368"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主成分分析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计算步骤</a:t>
            </a:r>
            <a:endParaRPr lang="zh-CN" altLang="en-US" sz="2400" dirty="0">
              <a:latin typeface="微软雅黑" panose="020B0503020204020204" pitchFamily="34" charset="-122"/>
              <a:ea typeface="微软雅黑" panose="020B0503020204020204" pitchFamily="34" charset="-122"/>
            </a:endParaRPr>
          </a:p>
        </p:txBody>
      </p:sp>
      <p:grpSp>
        <p:nvGrpSpPr>
          <p:cNvPr id="19" name="组合 18"/>
          <p:cNvGrpSpPr/>
          <p:nvPr/>
        </p:nvGrpSpPr>
        <p:grpSpPr>
          <a:xfrm>
            <a:off x="1222545" y="1799831"/>
            <a:ext cx="2588075" cy="2902361"/>
            <a:chOff x="1259852" y="1416021"/>
            <a:chExt cx="2588075" cy="2902361"/>
          </a:xfrm>
        </p:grpSpPr>
        <p:sp>
          <p:nvSpPr>
            <p:cNvPr id="15" name="矩形 14"/>
            <p:cNvSpPr/>
            <p:nvPr/>
          </p:nvSpPr>
          <p:spPr>
            <a:xfrm>
              <a:off x="1259852" y="1416021"/>
              <a:ext cx="2286652" cy="2031325"/>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计算协方差矩阵</a:t>
              </a:r>
            </a:p>
            <a:p>
              <a:r>
                <a:rPr lang="zh-CN" altLang="en-US" dirty="0">
                  <a:latin typeface="微软雅黑" panose="020B0503020204020204" pitchFamily="34" charset="-122"/>
                  <a:ea typeface="微软雅黑" panose="020B0503020204020204" pitchFamily="34" charset="-122"/>
                </a:rPr>
                <a:t>计算样本数据的协方差矩阵</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其中</a:t>
              </a:r>
              <a:r>
                <a:rPr lang="en-US" altLang="zh-CN" dirty="0" smtClean="0">
                  <a:latin typeface="微软雅黑" panose="020B0503020204020204" pitchFamily="34" charset="-122"/>
                  <a:ea typeface="微软雅黑" panose="020B0503020204020204" pitchFamily="34" charset="-122"/>
                </a:rPr>
                <a:t>:</a:t>
              </a:r>
            </a:p>
            <a:p>
              <a:endParaRPr lang="zh-CN" altLang="en-US" dirty="0">
                <a:latin typeface="微软雅黑" panose="020B0503020204020204" pitchFamily="34" charset="-122"/>
                <a:ea typeface="微软雅黑" panose="020B0503020204020204" pitchFamily="34" charset="-122"/>
              </a:endParaRPr>
            </a:p>
          </p:txBody>
        </p:sp>
        <p:pic>
          <p:nvPicPr>
            <p:cNvPr id="16" name="图片 1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4885" y="2400336"/>
              <a:ext cx="1158572" cy="308346"/>
            </a:xfrm>
            <a:prstGeom prst="rect">
              <a:avLst/>
            </a:prstGeom>
            <a:noFill/>
            <a:ln>
              <a:noFill/>
            </a:ln>
          </p:spPr>
        </p:pic>
        <p:pic>
          <p:nvPicPr>
            <p:cNvPr id="17" name="图片 1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38987" y="3248774"/>
              <a:ext cx="2408940" cy="545439"/>
            </a:xfrm>
            <a:prstGeom prst="rect">
              <a:avLst/>
            </a:prstGeom>
            <a:noFill/>
            <a:ln>
              <a:noFill/>
            </a:ln>
          </p:spPr>
        </p:pic>
        <p:pic>
          <p:nvPicPr>
            <p:cNvPr id="18" name="图片 1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38987" y="3974057"/>
              <a:ext cx="1342165" cy="344325"/>
            </a:xfrm>
            <a:prstGeom prst="rect">
              <a:avLst/>
            </a:prstGeom>
            <a:noFill/>
            <a:ln>
              <a:noFill/>
            </a:ln>
          </p:spPr>
        </p:pic>
      </p:grpSp>
      <p:grpSp>
        <p:nvGrpSpPr>
          <p:cNvPr id="14" name="组合 13"/>
          <p:cNvGrpSpPr/>
          <p:nvPr/>
        </p:nvGrpSpPr>
        <p:grpSpPr>
          <a:xfrm>
            <a:off x="4798738" y="1793810"/>
            <a:ext cx="2643499" cy="4460899"/>
            <a:chOff x="4506218" y="1799831"/>
            <a:chExt cx="2643499" cy="4460899"/>
          </a:xfrm>
        </p:grpSpPr>
        <p:sp>
          <p:nvSpPr>
            <p:cNvPr id="21" name="矩形 20"/>
            <p:cNvSpPr/>
            <p:nvPr/>
          </p:nvSpPr>
          <p:spPr>
            <a:xfrm>
              <a:off x="4506218" y="1799831"/>
              <a:ext cx="2643499" cy="4247317"/>
            </a:xfrm>
            <a:prstGeom prst="rect">
              <a:avLst/>
            </a:prstGeom>
          </p:spPr>
          <p:txBody>
            <a:bodyPr wrap="square">
              <a:spAutoFit/>
            </a:bodyPr>
            <a:lstStyle/>
            <a:p>
              <a:pPr algn="just"/>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求出的</a:t>
              </a:r>
              <a:r>
                <a:rPr lang="zh-CN" altLang="en-US" dirty="0" smtClean="0">
                  <a:latin typeface="微软雅黑" panose="020B0503020204020204" pitchFamily="34" charset="-122"/>
                  <a:ea typeface="微软雅黑" panose="020B0503020204020204" pitchFamily="34" charset="-122"/>
                </a:rPr>
                <a:t>特征值   及</a:t>
              </a:r>
              <a:r>
                <a:rPr lang="zh-CN" altLang="en-US" dirty="0">
                  <a:latin typeface="微软雅黑" panose="020B0503020204020204" pitchFamily="34" charset="-122"/>
                  <a:ea typeface="微软雅黑" panose="020B0503020204020204" pitchFamily="34" charset="-122"/>
                </a:rPr>
                <a:t>相应的正交化单位特征</a:t>
              </a:r>
              <a:r>
                <a:rPr lang="zh-CN" altLang="en-US" dirty="0" smtClean="0">
                  <a:latin typeface="微软雅黑" panose="020B0503020204020204" pitchFamily="34" charset="-122"/>
                  <a:ea typeface="微软雅黑" panose="020B0503020204020204" pitchFamily="34" charset="-122"/>
                </a:rPr>
                <a:t>向量   </a:t>
              </a:r>
              <a:endParaRPr lang="en-US" altLang="zh-CN" dirty="0" smtClean="0">
                <a:latin typeface="微软雅黑" panose="020B0503020204020204" pitchFamily="34" charset="-122"/>
                <a:ea typeface="微软雅黑" panose="020B0503020204020204" pitchFamily="34" charset="-122"/>
              </a:endParaRPr>
            </a:p>
            <a:p>
              <a:pPr algn="just"/>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的前</a:t>
              </a:r>
              <a:r>
                <a:rPr lang="en-US" altLang="zh-CN" dirty="0" smtClean="0">
                  <a:latin typeface="微软雅黑" panose="020B0503020204020204" pitchFamily="34" charset="-122"/>
                  <a:ea typeface="微软雅黑" panose="020B0503020204020204" pitchFamily="34" charset="-122"/>
                </a:rPr>
                <a:t>m</a:t>
              </a:r>
              <a:r>
                <a:rPr lang="zh-CN" altLang="en-US" dirty="0" smtClean="0">
                  <a:latin typeface="微软雅黑" panose="020B0503020204020204" pitchFamily="34" charset="-122"/>
                  <a:ea typeface="微软雅黑" panose="020B0503020204020204" pitchFamily="34" charset="-122"/>
                </a:rPr>
                <a:t>个较大的特征值                         </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就是前</a:t>
              </a:r>
              <a:r>
                <a:rPr lang="en-US" altLang="zh-CN" dirty="0" smtClean="0">
                  <a:latin typeface="微软雅黑" panose="020B0503020204020204" pitchFamily="34" charset="-122"/>
                  <a:ea typeface="微软雅黑" panose="020B0503020204020204" pitchFamily="34" charset="-122"/>
                </a:rPr>
                <a:t>m</a:t>
              </a:r>
              <a:r>
                <a:rPr lang="zh-CN" altLang="en-US" dirty="0" smtClean="0">
                  <a:latin typeface="微软雅黑" panose="020B0503020204020204" pitchFamily="34" charset="-122"/>
                  <a:ea typeface="微软雅黑" panose="020B0503020204020204" pitchFamily="34" charset="-122"/>
                </a:rPr>
                <a:t>个主成分对应的方差，   对应的单位特征向量   就是主成分   的关于原变量的系数，则原变量的第   个主成分 </a:t>
              </a:r>
              <a:endParaRPr lang="en-US" altLang="zh-CN" dirty="0" smtClean="0">
                <a:latin typeface="微软雅黑" panose="020B0503020204020204" pitchFamily="34" charset="-122"/>
                <a:ea typeface="微软雅黑" panose="020B0503020204020204" pitchFamily="34" charset="-122"/>
              </a:endParaRPr>
            </a:p>
            <a:p>
              <a:pPr algn="just"/>
              <a:r>
                <a:rPr lang="zh-CN" altLang="en-US" dirty="0" smtClean="0">
                  <a:latin typeface="微软雅黑" panose="020B0503020204020204" pitchFamily="34" charset="-122"/>
                  <a:ea typeface="微软雅黑" panose="020B0503020204020204" pitchFamily="34" charset="-122"/>
                </a:rPr>
                <a:t>为：</a:t>
              </a:r>
            </a:p>
            <a:p>
              <a:pPr algn="just"/>
              <a:r>
                <a:rPr lang="zh-CN" altLang="en-US" dirty="0" smtClean="0">
                  <a:latin typeface="微软雅黑" panose="020B0503020204020204" pitchFamily="34" charset="-122"/>
                  <a:ea typeface="微软雅黑" panose="020B0503020204020204" pitchFamily="34" charset="-122"/>
                </a:rPr>
                <a:t>主成分的方差（信息）贡献率用来反映信息量的大小，    为：</a:t>
              </a:r>
              <a:endParaRPr lang="en-US" altLang="zh-CN" dirty="0" smtClean="0">
                <a:latin typeface="微软雅黑" panose="020B0503020204020204" pitchFamily="34" charset="-122"/>
                <a:ea typeface="微软雅黑" panose="020B0503020204020204" pitchFamily="34" charset="-122"/>
              </a:endParaRPr>
            </a:p>
            <a:p>
              <a:pPr algn="just"/>
              <a:endParaRPr lang="zh-CN" altLang="en-US" dirty="0">
                <a:latin typeface="微软雅黑" panose="020B0503020204020204" pitchFamily="34" charset="-122"/>
                <a:ea typeface="微软雅黑" panose="020B0503020204020204" pitchFamily="34" charset="-122"/>
              </a:endParaRPr>
            </a:p>
          </p:txBody>
        </p:sp>
        <p:pic>
          <p:nvPicPr>
            <p:cNvPr id="22" name="图片 2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02790" y="1816923"/>
              <a:ext cx="246959" cy="358679"/>
            </a:xfrm>
            <a:prstGeom prst="rect">
              <a:avLst/>
            </a:prstGeom>
            <a:noFill/>
            <a:ln>
              <a:noFill/>
            </a:ln>
          </p:spPr>
        </p:pic>
        <p:pic>
          <p:nvPicPr>
            <p:cNvPr id="23" name="图片 22"/>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50005" y="2342451"/>
              <a:ext cx="258275" cy="375114"/>
            </a:xfrm>
            <a:prstGeom prst="rect">
              <a:avLst/>
            </a:prstGeom>
            <a:noFill/>
            <a:ln>
              <a:noFill/>
            </a:ln>
          </p:spPr>
        </p:pic>
        <p:pic>
          <p:nvPicPr>
            <p:cNvPr id="24" name="图片 23"/>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44008" y="2982113"/>
              <a:ext cx="1452785" cy="255536"/>
            </a:xfrm>
            <a:prstGeom prst="rect">
              <a:avLst/>
            </a:prstGeom>
            <a:noFill/>
            <a:ln>
              <a:noFill/>
            </a:ln>
          </p:spPr>
        </p:pic>
        <p:pic>
          <p:nvPicPr>
            <p:cNvPr id="25" name="图片 24"/>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26645" y="2623434"/>
              <a:ext cx="246959" cy="358679"/>
            </a:xfrm>
            <a:prstGeom prst="rect">
              <a:avLst/>
            </a:prstGeom>
            <a:noFill/>
            <a:ln>
              <a:noFill/>
            </a:ln>
          </p:spPr>
        </p:pic>
        <p:pic>
          <p:nvPicPr>
            <p:cNvPr id="26" name="图片 2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08280" y="3453244"/>
              <a:ext cx="246959" cy="358679"/>
            </a:xfrm>
            <a:prstGeom prst="rect">
              <a:avLst/>
            </a:prstGeom>
            <a:noFill/>
            <a:ln>
              <a:noFill/>
            </a:ln>
          </p:spPr>
        </p:pic>
        <p:pic>
          <p:nvPicPr>
            <p:cNvPr id="27" name="图片 26"/>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096964" y="3712290"/>
              <a:ext cx="258275" cy="375114"/>
            </a:xfrm>
            <a:prstGeom prst="rect">
              <a:avLst/>
            </a:prstGeom>
            <a:noFill/>
            <a:ln>
              <a:noFill/>
            </a:ln>
          </p:spPr>
        </p:pic>
        <p:pic>
          <p:nvPicPr>
            <p:cNvPr id="28" name="图片 27"/>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49749" y="3785403"/>
              <a:ext cx="206848" cy="300422"/>
            </a:xfrm>
            <a:prstGeom prst="rect">
              <a:avLst/>
            </a:prstGeom>
            <a:noFill/>
            <a:ln>
              <a:noFill/>
            </a:ln>
          </p:spPr>
        </p:pic>
        <p:pic>
          <p:nvPicPr>
            <p:cNvPr id="29" name="图片 28"/>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82522" y="4357867"/>
              <a:ext cx="136531" cy="247168"/>
            </a:xfrm>
            <a:prstGeom prst="rect">
              <a:avLst/>
            </a:prstGeom>
            <a:noFill/>
            <a:ln>
              <a:noFill/>
            </a:ln>
          </p:spPr>
        </p:pic>
        <p:pic>
          <p:nvPicPr>
            <p:cNvPr id="30" name="图片 29"/>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21790" y="4331240"/>
              <a:ext cx="206848" cy="300422"/>
            </a:xfrm>
            <a:prstGeom prst="rect">
              <a:avLst/>
            </a:prstGeom>
            <a:noFill/>
            <a:ln>
              <a:noFill/>
            </a:ln>
          </p:spPr>
        </p:pic>
        <p:pic>
          <p:nvPicPr>
            <p:cNvPr id="31" name="图片 30"/>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944008" y="4605035"/>
              <a:ext cx="738634" cy="255134"/>
            </a:xfrm>
            <a:prstGeom prst="rect">
              <a:avLst/>
            </a:prstGeom>
            <a:noFill/>
            <a:ln>
              <a:noFill/>
            </a:ln>
          </p:spPr>
        </p:pic>
        <p:pic>
          <p:nvPicPr>
            <p:cNvPr id="33" name="图片 32"/>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529708" y="5407948"/>
              <a:ext cx="212443" cy="308548"/>
            </a:xfrm>
            <a:prstGeom prst="rect">
              <a:avLst/>
            </a:prstGeom>
            <a:noFill/>
            <a:ln>
              <a:noFill/>
            </a:ln>
          </p:spPr>
        </p:pic>
        <p:pic>
          <p:nvPicPr>
            <p:cNvPr id="34" name="图片 33"/>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077217" y="5684111"/>
              <a:ext cx="1186365" cy="576619"/>
            </a:xfrm>
            <a:prstGeom prst="rect">
              <a:avLst/>
            </a:prstGeom>
            <a:noFill/>
            <a:ln>
              <a:noFill/>
            </a:ln>
          </p:spPr>
        </p:pic>
      </p:grpSp>
      <p:sp>
        <p:nvSpPr>
          <p:cNvPr id="36" name="矩形 35"/>
          <p:cNvSpPr/>
          <p:nvPr/>
        </p:nvSpPr>
        <p:spPr>
          <a:xfrm>
            <a:off x="8234625" y="1793810"/>
            <a:ext cx="2883981" cy="3139321"/>
          </a:xfrm>
          <a:prstGeom prst="rect">
            <a:avLst/>
          </a:prstGeom>
        </p:spPr>
        <p:txBody>
          <a:bodyPr wrap="square">
            <a:spAutoFit/>
          </a:bodyPr>
          <a:lstStyle/>
          <a:p>
            <a:pPr algn="just"/>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3</a:t>
            </a:r>
            <a:r>
              <a:rPr lang="zh-CN" altLang="en-US" dirty="0" smtClean="0">
                <a:latin typeface="微软雅黑" panose="020B0503020204020204" pitchFamily="34" charset="-122"/>
                <a:ea typeface="微软雅黑" panose="020B0503020204020204" pitchFamily="34" charset="-122"/>
              </a:rPr>
              <a:t>）选择主成分</a:t>
            </a:r>
            <a:endParaRPr lang="en-US" altLang="zh-CN" dirty="0" smtClean="0">
              <a:latin typeface="微软雅黑" panose="020B0503020204020204" pitchFamily="34" charset="-122"/>
              <a:ea typeface="微软雅黑" panose="020B0503020204020204" pitchFamily="34" charset="-122"/>
            </a:endParaRPr>
          </a:p>
          <a:p>
            <a:pPr algn="just"/>
            <a:r>
              <a:rPr lang="zh-CN" altLang="en-US" dirty="0" smtClean="0">
                <a:latin typeface="微软雅黑" panose="020B0503020204020204" pitchFamily="34" charset="-122"/>
                <a:ea typeface="微软雅黑" panose="020B0503020204020204" pitchFamily="34" charset="-122"/>
              </a:rPr>
              <a:t>最终</a:t>
            </a:r>
            <a:r>
              <a:rPr lang="zh-CN" altLang="en-US" dirty="0">
                <a:latin typeface="微软雅黑" panose="020B0503020204020204" pitchFamily="34" charset="-122"/>
                <a:ea typeface="微软雅黑" panose="020B0503020204020204" pitchFamily="34" charset="-122"/>
              </a:rPr>
              <a:t>要选择几个主成分，</a:t>
            </a:r>
            <a:r>
              <a:rPr lang="zh-CN" altLang="en-US" dirty="0" smtClean="0">
                <a:latin typeface="微软雅黑" panose="020B0503020204020204" pitchFamily="34" charset="-122"/>
                <a:ea typeface="微软雅黑" panose="020B0503020204020204" pitchFamily="34" charset="-122"/>
              </a:rPr>
              <a:t>即             中</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的确定是通过方差（信息）累计</a:t>
            </a:r>
            <a:r>
              <a:rPr lang="zh-CN" altLang="en-US" dirty="0" smtClean="0">
                <a:latin typeface="微软雅黑" panose="020B0503020204020204" pitchFamily="34" charset="-122"/>
                <a:ea typeface="微软雅黑" panose="020B0503020204020204" pitchFamily="34" charset="-122"/>
              </a:rPr>
              <a:t>贡献率       来确定</a:t>
            </a:r>
            <a:endParaRPr lang="en-US" altLang="zh-CN" dirty="0" smtClean="0">
              <a:latin typeface="微软雅黑" panose="020B0503020204020204" pitchFamily="34" charset="-122"/>
              <a:ea typeface="微软雅黑" panose="020B0503020204020204" pitchFamily="34" charset="-122"/>
            </a:endParaRPr>
          </a:p>
          <a:p>
            <a:pPr algn="just"/>
            <a:endParaRPr lang="zh-CN" altLang="en-US" dirty="0">
              <a:latin typeface="微软雅黑" panose="020B0503020204020204" pitchFamily="34" charset="-122"/>
              <a:ea typeface="微软雅黑" panose="020B0503020204020204" pitchFamily="34" charset="-122"/>
            </a:endParaRPr>
          </a:p>
          <a:p>
            <a:pPr algn="just"/>
            <a:endParaRPr lang="zh-CN" altLang="en-US" dirty="0">
              <a:latin typeface="微软雅黑" panose="020B0503020204020204" pitchFamily="34" charset="-122"/>
              <a:ea typeface="微软雅黑" panose="020B0503020204020204" pitchFamily="34" charset="-122"/>
            </a:endParaRPr>
          </a:p>
          <a:p>
            <a:pPr algn="just"/>
            <a:r>
              <a:rPr lang="zh-CN" altLang="en-US" dirty="0">
                <a:latin typeface="微软雅黑" panose="020B0503020204020204" pitchFamily="34" charset="-122"/>
                <a:ea typeface="微软雅黑" panose="020B0503020204020204" pitchFamily="34" charset="-122"/>
              </a:rPr>
              <a:t>当累积贡献率大于</a:t>
            </a:r>
            <a:r>
              <a:rPr lang="en-US" altLang="zh-CN" dirty="0">
                <a:latin typeface="微软雅黑" panose="020B0503020204020204" pitchFamily="34" charset="-122"/>
                <a:ea typeface="微软雅黑" panose="020B0503020204020204" pitchFamily="34" charset="-122"/>
              </a:rPr>
              <a:t>80%</a:t>
            </a:r>
            <a:r>
              <a:rPr lang="zh-CN" altLang="en-US" dirty="0">
                <a:latin typeface="微软雅黑" panose="020B0503020204020204" pitchFamily="34" charset="-122"/>
                <a:ea typeface="微软雅黑" panose="020B0503020204020204" pitchFamily="34" charset="-122"/>
              </a:rPr>
              <a:t>时，就认为能足够反映原来变量的信息了，对应的</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就是抽取的前</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个主成分。</a:t>
            </a:r>
          </a:p>
        </p:txBody>
      </p:sp>
      <p:pic>
        <p:nvPicPr>
          <p:cNvPr id="37" name="图片 36"/>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621392" y="2394190"/>
            <a:ext cx="898623" cy="271636"/>
          </a:xfrm>
          <a:prstGeom prst="rect">
            <a:avLst/>
          </a:prstGeom>
          <a:noFill/>
          <a:ln>
            <a:noFill/>
          </a:ln>
        </p:spPr>
      </p:pic>
      <p:pic>
        <p:nvPicPr>
          <p:cNvPr id="38" name="图片 37"/>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806244" y="2955411"/>
            <a:ext cx="477641" cy="261545"/>
          </a:xfrm>
          <a:prstGeom prst="rect">
            <a:avLst/>
          </a:prstGeom>
          <a:noFill/>
          <a:ln>
            <a:noFill/>
          </a:ln>
        </p:spPr>
      </p:pic>
      <p:pic>
        <p:nvPicPr>
          <p:cNvPr id="39" name="图片 38"/>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806244" y="3216956"/>
            <a:ext cx="1381692" cy="501596"/>
          </a:xfrm>
          <a:prstGeom prst="rect">
            <a:avLst/>
          </a:prstGeom>
          <a:noFill/>
          <a:ln>
            <a:noFill/>
          </a:ln>
        </p:spPr>
      </p:pic>
    </p:spTree>
    <p:extLst>
      <p:ext uri="{BB962C8B-B14F-4D97-AF65-F5344CB8AC3E}">
        <p14:creationId xmlns:p14="http://schemas.microsoft.com/office/powerpoint/2010/main" val="1567692639"/>
      </p:ext>
    </p:extLst>
  </p:cSld>
  <p:clrMapOvr>
    <a:masterClrMapping/>
  </p:clrMapOvr>
  <p:transition spd="med">
    <p:pull/>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4858566"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主成分分析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计算步骤</a:t>
            </a:r>
            <a:endParaRPr lang="zh-CN" altLang="en-US" sz="2400"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C0C51645-CD26-4300-B487-079B8D179314}"/>
              </a:ext>
            </a:extLst>
          </p:cNvPr>
          <p:cNvSpPr/>
          <p:nvPr/>
        </p:nvSpPr>
        <p:spPr>
          <a:xfrm>
            <a:off x="4364281"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7" name="标题 1"/>
          <p:cNvSpPr txBox="1">
            <a:spLocks/>
          </p:cNvSpPr>
          <p:nvPr/>
        </p:nvSpPr>
        <p:spPr>
          <a:xfrm>
            <a:off x="4448368"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主成分分析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计算步骤</a:t>
            </a:r>
            <a:endParaRPr lang="zh-CN" altLang="en-US" sz="2400" dirty="0">
              <a:latin typeface="微软雅黑" panose="020B0503020204020204" pitchFamily="34" charset="-122"/>
              <a:ea typeface="微软雅黑" panose="020B0503020204020204" pitchFamily="34" charset="-122"/>
            </a:endParaRPr>
          </a:p>
        </p:txBody>
      </p:sp>
      <p:sp>
        <p:nvSpPr>
          <p:cNvPr id="10" name="Freeform 10"/>
          <p:cNvSpPr>
            <a:spLocks noChangeArrowheads="1"/>
          </p:cNvSpPr>
          <p:nvPr/>
        </p:nvSpPr>
        <p:spPr bwMode="auto">
          <a:xfrm>
            <a:off x="888596" y="1233340"/>
            <a:ext cx="4965273" cy="5263649"/>
          </a:xfrm>
          <a:custGeom>
            <a:avLst/>
            <a:gdLst>
              <a:gd name="T0" fmla="*/ 185 w 5228"/>
              <a:gd name="T1" fmla="*/ 0 h 6450"/>
              <a:gd name="T2" fmla="*/ 5044 w 5228"/>
              <a:gd name="T3" fmla="*/ 0 h 6450"/>
              <a:gd name="T4" fmla="*/ 5228 w 5228"/>
              <a:gd name="T5" fmla="*/ 184 h 6450"/>
              <a:gd name="T6" fmla="*/ 5228 w 5228"/>
              <a:gd name="T7" fmla="*/ 6266 h 6450"/>
              <a:gd name="T8" fmla="*/ 5044 w 5228"/>
              <a:gd name="T9" fmla="*/ 6450 h 6450"/>
              <a:gd name="T10" fmla="*/ 185 w 5228"/>
              <a:gd name="T11" fmla="*/ 6450 h 6450"/>
              <a:gd name="T12" fmla="*/ 0 w 5228"/>
              <a:gd name="T13" fmla="*/ 6266 h 6450"/>
              <a:gd name="T14" fmla="*/ 0 w 5228"/>
              <a:gd name="T15" fmla="*/ 184 h 6450"/>
              <a:gd name="T16" fmla="*/ 185 w 5228"/>
              <a:gd name="T17" fmla="*/ 0 h 6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bg1"/>
          </a:solidFill>
          <a:ln w="10">
            <a:solidFill>
              <a:schemeClr val="tx2"/>
            </a:solidFill>
            <a:round/>
            <a:headEnd/>
            <a:tailEnd/>
          </a:ln>
          <a:effectLst>
            <a:outerShdw blurRad="50800" dist="38100" dir="2700000" algn="tl" rotWithShape="0">
              <a:prstClr val="black">
                <a:alpha val="40000"/>
              </a:prstClr>
            </a:outerShdw>
          </a:effectLst>
        </p:spPr>
        <p:txBody>
          <a:bodyPr/>
          <a:lstStyle/>
          <a:p>
            <a:endParaRPr lang="zh-CN" altLang="en-US"/>
          </a:p>
        </p:txBody>
      </p:sp>
      <p:sp>
        <p:nvSpPr>
          <p:cNvPr id="11" name="Freeform 10"/>
          <p:cNvSpPr>
            <a:spLocks noChangeArrowheads="1"/>
          </p:cNvSpPr>
          <p:nvPr/>
        </p:nvSpPr>
        <p:spPr bwMode="auto">
          <a:xfrm>
            <a:off x="6281159" y="1233340"/>
            <a:ext cx="4888193" cy="5263649"/>
          </a:xfrm>
          <a:custGeom>
            <a:avLst/>
            <a:gdLst>
              <a:gd name="T0" fmla="*/ 185 w 5228"/>
              <a:gd name="T1" fmla="*/ 0 h 6450"/>
              <a:gd name="T2" fmla="*/ 5044 w 5228"/>
              <a:gd name="T3" fmla="*/ 0 h 6450"/>
              <a:gd name="T4" fmla="*/ 5228 w 5228"/>
              <a:gd name="T5" fmla="*/ 184 h 6450"/>
              <a:gd name="T6" fmla="*/ 5228 w 5228"/>
              <a:gd name="T7" fmla="*/ 6266 h 6450"/>
              <a:gd name="T8" fmla="*/ 5044 w 5228"/>
              <a:gd name="T9" fmla="*/ 6450 h 6450"/>
              <a:gd name="T10" fmla="*/ 185 w 5228"/>
              <a:gd name="T11" fmla="*/ 6450 h 6450"/>
              <a:gd name="T12" fmla="*/ 0 w 5228"/>
              <a:gd name="T13" fmla="*/ 6266 h 6450"/>
              <a:gd name="T14" fmla="*/ 0 w 5228"/>
              <a:gd name="T15" fmla="*/ 184 h 6450"/>
              <a:gd name="T16" fmla="*/ 185 w 5228"/>
              <a:gd name="T17" fmla="*/ 0 h 6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8" h="6450">
                <a:moveTo>
                  <a:pt x="185" y="0"/>
                </a:moveTo>
                <a:lnTo>
                  <a:pt x="5044" y="0"/>
                </a:lnTo>
                <a:cubicBezTo>
                  <a:pt x="5146" y="0"/>
                  <a:pt x="5228" y="83"/>
                  <a:pt x="5228" y="184"/>
                </a:cubicBezTo>
                <a:lnTo>
                  <a:pt x="5228" y="6266"/>
                </a:lnTo>
                <a:cubicBezTo>
                  <a:pt x="5228" y="6367"/>
                  <a:pt x="5146" y="6450"/>
                  <a:pt x="5044" y="6450"/>
                </a:cubicBezTo>
                <a:lnTo>
                  <a:pt x="185" y="6450"/>
                </a:lnTo>
                <a:cubicBezTo>
                  <a:pt x="83" y="6450"/>
                  <a:pt x="0" y="6367"/>
                  <a:pt x="0" y="6266"/>
                </a:cubicBezTo>
                <a:lnTo>
                  <a:pt x="0" y="184"/>
                </a:lnTo>
                <a:cubicBezTo>
                  <a:pt x="0" y="83"/>
                  <a:pt x="83" y="0"/>
                  <a:pt x="185" y="0"/>
                </a:cubicBezTo>
                <a:close/>
              </a:path>
            </a:pathLst>
          </a:custGeom>
          <a:solidFill>
            <a:schemeClr val="bg1"/>
          </a:solidFill>
          <a:ln w="10">
            <a:solidFill>
              <a:schemeClr val="tx2"/>
            </a:solidFill>
            <a:round/>
            <a:headEnd/>
            <a:tailEnd/>
          </a:ln>
          <a:effectLst>
            <a:outerShdw blurRad="50800" dist="38100" dir="2700000" algn="tl" rotWithShape="0">
              <a:prstClr val="black">
                <a:alpha val="40000"/>
              </a:prstClr>
            </a:outerShdw>
          </a:effectLst>
        </p:spPr>
        <p:txBody>
          <a:bodyPr/>
          <a:lstStyle/>
          <a:p>
            <a:endParaRPr lang="zh-CN" altLang="en-US"/>
          </a:p>
        </p:txBody>
      </p:sp>
      <p:sp>
        <p:nvSpPr>
          <p:cNvPr id="13" name="矩形 12"/>
          <p:cNvSpPr/>
          <p:nvPr/>
        </p:nvSpPr>
        <p:spPr>
          <a:xfrm>
            <a:off x="5525275" y="6163099"/>
            <a:ext cx="447534" cy="428525"/>
          </a:xfrm>
          <a:prstGeom prst="rect">
            <a:avLst/>
          </a:prstGeom>
          <a:solidFill>
            <a:srgbClr val="685D5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4" name="矩形 13"/>
          <p:cNvSpPr/>
          <p:nvPr/>
        </p:nvSpPr>
        <p:spPr>
          <a:xfrm>
            <a:off x="10860180" y="6174865"/>
            <a:ext cx="447534" cy="428525"/>
          </a:xfrm>
          <a:prstGeom prst="rect">
            <a:avLst/>
          </a:prstGeom>
          <a:solidFill>
            <a:srgbClr val="685D5C"/>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nvGrpSpPr>
          <p:cNvPr id="2" name="组合 1"/>
          <p:cNvGrpSpPr/>
          <p:nvPr/>
        </p:nvGrpSpPr>
        <p:grpSpPr>
          <a:xfrm>
            <a:off x="5525275" y="6167850"/>
            <a:ext cx="5936387" cy="430887"/>
            <a:chOff x="5541315" y="6177830"/>
            <a:chExt cx="5936387" cy="430887"/>
          </a:xfrm>
        </p:grpSpPr>
        <p:sp>
          <p:nvSpPr>
            <p:cNvPr id="16" name="TextBox 6"/>
            <p:cNvSpPr txBox="1">
              <a:spLocks noChangeArrowheads="1"/>
            </p:cNvSpPr>
            <p:nvPr/>
          </p:nvSpPr>
          <p:spPr bwMode="auto">
            <a:xfrm>
              <a:off x="5541315" y="6177830"/>
              <a:ext cx="6411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200" dirty="0" smtClean="0">
                  <a:solidFill>
                    <a:schemeClr val="bg1"/>
                  </a:solidFill>
                  <a:latin typeface="微软雅黑" panose="020B0503020204020204" pitchFamily="34" charset="-122"/>
                  <a:ea typeface="微软雅黑" panose="020B0503020204020204" pitchFamily="34" charset="-122"/>
                </a:rPr>
                <a:t>04</a:t>
              </a: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7" name="TextBox 6"/>
            <p:cNvSpPr txBox="1">
              <a:spLocks noChangeArrowheads="1"/>
            </p:cNvSpPr>
            <p:nvPr/>
          </p:nvSpPr>
          <p:spPr bwMode="auto">
            <a:xfrm>
              <a:off x="10836554" y="6177830"/>
              <a:ext cx="64114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200" dirty="0" smtClean="0">
                  <a:solidFill>
                    <a:schemeClr val="bg1"/>
                  </a:solidFill>
                  <a:latin typeface="微软雅黑" panose="020B0503020204020204" pitchFamily="34" charset="-122"/>
                  <a:ea typeface="微软雅黑" panose="020B0503020204020204" pitchFamily="34" charset="-122"/>
                </a:rPr>
                <a:t>05</a:t>
              </a:r>
              <a:endParaRPr lang="zh-CN" altLang="en-US" sz="2200" dirty="0">
                <a:solidFill>
                  <a:schemeClr val="bg1"/>
                </a:solidFill>
                <a:latin typeface="微软雅黑" panose="020B0503020204020204" pitchFamily="34" charset="-122"/>
                <a:ea typeface="微软雅黑" panose="020B0503020204020204" pitchFamily="34" charset="-122"/>
              </a:endParaRPr>
            </a:p>
          </p:txBody>
        </p:sp>
      </p:grpSp>
      <p:grpSp>
        <p:nvGrpSpPr>
          <p:cNvPr id="62" name="组合 61"/>
          <p:cNvGrpSpPr/>
          <p:nvPr/>
        </p:nvGrpSpPr>
        <p:grpSpPr>
          <a:xfrm>
            <a:off x="1083808" y="1636637"/>
            <a:ext cx="4574848" cy="2628302"/>
            <a:chOff x="1099559" y="1788014"/>
            <a:chExt cx="4574848" cy="2628302"/>
          </a:xfrm>
        </p:grpSpPr>
        <p:sp>
          <p:nvSpPr>
            <p:cNvPr id="44" name="矩形 43"/>
            <p:cNvSpPr/>
            <p:nvPr/>
          </p:nvSpPr>
          <p:spPr>
            <a:xfrm>
              <a:off x="1099559" y="1788014"/>
              <a:ext cx="4574848" cy="1754326"/>
            </a:xfrm>
            <a:prstGeom prst="rect">
              <a:avLst/>
            </a:prstGeom>
          </p:spPr>
          <p:txBody>
            <a:bodyPr wrap="square">
              <a:spAutoFit/>
            </a:bodyPr>
            <a:lstStyle/>
            <a:p>
              <a:pPr algn="just">
                <a:lnSpc>
                  <a:spcPct val="150000"/>
                </a:lnSpc>
              </a:pP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计算主成分载荷</a:t>
              </a:r>
            </a:p>
            <a:p>
              <a:pPr algn="just">
                <a:lnSpc>
                  <a:spcPct val="150000"/>
                </a:lnSpc>
              </a:pPr>
              <a:r>
                <a:rPr lang="zh-CN" altLang="en-US" dirty="0" smtClean="0">
                  <a:latin typeface="微软雅黑" panose="020B0503020204020204" pitchFamily="34" charset="-122"/>
                  <a:ea typeface="微软雅黑" panose="020B0503020204020204" pitchFamily="34" charset="-122"/>
                </a:rPr>
                <a:t>主成分载荷</a:t>
              </a:r>
              <a:r>
                <a:rPr lang="zh-CN" altLang="en-US" dirty="0">
                  <a:latin typeface="微软雅黑" panose="020B0503020204020204" pitchFamily="34" charset="-122"/>
                  <a:ea typeface="微软雅黑" panose="020B0503020204020204" pitchFamily="34" charset="-122"/>
                </a:rPr>
                <a:t>是反映</a:t>
              </a:r>
              <a:r>
                <a:rPr lang="zh-CN" altLang="en-US" dirty="0" smtClean="0">
                  <a:latin typeface="微软雅黑" panose="020B0503020204020204" pitchFamily="34" charset="-122"/>
                  <a:ea typeface="微软雅黑" panose="020B0503020204020204" pitchFamily="34" charset="-122"/>
                </a:rPr>
                <a:t>主成分  与</a:t>
              </a:r>
              <a:r>
                <a:rPr lang="zh-CN" altLang="en-US" dirty="0">
                  <a:latin typeface="微软雅黑" panose="020B0503020204020204" pitchFamily="34" charset="-122"/>
                  <a:ea typeface="微软雅黑" panose="020B0503020204020204" pitchFamily="34" charset="-122"/>
                </a:rPr>
                <a:t>原</a:t>
              </a:r>
              <a:r>
                <a:rPr lang="zh-CN" altLang="en-US" dirty="0" smtClean="0">
                  <a:latin typeface="微软雅黑" panose="020B0503020204020204" pitchFamily="34" charset="-122"/>
                  <a:ea typeface="微软雅黑" panose="020B0503020204020204" pitchFamily="34" charset="-122"/>
                </a:rPr>
                <a:t>变量   之间</a:t>
              </a:r>
              <a:r>
                <a:rPr lang="zh-CN" altLang="en-US" dirty="0">
                  <a:latin typeface="微软雅黑" panose="020B0503020204020204" pitchFamily="34" charset="-122"/>
                  <a:ea typeface="微软雅黑" panose="020B0503020204020204" pitchFamily="34" charset="-122"/>
                </a:rPr>
                <a:t>的相互关联程度，原来</a:t>
              </a:r>
              <a:r>
                <a:rPr lang="zh-CN" altLang="en-US" dirty="0" smtClean="0">
                  <a:latin typeface="微软雅黑" panose="020B0503020204020204" pitchFamily="34" charset="-122"/>
                  <a:ea typeface="微软雅黑" panose="020B0503020204020204" pitchFamily="34" charset="-122"/>
                </a:rPr>
                <a:t>变量                  在</a:t>
              </a:r>
              <a:r>
                <a:rPr lang="zh-CN" altLang="en-US" dirty="0">
                  <a:latin typeface="微软雅黑" panose="020B0503020204020204" pitchFamily="34" charset="-122"/>
                  <a:ea typeface="微软雅黑" panose="020B0503020204020204" pitchFamily="34" charset="-122"/>
                </a:rPr>
                <a:t>诸</a:t>
              </a:r>
              <a:r>
                <a:rPr lang="zh-CN" altLang="en-US" dirty="0" smtClean="0">
                  <a:latin typeface="微软雅黑" panose="020B0503020204020204" pitchFamily="34" charset="-122"/>
                  <a:ea typeface="微软雅黑" panose="020B0503020204020204" pitchFamily="34" charset="-122"/>
                </a:rPr>
                <a:t>主成分                   上</a:t>
              </a:r>
              <a:r>
                <a:rPr lang="zh-CN" altLang="en-US" dirty="0">
                  <a:latin typeface="微软雅黑" panose="020B0503020204020204" pitchFamily="34" charset="-122"/>
                  <a:ea typeface="微软雅黑" panose="020B0503020204020204" pitchFamily="34" charset="-122"/>
                </a:rPr>
                <a:t>的荷载 </a:t>
              </a:r>
              <a:r>
                <a:rPr lang="zh-CN" altLang="en-US" dirty="0" smtClean="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pic>
          <p:nvPicPr>
            <p:cNvPr id="45" name="图片 4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5047" y="2307964"/>
              <a:ext cx="251834" cy="365759"/>
            </a:xfrm>
            <a:prstGeom prst="rect">
              <a:avLst/>
            </a:prstGeom>
            <a:noFill/>
            <a:ln>
              <a:noFill/>
            </a:ln>
          </p:spPr>
        </p:pic>
        <p:pic>
          <p:nvPicPr>
            <p:cNvPr id="46" name="图片 4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20392" y="2359240"/>
              <a:ext cx="288542" cy="288542"/>
            </a:xfrm>
            <a:prstGeom prst="rect">
              <a:avLst/>
            </a:prstGeom>
            <a:noFill/>
            <a:ln>
              <a:noFill/>
            </a:ln>
          </p:spPr>
        </p:pic>
        <p:pic>
          <p:nvPicPr>
            <p:cNvPr id="47" name="图片 4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5263" y="2767803"/>
              <a:ext cx="306044" cy="306044"/>
            </a:xfrm>
            <a:prstGeom prst="rect">
              <a:avLst/>
            </a:prstGeom>
            <a:noFill/>
            <a:ln>
              <a:noFill/>
            </a:ln>
          </p:spPr>
        </p:pic>
        <p:pic>
          <p:nvPicPr>
            <p:cNvPr id="48" name="图片 47"/>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79853" y="2794091"/>
              <a:ext cx="994626" cy="264713"/>
            </a:xfrm>
            <a:prstGeom prst="rect">
              <a:avLst/>
            </a:prstGeom>
            <a:noFill/>
            <a:ln>
              <a:noFill/>
            </a:ln>
          </p:spPr>
        </p:pic>
        <p:pic>
          <p:nvPicPr>
            <p:cNvPr id="49" name="图片 4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9742" y="3150943"/>
              <a:ext cx="251834" cy="365759"/>
            </a:xfrm>
            <a:prstGeom prst="rect">
              <a:avLst/>
            </a:prstGeom>
            <a:noFill/>
            <a:ln>
              <a:noFill/>
            </a:ln>
          </p:spPr>
        </p:pic>
        <p:pic>
          <p:nvPicPr>
            <p:cNvPr id="50" name="图片 49"/>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331576" y="3210765"/>
              <a:ext cx="1060980" cy="282373"/>
            </a:xfrm>
            <a:prstGeom prst="rect">
              <a:avLst/>
            </a:prstGeom>
            <a:noFill/>
            <a:ln>
              <a:noFill/>
            </a:ln>
          </p:spPr>
        </p:pic>
        <p:pic>
          <p:nvPicPr>
            <p:cNvPr id="51" name="图片 50"/>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602960" y="3542340"/>
              <a:ext cx="208951" cy="303477"/>
            </a:xfrm>
            <a:prstGeom prst="rect">
              <a:avLst/>
            </a:prstGeom>
            <a:noFill/>
            <a:ln>
              <a:noFill/>
            </a:ln>
          </p:spPr>
        </p:pic>
        <p:pic>
          <p:nvPicPr>
            <p:cNvPr id="52" name="图片 5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86273" y="3567741"/>
              <a:ext cx="2067433" cy="291255"/>
            </a:xfrm>
            <a:prstGeom prst="rect">
              <a:avLst/>
            </a:prstGeom>
            <a:noFill/>
            <a:ln>
              <a:noFill/>
            </a:ln>
          </p:spPr>
        </p:pic>
        <p:pic>
          <p:nvPicPr>
            <p:cNvPr id="53" name="图片 52"/>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322701" y="4036652"/>
              <a:ext cx="3641962" cy="379664"/>
            </a:xfrm>
            <a:prstGeom prst="rect">
              <a:avLst/>
            </a:prstGeom>
            <a:noFill/>
            <a:ln>
              <a:noFill/>
            </a:ln>
          </p:spPr>
        </p:pic>
      </p:grpSp>
      <p:grpSp>
        <p:nvGrpSpPr>
          <p:cNvPr id="61" name="组合 60"/>
          <p:cNvGrpSpPr/>
          <p:nvPr/>
        </p:nvGrpSpPr>
        <p:grpSpPr>
          <a:xfrm>
            <a:off x="6746083" y="1599705"/>
            <a:ext cx="4161237" cy="4662815"/>
            <a:chOff x="6777380" y="1882818"/>
            <a:chExt cx="4161237" cy="4662815"/>
          </a:xfrm>
        </p:grpSpPr>
        <p:sp>
          <p:nvSpPr>
            <p:cNvPr id="55" name="矩形 54"/>
            <p:cNvSpPr/>
            <p:nvPr/>
          </p:nvSpPr>
          <p:spPr>
            <a:xfrm>
              <a:off x="6777380" y="1882818"/>
              <a:ext cx="4161237" cy="4662815"/>
            </a:xfrm>
            <a:prstGeom prst="rect">
              <a:avLst/>
            </a:prstGeom>
          </p:spPr>
          <p:txBody>
            <a:bodyPr wrap="square">
              <a:spAutoFit/>
            </a:bodyPr>
            <a:lstStyle/>
            <a:p>
              <a:pPr>
                <a:lnSpc>
                  <a:spcPct val="150000"/>
                </a:lnSpc>
              </a:pP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计算主成分得分</a:t>
              </a:r>
            </a:p>
            <a:p>
              <a:pPr>
                <a:lnSpc>
                  <a:spcPct val="150000"/>
                </a:lnSpc>
              </a:pPr>
              <a:r>
                <a:rPr lang="zh-CN" altLang="en-US" dirty="0">
                  <a:latin typeface="微软雅黑" panose="020B0503020204020204" pitchFamily="34" charset="-122"/>
                  <a:ea typeface="微软雅黑" panose="020B0503020204020204" pitchFamily="34" charset="-122"/>
                </a:rPr>
                <a:t>计算样品在</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个主成分上的得分</a:t>
              </a:r>
              <a:r>
                <a:rPr lang="zh-CN" altLang="en-US" dirty="0" smtClean="0"/>
                <a:t>：</a:t>
              </a:r>
              <a:endParaRPr lang="en-US" altLang="zh-CN" dirty="0" smtClean="0"/>
            </a:p>
            <a:p>
              <a:pPr>
                <a:lnSpc>
                  <a:spcPct val="150000"/>
                </a:lnSpc>
              </a:pPr>
              <a:r>
                <a:rPr lang="en-US" altLang="zh-CN" dirty="0" smtClean="0"/>
                <a:t>                                                     ,</a:t>
              </a:r>
            </a:p>
            <a:p>
              <a:pPr>
                <a:lnSpc>
                  <a:spcPct val="150000"/>
                </a:lnSpc>
              </a:pPr>
              <a:r>
                <a:rPr lang="zh-CN" altLang="en-US" dirty="0">
                  <a:latin typeface="微软雅黑" panose="020B0503020204020204" pitchFamily="34" charset="-122"/>
                  <a:ea typeface="微软雅黑" panose="020B0503020204020204" pitchFamily="34" charset="-122"/>
                </a:rPr>
                <a:t>实际应用时，指标的量纲往往不同，所以在主成分计算之前应先消除量纲的影响。消除数据的量纲有很多方法，常用方法是将原始数据标准化，即做如下数据变换</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a:lnSpc>
                  <a:spcPct val="150000"/>
                </a:lnSpc>
              </a:pPr>
              <a:endParaRPr lang="en-US" altLang="zh-CN" dirty="0">
                <a:latin typeface="微软雅黑" panose="020B0503020204020204" pitchFamily="34" charset="-122"/>
                <a:ea typeface="微软雅黑" panose="020B0503020204020204" pitchFamily="34" charset="-122"/>
              </a:endParaRPr>
            </a:p>
            <a:p>
              <a:pPr>
                <a:lnSpc>
                  <a:spcPct val="150000"/>
                </a:lnSpc>
              </a:pPr>
              <a:endParaRPr lang="en-US" altLang="zh-CN" dirty="0" smtClean="0">
                <a:latin typeface="微软雅黑" panose="020B0503020204020204" pitchFamily="34" charset="-122"/>
                <a:ea typeface="微软雅黑" panose="020B0503020204020204" pitchFamily="34" charset="-122"/>
              </a:endParaRPr>
            </a:p>
            <a:p>
              <a:pPr>
                <a:lnSpc>
                  <a:spcPct val="150000"/>
                </a:lnSpc>
              </a:pPr>
              <a:r>
                <a:rPr lang="zh-CN" altLang="en-US" dirty="0" smtClean="0">
                  <a:latin typeface="微软雅黑" panose="020B0503020204020204" pitchFamily="34" charset="-122"/>
                  <a:ea typeface="微软雅黑" panose="020B0503020204020204" pitchFamily="34" charset="-122"/>
                </a:rPr>
                <a:t>其中：</a:t>
              </a:r>
              <a:r>
                <a:rPr lang="en-US" altLang="zh-CN" dirty="0" smtClean="0">
                  <a:latin typeface="微软雅黑" panose="020B0503020204020204" pitchFamily="34" charset="-122"/>
                  <a:ea typeface="微软雅黑" panose="020B0503020204020204" pitchFamily="34" charset="-122"/>
                </a:rPr>
                <a:t>                ,</a:t>
              </a:r>
            </a:p>
          </p:txBody>
        </p:sp>
        <p:pic>
          <p:nvPicPr>
            <p:cNvPr id="56" name="图片 55"/>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938650" y="2826819"/>
              <a:ext cx="2624844" cy="325438"/>
            </a:xfrm>
            <a:prstGeom prst="rect">
              <a:avLst/>
            </a:prstGeom>
            <a:noFill/>
            <a:ln>
              <a:noFill/>
            </a:ln>
          </p:spPr>
        </p:pic>
        <p:pic>
          <p:nvPicPr>
            <p:cNvPr id="57" name="图片 56"/>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781511" y="2870031"/>
              <a:ext cx="878948" cy="256106"/>
            </a:xfrm>
            <a:prstGeom prst="rect">
              <a:avLst/>
            </a:prstGeom>
            <a:noFill/>
            <a:ln>
              <a:noFill/>
            </a:ln>
          </p:spPr>
        </p:pic>
        <p:pic>
          <p:nvPicPr>
            <p:cNvPr id="58" name="图片 57"/>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987545" y="5219564"/>
              <a:ext cx="3245276" cy="604954"/>
            </a:xfrm>
            <a:prstGeom prst="rect">
              <a:avLst/>
            </a:prstGeom>
            <a:noFill/>
            <a:ln>
              <a:noFill/>
            </a:ln>
          </p:spPr>
        </p:pic>
        <p:pic>
          <p:nvPicPr>
            <p:cNvPr id="59" name="图片 58"/>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539259" y="5923676"/>
              <a:ext cx="1049264" cy="550320"/>
            </a:xfrm>
            <a:prstGeom prst="rect">
              <a:avLst/>
            </a:prstGeom>
            <a:noFill/>
            <a:ln>
              <a:noFill/>
            </a:ln>
          </p:spPr>
        </p:pic>
        <p:pic>
          <p:nvPicPr>
            <p:cNvPr id="60" name="图片 59"/>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808981" y="5915840"/>
              <a:ext cx="1837554" cy="547043"/>
            </a:xfrm>
            <a:prstGeom prst="rect">
              <a:avLst/>
            </a:prstGeom>
            <a:noFill/>
            <a:ln>
              <a:noFill/>
            </a:ln>
          </p:spPr>
        </p:pic>
      </p:grpSp>
    </p:spTree>
    <p:extLst>
      <p:ext uri="{BB962C8B-B14F-4D97-AF65-F5344CB8AC3E}">
        <p14:creationId xmlns:p14="http://schemas.microsoft.com/office/powerpoint/2010/main" val="1050989059"/>
      </p:ext>
    </p:extLst>
  </p:cSld>
  <p:clrMapOvr>
    <a:masterClrMapping/>
  </p:clrMapOvr>
  <p:transition spd="med">
    <p:pull/>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57"/>
          <p:cNvGrpSpPr>
            <a:grpSpLocks/>
          </p:cNvGrpSpPr>
          <p:nvPr/>
        </p:nvGrpSpPr>
        <p:grpSpPr bwMode="auto">
          <a:xfrm>
            <a:off x="6402377" y="2073694"/>
            <a:ext cx="1482725" cy="1482725"/>
            <a:chOff x="0" y="0"/>
            <a:chExt cx="1483300" cy="1483300"/>
          </a:xfrm>
          <a:solidFill>
            <a:srgbClr val="685D5C"/>
          </a:solidFill>
        </p:grpSpPr>
        <p:sp>
          <p:nvSpPr>
            <p:cNvPr id="8" name="任意多边形 16"/>
            <p:cNvSpPr>
              <a:spLocks/>
            </p:cNvSpPr>
            <p:nvPr/>
          </p:nvSpPr>
          <p:spPr bwMode="auto">
            <a:xfrm>
              <a:off x="0" y="0"/>
              <a:ext cx="1483300" cy="1483300"/>
            </a:xfrm>
            <a:custGeom>
              <a:avLst/>
              <a:gdLst>
                <a:gd name="T0" fmla="*/ 0 w 1700953"/>
                <a:gd name="T1" fmla="*/ 215588 h 1700953"/>
                <a:gd name="T2" fmla="*/ 215588 w 1700953"/>
                <a:gd name="T3" fmla="*/ 0 h 1700953"/>
                <a:gd name="T4" fmla="*/ 1077910 w 1700953"/>
                <a:gd name="T5" fmla="*/ 0 h 1700953"/>
                <a:gd name="T6" fmla="*/ 1293498 w 1700953"/>
                <a:gd name="T7" fmla="*/ 215588 h 1700953"/>
                <a:gd name="T8" fmla="*/ 1293498 w 1700953"/>
                <a:gd name="T9" fmla="*/ 1077910 h 1700953"/>
                <a:gd name="T10" fmla="*/ 1077910 w 1700953"/>
                <a:gd name="T11" fmla="*/ 1293498 h 1700953"/>
                <a:gd name="T12" fmla="*/ 215588 w 1700953"/>
                <a:gd name="T13" fmla="*/ 1293498 h 1700953"/>
                <a:gd name="T14" fmla="*/ 0 w 1700953"/>
                <a:gd name="T15" fmla="*/ 1077910 h 1700953"/>
                <a:gd name="T16" fmla="*/ 0 w 1700953"/>
                <a:gd name="T17" fmla="*/ 215588 h 17009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00953" h="1700953">
                  <a:moveTo>
                    <a:pt x="0" y="283498"/>
                  </a:moveTo>
                  <a:cubicBezTo>
                    <a:pt x="0" y="126926"/>
                    <a:pt x="126926" y="0"/>
                    <a:pt x="283498" y="0"/>
                  </a:cubicBezTo>
                  <a:lnTo>
                    <a:pt x="1417455" y="0"/>
                  </a:lnTo>
                  <a:cubicBezTo>
                    <a:pt x="1574027" y="0"/>
                    <a:pt x="1700953" y="126926"/>
                    <a:pt x="1700953" y="283498"/>
                  </a:cubicBezTo>
                  <a:lnTo>
                    <a:pt x="1700953" y="1417455"/>
                  </a:lnTo>
                  <a:cubicBezTo>
                    <a:pt x="1700953" y="1574027"/>
                    <a:pt x="1574027" y="1700953"/>
                    <a:pt x="1417455" y="1700953"/>
                  </a:cubicBezTo>
                  <a:lnTo>
                    <a:pt x="283498" y="1700953"/>
                  </a:lnTo>
                  <a:cubicBezTo>
                    <a:pt x="126926" y="1700953"/>
                    <a:pt x="0" y="1574027"/>
                    <a:pt x="0" y="1417455"/>
                  </a:cubicBezTo>
                  <a:lnTo>
                    <a:pt x="0" y="283498"/>
                  </a:lnTo>
                  <a:close/>
                </a:path>
              </a:pathLst>
            </a:custGeom>
            <a:grpFill/>
            <a:ln w="12700" cap="flat" cmpd="sng">
              <a:solidFill>
                <a:srgbClr val="FFFFFF"/>
              </a:solidFill>
              <a:round/>
              <a:headEnd/>
              <a:tailEnd/>
            </a:ln>
          </p:spPr>
          <p:txBody>
            <a:bodyPr lIns="239244" tIns="239244" rIns="239244" bIns="239244" anchor="ctr"/>
            <a:lstStyle/>
            <a:p>
              <a:endParaRPr lang="zh-CN" altLang="en-US"/>
            </a:p>
          </p:txBody>
        </p:sp>
        <p:pic>
          <p:nvPicPr>
            <p:cNvPr id="9" name="组合 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350" y="502162"/>
              <a:ext cx="487869" cy="47567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0" name="组合 58"/>
          <p:cNvGrpSpPr>
            <a:grpSpLocks/>
          </p:cNvGrpSpPr>
          <p:nvPr/>
        </p:nvGrpSpPr>
        <p:grpSpPr bwMode="auto">
          <a:xfrm>
            <a:off x="4403714" y="4072356"/>
            <a:ext cx="1482725" cy="1482725"/>
            <a:chOff x="0" y="0"/>
            <a:chExt cx="1483300" cy="1483300"/>
          </a:xfrm>
          <a:solidFill>
            <a:srgbClr val="685D5C"/>
          </a:solidFill>
        </p:grpSpPr>
        <p:sp>
          <p:nvSpPr>
            <p:cNvPr id="11" name="任意多边形 17"/>
            <p:cNvSpPr>
              <a:spLocks/>
            </p:cNvSpPr>
            <p:nvPr/>
          </p:nvSpPr>
          <p:spPr bwMode="auto">
            <a:xfrm>
              <a:off x="0" y="0"/>
              <a:ext cx="1483300" cy="1483300"/>
            </a:xfrm>
            <a:custGeom>
              <a:avLst/>
              <a:gdLst>
                <a:gd name="T0" fmla="*/ 0 w 1700953"/>
                <a:gd name="T1" fmla="*/ 215588 h 1700953"/>
                <a:gd name="T2" fmla="*/ 215588 w 1700953"/>
                <a:gd name="T3" fmla="*/ 0 h 1700953"/>
                <a:gd name="T4" fmla="*/ 1077910 w 1700953"/>
                <a:gd name="T5" fmla="*/ 0 h 1700953"/>
                <a:gd name="T6" fmla="*/ 1293498 w 1700953"/>
                <a:gd name="T7" fmla="*/ 215588 h 1700953"/>
                <a:gd name="T8" fmla="*/ 1293498 w 1700953"/>
                <a:gd name="T9" fmla="*/ 1077910 h 1700953"/>
                <a:gd name="T10" fmla="*/ 1077910 w 1700953"/>
                <a:gd name="T11" fmla="*/ 1293498 h 1700953"/>
                <a:gd name="T12" fmla="*/ 215588 w 1700953"/>
                <a:gd name="T13" fmla="*/ 1293498 h 1700953"/>
                <a:gd name="T14" fmla="*/ 0 w 1700953"/>
                <a:gd name="T15" fmla="*/ 1077910 h 1700953"/>
                <a:gd name="T16" fmla="*/ 0 w 1700953"/>
                <a:gd name="T17" fmla="*/ 215588 h 17009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00953" h="1700953">
                  <a:moveTo>
                    <a:pt x="0" y="283498"/>
                  </a:moveTo>
                  <a:cubicBezTo>
                    <a:pt x="0" y="126926"/>
                    <a:pt x="126926" y="0"/>
                    <a:pt x="283498" y="0"/>
                  </a:cubicBezTo>
                  <a:lnTo>
                    <a:pt x="1417455" y="0"/>
                  </a:lnTo>
                  <a:cubicBezTo>
                    <a:pt x="1574027" y="0"/>
                    <a:pt x="1700953" y="126926"/>
                    <a:pt x="1700953" y="283498"/>
                  </a:cubicBezTo>
                  <a:lnTo>
                    <a:pt x="1700953" y="1417455"/>
                  </a:lnTo>
                  <a:cubicBezTo>
                    <a:pt x="1700953" y="1574027"/>
                    <a:pt x="1574027" y="1700953"/>
                    <a:pt x="1417455" y="1700953"/>
                  </a:cubicBezTo>
                  <a:lnTo>
                    <a:pt x="283498" y="1700953"/>
                  </a:lnTo>
                  <a:cubicBezTo>
                    <a:pt x="126926" y="1700953"/>
                    <a:pt x="0" y="1574027"/>
                    <a:pt x="0" y="1417455"/>
                  </a:cubicBezTo>
                  <a:lnTo>
                    <a:pt x="0" y="283498"/>
                  </a:lnTo>
                  <a:close/>
                </a:path>
              </a:pathLst>
            </a:custGeom>
            <a:grpFill/>
            <a:ln w="12700" cap="flat" cmpd="sng">
              <a:solidFill>
                <a:srgbClr val="FFFFFF"/>
              </a:solidFill>
              <a:round/>
              <a:headEnd/>
              <a:tailEnd/>
            </a:ln>
          </p:spPr>
          <p:txBody>
            <a:bodyPr lIns="239244" tIns="239244" rIns="239244" bIns="239244" anchor="ctr"/>
            <a:lstStyle/>
            <a:p>
              <a:endParaRPr lang="zh-CN" altLang="en-US"/>
            </a:p>
          </p:txBody>
        </p:sp>
        <p:pic>
          <p:nvPicPr>
            <p:cNvPr id="12" name="组合 2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541" y="496890"/>
              <a:ext cx="487869" cy="48786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3" name="组合 59"/>
          <p:cNvGrpSpPr>
            <a:grpSpLocks/>
          </p:cNvGrpSpPr>
          <p:nvPr/>
        </p:nvGrpSpPr>
        <p:grpSpPr bwMode="auto">
          <a:xfrm>
            <a:off x="6402377" y="4072356"/>
            <a:ext cx="1482725" cy="1482725"/>
            <a:chOff x="0" y="0"/>
            <a:chExt cx="1483300" cy="1483300"/>
          </a:xfrm>
          <a:solidFill>
            <a:srgbClr val="9B928C"/>
          </a:solidFill>
        </p:grpSpPr>
        <p:sp>
          <p:nvSpPr>
            <p:cNvPr id="14" name="任意多边形 18"/>
            <p:cNvSpPr>
              <a:spLocks/>
            </p:cNvSpPr>
            <p:nvPr/>
          </p:nvSpPr>
          <p:spPr bwMode="auto">
            <a:xfrm>
              <a:off x="0" y="0"/>
              <a:ext cx="1483300" cy="1483300"/>
            </a:xfrm>
            <a:custGeom>
              <a:avLst/>
              <a:gdLst>
                <a:gd name="T0" fmla="*/ 0 w 1700953"/>
                <a:gd name="T1" fmla="*/ 215588 h 1700953"/>
                <a:gd name="T2" fmla="*/ 215588 w 1700953"/>
                <a:gd name="T3" fmla="*/ 0 h 1700953"/>
                <a:gd name="T4" fmla="*/ 1077910 w 1700953"/>
                <a:gd name="T5" fmla="*/ 0 h 1700953"/>
                <a:gd name="T6" fmla="*/ 1293498 w 1700953"/>
                <a:gd name="T7" fmla="*/ 215588 h 1700953"/>
                <a:gd name="T8" fmla="*/ 1293498 w 1700953"/>
                <a:gd name="T9" fmla="*/ 1077910 h 1700953"/>
                <a:gd name="T10" fmla="*/ 1077910 w 1700953"/>
                <a:gd name="T11" fmla="*/ 1293498 h 1700953"/>
                <a:gd name="T12" fmla="*/ 215588 w 1700953"/>
                <a:gd name="T13" fmla="*/ 1293498 h 1700953"/>
                <a:gd name="T14" fmla="*/ 0 w 1700953"/>
                <a:gd name="T15" fmla="*/ 1077910 h 1700953"/>
                <a:gd name="T16" fmla="*/ 0 w 1700953"/>
                <a:gd name="T17" fmla="*/ 215588 h 17009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00953" h="1700953">
                  <a:moveTo>
                    <a:pt x="0" y="283498"/>
                  </a:moveTo>
                  <a:cubicBezTo>
                    <a:pt x="0" y="126926"/>
                    <a:pt x="126926" y="0"/>
                    <a:pt x="283498" y="0"/>
                  </a:cubicBezTo>
                  <a:lnTo>
                    <a:pt x="1417455" y="0"/>
                  </a:lnTo>
                  <a:cubicBezTo>
                    <a:pt x="1574027" y="0"/>
                    <a:pt x="1700953" y="126926"/>
                    <a:pt x="1700953" y="283498"/>
                  </a:cubicBezTo>
                  <a:lnTo>
                    <a:pt x="1700953" y="1417455"/>
                  </a:lnTo>
                  <a:cubicBezTo>
                    <a:pt x="1700953" y="1574027"/>
                    <a:pt x="1574027" y="1700953"/>
                    <a:pt x="1417455" y="1700953"/>
                  </a:cubicBezTo>
                  <a:lnTo>
                    <a:pt x="283498" y="1700953"/>
                  </a:lnTo>
                  <a:cubicBezTo>
                    <a:pt x="126926" y="1700953"/>
                    <a:pt x="0" y="1574027"/>
                    <a:pt x="0" y="1417455"/>
                  </a:cubicBezTo>
                  <a:lnTo>
                    <a:pt x="0" y="283498"/>
                  </a:lnTo>
                  <a:close/>
                </a:path>
              </a:pathLst>
            </a:custGeom>
            <a:grpFill/>
            <a:ln w="12700" cap="flat" cmpd="sng">
              <a:solidFill>
                <a:srgbClr val="FFFFFF"/>
              </a:solidFill>
              <a:round/>
              <a:headEnd/>
              <a:tailEnd/>
            </a:ln>
          </p:spPr>
          <p:txBody>
            <a:bodyPr lIns="239244" tIns="239244" rIns="239244" bIns="239244" anchor="ctr"/>
            <a:lstStyle/>
            <a:p>
              <a:endParaRPr lang="zh-CN" altLang="en-US"/>
            </a:p>
          </p:txBody>
        </p:sp>
        <p:sp>
          <p:nvSpPr>
            <p:cNvPr id="15" name="AutoShape 28"/>
            <p:cNvSpPr>
              <a:spLocks/>
            </p:cNvSpPr>
            <p:nvPr/>
          </p:nvSpPr>
          <p:spPr bwMode="auto">
            <a:xfrm>
              <a:off x="497080" y="497081"/>
              <a:ext cx="489140" cy="489140"/>
            </a:xfrm>
            <a:custGeom>
              <a:avLst/>
              <a:gdLst>
                <a:gd name="T0" fmla="*/ 10038308 w 21600"/>
                <a:gd name="T1" fmla="*/ 5191723 h 21600"/>
                <a:gd name="T2" fmla="*/ 8012181 w 21600"/>
                <a:gd name="T3" fmla="*/ 2769189 h 21600"/>
                <a:gd name="T4" fmla="*/ 9276268 w 21600"/>
                <a:gd name="T5" fmla="*/ 2907643 h 21600"/>
                <a:gd name="T6" fmla="*/ 10383944 w 21600"/>
                <a:gd name="T7" fmla="*/ 4499409 h 21600"/>
                <a:gd name="T8" fmla="*/ 9345495 w 21600"/>
                <a:gd name="T9" fmla="*/ 10383944 h 21600"/>
                <a:gd name="T10" fmla="*/ 7268598 w 21600"/>
                <a:gd name="T11" fmla="*/ 6922984 h 21600"/>
                <a:gd name="T12" fmla="*/ 4326602 w 21600"/>
                <a:gd name="T13" fmla="*/ 6576827 h 21600"/>
                <a:gd name="T14" fmla="*/ 3980445 w 21600"/>
                <a:gd name="T15" fmla="*/ 10383944 h 21600"/>
                <a:gd name="T16" fmla="*/ 1730220 w 21600"/>
                <a:gd name="T17" fmla="*/ 5884535 h 21600"/>
                <a:gd name="T18" fmla="*/ 9345495 w 21600"/>
                <a:gd name="T19" fmla="*/ 10383944 h 21600"/>
                <a:gd name="T20" fmla="*/ 4326602 w 21600"/>
                <a:gd name="T21" fmla="*/ 10383944 h 21600"/>
                <a:gd name="T22" fmla="*/ 6922463 w 21600"/>
                <a:gd name="T23" fmla="*/ 6922984 h 21600"/>
                <a:gd name="T24" fmla="*/ 691793 w 21600"/>
                <a:gd name="T25" fmla="*/ 4846087 h 21600"/>
                <a:gd name="T26" fmla="*/ 761519 w 21600"/>
                <a:gd name="T27" fmla="*/ 4292249 h 21600"/>
                <a:gd name="T28" fmla="*/ 2076377 w 21600"/>
                <a:gd name="T29" fmla="*/ 2769189 h 21600"/>
                <a:gd name="T30" fmla="*/ 1679471 w 21600"/>
                <a:gd name="T31" fmla="*/ 5191723 h 21600"/>
                <a:gd name="T32" fmla="*/ 691793 w 21600"/>
                <a:gd name="T33" fmla="*/ 4846087 h 21600"/>
                <a:gd name="T34" fmla="*/ 7613215 w 21600"/>
                <a:gd name="T35" fmla="*/ 2769189 h 21600"/>
                <a:gd name="T36" fmla="*/ 7548087 w 21600"/>
                <a:gd name="T37" fmla="*/ 5191723 h 21600"/>
                <a:gd name="T38" fmla="*/ 5711185 w 21600"/>
                <a:gd name="T39" fmla="*/ 2769189 h 21600"/>
                <a:gd name="T40" fmla="*/ 7187595 w 21600"/>
                <a:gd name="T41" fmla="*/ 5191723 h 21600"/>
                <a:gd name="T42" fmla="*/ 5711185 w 21600"/>
                <a:gd name="T43" fmla="*/ 2769189 h 21600"/>
                <a:gd name="T44" fmla="*/ 5365051 w 21600"/>
                <a:gd name="T45" fmla="*/ 2769189 h 21600"/>
                <a:gd name="T46" fmla="*/ 3888142 w 21600"/>
                <a:gd name="T47" fmla="*/ 5191723 h 21600"/>
                <a:gd name="T48" fmla="*/ 3528149 w 21600"/>
                <a:gd name="T49" fmla="*/ 5191723 h 21600"/>
                <a:gd name="T50" fmla="*/ 3462522 w 21600"/>
                <a:gd name="T51" fmla="*/ 2769189 h 21600"/>
                <a:gd name="T52" fmla="*/ 3528149 w 21600"/>
                <a:gd name="T53" fmla="*/ 5191723 h 21600"/>
                <a:gd name="T54" fmla="*/ 8999361 w 21600"/>
                <a:gd name="T55" fmla="*/ 2076897 h 21600"/>
                <a:gd name="T56" fmla="*/ 2076377 w 21600"/>
                <a:gd name="T57" fmla="*/ 692292 h 21600"/>
                <a:gd name="T58" fmla="*/ 10868555 w 21600"/>
                <a:gd name="T59" fmla="*/ 3876865 h 21600"/>
                <a:gd name="T60" fmla="*/ 9691652 w 21600"/>
                <a:gd name="T61" fmla="*/ 2346627 h 21600"/>
                <a:gd name="T62" fmla="*/ 8999361 w 21600"/>
                <a:gd name="T63" fmla="*/ 0 h 21600"/>
                <a:gd name="T64" fmla="*/ 1384085 w 21600"/>
                <a:gd name="T65" fmla="*/ 692292 h 21600"/>
                <a:gd name="T66" fmla="*/ 1246129 w 21600"/>
                <a:gd name="T67" fmla="*/ 2492259 h 21600"/>
                <a:gd name="T68" fmla="*/ 0 w 21600"/>
                <a:gd name="T69" fmla="*/ 4499409 h 21600"/>
                <a:gd name="T70" fmla="*/ 1037928 w 21600"/>
                <a:gd name="T71" fmla="*/ 5884535 h 21600"/>
                <a:gd name="T72" fmla="*/ 1730220 w 21600"/>
                <a:gd name="T73" fmla="*/ 11076236 h 21600"/>
                <a:gd name="T74" fmla="*/ 10038308 w 21600"/>
                <a:gd name="T75" fmla="*/ 10383944 h 21600"/>
                <a:gd name="T76" fmla="*/ 11076756 w 21600"/>
                <a:gd name="T77" fmla="*/ 4846087 h 21600"/>
                <a:gd name="T78" fmla="*/ 10868555 w 21600"/>
                <a:gd name="T79" fmla="*/ 3876865 h 216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lIns="50800" tIns="50800" rIns="50800" bIns="50800" anchor="ctr"/>
            <a:lstStyle/>
            <a:p>
              <a:endParaRPr lang="zh-CN" altLang="en-US"/>
            </a:p>
          </p:txBody>
        </p:sp>
      </p:grpSp>
      <p:grpSp>
        <p:nvGrpSpPr>
          <p:cNvPr id="16" name="组合 56"/>
          <p:cNvGrpSpPr>
            <a:grpSpLocks/>
          </p:cNvGrpSpPr>
          <p:nvPr/>
        </p:nvGrpSpPr>
        <p:grpSpPr bwMode="auto">
          <a:xfrm>
            <a:off x="4403714" y="2073694"/>
            <a:ext cx="1482725" cy="1482725"/>
            <a:chOff x="0" y="0"/>
            <a:chExt cx="1483300" cy="1483300"/>
          </a:xfrm>
          <a:solidFill>
            <a:srgbClr val="9B928C"/>
          </a:solidFill>
        </p:grpSpPr>
        <p:sp>
          <p:nvSpPr>
            <p:cNvPr id="17" name="任意多边形 15"/>
            <p:cNvSpPr>
              <a:spLocks/>
            </p:cNvSpPr>
            <p:nvPr/>
          </p:nvSpPr>
          <p:spPr bwMode="auto">
            <a:xfrm>
              <a:off x="0" y="0"/>
              <a:ext cx="1483300" cy="1483300"/>
            </a:xfrm>
            <a:custGeom>
              <a:avLst/>
              <a:gdLst>
                <a:gd name="T0" fmla="*/ 0 w 1700953"/>
                <a:gd name="T1" fmla="*/ 215588 h 1700953"/>
                <a:gd name="T2" fmla="*/ 215588 w 1700953"/>
                <a:gd name="T3" fmla="*/ 0 h 1700953"/>
                <a:gd name="T4" fmla="*/ 1077910 w 1700953"/>
                <a:gd name="T5" fmla="*/ 0 h 1700953"/>
                <a:gd name="T6" fmla="*/ 1293498 w 1700953"/>
                <a:gd name="T7" fmla="*/ 215588 h 1700953"/>
                <a:gd name="T8" fmla="*/ 1293498 w 1700953"/>
                <a:gd name="T9" fmla="*/ 1077910 h 1700953"/>
                <a:gd name="T10" fmla="*/ 1077910 w 1700953"/>
                <a:gd name="T11" fmla="*/ 1293498 h 1700953"/>
                <a:gd name="T12" fmla="*/ 215588 w 1700953"/>
                <a:gd name="T13" fmla="*/ 1293498 h 1700953"/>
                <a:gd name="T14" fmla="*/ 0 w 1700953"/>
                <a:gd name="T15" fmla="*/ 1077910 h 1700953"/>
                <a:gd name="T16" fmla="*/ 0 w 1700953"/>
                <a:gd name="T17" fmla="*/ 215588 h 17009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00953" h="1700953">
                  <a:moveTo>
                    <a:pt x="0" y="283498"/>
                  </a:moveTo>
                  <a:cubicBezTo>
                    <a:pt x="0" y="126926"/>
                    <a:pt x="126926" y="0"/>
                    <a:pt x="283498" y="0"/>
                  </a:cubicBezTo>
                  <a:lnTo>
                    <a:pt x="1417455" y="0"/>
                  </a:lnTo>
                  <a:cubicBezTo>
                    <a:pt x="1574027" y="0"/>
                    <a:pt x="1700953" y="126926"/>
                    <a:pt x="1700953" y="283498"/>
                  </a:cubicBezTo>
                  <a:lnTo>
                    <a:pt x="1700953" y="1417455"/>
                  </a:lnTo>
                  <a:cubicBezTo>
                    <a:pt x="1700953" y="1574027"/>
                    <a:pt x="1574027" y="1700953"/>
                    <a:pt x="1417455" y="1700953"/>
                  </a:cubicBezTo>
                  <a:lnTo>
                    <a:pt x="283498" y="1700953"/>
                  </a:lnTo>
                  <a:cubicBezTo>
                    <a:pt x="126926" y="1700953"/>
                    <a:pt x="0" y="1574027"/>
                    <a:pt x="0" y="1417455"/>
                  </a:cubicBezTo>
                  <a:lnTo>
                    <a:pt x="0" y="283498"/>
                  </a:lnTo>
                  <a:close/>
                </a:path>
              </a:pathLst>
            </a:custGeom>
            <a:grpFill/>
            <a:ln w="12700" cap="flat" cmpd="sng">
              <a:solidFill>
                <a:srgbClr val="FFFFFF"/>
              </a:solidFill>
              <a:round/>
              <a:headEnd/>
              <a:tailEnd/>
            </a:ln>
          </p:spPr>
          <p:txBody>
            <a:bodyPr lIns="239244" tIns="239244" rIns="239244" bIns="239244" anchor="ctr"/>
            <a:lstStyle/>
            <a:p>
              <a:endParaRPr lang="zh-CN" altLang="en-US"/>
            </a:p>
          </p:txBody>
        </p:sp>
        <p:pic>
          <p:nvPicPr>
            <p:cNvPr id="18" name="组合 4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541" y="526555"/>
              <a:ext cx="487869" cy="4268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19" name="标题 1"/>
          <p:cNvSpPr txBox="1">
            <a:spLocks/>
          </p:cNvSpPr>
          <p:nvPr/>
        </p:nvSpPr>
        <p:spPr>
          <a:xfrm>
            <a:off x="4858566"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主成分分析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计算步骤</a:t>
            </a:r>
            <a:endParaRPr lang="zh-CN" altLang="en-US" sz="2400"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C0C51645-CD26-4300-B487-079B8D179314}"/>
              </a:ext>
            </a:extLst>
          </p:cNvPr>
          <p:cNvSpPr/>
          <p:nvPr/>
        </p:nvSpPr>
        <p:spPr>
          <a:xfrm>
            <a:off x="4364281"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1" name="标题 1"/>
          <p:cNvSpPr txBox="1">
            <a:spLocks/>
          </p:cNvSpPr>
          <p:nvPr/>
        </p:nvSpPr>
        <p:spPr>
          <a:xfrm>
            <a:off x="4448368"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主成分分析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计算步骤</a:t>
            </a:r>
            <a:endParaRPr lang="zh-CN" altLang="en-US" sz="2400" dirty="0">
              <a:latin typeface="微软雅黑" panose="020B0503020204020204" pitchFamily="34" charset="-122"/>
              <a:ea typeface="微软雅黑" panose="020B0503020204020204" pitchFamily="34" charset="-122"/>
            </a:endParaRPr>
          </a:p>
        </p:txBody>
      </p:sp>
      <p:sp>
        <p:nvSpPr>
          <p:cNvPr id="22" name="文本框 21"/>
          <p:cNvSpPr txBox="1"/>
          <p:nvPr/>
        </p:nvSpPr>
        <p:spPr>
          <a:xfrm>
            <a:off x="4967326" y="3000251"/>
            <a:ext cx="410198" cy="40011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978016" y="3058047"/>
            <a:ext cx="410198" cy="40011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2</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4967326" y="5071094"/>
            <a:ext cx="410198" cy="40011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3</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6" name="文本框 25"/>
          <p:cNvSpPr txBox="1"/>
          <p:nvPr/>
        </p:nvSpPr>
        <p:spPr>
          <a:xfrm>
            <a:off x="6978016" y="5071094"/>
            <a:ext cx="410198" cy="400110"/>
          </a:xfrm>
          <a:prstGeom prst="rect">
            <a:avLst/>
          </a:prstGeom>
          <a:noFill/>
        </p:spPr>
        <p:txBody>
          <a:bodyPr wrap="square" rtlCol="0">
            <a:spAutoFit/>
          </a:bodyPr>
          <a:lstStyle/>
          <a:p>
            <a:r>
              <a:rPr lang="en-US" altLang="zh-CN" sz="2000" dirty="0" smtClean="0">
                <a:solidFill>
                  <a:schemeClr val="bg1"/>
                </a:solidFill>
                <a:latin typeface="微软雅黑" panose="020B0503020204020204" pitchFamily="34" charset="-122"/>
                <a:ea typeface="微软雅黑" panose="020B0503020204020204" pitchFamily="34" charset="-122"/>
              </a:rPr>
              <a:t>4</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53" name="组合 52"/>
          <p:cNvGrpSpPr/>
          <p:nvPr/>
        </p:nvGrpSpPr>
        <p:grpSpPr>
          <a:xfrm>
            <a:off x="701153" y="662646"/>
            <a:ext cx="3644455" cy="3053179"/>
            <a:chOff x="549461" y="662646"/>
            <a:chExt cx="3644455" cy="3053179"/>
          </a:xfrm>
        </p:grpSpPr>
        <p:sp>
          <p:nvSpPr>
            <p:cNvPr id="27" name="矩形 26"/>
            <p:cNvSpPr/>
            <p:nvPr/>
          </p:nvSpPr>
          <p:spPr>
            <a:xfrm>
              <a:off x="716633" y="662646"/>
              <a:ext cx="2222083" cy="338554"/>
            </a:xfrm>
            <a:prstGeom prst="rect">
              <a:avLst/>
            </a:prstGeom>
          </p:spPr>
          <p:txBody>
            <a:bodyPr wrap="none">
              <a:spAutoFit/>
            </a:bodyPr>
            <a:lstStyle/>
            <a:p>
              <a:pPr marL="342900" lvl="0" indent="-342900" algn="just">
                <a:spcAft>
                  <a:spcPts val="0"/>
                </a:spcAft>
                <a:buFont typeface="+mj-ea"/>
                <a:buAutoNum type="circleNumDbPlain"/>
              </a:pP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计算相关系数</a:t>
              </a:r>
              <a:r>
                <a:rPr lang="zh-CN" altLang="zh-CN" sz="1600" kern="100" dirty="0" smtClean="0">
                  <a:latin typeface="微软雅黑" panose="020B0503020204020204" pitchFamily="34" charset="-122"/>
                  <a:ea typeface="微软雅黑" panose="020B0503020204020204" pitchFamily="34" charset="-122"/>
                  <a:cs typeface="Times New Roman" panose="02020603050405020304" pitchFamily="18" charset="0"/>
                </a:rPr>
                <a:t>矩阵</a:t>
              </a:r>
              <a:r>
                <a:rPr lang="en-US" altLang="zh-CN" sz="16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29" name="对象 28"/>
                <p:cNvGraphicFramePr>
                  <a:graphicFrameLocks noChangeAspect="1"/>
                </p:cNvGraphicFramePr>
                <p:nvPr>
                  <p:extLst/>
                </p:nvPr>
              </p:nvGraphicFramePr>
              <p:xfrm>
                <a:off x="1019692" y="1117190"/>
                <a:ext cx="1751881" cy="1071063"/>
              </p:xfrm>
              <a:graphic>
                <a:graphicData uri="http://schemas.openxmlformats.org/presentationml/2006/ole">
                  <mc:AlternateContent>
                    <mc:Choice xmlns:v="urn:schemas-microsoft-com:vml" Requires="v">
                      <p:oleObj spid="_x0000_s18184" r:id="rId6" imgW="1625600" imgH="1041400" progId="Equation.DSMT4">
                        <p:embed/>
                      </p:oleObj>
                    </mc:Choice>
                    <mc:Fallback>
                      <p:oleObj r:id="rId6" imgW="1625600" imgH="1041400" progId="Equation.DSMT4">
                        <p:embed/>
                        <p:pic>
                          <p:nvPicPr>
                            <p:cNvPr id="0" name=""/>
                            <p:cNvPicPr>
                              <a:picLocks noChangeAspect="1" noChangeArrowheads="1"/>
                            </p:cNvPicPr>
                            <p:nvPr/>
                          </p:nvPicPr>
                          <p:blipFill>
                            <a:blip r:embed="rId7">
                              <a:extLst>
                                <a:ext uri="{28A0092B-C50C-407E-A947-70E740481C1C}">
                                  <a14:useLocalDpi val="0"/>
                                </a:ext>
                              </a:extLst>
                            </a:blip>
                            <a:srcRect/>
                            <a:stretch>
                              <a:fillRect/>
                            </a:stretch>
                          </p:blipFill>
                          <p:spPr bwMode="auto">
                            <a:xfrm>
                              <a:off x="1019692" y="1117190"/>
                              <a:ext cx="1751881" cy="1071063"/>
                            </a:xfrm>
                            <a:prstGeom prst="rect">
                              <a:avLst/>
                            </a:prstGeom>
                            <a:noFill/>
                          </p:spPr>
                        </p:pic>
                      </p:oleObj>
                    </mc:Fallback>
                  </mc:AlternateContent>
                </a:graphicData>
              </a:graphic>
            </p:graphicFrame>
          </mc:Choice>
          <mc:Fallback xmlns="">
            <p:graphicFrame>
              <p:nvGraphicFramePr>
                <p:cNvPr id="29" name="对象 28"/>
                <p:cNvGraphicFramePr>
                  <a:graphicFrameLocks noChangeAspect="1"/>
                </p:cNvGraphicFramePr>
                <p:nvPr>
                  <p:extLst/>
                </p:nvPr>
              </p:nvGraphicFramePr>
              <p:xfrm>
                <a:off x="1019692" y="1117190"/>
                <a:ext cx="1751881" cy="1071063"/>
              </p:xfrm>
              <a:graphic>
                <a:graphicData uri="http://schemas.openxmlformats.org/presentationml/2006/ole">
                  <mc:AlternateContent>
                    <mc:Choice xmlns:v="urn:schemas-microsoft-com:vml" Requires="v">
                      <p:oleObj spid="_x0000_s17419" r:id="rId8" imgW="1625600" imgH="1041400" progId="Equation.DSMT4">
                        <p:embed/>
                      </p:oleObj>
                    </mc:Choice>
                    <mc:Fallback>
                      <p:oleObj r:id="rId8" imgW="1625600" imgH="10414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9692" y="1117190"/>
                              <a:ext cx="1751881" cy="1071063"/>
                            </a:xfrm>
                            <a:prstGeom prst="rect">
                              <a:avLst/>
                            </a:prstGeom>
                            <a:noFill/>
                          </p:spPr>
                        </p:pic>
                      </p:oleObj>
                    </mc:Fallback>
                  </mc:AlternateContent>
                </a:graphicData>
              </a:graphic>
            </p:graphicFrame>
          </mc:Fallback>
        </mc:AlternateContent>
        <mc:AlternateContent xmlns:mc="http://schemas.openxmlformats.org/markup-compatibility/2006" xmlns:a14="http://schemas.microsoft.com/office/drawing/2010/main">
          <mc:Choice Requires="a14">
            <p:sp>
              <p:nvSpPr>
                <p:cNvPr id="31" name="矩形 30"/>
                <p:cNvSpPr/>
                <p:nvPr/>
              </p:nvSpPr>
              <p:spPr>
                <a:xfrm>
                  <a:off x="549461" y="2279181"/>
                  <a:ext cx="3644455" cy="571310"/>
                </a:xfrm>
                <a:prstGeom prst="rect">
                  <a:avLst/>
                </a:prstGeom>
              </p:spPr>
              <p:txBody>
                <a:bodyPr wrap="square">
                  <a:spAutoFit/>
                </a:bodyPr>
                <a:lstStyle/>
                <a:p>
                  <a14:m>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𝑟</m:t>
                          </m:r>
                        </m:e>
                        <m:sub>
                          <m:r>
                            <a:rPr lang="en-US" altLang="zh-CN" sz="1400" b="0" i="1" smtClean="0">
                              <a:latin typeface="Cambria Math" panose="02040503050406030204" pitchFamily="18" charset="0"/>
                              <a:ea typeface="微软雅黑" panose="020B0503020204020204" pitchFamily="34" charset="-122"/>
                            </a:rPr>
                            <m:t>𝑖𝑗</m:t>
                          </m:r>
                        </m:sub>
                      </m:sSub>
                    </m:oMath>
                  </a14:m>
                  <a:r>
                    <a:rPr lang="zh-CN" altLang="en-US" sz="1400" dirty="0" smtClean="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i</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j=1</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p</a:t>
                  </a:r>
                  <a:r>
                    <a:rPr lang="zh-CN" altLang="en-US" sz="1400" dirty="0">
                      <a:latin typeface="微软雅黑" panose="020B0503020204020204" pitchFamily="34" charset="-122"/>
                      <a:ea typeface="微软雅黑" panose="020B0503020204020204" pitchFamily="34" charset="-122"/>
                    </a:rPr>
                    <a:t>）为原</a:t>
                  </a:r>
                  <a:r>
                    <a:rPr lang="zh-CN" altLang="en-US" sz="1400" dirty="0" smtClean="0">
                      <a:latin typeface="微软雅黑" panose="020B0503020204020204" pitchFamily="34" charset="-122"/>
                      <a:ea typeface="微软雅黑" panose="020B0503020204020204" pitchFamily="34" charset="-122"/>
                    </a:rPr>
                    <a:t>变量</a:t>
                  </a:r>
                  <a14:m>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𝑥</m:t>
                          </m:r>
                        </m:e>
                        <m:sub>
                          <m:r>
                            <a:rPr lang="en-US" altLang="zh-CN" sz="1400" b="0" i="1" smtClean="0">
                              <a:latin typeface="Cambria Math" panose="02040503050406030204" pitchFamily="18" charset="0"/>
                              <a:ea typeface="微软雅黑" panose="020B0503020204020204" pitchFamily="34" charset="-122"/>
                            </a:rPr>
                            <m:t>𝑖</m:t>
                          </m:r>
                        </m:sub>
                      </m:sSub>
                    </m:oMath>
                  </a14:m>
                  <a:r>
                    <a:rPr lang="zh-CN" altLang="en-US" sz="1400" dirty="0" smtClean="0">
                      <a:latin typeface="微软雅黑" panose="020B0503020204020204" pitchFamily="34" charset="-122"/>
                      <a:ea typeface="微软雅黑" panose="020B0503020204020204" pitchFamily="34" charset="-122"/>
                    </a:rPr>
                    <a:t>与</a:t>
                  </a:r>
                  <a14:m>
                    <m:oMath xmlns:m="http://schemas.openxmlformats.org/officeDocument/2006/math">
                      <m:sSub>
                        <m:sSubPr>
                          <m:ctrlPr>
                            <a:rPr lang="en-US" altLang="zh-CN" sz="1400" i="1" dirty="0" smtClean="0">
                              <a:latin typeface="Cambria Math" panose="02040503050406030204" pitchFamily="18" charset="0"/>
                              <a:ea typeface="微软雅黑" panose="020B0503020204020204" pitchFamily="34" charset="-122"/>
                            </a:rPr>
                          </m:ctrlPr>
                        </m:sSubPr>
                        <m:e>
                          <m:r>
                            <a:rPr lang="en-US" altLang="zh-CN" sz="1400" b="0" i="1" dirty="0" smtClean="0">
                              <a:latin typeface="Cambria Math" panose="02040503050406030204" pitchFamily="18" charset="0"/>
                              <a:ea typeface="微软雅黑" panose="020B0503020204020204" pitchFamily="34" charset="-122"/>
                            </a:rPr>
                            <m:t>𝑥</m:t>
                          </m:r>
                        </m:e>
                        <m:sub>
                          <m:r>
                            <a:rPr lang="en-US" altLang="zh-CN" sz="1400" b="0" i="1" dirty="0" smtClean="0">
                              <a:latin typeface="Cambria Math" panose="02040503050406030204" pitchFamily="18" charset="0"/>
                              <a:ea typeface="微软雅黑" panose="020B0503020204020204" pitchFamily="34" charset="-122"/>
                            </a:rPr>
                            <m:t>𝑗</m:t>
                          </m:r>
                        </m:sub>
                      </m:sSub>
                    </m:oMath>
                  </a14:m>
                  <a:r>
                    <a:rPr lang="zh-CN" altLang="en-US" sz="1400" dirty="0" smtClean="0">
                      <a:latin typeface="微软雅黑" panose="020B0503020204020204" pitchFamily="34" charset="-122"/>
                      <a:ea typeface="微软雅黑" panose="020B0503020204020204" pitchFamily="34" charset="-122"/>
                    </a:rPr>
                    <a:t>的</a:t>
                  </a:r>
                  <a:r>
                    <a:rPr lang="zh-CN" altLang="en-US" sz="1400" dirty="0">
                      <a:latin typeface="微软雅黑" panose="020B0503020204020204" pitchFamily="34" charset="-122"/>
                      <a:ea typeface="微软雅黑" panose="020B0503020204020204" pitchFamily="34" charset="-122"/>
                    </a:rPr>
                    <a:t>相关系数， </a:t>
                  </a:r>
                  <a14:m>
                    <m:oMath xmlns:m="http://schemas.openxmlformats.org/officeDocument/2006/math">
                      <m:sSub>
                        <m:sSubPr>
                          <m:ctrlPr>
                            <a:rPr lang="en-US" altLang="zh-CN" sz="1400" i="1" smtClean="0">
                              <a:latin typeface="Cambria Math" panose="02040503050406030204" pitchFamily="18" charset="0"/>
                              <a:ea typeface="微软雅黑" panose="020B0503020204020204" pitchFamily="34" charset="-122"/>
                            </a:rPr>
                          </m:ctrlPr>
                        </m:sSubPr>
                        <m:e>
                          <m:r>
                            <a:rPr lang="en-US" altLang="zh-CN" sz="1400" b="0" i="1" smtClean="0">
                              <a:latin typeface="Cambria Math" panose="02040503050406030204" pitchFamily="18" charset="0"/>
                              <a:ea typeface="微软雅黑" panose="020B0503020204020204" pitchFamily="34" charset="-122"/>
                            </a:rPr>
                            <m:t>𝑟</m:t>
                          </m:r>
                        </m:e>
                        <m:sub>
                          <m:r>
                            <a:rPr lang="en-US" altLang="zh-CN" sz="1400" b="0" i="1" smtClean="0">
                              <a:latin typeface="Cambria Math" panose="02040503050406030204" pitchFamily="18" charset="0"/>
                              <a:ea typeface="微软雅黑" panose="020B0503020204020204" pitchFamily="34" charset="-122"/>
                            </a:rPr>
                            <m:t>𝑖𝑗</m:t>
                          </m:r>
                        </m:sub>
                      </m:sSub>
                    </m:oMath>
                  </a14:m>
                  <a:r>
                    <a:rPr lang="en-US" altLang="zh-CN" sz="1400" dirty="0" smtClean="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1400" i="1" dirty="0" smtClean="0">
                              <a:latin typeface="Cambria Math" panose="02040503050406030204" pitchFamily="18" charset="0"/>
                              <a:ea typeface="微软雅黑" panose="020B0503020204020204" pitchFamily="34" charset="-122"/>
                            </a:rPr>
                          </m:ctrlPr>
                        </m:sSubPr>
                        <m:e>
                          <m:r>
                            <a:rPr lang="en-US" altLang="zh-CN" sz="1400" b="0" i="1" dirty="0" smtClean="0">
                              <a:latin typeface="Cambria Math" panose="02040503050406030204" pitchFamily="18" charset="0"/>
                              <a:ea typeface="微软雅黑" panose="020B0503020204020204" pitchFamily="34" charset="-122"/>
                            </a:rPr>
                            <m:t>𝑟</m:t>
                          </m:r>
                        </m:e>
                        <m:sub>
                          <m:r>
                            <a:rPr lang="en-US" altLang="zh-CN" sz="1400" b="0" i="1" dirty="0" smtClean="0">
                              <a:latin typeface="Cambria Math" panose="02040503050406030204" pitchFamily="18" charset="0"/>
                              <a:ea typeface="微软雅黑" panose="020B0503020204020204" pitchFamily="34" charset="-122"/>
                            </a:rPr>
                            <m:t>𝑗𝑖</m:t>
                          </m:r>
                        </m:sub>
                      </m:sSub>
                    </m:oMath>
                  </a14:m>
                  <a:r>
                    <a:rPr lang="zh-CN" altLang="en-US" sz="1400" dirty="0" smtClean="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其计算公式为</a:t>
                  </a:r>
                  <a:r>
                    <a:rPr lang="zh-CN" altLang="en-US" sz="1600" dirty="0">
                      <a:latin typeface="微软雅黑" panose="020B0503020204020204" pitchFamily="34" charset="-122"/>
                      <a:ea typeface="微软雅黑" panose="020B0503020204020204" pitchFamily="34" charset="-122"/>
                    </a:rPr>
                    <a:t>：</a:t>
                  </a:r>
                </a:p>
              </p:txBody>
            </p:sp>
          </mc:Choice>
          <mc:Fallback xmlns="">
            <p:sp>
              <p:nvSpPr>
                <p:cNvPr id="31" name="矩形 30"/>
                <p:cNvSpPr>
                  <a:spLocks noRot="1" noChangeAspect="1" noMove="1" noResize="1" noEditPoints="1" noAdjustHandles="1" noChangeArrowheads="1" noChangeShapeType="1" noTextEdit="1"/>
                </p:cNvSpPr>
                <p:nvPr/>
              </p:nvSpPr>
              <p:spPr>
                <a:xfrm>
                  <a:off x="549461" y="2279181"/>
                  <a:ext cx="3644455" cy="571310"/>
                </a:xfrm>
                <a:prstGeom prst="rect">
                  <a:avLst/>
                </a:prstGeom>
                <a:blipFill rotWithShape="0">
                  <a:blip r:embed="rId10"/>
                  <a:stretch>
                    <a:fillRect l="-502" t="-2128" b="-106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33" name="对象 32"/>
                <p:cNvGraphicFramePr>
                  <a:graphicFrameLocks noChangeAspect="1"/>
                </p:cNvGraphicFramePr>
                <p:nvPr>
                  <p:extLst/>
                </p:nvPr>
              </p:nvGraphicFramePr>
              <p:xfrm>
                <a:off x="988435" y="2801425"/>
                <a:ext cx="2468563" cy="914400"/>
              </p:xfrm>
              <a:graphic>
                <a:graphicData uri="http://schemas.openxmlformats.org/presentationml/2006/ole">
                  <mc:AlternateContent>
                    <mc:Choice xmlns:v="urn:schemas-microsoft-com:vml" Requires="v">
                      <p:oleObj spid="_x0000_s18185" r:id="rId11" imgW="2438400" imgH="889000" progId="Equation.DSMT4">
                        <p:embed/>
                      </p:oleObj>
                    </mc:Choice>
                    <mc:Fallback>
                      <p:oleObj r:id="rId11" imgW="2438400" imgH="889000" progId="Equation.DSMT4">
                        <p:embed/>
                        <p:pic>
                          <p:nvPicPr>
                            <p:cNvPr id="0" name=""/>
                            <p:cNvPicPr>
                              <a:picLocks noChangeAspect="1" noChangeArrowheads="1"/>
                            </p:cNvPicPr>
                            <p:nvPr/>
                          </p:nvPicPr>
                          <p:blipFill>
                            <a:blip r:embed="rId7">
                              <a:extLst>
                                <a:ext uri="{28A0092B-C50C-407E-A947-70E740481C1C}">
                                  <a14:useLocalDpi val="0"/>
                                </a:ext>
                              </a:extLst>
                            </a:blip>
                            <a:srcRect/>
                            <a:stretch>
                              <a:fillRect/>
                            </a:stretch>
                          </p:blipFill>
                          <p:spPr bwMode="auto">
                            <a:xfrm>
                              <a:off x="988435" y="2801425"/>
                              <a:ext cx="2468563" cy="914400"/>
                            </a:xfrm>
                            <a:prstGeom prst="rect">
                              <a:avLst/>
                            </a:prstGeom>
                            <a:noFill/>
                            <a:extLst>
                              <a:ext uri="{909E8E84-426E-40DD-AFC4-6F175D3DCCD1}">
                                <a14:hiddenFill>
                                  <a:solidFill>
                                    <a:srgbClr val="FFFFFF"/>
                                  </a:solidFill>
                                </a14:hiddenFill>
                              </a:ext>
                            </a:extLst>
                          </p:spPr>
                        </p:pic>
                      </p:oleObj>
                    </mc:Fallback>
                  </mc:AlternateContent>
                </a:graphicData>
              </a:graphic>
            </p:graphicFrame>
          </mc:Choice>
          <mc:Fallback xmlns="">
            <p:graphicFrame>
              <p:nvGraphicFramePr>
                <p:cNvPr id="33" name="对象 32"/>
                <p:cNvGraphicFramePr>
                  <a:graphicFrameLocks noChangeAspect="1"/>
                </p:cNvGraphicFramePr>
                <p:nvPr>
                  <p:extLst/>
                </p:nvPr>
              </p:nvGraphicFramePr>
              <p:xfrm>
                <a:off x="988435" y="2801425"/>
                <a:ext cx="2468563" cy="914400"/>
              </p:xfrm>
              <a:graphic>
                <a:graphicData uri="http://schemas.openxmlformats.org/presentationml/2006/ole">
                  <mc:AlternateContent>
                    <mc:Choice xmlns:v="urn:schemas-microsoft-com:vml" Requires="v">
                      <p:oleObj spid="_x0000_s17420" r:id="rId12" imgW="2438400" imgH="889000" progId="Equation.DSMT4">
                        <p:embed/>
                      </p:oleObj>
                    </mc:Choice>
                    <mc:Fallback>
                      <p:oleObj r:id="rId12" imgW="2438400" imgH="8890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8435" y="2801425"/>
                              <a:ext cx="2468563"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Fallback>
        </mc:AlternateContent>
      </p:grpSp>
      <p:sp>
        <p:nvSpPr>
          <p:cNvPr id="35" name="矩形 34"/>
          <p:cNvSpPr/>
          <p:nvPr/>
        </p:nvSpPr>
        <p:spPr>
          <a:xfrm>
            <a:off x="8132500" y="1103156"/>
            <a:ext cx="3957023" cy="584775"/>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②  求</a:t>
            </a:r>
            <a:r>
              <a:rPr lang="zh-CN" altLang="en-US" sz="1600" dirty="0">
                <a:latin typeface="微软雅黑" panose="020B0503020204020204" pitchFamily="34" charset="-122"/>
                <a:ea typeface="微软雅黑" panose="020B0503020204020204" pitchFamily="34" charset="-122"/>
              </a:rPr>
              <a:t>出相关系数矩阵的</a:t>
            </a:r>
            <a:r>
              <a:rPr lang="zh-CN" altLang="en-US" sz="1600" dirty="0" smtClean="0">
                <a:latin typeface="微软雅黑" panose="020B0503020204020204" pitchFamily="34" charset="-122"/>
                <a:ea typeface="微软雅黑" panose="020B0503020204020204" pitchFamily="34" charset="-122"/>
              </a:rPr>
              <a:t>特征值    及</a:t>
            </a:r>
            <a:r>
              <a:rPr lang="zh-CN" altLang="en-US" sz="1600" dirty="0">
                <a:latin typeface="微软雅黑" panose="020B0503020204020204" pitchFamily="34" charset="-122"/>
                <a:ea typeface="微软雅黑" panose="020B0503020204020204" pitchFamily="34" charset="-122"/>
              </a:rPr>
              <a:t>相应的正交化单位特征</a:t>
            </a:r>
            <a:r>
              <a:rPr lang="zh-CN" altLang="en-US" sz="1600" dirty="0" smtClean="0">
                <a:latin typeface="微软雅黑" panose="020B0503020204020204" pitchFamily="34" charset="-122"/>
                <a:ea typeface="微软雅黑" panose="020B0503020204020204" pitchFamily="34" charset="-122"/>
              </a:rPr>
              <a:t>向量    </a:t>
            </a:r>
            <a:r>
              <a:rPr lang="en-US" altLang="zh-CN"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pic>
        <p:nvPicPr>
          <p:cNvPr id="38" name="图片 37"/>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1002743" y="1110101"/>
            <a:ext cx="221240" cy="321325"/>
          </a:xfrm>
          <a:prstGeom prst="rect">
            <a:avLst/>
          </a:prstGeom>
          <a:noFill/>
          <a:ln>
            <a:noFill/>
          </a:ln>
        </p:spPr>
      </p:pic>
      <p:graphicFrame>
        <p:nvGraphicFramePr>
          <p:cNvPr id="40" name="对象 39"/>
          <p:cNvGraphicFramePr>
            <a:graphicFrameLocks noChangeAspect="1"/>
          </p:cNvGraphicFramePr>
          <p:nvPr>
            <p:extLst/>
          </p:nvPr>
        </p:nvGraphicFramePr>
        <p:xfrm>
          <a:off x="10242329" y="1142108"/>
          <a:ext cx="248575" cy="248575"/>
        </p:xfrm>
        <a:graphic>
          <a:graphicData uri="http://schemas.openxmlformats.org/presentationml/2006/ole">
            <mc:AlternateContent xmlns:mc="http://schemas.openxmlformats.org/markup-compatibility/2006">
              <mc:Choice xmlns:v="urn:schemas-microsoft-com:vml" Requires="v">
                <p:oleObj spid="_x0000_s18186" r:id="rId14" imgW="152334" imgH="241195" progId="Equation.DSMT4">
                  <p:embed/>
                </p:oleObj>
              </mc:Choice>
              <mc:Fallback>
                <p:oleObj r:id="rId14" imgW="152334" imgH="241195"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242329" y="1142108"/>
                        <a:ext cx="248575" cy="248575"/>
                      </a:xfrm>
                      <a:prstGeom prst="rect">
                        <a:avLst/>
                      </a:prstGeom>
                      <a:noFill/>
                    </p:spPr>
                  </p:pic>
                </p:oleObj>
              </mc:Fallback>
            </mc:AlternateContent>
          </a:graphicData>
        </a:graphic>
      </p:graphicFrame>
      <p:grpSp>
        <p:nvGrpSpPr>
          <p:cNvPr id="52" name="组合 51"/>
          <p:cNvGrpSpPr/>
          <p:nvPr/>
        </p:nvGrpSpPr>
        <p:grpSpPr>
          <a:xfrm>
            <a:off x="8172450" y="1885950"/>
            <a:ext cx="3877124" cy="1496210"/>
            <a:chOff x="8107730" y="1848510"/>
            <a:chExt cx="3877124" cy="1496210"/>
          </a:xfrm>
        </p:grpSpPr>
        <p:sp>
          <p:nvSpPr>
            <p:cNvPr id="37" name="矩形 36"/>
            <p:cNvSpPr/>
            <p:nvPr/>
          </p:nvSpPr>
          <p:spPr>
            <a:xfrm>
              <a:off x="8107730" y="1848510"/>
              <a:ext cx="3877124" cy="1384995"/>
            </a:xfrm>
            <a:prstGeom prst="rect">
              <a:avLst/>
            </a:prstGeom>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首先解特征</a:t>
              </a:r>
              <a:r>
                <a:rPr lang="zh-CN" altLang="en-US" sz="1400" dirty="0" smtClean="0">
                  <a:latin typeface="微软雅黑" panose="020B0503020204020204" pitchFamily="34" charset="-122"/>
                  <a:ea typeface="微软雅黑" panose="020B0503020204020204" pitchFamily="34" charset="-122"/>
                </a:rPr>
                <a:t>方程                      ，</a:t>
              </a:r>
              <a:r>
                <a:rPr lang="zh-CN" altLang="en-US" sz="1400" dirty="0">
                  <a:latin typeface="微软雅黑" panose="020B0503020204020204" pitchFamily="34" charset="-122"/>
                  <a:ea typeface="微软雅黑" panose="020B0503020204020204" pitchFamily="34" charset="-122"/>
                </a:rPr>
                <a:t>求出特征值，并使其按大小顺序排列；再分别求出对应于</a:t>
              </a:r>
              <a:r>
                <a:rPr lang="zh-CN" altLang="en-US" sz="1400" dirty="0" smtClean="0">
                  <a:latin typeface="微软雅黑" panose="020B0503020204020204" pitchFamily="34" charset="-122"/>
                  <a:ea typeface="微软雅黑" panose="020B0503020204020204" pitchFamily="34" charset="-122"/>
                </a:rPr>
                <a:t>特征值    的特征向量                                ，</a:t>
              </a:r>
              <a:r>
                <a:rPr lang="zh-CN" altLang="en-US" sz="1400" dirty="0">
                  <a:latin typeface="微软雅黑" panose="020B0503020204020204" pitchFamily="34" charset="-122"/>
                  <a:ea typeface="微软雅黑" panose="020B0503020204020204" pitchFamily="34" charset="-122"/>
                </a:rPr>
                <a:t>要求</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a:lnSpc>
                  <a:spcPct val="150000"/>
                </a:lnSpc>
              </a:pPr>
              <a:r>
                <a:rPr lang="zh-CN" altLang="en-US" sz="1400" dirty="0" smtClean="0">
                  <a:latin typeface="微软雅黑" panose="020B0503020204020204" pitchFamily="34" charset="-122"/>
                  <a:ea typeface="微软雅黑" panose="020B0503020204020204" pitchFamily="34" charset="-122"/>
                </a:rPr>
                <a:t>                    其中    表示向量     的第 </a:t>
              </a:r>
              <a:r>
                <a:rPr lang="en-US" altLang="zh-CN" sz="1400" i="1" dirty="0" smtClean="0">
                  <a:latin typeface="微软雅黑" panose="020B0503020204020204" pitchFamily="34" charset="-122"/>
                  <a:ea typeface="微软雅黑" panose="020B0503020204020204" pitchFamily="34" charset="-122"/>
                </a:rPr>
                <a:t>j </a:t>
              </a:r>
              <a:r>
                <a:rPr lang="zh-CN" altLang="en-US" sz="1400" dirty="0" smtClean="0">
                  <a:latin typeface="微软雅黑" panose="020B0503020204020204" pitchFamily="34" charset="-122"/>
                  <a:ea typeface="微软雅黑" panose="020B0503020204020204" pitchFamily="34" charset="-122"/>
                </a:rPr>
                <a:t>个</a:t>
              </a:r>
              <a:r>
                <a:rPr lang="zh-CN" altLang="en-US" sz="1400" dirty="0">
                  <a:latin typeface="微软雅黑" panose="020B0503020204020204" pitchFamily="34" charset="-122"/>
                  <a:ea typeface="微软雅黑" panose="020B0503020204020204" pitchFamily="34" charset="-122"/>
                </a:rPr>
                <a:t>分量。</a:t>
              </a:r>
            </a:p>
          </p:txBody>
        </p:sp>
        <p:graphicFrame>
          <p:nvGraphicFramePr>
            <p:cNvPr id="42" name="对象 41"/>
            <p:cNvGraphicFramePr>
              <a:graphicFrameLocks noChangeAspect="1"/>
            </p:cNvGraphicFramePr>
            <p:nvPr>
              <p:extLst/>
            </p:nvPr>
          </p:nvGraphicFramePr>
          <p:xfrm>
            <a:off x="9485932" y="1939680"/>
            <a:ext cx="1004972" cy="301841"/>
          </p:xfrm>
          <a:graphic>
            <a:graphicData uri="http://schemas.openxmlformats.org/presentationml/2006/ole">
              <mc:AlternateContent xmlns:mc="http://schemas.openxmlformats.org/markup-compatibility/2006">
                <mc:Choice xmlns:v="urn:schemas-microsoft-com:vml" Requires="v">
                  <p:oleObj spid="_x0000_s18187" r:id="rId16" imgW="901309" imgH="279279" progId="Equation.DSMT4">
                    <p:embed/>
                  </p:oleObj>
                </mc:Choice>
                <mc:Fallback>
                  <p:oleObj r:id="rId16" imgW="901309" imgH="279279"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485932" y="1939680"/>
                          <a:ext cx="1004972" cy="301841"/>
                        </a:xfrm>
                        <a:prstGeom prst="rect">
                          <a:avLst/>
                        </a:prstGeom>
                        <a:noFill/>
                      </p:spPr>
                    </p:pic>
                  </p:oleObj>
                </mc:Fallback>
              </mc:AlternateContent>
            </a:graphicData>
          </a:graphic>
        </p:graphicFrame>
        <p:graphicFrame>
          <p:nvGraphicFramePr>
            <p:cNvPr id="44" name="对象 43"/>
            <p:cNvGraphicFramePr>
              <a:graphicFrameLocks noChangeAspect="1"/>
            </p:cNvGraphicFramePr>
            <p:nvPr>
              <p:extLst/>
            </p:nvPr>
          </p:nvGraphicFramePr>
          <p:xfrm>
            <a:off x="9657080" y="2591506"/>
            <a:ext cx="1640345" cy="251856"/>
          </p:xfrm>
          <a:graphic>
            <a:graphicData uri="http://schemas.openxmlformats.org/presentationml/2006/ole">
              <mc:AlternateContent xmlns:mc="http://schemas.openxmlformats.org/markup-compatibility/2006">
                <mc:Choice xmlns:v="urn:schemas-microsoft-com:vml" Requires="v">
                  <p:oleObj spid="_x0000_s18188" r:id="rId18" imgW="1180588" imgH="241195" progId="Equation.DSMT4">
                    <p:embed/>
                  </p:oleObj>
                </mc:Choice>
                <mc:Fallback>
                  <p:oleObj r:id="rId18" imgW="1180588" imgH="24119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57080" y="2591506"/>
                          <a:ext cx="1640345" cy="251856"/>
                        </a:xfrm>
                        <a:prstGeom prst="rect">
                          <a:avLst/>
                        </a:prstGeom>
                        <a:noFill/>
                      </p:spPr>
                    </p:pic>
                  </p:oleObj>
                </mc:Fallback>
              </mc:AlternateContent>
            </a:graphicData>
          </a:graphic>
        </p:graphicFrame>
        <p:pic>
          <p:nvPicPr>
            <p:cNvPr id="45" name="图片 44"/>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544312" y="2546117"/>
              <a:ext cx="221240" cy="321325"/>
            </a:xfrm>
            <a:prstGeom prst="rect">
              <a:avLst/>
            </a:prstGeom>
            <a:noFill/>
            <a:ln>
              <a:noFill/>
            </a:ln>
          </p:spPr>
        </p:pic>
        <p:graphicFrame>
          <p:nvGraphicFramePr>
            <p:cNvPr id="47" name="对象 46"/>
            <p:cNvGraphicFramePr>
              <a:graphicFrameLocks noChangeAspect="1"/>
            </p:cNvGraphicFramePr>
            <p:nvPr>
              <p:extLst/>
            </p:nvPr>
          </p:nvGraphicFramePr>
          <p:xfrm>
            <a:off x="8217417" y="2798064"/>
            <a:ext cx="875030" cy="546656"/>
          </p:xfrm>
          <a:graphic>
            <a:graphicData uri="http://schemas.openxmlformats.org/presentationml/2006/ole">
              <mc:AlternateContent xmlns:mc="http://schemas.openxmlformats.org/markup-compatibility/2006">
                <mc:Choice xmlns:v="urn:schemas-microsoft-com:vml" Requires="v">
                  <p:oleObj spid="_x0000_s18189" r:id="rId19" imgW="711200" imgH="457200" progId="Equation.DSMT4">
                    <p:embed/>
                  </p:oleObj>
                </mc:Choice>
                <mc:Fallback>
                  <p:oleObj r:id="rId19" imgW="711200" imgH="4572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217417" y="2798064"/>
                          <a:ext cx="875030" cy="546656"/>
                        </a:xfrm>
                        <a:prstGeom prst="rect">
                          <a:avLst/>
                        </a:prstGeom>
                        <a:noFill/>
                      </p:spPr>
                    </p:pic>
                  </p:oleObj>
                </mc:Fallback>
              </mc:AlternateContent>
            </a:graphicData>
          </a:graphic>
        </p:graphicFrame>
        <p:graphicFrame>
          <p:nvGraphicFramePr>
            <p:cNvPr id="49" name="对象 48"/>
            <p:cNvGraphicFramePr>
              <a:graphicFrameLocks noChangeAspect="1"/>
            </p:cNvGraphicFramePr>
            <p:nvPr>
              <p:extLst/>
            </p:nvPr>
          </p:nvGraphicFramePr>
          <p:xfrm>
            <a:off x="9609505" y="2884850"/>
            <a:ext cx="204186" cy="307166"/>
          </p:xfrm>
          <a:graphic>
            <a:graphicData uri="http://schemas.openxmlformats.org/presentationml/2006/ole">
              <mc:AlternateContent xmlns:mc="http://schemas.openxmlformats.org/markup-compatibility/2006">
                <mc:Choice xmlns:v="urn:schemas-microsoft-com:vml" Requires="v">
                  <p:oleObj spid="_x0000_s18190" r:id="rId21" imgW="203024" imgH="253780" progId="Equation.DSMT4">
                    <p:embed/>
                  </p:oleObj>
                </mc:Choice>
                <mc:Fallback>
                  <p:oleObj r:id="rId21" imgW="203024" imgH="253780" progId="Equation.DSMT4">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609505" y="2884850"/>
                          <a:ext cx="204186" cy="307166"/>
                        </a:xfrm>
                        <a:prstGeom prst="rect">
                          <a:avLst/>
                        </a:prstGeom>
                        <a:noFill/>
                      </p:spPr>
                    </p:pic>
                  </p:oleObj>
                </mc:Fallback>
              </mc:AlternateContent>
            </a:graphicData>
          </a:graphic>
        </p:graphicFrame>
        <p:graphicFrame>
          <p:nvGraphicFramePr>
            <p:cNvPr id="51" name="对象 50"/>
            <p:cNvGraphicFramePr>
              <a:graphicFrameLocks noChangeAspect="1"/>
            </p:cNvGraphicFramePr>
            <p:nvPr>
              <p:extLst/>
            </p:nvPr>
          </p:nvGraphicFramePr>
          <p:xfrm>
            <a:off x="10561999" y="2914146"/>
            <a:ext cx="268992" cy="268992"/>
          </p:xfrm>
          <a:graphic>
            <a:graphicData uri="http://schemas.openxmlformats.org/presentationml/2006/ole">
              <mc:AlternateContent xmlns:mc="http://schemas.openxmlformats.org/markup-compatibility/2006">
                <mc:Choice xmlns:v="urn:schemas-microsoft-com:vml" Requires="v">
                  <p:oleObj spid="_x0000_s18191" r:id="rId23" imgW="152334" imgH="241195" progId="Equation.DSMT4">
                    <p:embed/>
                  </p:oleObj>
                </mc:Choice>
                <mc:Fallback>
                  <p:oleObj r:id="rId23" imgW="152334" imgH="241195"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61999" y="2914146"/>
                          <a:ext cx="268992" cy="268992"/>
                        </a:xfrm>
                        <a:prstGeom prst="rect">
                          <a:avLst/>
                        </a:prstGeom>
                        <a:noFill/>
                      </p:spPr>
                    </p:pic>
                  </p:oleObj>
                </mc:Fallback>
              </mc:AlternateContent>
            </a:graphicData>
          </a:graphic>
        </p:graphicFrame>
      </p:grpSp>
      <p:sp>
        <p:nvSpPr>
          <p:cNvPr id="55" name="矩形 54"/>
          <p:cNvSpPr/>
          <p:nvPr/>
        </p:nvSpPr>
        <p:spPr>
          <a:xfrm>
            <a:off x="566766" y="3959195"/>
            <a:ext cx="3373039"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③ 计算</a:t>
            </a:r>
            <a:r>
              <a:rPr lang="zh-CN" altLang="en-US" sz="1600" dirty="0">
                <a:latin typeface="微软雅黑" panose="020B0503020204020204" pitchFamily="34" charset="-122"/>
                <a:ea typeface="微软雅黑" panose="020B0503020204020204" pitchFamily="34" charset="-122"/>
              </a:rPr>
              <a:t>主成分贡献率及累计</a:t>
            </a:r>
            <a:r>
              <a:rPr lang="zh-CN" altLang="en-US" sz="1600" dirty="0" smtClean="0">
                <a:latin typeface="微软雅黑" panose="020B0503020204020204" pitchFamily="34" charset="-122"/>
                <a:ea typeface="微软雅黑" panose="020B0503020204020204" pitchFamily="34" charset="-122"/>
              </a:rPr>
              <a:t>贡献率</a:t>
            </a:r>
            <a:r>
              <a:rPr lang="en-US" altLang="zh-CN"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pic>
        <p:nvPicPr>
          <p:cNvPr id="56" name="图片 5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49753" y="4297749"/>
            <a:ext cx="3190052" cy="1679932"/>
          </a:xfrm>
          <a:prstGeom prst="rect">
            <a:avLst/>
          </a:prstGeom>
        </p:spPr>
      </p:pic>
      <p:sp>
        <p:nvSpPr>
          <p:cNvPr id="58" name="矩形 57"/>
          <p:cNvSpPr/>
          <p:nvPr/>
        </p:nvSpPr>
        <p:spPr>
          <a:xfrm>
            <a:off x="572110" y="6017788"/>
            <a:ext cx="3792171"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一般取累计贡献率达</a:t>
            </a:r>
            <a:r>
              <a:rPr lang="en-US" altLang="zh-CN" sz="1400" dirty="0">
                <a:latin typeface="微软雅黑" panose="020B0503020204020204" pitchFamily="34" charset="-122"/>
                <a:ea typeface="微软雅黑" panose="020B0503020204020204" pitchFamily="34" charset="-122"/>
              </a:rPr>
              <a:t>80—95%</a:t>
            </a:r>
            <a:r>
              <a:rPr lang="zh-CN" altLang="en-US" sz="1400" dirty="0">
                <a:latin typeface="微软雅黑" panose="020B0503020204020204" pitchFamily="34" charset="-122"/>
                <a:ea typeface="微软雅黑" panose="020B0503020204020204" pitchFamily="34" charset="-122"/>
              </a:rPr>
              <a:t>的特征值所对应的第一、第二</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第</a:t>
            </a:r>
            <a:r>
              <a:rPr lang="en-US" altLang="zh-CN" sz="1400" dirty="0">
                <a:latin typeface="微软雅黑" panose="020B0503020204020204" pitchFamily="34" charset="-122"/>
                <a:ea typeface="微软雅黑" panose="020B0503020204020204" pitchFamily="34" charset="-122"/>
              </a:rPr>
              <a:t>m</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m≤p</a:t>
            </a:r>
            <a:r>
              <a:rPr lang="zh-CN" altLang="en-US" sz="1400" dirty="0">
                <a:latin typeface="微软雅黑" panose="020B0503020204020204" pitchFamily="34" charset="-122"/>
                <a:ea typeface="微软雅黑" panose="020B0503020204020204" pitchFamily="34" charset="-122"/>
              </a:rPr>
              <a:t>）个主成分。 </a:t>
            </a:r>
          </a:p>
        </p:txBody>
      </p:sp>
      <p:sp>
        <p:nvSpPr>
          <p:cNvPr id="61" name="矩形 60"/>
          <p:cNvSpPr/>
          <p:nvPr/>
        </p:nvSpPr>
        <p:spPr>
          <a:xfrm>
            <a:off x="8534480" y="4051222"/>
            <a:ext cx="2092239" cy="338554"/>
          </a:xfrm>
          <a:prstGeom prst="rect">
            <a:avLst/>
          </a:prstGeom>
        </p:spPr>
        <p:txBody>
          <a:bodyPr wrap="none">
            <a:spAutoFit/>
          </a:bodyPr>
          <a:lstStyle/>
          <a:p>
            <a:r>
              <a:rPr lang="zh-CN" altLang="en-US" sz="1600" dirty="0" smtClean="0">
                <a:latin typeface="微软雅黑" panose="020B0503020204020204" pitchFamily="34" charset="-122"/>
                <a:ea typeface="微软雅黑" panose="020B0503020204020204" pitchFamily="34" charset="-122"/>
              </a:rPr>
              <a:t>④ 计算</a:t>
            </a:r>
            <a:r>
              <a:rPr lang="zh-CN" altLang="en-US" sz="1600" dirty="0">
                <a:latin typeface="微软雅黑" panose="020B0503020204020204" pitchFamily="34" charset="-122"/>
                <a:ea typeface="微软雅黑" panose="020B0503020204020204" pitchFamily="34" charset="-122"/>
              </a:rPr>
              <a:t>主成分</a:t>
            </a:r>
            <a:r>
              <a:rPr lang="zh-CN" altLang="en-US" sz="1600" dirty="0" smtClean="0">
                <a:latin typeface="微软雅黑" panose="020B0503020204020204" pitchFamily="34" charset="-122"/>
                <a:ea typeface="微软雅黑" panose="020B0503020204020204" pitchFamily="34" charset="-122"/>
              </a:rPr>
              <a:t>得分：</a:t>
            </a:r>
            <a:endParaRPr lang="zh-CN" altLang="en-US" sz="1600" dirty="0">
              <a:latin typeface="微软雅黑" panose="020B0503020204020204" pitchFamily="34" charset="-122"/>
              <a:ea typeface="微软雅黑" panose="020B0503020204020204" pitchFamily="34" charset="-122"/>
            </a:endParaRPr>
          </a:p>
        </p:txBody>
      </p:sp>
      <p:graphicFrame>
        <p:nvGraphicFramePr>
          <p:cNvPr id="63" name="对象 62"/>
          <p:cNvGraphicFramePr>
            <a:graphicFrameLocks noChangeAspect="1"/>
          </p:cNvGraphicFramePr>
          <p:nvPr>
            <p:extLst/>
          </p:nvPr>
        </p:nvGraphicFramePr>
        <p:xfrm>
          <a:off x="8349011" y="4715959"/>
          <a:ext cx="2337714" cy="1224885"/>
        </p:xfrm>
        <a:graphic>
          <a:graphicData uri="http://schemas.openxmlformats.org/presentationml/2006/ole">
            <mc:AlternateContent xmlns:mc="http://schemas.openxmlformats.org/markup-compatibility/2006">
              <mc:Choice xmlns:v="urn:schemas-microsoft-com:vml" Requires="v">
                <p:oleObj spid="_x0000_s18192" r:id="rId25" imgW="1943100" imgH="1041400" progId="Equation.DSMT4">
                  <p:embed/>
                </p:oleObj>
              </mc:Choice>
              <mc:Fallback>
                <p:oleObj r:id="rId25" imgW="1943100" imgH="1041400"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349011" y="4715959"/>
                        <a:ext cx="2337714" cy="1224885"/>
                      </a:xfrm>
                      <a:prstGeom prst="rect">
                        <a:avLst/>
                      </a:prstGeom>
                      <a:noFill/>
                    </p:spPr>
                  </p:pic>
                </p:oleObj>
              </mc:Fallback>
            </mc:AlternateContent>
          </a:graphicData>
        </a:graphic>
      </p:graphicFrame>
      <p:cxnSp>
        <p:nvCxnSpPr>
          <p:cNvPr id="43" name="直接连接符 42"/>
          <p:cNvCxnSpPr/>
          <p:nvPr/>
        </p:nvCxnSpPr>
        <p:spPr>
          <a:xfrm>
            <a:off x="6143923" y="1035158"/>
            <a:ext cx="0" cy="5745930"/>
          </a:xfrm>
          <a:prstGeom prst="line">
            <a:avLst/>
          </a:prstGeom>
          <a:ln>
            <a:solidFill>
              <a:srgbClr val="685D5C"/>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105375" y="3807042"/>
            <a:ext cx="11824554" cy="22739"/>
          </a:xfrm>
          <a:prstGeom prst="line">
            <a:avLst/>
          </a:prstGeom>
          <a:ln>
            <a:solidFill>
              <a:srgbClr val="685D5C"/>
            </a:solidFill>
            <a:prstDash val="lgDashDotDot"/>
            <a:headEnd type="stealth"/>
            <a:tailEnd type="stealth"/>
          </a:ln>
        </p:spPr>
        <p:style>
          <a:lnRef idx="1">
            <a:schemeClr val="accent1"/>
          </a:lnRef>
          <a:fillRef idx="0">
            <a:schemeClr val="accent1"/>
          </a:fillRef>
          <a:effectRef idx="0">
            <a:schemeClr val="accent1"/>
          </a:effectRef>
          <a:fontRef idx="minor">
            <a:schemeClr val="tx1"/>
          </a:fontRef>
        </p:style>
      </p:cxnSp>
      <p:sp>
        <p:nvSpPr>
          <p:cNvPr id="48" name="Freeform 64"/>
          <p:cNvSpPr>
            <a:spLocks noEditPoints="1" noChangeArrowheads="1"/>
          </p:cNvSpPr>
          <p:nvPr/>
        </p:nvSpPr>
        <p:spPr bwMode="auto">
          <a:xfrm flipH="1">
            <a:off x="6880385" y="4553588"/>
            <a:ext cx="504182" cy="418542"/>
          </a:xfrm>
          <a:custGeom>
            <a:avLst/>
            <a:gdLst>
              <a:gd name="T0" fmla="*/ 2147483647 w 308"/>
              <a:gd name="T1" fmla="*/ 2147483647 h 256"/>
              <a:gd name="T2" fmla="*/ 2147483647 w 308"/>
              <a:gd name="T3" fmla="*/ 0 h 256"/>
              <a:gd name="T4" fmla="*/ 2147483647 w 308"/>
              <a:gd name="T5" fmla="*/ 2147483647 h 256"/>
              <a:gd name="T6" fmla="*/ 2147483647 w 308"/>
              <a:gd name="T7" fmla="*/ 2147483647 h 256"/>
              <a:gd name="T8" fmla="*/ 2147483647 w 308"/>
              <a:gd name="T9" fmla="*/ 2147483647 h 256"/>
              <a:gd name="T10" fmla="*/ 2147483647 w 308"/>
              <a:gd name="T11" fmla="*/ 2147483647 h 256"/>
              <a:gd name="T12" fmla="*/ 2147483647 w 308"/>
              <a:gd name="T13" fmla="*/ 2147483647 h 256"/>
              <a:gd name="T14" fmla="*/ 2147483647 w 308"/>
              <a:gd name="T15" fmla="*/ 2147483647 h 256"/>
              <a:gd name="T16" fmla="*/ 2147483647 w 308"/>
              <a:gd name="T17" fmla="*/ 2147483647 h 256"/>
              <a:gd name="T18" fmla="*/ 2147483647 w 308"/>
              <a:gd name="T19" fmla="*/ 2147483647 h 256"/>
              <a:gd name="T20" fmla="*/ 2147483647 w 308"/>
              <a:gd name="T21" fmla="*/ 2147483647 h 256"/>
              <a:gd name="T22" fmla="*/ 2147483647 w 308"/>
              <a:gd name="T23" fmla="*/ 2147483647 h 256"/>
              <a:gd name="T24" fmla="*/ 2147483647 w 308"/>
              <a:gd name="T25" fmla="*/ 2147483647 h 256"/>
              <a:gd name="T26" fmla="*/ 2147483647 w 308"/>
              <a:gd name="T27" fmla="*/ 2147483647 h 256"/>
              <a:gd name="T28" fmla="*/ 2147483647 w 308"/>
              <a:gd name="T29" fmla="*/ 2147483647 h 256"/>
              <a:gd name="T30" fmla="*/ 2147483647 w 308"/>
              <a:gd name="T31" fmla="*/ 2147483647 h 256"/>
              <a:gd name="T32" fmla="*/ 2147483647 w 308"/>
              <a:gd name="T33" fmla="*/ 2147483647 h 256"/>
              <a:gd name="T34" fmla="*/ 2147483647 w 308"/>
              <a:gd name="T35" fmla="*/ 2147483647 h 256"/>
              <a:gd name="T36" fmla="*/ 2147483647 w 308"/>
              <a:gd name="T37" fmla="*/ 2147483647 h 256"/>
              <a:gd name="T38" fmla="*/ 2147483647 w 308"/>
              <a:gd name="T39" fmla="*/ 2147483647 h 256"/>
              <a:gd name="T40" fmla="*/ 2147483647 w 308"/>
              <a:gd name="T41" fmla="*/ 2147483647 h 256"/>
              <a:gd name="T42" fmla="*/ 2147483647 w 308"/>
              <a:gd name="T43" fmla="*/ 2147483647 h 2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08"/>
              <a:gd name="T67" fmla="*/ 0 h 256"/>
              <a:gd name="T68" fmla="*/ 308 w 308"/>
              <a:gd name="T69" fmla="*/ 256 h 25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08" h="256">
                <a:moveTo>
                  <a:pt x="188" y="19"/>
                </a:moveTo>
                <a:cubicBezTo>
                  <a:pt x="180" y="7"/>
                  <a:pt x="168" y="0"/>
                  <a:pt x="154" y="0"/>
                </a:cubicBezTo>
                <a:cubicBezTo>
                  <a:pt x="140" y="0"/>
                  <a:pt x="128" y="7"/>
                  <a:pt x="120" y="19"/>
                </a:cubicBezTo>
                <a:cubicBezTo>
                  <a:pt x="8" y="195"/>
                  <a:pt x="8" y="195"/>
                  <a:pt x="8" y="195"/>
                </a:cubicBezTo>
                <a:cubicBezTo>
                  <a:pt x="0" y="207"/>
                  <a:pt x="0" y="222"/>
                  <a:pt x="7" y="235"/>
                </a:cubicBezTo>
                <a:cubicBezTo>
                  <a:pt x="14" y="248"/>
                  <a:pt x="27" y="256"/>
                  <a:pt x="42" y="256"/>
                </a:cubicBezTo>
                <a:cubicBezTo>
                  <a:pt x="266" y="256"/>
                  <a:pt x="266" y="256"/>
                  <a:pt x="266" y="256"/>
                </a:cubicBezTo>
                <a:cubicBezTo>
                  <a:pt x="281" y="256"/>
                  <a:pt x="294" y="248"/>
                  <a:pt x="301" y="235"/>
                </a:cubicBezTo>
                <a:cubicBezTo>
                  <a:pt x="308" y="222"/>
                  <a:pt x="308" y="207"/>
                  <a:pt x="300" y="195"/>
                </a:cubicBezTo>
                <a:lnTo>
                  <a:pt x="188" y="19"/>
                </a:lnTo>
                <a:close/>
                <a:moveTo>
                  <a:pt x="154" y="216"/>
                </a:moveTo>
                <a:cubicBezTo>
                  <a:pt x="145" y="216"/>
                  <a:pt x="138" y="209"/>
                  <a:pt x="138" y="200"/>
                </a:cubicBezTo>
                <a:cubicBezTo>
                  <a:pt x="138" y="191"/>
                  <a:pt x="145" y="184"/>
                  <a:pt x="154" y="184"/>
                </a:cubicBezTo>
                <a:cubicBezTo>
                  <a:pt x="163" y="184"/>
                  <a:pt x="170" y="191"/>
                  <a:pt x="170" y="200"/>
                </a:cubicBezTo>
                <a:cubicBezTo>
                  <a:pt x="170" y="209"/>
                  <a:pt x="163" y="216"/>
                  <a:pt x="154" y="216"/>
                </a:cubicBezTo>
                <a:close/>
                <a:moveTo>
                  <a:pt x="170" y="152"/>
                </a:moveTo>
                <a:cubicBezTo>
                  <a:pt x="170" y="161"/>
                  <a:pt x="163" y="168"/>
                  <a:pt x="154" y="168"/>
                </a:cubicBezTo>
                <a:cubicBezTo>
                  <a:pt x="145" y="168"/>
                  <a:pt x="138" y="161"/>
                  <a:pt x="138" y="152"/>
                </a:cubicBezTo>
                <a:cubicBezTo>
                  <a:pt x="138" y="96"/>
                  <a:pt x="138" y="96"/>
                  <a:pt x="138" y="96"/>
                </a:cubicBezTo>
                <a:cubicBezTo>
                  <a:pt x="138" y="87"/>
                  <a:pt x="145" y="80"/>
                  <a:pt x="154" y="80"/>
                </a:cubicBezTo>
                <a:cubicBezTo>
                  <a:pt x="163" y="80"/>
                  <a:pt x="170" y="87"/>
                  <a:pt x="170" y="96"/>
                </a:cubicBezTo>
                <a:lnTo>
                  <a:pt x="170" y="152"/>
                </a:lnTo>
                <a:close/>
              </a:path>
            </a:pathLst>
          </a:custGeom>
          <a:solidFill>
            <a:srgbClr val="FFFFFF"/>
          </a:solidFill>
          <a:ln>
            <a:noFill/>
          </a:ln>
          <a:extLst>
            <a:ext uri="{91240B29-F687-4F45-9708-019B960494DF}">
              <a14:hiddenLine xmlns:a14="http://schemas.microsoft.com/office/drawing/2010/main" w="9525" cmpd="sng">
                <a:solidFill>
                  <a:srgbClr val="000000"/>
                </a:solidFill>
                <a:bevel/>
                <a:headEnd/>
                <a:tailE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Tree>
    <p:extLst>
      <p:ext uri="{BB962C8B-B14F-4D97-AF65-F5344CB8AC3E}">
        <p14:creationId xmlns:p14="http://schemas.microsoft.com/office/powerpoint/2010/main" val="3070237636"/>
      </p:ext>
    </p:extLst>
  </p:cSld>
  <p:clrMapOvr>
    <a:masterClrMapping/>
  </p:clrMapOvr>
  <p:transition spd="med">
    <p:pull/>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635545282"/>
              </p:ext>
            </p:extLst>
          </p:nvPr>
        </p:nvGraphicFramePr>
        <p:xfrm>
          <a:off x="1610555" y="59509"/>
          <a:ext cx="10547127" cy="6719664"/>
        </p:xfrm>
        <a:graphic>
          <a:graphicData uri="http://schemas.openxmlformats.org/drawingml/2006/table">
            <a:tbl>
              <a:tblPr firstRow="1" firstCol="1" bandRow="1">
                <a:tableStyleId>{9D7B26C5-4107-4FEC-AEDC-1716B250A1EF}</a:tableStyleId>
              </a:tblPr>
              <a:tblGrid>
                <a:gridCol w="1171903">
                  <a:extLst>
                    <a:ext uri="{9D8B030D-6E8A-4147-A177-3AD203B41FA5}">
                      <a16:colId xmlns:a16="http://schemas.microsoft.com/office/drawing/2014/main" val="20000"/>
                    </a:ext>
                  </a:extLst>
                </a:gridCol>
                <a:gridCol w="1171903">
                  <a:extLst>
                    <a:ext uri="{9D8B030D-6E8A-4147-A177-3AD203B41FA5}">
                      <a16:colId xmlns:a16="http://schemas.microsoft.com/office/drawing/2014/main" val="20001"/>
                    </a:ext>
                  </a:extLst>
                </a:gridCol>
                <a:gridCol w="1171903">
                  <a:extLst>
                    <a:ext uri="{9D8B030D-6E8A-4147-A177-3AD203B41FA5}">
                      <a16:colId xmlns:a16="http://schemas.microsoft.com/office/drawing/2014/main" val="20002"/>
                    </a:ext>
                  </a:extLst>
                </a:gridCol>
                <a:gridCol w="1171903">
                  <a:extLst>
                    <a:ext uri="{9D8B030D-6E8A-4147-A177-3AD203B41FA5}">
                      <a16:colId xmlns:a16="http://schemas.microsoft.com/office/drawing/2014/main" val="20003"/>
                    </a:ext>
                  </a:extLst>
                </a:gridCol>
                <a:gridCol w="1171903">
                  <a:extLst>
                    <a:ext uri="{9D8B030D-6E8A-4147-A177-3AD203B41FA5}">
                      <a16:colId xmlns:a16="http://schemas.microsoft.com/office/drawing/2014/main" val="20004"/>
                    </a:ext>
                  </a:extLst>
                </a:gridCol>
                <a:gridCol w="1171903">
                  <a:extLst>
                    <a:ext uri="{9D8B030D-6E8A-4147-A177-3AD203B41FA5}">
                      <a16:colId xmlns:a16="http://schemas.microsoft.com/office/drawing/2014/main" val="20005"/>
                    </a:ext>
                  </a:extLst>
                </a:gridCol>
                <a:gridCol w="1171903">
                  <a:extLst>
                    <a:ext uri="{9D8B030D-6E8A-4147-A177-3AD203B41FA5}">
                      <a16:colId xmlns:a16="http://schemas.microsoft.com/office/drawing/2014/main" val="20006"/>
                    </a:ext>
                  </a:extLst>
                </a:gridCol>
                <a:gridCol w="1171903">
                  <a:extLst>
                    <a:ext uri="{9D8B030D-6E8A-4147-A177-3AD203B41FA5}">
                      <a16:colId xmlns:a16="http://schemas.microsoft.com/office/drawing/2014/main" val="20007"/>
                    </a:ext>
                  </a:extLst>
                </a:gridCol>
                <a:gridCol w="1171903">
                  <a:extLst>
                    <a:ext uri="{9D8B030D-6E8A-4147-A177-3AD203B41FA5}">
                      <a16:colId xmlns:a16="http://schemas.microsoft.com/office/drawing/2014/main" val="20008"/>
                    </a:ext>
                  </a:extLst>
                </a:gridCol>
              </a:tblGrid>
              <a:tr h="604994">
                <a:tc>
                  <a:txBody>
                    <a:bodyPr/>
                    <a:lstStyle/>
                    <a:p>
                      <a:pPr indent="127000" algn="ctr">
                        <a:spcAft>
                          <a:spcPts val="0"/>
                        </a:spcAft>
                      </a:pPr>
                      <a:r>
                        <a:rPr lang="en-US" sz="1400" kern="0" dirty="0">
                          <a:effectLst/>
                        </a:rPr>
                        <a:t>x</a:t>
                      </a:r>
                      <a:r>
                        <a:rPr lang="en-US" sz="1400" kern="0" baseline="-25000" dirty="0">
                          <a:effectLst/>
                        </a:rPr>
                        <a:t>1</a:t>
                      </a:r>
                      <a:r>
                        <a:rPr lang="zh-CN" sz="1400" kern="0" dirty="0">
                          <a:effectLst/>
                        </a:rPr>
                        <a:t>：人口密度</a:t>
                      </a:r>
                      <a:r>
                        <a:rPr lang="en-US" sz="1400" kern="0" dirty="0">
                          <a:effectLst/>
                        </a:rPr>
                        <a:t>(</a:t>
                      </a:r>
                      <a:r>
                        <a:rPr lang="zh-CN" sz="1400" kern="0" dirty="0">
                          <a:effectLst/>
                        </a:rPr>
                        <a:t>人</a:t>
                      </a:r>
                      <a:r>
                        <a:rPr lang="en-US" sz="1400" kern="0" dirty="0">
                          <a:effectLst/>
                        </a:rPr>
                        <a:t>/)km</a:t>
                      </a:r>
                      <a:r>
                        <a:rPr lang="en-US" sz="1400" kern="0" baseline="30000" dirty="0">
                          <a:effectLst/>
                        </a:rPr>
                        <a:t>2</a:t>
                      </a:r>
                      <a:r>
                        <a:rPr lang="en-US" sz="1400" kern="0" dirty="0">
                          <a:effectLst/>
                        </a:rPr>
                        <a:t>)</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x</a:t>
                      </a:r>
                      <a:r>
                        <a:rPr lang="en-US" sz="1400" kern="0" baseline="-25000">
                          <a:effectLst/>
                        </a:rPr>
                        <a:t> 2</a:t>
                      </a:r>
                      <a:r>
                        <a:rPr lang="zh-CN" sz="1400" kern="0">
                          <a:effectLst/>
                        </a:rPr>
                        <a:t>：人均耕地面积</a:t>
                      </a:r>
                      <a:r>
                        <a:rPr lang="en-US" sz="1400" kern="0">
                          <a:effectLst/>
                        </a:rPr>
                        <a:t>(ha)</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x</a:t>
                      </a:r>
                      <a:r>
                        <a:rPr lang="en-US" sz="1400" kern="0" baseline="-25000">
                          <a:effectLst/>
                        </a:rPr>
                        <a:t> 3</a:t>
                      </a:r>
                      <a:r>
                        <a:rPr lang="zh-CN" sz="1400" kern="0">
                          <a:effectLst/>
                        </a:rPr>
                        <a:t>：森林覆盖率</a:t>
                      </a:r>
                      <a:r>
                        <a:rPr lang="en-US" sz="1400" kern="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x</a:t>
                      </a:r>
                      <a:r>
                        <a:rPr lang="en-US" sz="1400" kern="0" baseline="-25000">
                          <a:effectLst/>
                        </a:rPr>
                        <a:t> 4</a:t>
                      </a:r>
                      <a:r>
                        <a:rPr lang="zh-CN" sz="1400" kern="0">
                          <a:effectLst/>
                        </a:rPr>
                        <a:t>：农民人均纯收入</a:t>
                      </a:r>
                      <a:r>
                        <a:rPr lang="en-US" sz="1400" kern="0">
                          <a:effectLst/>
                        </a:rPr>
                        <a:t>(</a:t>
                      </a:r>
                      <a:r>
                        <a:rPr lang="zh-CN" sz="1400" kern="0">
                          <a:effectLst/>
                        </a:rPr>
                        <a:t>元</a:t>
                      </a:r>
                      <a:r>
                        <a:rPr lang="en-US" sz="1400" kern="0">
                          <a:effectLst/>
                        </a:rPr>
                        <a:t>/</a:t>
                      </a:r>
                      <a:r>
                        <a:rPr lang="zh-CN" sz="1400" kern="0">
                          <a:effectLst/>
                        </a:rPr>
                        <a:t>人</a:t>
                      </a:r>
                      <a:r>
                        <a:rPr lang="en-US" sz="1400" kern="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x</a:t>
                      </a:r>
                      <a:r>
                        <a:rPr lang="en-US" sz="1400" kern="0" baseline="-25000">
                          <a:effectLst/>
                        </a:rPr>
                        <a:t> 5</a:t>
                      </a:r>
                      <a:r>
                        <a:rPr lang="zh-CN" sz="1400" kern="0">
                          <a:effectLst/>
                        </a:rPr>
                        <a:t>：人均粮食产量</a:t>
                      </a:r>
                      <a:r>
                        <a:rPr lang="en-US" sz="1400" kern="0">
                          <a:effectLst/>
                        </a:rPr>
                        <a:t> (kg/</a:t>
                      </a:r>
                      <a:r>
                        <a:rPr lang="zh-CN" sz="1400" kern="0">
                          <a:effectLst/>
                        </a:rPr>
                        <a:t>人</a:t>
                      </a:r>
                      <a:r>
                        <a:rPr lang="en-US" sz="1400" kern="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x</a:t>
                      </a:r>
                      <a:r>
                        <a:rPr lang="en-US" sz="1400" kern="0" baseline="-25000">
                          <a:effectLst/>
                        </a:rPr>
                        <a:t> 6</a:t>
                      </a:r>
                      <a:r>
                        <a:rPr lang="zh-CN" sz="1400" kern="0">
                          <a:effectLst/>
                        </a:rPr>
                        <a:t>：经济作物占农作物播面比例</a:t>
                      </a:r>
                      <a:r>
                        <a:rPr lang="en-US" sz="1400" kern="0">
                          <a:effectLst/>
                        </a:rPr>
                        <a:t>(</a:t>
                      </a:r>
                      <a:r>
                        <a:rPr lang="zh-CN" sz="1400" kern="0">
                          <a:effectLst/>
                        </a:rPr>
                        <a:t>％</a:t>
                      </a:r>
                      <a:r>
                        <a:rPr lang="en-US" sz="1400" kern="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x</a:t>
                      </a:r>
                      <a:r>
                        <a:rPr lang="en-US" sz="1400" kern="0" baseline="-25000">
                          <a:effectLst/>
                        </a:rPr>
                        <a:t> 7</a:t>
                      </a:r>
                      <a:r>
                        <a:rPr lang="zh-CN" sz="1400" kern="0">
                          <a:effectLst/>
                        </a:rPr>
                        <a:t>：耕地占土地面积比率</a:t>
                      </a:r>
                      <a:r>
                        <a:rPr lang="en-US" sz="1400" kern="0">
                          <a:effectLst/>
                        </a:rPr>
                        <a:t>(</a:t>
                      </a:r>
                      <a:r>
                        <a:rPr lang="zh-CN" sz="1400" kern="0">
                          <a:effectLst/>
                        </a:rPr>
                        <a:t>％</a:t>
                      </a:r>
                      <a:r>
                        <a:rPr lang="en-US" sz="1400" kern="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x</a:t>
                      </a:r>
                      <a:r>
                        <a:rPr lang="en-US" sz="1400" kern="0" baseline="-25000">
                          <a:effectLst/>
                        </a:rPr>
                        <a:t> 8</a:t>
                      </a:r>
                      <a:r>
                        <a:rPr lang="zh-CN" sz="1400" kern="0">
                          <a:effectLst/>
                        </a:rPr>
                        <a:t>：果园与林地面积之比</a:t>
                      </a:r>
                      <a:r>
                        <a:rPr lang="en-US" sz="1400" kern="0">
                          <a:effectLst/>
                        </a:rPr>
                        <a:t>(</a:t>
                      </a:r>
                      <a:r>
                        <a:rPr lang="zh-CN" sz="1400" kern="0">
                          <a:effectLst/>
                        </a:rPr>
                        <a:t>％</a:t>
                      </a:r>
                      <a:r>
                        <a:rPr lang="en-US" sz="1400" kern="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x</a:t>
                      </a:r>
                      <a:r>
                        <a:rPr lang="en-US" sz="1400" kern="0" baseline="-25000">
                          <a:effectLst/>
                        </a:rPr>
                        <a:t> 9</a:t>
                      </a:r>
                      <a:r>
                        <a:rPr lang="zh-CN" sz="1400" kern="0">
                          <a:effectLst/>
                        </a:rPr>
                        <a:t>：灌溉田占耕地面积之比</a:t>
                      </a:r>
                      <a:r>
                        <a:rPr lang="en-US" sz="1400" kern="0">
                          <a:effectLst/>
                        </a:rPr>
                        <a:t>(</a:t>
                      </a:r>
                      <a:r>
                        <a:rPr lang="zh-CN" sz="1400" kern="0">
                          <a:effectLst/>
                        </a:rPr>
                        <a:t>％</a:t>
                      </a:r>
                      <a:r>
                        <a:rPr lang="en-US" sz="1400" kern="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extLst>
                  <a:ext uri="{0D108BD9-81ED-4DB2-BD59-A6C34878D82A}">
                    <a16:rowId xmlns:a16="http://schemas.microsoft.com/office/drawing/2014/main" val="10000"/>
                  </a:ext>
                </a:extLst>
              </a:tr>
              <a:tr h="289504">
                <a:tc>
                  <a:txBody>
                    <a:bodyPr/>
                    <a:lstStyle/>
                    <a:p>
                      <a:pPr indent="127000" algn="ctr">
                        <a:spcAft>
                          <a:spcPts val="0"/>
                        </a:spcAft>
                      </a:pPr>
                      <a:r>
                        <a:rPr lang="en-US" sz="1400" kern="0">
                          <a:effectLst/>
                        </a:rPr>
                        <a:t>363.91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dirty="0">
                          <a:effectLst/>
                        </a:rPr>
                        <a:t>0.35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16.10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192.11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295.34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26.72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18.49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2.23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26.26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extLst>
                  <a:ext uri="{0D108BD9-81ED-4DB2-BD59-A6C34878D82A}">
                    <a16:rowId xmlns:a16="http://schemas.microsoft.com/office/drawing/2014/main" val="10001"/>
                  </a:ext>
                </a:extLst>
              </a:tr>
              <a:tr h="289504">
                <a:tc>
                  <a:txBody>
                    <a:bodyPr/>
                    <a:lstStyle/>
                    <a:p>
                      <a:pPr indent="127000" algn="ctr">
                        <a:spcAft>
                          <a:spcPts val="0"/>
                        </a:spcAft>
                      </a:pPr>
                      <a:r>
                        <a:rPr lang="en-US" sz="1400" kern="0" dirty="0">
                          <a:effectLst/>
                        </a:rPr>
                        <a:t>141.50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1.68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24.30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1752.35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452.26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32.31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14.46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1.46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27.07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extLst>
                  <a:ext uri="{0D108BD9-81ED-4DB2-BD59-A6C34878D82A}">
                    <a16:rowId xmlns:a16="http://schemas.microsoft.com/office/drawing/2014/main" val="10002"/>
                  </a:ext>
                </a:extLst>
              </a:tr>
              <a:tr h="289504">
                <a:tc>
                  <a:txBody>
                    <a:bodyPr/>
                    <a:lstStyle/>
                    <a:p>
                      <a:pPr indent="127000" algn="ctr">
                        <a:spcAft>
                          <a:spcPts val="0"/>
                        </a:spcAft>
                      </a:pPr>
                      <a:r>
                        <a:rPr lang="en-US" sz="1400" kern="0" dirty="0">
                          <a:effectLst/>
                        </a:rPr>
                        <a:t>100.70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1.07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65.60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1181.54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dirty="0">
                          <a:effectLst/>
                        </a:rPr>
                        <a:t>270.12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18.27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0.16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7.47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12.49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extLst>
                  <a:ext uri="{0D108BD9-81ED-4DB2-BD59-A6C34878D82A}">
                    <a16:rowId xmlns:a16="http://schemas.microsoft.com/office/drawing/2014/main" val="10003"/>
                  </a:ext>
                </a:extLst>
              </a:tr>
              <a:tr h="289504">
                <a:tc>
                  <a:txBody>
                    <a:bodyPr/>
                    <a:lstStyle/>
                    <a:p>
                      <a:pPr indent="127000" algn="ctr">
                        <a:spcAft>
                          <a:spcPts val="0"/>
                        </a:spcAft>
                      </a:pPr>
                      <a:r>
                        <a:rPr lang="en-US" sz="1400" kern="0">
                          <a:effectLst/>
                        </a:rPr>
                        <a:t>143.74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dirty="0">
                          <a:effectLst/>
                        </a:rPr>
                        <a:t>1.34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dirty="0">
                          <a:effectLst/>
                        </a:rPr>
                        <a:t>33.21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1436.12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354.26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17.49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11.81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1.89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17.53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extLst>
                  <a:ext uri="{0D108BD9-81ED-4DB2-BD59-A6C34878D82A}">
                    <a16:rowId xmlns:a16="http://schemas.microsoft.com/office/drawing/2014/main" val="10004"/>
                  </a:ext>
                </a:extLst>
              </a:tr>
              <a:tr h="289504">
                <a:tc>
                  <a:txBody>
                    <a:bodyPr/>
                    <a:lstStyle/>
                    <a:p>
                      <a:pPr indent="127000" algn="ctr">
                        <a:spcAft>
                          <a:spcPts val="0"/>
                        </a:spcAft>
                      </a:pPr>
                      <a:r>
                        <a:rPr lang="en-US" sz="1400" kern="0">
                          <a:effectLst/>
                        </a:rPr>
                        <a:t>131.41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1.62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16.61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1405.09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586.59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40.68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14.40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0.30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22.93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extLst>
                  <a:ext uri="{0D108BD9-81ED-4DB2-BD59-A6C34878D82A}">
                    <a16:rowId xmlns:a16="http://schemas.microsoft.com/office/drawing/2014/main" val="10005"/>
                  </a:ext>
                </a:extLst>
              </a:tr>
              <a:tr h="289504">
                <a:tc>
                  <a:txBody>
                    <a:bodyPr/>
                    <a:lstStyle/>
                    <a:p>
                      <a:pPr indent="127000" algn="ctr">
                        <a:spcAft>
                          <a:spcPts val="0"/>
                        </a:spcAft>
                      </a:pPr>
                      <a:r>
                        <a:rPr lang="en-US" sz="1400" kern="0">
                          <a:effectLst/>
                        </a:rPr>
                        <a:t>68.34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2.03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76.20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1540.29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216.39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8.13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4.07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0.01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4.86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extLst>
                  <a:ext uri="{0D108BD9-81ED-4DB2-BD59-A6C34878D82A}">
                    <a16:rowId xmlns:a16="http://schemas.microsoft.com/office/drawing/2014/main" val="10006"/>
                  </a:ext>
                </a:extLst>
              </a:tr>
              <a:tr h="289504">
                <a:tc>
                  <a:txBody>
                    <a:bodyPr/>
                    <a:lstStyle/>
                    <a:p>
                      <a:pPr indent="127000" algn="ctr">
                        <a:spcAft>
                          <a:spcPts val="0"/>
                        </a:spcAft>
                      </a:pPr>
                      <a:r>
                        <a:rPr lang="en-US" sz="1400" kern="0">
                          <a:effectLst/>
                        </a:rPr>
                        <a:t>95.42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0.80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71.11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926.35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291.52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8.14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4.06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0.01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4.86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extLst>
                  <a:ext uri="{0D108BD9-81ED-4DB2-BD59-A6C34878D82A}">
                    <a16:rowId xmlns:a16="http://schemas.microsoft.com/office/drawing/2014/main" val="10007"/>
                  </a:ext>
                </a:extLst>
              </a:tr>
              <a:tr h="289504">
                <a:tc>
                  <a:txBody>
                    <a:bodyPr/>
                    <a:lstStyle/>
                    <a:p>
                      <a:pPr indent="127000" algn="ctr">
                        <a:spcAft>
                          <a:spcPts val="0"/>
                        </a:spcAft>
                      </a:pPr>
                      <a:r>
                        <a:rPr lang="en-US" sz="1400" kern="0">
                          <a:effectLst/>
                        </a:rPr>
                        <a:t>62.90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1.65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73.31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1501.24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225.25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18.35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2.65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0.03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3.20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extLst>
                  <a:ext uri="{0D108BD9-81ED-4DB2-BD59-A6C34878D82A}">
                    <a16:rowId xmlns:a16="http://schemas.microsoft.com/office/drawing/2014/main" val="10008"/>
                  </a:ext>
                </a:extLst>
              </a:tr>
              <a:tr h="289504">
                <a:tc>
                  <a:txBody>
                    <a:bodyPr/>
                    <a:lstStyle/>
                    <a:p>
                      <a:pPr indent="127000" algn="ctr">
                        <a:spcAft>
                          <a:spcPts val="0"/>
                        </a:spcAft>
                      </a:pPr>
                      <a:r>
                        <a:rPr lang="en-US" sz="1400" kern="0" dirty="0">
                          <a:effectLst/>
                        </a:rPr>
                        <a:t>86.62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0.84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68.90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897.36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dirty="0">
                          <a:effectLst/>
                        </a:rPr>
                        <a:t>196.37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16.86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5.18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0.06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6.17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extLst>
                  <a:ext uri="{0D108BD9-81ED-4DB2-BD59-A6C34878D82A}">
                    <a16:rowId xmlns:a16="http://schemas.microsoft.com/office/drawing/2014/main" val="10009"/>
                  </a:ext>
                </a:extLst>
              </a:tr>
              <a:tr h="289504">
                <a:tc>
                  <a:txBody>
                    <a:bodyPr/>
                    <a:lstStyle/>
                    <a:p>
                      <a:pPr indent="127000" algn="ctr">
                        <a:spcAft>
                          <a:spcPts val="0"/>
                        </a:spcAft>
                      </a:pPr>
                      <a:r>
                        <a:rPr lang="en-US" sz="1400" kern="0">
                          <a:effectLst/>
                        </a:rPr>
                        <a:t>91.39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0.81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66.50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911.24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226.51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18.28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5.64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0.08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4.48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extLst>
                  <a:ext uri="{0D108BD9-81ED-4DB2-BD59-A6C34878D82A}">
                    <a16:rowId xmlns:a16="http://schemas.microsoft.com/office/drawing/2014/main" val="10010"/>
                  </a:ext>
                </a:extLst>
              </a:tr>
              <a:tr h="289504">
                <a:tc>
                  <a:txBody>
                    <a:bodyPr/>
                    <a:lstStyle/>
                    <a:p>
                      <a:pPr indent="127000" algn="ctr">
                        <a:spcAft>
                          <a:spcPts val="0"/>
                        </a:spcAft>
                      </a:pPr>
                      <a:r>
                        <a:rPr lang="en-US" sz="1400" kern="0">
                          <a:effectLst/>
                        </a:rPr>
                        <a:t>76.91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0.86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50.30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103.52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217.09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19.79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4.88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0.00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6.17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extLst>
                  <a:ext uri="{0D108BD9-81ED-4DB2-BD59-A6C34878D82A}">
                    <a16:rowId xmlns:a16="http://schemas.microsoft.com/office/drawing/2014/main" val="10011"/>
                  </a:ext>
                </a:extLst>
              </a:tr>
              <a:tr h="289504">
                <a:tc>
                  <a:txBody>
                    <a:bodyPr/>
                    <a:lstStyle/>
                    <a:p>
                      <a:pPr indent="127000" algn="ctr">
                        <a:spcAft>
                          <a:spcPts val="0"/>
                        </a:spcAft>
                      </a:pPr>
                      <a:r>
                        <a:rPr lang="en-US" sz="1400" kern="0">
                          <a:effectLst/>
                        </a:rPr>
                        <a:t>51.27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1.04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64.61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968.33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181.38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4.01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4.07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0.02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5.40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extLst>
                  <a:ext uri="{0D108BD9-81ED-4DB2-BD59-A6C34878D82A}">
                    <a16:rowId xmlns:a16="http://schemas.microsoft.com/office/drawing/2014/main" val="10012"/>
                  </a:ext>
                </a:extLst>
              </a:tr>
              <a:tr h="289504">
                <a:tc>
                  <a:txBody>
                    <a:bodyPr/>
                    <a:lstStyle/>
                    <a:p>
                      <a:pPr indent="127000" algn="ctr">
                        <a:spcAft>
                          <a:spcPts val="0"/>
                        </a:spcAft>
                      </a:pPr>
                      <a:r>
                        <a:rPr lang="en-US" sz="1400" kern="0">
                          <a:effectLst/>
                        </a:rPr>
                        <a:t>68.83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0.84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62.80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957.14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194.04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9.11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4.48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0.00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5.79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extLst>
                  <a:ext uri="{0D108BD9-81ED-4DB2-BD59-A6C34878D82A}">
                    <a16:rowId xmlns:a16="http://schemas.microsoft.com/office/drawing/2014/main" val="10013"/>
                  </a:ext>
                </a:extLst>
              </a:tr>
              <a:tr h="289504">
                <a:tc>
                  <a:txBody>
                    <a:bodyPr/>
                    <a:lstStyle/>
                    <a:p>
                      <a:pPr indent="127000" algn="ctr">
                        <a:spcAft>
                          <a:spcPts val="0"/>
                        </a:spcAft>
                      </a:pPr>
                      <a:r>
                        <a:rPr lang="en-US" sz="1400" kern="0">
                          <a:effectLst/>
                        </a:rPr>
                        <a:t>77.30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0.62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60.10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824.37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188.09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19.41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5.72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5.06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8.41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extLst>
                  <a:ext uri="{0D108BD9-81ED-4DB2-BD59-A6C34878D82A}">
                    <a16:rowId xmlns:a16="http://schemas.microsoft.com/office/drawing/2014/main" val="10014"/>
                  </a:ext>
                </a:extLst>
              </a:tr>
              <a:tr h="289504">
                <a:tc>
                  <a:txBody>
                    <a:bodyPr/>
                    <a:lstStyle/>
                    <a:p>
                      <a:pPr indent="127000" algn="ctr">
                        <a:spcAft>
                          <a:spcPts val="0"/>
                        </a:spcAft>
                      </a:pPr>
                      <a:r>
                        <a:rPr lang="en-US" sz="1400" kern="0">
                          <a:effectLst/>
                        </a:rPr>
                        <a:t>76.95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1.02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68.00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1255.42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211.55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11.10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3.13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0.01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3.43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extLst>
                  <a:ext uri="{0D108BD9-81ED-4DB2-BD59-A6C34878D82A}">
                    <a16:rowId xmlns:a16="http://schemas.microsoft.com/office/drawing/2014/main" val="10015"/>
                  </a:ext>
                </a:extLst>
              </a:tr>
              <a:tr h="289504">
                <a:tc>
                  <a:txBody>
                    <a:bodyPr/>
                    <a:lstStyle/>
                    <a:p>
                      <a:pPr indent="127000" algn="ctr">
                        <a:spcAft>
                          <a:spcPts val="0"/>
                        </a:spcAft>
                      </a:pPr>
                      <a:r>
                        <a:rPr lang="en-US" sz="1400" kern="0">
                          <a:effectLst/>
                        </a:rPr>
                        <a:t>99.27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0.65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60.70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1251.03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220.91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4.38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4.62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0.01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5.59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extLst>
                  <a:ext uri="{0D108BD9-81ED-4DB2-BD59-A6C34878D82A}">
                    <a16:rowId xmlns:a16="http://schemas.microsoft.com/office/drawing/2014/main" val="10016"/>
                  </a:ext>
                </a:extLst>
              </a:tr>
              <a:tr h="289504">
                <a:tc>
                  <a:txBody>
                    <a:bodyPr/>
                    <a:lstStyle/>
                    <a:p>
                      <a:pPr indent="127000" algn="ctr">
                        <a:spcAft>
                          <a:spcPts val="0"/>
                        </a:spcAft>
                      </a:pPr>
                      <a:r>
                        <a:rPr lang="en-US" sz="1400" kern="0">
                          <a:effectLst/>
                        </a:rPr>
                        <a:t>118.51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0.66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63.30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1246.47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242.16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10.71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6.05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0.15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8.70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extLst>
                  <a:ext uri="{0D108BD9-81ED-4DB2-BD59-A6C34878D82A}">
                    <a16:rowId xmlns:a16="http://schemas.microsoft.com/office/drawing/2014/main" val="10017"/>
                  </a:ext>
                </a:extLst>
              </a:tr>
              <a:tr h="289504">
                <a:tc>
                  <a:txBody>
                    <a:bodyPr/>
                    <a:lstStyle/>
                    <a:p>
                      <a:pPr indent="127000" algn="ctr">
                        <a:spcAft>
                          <a:spcPts val="0"/>
                        </a:spcAft>
                      </a:pPr>
                      <a:r>
                        <a:rPr lang="en-US" sz="1400" kern="0">
                          <a:effectLst/>
                        </a:rPr>
                        <a:t>141.47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0.74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54.21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814.21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193.46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11.42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6.44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0.01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12.95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extLst>
                  <a:ext uri="{0D108BD9-81ED-4DB2-BD59-A6C34878D82A}">
                    <a16:rowId xmlns:a16="http://schemas.microsoft.com/office/drawing/2014/main" val="10018"/>
                  </a:ext>
                </a:extLst>
              </a:tr>
              <a:tr h="289504">
                <a:tc>
                  <a:txBody>
                    <a:bodyPr/>
                    <a:lstStyle/>
                    <a:p>
                      <a:pPr indent="127000" algn="ctr">
                        <a:spcAft>
                          <a:spcPts val="0"/>
                        </a:spcAft>
                      </a:pPr>
                      <a:r>
                        <a:rPr lang="en-US" sz="1400" kern="0">
                          <a:effectLst/>
                        </a:rPr>
                        <a:t>137.76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0.60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55.90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1124.05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228.44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9.52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7.88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0.07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12.65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extLst>
                  <a:ext uri="{0D108BD9-81ED-4DB2-BD59-A6C34878D82A}">
                    <a16:rowId xmlns:a16="http://schemas.microsoft.com/office/drawing/2014/main" val="10019"/>
                  </a:ext>
                </a:extLst>
              </a:tr>
              <a:tr h="289504">
                <a:tc>
                  <a:txBody>
                    <a:bodyPr/>
                    <a:lstStyle/>
                    <a:p>
                      <a:pPr indent="127000" algn="ctr">
                        <a:spcAft>
                          <a:spcPts val="0"/>
                        </a:spcAft>
                      </a:pPr>
                      <a:r>
                        <a:rPr lang="en-US" sz="1400" kern="0">
                          <a:effectLst/>
                        </a:rPr>
                        <a:t>117.61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1.25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54.50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805.67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175.23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18.11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5.79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0.05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8.46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extLst>
                  <a:ext uri="{0D108BD9-81ED-4DB2-BD59-A6C34878D82A}">
                    <a16:rowId xmlns:a16="http://schemas.microsoft.com/office/drawing/2014/main" val="10020"/>
                  </a:ext>
                </a:extLst>
              </a:tr>
              <a:tr h="289504">
                <a:tc>
                  <a:txBody>
                    <a:bodyPr/>
                    <a:lstStyle/>
                    <a:p>
                      <a:pPr indent="127000" algn="ctr">
                        <a:spcAft>
                          <a:spcPts val="0"/>
                        </a:spcAft>
                      </a:pPr>
                      <a:r>
                        <a:rPr lang="en-US" sz="1400" kern="0">
                          <a:effectLst/>
                        </a:rPr>
                        <a:t>122.78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dirty="0">
                          <a:effectLst/>
                        </a:rPr>
                        <a:t>0.73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49.10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dirty="0">
                          <a:effectLst/>
                        </a:rPr>
                        <a:t>1313.11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236.29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26.72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7.16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a:effectLst/>
                        </a:rPr>
                        <a:t>0.09 </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tc>
                  <a:txBody>
                    <a:bodyPr/>
                    <a:lstStyle/>
                    <a:p>
                      <a:pPr indent="127000" algn="ctr">
                        <a:spcAft>
                          <a:spcPts val="0"/>
                        </a:spcAft>
                      </a:pPr>
                      <a:r>
                        <a:rPr lang="en-US" sz="1400" kern="0" dirty="0">
                          <a:effectLst/>
                        </a:rPr>
                        <a:t>10.08 </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6810" marR="46810" marT="0" marB="0"/>
                </a:tc>
                <a:extLst>
                  <a:ext uri="{0D108BD9-81ED-4DB2-BD59-A6C34878D82A}">
                    <a16:rowId xmlns:a16="http://schemas.microsoft.com/office/drawing/2014/main" val="10021"/>
                  </a:ext>
                </a:extLst>
              </a:tr>
            </a:tbl>
          </a:graphicData>
        </a:graphic>
      </p:graphicFrame>
      <p:sp>
        <p:nvSpPr>
          <p:cNvPr id="6" name="文本框 5"/>
          <p:cNvSpPr txBox="1"/>
          <p:nvPr/>
        </p:nvSpPr>
        <p:spPr>
          <a:xfrm>
            <a:off x="47833" y="3824806"/>
            <a:ext cx="1254595" cy="1877437"/>
          </a:xfrm>
          <a:prstGeom prst="rect">
            <a:avLst/>
          </a:prstGeom>
          <a:noFill/>
        </p:spPr>
        <p:txBody>
          <a:bodyPr wrap="square" rtlCol="0">
            <a:spAutoFit/>
          </a:bodyPr>
          <a:lstStyle/>
          <a:p>
            <a:r>
              <a:rPr lang="zh-CN" altLang="en-US" sz="2000" b="1" dirty="0" smtClean="0">
                <a:latin typeface="微软雅黑" panose="020B0503020204020204" pitchFamily="34" charset="-122"/>
                <a:ea typeface="微软雅黑" panose="020B0503020204020204" pitchFamily="34" charset="-122"/>
              </a:rPr>
              <a:t>例</a:t>
            </a:r>
            <a:r>
              <a:rPr lang="en-US" altLang="zh-CN" sz="2000" b="1" dirty="0" smtClean="0">
                <a:latin typeface="微软雅黑" panose="020B0503020204020204" pitchFamily="34" charset="-122"/>
                <a:ea typeface="微软雅黑" panose="020B0503020204020204" pitchFamily="34" charset="-122"/>
              </a:rPr>
              <a:t>:</a:t>
            </a:r>
            <a:r>
              <a:rPr lang="zh-CN" altLang="en-US" sz="1600" kern="100" dirty="0">
                <a:latin typeface="微软雅黑" panose="020B0503020204020204" pitchFamily="34" charset="-122"/>
                <a:ea typeface="微软雅黑" panose="020B0503020204020204" pitchFamily="34" charset="-122"/>
                <a:cs typeface="Times New Roman" panose="02020603050405020304" pitchFamily="18" charset="0"/>
              </a:rPr>
              <a:t>右</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表</a:t>
            </a:r>
            <a:r>
              <a:rPr lang="zh-CN" altLang="zh-CN" sz="1600" kern="100" dirty="0" smtClean="0">
                <a:latin typeface="微软雅黑" panose="020B0503020204020204" pitchFamily="34" charset="-122"/>
                <a:ea typeface="微软雅黑" panose="020B0503020204020204" pitchFamily="34" charset="-122"/>
                <a:cs typeface="Times New Roman" panose="02020603050405020304" pitchFamily="18" charset="0"/>
              </a:rPr>
              <a:t>是</a:t>
            </a:r>
            <a:r>
              <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rPr>
              <a:t>某农业生态经济系统各区域单元的有关数据 ，对此进行主成分分析</a:t>
            </a:r>
            <a:r>
              <a:rPr lang="zh-CN" altLang="zh-CN" sz="1600" kern="100" dirty="0" smtClean="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6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C0C51645-CD26-4300-B487-079B8D179314}"/>
              </a:ext>
            </a:extLst>
          </p:cNvPr>
          <p:cNvSpPr/>
          <p:nvPr/>
        </p:nvSpPr>
        <p:spPr>
          <a:xfrm>
            <a:off x="-759218" y="516216"/>
            <a:ext cx="1594790" cy="2743693"/>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10" name="标题 1"/>
          <p:cNvSpPr txBox="1">
            <a:spLocks/>
          </p:cNvSpPr>
          <p:nvPr/>
        </p:nvSpPr>
        <p:spPr>
          <a:xfrm>
            <a:off x="0" y="305742"/>
            <a:ext cx="675131" cy="32946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主成分分析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实例</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0841615"/>
      </p:ext>
    </p:extLst>
  </p:cSld>
  <p:clrMapOvr>
    <a:masterClrMapping/>
  </p:clrMapOvr>
  <p:transition spd="med">
    <p:pull/>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2216" y="637867"/>
            <a:ext cx="133882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步骤如下：</a:t>
            </a:r>
          </a:p>
        </p:txBody>
      </p:sp>
      <p:sp>
        <p:nvSpPr>
          <p:cNvPr id="4" name="矩形 3">
            <a:extLst>
              <a:ext uri="{FF2B5EF4-FFF2-40B4-BE49-F238E27FC236}">
                <a16:creationId xmlns:a16="http://schemas.microsoft.com/office/drawing/2014/main" id="{C0C51645-CD26-4300-B487-079B8D179314}"/>
              </a:ext>
            </a:extLst>
          </p:cNvPr>
          <p:cNvSpPr/>
          <p:nvPr/>
        </p:nvSpPr>
        <p:spPr>
          <a:xfrm>
            <a:off x="4774479"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5" name="标题 1"/>
          <p:cNvSpPr txBox="1">
            <a:spLocks/>
          </p:cNvSpPr>
          <p:nvPr/>
        </p:nvSpPr>
        <p:spPr>
          <a:xfrm>
            <a:off x="4858566"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主成分分析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实例</a:t>
            </a:r>
            <a:endParaRPr lang="zh-CN" altLang="en-US" sz="2400" dirty="0">
              <a:latin typeface="微软雅黑" panose="020B0503020204020204" pitchFamily="34" charset="-122"/>
              <a:ea typeface="微软雅黑" panose="020B0503020204020204" pitchFamily="34" charset="-122"/>
            </a:endParaRPr>
          </a:p>
        </p:txBody>
      </p:sp>
      <p:sp>
        <p:nvSpPr>
          <p:cNvPr id="6" name="流程图: 联系 19"/>
          <p:cNvSpPr>
            <a:spLocks noChangeArrowheads="1"/>
          </p:cNvSpPr>
          <p:nvPr/>
        </p:nvSpPr>
        <p:spPr bwMode="auto">
          <a:xfrm>
            <a:off x="834639" y="1366290"/>
            <a:ext cx="471230" cy="471488"/>
          </a:xfrm>
          <a:prstGeom prst="flowChartConnector">
            <a:avLst/>
          </a:prstGeom>
          <a:solidFill>
            <a:schemeClr val="bg1"/>
          </a:solidFill>
          <a:ln w="28575">
            <a:solidFill>
              <a:srgbClr val="663300"/>
            </a:solidFill>
            <a:miter lim="800000"/>
            <a:headEnd/>
            <a:tailEnd/>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 name="TextBox 17"/>
          <p:cNvSpPr>
            <a:spLocks noChangeArrowheads="1"/>
          </p:cNvSpPr>
          <p:nvPr/>
        </p:nvSpPr>
        <p:spPr bwMode="auto">
          <a:xfrm>
            <a:off x="834639" y="1419540"/>
            <a:ext cx="526991"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01</a:t>
            </a:r>
            <a:endParaRPr lang="zh-CN" altLang="en-US" sz="20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9" name="矩形 8"/>
          <p:cNvSpPr/>
          <p:nvPr/>
        </p:nvSpPr>
        <p:spPr>
          <a:xfrm>
            <a:off x="1361630" y="1434929"/>
            <a:ext cx="9215215"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将表</a:t>
            </a:r>
            <a:r>
              <a:rPr lang="en-US" altLang="zh-CN" dirty="0">
                <a:latin typeface="微软雅黑" panose="020B0503020204020204" pitchFamily="34" charset="-122"/>
                <a:ea typeface="微软雅黑" panose="020B0503020204020204" pitchFamily="34" charset="-122"/>
              </a:rPr>
              <a:t>2-0</a:t>
            </a:r>
            <a:r>
              <a:rPr lang="zh-CN" altLang="en-US" dirty="0">
                <a:latin typeface="微软雅黑" panose="020B0503020204020204" pitchFamily="34" charset="-122"/>
                <a:ea typeface="微软雅黑" panose="020B0503020204020204" pitchFamily="34" charset="-122"/>
              </a:rPr>
              <a:t>中的数据作标准差标准化处理，计算相关系数，得到相关系数矩阵（见表</a:t>
            </a:r>
            <a:r>
              <a:rPr lang="en-US" altLang="zh-CN" dirty="0" smtClean="0">
                <a:latin typeface="微软雅黑" panose="020B0503020204020204" pitchFamily="34" charset="-122"/>
                <a:ea typeface="微软雅黑" panose="020B0503020204020204" pitchFamily="34" charset="-122"/>
              </a:rPr>
              <a:t>2-10</a:t>
            </a:r>
            <a:r>
              <a:rPr lang="zh-CN" altLang="en-US"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graphicFrame>
        <p:nvGraphicFramePr>
          <p:cNvPr id="15" name="表格 14"/>
          <p:cNvGraphicFramePr>
            <a:graphicFrameLocks noGrp="1"/>
          </p:cNvGraphicFramePr>
          <p:nvPr>
            <p:extLst>
              <p:ext uri="{D42A27DB-BD31-4B8C-83A1-F6EECF244321}">
                <p14:modId xmlns:p14="http://schemas.microsoft.com/office/powerpoint/2010/main" val="4149465598"/>
              </p:ext>
            </p:extLst>
          </p:nvPr>
        </p:nvGraphicFramePr>
        <p:xfrm>
          <a:off x="1361630" y="2120656"/>
          <a:ext cx="9318138" cy="3747036"/>
        </p:xfrm>
        <a:graphic>
          <a:graphicData uri="http://schemas.openxmlformats.org/drawingml/2006/table">
            <a:tbl>
              <a:tblPr firstRow="1" firstCol="1" bandRow="1"/>
              <a:tblGrid>
                <a:gridCol w="486587">
                  <a:extLst>
                    <a:ext uri="{9D8B030D-6E8A-4147-A177-3AD203B41FA5}">
                      <a16:colId xmlns:a16="http://schemas.microsoft.com/office/drawing/2014/main" val="20000"/>
                    </a:ext>
                  </a:extLst>
                </a:gridCol>
                <a:gridCol w="997503">
                  <a:extLst>
                    <a:ext uri="{9D8B030D-6E8A-4147-A177-3AD203B41FA5}">
                      <a16:colId xmlns:a16="http://schemas.microsoft.com/office/drawing/2014/main" val="20001"/>
                    </a:ext>
                  </a:extLst>
                </a:gridCol>
                <a:gridCol w="997503">
                  <a:extLst>
                    <a:ext uri="{9D8B030D-6E8A-4147-A177-3AD203B41FA5}">
                      <a16:colId xmlns:a16="http://schemas.microsoft.com/office/drawing/2014/main" val="20002"/>
                    </a:ext>
                  </a:extLst>
                </a:gridCol>
                <a:gridCol w="997503">
                  <a:extLst>
                    <a:ext uri="{9D8B030D-6E8A-4147-A177-3AD203B41FA5}">
                      <a16:colId xmlns:a16="http://schemas.microsoft.com/office/drawing/2014/main" val="20003"/>
                    </a:ext>
                  </a:extLst>
                </a:gridCol>
                <a:gridCol w="997503">
                  <a:extLst>
                    <a:ext uri="{9D8B030D-6E8A-4147-A177-3AD203B41FA5}">
                      <a16:colId xmlns:a16="http://schemas.microsoft.com/office/drawing/2014/main" val="20004"/>
                    </a:ext>
                  </a:extLst>
                </a:gridCol>
                <a:gridCol w="851527">
                  <a:extLst>
                    <a:ext uri="{9D8B030D-6E8A-4147-A177-3AD203B41FA5}">
                      <a16:colId xmlns:a16="http://schemas.microsoft.com/office/drawing/2014/main" val="20005"/>
                    </a:ext>
                  </a:extLst>
                </a:gridCol>
                <a:gridCol w="997503">
                  <a:extLst>
                    <a:ext uri="{9D8B030D-6E8A-4147-A177-3AD203B41FA5}">
                      <a16:colId xmlns:a16="http://schemas.microsoft.com/office/drawing/2014/main" val="20006"/>
                    </a:ext>
                  </a:extLst>
                </a:gridCol>
                <a:gridCol w="997503">
                  <a:extLst>
                    <a:ext uri="{9D8B030D-6E8A-4147-A177-3AD203B41FA5}">
                      <a16:colId xmlns:a16="http://schemas.microsoft.com/office/drawing/2014/main" val="20007"/>
                    </a:ext>
                  </a:extLst>
                </a:gridCol>
                <a:gridCol w="997503">
                  <a:extLst>
                    <a:ext uri="{9D8B030D-6E8A-4147-A177-3AD203B41FA5}">
                      <a16:colId xmlns:a16="http://schemas.microsoft.com/office/drawing/2014/main" val="20008"/>
                    </a:ext>
                  </a:extLst>
                </a:gridCol>
                <a:gridCol w="997503">
                  <a:extLst>
                    <a:ext uri="{9D8B030D-6E8A-4147-A177-3AD203B41FA5}">
                      <a16:colId xmlns:a16="http://schemas.microsoft.com/office/drawing/2014/main" val="20009"/>
                    </a:ext>
                  </a:extLst>
                </a:gridCol>
              </a:tblGrid>
              <a:tr h="208524">
                <a:tc>
                  <a:txBody>
                    <a:bodyPr/>
                    <a:lstStyle/>
                    <a:p>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9244">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-0.327</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-0.714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-0.336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0.309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0.408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0.156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0.744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89244">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-0.327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-0.035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0.644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0.255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-0.078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0.094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89244">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-0.714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-0.035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-0.755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-0.93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-0.109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-0.924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9244">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-0.336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0.644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0.383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0.069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-0.046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-0.031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0.073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89244">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0.309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0.383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0.734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0.672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0.098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0.747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89244">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0.408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0.255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-0.755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0.069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0.734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0.658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0.222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0.707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89244">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0.009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-0.93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-0.046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0.672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0.658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89244">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0.156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-0.078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-0.109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-0.031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0.098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0.222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89244">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0.744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0.094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-0.924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0.073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0.747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0.707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0.89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0.29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83409" marR="8340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17" name="矩形 16"/>
          <p:cNvSpPr/>
          <p:nvPr/>
        </p:nvSpPr>
        <p:spPr>
          <a:xfrm>
            <a:off x="5024907" y="6184087"/>
            <a:ext cx="1888659" cy="307777"/>
          </a:xfrm>
          <a:prstGeom prst="rect">
            <a:avLst/>
          </a:prstGeom>
        </p:spPr>
        <p:txBody>
          <a:bodyPr wrap="none">
            <a:spAutoFit/>
          </a:bodyPr>
          <a:lstStyle/>
          <a:p>
            <a:r>
              <a:rPr lang="zh-CN" altLang="en-US" sz="1400" dirty="0">
                <a:latin typeface="微软雅黑" panose="020B0503020204020204" pitchFamily="34" charset="-122"/>
                <a:ea typeface="微软雅黑" panose="020B0503020204020204" pitchFamily="34" charset="-122"/>
              </a:rPr>
              <a:t>表</a:t>
            </a:r>
            <a:r>
              <a:rPr lang="en-US" altLang="zh-CN" sz="1400" dirty="0">
                <a:latin typeface="微软雅黑" panose="020B0503020204020204" pitchFamily="34" charset="-122"/>
                <a:ea typeface="微软雅黑" panose="020B0503020204020204" pitchFamily="34" charset="-122"/>
              </a:rPr>
              <a:t>2-10 </a:t>
            </a:r>
            <a:r>
              <a:rPr lang="zh-CN" altLang="en-US" sz="1400" dirty="0">
                <a:latin typeface="微软雅黑" panose="020B0503020204020204" pitchFamily="34" charset="-122"/>
                <a:ea typeface="微软雅黑" panose="020B0503020204020204" pitchFamily="34" charset="-122"/>
              </a:rPr>
              <a:t>相关系数矩阵</a:t>
            </a:r>
          </a:p>
        </p:txBody>
      </p:sp>
    </p:spTree>
    <p:extLst>
      <p:ext uri="{BB962C8B-B14F-4D97-AF65-F5344CB8AC3E}">
        <p14:creationId xmlns:p14="http://schemas.microsoft.com/office/powerpoint/2010/main" val="1880414793"/>
      </p:ext>
    </p:extLst>
  </p:cSld>
  <p:clrMapOvr>
    <a:masterClrMapping/>
  </p:clrMapOvr>
  <p:transition spd="med">
    <p:pull/>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C51645-CD26-4300-B487-079B8D179314}"/>
              </a:ext>
            </a:extLst>
          </p:cNvPr>
          <p:cNvSpPr/>
          <p:nvPr/>
        </p:nvSpPr>
        <p:spPr>
          <a:xfrm>
            <a:off x="4774479"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 name="标题 1"/>
          <p:cNvSpPr txBox="1">
            <a:spLocks/>
          </p:cNvSpPr>
          <p:nvPr/>
        </p:nvSpPr>
        <p:spPr>
          <a:xfrm>
            <a:off x="4858566"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主成分分析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实例</a:t>
            </a:r>
            <a:endParaRPr lang="zh-CN" altLang="en-US" sz="2400" dirty="0">
              <a:latin typeface="微软雅黑" panose="020B0503020204020204" pitchFamily="34" charset="-122"/>
              <a:ea typeface="微软雅黑" panose="020B0503020204020204" pitchFamily="34" charset="-122"/>
            </a:endParaRPr>
          </a:p>
        </p:txBody>
      </p:sp>
      <p:sp>
        <p:nvSpPr>
          <p:cNvPr id="6" name="流程图: 联系 19"/>
          <p:cNvSpPr>
            <a:spLocks noChangeArrowheads="1"/>
          </p:cNvSpPr>
          <p:nvPr/>
        </p:nvSpPr>
        <p:spPr bwMode="auto">
          <a:xfrm>
            <a:off x="834639" y="1366290"/>
            <a:ext cx="471230" cy="471488"/>
          </a:xfrm>
          <a:prstGeom prst="flowChartConnector">
            <a:avLst/>
          </a:prstGeom>
          <a:solidFill>
            <a:schemeClr val="bg1"/>
          </a:solidFill>
          <a:ln w="28575">
            <a:solidFill>
              <a:srgbClr val="663300"/>
            </a:solidFill>
            <a:miter lim="800000"/>
            <a:headEnd/>
            <a:tailEnd/>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7" name="TextBox 17"/>
          <p:cNvSpPr>
            <a:spLocks noChangeArrowheads="1"/>
          </p:cNvSpPr>
          <p:nvPr/>
        </p:nvSpPr>
        <p:spPr bwMode="auto">
          <a:xfrm>
            <a:off x="834639" y="1419540"/>
            <a:ext cx="526991"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smtClean="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endParaRPr lang="zh-CN" altLang="en-US" sz="20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8" name="矩形 7"/>
          <p:cNvSpPr/>
          <p:nvPr/>
        </p:nvSpPr>
        <p:spPr>
          <a:xfrm>
            <a:off x="1361630" y="1238376"/>
            <a:ext cx="10662303"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由相关系数矩阵计算特征值，以及各个主成分的贡献率与累计贡献率，由表</a:t>
            </a:r>
            <a:r>
              <a:rPr lang="en-US" altLang="zh-CN" dirty="0">
                <a:latin typeface="微软雅黑" panose="020B0503020204020204" pitchFamily="34" charset="-122"/>
                <a:ea typeface="微软雅黑" panose="020B0503020204020204" pitchFamily="34" charset="-122"/>
              </a:rPr>
              <a:t>2-11</a:t>
            </a:r>
            <a:r>
              <a:rPr lang="zh-CN" altLang="en-US" dirty="0">
                <a:latin typeface="微软雅黑" panose="020B0503020204020204" pitchFamily="34" charset="-122"/>
                <a:ea typeface="微软雅黑" panose="020B0503020204020204" pitchFamily="34" charset="-122"/>
              </a:rPr>
              <a:t>可知，第一，第二，第三主成分的累计贡献率已高达</a:t>
            </a:r>
            <a:r>
              <a:rPr lang="en-US" altLang="zh-CN" dirty="0">
                <a:latin typeface="微软雅黑" panose="020B0503020204020204" pitchFamily="34" charset="-122"/>
                <a:ea typeface="微软雅黑" panose="020B0503020204020204" pitchFamily="34" charset="-122"/>
              </a:rPr>
              <a:t>86.596%</a:t>
            </a:r>
            <a:r>
              <a:rPr lang="zh-CN" altLang="en-US" dirty="0">
                <a:latin typeface="微软雅黑" panose="020B0503020204020204" pitchFamily="34" charset="-122"/>
                <a:ea typeface="微软雅黑" panose="020B0503020204020204" pitchFamily="34" charset="-122"/>
              </a:rPr>
              <a:t>（大于</a:t>
            </a:r>
            <a:r>
              <a:rPr lang="en-US" altLang="zh-CN" dirty="0">
                <a:latin typeface="微软雅黑" panose="020B0503020204020204" pitchFamily="34" charset="-122"/>
                <a:ea typeface="微软雅黑" panose="020B0503020204020204" pitchFamily="34" charset="-122"/>
              </a:rPr>
              <a:t>85%</a:t>
            </a:r>
            <a:r>
              <a:rPr lang="zh-CN" altLang="en-US" dirty="0">
                <a:latin typeface="微软雅黑" panose="020B0503020204020204" pitchFamily="34" charset="-122"/>
                <a:ea typeface="微软雅黑" panose="020B0503020204020204" pitchFamily="34" charset="-122"/>
              </a:rPr>
              <a:t>），故只需要求出第一、第二、第三主成分</a:t>
            </a:r>
            <a:r>
              <a:rPr lang="en-US" altLang="zh-CN" dirty="0">
                <a:latin typeface="微软雅黑" panose="020B0503020204020204" pitchFamily="34" charset="-122"/>
                <a:ea typeface="微软雅黑" panose="020B0503020204020204" pitchFamily="34" charset="-122"/>
              </a:rPr>
              <a:t>z1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z2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z3</a:t>
            </a:r>
            <a:r>
              <a:rPr lang="zh-CN" altLang="en-US" dirty="0">
                <a:latin typeface="微软雅黑" panose="020B0503020204020204" pitchFamily="34" charset="-122"/>
                <a:ea typeface="微软雅黑" panose="020B0503020204020204" pitchFamily="34" charset="-122"/>
              </a:rPr>
              <a:t>即可。</a:t>
            </a:r>
          </a:p>
        </p:txBody>
      </p:sp>
      <p:graphicFrame>
        <p:nvGraphicFramePr>
          <p:cNvPr id="10" name="表格 9"/>
          <p:cNvGraphicFramePr>
            <a:graphicFrameLocks noGrp="1"/>
          </p:cNvGraphicFramePr>
          <p:nvPr>
            <p:extLst>
              <p:ext uri="{D42A27DB-BD31-4B8C-83A1-F6EECF244321}">
                <p14:modId xmlns:p14="http://schemas.microsoft.com/office/powerpoint/2010/main" val="2747159590"/>
              </p:ext>
            </p:extLst>
          </p:nvPr>
        </p:nvGraphicFramePr>
        <p:xfrm>
          <a:off x="2436931" y="2648605"/>
          <a:ext cx="7164268" cy="3328616"/>
        </p:xfrm>
        <a:graphic>
          <a:graphicData uri="http://schemas.openxmlformats.org/drawingml/2006/table">
            <a:tbl>
              <a:tblPr firstRow="1" firstCol="1" bandRow="1"/>
              <a:tblGrid>
                <a:gridCol w="1501396">
                  <a:extLst>
                    <a:ext uri="{9D8B030D-6E8A-4147-A177-3AD203B41FA5}">
                      <a16:colId xmlns:a16="http://schemas.microsoft.com/office/drawing/2014/main" val="20000"/>
                    </a:ext>
                  </a:extLst>
                </a:gridCol>
                <a:gridCol w="1501396">
                  <a:extLst>
                    <a:ext uri="{9D8B030D-6E8A-4147-A177-3AD203B41FA5}">
                      <a16:colId xmlns:a16="http://schemas.microsoft.com/office/drawing/2014/main" val="20001"/>
                    </a:ext>
                  </a:extLst>
                </a:gridCol>
                <a:gridCol w="1615632">
                  <a:extLst>
                    <a:ext uri="{9D8B030D-6E8A-4147-A177-3AD203B41FA5}">
                      <a16:colId xmlns:a16="http://schemas.microsoft.com/office/drawing/2014/main" val="20002"/>
                    </a:ext>
                  </a:extLst>
                </a:gridCol>
                <a:gridCol w="2545844">
                  <a:extLst>
                    <a:ext uri="{9D8B030D-6E8A-4147-A177-3AD203B41FA5}">
                      <a16:colId xmlns:a16="http://schemas.microsoft.com/office/drawing/2014/main" val="20003"/>
                    </a:ext>
                  </a:extLst>
                </a:gridCol>
              </a:tblGrid>
              <a:tr h="372930">
                <a:tc>
                  <a:txBody>
                    <a:bodyPr/>
                    <a:lstStyle/>
                    <a:p>
                      <a:pPr indent="127000" algn="ctr">
                        <a:spcAft>
                          <a:spcPts val="0"/>
                        </a:spcAft>
                      </a:pPr>
                      <a:r>
                        <a:rPr lang="zh-CN" sz="1600" kern="0">
                          <a:effectLst/>
                          <a:latin typeface="Times New Roman" panose="02020603050405020304" pitchFamily="18" charset="0"/>
                          <a:ea typeface="宋体" panose="02010600030101010101" pitchFamily="2" charset="-122"/>
                          <a:cs typeface="宋体" panose="02010600030101010101" pitchFamily="2" charset="-122"/>
                        </a:rPr>
                        <a:t>主成分</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kern="0" dirty="0">
                          <a:effectLst/>
                          <a:latin typeface="Times New Roman" panose="02020603050405020304" pitchFamily="18" charset="0"/>
                          <a:ea typeface="宋体" panose="02010600030101010101" pitchFamily="2" charset="-122"/>
                          <a:cs typeface="宋体" panose="02010600030101010101" pitchFamily="2" charset="-122"/>
                        </a:rPr>
                        <a:t>特征值</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kern="0">
                          <a:effectLst/>
                          <a:latin typeface="Times New Roman" panose="02020603050405020304" pitchFamily="18" charset="0"/>
                          <a:ea typeface="宋体" panose="02010600030101010101" pitchFamily="2" charset="-122"/>
                          <a:cs typeface="宋体" panose="02010600030101010101" pitchFamily="2" charset="-122"/>
                        </a:rPr>
                        <a:t>贡献率</a:t>
                      </a:r>
                      <a:r>
                        <a:rPr lang="en-US" sz="1600" kern="0">
                          <a:effectLst/>
                          <a:latin typeface="宋体" panose="02010600030101010101" pitchFamily="2" charset="-122"/>
                          <a:ea typeface="宋体" panose="02010600030101010101" pitchFamily="2" charset="-122"/>
                          <a:cs typeface="Arial" panose="020B0604020202020204" pitchFamily="34" charset="0"/>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kern="0">
                          <a:effectLst/>
                          <a:latin typeface="Times New Roman" panose="02020603050405020304" pitchFamily="18" charset="0"/>
                          <a:ea typeface="宋体" panose="02010600030101010101" pitchFamily="2" charset="-122"/>
                          <a:cs typeface="宋体" panose="02010600030101010101" pitchFamily="2" charset="-122"/>
                        </a:rPr>
                        <a:t>累积贡献率</a:t>
                      </a:r>
                      <a:r>
                        <a:rPr lang="en-US" sz="1600" kern="0">
                          <a:effectLst/>
                          <a:latin typeface="宋体" panose="02010600030101010101" pitchFamily="2" charset="-122"/>
                          <a:ea typeface="宋体" panose="02010600030101010101" pitchFamily="2" charset="-122"/>
                          <a:cs typeface="Arial" panose="020B0604020202020204" pitchFamily="34" charset="0"/>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2930">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z</a:t>
                      </a:r>
                      <a:r>
                        <a:rPr lang="en-US" sz="1600" kern="0" baseline="-250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4.661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51.791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51.791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2930">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z</a:t>
                      </a:r>
                      <a:r>
                        <a:rPr lang="en-US" sz="1600" kern="0" baseline="-250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2.089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23.216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75.007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2930">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z</a:t>
                      </a:r>
                      <a:r>
                        <a:rPr lang="en-US" sz="1600" kern="0" baseline="-250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1.043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11.589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86.596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2759">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z</a:t>
                      </a:r>
                      <a:r>
                        <a:rPr lang="en-US" sz="1600" kern="0" baseline="-250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0.507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5.638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92.234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2759">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z</a:t>
                      </a:r>
                      <a:r>
                        <a:rPr lang="en-US" sz="1600" kern="0" baseline="-250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0.315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3.502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95.736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2759">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z</a:t>
                      </a:r>
                      <a:r>
                        <a:rPr lang="en-US" sz="1600" kern="0" baseline="-2500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0.193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2.14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97.876</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2759">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z</a:t>
                      </a:r>
                      <a:r>
                        <a:rPr lang="en-US" sz="1600" kern="0" baseline="-25000">
                          <a:effectLst/>
                          <a:latin typeface="Times New Roman" panose="02020603050405020304" pitchFamily="18" charset="0"/>
                          <a:ea typeface="宋体" panose="02010600030101010101" pitchFamily="2" charset="-122"/>
                          <a:cs typeface="Times New Roman" panose="02020603050405020304" pitchFamily="18" charset="0"/>
                        </a:rPr>
                        <a:t>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0.114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1.271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99.147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72930">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z</a:t>
                      </a:r>
                      <a:r>
                        <a:rPr lang="en-US" sz="1600" kern="0" baseline="-25000">
                          <a:effectLst/>
                          <a:latin typeface="Times New Roman" panose="02020603050405020304" pitchFamily="18" charset="0"/>
                          <a:ea typeface="宋体" panose="02010600030101010101" pitchFamily="2" charset="-122"/>
                          <a:cs typeface="Times New Roman" panose="02020603050405020304" pitchFamily="18" charset="0"/>
                        </a:rPr>
                        <a:t>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0.0453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0.504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99.65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72930">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z</a:t>
                      </a:r>
                      <a:r>
                        <a:rPr lang="en-US" sz="1600" kern="0" baseline="-25000">
                          <a:effectLst/>
                          <a:latin typeface="Times New Roman" panose="02020603050405020304" pitchFamily="18" charset="0"/>
                          <a:ea typeface="宋体" panose="02010600030101010101" pitchFamily="2" charset="-122"/>
                          <a:cs typeface="Times New Roman" panose="02020603050405020304" pitchFamily="18" charset="0"/>
                        </a:rPr>
                        <a:t>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0.0315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0.35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100</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98833" marR="9883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13" name="矩形 12"/>
          <p:cNvSpPr/>
          <p:nvPr/>
        </p:nvSpPr>
        <p:spPr>
          <a:xfrm>
            <a:off x="4774479" y="6156343"/>
            <a:ext cx="2032929" cy="307777"/>
          </a:xfrm>
          <a:prstGeom prst="rect">
            <a:avLst/>
          </a:prstGeom>
        </p:spPr>
        <p:txBody>
          <a:bodyPr wrap="none">
            <a:spAutoFit/>
          </a:bodyPr>
          <a:lstStyle/>
          <a:p>
            <a:r>
              <a:rPr lang="zh-CN" altLang="en-US" sz="1400" dirty="0" smtClean="0">
                <a:latin typeface="微软雅黑" panose="020B0503020204020204" pitchFamily="34" charset="-122"/>
                <a:ea typeface="微软雅黑" panose="020B0503020204020204" pitchFamily="34" charset="-122"/>
              </a:rPr>
              <a:t>特征值</a:t>
            </a:r>
            <a:r>
              <a:rPr lang="zh-CN" altLang="en-US" sz="1400" dirty="0">
                <a:latin typeface="微软雅黑" panose="020B0503020204020204" pitchFamily="34" charset="-122"/>
                <a:ea typeface="微软雅黑" panose="020B0503020204020204" pitchFamily="34" charset="-122"/>
              </a:rPr>
              <a:t>及主成分贡献率 </a:t>
            </a:r>
          </a:p>
        </p:txBody>
      </p:sp>
      <p:sp>
        <p:nvSpPr>
          <p:cNvPr id="14" name="矩形 13"/>
          <p:cNvSpPr/>
          <p:nvPr/>
        </p:nvSpPr>
        <p:spPr>
          <a:xfrm>
            <a:off x="692216" y="637867"/>
            <a:ext cx="133882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步骤如下：</a:t>
            </a:r>
          </a:p>
        </p:txBody>
      </p:sp>
    </p:spTree>
    <p:extLst>
      <p:ext uri="{BB962C8B-B14F-4D97-AF65-F5344CB8AC3E}">
        <p14:creationId xmlns:p14="http://schemas.microsoft.com/office/powerpoint/2010/main" val="3348981567"/>
      </p:ext>
    </p:extLst>
  </p:cSld>
  <p:clrMapOvr>
    <a:masterClrMapping/>
  </p:clrMapOvr>
  <p:transition spd="med">
    <p:pull/>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C51645-CD26-4300-B487-079B8D179314}"/>
              </a:ext>
            </a:extLst>
          </p:cNvPr>
          <p:cNvSpPr/>
          <p:nvPr/>
        </p:nvSpPr>
        <p:spPr>
          <a:xfrm>
            <a:off x="4774479"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 name="标题 1"/>
          <p:cNvSpPr txBox="1">
            <a:spLocks/>
          </p:cNvSpPr>
          <p:nvPr/>
        </p:nvSpPr>
        <p:spPr>
          <a:xfrm>
            <a:off x="4858566"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主成分分析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实例</a:t>
            </a:r>
            <a:endParaRPr lang="zh-CN" altLang="en-US" sz="2400" dirty="0">
              <a:latin typeface="微软雅黑" panose="020B0503020204020204" pitchFamily="34" charset="-122"/>
              <a:ea typeface="微软雅黑" panose="020B0503020204020204" pitchFamily="34" charset="-122"/>
            </a:endParaRPr>
          </a:p>
        </p:txBody>
      </p:sp>
      <p:sp>
        <p:nvSpPr>
          <p:cNvPr id="4" name="流程图: 联系 19"/>
          <p:cNvSpPr>
            <a:spLocks noChangeArrowheads="1"/>
          </p:cNvSpPr>
          <p:nvPr/>
        </p:nvSpPr>
        <p:spPr bwMode="auto">
          <a:xfrm>
            <a:off x="834639" y="1366290"/>
            <a:ext cx="471230" cy="471488"/>
          </a:xfrm>
          <a:prstGeom prst="flowChartConnector">
            <a:avLst/>
          </a:prstGeom>
          <a:solidFill>
            <a:schemeClr val="bg1"/>
          </a:solidFill>
          <a:ln w="28575">
            <a:solidFill>
              <a:srgbClr val="663300"/>
            </a:solidFill>
            <a:miter lim="800000"/>
            <a:headEnd/>
            <a:tailEnd/>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 name="TextBox 17"/>
          <p:cNvSpPr>
            <a:spLocks noChangeArrowheads="1"/>
          </p:cNvSpPr>
          <p:nvPr/>
        </p:nvSpPr>
        <p:spPr bwMode="auto">
          <a:xfrm>
            <a:off x="834639" y="1419540"/>
            <a:ext cx="526991"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smtClean="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03</a:t>
            </a:r>
            <a:endParaRPr lang="zh-CN" altLang="en-US" sz="20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矩形 5"/>
          <p:cNvSpPr/>
          <p:nvPr/>
        </p:nvSpPr>
        <p:spPr>
          <a:xfrm>
            <a:off x="1361630" y="1434929"/>
            <a:ext cx="9215215"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对于特征值为</a:t>
            </a:r>
            <a:r>
              <a:rPr lang="en-US" altLang="zh-CN" dirty="0">
                <a:latin typeface="微软雅黑" panose="020B0503020204020204" pitchFamily="34" charset="-122"/>
                <a:ea typeface="微软雅黑" panose="020B0503020204020204" pitchFamily="34" charset="-122"/>
              </a:rPr>
              <a:t>4.6610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2.0890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1.0430</a:t>
            </a:r>
            <a:r>
              <a:rPr lang="zh-CN" altLang="en-US" dirty="0">
                <a:latin typeface="微软雅黑" panose="020B0503020204020204" pitchFamily="34" charset="-122"/>
                <a:ea typeface="微软雅黑" panose="020B0503020204020204" pitchFamily="34" charset="-122"/>
              </a:rPr>
              <a:t>的主成分，分别求出其特征向量</a:t>
            </a:r>
            <a:r>
              <a:rPr lang="en-US" altLang="zh-CN" dirty="0">
                <a:latin typeface="微软雅黑" panose="020B0503020204020204" pitchFamily="34" charset="-122"/>
                <a:ea typeface="微软雅黑" panose="020B0503020204020204" pitchFamily="34" charset="-122"/>
              </a:rPr>
              <a:t>l1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l3</a:t>
            </a:r>
            <a:r>
              <a:rPr lang="zh-CN" altLang="en-US" dirty="0">
                <a:latin typeface="微软雅黑" panose="020B0503020204020204" pitchFamily="34" charset="-122"/>
                <a:ea typeface="微软雅黑" panose="020B0503020204020204" pitchFamily="34" charset="-122"/>
              </a:rPr>
              <a:t>。</a:t>
            </a:r>
          </a:p>
        </p:txBody>
      </p:sp>
      <p:graphicFrame>
        <p:nvGraphicFramePr>
          <p:cNvPr id="8" name="表格 7"/>
          <p:cNvGraphicFramePr>
            <a:graphicFrameLocks noGrp="1"/>
          </p:cNvGraphicFramePr>
          <p:nvPr>
            <p:extLst/>
          </p:nvPr>
        </p:nvGraphicFramePr>
        <p:xfrm>
          <a:off x="2301126" y="2597478"/>
          <a:ext cx="6872945" cy="3256394"/>
        </p:xfrm>
        <a:graphic>
          <a:graphicData uri="http://schemas.openxmlformats.org/drawingml/2006/table">
            <a:tbl>
              <a:tblPr firstRow="1" firstCol="1" bandRow="1"/>
              <a:tblGrid>
                <a:gridCol w="1068641">
                  <a:extLst>
                    <a:ext uri="{9D8B030D-6E8A-4147-A177-3AD203B41FA5}">
                      <a16:colId xmlns:a16="http://schemas.microsoft.com/office/drawing/2014/main" val="20000"/>
                    </a:ext>
                  </a:extLst>
                </a:gridCol>
                <a:gridCol w="1068641">
                  <a:extLst>
                    <a:ext uri="{9D8B030D-6E8A-4147-A177-3AD203B41FA5}">
                      <a16:colId xmlns:a16="http://schemas.microsoft.com/office/drawing/2014/main" val="20001"/>
                    </a:ext>
                  </a:extLst>
                </a:gridCol>
                <a:gridCol w="1068641">
                  <a:extLst>
                    <a:ext uri="{9D8B030D-6E8A-4147-A177-3AD203B41FA5}">
                      <a16:colId xmlns:a16="http://schemas.microsoft.com/office/drawing/2014/main" val="20002"/>
                    </a:ext>
                  </a:extLst>
                </a:gridCol>
                <a:gridCol w="1068641">
                  <a:extLst>
                    <a:ext uri="{9D8B030D-6E8A-4147-A177-3AD203B41FA5}">
                      <a16:colId xmlns:a16="http://schemas.microsoft.com/office/drawing/2014/main" val="20003"/>
                    </a:ext>
                  </a:extLst>
                </a:gridCol>
                <a:gridCol w="2598381">
                  <a:extLst>
                    <a:ext uri="{9D8B030D-6E8A-4147-A177-3AD203B41FA5}">
                      <a16:colId xmlns:a16="http://schemas.microsoft.com/office/drawing/2014/main" val="20004"/>
                    </a:ext>
                  </a:extLst>
                </a:gridCol>
              </a:tblGrid>
              <a:tr h="317624">
                <a:tc>
                  <a:txBody>
                    <a:bodyPr/>
                    <a:lstStyle/>
                    <a:p>
                      <a:pPr indent="127000" algn="ctr">
                        <a:spcAft>
                          <a:spcPts val="0"/>
                        </a:spcAft>
                      </a:pPr>
                      <a:r>
                        <a:rPr lang="zh-CN" sz="1600" kern="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i="1" kern="100">
                          <a:effectLst/>
                          <a:latin typeface="Times New Roman" panose="02020603050405020304" pitchFamily="18" charset="0"/>
                          <a:ea typeface="宋体" panose="02010600030101010101" pitchFamily="2" charset="-122"/>
                          <a:cs typeface="Times New Roman" panose="02020603050405020304" pitchFamily="18" charset="0"/>
                        </a:rPr>
                        <a:t>l</a:t>
                      </a:r>
                      <a:r>
                        <a:rPr lang="en-US" sz="1600" kern="100" baseline="-250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i="1" kern="100">
                          <a:effectLst/>
                          <a:latin typeface="Times New Roman" panose="02020603050405020304" pitchFamily="18" charset="0"/>
                          <a:ea typeface="宋体" panose="02010600030101010101" pitchFamily="2" charset="-122"/>
                          <a:cs typeface="Times New Roman" panose="02020603050405020304" pitchFamily="18" charset="0"/>
                        </a:rPr>
                        <a:t>l</a:t>
                      </a:r>
                      <a:r>
                        <a:rPr lang="en-US" sz="1600" kern="0" baseline="-250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i="1" kern="100">
                          <a:effectLst/>
                          <a:latin typeface="Times New Roman" panose="02020603050405020304" pitchFamily="18" charset="0"/>
                          <a:ea typeface="宋体" panose="02010600030101010101" pitchFamily="2" charset="-122"/>
                          <a:cs typeface="Times New Roman" panose="02020603050405020304" pitchFamily="18" charset="0"/>
                        </a:rPr>
                        <a:t>l</a:t>
                      </a:r>
                      <a:r>
                        <a:rPr lang="en-US" sz="1600" kern="0" baseline="-250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zh-CN" sz="1600" kern="0">
                          <a:effectLst/>
                          <a:latin typeface="Times New Roman" panose="02020603050405020304" pitchFamily="18" charset="0"/>
                          <a:ea typeface="宋体" panose="02010600030101010101" pitchFamily="2" charset="-122"/>
                          <a:cs typeface="Times New Roman" panose="02020603050405020304" pitchFamily="18" charset="0"/>
                        </a:rPr>
                        <a:t>占方差的百分数（</a:t>
                      </a:r>
                      <a:r>
                        <a:rPr lang="en-US" sz="1600" kern="0">
                          <a:effectLst/>
                          <a:latin typeface="Times New Roman" panose="02020603050405020304" pitchFamily="18" charset="0"/>
                          <a:ea typeface="宋体" panose="02010600030101010101" pitchFamily="2" charset="-122"/>
                          <a:cs typeface="Times New Roman" panose="02020603050405020304" pitchFamily="18" charset="0"/>
                        </a:rPr>
                        <a:t>%</a:t>
                      </a:r>
                      <a:r>
                        <a:rPr lang="zh-CN" sz="1600" kern="0">
                          <a:effectLst/>
                          <a:latin typeface="Times New Roman" panose="02020603050405020304" pitchFamily="18" charset="0"/>
                          <a:ea typeface="宋体" panose="02010600030101010101" pitchFamily="2" charset="-122"/>
                          <a:cs typeface="Times New Roman" panose="02020603050405020304" pitchFamily="18" charset="0"/>
                        </a:rPr>
                        <a:t>）</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26530">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0.739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-0.532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-0.0061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82.918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6530">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0.123</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0.887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-0.0028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80.191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6530">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-0.964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0.0096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0.0095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92.948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6530">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effectLst/>
                          <a:latin typeface="Times New Roman" panose="02020603050405020304" pitchFamily="18" charset="0"/>
                          <a:ea typeface="宋体" panose="02010600030101010101" pitchFamily="2" charset="-122"/>
                          <a:cs typeface="Times New Roman" panose="02020603050405020304" pitchFamily="18" charset="0"/>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0.0042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0.868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0.0037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75.346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6530">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effectLst/>
                          <a:latin typeface="Times New Roman" panose="02020603050405020304" pitchFamily="18" charset="0"/>
                          <a:ea typeface="宋体" panose="02010600030101010101" pitchFamily="2" charset="-122"/>
                          <a:cs typeface="Times New Roman" panose="02020603050405020304" pitchFamily="18" charset="0"/>
                        </a:rPr>
                        <a:t>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0.813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0.444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-0.0011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85.811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26530">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0.819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0.179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0.125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71.843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6530">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effectLst/>
                          <a:latin typeface="Times New Roman" panose="02020603050405020304" pitchFamily="18" charset="0"/>
                          <a:ea typeface="宋体" panose="02010600030101010101" pitchFamily="2" charset="-122"/>
                          <a:cs typeface="Times New Roman" panose="02020603050405020304" pitchFamily="18" charset="0"/>
                        </a:rPr>
                        <a:t>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0.933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-0.133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-0.251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95.118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26530">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effectLst/>
                          <a:latin typeface="Times New Roman" panose="02020603050405020304" pitchFamily="18" charset="0"/>
                          <a:ea typeface="宋体" panose="02010600030101010101" pitchFamily="2" charset="-122"/>
                          <a:cs typeface="Times New Roman" panose="02020603050405020304" pitchFamily="18" charset="0"/>
                        </a:rPr>
                        <a:t>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0.197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0.97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98.971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26530">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x</a:t>
                      </a:r>
                      <a:r>
                        <a:rPr lang="en-US" sz="1600" kern="0" baseline="-25000">
                          <a:effectLst/>
                          <a:latin typeface="Times New Roman" panose="02020603050405020304" pitchFamily="18" charset="0"/>
                          <a:ea typeface="宋体" panose="02010600030101010101" pitchFamily="2" charset="-122"/>
                          <a:cs typeface="Times New Roman" panose="02020603050405020304" pitchFamily="18" charset="0"/>
                        </a:rPr>
                        <a:t>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0.964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-0.0025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effectLst/>
                          <a:latin typeface="Times New Roman" panose="02020603050405020304" pitchFamily="18" charset="0"/>
                          <a:ea typeface="宋体" panose="02010600030101010101" pitchFamily="2" charset="-122"/>
                          <a:cs typeface="Times New Roman" panose="02020603050405020304" pitchFamily="18" charset="0"/>
                        </a:rPr>
                        <a:t>0.0092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dirty="0">
                          <a:effectLst/>
                          <a:latin typeface="Times New Roman" panose="02020603050405020304" pitchFamily="18" charset="0"/>
                          <a:ea typeface="宋体" panose="02010600030101010101" pitchFamily="2" charset="-122"/>
                          <a:cs typeface="Times New Roman" panose="02020603050405020304" pitchFamily="18" charset="0"/>
                        </a:rPr>
                        <a:t>92.939</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06864" marR="10686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10" name="矩形 9"/>
          <p:cNvSpPr/>
          <p:nvPr/>
        </p:nvSpPr>
        <p:spPr>
          <a:xfrm>
            <a:off x="4705665" y="5928598"/>
            <a:ext cx="1994457" cy="307777"/>
          </a:xfrm>
          <a:prstGeom prst="rect">
            <a:avLst/>
          </a:prstGeom>
        </p:spPr>
        <p:txBody>
          <a:bodyPr wrap="none">
            <a:spAutoFit/>
          </a:bodyPr>
          <a:lstStyle/>
          <a:p>
            <a:pPr algn="ctr">
              <a:spcAft>
                <a:spcPts val="0"/>
              </a:spcAft>
            </a:pP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表</a:t>
            </a:r>
            <a:r>
              <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rPr>
              <a:t>2-12   </a:t>
            </a:r>
            <a:r>
              <a:rPr lang="zh-CN" altLang="zh-CN" sz="1400" kern="100" dirty="0">
                <a:latin typeface="微软雅黑" panose="020B0503020204020204" pitchFamily="34" charset="-122"/>
                <a:ea typeface="微软雅黑" panose="020B0503020204020204" pitchFamily="34" charset="-122"/>
                <a:cs typeface="Times New Roman" panose="02020603050405020304" pitchFamily="18" charset="0"/>
              </a:rPr>
              <a:t>单位特征向量</a:t>
            </a:r>
            <a:endParaRPr lang="zh-CN" alt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矩形 10"/>
          <p:cNvSpPr/>
          <p:nvPr/>
        </p:nvSpPr>
        <p:spPr>
          <a:xfrm>
            <a:off x="692216" y="637867"/>
            <a:ext cx="133882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步骤如下：</a:t>
            </a:r>
          </a:p>
        </p:txBody>
      </p:sp>
    </p:spTree>
    <p:extLst>
      <p:ext uri="{BB962C8B-B14F-4D97-AF65-F5344CB8AC3E}">
        <p14:creationId xmlns:p14="http://schemas.microsoft.com/office/powerpoint/2010/main" val="752515810"/>
      </p:ext>
    </p:extLst>
  </p:cSld>
  <p:clrMapOvr>
    <a:masterClrMapping/>
  </p:clrMapOvr>
  <p:transition spd="med">
    <p:pull/>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C51645-CD26-4300-B487-079B8D179314}"/>
              </a:ext>
            </a:extLst>
          </p:cNvPr>
          <p:cNvSpPr/>
          <p:nvPr/>
        </p:nvSpPr>
        <p:spPr>
          <a:xfrm>
            <a:off x="4774479"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 name="标题 1"/>
          <p:cNvSpPr txBox="1">
            <a:spLocks/>
          </p:cNvSpPr>
          <p:nvPr/>
        </p:nvSpPr>
        <p:spPr>
          <a:xfrm>
            <a:off x="4858566"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主成分分析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实例</a:t>
            </a:r>
            <a:endParaRPr lang="zh-CN" altLang="en-US" sz="2400" dirty="0">
              <a:latin typeface="微软雅黑" panose="020B0503020204020204" pitchFamily="34" charset="-122"/>
              <a:ea typeface="微软雅黑" panose="020B0503020204020204" pitchFamily="34" charset="-122"/>
            </a:endParaRPr>
          </a:p>
        </p:txBody>
      </p:sp>
      <p:sp>
        <p:nvSpPr>
          <p:cNvPr id="4" name="流程图: 联系 19"/>
          <p:cNvSpPr>
            <a:spLocks noChangeArrowheads="1"/>
          </p:cNvSpPr>
          <p:nvPr/>
        </p:nvSpPr>
        <p:spPr bwMode="auto">
          <a:xfrm>
            <a:off x="713252" y="2653070"/>
            <a:ext cx="471230" cy="471488"/>
          </a:xfrm>
          <a:prstGeom prst="flowChartConnector">
            <a:avLst/>
          </a:prstGeom>
          <a:solidFill>
            <a:schemeClr val="bg1"/>
          </a:solidFill>
          <a:ln w="28575">
            <a:solidFill>
              <a:srgbClr val="663300"/>
            </a:solidFill>
            <a:miter lim="800000"/>
            <a:headEnd/>
            <a:tailEnd/>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solidFill>
                <a:srgbClr val="FFFFFF"/>
              </a:solidFill>
              <a:latin typeface="宋体" panose="02010600030101010101" pitchFamily="2" charset="-122"/>
              <a:sym typeface="宋体" panose="02010600030101010101" pitchFamily="2" charset="-122"/>
            </a:endParaRPr>
          </a:p>
        </p:txBody>
      </p:sp>
      <p:sp>
        <p:nvSpPr>
          <p:cNvPr id="5" name="TextBox 17"/>
          <p:cNvSpPr>
            <a:spLocks noChangeArrowheads="1"/>
          </p:cNvSpPr>
          <p:nvPr/>
        </p:nvSpPr>
        <p:spPr bwMode="auto">
          <a:xfrm>
            <a:off x="713252" y="2706320"/>
            <a:ext cx="526991"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smtClean="0">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04</a:t>
            </a:r>
            <a:endParaRPr lang="zh-CN" altLang="en-US" sz="2000" dirty="0">
              <a:latin typeface="微软雅黑" panose="020B0503020204020204" pitchFamily="34" charset="-122"/>
              <a:ea typeface="微软雅黑" panose="020B0503020204020204" pitchFamily="34" charset="-122"/>
              <a:sym typeface="宋体" panose="02010600030101010101" pitchFamily="2" charset="-122"/>
            </a:endParaRPr>
          </a:p>
        </p:txBody>
      </p:sp>
      <p:sp>
        <p:nvSpPr>
          <p:cNvPr id="6" name="矩形 5"/>
          <p:cNvSpPr/>
          <p:nvPr/>
        </p:nvSpPr>
        <p:spPr>
          <a:xfrm>
            <a:off x="1289006" y="2690353"/>
            <a:ext cx="6859424" cy="1492298"/>
          </a:xfrm>
          <a:prstGeom prst="rect">
            <a:avLst/>
          </a:prstGeom>
        </p:spPr>
        <p:txBody>
          <a:bodyPr wrap="square">
            <a:spAutoFit/>
          </a:bodyPr>
          <a:lstStyle/>
          <a:p>
            <a:r>
              <a:rPr lang="zh-CN" altLang="zh-CN" dirty="0">
                <a:latin typeface="微软雅黑" panose="020B0503020204020204" pitchFamily="34" charset="-122"/>
                <a:ea typeface="微软雅黑" panose="020B0503020204020204" pitchFamily="34" charset="-122"/>
              </a:rPr>
              <a:t>计算主成分得分： 例如第一主成分</a:t>
            </a:r>
            <a:r>
              <a:rPr lang="en-US" altLang="zh-CN" i="1" dirty="0">
                <a:latin typeface="微软雅黑" panose="020B0503020204020204" pitchFamily="34" charset="-122"/>
                <a:ea typeface="微软雅黑" panose="020B0503020204020204" pitchFamily="34" charset="-122"/>
              </a:rPr>
              <a:t>z</a:t>
            </a:r>
            <a:r>
              <a:rPr lang="en-US" altLang="zh-CN" i="1" baseline="-25000"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的得分</a:t>
            </a:r>
            <a:r>
              <a:rPr lang="zh-CN" altLang="zh-CN"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r>
              <a:rPr lang="en-US" altLang="zh-CN" dirty="0" smtClean="0"/>
              <a:t>F</a:t>
            </a:r>
            <a:r>
              <a:rPr lang="en-US" altLang="zh-CN" baseline="-25000" dirty="0" smtClean="0"/>
              <a:t>1</a:t>
            </a:r>
            <a:r>
              <a:rPr lang="en-US" altLang="zh-CN" dirty="0" smtClean="0"/>
              <a:t>=0.739*X</a:t>
            </a:r>
            <a:r>
              <a:rPr lang="en-US" altLang="zh-CN" baseline="-25000" dirty="0" smtClean="0"/>
              <a:t>1</a:t>
            </a:r>
            <a:r>
              <a:rPr lang="en-US" altLang="zh-CN" dirty="0" smtClean="0"/>
              <a:t>+0.123*X</a:t>
            </a:r>
            <a:r>
              <a:rPr lang="en-US" altLang="zh-CN" baseline="-25000" dirty="0" smtClean="0"/>
              <a:t>2</a:t>
            </a:r>
            <a:r>
              <a:rPr lang="en-US" altLang="zh-CN" dirty="0"/>
              <a:t>-</a:t>
            </a:r>
            <a:r>
              <a:rPr lang="en-US" altLang="zh-CN" dirty="0" smtClean="0"/>
              <a:t>0.964*X</a:t>
            </a:r>
            <a:r>
              <a:rPr lang="en-US" altLang="zh-CN" baseline="-25000" dirty="0" smtClean="0"/>
              <a:t>3</a:t>
            </a:r>
            <a:r>
              <a:rPr lang="en-US" altLang="zh-CN" dirty="0" smtClean="0"/>
              <a:t>+0.0042*X</a:t>
            </a:r>
            <a:r>
              <a:rPr lang="en-US" altLang="zh-CN" baseline="-25000" dirty="0" smtClean="0"/>
              <a:t>4</a:t>
            </a:r>
            <a:r>
              <a:rPr lang="en-US" altLang="zh-CN" dirty="0" smtClean="0"/>
              <a:t>+0.813*X</a:t>
            </a:r>
            <a:r>
              <a:rPr lang="en-US" altLang="zh-CN" baseline="-25000" dirty="0" smtClean="0"/>
              <a:t>5</a:t>
            </a:r>
            <a:r>
              <a:rPr lang="en-US" altLang="zh-CN" dirty="0" smtClean="0"/>
              <a:t>+0.819*X</a:t>
            </a:r>
            <a:r>
              <a:rPr lang="en-US" altLang="zh-CN" baseline="-25000" dirty="0" smtClean="0"/>
              <a:t>6</a:t>
            </a:r>
            <a:r>
              <a:rPr lang="en-US" altLang="zh-CN" dirty="0" smtClean="0"/>
              <a:t>+0.933*X</a:t>
            </a:r>
            <a:r>
              <a:rPr lang="en-US" altLang="zh-CN" baseline="-25000" dirty="0" smtClean="0"/>
              <a:t>7</a:t>
            </a:r>
            <a:r>
              <a:rPr lang="en-US" altLang="zh-CN" dirty="0" smtClean="0"/>
              <a:t>+0.197*X</a:t>
            </a:r>
            <a:r>
              <a:rPr lang="en-US" altLang="zh-CN" baseline="-25000" dirty="0" smtClean="0"/>
              <a:t>8</a:t>
            </a:r>
            <a:r>
              <a:rPr lang="en-US" altLang="zh-CN" dirty="0" smtClean="0"/>
              <a:t>+0.964*X</a:t>
            </a:r>
            <a:r>
              <a:rPr lang="en-US" altLang="zh-CN" baseline="-25000" dirty="0" smtClean="0"/>
              <a:t>9</a:t>
            </a:r>
            <a:r>
              <a:rPr lang="zh-CN" altLang="zh-CN" dirty="0" smtClean="0"/>
              <a:t>。</a:t>
            </a:r>
            <a:endParaRPr lang="en-US" altLang="zh-CN" dirty="0" smtClean="0"/>
          </a:p>
          <a:p>
            <a:endParaRPr lang="en-US" altLang="zh-CN" dirty="0" smtClean="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得到主成分得分结果：</a:t>
            </a:r>
            <a:endParaRPr lang="zh-CN" altLang="en-US" dirty="0">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605126593"/>
              </p:ext>
            </p:extLst>
          </p:nvPr>
        </p:nvGraphicFramePr>
        <p:xfrm>
          <a:off x="8375108" y="242877"/>
          <a:ext cx="2884123" cy="6431028"/>
        </p:xfrm>
        <a:graphic>
          <a:graphicData uri="http://schemas.openxmlformats.org/drawingml/2006/table">
            <a:tbl>
              <a:tblPr firstRow="1" firstCol="1" bandRow="1"/>
              <a:tblGrid>
                <a:gridCol w="895826">
                  <a:extLst>
                    <a:ext uri="{9D8B030D-6E8A-4147-A177-3AD203B41FA5}">
                      <a16:colId xmlns:a16="http://schemas.microsoft.com/office/drawing/2014/main" val="20000"/>
                    </a:ext>
                  </a:extLst>
                </a:gridCol>
                <a:gridCol w="895826">
                  <a:extLst>
                    <a:ext uri="{9D8B030D-6E8A-4147-A177-3AD203B41FA5}">
                      <a16:colId xmlns:a16="http://schemas.microsoft.com/office/drawing/2014/main" val="20001"/>
                    </a:ext>
                  </a:extLst>
                </a:gridCol>
                <a:gridCol w="1092471">
                  <a:extLst>
                    <a:ext uri="{9D8B030D-6E8A-4147-A177-3AD203B41FA5}">
                      <a16:colId xmlns:a16="http://schemas.microsoft.com/office/drawing/2014/main" val="20002"/>
                    </a:ext>
                  </a:extLst>
                </a:gridCol>
              </a:tblGrid>
              <a:tr h="210901">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lang="en-US" sz="16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lang="en-US" sz="16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F</a:t>
                      </a:r>
                      <a:r>
                        <a:rPr lang="en-US" sz="1600" kern="0" baseline="-250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4628">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559.27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106.78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-0.5773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4628">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522.74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1651.9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7.41833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4628">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264.5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1096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13.6878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4628">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411.03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1330.2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5.5781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4628">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633.02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1417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5.8808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4628">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174.82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1400.1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5.81351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4628">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258.1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885.04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3.25148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4628">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186.04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1374.7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7.30744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4628">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185.71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823.73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4.14659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4628">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216.08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846.77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4.17781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4628">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212.09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149.45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1.45721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4628">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139.55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895.47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3.22571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4628">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169.43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882.7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3.57088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94628">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185.98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761.26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8.91186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94628">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184.02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1145.8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5.22869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94628">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213.06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1132.5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3.80677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94628">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251.58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1128.7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4.2706</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94628">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240.93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719.69</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2.39085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294628">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265.8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1005.5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2.99208</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294628">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208.77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718.63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3.5197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294628">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279.41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1184.3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r">
                        <a:spcAft>
                          <a:spcPts val="0"/>
                        </a:spcAft>
                      </a:pPr>
                      <a:r>
                        <a:rPr lang="en-US" sz="1600" kern="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6.03884</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48089" marR="480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bl>
          </a:graphicData>
        </a:graphic>
      </p:graphicFrame>
      <p:sp>
        <p:nvSpPr>
          <p:cNvPr id="9" name="右箭头 8"/>
          <p:cNvSpPr/>
          <p:nvPr/>
        </p:nvSpPr>
        <p:spPr>
          <a:xfrm>
            <a:off x="7009751" y="2785929"/>
            <a:ext cx="880217" cy="265352"/>
          </a:xfrm>
          <a:prstGeom prst="rightArrow">
            <a:avLst/>
          </a:prstGeom>
          <a:solidFill>
            <a:srgbClr val="6633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 name="矩形 9"/>
          <p:cNvSpPr/>
          <p:nvPr/>
        </p:nvSpPr>
        <p:spPr>
          <a:xfrm>
            <a:off x="692216" y="637867"/>
            <a:ext cx="133882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步骤如下：</a:t>
            </a:r>
          </a:p>
        </p:txBody>
      </p:sp>
    </p:spTree>
    <p:extLst>
      <p:ext uri="{BB962C8B-B14F-4D97-AF65-F5344CB8AC3E}">
        <p14:creationId xmlns:p14="http://schemas.microsoft.com/office/powerpoint/2010/main" val="340289660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iṥlíḑè">
            <a:extLst>
              <a:ext uri="{FF2B5EF4-FFF2-40B4-BE49-F238E27FC236}">
                <a16:creationId xmlns:a16="http://schemas.microsoft.com/office/drawing/2014/main" id="{7639B43D-5CA3-462D-8567-9747D1B8F82E}"/>
              </a:ext>
            </a:extLst>
          </p:cNvPr>
          <p:cNvSpPr/>
          <p:nvPr/>
        </p:nvSpPr>
        <p:spPr>
          <a:xfrm>
            <a:off x="7748338" y="2730500"/>
            <a:ext cx="4443662" cy="4127500"/>
          </a:xfrm>
          <a:prstGeom prst="rect">
            <a:avLst/>
          </a:prstGeom>
          <a:solidFill>
            <a:srgbClr val="9B92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2" name="ïṧ1iďe">
            <a:extLst>
              <a:ext uri="{FF2B5EF4-FFF2-40B4-BE49-F238E27FC236}">
                <a16:creationId xmlns:a16="http://schemas.microsoft.com/office/drawing/2014/main" id="{01509137-1AC7-4D1B-B589-0AA272FCA785}"/>
              </a:ext>
            </a:extLst>
          </p:cNvPr>
          <p:cNvSpPr/>
          <p:nvPr/>
        </p:nvSpPr>
        <p:spPr>
          <a:xfrm>
            <a:off x="0" y="4127500"/>
            <a:ext cx="12192000" cy="2730500"/>
          </a:xfrm>
          <a:prstGeom prst="rect">
            <a:avLst/>
          </a:prstGeom>
          <a:solidFill>
            <a:srgbClr val="685D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23" name="iṥlíḑè">
            <a:extLst>
              <a:ext uri="{FF2B5EF4-FFF2-40B4-BE49-F238E27FC236}">
                <a16:creationId xmlns:a16="http://schemas.microsoft.com/office/drawing/2014/main" id="{7639B43D-5CA3-462D-8567-9747D1B8F82E}"/>
              </a:ext>
            </a:extLst>
          </p:cNvPr>
          <p:cNvSpPr/>
          <p:nvPr/>
        </p:nvSpPr>
        <p:spPr>
          <a:xfrm>
            <a:off x="0" y="0"/>
            <a:ext cx="2556807" cy="6858000"/>
          </a:xfrm>
          <a:prstGeom prst="rect">
            <a:avLst/>
          </a:prstGeom>
          <a:solidFill>
            <a:srgbClr val="9B92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24" name="矩形 23"/>
          <p:cNvSpPr/>
          <p:nvPr/>
        </p:nvSpPr>
        <p:spPr>
          <a:xfrm>
            <a:off x="964728" y="498236"/>
            <a:ext cx="7029538" cy="4591987"/>
          </a:xfrm>
          <a:prstGeom prst="rect">
            <a:avLst/>
          </a:prstGeom>
          <a:solidFill>
            <a:schemeClr val="bg1"/>
          </a:solidFill>
          <a:ln>
            <a:noFill/>
          </a:ln>
          <a:effectLst>
            <a:outerShdw blurRad="50800" dist="1016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a:t>该矩阵称为“帽子矩阵”，</a:t>
            </a:r>
            <a:endParaRPr lang="zh-CN" altLang="en-US"/>
          </a:p>
        </p:txBody>
      </p:sp>
      <p:sp>
        <p:nvSpPr>
          <p:cNvPr id="6" name="isḻíḋè">
            <a:extLst>
              <a:ext uri="{FF2B5EF4-FFF2-40B4-BE49-F238E27FC236}">
                <a16:creationId xmlns:a16="http://schemas.microsoft.com/office/drawing/2014/main" id="{A88208DE-32F6-4DF4-AE97-E254C124F3D1}"/>
              </a:ext>
            </a:extLst>
          </p:cNvPr>
          <p:cNvSpPr/>
          <p:nvPr/>
        </p:nvSpPr>
        <p:spPr bwMode="auto">
          <a:xfrm>
            <a:off x="2689600" y="856748"/>
            <a:ext cx="3406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eaLnBrk="0" fontAlgn="base" hangingPunct="0">
              <a:spcBef>
                <a:spcPct val="0"/>
              </a:spcBef>
              <a:spcAft>
                <a:spcPct val="0"/>
              </a:spcAft>
              <a:defRPr>
                <a:solidFill>
                  <a:schemeClr val="tx1"/>
                </a:solidFill>
              </a:defRPr>
            </a:lvl1pPr>
            <a:lvl2pPr eaLnBrk="0" fontAlgn="base" hangingPunct="0">
              <a:spcBef>
                <a:spcPct val="0"/>
              </a:spcBef>
              <a:spcAft>
                <a:spcPct val="0"/>
              </a:spcAft>
              <a:defRPr>
                <a:solidFill>
                  <a:schemeClr val="tx1"/>
                </a:solidFill>
              </a:defRPr>
            </a:lvl2pPr>
            <a:lvl3pPr eaLnBrk="0" fontAlgn="base" hangingPunct="0">
              <a:spcBef>
                <a:spcPct val="0"/>
              </a:spcBef>
              <a:spcAft>
                <a:spcPct val="0"/>
              </a:spcAft>
              <a:defRPr>
                <a:solidFill>
                  <a:schemeClr val="tx1"/>
                </a:solidFill>
              </a:defRPr>
            </a:lvl3pPr>
            <a:lvl4pPr eaLnBrk="0" fontAlgn="base" hangingPunct="0">
              <a:spcBef>
                <a:spcPct val="0"/>
              </a:spcBef>
              <a:spcAft>
                <a:spcPct val="0"/>
              </a:spcAft>
              <a:defRPr>
                <a:solidFill>
                  <a:schemeClr val="tx1"/>
                </a:solidFill>
              </a:defRPr>
            </a:lvl4pPr>
            <a:lvl5pPr eaLnBrk="0" fontAlgn="base" hangingPunct="0">
              <a:spcBef>
                <a:spcPct val="0"/>
              </a:spcBef>
              <a:spcAft>
                <a:spcPct val="0"/>
              </a:spcAft>
              <a:defRPr>
                <a:solidFill>
                  <a:schemeClr val="tx1"/>
                </a:solidFill>
              </a:defRPr>
            </a:lvl5pPr>
            <a:lvl6pPr eaLnBrk="0" fontAlgn="base" hangingPunct="0">
              <a:spcBef>
                <a:spcPct val="0"/>
              </a:spcBef>
              <a:spcAft>
                <a:spcPct val="0"/>
              </a:spcAft>
              <a:defRPr>
                <a:solidFill>
                  <a:schemeClr val="tx1"/>
                </a:solidFill>
              </a:defRPr>
            </a:lvl6pPr>
            <a:lvl7pPr eaLnBrk="0" fontAlgn="base" hangingPunct="0">
              <a:spcBef>
                <a:spcPct val="0"/>
              </a:spcBef>
              <a:spcAft>
                <a:spcPct val="0"/>
              </a:spcAft>
              <a:defRPr>
                <a:solidFill>
                  <a:schemeClr val="tx1"/>
                </a:solidFill>
              </a:defRPr>
            </a:lvl7pPr>
            <a:lvl8pPr eaLnBrk="0" fontAlgn="base" hangingPunct="0">
              <a:spcBef>
                <a:spcPct val="0"/>
              </a:spcBef>
              <a:spcAft>
                <a:spcPct val="0"/>
              </a:spcAft>
              <a:defRPr>
                <a:solidFill>
                  <a:schemeClr val="tx1"/>
                </a:solidFill>
              </a:defRPr>
            </a:lvl8pPr>
            <a:lvl9pPr eaLnBrk="0" fontAlgn="base" hangingPunct="0">
              <a:spcBef>
                <a:spcPct val="0"/>
              </a:spcBef>
              <a:spcAft>
                <a:spcPct val="0"/>
              </a:spcAft>
              <a:defRPr>
                <a:solidFill>
                  <a:schemeClr val="tx1"/>
                </a:solidFill>
              </a:defRPr>
            </a:lvl9p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6000" b="0" i="0" u="none" strike="noStrike" cap="none" normalizeH="0" baseline="0" dirty="0">
                <a:ln>
                  <a:noFill/>
                </a:ln>
                <a:effectLst/>
                <a:latin typeface="微软雅黑" panose="020B0503020204020204" pitchFamily="34" charset="-122"/>
                <a:ea typeface="微软雅黑" panose="020B0503020204020204" pitchFamily="34" charset="-122"/>
              </a:rPr>
              <a:t>Q&amp;A</a:t>
            </a:r>
            <a:endParaRPr kumimoji="0" lang="zh-CN" altLang="zh-CN" sz="6000" b="0" i="0" u="none" strike="noStrike" cap="none" normalizeH="0" baseline="0" dirty="0">
              <a:ln>
                <a:noFill/>
              </a:ln>
              <a:effectLst/>
              <a:latin typeface="微软雅黑" panose="020B0503020204020204" pitchFamily="34" charset="-122"/>
              <a:ea typeface="微软雅黑" panose="020B0503020204020204" pitchFamily="34" charset="-122"/>
            </a:endParaRPr>
          </a:p>
        </p:txBody>
      </p:sp>
      <p:sp>
        <p:nvSpPr>
          <p:cNvPr id="93" name="矩形 92">
            <a:extLst>
              <a:ext uri="{FF2B5EF4-FFF2-40B4-BE49-F238E27FC236}">
                <a16:creationId xmlns:a16="http://schemas.microsoft.com/office/drawing/2014/main" id="{2D96C15A-DF4D-4217-A9D7-D5B83026B32C}"/>
              </a:ext>
            </a:extLst>
          </p:cNvPr>
          <p:cNvSpPr/>
          <p:nvPr/>
        </p:nvSpPr>
        <p:spPr>
          <a:xfrm>
            <a:off x="1665238" y="1794219"/>
            <a:ext cx="5455123" cy="1200329"/>
          </a:xfrm>
          <a:prstGeom prst="rect">
            <a:avLst/>
          </a:prstGeom>
        </p:spPr>
        <p:txBody>
          <a:bodyPr wrap="square">
            <a:spAutoFit/>
          </a:bodyPr>
          <a:lstStyle/>
          <a:p>
            <a:pPr indent="267970" algn="just">
              <a:spcAft>
                <a:spcPts val="0"/>
              </a:spcAft>
            </a:pP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例</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2.4 </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12</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个区域的物种数如下</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单位：种</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，按递增次序显示：</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750</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800,860,1000,1100,1100,1250,</a:t>
            </a:r>
          </a:p>
          <a:p>
            <a:pPr indent="267970" algn="just">
              <a:spcAft>
                <a:spcPts val="0"/>
              </a:spcAft>
            </a:pP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1300,1300,1360,1540,1620</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。求</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12</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个区域物种数</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的中位数</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p>
        </p:txBody>
      </p:sp>
      <p:grpSp>
        <p:nvGrpSpPr>
          <p:cNvPr id="97" name="组合 96">
            <a:extLst>
              <a:ext uri="{FF2B5EF4-FFF2-40B4-BE49-F238E27FC236}">
                <a16:creationId xmlns:a16="http://schemas.microsoft.com/office/drawing/2014/main" id="{91B2ACEC-B833-49DB-9F59-43F795A9D873}"/>
              </a:ext>
            </a:extLst>
          </p:cNvPr>
          <p:cNvGrpSpPr/>
          <p:nvPr/>
        </p:nvGrpSpPr>
        <p:grpSpPr>
          <a:xfrm>
            <a:off x="8607711" y="-632877"/>
            <a:ext cx="3174978" cy="1677865"/>
            <a:chOff x="8607711" y="-632877"/>
            <a:chExt cx="3174978" cy="1677865"/>
          </a:xfrm>
        </p:grpSpPr>
        <p:sp>
          <p:nvSpPr>
            <p:cNvPr id="95" name="矩形 94">
              <a:extLst>
                <a:ext uri="{FF2B5EF4-FFF2-40B4-BE49-F238E27FC236}">
                  <a16:creationId xmlns:a16="http://schemas.microsoft.com/office/drawing/2014/main" id="{68EF6A8C-C7B0-47B7-AF5A-87BB0B29396B}"/>
                </a:ext>
              </a:extLst>
            </p:cNvPr>
            <p:cNvSpPr/>
            <p:nvPr/>
          </p:nvSpPr>
          <p:spPr>
            <a:xfrm>
              <a:off x="8897634" y="-632877"/>
              <a:ext cx="2595132" cy="1265753"/>
            </a:xfrm>
            <a:prstGeom prst="rect">
              <a:avLst/>
            </a:prstGeom>
            <a:solidFill>
              <a:schemeClr val="bg1"/>
            </a:solidFill>
            <a:ln w="69850">
              <a:solidFill>
                <a:srgbClr val="685D5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Light" panose="020B0502040204020203" pitchFamily="34" charset="-122"/>
              </a:endParaRPr>
            </a:p>
          </p:txBody>
        </p:sp>
        <p:sp>
          <p:nvSpPr>
            <p:cNvPr id="96" name="标题 1">
              <a:extLst>
                <a:ext uri="{FF2B5EF4-FFF2-40B4-BE49-F238E27FC236}">
                  <a16:creationId xmlns:a16="http://schemas.microsoft.com/office/drawing/2014/main" id="{2D73016C-74CE-48DA-A074-E028E60CE6B9}"/>
                </a:ext>
              </a:extLst>
            </p:cNvPr>
            <p:cNvSpPr txBox="1">
              <a:spLocks/>
            </p:cNvSpPr>
            <p:nvPr/>
          </p:nvSpPr>
          <p:spPr>
            <a:xfrm>
              <a:off x="8607711" y="-18594"/>
              <a:ext cx="3174978" cy="106358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400" b="1" dirty="0">
                  <a:latin typeface="微软雅黑" panose="020B0503020204020204" pitchFamily="34" charset="-122"/>
                  <a:ea typeface="微软雅黑" panose="020B0503020204020204" pitchFamily="34" charset="-122"/>
                </a:rPr>
                <a:t>描述性统计</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C68C7F60-0DD4-473A-8A8E-E20FED3C1F68}"/>
              </a:ext>
            </a:extLst>
          </p:cNvPr>
          <p:cNvPicPr>
            <a:picLocks noChangeAspect="1"/>
          </p:cNvPicPr>
          <p:nvPr/>
        </p:nvPicPr>
        <p:blipFill>
          <a:blip r:embed="rId2"/>
          <a:stretch>
            <a:fillRect/>
          </a:stretch>
        </p:blipFill>
        <p:spPr>
          <a:xfrm>
            <a:off x="1859715" y="3251794"/>
            <a:ext cx="5239562" cy="1083818"/>
          </a:xfrm>
          <a:prstGeom prst="rect">
            <a:avLst/>
          </a:prstGeom>
        </p:spPr>
      </p:pic>
    </p:spTree>
    <p:extLst>
      <p:ext uri="{BB962C8B-B14F-4D97-AF65-F5344CB8AC3E}">
        <p14:creationId xmlns:p14="http://schemas.microsoft.com/office/powerpoint/2010/main" val="397087149"/>
      </p:ext>
    </p:extLst>
  </p:cSld>
  <p:clrMapOvr>
    <a:masterClrMapping/>
  </p:clrMapOvr>
  <p:transition spd="med">
    <p:pull/>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C51645-CD26-4300-B487-079B8D179314}"/>
              </a:ext>
            </a:extLst>
          </p:cNvPr>
          <p:cNvSpPr/>
          <p:nvPr/>
        </p:nvSpPr>
        <p:spPr>
          <a:xfrm>
            <a:off x="4774479"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 name="标题 1"/>
          <p:cNvSpPr txBox="1">
            <a:spLocks/>
          </p:cNvSpPr>
          <p:nvPr/>
        </p:nvSpPr>
        <p:spPr>
          <a:xfrm>
            <a:off x="4858566"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主成分分析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实例</a:t>
            </a:r>
            <a:endParaRPr lang="zh-CN" altLang="en-US" sz="2400" dirty="0">
              <a:latin typeface="微软雅黑" panose="020B0503020204020204" pitchFamily="34" charset="-122"/>
              <a:ea typeface="微软雅黑" panose="020B0503020204020204" pitchFamily="34" charset="-122"/>
            </a:endParaRPr>
          </a:p>
        </p:txBody>
      </p:sp>
      <p:sp>
        <p:nvSpPr>
          <p:cNvPr id="4" name="矩形 3"/>
          <p:cNvSpPr/>
          <p:nvPr/>
        </p:nvSpPr>
        <p:spPr>
          <a:xfrm>
            <a:off x="692216" y="637867"/>
            <a:ext cx="1338828" cy="369332"/>
          </a:xfrm>
          <a:prstGeom prst="rect">
            <a:avLst/>
          </a:prstGeom>
        </p:spPr>
        <p:txBody>
          <a:bodyPr wrap="none">
            <a:spAutoFit/>
          </a:bodyPr>
          <a:lstStyle/>
          <a:p>
            <a:r>
              <a:rPr lang="zh-CN" altLang="en-US" dirty="0" smtClean="0">
                <a:latin typeface="微软雅黑" panose="020B0503020204020204" pitchFamily="34" charset="-122"/>
                <a:ea typeface="微软雅黑" panose="020B0503020204020204" pitchFamily="34" charset="-122"/>
              </a:rPr>
              <a:t>结果分析：</a:t>
            </a:r>
            <a:endParaRPr lang="zh-CN" altLang="en-US" dirty="0">
              <a:latin typeface="微软雅黑" panose="020B0503020204020204" pitchFamily="34" charset="-122"/>
              <a:ea typeface="微软雅黑" panose="020B0503020204020204" pitchFamily="34" charset="-122"/>
            </a:endParaRPr>
          </a:p>
        </p:txBody>
      </p:sp>
      <p:sp>
        <p:nvSpPr>
          <p:cNvPr id="23" name="圆角矩形 4"/>
          <p:cNvSpPr>
            <a:spLocks noChangeArrowheads="1"/>
          </p:cNvSpPr>
          <p:nvPr/>
        </p:nvSpPr>
        <p:spPr bwMode="auto">
          <a:xfrm>
            <a:off x="990600" y="3790950"/>
            <a:ext cx="10210800" cy="139700"/>
          </a:xfrm>
          <a:prstGeom prst="roundRect">
            <a:avLst>
              <a:gd name="adj" fmla="val 34532"/>
            </a:avLst>
          </a:pr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24" name="椭圆 5"/>
          <p:cNvSpPr>
            <a:spLocks noChangeArrowheads="1"/>
          </p:cNvSpPr>
          <p:nvPr/>
        </p:nvSpPr>
        <p:spPr bwMode="auto">
          <a:xfrm>
            <a:off x="2115755" y="3622675"/>
            <a:ext cx="460375" cy="460375"/>
          </a:xfrm>
          <a:prstGeom prst="ellipse">
            <a:avLst/>
          </a:prstGeom>
          <a:solidFill>
            <a:srgbClr val="685D5C"/>
          </a:solidFill>
          <a:ln w="12700">
            <a:solidFill>
              <a:srgbClr val="FFFFF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dirty="0">
                <a:solidFill>
                  <a:srgbClr val="FFFFFF"/>
                </a:solidFill>
                <a:latin typeface="Century Gothic" panose="020B0502020202020204" pitchFamily="34" charset="0"/>
              </a:rPr>
              <a:t>1</a:t>
            </a:r>
            <a:endParaRPr lang="zh-CN" altLang="en-US" sz="2000" b="1" dirty="0">
              <a:solidFill>
                <a:srgbClr val="FFFFFF"/>
              </a:solidFill>
              <a:latin typeface="Century Gothic" panose="020B0502020202020204" pitchFamily="34" charset="0"/>
            </a:endParaRPr>
          </a:p>
        </p:txBody>
      </p:sp>
      <p:sp>
        <p:nvSpPr>
          <p:cNvPr id="25" name="椭圆 6"/>
          <p:cNvSpPr>
            <a:spLocks noChangeArrowheads="1"/>
          </p:cNvSpPr>
          <p:nvPr/>
        </p:nvSpPr>
        <p:spPr bwMode="auto">
          <a:xfrm>
            <a:off x="4414455" y="3622675"/>
            <a:ext cx="460375" cy="460375"/>
          </a:xfrm>
          <a:prstGeom prst="ellipse">
            <a:avLst/>
          </a:prstGeom>
          <a:solidFill>
            <a:schemeClr val="bg1">
              <a:lumMod val="95000"/>
            </a:schemeClr>
          </a:solidFill>
          <a:ln w="12700">
            <a:solidFill>
              <a:srgbClr val="FFFFF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a:solidFill>
                  <a:schemeClr val="tx2"/>
                </a:solidFill>
                <a:latin typeface="Century Gothic" panose="020B0502020202020204" pitchFamily="34" charset="0"/>
              </a:rPr>
              <a:t>2</a:t>
            </a:r>
            <a:endParaRPr lang="zh-CN" altLang="en-US" sz="2000" b="1">
              <a:solidFill>
                <a:schemeClr val="tx2"/>
              </a:solidFill>
              <a:latin typeface="Century Gothic" panose="020B0502020202020204" pitchFamily="34" charset="0"/>
            </a:endParaRPr>
          </a:p>
        </p:txBody>
      </p:sp>
      <p:sp>
        <p:nvSpPr>
          <p:cNvPr id="26" name="椭圆 7"/>
          <p:cNvSpPr>
            <a:spLocks noChangeArrowheads="1"/>
          </p:cNvSpPr>
          <p:nvPr/>
        </p:nvSpPr>
        <p:spPr bwMode="auto">
          <a:xfrm>
            <a:off x="6713155" y="3622675"/>
            <a:ext cx="460375" cy="460375"/>
          </a:xfrm>
          <a:prstGeom prst="ellipse">
            <a:avLst/>
          </a:prstGeom>
          <a:solidFill>
            <a:srgbClr val="685D5C"/>
          </a:solidFill>
          <a:ln w="12700">
            <a:solidFill>
              <a:srgbClr val="FFFFF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a:solidFill>
                  <a:srgbClr val="FFFFFF"/>
                </a:solidFill>
                <a:latin typeface="Century Gothic" panose="020B0502020202020204" pitchFamily="34" charset="0"/>
              </a:rPr>
              <a:t>3</a:t>
            </a:r>
            <a:endParaRPr lang="zh-CN" altLang="en-US" sz="2000" b="1">
              <a:solidFill>
                <a:srgbClr val="FFFFFF"/>
              </a:solidFill>
              <a:latin typeface="Century Gothic" panose="020B0502020202020204" pitchFamily="34" charset="0"/>
            </a:endParaRPr>
          </a:p>
        </p:txBody>
      </p:sp>
      <p:sp>
        <p:nvSpPr>
          <p:cNvPr id="27" name="椭圆 8"/>
          <p:cNvSpPr>
            <a:spLocks noChangeArrowheads="1"/>
          </p:cNvSpPr>
          <p:nvPr/>
        </p:nvSpPr>
        <p:spPr bwMode="auto">
          <a:xfrm>
            <a:off x="9011855" y="3622675"/>
            <a:ext cx="460375" cy="460375"/>
          </a:xfrm>
          <a:prstGeom prst="ellipse">
            <a:avLst/>
          </a:prstGeom>
          <a:solidFill>
            <a:schemeClr val="bg1">
              <a:lumMod val="95000"/>
            </a:schemeClr>
          </a:solidFill>
          <a:ln w="12700">
            <a:solidFill>
              <a:srgbClr val="FFFFFF"/>
            </a:solidFill>
            <a:round/>
            <a:headEnd/>
            <a:tailEnd/>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000" b="1">
                <a:solidFill>
                  <a:schemeClr val="tx2"/>
                </a:solidFill>
                <a:latin typeface="Century Gothic" panose="020B0502020202020204" pitchFamily="34" charset="0"/>
              </a:rPr>
              <a:t>4</a:t>
            </a:r>
            <a:endParaRPr lang="zh-CN" altLang="en-US" sz="2000" b="1">
              <a:solidFill>
                <a:schemeClr val="tx2"/>
              </a:solidFill>
              <a:latin typeface="Century Gothic" panose="020B0502020202020204" pitchFamily="34" charset="0"/>
            </a:endParaRPr>
          </a:p>
        </p:txBody>
      </p:sp>
      <p:sp>
        <p:nvSpPr>
          <p:cNvPr id="28" name="圆角矩形标注 27"/>
          <p:cNvSpPr>
            <a:spLocks noChangeArrowheads="1"/>
          </p:cNvSpPr>
          <p:nvPr/>
        </p:nvSpPr>
        <p:spPr bwMode="auto">
          <a:xfrm>
            <a:off x="1198180" y="1583003"/>
            <a:ext cx="3846785" cy="1667504"/>
          </a:xfrm>
          <a:prstGeom prst="wedgeRoundRectCallout">
            <a:avLst>
              <a:gd name="adj1" fmla="val -19681"/>
              <a:gd name="adj2" fmla="val 69655"/>
              <a:gd name="adj3" fmla="val 16667"/>
            </a:avLst>
          </a:prstGeom>
          <a:solidFill>
            <a:srgbClr val="9B928C"/>
          </a:solidFill>
          <a:ln w="12700">
            <a:solidFill>
              <a:srgbClr val="FFFFFF"/>
            </a:solidFill>
            <a:miter lim="800000"/>
            <a:headEnd/>
            <a:tailEnd/>
          </a:ln>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Aft>
                <a:spcPts val="300"/>
              </a:spcAft>
            </a:pPr>
            <a:endParaRPr lang="zh-CN" altLang="en-US" sz="1400">
              <a:solidFill>
                <a:srgbClr val="FFFFFF"/>
              </a:solidFill>
              <a:latin typeface="宋体" panose="02010600030101010101" pitchFamily="2" charset="-122"/>
            </a:endParaRPr>
          </a:p>
        </p:txBody>
      </p:sp>
      <p:sp>
        <p:nvSpPr>
          <p:cNvPr id="29" name="圆角矩形标注 28"/>
          <p:cNvSpPr>
            <a:spLocks noChangeArrowheads="1"/>
          </p:cNvSpPr>
          <p:nvPr/>
        </p:nvSpPr>
        <p:spPr bwMode="auto">
          <a:xfrm>
            <a:off x="5649851" y="1583002"/>
            <a:ext cx="4440080" cy="1587664"/>
          </a:xfrm>
          <a:prstGeom prst="wedgeRoundRectCallout">
            <a:avLst>
              <a:gd name="adj1" fmla="val -20449"/>
              <a:gd name="adj2" fmla="val 76769"/>
              <a:gd name="adj3" fmla="val 16667"/>
            </a:avLst>
          </a:prstGeom>
          <a:solidFill>
            <a:srgbClr val="9B928C"/>
          </a:solidFill>
          <a:ln w="12700">
            <a:solidFill>
              <a:srgbClr val="FFFFFF"/>
            </a:solidFill>
            <a:miter lim="800000"/>
            <a:headEnd/>
            <a:tailEnd/>
          </a:ln>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Aft>
                <a:spcPts val="300"/>
              </a:spcAft>
            </a:pPr>
            <a:endParaRPr lang="zh-CN" altLang="en-US" sz="1400">
              <a:solidFill>
                <a:srgbClr val="FFFFFF"/>
              </a:solidFill>
              <a:latin typeface="宋体" panose="02010600030101010101" pitchFamily="2" charset="-122"/>
            </a:endParaRPr>
          </a:p>
        </p:txBody>
      </p:sp>
      <p:sp>
        <p:nvSpPr>
          <p:cNvPr id="30" name="圆角矩形标注 29"/>
          <p:cNvSpPr>
            <a:spLocks noChangeArrowheads="1"/>
          </p:cNvSpPr>
          <p:nvPr/>
        </p:nvSpPr>
        <p:spPr bwMode="auto">
          <a:xfrm rot="10800000" flipH="1">
            <a:off x="3485609" y="4587611"/>
            <a:ext cx="3591676" cy="1419017"/>
          </a:xfrm>
          <a:prstGeom prst="wedgeRoundRectCallout">
            <a:avLst>
              <a:gd name="adj1" fmla="val -19361"/>
              <a:gd name="adj2" fmla="val 76769"/>
              <a:gd name="adj3" fmla="val 16667"/>
            </a:avLst>
          </a:prstGeom>
          <a:solidFill>
            <a:schemeClr val="bg1">
              <a:lumMod val="95000"/>
            </a:schemeClr>
          </a:solidFill>
          <a:ln w="12700">
            <a:solidFill>
              <a:srgbClr val="FFFFFF"/>
            </a:solidFill>
            <a:miter lim="800000"/>
            <a:headEnd/>
            <a:tailEnd/>
          </a:ln>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Aft>
                <a:spcPts val="300"/>
              </a:spcAft>
            </a:pPr>
            <a:endParaRPr lang="zh-CN" altLang="en-US" sz="1400">
              <a:solidFill>
                <a:srgbClr val="FFFFFF"/>
              </a:solidFill>
              <a:latin typeface="宋体" panose="02010600030101010101" pitchFamily="2" charset="-122"/>
            </a:endParaRPr>
          </a:p>
        </p:txBody>
      </p:sp>
      <p:sp>
        <p:nvSpPr>
          <p:cNvPr id="31" name="圆角矩形标注 30"/>
          <p:cNvSpPr>
            <a:spLocks noChangeArrowheads="1"/>
          </p:cNvSpPr>
          <p:nvPr/>
        </p:nvSpPr>
        <p:spPr bwMode="auto">
          <a:xfrm rot="10800000" flipH="1">
            <a:off x="8102216" y="4577244"/>
            <a:ext cx="3869448" cy="1413356"/>
          </a:xfrm>
          <a:prstGeom prst="wedgeRoundRectCallout">
            <a:avLst>
              <a:gd name="adj1" fmla="val -19361"/>
              <a:gd name="adj2" fmla="val 76769"/>
              <a:gd name="adj3" fmla="val 16667"/>
            </a:avLst>
          </a:prstGeom>
          <a:solidFill>
            <a:schemeClr val="bg1">
              <a:lumMod val="95000"/>
            </a:schemeClr>
          </a:solidFill>
          <a:ln w="12700">
            <a:solidFill>
              <a:srgbClr val="FFFFFF"/>
            </a:solidFill>
            <a:miter lim="800000"/>
            <a:headEnd/>
            <a:tailEnd/>
          </a:ln>
        </p:spPr>
        <p:txBody>
          <a:bodyPr lIns="0" tIns="0" rIns="0" bIns="0"/>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lnSpc>
                <a:spcPct val="120000"/>
              </a:lnSpc>
              <a:spcAft>
                <a:spcPts val="300"/>
              </a:spcAft>
            </a:pPr>
            <a:endParaRPr lang="zh-CN" altLang="en-US" sz="1400">
              <a:solidFill>
                <a:srgbClr val="FFFFFF"/>
              </a:solidFill>
              <a:latin typeface="宋体" panose="02010600030101010101" pitchFamily="2" charset="-122"/>
            </a:endParaRPr>
          </a:p>
        </p:txBody>
      </p:sp>
      <p:sp>
        <p:nvSpPr>
          <p:cNvPr id="32" name="矩形 31"/>
          <p:cNvSpPr/>
          <p:nvPr/>
        </p:nvSpPr>
        <p:spPr>
          <a:xfrm>
            <a:off x="1350187" y="1742873"/>
            <a:ext cx="3552890" cy="1569660"/>
          </a:xfrm>
          <a:prstGeom prst="rect">
            <a:avLst/>
          </a:prstGeom>
        </p:spPr>
        <p:txBody>
          <a:bodyPr wrap="square">
            <a:spAutoFit/>
          </a:bodyPr>
          <a:lstStyle/>
          <a:p>
            <a:pPr algn="just"/>
            <a:r>
              <a:rPr lang="zh-CN" altLang="en-US" sz="1600" dirty="0">
                <a:solidFill>
                  <a:schemeClr val="bg1"/>
                </a:solidFill>
                <a:latin typeface="微软雅黑" panose="020B0503020204020204" pitchFamily="34" charset="-122"/>
                <a:ea typeface="微软雅黑" panose="020B0503020204020204" pitchFamily="34" charset="-122"/>
              </a:rPr>
              <a:t>第一主成分</a:t>
            </a:r>
            <a:r>
              <a:rPr lang="en-US" altLang="zh-CN" sz="1600" dirty="0">
                <a:solidFill>
                  <a:schemeClr val="bg1"/>
                </a:solidFill>
                <a:latin typeface="微软雅黑" panose="020B0503020204020204" pitchFamily="34" charset="-122"/>
                <a:ea typeface="微软雅黑" panose="020B0503020204020204" pitchFamily="34" charset="-122"/>
              </a:rPr>
              <a:t>z1</a:t>
            </a:r>
            <a:r>
              <a:rPr lang="zh-CN" altLang="en-US" sz="1600" dirty="0">
                <a:solidFill>
                  <a:schemeClr val="bg1"/>
                </a:solidFill>
                <a:latin typeface="微软雅黑" panose="020B0503020204020204" pitchFamily="34" charset="-122"/>
                <a:ea typeface="微软雅黑" panose="020B0503020204020204" pitchFamily="34" charset="-122"/>
              </a:rPr>
              <a:t>与</a:t>
            </a:r>
            <a:r>
              <a:rPr lang="en-US" altLang="zh-CN" sz="1600" dirty="0">
                <a:solidFill>
                  <a:schemeClr val="bg1"/>
                </a:solidFill>
                <a:latin typeface="微软雅黑" panose="020B0503020204020204" pitchFamily="34" charset="-122"/>
                <a:ea typeface="微软雅黑" panose="020B0503020204020204" pitchFamily="34" charset="-122"/>
              </a:rPr>
              <a:t>x1</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x5</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x6</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x7</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x9</a:t>
            </a:r>
            <a:r>
              <a:rPr lang="zh-CN" altLang="en-US" sz="1600" dirty="0">
                <a:solidFill>
                  <a:schemeClr val="bg1"/>
                </a:solidFill>
                <a:latin typeface="微软雅黑" panose="020B0503020204020204" pitchFamily="34" charset="-122"/>
                <a:ea typeface="微软雅黑" panose="020B0503020204020204" pitchFamily="34" charset="-122"/>
              </a:rPr>
              <a:t>呈显出较强的正相关，与</a:t>
            </a:r>
            <a:r>
              <a:rPr lang="en-US" altLang="zh-CN" sz="1600" dirty="0">
                <a:solidFill>
                  <a:schemeClr val="bg1"/>
                </a:solidFill>
                <a:latin typeface="微软雅黑" panose="020B0503020204020204" pitchFamily="34" charset="-122"/>
                <a:ea typeface="微软雅黑" panose="020B0503020204020204" pitchFamily="34" charset="-122"/>
              </a:rPr>
              <a:t>x3</a:t>
            </a:r>
            <a:r>
              <a:rPr lang="zh-CN" altLang="en-US" sz="1600" dirty="0">
                <a:solidFill>
                  <a:schemeClr val="bg1"/>
                </a:solidFill>
                <a:latin typeface="微软雅黑" panose="020B0503020204020204" pitchFamily="34" charset="-122"/>
                <a:ea typeface="微软雅黑" panose="020B0503020204020204" pitchFamily="34" charset="-122"/>
              </a:rPr>
              <a:t>呈显出较强的负相关，而这几个变量则综合反映了生态经济结构状况，因此可以认为第一主成分</a:t>
            </a:r>
            <a:r>
              <a:rPr lang="en-US" altLang="zh-CN" sz="1600" dirty="0">
                <a:solidFill>
                  <a:schemeClr val="bg1"/>
                </a:solidFill>
                <a:latin typeface="微软雅黑" panose="020B0503020204020204" pitchFamily="34" charset="-122"/>
                <a:ea typeface="微软雅黑" panose="020B0503020204020204" pitchFamily="34" charset="-122"/>
              </a:rPr>
              <a:t>z1</a:t>
            </a:r>
            <a:r>
              <a:rPr lang="zh-CN" altLang="en-US" sz="1600" dirty="0">
                <a:solidFill>
                  <a:schemeClr val="bg1"/>
                </a:solidFill>
                <a:latin typeface="微软雅黑" panose="020B0503020204020204" pitchFamily="34" charset="-122"/>
                <a:ea typeface="微软雅黑" panose="020B0503020204020204" pitchFamily="34" charset="-122"/>
              </a:rPr>
              <a:t>是生态经济结构的代表。</a:t>
            </a:r>
          </a:p>
        </p:txBody>
      </p:sp>
      <p:sp>
        <p:nvSpPr>
          <p:cNvPr id="33" name="矩形 32"/>
          <p:cNvSpPr/>
          <p:nvPr/>
        </p:nvSpPr>
        <p:spPr>
          <a:xfrm>
            <a:off x="3518842" y="4783745"/>
            <a:ext cx="3387758" cy="1077218"/>
          </a:xfrm>
          <a:prstGeom prst="rect">
            <a:avLst/>
          </a:prstGeom>
        </p:spPr>
        <p:txBody>
          <a:bodyPr wrap="square">
            <a:spAutoFit/>
          </a:bodyPr>
          <a:lstStyle/>
          <a:p>
            <a:pPr algn="just"/>
            <a:r>
              <a:rPr lang="zh-CN" altLang="en-US" sz="1600" dirty="0">
                <a:solidFill>
                  <a:schemeClr val="accent5">
                    <a:lumMod val="50000"/>
                  </a:schemeClr>
                </a:solidFill>
                <a:latin typeface="微软雅黑" panose="020B0503020204020204" pitchFamily="34" charset="-122"/>
                <a:ea typeface="微软雅黑" panose="020B0503020204020204" pitchFamily="34" charset="-122"/>
              </a:rPr>
              <a:t>第三主成分</a:t>
            </a:r>
            <a:r>
              <a:rPr lang="en-US" altLang="zh-CN" sz="1600" dirty="0">
                <a:solidFill>
                  <a:schemeClr val="accent5">
                    <a:lumMod val="50000"/>
                  </a:schemeClr>
                </a:solidFill>
                <a:latin typeface="微软雅黑" panose="020B0503020204020204" pitchFamily="34" charset="-122"/>
                <a:ea typeface="微软雅黑" panose="020B0503020204020204" pitchFamily="34" charset="-122"/>
              </a:rPr>
              <a:t>z3</a:t>
            </a:r>
            <a:r>
              <a:rPr lang="zh-CN" altLang="en-US" sz="1600" dirty="0">
                <a:solidFill>
                  <a:schemeClr val="accent5">
                    <a:lumMod val="50000"/>
                  </a:schemeClr>
                </a:solidFill>
                <a:latin typeface="微软雅黑" panose="020B0503020204020204" pitchFamily="34" charset="-122"/>
                <a:ea typeface="微软雅黑" panose="020B0503020204020204" pitchFamily="34" charset="-122"/>
              </a:rPr>
              <a:t>，与</a:t>
            </a:r>
            <a:r>
              <a:rPr lang="en-US" altLang="zh-CN" sz="1600" dirty="0">
                <a:solidFill>
                  <a:schemeClr val="accent5">
                    <a:lumMod val="50000"/>
                  </a:schemeClr>
                </a:solidFill>
                <a:latin typeface="微软雅黑" panose="020B0503020204020204" pitchFamily="34" charset="-122"/>
                <a:ea typeface="微软雅黑" panose="020B0503020204020204" pitchFamily="34" charset="-122"/>
              </a:rPr>
              <a:t>x8</a:t>
            </a:r>
            <a:r>
              <a:rPr lang="zh-CN" altLang="en-US" sz="1600" dirty="0">
                <a:solidFill>
                  <a:schemeClr val="accent5">
                    <a:lumMod val="50000"/>
                  </a:schemeClr>
                </a:solidFill>
                <a:latin typeface="微软雅黑" panose="020B0503020204020204" pitchFamily="34" charset="-122"/>
                <a:ea typeface="微软雅黑" panose="020B0503020204020204" pitchFamily="34" charset="-122"/>
              </a:rPr>
              <a:t>呈显出的正相关程度最高，其次是</a:t>
            </a:r>
            <a:r>
              <a:rPr lang="en-US" altLang="zh-CN" sz="1600" dirty="0">
                <a:solidFill>
                  <a:schemeClr val="accent5">
                    <a:lumMod val="50000"/>
                  </a:schemeClr>
                </a:solidFill>
                <a:latin typeface="微软雅黑" panose="020B0503020204020204" pitchFamily="34" charset="-122"/>
                <a:ea typeface="微软雅黑" panose="020B0503020204020204" pitchFamily="34" charset="-122"/>
              </a:rPr>
              <a:t>x6</a:t>
            </a:r>
            <a:r>
              <a:rPr lang="zh-CN" altLang="en-US" sz="1600" dirty="0">
                <a:solidFill>
                  <a:schemeClr val="accent5">
                    <a:lumMod val="50000"/>
                  </a:schemeClr>
                </a:solidFill>
                <a:latin typeface="微软雅黑" panose="020B0503020204020204" pitchFamily="34" charset="-122"/>
                <a:ea typeface="微软雅黑" panose="020B0503020204020204" pitchFamily="34" charset="-122"/>
              </a:rPr>
              <a:t>，而与</a:t>
            </a:r>
            <a:r>
              <a:rPr lang="en-US" altLang="zh-CN" sz="1600" dirty="0">
                <a:solidFill>
                  <a:schemeClr val="accent5">
                    <a:lumMod val="50000"/>
                  </a:schemeClr>
                </a:solidFill>
                <a:latin typeface="微软雅黑" panose="020B0503020204020204" pitchFamily="34" charset="-122"/>
                <a:ea typeface="微软雅黑" panose="020B0503020204020204" pitchFamily="34" charset="-122"/>
              </a:rPr>
              <a:t>x7</a:t>
            </a:r>
            <a:r>
              <a:rPr lang="zh-CN" altLang="en-US" sz="1600" dirty="0">
                <a:solidFill>
                  <a:schemeClr val="accent5">
                    <a:lumMod val="50000"/>
                  </a:schemeClr>
                </a:solidFill>
                <a:latin typeface="微软雅黑" panose="020B0503020204020204" pitchFamily="34" charset="-122"/>
                <a:ea typeface="微软雅黑" panose="020B0503020204020204" pitchFamily="34" charset="-122"/>
              </a:rPr>
              <a:t>呈负相关，因此可以认为第三主成分在一定程度上代表了农业经济结构。</a:t>
            </a:r>
          </a:p>
        </p:txBody>
      </p:sp>
      <p:sp>
        <p:nvSpPr>
          <p:cNvPr id="34" name="矩形 33"/>
          <p:cNvSpPr/>
          <p:nvPr/>
        </p:nvSpPr>
        <p:spPr>
          <a:xfrm>
            <a:off x="5692911" y="1737355"/>
            <a:ext cx="4353959" cy="1323439"/>
          </a:xfrm>
          <a:prstGeom prst="rect">
            <a:avLst/>
          </a:prstGeom>
        </p:spPr>
        <p:txBody>
          <a:bodyPr wrap="square">
            <a:spAutoFit/>
          </a:bodyPr>
          <a:lstStyle/>
          <a:p>
            <a:pPr algn="just"/>
            <a:r>
              <a:rPr lang="zh-CN"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第二主成分</a:t>
            </a:r>
            <a:r>
              <a:rPr lang="en-US" altLang="zh-CN" sz="1600" i="1" dirty="0">
                <a:solidFill>
                  <a:schemeClr val="bg1"/>
                </a:solidFill>
                <a:latin typeface="微软雅黑" panose="020B0503020204020204" pitchFamily="34" charset="-122"/>
                <a:ea typeface="微软雅黑" panose="020B0503020204020204" pitchFamily="34" charset="-122"/>
              </a:rPr>
              <a:t>z</a:t>
            </a:r>
            <a:r>
              <a:rPr lang="en-US" altLang="zh-CN" sz="1600" i="1" baseline="-25000" dirty="0">
                <a:solidFill>
                  <a:schemeClr val="bg1"/>
                </a:solidFill>
                <a:latin typeface="微软雅黑" panose="020B0503020204020204" pitchFamily="34" charset="-122"/>
                <a:ea typeface="微软雅黑" panose="020B0503020204020204" pitchFamily="34" charset="-122"/>
              </a:rPr>
              <a:t>2</a:t>
            </a:r>
            <a:r>
              <a:rPr lang="zh-CN"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与</a:t>
            </a:r>
            <a:r>
              <a:rPr lang="en-US" altLang="zh-CN" sz="1600" i="1" dirty="0">
                <a:solidFill>
                  <a:schemeClr val="bg1"/>
                </a:solidFill>
                <a:latin typeface="微软雅黑" panose="020B0503020204020204" pitchFamily="34" charset="-122"/>
                <a:ea typeface="微软雅黑" panose="020B0503020204020204" pitchFamily="34" charset="-122"/>
              </a:rPr>
              <a:t>x</a:t>
            </a:r>
            <a:r>
              <a:rPr lang="en-US" altLang="zh-CN" sz="1600" i="1" baseline="-25000" dirty="0">
                <a:solidFill>
                  <a:schemeClr val="bg1"/>
                </a:solidFill>
                <a:latin typeface="微软雅黑" panose="020B0503020204020204" pitchFamily="34" charset="-122"/>
                <a:ea typeface="微软雅黑" panose="020B0503020204020204" pitchFamily="34" charset="-122"/>
              </a:rPr>
              <a:t>2</a:t>
            </a:r>
            <a:r>
              <a:rPr lang="zh-CN" altLang="zh-CN" sz="1600" i="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i="1" dirty="0">
                <a:solidFill>
                  <a:schemeClr val="bg1"/>
                </a:solidFill>
                <a:latin typeface="微软雅黑" panose="020B0503020204020204" pitchFamily="34" charset="-122"/>
                <a:ea typeface="微软雅黑" panose="020B0503020204020204" pitchFamily="34" charset="-122"/>
              </a:rPr>
              <a:t>x</a:t>
            </a:r>
            <a:r>
              <a:rPr lang="en-US" altLang="zh-CN" sz="1600" i="1" baseline="-25000" dirty="0">
                <a:solidFill>
                  <a:schemeClr val="bg1"/>
                </a:solidFill>
                <a:latin typeface="微软雅黑" panose="020B0503020204020204" pitchFamily="34" charset="-122"/>
                <a:ea typeface="微软雅黑" panose="020B0503020204020204" pitchFamily="34" charset="-122"/>
              </a:rPr>
              <a:t>4</a:t>
            </a:r>
            <a:r>
              <a:rPr lang="zh-CN" altLang="zh-CN" sz="1600" i="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i="1" dirty="0">
                <a:solidFill>
                  <a:schemeClr val="bg1"/>
                </a:solidFill>
                <a:latin typeface="微软雅黑" panose="020B0503020204020204" pitchFamily="34" charset="-122"/>
                <a:ea typeface="微软雅黑" panose="020B0503020204020204" pitchFamily="34" charset="-122"/>
              </a:rPr>
              <a:t>x</a:t>
            </a:r>
            <a:r>
              <a:rPr lang="en-US" altLang="zh-CN" sz="1600" i="1" baseline="-25000" dirty="0">
                <a:solidFill>
                  <a:schemeClr val="bg1"/>
                </a:solidFill>
                <a:latin typeface="微软雅黑" panose="020B0503020204020204" pitchFamily="34" charset="-122"/>
                <a:ea typeface="微软雅黑" panose="020B0503020204020204" pitchFamily="34" charset="-122"/>
              </a:rPr>
              <a:t>5</a:t>
            </a:r>
            <a:r>
              <a:rPr lang="zh-CN"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呈显出较强的正相关，与</a:t>
            </a:r>
            <a:r>
              <a:rPr lang="en-US" altLang="zh-CN" sz="1600" i="1" dirty="0">
                <a:solidFill>
                  <a:schemeClr val="bg1"/>
                </a:solidFill>
                <a:latin typeface="微软雅黑" panose="020B0503020204020204" pitchFamily="34" charset="-122"/>
                <a:ea typeface="微软雅黑" panose="020B0503020204020204" pitchFamily="34" charset="-122"/>
              </a:rPr>
              <a:t>x</a:t>
            </a:r>
            <a:r>
              <a:rPr lang="en-US" altLang="zh-CN" sz="1600" i="1" baseline="-25000" dirty="0">
                <a:solidFill>
                  <a:schemeClr val="bg1"/>
                </a:solidFill>
                <a:latin typeface="微软雅黑" panose="020B0503020204020204" pitchFamily="34" charset="-122"/>
                <a:ea typeface="微软雅黑" panose="020B0503020204020204" pitchFamily="34" charset="-122"/>
              </a:rPr>
              <a:t>1</a:t>
            </a:r>
            <a:r>
              <a:rPr lang="zh-CN"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呈显出较强的负相关，其中，除了</a:t>
            </a:r>
            <a:r>
              <a:rPr lang="en-US" altLang="zh-CN" sz="1600" i="1" dirty="0">
                <a:solidFill>
                  <a:schemeClr val="bg1"/>
                </a:solidFill>
                <a:latin typeface="微软雅黑" panose="020B0503020204020204" pitchFamily="34" charset="-122"/>
                <a:ea typeface="微软雅黑" panose="020B0503020204020204" pitchFamily="34" charset="-122"/>
              </a:rPr>
              <a:t>x</a:t>
            </a:r>
            <a:r>
              <a:rPr lang="en-US" altLang="zh-CN" sz="1600" i="1" baseline="-25000" dirty="0">
                <a:solidFill>
                  <a:schemeClr val="bg1"/>
                </a:solidFill>
                <a:latin typeface="微软雅黑" panose="020B0503020204020204" pitchFamily="34" charset="-122"/>
                <a:ea typeface="微软雅黑" panose="020B0503020204020204" pitchFamily="34" charset="-122"/>
              </a:rPr>
              <a:t>1</a:t>
            </a:r>
            <a:r>
              <a:rPr lang="zh-CN"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为人口总数外，</a:t>
            </a:r>
            <a:r>
              <a:rPr lang="en-US" altLang="zh-CN" sz="1600" i="1" dirty="0">
                <a:solidFill>
                  <a:schemeClr val="bg1"/>
                </a:solidFill>
                <a:latin typeface="微软雅黑" panose="020B0503020204020204" pitchFamily="34" charset="-122"/>
                <a:ea typeface="微软雅黑" panose="020B0503020204020204" pitchFamily="34" charset="-122"/>
              </a:rPr>
              <a:t>x</a:t>
            </a:r>
            <a:r>
              <a:rPr lang="en-US" altLang="zh-CN" sz="1600" i="1" baseline="-25000" dirty="0">
                <a:solidFill>
                  <a:schemeClr val="bg1"/>
                </a:solidFill>
                <a:latin typeface="微软雅黑" panose="020B0503020204020204" pitchFamily="34" charset="-122"/>
                <a:ea typeface="微软雅黑" panose="020B0503020204020204" pitchFamily="34" charset="-122"/>
              </a:rPr>
              <a:t>2</a:t>
            </a:r>
            <a:r>
              <a:rPr lang="zh-CN" altLang="zh-CN" sz="1600" i="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i="1" dirty="0">
                <a:solidFill>
                  <a:schemeClr val="bg1"/>
                </a:solidFill>
                <a:latin typeface="微软雅黑" panose="020B0503020204020204" pitchFamily="34" charset="-122"/>
                <a:ea typeface="微软雅黑" panose="020B0503020204020204" pitchFamily="34" charset="-122"/>
              </a:rPr>
              <a:t>x</a:t>
            </a:r>
            <a:r>
              <a:rPr lang="en-US" altLang="zh-CN" sz="1600" i="1" baseline="-25000" dirty="0">
                <a:solidFill>
                  <a:schemeClr val="bg1"/>
                </a:solidFill>
                <a:latin typeface="微软雅黑" panose="020B0503020204020204" pitchFamily="34" charset="-122"/>
                <a:ea typeface="微软雅黑" panose="020B0503020204020204" pitchFamily="34" charset="-122"/>
              </a:rPr>
              <a:t>4</a:t>
            </a:r>
            <a:r>
              <a:rPr lang="zh-CN" altLang="zh-CN" sz="1600" i="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i="1" dirty="0">
                <a:solidFill>
                  <a:schemeClr val="bg1"/>
                </a:solidFill>
                <a:latin typeface="微软雅黑" panose="020B0503020204020204" pitchFamily="34" charset="-122"/>
                <a:ea typeface="微软雅黑" panose="020B0503020204020204" pitchFamily="34" charset="-122"/>
              </a:rPr>
              <a:t>x</a:t>
            </a:r>
            <a:r>
              <a:rPr lang="en-US" altLang="zh-CN" sz="1600" i="1" baseline="-25000" dirty="0">
                <a:solidFill>
                  <a:schemeClr val="bg1"/>
                </a:solidFill>
                <a:latin typeface="微软雅黑" panose="020B0503020204020204" pitchFamily="34" charset="-122"/>
                <a:ea typeface="微软雅黑" panose="020B0503020204020204" pitchFamily="34" charset="-122"/>
              </a:rPr>
              <a:t>5</a:t>
            </a:r>
            <a:r>
              <a:rPr lang="zh-CN"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都反映了人均占有资源量的情况，因此可以认为第二主成分</a:t>
            </a:r>
            <a:r>
              <a:rPr lang="en-US" altLang="zh-CN" sz="1600" dirty="0">
                <a:solidFill>
                  <a:schemeClr val="bg1"/>
                </a:solidFill>
                <a:latin typeface="微软雅黑" panose="020B0503020204020204" pitchFamily="34" charset="-122"/>
                <a:ea typeface="微软雅黑" panose="020B0503020204020204" pitchFamily="34" charset="-122"/>
              </a:rPr>
              <a:t>z</a:t>
            </a:r>
            <a:r>
              <a:rPr lang="en-US" altLang="zh-CN" sz="1600" baseline="-25000" dirty="0">
                <a:solidFill>
                  <a:schemeClr val="bg1"/>
                </a:solidFill>
                <a:latin typeface="微软雅黑" panose="020B0503020204020204" pitchFamily="34" charset="-122"/>
                <a:ea typeface="微软雅黑" panose="020B0503020204020204" pitchFamily="34" charset="-122"/>
              </a:rPr>
              <a:t>2</a:t>
            </a:r>
            <a:r>
              <a:rPr lang="zh-CN" altLang="zh-CN" sz="16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代表了人均资源量。</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35" name="矩形 34"/>
          <p:cNvSpPr/>
          <p:nvPr/>
        </p:nvSpPr>
        <p:spPr>
          <a:xfrm>
            <a:off x="8272901" y="4740075"/>
            <a:ext cx="3698763" cy="1077218"/>
          </a:xfrm>
          <a:prstGeom prst="rect">
            <a:avLst/>
          </a:prstGeom>
        </p:spPr>
        <p:txBody>
          <a:bodyPr wrap="square">
            <a:spAutoFit/>
          </a:bodyPr>
          <a:lstStyle/>
          <a:p>
            <a:r>
              <a:rPr lang="zh-CN" altLang="en-US" sz="1600" dirty="0">
                <a:solidFill>
                  <a:schemeClr val="accent5">
                    <a:lumMod val="50000"/>
                  </a:schemeClr>
                </a:solidFill>
                <a:latin typeface="微软雅黑" panose="020B0503020204020204" pitchFamily="34" charset="-122"/>
                <a:ea typeface="微软雅黑" panose="020B0503020204020204" pitchFamily="34" charset="-122"/>
              </a:rPr>
              <a:t>显然，用三个主成分</a:t>
            </a:r>
            <a:r>
              <a:rPr lang="en-US" altLang="zh-CN" sz="1600" dirty="0">
                <a:solidFill>
                  <a:schemeClr val="accent5">
                    <a:lumMod val="50000"/>
                  </a:schemeClr>
                </a:solidFill>
                <a:latin typeface="微软雅黑" panose="020B0503020204020204" pitchFamily="34" charset="-122"/>
                <a:ea typeface="微软雅黑" panose="020B0503020204020204" pitchFamily="34" charset="-122"/>
              </a:rPr>
              <a:t>z1</a:t>
            </a:r>
            <a:r>
              <a:rPr lang="zh-CN" altLang="en-US" sz="1600" dirty="0">
                <a:solidFill>
                  <a:schemeClr val="accent5">
                    <a:lumMod val="50000"/>
                  </a:schemeClr>
                </a:solidFill>
                <a:latin typeface="微软雅黑" panose="020B0503020204020204" pitchFamily="34" charset="-122"/>
                <a:ea typeface="微软雅黑" panose="020B0503020204020204" pitchFamily="34" charset="-122"/>
              </a:rPr>
              <a:t>、</a:t>
            </a:r>
            <a:r>
              <a:rPr lang="en-US" altLang="zh-CN" sz="1600" dirty="0">
                <a:solidFill>
                  <a:schemeClr val="accent5">
                    <a:lumMod val="50000"/>
                  </a:schemeClr>
                </a:solidFill>
                <a:latin typeface="微软雅黑" panose="020B0503020204020204" pitchFamily="34" charset="-122"/>
                <a:ea typeface="微软雅黑" panose="020B0503020204020204" pitchFamily="34" charset="-122"/>
              </a:rPr>
              <a:t>z2</a:t>
            </a:r>
            <a:r>
              <a:rPr lang="zh-CN" altLang="en-US" sz="1600" dirty="0">
                <a:solidFill>
                  <a:schemeClr val="accent5">
                    <a:lumMod val="50000"/>
                  </a:schemeClr>
                </a:solidFill>
                <a:latin typeface="微软雅黑" panose="020B0503020204020204" pitchFamily="34" charset="-122"/>
                <a:ea typeface="微软雅黑" panose="020B0503020204020204" pitchFamily="34" charset="-122"/>
              </a:rPr>
              <a:t>、</a:t>
            </a:r>
            <a:r>
              <a:rPr lang="en-US" altLang="zh-CN" sz="1600" dirty="0">
                <a:solidFill>
                  <a:schemeClr val="accent5">
                    <a:lumMod val="50000"/>
                  </a:schemeClr>
                </a:solidFill>
                <a:latin typeface="微软雅黑" panose="020B0503020204020204" pitchFamily="34" charset="-122"/>
                <a:ea typeface="微软雅黑" panose="020B0503020204020204" pitchFamily="34" charset="-122"/>
              </a:rPr>
              <a:t>z3</a:t>
            </a:r>
            <a:r>
              <a:rPr lang="zh-CN" altLang="en-US" sz="1600" dirty="0">
                <a:solidFill>
                  <a:schemeClr val="accent5">
                    <a:lumMod val="50000"/>
                  </a:schemeClr>
                </a:solidFill>
                <a:latin typeface="微软雅黑" panose="020B0503020204020204" pitchFamily="34" charset="-122"/>
                <a:ea typeface="微软雅黑" panose="020B0503020204020204" pitchFamily="34" charset="-122"/>
              </a:rPr>
              <a:t>代替原来</a:t>
            </a:r>
            <a:r>
              <a:rPr lang="en-US" altLang="zh-CN" sz="1600" dirty="0">
                <a:solidFill>
                  <a:schemeClr val="accent5">
                    <a:lumMod val="50000"/>
                  </a:schemeClr>
                </a:solidFill>
                <a:latin typeface="微软雅黑" panose="020B0503020204020204" pitchFamily="34" charset="-122"/>
                <a:ea typeface="微软雅黑" panose="020B0503020204020204" pitchFamily="34" charset="-122"/>
              </a:rPr>
              <a:t>9</a:t>
            </a:r>
            <a:r>
              <a:rPr lang="zh-CN" altLang="en-US" sz="1600" dirty="0">
                <a:solidFill>
                  <a:schemeClr val="accent5">
                    <a:lumMod val="50000"/>
                  </a:schemeClr>
                </a:solidFill>
                <a:latin typeface="微软雅黑" panose="020B0503020204020204" pitchFamily="34" charset="-122"/>
                <a:ea typeface="微软雅黑" panose="020B0503020204020204" pitchFamily="34" charset="-122"/>
              </a:rPr>
              <a:t>个变量（</a:t>
            </a:r>
            <a:r>
              <a:rPr lang="en-US" altLang="zh-CN" sz="1600" dirty="0">
                <a:solidFill>
                  <a:schemeClr val="accent5">
                    <a:lumMod val="50000"/>
                  </a:schemeClr>
                </a:solidFill>
                <a:latin typeface="微软雅黑" panose="020B0503020204020204" pitchFamily="34" charset="-122"/>
                <a:ea typeface="微软雅黑" panose="020B0503020204020204" pitchFamily="34" charset="-122"/>
              </a:rPr>
              <a:t>x1</a:t>
            </a:r>
            <a:r>
              <a:rPr lang="zh-CN" altLang="en-US" sz="1600" dirty="0">
                <a:solidFill>
                  <a:schemeClr val="accent5">
                    <a:lumMod val="50000"/>
                  </a:schemeClr>
                </a:solidFill>
                <a:latin typeface="微软雅黑" panose="020B0503020204020204" pitchFamily="34" charset="-122"/>
                <a:ea typeface="微软雅黑" panose="020B0503020204020204" pitchFamily="34" charset="-122"/>
              </a:rPr>
              <a:t>，</a:t>
            </a:r>
            <a:r>
              <a:rPr lang="en-US" altLang="zh-CN" sz="1600" dirty="0">
                <a:solidFill>
                  <a:schemeClr val="accent5">
                    <a:lumMod val="50000"/>
                  </a:schemeClr>
                </a:solidFill>
                <a:latin typeface="微软雅黑" panose="020B0503020204020204" pitchFamily="34" charset="-122"/>
                <a:ea typeface="微软雅黑" panose="020B0503020204020204" pitchFamily="34" charset="-122"/>
              </a:rPr>
              <a:t>x2</a:t>
            </a:r>
            <a:r>
              <a:rPr lang="zh-CN" altLang="en-US" sz="1600" dirty="0">
                <a:solidFill>
                  <a:schemeClr val="accent5">
                    <a:lumMod val="50000"/>
                  </a:schemeClr>
                </a:solidFill>
                <a:latin typeface="微软雅黑" panose="020B0503020204020204" pitchFamily="34" charset="-122"/>
                <a:ea typeface="微软雅黑" panose="020B0503020204020204" pitchFamily="34" charset="-122"/>
              </a:rPr>
              <a:t>，</a:t>
            </a:r>
            <a:r>
              <a:rPr lang="en-US" altLang="zh-CN" sz="1600" dirty="0">
                <a:solidFill>
                  <a:schemeClr val="accent5">
                    <a:lumMod val="50000"/>
                  </a:schemeClr>
                </a:solidFill>
                <a:latin typeface="微软雅黑" panose="020B0503020204020204" pitchFamily="34" charset="-122"/>
                <a:ea typeface="微软雅黑" panose="020B0503020204020204" pitchFamily="34" charset="-122"/>
              </a:rPr>
              <a:t>…</a:t>
            </a:r>
            <a:r>
              <a:rPr lang="zh-CN" altLang="en-US" sz="1600" dirty="0">
                <a:solidFill>
                  <a:schemeClr val="accent5">
                    <a:lumMod val="50000"/>
                  </a:schemeClr>
                </a:solidFill>
                <a:latin typeface="微软雅黑" panose="020B0503020204020204" pitchFamily="34" charset="-122"/>
                <a:ea typeface="微软雅黑" panose="020B0503020204020204" pitchFamily="34" charset="-122"/>
              </a:rPr>
              <a:t>，</a:t>
            </a:r>
            <a:r>
              <a:rPr lang="en-US" altLang="zh-CN" sz="1600" dirty="0">
                <a:solidFill>
                  <a:schemeClr val="accent5">
                    <a:lumMod val="50000"/>
                  </a:schemeClr>
                </a:solidFill>
                <a:latin typeface="微软雅黑" panose="020B0503020204020204" pitchFamily="34" charset="-122"/>
                <a:ea typeface="微软雅黑" panose="020B0503020204020204" pitchFamily="34" charset="-122"/>
              </a:rPr>
              <a:t>x9</a:t>
            </a:r>
            <a:r>
              <a:rPr lang="zh-CN" altLang="en-US" sz="1600" dirty="0">
                <a:solidFill>
                  <a:schemeClr val="accent5">
                    <a:lumMod val="50000"/>
                  </a:schemeClr>
                </a:solidFill>
                <a:latin typeface="微软雅黑" panose="020B0503020204020204" pitchFamily="34" charset="-122"/>
                <a:ea typeface="微软雅黑" panose="020B0503020204020204" pitchFamily="34" charset="-122"/>
              </a:rPr>
              <a:t>），描述农业生态经济系统，可以使问题更进一步简化、明了。</a:t>
            </a:r>
          </a:p>
        </p:txBody>
      </p:sp>
    </p:spTree>
    <p:extLst>
      <p:ext uri="{BB962C8B-B14F-4D97-AF65-F5344CB8AC3E}">
        <p14:creationId xmlns:p14="http://schemas.microsoft.com/office/powerpoint/2010/main" val="1831825855"/>
      </p:ext>
    </p:extLst>
  </p:cSld>
  <p:clrMapOvr>
    <a:masterClrMapping/>
  </p:clrMapOvr>
  <p:transition spd="med">
    <p:pull/>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0C51645-CD26-4300-B487-079B8D179314}"/>
              </a:ext>
            </a:extLst>
          </p:cNvPr>
          <p:cNvSpPr/>
          <p:nvPr/>
        </p:nvSpPr>
        <p:spPr>
          <a:xfrm>
            <a:off x="4671933"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3" name="标题 1"/>
          <p:cNvSpPr txBox="1">
            <a:spLocks/>
          </p:cNvSpPr>
          <p:nvPr/>
        </p:nvSpPr>
        <p:spPr>
          <a:xfrm>
            <a:off x="4756020"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主成分分析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区别</a:t>
            </a:r>
            <a:endParaRPr lang="zh-CN" altLang="en-US" sz="2400" dirty="0">
              <a:latin typeface="微软雅黑" panose="020B0503020204020204" pitchFamily="34" charset="-122"/>
              <a:ea typeface="微软雅黑" panose="020B0503020204020204" pitchFamily="34" charset="-122"/>
            </a:endParaRPr>
          </a:p>
        </p:txBody>
      </p:sp>
      <p:sp>
        <p:nvSpPr>
          <p:cNvPr id="6" name="矩形 5"/>
          <p:cNvSpPr/>
          <p:nvPr/>
        </p:nvSpPr>
        <p:spPr>
          <a:xfrm>
            <a:off x="324934" y="475836"/>
            <a:ext cx="3185487"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主成分分析与因子分析的区别</a:t>
            </a:r>
          </a:p>
        </p:txBody>
      </p:sp>
      <p:sp>
        <p:nvSpPr>
          <p:cNvPr id="19" name="矩形 18"/>
          <p:cNvSpPr/>
          <p:nvPr/>
        </p:nvSpPr>
        <p:spPr>
          <a:xfrm>
            <a:off x="324934" y="1117599"/>
            <a:ext cx="11613540" cy="757130"/>
          </a:xfrm>
          <a:prstGeom prst="rect">
            <a:avLst/>
          </a:prstGeom>
          <a:solidFill>
            <a:srgbClr val="685D5C"/>
          </a:solidFill>
        </p:spPr>
        <p:txBody>
          <a:bodyPr wrap="square">
            <a:spAutoFit/>
          </a:bodyPr>
          <a:lstStyle/>
          <a:p>
            <a:pPr>
              <a:lnSpc>
                <a:spcPct val="120000"/>
              </a:lnSpc>
            </a:pPr>
            <a:r>
              <a:rPr lang="zh-CN" altLang="en-US" dirty="0" smtClean="0">
                <a:solidFill>
                  <a:schemeClr val="bg1"/>
                </a:solidFill>
                <a:latin typeface="微软雅黑" panose="020B0503020204020204" pitchFamily="34" charset="-122"/>
                <a:ea typeface="微软雅黑" panose="020B0503020204020204" pitchFamily="34" charset="-122"/>
              </a:rPr>
              <a:t>      因子分析</a:t>
            </a:r>
            <a:r>
              <a:rPr lang="zh-CN" altLang="en-US" dirty="0">
                <a:solidFill>
                  <a:schemeClr val="bg1"/>
                </a:solidFill>
                <a:latin typeface="微软雅黑" panose="020B0503020204020204" pitchFamily="34" charset="-122"/>
                <a:ea typeface="微软雅黑" panose="020B0503020204020204" pitchFamily="34" charset="-122"/>
              </a:rPr>
              <a:t>是研究如何以最少的信息丢失，将众多原始变量浓缩成少数几个因子变量，以及如何使因子变量具有较强的可解释性的一种多元统计分析方法。有时易与主成分分析方法混淆，二者的主要区别</a:t>
            </a:r>
          </a:p>
        </p:txBody>
      </p:sp>
      <p:grpSp>
        <p:nvGrpSpPr>
          <p:cNvPr id="4" name="组合 3"/>
          <p:cNvGrpSpPr/>
          <p:nvPr/>
        </p:nvGrpSpPr>
        <p:grpSpPr>
          <a:xfrm>
            <a:off x="4671933" y="2214211"/>
            <a:ext cx="3442669" cy="3423611"/>
            <a:chOff x="4254721" y="1858578"/>
            <a:chExt cx="4014787" cy="3992562"/>
          </a:xfrm>
        </p:grpSpPr>
        <p:sp>
          <p:nvSpPr>
            <p:cNvPr id="26" name="矩形 6"/>
            <p:cNvSpPr>
              <a:spLocks/>
            </p:cNvSpPr>
            <p:nvPr/>
          </p:nvSpPr>
          <p:spPr bwMode="auto">
            <a:xfrm>
              <a:off x="6566121" y="2122103"/>
              <a:ext cx="1703387" cy="1804987"/>
            </a:xfrm>
            <a:custGeom>
              <a:avLst/>
              <a:gdLst>
                <a:gd name="T0" fmla="*/ 56771 w 1594308"/>
                <a:gd name="T1" fmla="*/ 0 h 1688900"/>
                <a:gd name="T2" fmla="*/ 186185 w 1594308"/>
                <a:gd name="T3" fmla="*/ 21405 h 1688900"/>
                <a:gd name="T4" fmla="*/ 2208834 w 1594308"/>
                <a:gd name="T5" fmla="*/ 1843620 h 1688900"/>
                <a:gd name="T6" fmla="*/ 2533727 w 1594308"/>
                <a:gd name="T7" fmla="*/ 1737836 h 1688900"/>
                <a:gd name="T8" fmla="*/ 1917743 w 1594308"/>
                <a:gd name="T9" fmla="*/ 2689644 h 1688900"/>
                <a:gd name="T10" fmla="*/ 932825 w 1594308"/>
                <a:gd name="T11" fmla="*/ 2259084 h 1688900"/>
                <a:gd name="T12" fmla="*/ 1279664 w 1594308"/>
                <a:gd name="T13" fmla="*/ 2146155 h 1688900"/>
                <a:gd name="T14" fmla="*/ 0 w 1594308"/>
                <a:gd name="T15" fmla="*/ 982564 h 1688900"/>
                <a:gd name="T16" fmla="*/ 446793 w 1594308"/>
                <a:gd name="T17" fmla="*/ 478510 h 1688900"/>
                <a:gd name="T18" fmla="*/ 56771 w 1594308"/>
                <a:gd name="T19" fmla="*/ 0 h 16889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94308" h="1688900">
                  <a:moveTo>
                    <a:pt x="35722" y="0"/>
                  </a:moveTo>
                  <a:cubicBezTo>
                    <a:pt x="63267" y="1812"/>
                    <a:pt x="90236" y="7301"/>
                    <a:pt x="117153" y="13441"/>
                  </a:cubicBezTo>
                  <a:cubicBezTo>
                    <a:pt x="712437" y="149226"/>
                    <a:pt x="1193213" y="583065"/>
                    <a:pt x="1389874" y="1157658"/>
                  </a:cubicBezTo>
                  <a:lnTo>
                    <a:pt x="1594308" y="1091234"/>
                  </a:lnTo>
                  <a:lnTo>
                    <a:pt x="1206709" y="1688900"/>
                  </a:lnTo>
                  <a:lnTo>
                    <a:pt x="586966" y="1418539"/>
                  </a:lnTo>
                  <a:lnTo>
                    <a:pt x="805208" y="1347628"/>
                  </a:lnTo>
                  <a:cubicBezTo>
                    <a:pt x="678722" y="983781"/>
                    <a:pt x="375808" y="708460"/>
                    <a:pt x="0" y="616979"/>
                  </a:cubicBezTo>
                  <a:lnTo>
                    <a:pt x="281137" y="300469"/>
                  </a:lnTo>
                  <a:lnTo>
                    <a:pt x="35722" y="0"/>
                  </a:lnTo>
                  <a:close/>
                </a:path>
              </a:pathLst>
            </a:custGeom>
            <a:solidFill>
              <a:schemeClr val="bg1">
                <a:lumMod val="95000"/>
              </a:schemeClr>
            </a:solidFill>
            <a:ln>
              <a:noFill/>
            </a:ln>
            <a:extLst/>
          </p:spPr>
          <p:txBody>
            <a:bodyPr anchor="ctr"/>
            <a:lstStyle/>
            <a:p>
              <a:endParaRPr lang="zh-CN" altLang="en-US"/>
            </a:p>
          </p:txBody>
        </p:sp>
        <p:sp>
          <p:nvSpPr>
            <p:cNvPr id="27" name="空心弧 2"/>
            <p:cNvSpPr>
              <a:spLocks/>
            </p:cNvSpPr>
            <p:nvPr/>
          </p:nvSpPr>
          <p:spPr bwMode="auto">
            <a:xfrm>
              <a:off x="4613496" y="1858578"/>
              <a:ext cx="2103437" cy="1455737"/>
            </a:xfrm>
            <a:custGeom>
              <a:avLst/>
              <a:gdLst>
                <a:gd name="T0" fmla="*/ 2434925 w 1966020"/>
                <a:gd name="T1" fmla="*/ 0 h 1362845"/>
                <a:gd name="T2" fmla="*/ 3154853 w 1966020"/>
                <a:gd name="T3" fmla="*/ 877869 h 1362845"/>
                <a:gd name="T4" fmla="*/ 2434925 w 1966020"/>
                <a:gd name="T5" fmla="*/ 1680451 h 1362845"/>
                <a:gd name="T6" fmla="*/ 2434925 w 1966020"/>
                <a:gd name="T7" fmla="*/ 1316376 h 1362845"/>
                <a:gd name="T8" fmla="*/ 928147 w 1966020"/>
                <a:gd name="T9" fmla="*/ 2162230 h 1362845"/>
                <a:gd name="T10" fmla="*/ 585926 w 1966020"/>
                <a:gd name="T11" fmla="*/ 1585223 h 1362845"/>
                <a:gd name="T12" fmla="*/ 0 w 1966020"/>
                <a:gd name="T13" fmla="*/ 1810395 h 1362845"/>
                <a:gd name="T14" fmla="*/ 57564 w 1966020"/>
                <a:gd name="T15" fmla="*/ 1700473 h 1362845"/>
                <a:gd name="T16" fmla="*/ 2434925 w 1966020"/>
                <a:gd name="T17" fmla="*/ 341036 h 1362845"/>
                <a:gd name="T18" fmla="*/ 2434925 w 1966020"/>
                <a:gd name="T19" fmla="*/ 0 h 13628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66020" h="1362845">
                  <a:moveTo>
                    <a:pt x="1517380" y="0"/>
                  </a:moveTo>
                  <a:lnTo>
                    <a:pt x="1966020" y="553317"/>
                  </a:lnTo>
                  <a:lnTo>
                    <a:pt x="1517380" y="1059182"/>
                  </a:lnTo>
                  <a:lnTo>
                    <a:pt x="1517380" y="829708"/>
                  </a:lnTo>
                  <a:cubicBezTo>
                    <a:pt x="1135027" y="837512"/>
                    <a:pt x="781922" y="1037666"/>
                    <a:pt x="578396" y="1362845"/>
                  </a:cubicBezTo>
                  <a:lnTo>
                    <a:pt x="365134" y="999160"/>
                  </a:lnTo>
                  <a:lnTo>
                    <a:pt x="0" y="1141086"/>
                  </a:lnTo>
                  <a:cubicBezTo>
                    <a:pt x="9651" y="1116826"/>
                    <a:pt x="22493" y="1094201"/>
                    <a:pt x="35872" y="1071801"/>
                  </a:cubicBezTo>
                  <a:cubicBezTo>
                    <a:pt x="348964" y="547612"/>
                    <a:pt x="910137" y="224431"/>
                    <a:pt x="1517380" y="214954"/>
                  </a:cubicBezTo>
                  <a:lnTo>
                    <a:pt x="1517380" y="0"/>
                  </a:lnTo>
                  <a:close/>
                </a:path>
              </a:pathLst>
            </a:custGeom>
            <a:solidFill>
              <a:srgbClr val="685D5C"/>
            </a:solidFill>
            <a:ln>
              <a:noFill/>
            </a:ln>
            <a:extLst/>
          </p:spPr>
          <p:txBody>
            <a:bodyPr anchor="ctr"/>
            <a:lstStyle/>
            <a:p>
              <a:endParaRPr lang="zh-CN" altLang="en-US"/>
            </a:p>
          </p:txBody>
        </p:sp>
        <p:sp>
          <p:nvSpPr>
            <p:cNvPr id="28" name="矩形 44"/>
            <p:cNvSpPr>
              <a:spLocks/>
            </p:cNvSpPr>
            <p:nvPr/>
          </p:nvSpPr>
          <p:spPr bwMode="auto">
            <a:xfrm>
              <a:off x="4254721" y="3071428"/>
              <a:ext cx="1079500" cy="2201862"/>
            </a:xfrm>
            <a:custGeom>
              <a:avLst/>
              <a:gdLst>
                <a:gd name="T0" fmla="*/ 1052371 w 1010957"/>
                <a:gd name="T1" fmla="*/ 0 h 2059095"/>
                <a:gd name="T2" fmla="*/ 1594436 w 1010957"/>
                <a:gd name="T3" fmla="*/ 932108 h 2059095"/>
                <a:gd name="T4" fmla="*/ 1248998 w 1010957"/>
                <a:gd name="T5" fmla="*/ 818736 h 2059095"/>
                <a:gd name="T6" fmla="*/ 1600156 w 1010957"/>
                <a:gd name="T7" fmla="*/ 2520283 h 2059095"/>
                <a:gd name="T8" fmla="*/ 952322 w 1010957"/>
                <a:gd name="T9" fmla="*/ 2664002 h 2059095"/>
                <a:gd name="T10" fmla="*/ 987533 w 1010957"/>
                <a:gd name="T11" fmla="*/ 3292097 h 2059095"/>
                <a:gd name="T12" fmla="*/ 888803 w 1010957"/>
                <a:gd name="T13" fmla="*/ 3191059 h 2059095"/>
                <a:gd name="T14" fmla="*/ 323581 w 1010957"/>
                <a:gd name="T15" fmla="*/ 515011 h 2059095"/>
                <a:gd name="T16" fmla="*/ 0 w 1010957"/>
                <a:gd name="T17" fmla="*/ 408811 h 2059095"/>
                <a:gd name="T18" fmla="*/ 1052371 w 1010957"/>
                <a:gd name="T19" fmla="*/ 0 h 205909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10957" h="2059095">
                  <a:moveTo>
                    <a:pt x="664874" y="0"/>
                  </a:moveTo>
                  <a:lnTo>
                    <a:pt x="1007342" y="583003"/>
                  </a:lnTo>
                  <a:lnTo>
                    <a:pt x="789100" y="512092"/>
                  </a:lnTo>
                  <a:cubicBezTo>
                    <a:pt x="677581" y="880742"/>
                    <a:pt x="760774" y="1281465"/>
                    <a:pt x="1010957" y="1576352"/>
                  </a:cubicBezTo>
                  <a:lnTo>
                    <a:pt x="601664" y="1666244"/>
                  </a:lnTo>
                  <a:lnTo>
                    <a:pt x="623909" y="2059095"/>
                  </a:lnTo>
                  <a:cubicBezTo>
                    <a:pt x="601129" y="2040072"/>
                    <a:pt x="581084" y="2018273"/>
                    <a:pt x="561533" y="1995901"/>
                  </a:cubicBezTo>
                  <a:cubicBezTo>
                    <a:pt x="159750" y="1536149"/>
                    <a:pt x="25799" y="902573"/>
                    <a:pt x="204434" y="322122"/>
                  </a:cubicBezTo>
                  <a:lnTo>
                    <a:pt x="0" y="255698"/>
                  </a:lnTo>
                  <a:lnTo>
                    <a:pt x="664874" y="0"/>
                  </a:lnTo>
                  <a:close/>
                </a:path>
              </a:pathLst>
            </a:custGeom>
            <a:solidFill>
              <a:schemeClr val="bg1">
                <a:lumMod val="65000"/>
              </a:schemeClr>
            </a:solidFill>
            <a:ln>
              <a:noFill/>
            </a:ln>
            <a:extLst/>
          </p:spPr>
          <p:txBody>
            <a:bodyPr anchor="ctr"/>
            <a:lstStyle/>
            <a:p>
              <a:endParaRPr lang="zh-CN" altLang="en-US"/>
            </a:p>
          </p:txBody>
        </p:sp>
        <p:sp>
          <p:nvSpPr>
            <p:cNvPr id="29" name="矩形 43"/>
            <p:cNvSpPr>
              <a:spLocks/>
            </p:cNvSpPr>
            <p:nvPr/>
          </p:nvSpPr>
          <p:spPr bwMode="auto">
            <a:xfrm>
              <a:off x="5024658" y="4779578"/>
              <a:ext cx="2062163" cy="1071562"/>
            </a:xfrm>
            <a:custGeom>
              <a:avLst/>
              <a:gdLst>
                <a:gd name="T0" fmla="*/ 1048707 w 1930283"/>
                <a:gd name="T1" fmla="*/ 0 h 1002383"/>
                <a:gd name="T2" fmla="*/ 834482 w 1930283"/>
                <a:gd name="T3" fmla="*/ 296195 h 1002383"/>
                <a:gd name="T4" fmla="*/ 2537503 w 1930283"/>
                <a:gd name="T5" fmla="*/ 489036 h 1002383"/>
                <a:gd name="T6" fmla="*/ 2471413 w 1930283"/>
                <a:gd name="T7" fmla="*/ 1164569 h 1002383"/>
                <a:gd name="T8" fmla="*/ 3065738 w 1930283"/>
                <a:gd name="T9" fmla="*/ 1321854 h 1002383"/>
                <a:gd name="T10" fmla="*/ 2964086 w 1930283"/>
                <a:gd name="T11" fmla="*/ 1373051 h 1002383"/>
                <a:gd name="T12" fmla="*/ 260587 w 1930283"/>
                <a:gd name="T13" fmla="*/ 1089690 h 1002383"/>
                <a:gd name="T14" fmla="*/ 59920 w 1930283"/>
                <a:gd name="T15" fmla="*/ 1367141 h 1002383"/>
                <a:gd name="T16" fmla="*/ 0 w 1930283"/>
                <a:gd name="T17" fmla="*/ 232219 h 1002383"/>
                <a:gd name="T18" fmla="*/ 1048707 w 1930283"/>
                <a:gd name="T19" fmla="*/ 0 h 10023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930283" h="1002383">
                  <a:moveTo>
                    <a:pt x="660298" y="0"/>
                  </a:moveTo>
                  <a:lnTo>
                    <a:pt x="525416" y="185649"/>
                  </a:lnTo>
                  <a:cubicBezTo>
                    <a:pt x="839116" y="403925"/>
                    <a:pt x="1242091" y="449635"/>
                    <a:pt x="1597690" y="306518"/>
                  </a:cubicBezTo>
                  <a:lnTo>
                    <a:pt x="1556078" y="729928"/>
                  </a:lnTo>
                  <a:lnTo>
                    <a:pt x="1930283" y="828511"/>
                  </a:lnTo>
                  <a:cubicBezTo>
                    <a:pt x="1910040" y="841361"/>
                    <a:pt x="1888287" y="851190"/>
                    <a:pt x="1866280" y="860600"/>
                  </a:cubicBezTo>
                  <a:cubicBezTo>
                    <a:pt x="1304873" y="1100647"/>
                    <a:pt x="660913" y="1032256"/>
                    <a:pt x="164073" y="682995"/>
                  </a:cubicBezTo>
                  <a:lnTo>
                    <a:pt x="37726" y="856896"/>
                  </a:lnTo>
                  <a:lnTo>
                    <a:pt x="0" y="145550"/>
                  </a:lnTo>
                  <a:lnTo>
                    <a:pt x="660298" y="0"/>
                  </a:lnTo>
                  <a:close/>
                </a:path>
              </a:pathLst>
            </a:custGeom>
            <a:solidFill>
              <a:schemeClr val="bg1">
                <a:lumMod val="85000"/>
              </a:schemeClr>
            </a:solidFill>
            <a:ln>
              <a:noFill/>
            </a:ln>
            <a:extLst/>
          </p:spPr>
          <p:txBody>
            <a:bodyPr anchor="ctr"/>
            <a:lstStyle/>
            <a:p>
              <a:endParaRPr lang="zh-CN" altLang="en-US"/>
            </a:p>
          </p:txBody>
        </p:sp>
        <p:sp>
          <p:nvSpPr>
            <p:cNvPr id="30" name="矩形 42"/>
            <p:cNvSpPr>
              <a:spLocks/>
            </p:cNvSpPr>
            <p:nvPr/>
          </p:nvSpPr>
          <p:spPr bwMode="auto">
            <a:xfrm>
              <a:off x="6802658" y="3717540"/>
              <a:ext cx="1354138" cy="1944688"/>
            </a:xfrm>
            <a:custGeom>
              <a:avLst/>
              <a:gdLst>
                <a:gd name="T0" fmla="*/ 2016579 w 1263895"/>
                <a:gd name="T1" fmla="*/ 0 h 1819562"/>
                <a:gd name="T2" fmla="*/ 2036656 w 1263895"/>
                <a:gd name="T3" fmla="*/ 130054 h 1819562"/>
                <a:gd name="T4" fmla="*/ 910496 w 1263895"/>
                <a:gd name="T5" fmla="*/ 2621330 h 1819562"/>
                <a:gd name="T6" fmla="*/ 1115249 w 1263895"/>
                <a:gd name="T7" fmla="*/ 2898335 h 1819562"/>
                <a:gd name="T8" fmla="*/ 0 w 1263895"/>
                <a:gd name="T9" fmla="*/ 2605341 h 1819562"/>
                <a:gd name="T10" fmla="*/ 106335 w 1263895"/>
                <a:gd name="T11" fmla="*/ 1533407 h 1819562"/>
                <a:gd name="T12" fmla="*/ 324917 w 1263895"/>
                <a:gd name="T13" fmla="*/ 1829117 h 1819562"/>
                <a:gd name="T14" fmla="*/ 1047864 w 1263895"/>
                <a:gd name="T15" fmla="*/ 252338 h 1819562"/>
                <a:gd name="T16" fmla="*/ 1674989 w 1263895"/>
                <a:gd name="T17" fmla="*/ 521807 h 1819562"/>
                <a:gd name="T18" fmla="*/ 2016579 w 1263895"/>
                <a:gd name="T19" fmla="*/ 0 h 181956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63895" h="1819562">
                  <a:moveTo>
                    <a:pt x="1244377" y="0"/>
                  </a:moveTo>
                  <a:cubicBezTo>
                    <a:pt x="1251168" y="26772"/>
                    <a:pt x="1254285" y="54134"/>
                    <a:pt x="1256765" y="81647"/>
                  </a:cubicBezTo>
                  <a:cubicBezTo>
                    <a:pt x="1311579" y="689756"/>
                    <a:pt x="1047542" y="1281065"/>
                    <a:pt x="561842" y="1645660"/>
                  </a:cubicBezTo>
                  <a:lnTo>
                    <a:pt x="688189" y="1819562"/>
                  </a:lnTo>
                  <a:lnTo>
                    <a:pt x="0" y="1635623"/>
                  </a:lnTo>
                  <a:lnTo>
                    <a:pt x="65617" y="962666"/>
                  </a:lnTo>
                  <a:lnTo>
                    <a:pt x="200498" y="1148313"/>
                  </a:lnTo>
                  <a:cubicBezTo>
                    <a:pt x="507005" y="915921"/>
                    <a:pt x="675203" y="543500"/>
                    <a:pt x="646608" y="158417"/>
                  </a:cubicBezTo>
                  <a:lnTo>
                    <a:pt x="1033591" y="327589"/>
                  </a:lnTo>
                  <a:lnTo>
                    <a:pt x="1244377" y="0"/>
                  </a:lnTo>
                  <a:close/>
                </a:path>
              </a:pathLst>
            </a:custGeom>
            <a:solidFill>
              <a:srgbClr val="9B928C"/>
            </a:solidFill>
            <a:ln>
              <a:noFill/>
            </a:ln>
            <a:extLst/>
          </p:spPr>
          <p:txBody>
            <a:bodyPr anchor="ctr"/>
            <a:lstStyle/>
            <a:p>
              <a:endParaRPr lang="zh-CN" altLang="en-US"/>
            </a:p>
          </p:txBody>
        </p:sp>
        <p:sp>
          <p:nvSpPr>
            <p:cNvPr id="31" name="文本框 30"/>
            <p:cNvSpPr txBox="1"/>
            <p:nvPr/>
          </p:nvSpPr>
          <p:spPr>
            <a:xfrm>
              <a:off x="5379973" y="2355613"/>
              <a:ext cx="675766" cy="46166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01</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2" name="文本框 31"/>
            <p:cNvSpPr txBox="1"/>
            <p:nvPr/>
          </p:nvSpPr>
          <p:spPr>
            <a:xfrm>
              <a:off x="7117261" y="2713521"/>
              <a:ext cx="675766"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02</a:t>
              </a:r>
              <a:endParaRPr lang="zh-CN" altLang="en-US" sz="2400" dirty="0">
                <a:latin typeface="微软雅黑" panose="020B0503020204020204" pitchFamily="34" charset="-122"/>
                <a:ea typeface="微软雅黑" panose="020B0503020204020204" pitchFamily="34" charset="-122"/>
              </a:endParaRPr>
            </a:p>
          </p:txBody>
        </p:sp>
        <p:sp>
          <p:nvSpPr>
            <p:cNvPr id="33" name="文本框 32"/>
            <p:cNvSpPr txBox="1"/>
            <p:nvPr/>
          </p:nvSpPr>
          <p:spPr>
            <a:xfrm>
              <a:off x="7336179" y="4518508"/>
              <a:ext cx="675766" cy="46166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03</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34" name="文本框 33"/>
            <p:cNvSpPr txBox="1"/>
            <p:nvPr/>
          </p:nvSpPr>
          <p:spPr>
            <a:xfrm>
              <a:off x="5662537" y="5271582"/>
              <a:ext cx="675766"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04</a:t>
              </a:r>
              <a:endParaRPr lang="zh-CN" altLang="en-US" sz="2400" dirty="0">
                <a:latin typeface="微软雅黑" panose="020B0503020204020204" pitchFamily="34" charset="-122"/>
                <a:ea typeface="微软雅黑" panose="020B0503020204020204" pitchFamily="34" charset="-122"/>
              </a:endParaRPr>
            </a:p>
          </p:txBody>
        </p:sp>
        <p:sp>
          <p:nvSpPr>
            <p:cNvPr id="35" name="文本框 34"/>
            <p:cNvSpPr txBox="1"/>
            <p:nvPr/>
          </p:nvSpPr>
          <p:spPr>
            <a:xfrm>
              <a:off x="4472673" y="3862981"/>
              <a:ext cx="675766" cy="461665"/>
            </a:xfrm>
            <a:prstGeom prst="rect">
              <a:avLst/>
            </a:prstGeom>
            <a:noFill/>
          </p:spPr>
          <p:txBody>
            <a:bodyPr wrap="squar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05</a:t>
              </a:r>
              <a:endParaRPr lang="zh-CN" altLang="en-US" sz="2400" dirty="0">
                <a:solidFill>
                  <a:schemeClr val="bg1"/>
                </a:solidFill>
                <a:latin typeface="微软雅黑" panose="020B0503020204020204" pitchFamily="34" charset="-122"/>
                <a:ea typeface="微软雅黑" panose="020B0503020204020204" pitchFamily="34" charset="-122"/>
              </a:endParaRPr>
            </a:p>
          </p:txBody>
        </p:sp>
      </p:grpSp>
      <p:sp>
        <p:nvSpPr>
          <p:cNvPr id="37" name="矩形 36"/>
          <p:cNvSpPr/>
          <p:nvPr/>
        </p:nvSpPr>
        <p:spPr>
          <a:xfrm>
            <a:off x="1095095" y="2150216"/>
            <a:ext cx="4284878" cy="830997"/>
          </a:xfrm>
          <a:prstGeom prst="rect">
            <a:avLst/>
          </a:prstGeom>
        </p:spPr>
        <p:txBody>
          <a:bodyPr wrap="square">
            <a:spAutoFit/>
          </a:bodyPr>
          <a:lstStyle/>
          <a:p>
            <a:pPr algn="just"/>
            <a:r>
              <a:rPr lang="zh-CN" altLang="en-US" sz="1600" dirty="0" smtClean="0">
                <a:latin typeface="微软雅黑" panose="020B0503020204020204" pitchFamily="34" charset="-122"/>
                <a:ea typeface="微软雅黑" panose="020B0503020204020204" pitchFamily="34" charset="-122"/>
              </a:rPr>
              <a:t>因子分析</a:t>
            </a:r>
            <a:r>
              <a:rPr lang="zh-CN" altLang="en-US" sz="1600" dirty="0">
                <a:latin typeface="微软雅黑" panose="020B0503020204020204" pitchFamily="34" charset="-122"/>
                <a:ea typeface="微软雅黑" panose="020B0503020204020204" pitchFamily="34" charset="-122"/>
              </a:rPr>
              <a:t>中是把变量表示成各因子的线性组合，而主成分分析中则是把主成分表示成各变量的线性组合。</a:t>
            </a:r>
          </a:p>
        </p:txBody>
      </p:sp>
      <p:sp>
        <p:nvSpPr>
          <p:cNvPr id="38" name="矩形 37"/>
          <p:cNvSpPr/>
          <p:nvPr/>
        </p:nvSpPr>
        <p:spPr>
          <a:xfrm>
            <a:off x="7990879" y="2052226"/>
            <a:ext cx="3360743" cy="830997"/>
          </a:xfrm>
          <a:prstGeom prst="rect">
            <a:avLst/>
          </a:prstGeom>
        </p:spPr>
        <p:txBody>
          <a:bodyPr wrap="square">
            <a:spAutoFit/>
          </a:bodyPr>
          <a:lstStyle/>
          <a:p>
            <a:pPr algn="just"/>
            <a:r>
              <a:rPr lang="zh-CN" altLang="en-US" sz="1600" dirty="0" smtClean="0">
                <a:latin typeface="微软雅黑" panose="020B0503020204020204" pitchFamily="34" charset="-122"/>
                <a:ea typeface="微软雅黑" panose="020B0503020204020204" pitchFamily="34" charset="-122"/>
              </a:rPr>
              <a:t>主成分分析</a:t>
            </a:r>
            <a:r>
              <a:rPr lang="zh-CN" altLang="en-US" sz="1600" dirty="0">
                <a:latin typeface="微软雅黑" panose="020B0503020204020204" pitchFamily="34" charset="-122"/>
                <a:ea typeface="微软雅黑" panose="020B0503020204020204" pitchFamily="34" charset="-122"/>
              </a:rPr>
              <a:t>的重点在于解释各变量的总方差，而因子分析则把重点放在解释各变量之间的协方差。</a:t>
            </a:r>
          </a:p>
        </p:txBody>
      </p:sp>
      <p:sp>
        <p:nvSpPr>
          <p:cNvPr id="39" name="矩形 38"/>
          <p:cNvSpPr/>
          <p:nvPr/>
        </p:nvSpPr>
        <p:spPr>
          <a:xfrm>
            <a:off x="8269508" y="4250702"/>
            <a:ext cx="3380026" cy="830997"/>
          </a:xfrm>
          <a:prstGeom prst="rect">
            <a:avLst/>
          </a:prstGeom>
        </p:spPr>
        <p:txBody>
          <a:bodyPr wrap="square">
            <a:spAutoFit/>
          </a:bodyPr>
          <a:lstStyle/>
          <a:p>
            <a:pPr algn="just"/>
            <a:r>
              <a:rPr lang="zh-CN" altLang="zh-CN" sz="1600" dirty="0">
                <a:latin typeface="微软雅黑" panose="020B0503020204020204" pitchFamily="34" charset="-122"/>
                <a:ea typeface="微软雅黑" panose="020B0503020204020204" pitchFamily="34" charset="-122"/>
              </a:rPr>
              <a:t>主成分分析中不需要有假设（</a:t>
            </a:r>
            <a:r>
              <a:rPr lang="en-US" altLang="zh-CN" sz="1600" dirty="0">
                <a:latin typeface="微软雅黑" panose="020B0503020204020204" pitchFamily="34" charset="-122"/>
                <a:ea typeface="微软雅黑" panose="020B0503020204020204" pitchFamily="34" charset="-122"/>
              </a:rPr>
              <a:t>assumptions</a:t>
            </a:r>
            <a:r>
              <a:rPr lang="zh-CN" altLang="zh-CN" sz="1600" dirty="0">
                <a:latin typeface="微软雅黑" panose="020B0503020204020204" pitchFamily="34" charset="-122"/>
                <a:ea typeface="微软雅黑" panose="020B0503020204020204" pitchFamily="34" charset="-122"/>
              </a:rPr>
              <a:t>），因子分析则需要一些假设</a:t>
            </a:r>
            <a:r>
              <a:rPr lang="zh-CN" altLang="zh-CN"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41" name="矩形 40"/>
          <p:cNvSpPr/>
          <p:nvPr/>
        </p:nvSpPr>
        <p:spPr>
          <a:xfrm>
            <a:off x="310708" y="3846222"/>
            <a:ext cx="3929787" cy="1077218"/>
          </a:xfrm>
          <a:prstGeom prst="rect">
            <a:avLst/>
          </a:prstGeom>
        </p:spPr>
        <p:txBody>
          <a:bodyPr wrap="square">
            <a:spAutoFit/>
          </a:bodyPr>
          <a:lstStyle/>
          <a:p>
            <a:pPr algn="just"/>
            <a:r>
              <a:rPr lang="zh-CN" altLang="en-US" sz="1600" dirty="0" smtClean="0">
                <a:latin typeface="微软雅黑" panose="020B0503020204020204" pitchFamily="34" charset="-122"/>
                <a:ea typeface="微软雅黑" panose="020B0503020204020204" pitchFamily="34" charset="-122"/>
              </a:rPr>
              <a:t>在</a:t>
            </a:r>
            <a:r>
              <a:rPr lang="zh-CN" altLang="en-US" sz="1600" dirty="0">
                <a:latin typeface="微软雅黑" panose="020B0503020204020204" pitchFamily="34" charset="-122"/>
                <a:ea typeface="微软雅黑" panose="020B0503020204020204" pitchFamily="34" charset="-122"/>
              </a:rPr>
              <a:t>因子分析中，因子个数需要分析者指定，而指定的因子数量不同而结果不同。在主成分分析中，成分的数量是一定的，一般有几个变量就有几个主成分</a:t>
            </a:r>
            <a:r>
              <a:rPr lang="zh-CN" altLang="en-US" sz="1600" dirty="0" smtClean="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p:txBody>
      </p:sp>
      <p:sp>
        <p:nvSpPr>
          <p:cNvPr id="42" name="矩形 41"/>
          <p:cNvSpPr/>
          <p:nvPr/>
        </p:nvSpPr>
        <p:spPr>
          <a:xfrm>
            <a:off x="3237534" y="5966234"/>
            <a:ext cx="6937062" cy="584775"/>
          </a:xfrm>
          <a:prstGeom prst="rect">
            <a:avLst/>
          </a:prstGeom>
        </p:spPr>
        <p:txBody>
          <a:bodyPr wrap="square">
            <a:spAutoFit/>
          </a:bodyPr>
          <a:lstStyle/>
          <a:p>
            <a:r>
              <a:rPr lang="zh-CN" altLang="en-US" sz="1600" dirty="0" smtClean="0">
                <a:latin typeface="微软雅黑" panose="020B0503020204020204" pitchFamily="34" charset="-122"/>
                <a:ea typeface="微软雅黑" panose="020B0503020204020204" pitchFamily="34" charset="-122"/>
              </a:rPr>
              <a:t>主成分分析</a:t>
            </a:r>
            <a:r>
              <a:rPr lang="zh-CN" altLang="en-US" sz="1600" dirty="0">
                <a:latin typeface="微软雅黑" panose="020B0503020204020204" pitchFamily="34" charset="-122"/>
                <a:ea typeface="微软雅黑" panose="020B0503020204020204" pitchFamily="34" charset="-122"/>
              </a:rPr>
              <a:t>中，当给定的协方差矩阵或者相关矩阵的特征值唯一，主成分一般是独特的；而因子分析中因子不是独特的，可以旋转得到不同的因子。</a:t>
            </a:r>
          </a:p>
        </p:txBody>
      </p:sp>
    </p:spTree>
    <p:extLst>
      <p:ext uri="{BB962C8B-B14F-4D97-AF65-F5344CB8AC3E}">
        <p14:creationId xmlns:p14="http://schemas.microsoft.com/office/powerpoint/2010/main" val="2411449439"/>
      </p:ext>
    </p:extLst>
  </p:cSld>
  <p:clrMapOvr>
    <a:masterClrMapping/>
  </p:clrMapOvr>
  <p:transition spd="med">
    <p:pull/>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4992647" y="2413655"/>
            <a:ext cx="2384752" cy="2402227"/>
            <a:chOff x="3948113" y="2063750"/>
            <a:chExt cx="3249612" cy="3273425"/>
          </a:xfrm>
        </p:grpSpPr>
        <p:sp>
          <p:nvSpPr>
            <p:cNvPr id="20" name="Oval 4"/>
            <p:cNvSpPr>
              <a:spLocks noChangeArrowheads="1"/>
            </p:cNvSpPr>
            <p:nvPr/>
          </p:nvSpPr>
          <p:spPr bwMode="auto">
            <a:xfrm>
              <a:off x="3948113" y="2063750"/>
              <a:ext cx="3249612" cy="3273425"/>
            </a:xfrm>
            <a:prstGeom prst="ellipse">
              <a:avLst/>
            </a:prstGeom>
            <a:noFill/>
            <a:ln w="28575">
              <a:solidFill>
                <a:srgbClr val="2B2E3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eaLnBrk="1" hangingPunct="1">
                <a:buFont typeface="Arial" panose="020B0604020202020204" pitchFamily="34" charset="0"/>
                <a:buNone/>
              </a:pPr>
              <a:endParaRPr lang="zh-CN" altLang="zh-CN">
                <a:solidFill>
                  <a:srgbClr val="000000"/>
                </a:solidFill>
                <a:latin typeface="Impact" panose="020B0806030902050204" pitchFamily="34" charset="0"/>
                <a:ea typeface="微软雅黑" panose="020B0503020204020204" pitchFamily="34" charset="-122"/>
                <a:sym typeface="Impact" panose="020B0806030902050204" pitchFamily="34" charset="0"/>
              </a:endParaRPr>
            </a:p>
          </p:txBody>
        </p:sp>
        <p:cxnSp>
          <p:nvCxnSpPr>
            <p:cNvPr id="22" name="AutoShape 11"/>
            <p:cNvCxnSpPr>
              <a:cxnSpLocks noChangeShapeType="1"/>
              <a:stCxn id="20" idx="4"/>
            </p:cNvCxnSpPr>
            <p:nvPr/>
          </p:nvCxnSpPr>
          <p:spPr bwMode="auto">
            <a:xfrm flipV="1">
              <a:off x="5572919" y="4297365"/>
              <a:ext cx="19845" cy="1039810"/>
            </a:xfrm>
            <a:prstGeom prst="straightConnector1">
              <a:avLst/>
            </a:prstGeom>
            <a:noFill/>
            <a:ln w="19050">
              <a:solidFill>
                <a:srgbClr val="2B2E30"/>
              </a:solidFill>
              <a:miter lim="800000"/>
              <a:headEnd/>
              <a:tailEnd/>
            </a:ln>
            <a:extLst>
              <a:ext uri="{909E8E84-426E-40DD-AFC4-6F175D3DCCD1}">
                <a14:hiddenFill xmlns:a14="http://schemas.microsoft.com/office/drawing/2010/main">
                  <a:noFill/>
                </a14:hiddenFill>
              </a:ext>
            </a:extLst>
          </p:spPr>
        </p:cxnSp>
        <p:cxnSp>
          <p:nvCxnSpPr>
            <p:cNvPr id="23" name="AutoShape 12"/>
            <p:cNvCxnSpPr>
              <a:cxnSpLocks noChangeShapeType="1"/>
            </p:cNvCxnSpPr>
            <p:nvPr/>
          </p:nvCxnSpPr>
          <p:spPr bwMode="auto">
            <a:xfrm flipH="1">
              <a:off x="6115052" y="3012440"/>
              <a:ext cx="901045" cy="370523"/>
            </a:xfrm>
            <a:prstGeom prst="straightConnector1">
              <a:avLst/>
            </a:prstGeom>
            <a:noFill/>
            <a:ln w="19050">
              <a:solidFill>
                <a:srgbClr val="2B2E30"/>
              </a:solidFill>
              <a:miter lim="800000"/>
              <a:headEnd/>
              <a:tailEnd/>
            </a:ln>
            <a:extLst>
              <a:ext uri="{909E8E84-426E-40DD-AFC4-6F175D3DCCD1}">
                <a14:hiddenFill xmlns:a14="http://schemas.microsoft.com/office/drawing/2010/main">
                  <a:noFill/>
                </a14:hiddenFill>
              </a:ext>
            </a:extLst>
          </p:spPr>
        </p:cxnSp>
        <p:cxnSp>
          <p:nvCxnSpPr>
            <p:cNvPr id="24" name="AutoShape 13"/>
            <p:cNvCxnSpPr>
              <a:cxnSpLocks noChangeShapeType="1"/>
            </p:cNvCxnSpPr>
            <p:nvPr/>
          </p:nvCxnSpPr>
          <p:spPr bwMode="auto">
            <a:xfrm>
              <a:off x="4131328" y="3012440"/>
              <a:ext cx="939147" cy="370523"/>
            </a:xfrm>
            <a:prstGeom prst="straightConnector1">
              <a:avLst/>
            </a:prstGeom>
            <a:noFill/>
            <a:ln w="19050">
              <a:solidFill>
                <a:srgbClr val="2B2E30"/>
              </a:solidFill>
              <a:miter lim="800000"/>
              <a:headEnd/>
              <a:tailEnd/>
            </a:ln>
            <a:extLst>
              <a:ext uri="{909E8E84-426E-40DD-AFC4-6F175D3DCCD1}">
                <a14:hiddenFill xmlns:a14="http://schemas.microsoft.com/office/drawing/2010/main">
                  <a:noFill/>
                </a14:hiddenFill>
              </a:ext>
            </a:extLst>
          </p:spPr>
        </p:cxnSp>
        <p:sp>
          <p:nvSpPr>
            <p:cNvPr id="25" name="Oval 16"/>
            <p:cNvSpPr>
              <a:spLocks noChangeArrowheads="1"/>
            </p:cNvSpPr>
            <p:nvPr/>
          </p:nvSpPr>
          <p:spPr bwMode="auto">
            <a:xfrm>
              <a:off x="4860925" y="3012440"/>
              <a:ext cx="1425575" cy="1404937"/>
            </a:xfrm>
            <a:prstGeom prst="ellipse">
              <a:avLst/>
            </a:prstGeom>
            <a:solidFill>
              <a:srgbClr val="685D5C"/>
            </a:solidFill>
            <a:ln>
              <a:noFill/>
            </a:ln>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eaLnBrk="1" hangingPunct="1">
                <a:buFont typeface="Arial" panose="020B0604020202020204" pitchFamily="34" charset="0"/>
                <a:buNone/>
              </a:pPr>
              <a:r>
                <a:rPr lang="zh-CN" altLang="en-US" sz="2400" b="1" dirty="0">
                  <a:solidFill>
                    <a:schemeClr val="bg1"/>
                  </a:solidFill>
                  <a:latin typeface="Impact" panose="020B0806030902050204" pitchFamily="34" charset="0"/>
                  <a:ea typeface="微软雅黑" panose="020B0503020204020204" pitchFamily="34" charset="-122"/>
                  <a:sym typeface="Impact" panose="020B0806030902050204" pitchFamily="34" charset="0"/>
                </a:rPr>
                <a:t>区别</a:t>
              </a:r>
              <a:endParaRPr lang="zh-CN" altLang="en-US" b="1" dirty="0">
                <a:solidFill>
                  <a:schemeClr val="bg1"/>
                </a:solidFill>
                <a:latin typeface="Impact" panose="020B0806030902050204" pitchFamily="34" charset="0"/>
                <a:ea typeface="微软雅黑" panose="020B0503020204020204" pitchFamily="34" charset="-122"/>
                <a:sym typeface="Impact" panose="020B0806030902050204" pitchFamily="34" charset="0"/>
              </a:endParaRPr>
            </a:p>
          </p:txBody>
        </p:sp>
      </p:grpSp>
      <p:sp>
        <p:nvSpPr>
          <p:cNvPr id="28" name="矩形 27">
            <a:extLst>
              <a:ext uri="{FF2B5EF4-FFF2-40B4-BE49-F238E27FC236}">
                <a16:creationId xmlns:a16="http://schemas.microsoft.com/office/drawing/2014/main" id="{C0C51645-CD26-4300-B487-079B8D179314}"/>
              </a:ext>
            </a:extLst>
          </p:cNvPr>
          <p:cNvSpPr/>
          <p:nvPr/>
        </p:nvSpPr>
        <p:spPr>
          <a:xfrm>
            <a:off x="4483924" y="-662645"/>
            <a:ext cx="3174978" cy="1567782"/>
          </a:xfrm>
          <a:prstGeom prst="rect">
            <a:avLst/>
          </a:prstGeom>
          <a:solidFill>
            <a:schemeClr val="bg1"/>
          </a:solidFill>
          <a:ln w="69850">
            <a:solidFill>
              <a:srgbClr val="5B50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Light" panose="020B0502040204020203" pitchFamily="34" charset="-122"/>
            </a:endParaRPr>
          </a:p>
        </p:txBody>
      </p:sp>
      <p:sp>
        <p:nvSpPr>
          <p:cNvPr id="29" name="标题 1"/>
          <p:cNvSpPr txBox="1">
            <a:spLocks/>
          </p:cNvSpPr>
          <p:nvPr/>
        </p:nvSpPr>
        <p:spPr>
          <a:xfrm>
            <a:off x="4568011" y="31923"/>
            <a:ext cx="2941370" cy="9101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2500" dirty="0" smtClean="0">
                <a:latin typeface="微软雅黑" panose="020B0503020204020204" pitchFamily="34" charset="-122"/>
                <a:ea typeface="微软雅黑" panose="020B0503020204020204" pitchFamily="34" charset="-122"/>
              </a:rPr>
              <a:t>主成分分析</a:t>
            </a:r>
            <a:endParaRPr lang="en-US" altLang="zh-CN" sz="25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区别</a:t>
            </a:r>
            <a:endParaRPr lang="zh-CN" altLang="en-US" sz="2400" dirty="0">
              <a:latin typeface="微软雅黑" panose="020B0503020204020204" pitchFamily="34" charset="-122"/>
              <a:ea typeface="微软雅黑" panose="020B0503020204020204" pitchFamily="34" charset="-122"/>
            </a:endParaRPr>
          </a:p>
        </p:txBody>
      </p:sp>
      <p:sp>
        <p:nvSpPr>
          <p:cNvPr id="32" name="椭圆 31"/>
          <p:cNvSpPr/>
          <p:nvPr/>
        </p:nvSpPr>
        <p:spPr>
          <a:xfrm>
            <a:off x="5870573" y="2280301"/>
            <a:ext cx="623843" cy="43583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6037216" y="2297393"/>
            <a:ext cx="324740" cy="369332"/>
          </a:xfrm>
          <a:prstGeom prst="rect">
            <a:avLst/>
          </a:prstGeom>
          <a:noFill/>
        </p:spPr>
        <p:txBody>
          <a:bodyPr wrap="square" rtlCol="0">
            <a:spAutoFit/>
          </a:bodyPr>
          <a:lstStyle/>
          <a:p>
            <a:r>
              <a:rPr lang="en-US" altLang="zh-CN" dirty="0" smtClean="0"/>
              <a:t>1</a:t>
            </a:r>
            <a:endParaRPr lang="zh-CN" altLang="en-US" dirty="0"/>
          </a:p>
        </p:txBody>
      </p:sp>
      <p:sp>
        <p:nvSpPr>
          <p:cNvPr id="34" name="椭圆 33"/>
          <p:cNvSpPr/>
          <p:nvPr/>
        </p:nvSpPr>
        <p:spPr>
          <a:xfrm rot="3671083">
            <a:off x="4922706" y="3939123"/>
            <a:ext cx="623843" cy="43583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nvSpPr>
        <p:spPr>
          <a:xfrm rot="3671083">
            <a:off x="5089349" y="3956215"/>
            <a:ext cx="324740" cy="369332"/>
          </a:xfrm>
          <a:prstGeom prst="rect">
            <a:avLst/>
          </a:prstGeom>
          <a:noFill/>
        </p:spPr>
        <p:txBody>
          <a:bodyPr wrap="square" rtlCol="0">
            <a:spAutoFit/>
          </a:bodyPr>
          <a:lstStyle/>
          <a:p>
            <a:r>
              <a:rPr lang="en-US" altLang="zh-CN" dirty="0" smtClean="0"/>
              <a:t>2</a:t>
            </a:r>
            <a:endParaRPr lang="zh-CN" altLang="en-US" dirty="0"/>
          </a:p>
        </p:txBody>
      </p:sp>
      <p:sp>
        <p:nvSpPr>
          <p:cNvPr id="36" name="椭圆 35"/>
          <p:cNvSpPr/>
          <p:nvPr/>
        </p:nvSpPr>
        <p:spPr>
          <a:xfrm rot="18487350">
            <a:off x="6833462" y="3945909"/>
            <a:ext cx="623843" cy="43583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p:cNvSpPr txBox="1"/>
          <p:nvPr/>
        </p:nvSpPr>
        <p:spPr>
          <a:xfrm rot="18487350">
            <a:off x="7000105" y="3963001"/>
            <a:ext cx="324740" cy="369332"/>
          </a:xfrm>
          <a:prstGeom prst="rect">
            <a:avLst/>
          </a:prstGeom>
          <a:noFill/>
        </p:spPr>
        <p:txBody>
          <a:bodyPr wrap="square" rtlCol="0">
            <a:spAutoFit/>
          </a:bodyPr>
          <a:lstStyle/>
          <a:p>
            <a:r>
              <a:rPr lang="en-US" altLang="zh-CN" dirty="0" smtClean="0"/>
              <a:t>3</a:t>
            </a:r>
            <a:endParaRPr lang="zh-CN" altLang="en-US" dirty="0"/>
          </a:p>
        </p:txBody>
      </p:sp>
      <p:sp>
        <p:nvSpPr>
          <p:cNvPr id="38" name="矩形 37"/>
          <p:cNvSpPr/>
          <p:nvPr/>
        </p:nvSpPr>
        <p:spPr>
          <a:xfrm>
            <a:off x="3237044" y="1202632"/>
            <a:ext cx="6096000" cy="923330"/>
          </a:xfrm>
          <a:prstGeom prst="rect">
            <a:avLst/>
          </a:prstGeom>
          <a:solidFill>
            <a:srgbClr val="685D5C"/>
          </a:solidFill>
        </p:spPr>
        <p:txBody>
          <a:bodyPr>
            <a:spAutoFit/>
          </a:bodyPr>
          <a:lstStyle/>
          <a:p>
            <a:r>
              <a:rPr lang="en-US" altLang="zh-CN" dirty="0">
                <a:solidFill>
                  <a:schemeClr val="bg1"/>
                </a:solidFill>
                <a:latin typeface="微软雅黑" panose="020B0503020204020204" pitchFamily="34" charset="-122"/>
                <a:ea typeface="微软雅黑" panose="020B0503020204020204" pitchFamily="34" charset="-122"/>
              </a:rPr>
              <a:t> </a:t>
            </a:r>
            <a:r>
              <a:rPr lang="zh-CN" altLang="zh-CN" dirty="0">
                <a:solidFill>
                  <a:schemeClr val="bg1"/>
                </a:solidFill>
                <a:latin typeface="微软雅黑" panose="020B0503020204020204" pitchFamily="34" charset="-122"/>
                <a:ea typeface="微软雅黑" panose="020B0503020204020204" pitchFamily="34" charset="-122"/>
              </a:rPr>
              <a:t>大致说来，当需要寻找潜在的因子，并对这些因子进行解释的时候，更加倾向于使用因子分析，并且借助旋转技术帮助更好解释。</a:t>
            </a:r>
            <a:endParaRPr lang="zh-CN" altLang="en-US" dirty="0">
              <a:solidFill>
                <a:schemeClr val="bg1"/>
              </a:solidFill>
            </a:endParaRPr>
          </a:p>
        </p:txBody>
      </p:sp>
      <p:sp>
        <p:nvSpPr>
          <p:cNvPr id="39" name="矩形 38"/>
          <p:cNvSpPr/>
          <p:nvPr/>
        </p:nvSpPr>
        <p:spPr>
          <a:xfrm>
            <a:off x="1066829" y="3557183"/>
            <a:ext cx="3664567" cy="1200329"/>
          </a:xfrm>
          <a:prstGeom prst="rect">
            <a:avLst/>
          </a:prstGeom>
          <a:solidFill>
            <a:srgbClr val="685D5C"/>
          </a:solidFill>
        </p:spPr>
        <p:txBody>
          <a:bodyPr wrap="square">
            <a:spAutoFit/>
          </a:bodyPr>
          <a:lstStyle/>
          <a:p>
            <a:r>
              <a:rPr lang="zh-CN" altLang="zh-CN" dirty="0">
                <a:solidFill>
                  <a:schemeClr val="bg1"/>
                </a:solidFill>
                <a:latin typeface="微软雅黑" panose="020B0503020204020204" pitchFamily="34" charset="-122"/>
                <a:ea typeface="微软雅黑" panose="020B0503020204020204" pitchFamily="34" charset="-122"/>
              </a:rPr>
              <a:t>而如果想把现有的变量变成少数几个新的变量（新的变量几乎带有原来所有变量的信息）来进入后续的分析，则可以使用主成分分析</a:t>
            </a:r>
            <a:r>
              <a:rPr lang="zh-CN" altLang="zh-CN" dirty="0" smtClean="0">
                <a:solidFill>
                  <a:schemeClr val="bg1"/>
                </a:solidFill>
                <a:latin typeface="微软雅黑" panose="020B0503020204020204" pitchFamily="34" charset="-122"/>
                <a:ea typeface="微软雅黑" panose="020B0503020204020204" pitchFamily="34" charset="-122"/>
              </a:rPr>
              <a:t>。。</a:t>
            </a:r>
            <a:endParaRPr lang="zh-CN" altLang="en-US" dirty="0">
              <a:solidFill>
                <a:schemeClr val="bg1"/>
              </a:solidFill>
            </a:endParaRPr>
          </a:p>
        </p:txBody>
      </p:sp>
      <p:sp>
        <p:nvSpPr>
          <p:cNvPr id="40" name="矩形 39"/>
          <p:cNvSpPr/>
          <p:nvPr/>
        </p:nvSpPr>
        <p:spPr>
          <a:xfrm>
            <a:off x="7658902" y="3533498"/>
            <a:ext cx="3130133" cy="2031325"/>
          </a:xfrm>
          <a:prstGeom prst="rect">
            <a:avLst/>
          </a:prstGeom>
          <a:solidFill>
            <a:srgbClr val="685D5C"/>
          </a:solidFill>
        </p:spPr>
        <p:txBody>
          <a:bodyPr wrap="square">
            <a:spAutoFit/>
          </a:bodyPr>
          <a:lstStyle/>
          <a:p>
            <a:pPr algn="just"/>
            <a:r>
              <a:rPr lang="zh-CN" altLang="zh-CN" dirty="0">
                <a:solidFill>
                  <a:schemeClr val="bg1"/>
                </a:solidFill>
                <a:latin typeface="微软雅黑" panose="020B0503020204020204" pitchFamily="34" charset="-122"/>
                <a:ea typeface="微软雅黑" panose="020B0503020204020204" pitchFamily="34" charset="-122"/>
              </a:rPr>
              <a:t>在算法上，主成分分析和因子分析很类似，不过在因子分析中所采用的协方差矩阵的对角元素不再是变量的方差，而是和变量对应的共同度（变量方差中被各因子所解释的部分）。</a:t>
            </a:r>
          </a:p>
        </p:txBody>
      </p:sp>
    </p:spTree>
    <p:extLst>
      <p:ext uri="{BB962C8B-B14F-4D97-AF65-F5344CB8AC3E}">
        <p14:creationId xmlns:p14="http://schemas.microsoft.com/office/powerpoint/2010/main" val="3168944426"/>
      </p:ext>
    </p:extLst>
  </p:cSld>
  <p:clrMapOvr>
    <a:masterClrMapping/>
  </p:clrMapOvr>
  <p:transition spd="med">
    <p:pull/>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42311"/>
            <a:ext cx="12192000" cy="1814052"/>
          </a:xfrm>
          <a:prstGeom prst="rect">
            <a:avLst/>
          </a:prstGeom>
          <a:solidFill>
            <a:srgbClr val="6F64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417217" y="2587617"/>
            <a:ext cx="6862408" cy="1323439"/>
          </a:xfrm>
          <a:prstGeom prst="rect">
            <a:avLst/>
          </a:prstGeom>
          <a:noFill/>
        </p:spPr>
        <p:txBody>
          <a:bodyPr wrap="square" rtlCol="0">
            <a:spAutoFit/>
          </a:bodyPr>
          <a:lstStyle/>
          <a:p>
            <a:r>
              <a:rPr lang="en-US" altLang="zh-CN" sz="8000" b="1" dirty="0" smtClean="0">
                <a:solidFill>
                  <a:schemeClr val="bg1"/>
                </a:solidFill>
                <a:latin typeface="微软雅黑" panose="020B0503020204020204" pitchFamily="34" charset="-122"/>
                <a:ea typeface="微软雅黑" panose="020B0503020204020204" pitchFamily="34" charset="-122"/>
              </a:rPr>
              <a:t>Thank you </a:t>
            </a:r>
            <a:endParaRPr lang="zh-CN" altLang="en-US" sz="80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2820731"/>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2408"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4DE0A22-9390-464F-861E-6EC73322A29E}"/>
              </a:ext>
            </a:extLst>
          </p:cNvPr>
          <p:cNvGrpSpPr>
            <a:grpSpLocks noChangeAspect="1"/>
          </p:cNvGrpSpPr>
          <p:nvPr>
            <p:custDataLst>
              <p:tags r:id="rId1"/>
            </p:custDataLst>
          </p:nvPr>
        </p:nvGrpSpPr>
        <p:grpSpPr>
          <a:xfrm>
            <a:off x="88566" y="0"/>
            <a:ext cx="11436684" cy="6315925"/>
            <a:chOff x="88566" y="-57150"/>
            <a:chExt cx="11436684" cy="6315925"/>
          </a:xfrm>
        </p:grpSpPr>
        <p:sp>
          <p:nvSpPr>
            <p:cNvPr id="4" name="íṣľiḓe">
              <a:extLst>
                <a:ext uri="{FF2B5EF4-FFF2-40B4-BE49-F238E27FC236}">
                  <a16:creationId xmlns:a16="http://schemas.microsoft.com/office/drawing/2014/main" id="{A23EADDE-7CD2-4F8A-ADBB-4767F6A6C016}"/>
                </a:ext>
              </a:extLst>
            </p:cNvPr>
            <p:cNvSpPr/>
            <p:nvPr/>
          </p:nvSpPr>
          <p:spPr>
            <a:xfrm>
              <a:off x="7372350" y="599225"/>
              <a:ext cx="2819400" cy="5659550"/>
            </a:xfrm>
            <a:prstGeom prst="rect">
              <a:avLst/>
            </a:prstGeom>
            <a:noFill/>
            <a:ln w="76200">
              <a:solidFill>
                <a:srgbClr val="9B928C"/>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5" name="iṡ1ïḓé">
              <a:extLst>
                <a:ext uri="{FF2B5EF4-FFF2-40B4-BE49-F238E27FC236}">
                  <a16:creationId xmlns:a16="http://schemas.microsoft.com/office/drawing/2014/main" id="{5031DE07-8040-4A09-A074-8EB5CC527AE6}"/>
                </a:ext>
              </a:extLst>
            </p:cNvPr>
            <p:cNvSpPr/>
            <p:nvPr/>
          </p:nvSpPr>
          <p:spPr>
            <a:xfrm>
              <a:off x="8776302" y="1939280"/>
              <a:ext cx="2748948" cy="318516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7" name="íṥ1ïḍè">
              <a:extLst>
                <a:ext uri="{FF2B5EF4-FFF2-40B4-BE49-F238E27FC236}">
                  <a16:creationId xmlns:a16="http://schemas.microsoft.com/office/drawing/2014/main" id="{D0D223C4-E8A8-4456-B0D9-7F8F98472FA3}"/>
                </a:ext>
              </a:extLst>
            </p:cNvPr>
            <p:cNvSpPr/>
            <p:nvPr/>
          </p:nvSpPr>
          <p:spPr>
            <a:xfrm rot="5400000">
              <a:off x="8874114" y="3135660"/>
              <a:ext cx="529249" cy="529249"/>
            </a:xfrm>
            <a:custGeom>
              <a:avLst/>
              <a:gdLst>
                <a:gd name="connsiteX0" fmla="*/ 0 w 952500"/>
                <a:gd name="connsiteY0" fmla="*/ 536819 h 952500"/>
                <a:gd name="connsiteX1" fmla="*/ 0 w 952500"/>
                <a:gd name="connsiteY1" fmla="*/ 415681 h 952500"/>
                <a:gd name="connsiteX2" fmla="*/ 415681 w 952500"/>
                <a:gd name="connsiteY2" fmla="*/ 415681 h 952500"/>
                <a:gd name="connsiteX3" fmla="*/ 415681 w 952500"/>
                <a:gd name="connsiteY3" fmla="*/ 0 h 952500"/>
                <a:gd name="connsiteX4" fmla="*/ 536819 w 952500"/>
                <a:gd name="connsiteY4" fmla="*/ 0 h 952500"/>
                <a:gd name="connsiteX5" fmla="*/ 536819 w 952500"/>
                <a:gd name="connsiteY5" fmla="*/ 415681 h 952500"/>
                <a:gd name="connsiteX6" fmla="*/ 952500 w 952500"/>
                <a:gd name="connsiteY6" fmla="*/ 415681 h 952500"/>
                <a:gd name="connsiteX7" fmla="*/ 952500 w 952500"/>
                <a:gd name="connsiteY7" fmla="*/ 536819 h 952500"/>
                <a:gd name="connsiteX8" fmla="*/ 536819 w 952500"/>
                <a:gd name="connsiteY8" fmla="*/ 536819 h 952500"/>
                <a:gd name="connsiteX9" fmla="*/ 536819 w 952500"/>
                <a:gd name="connsiteY9" fmla="*/ 952500 h 952500"/>
                <a:gd name="connsiteX10" fmla="*/ 415681 w 952500"/>
                <a:gd name="connsiteY10" fmla="*/ 952500 h 952500"/>
                <a:gd name="connsiteX11" fmla="*/ 415681 w 952500"/>
                <a:gd name="connsiteY11" fmla="*/ 536819 h 95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52500" h="952500">
                  <a:moveTo>
                    <a:pt x="0" y="536819"/>
                  </a:moveTo>
                  <a:lnTo>
                    <a:pt x="0" y="415681"/>
                  </a:lnTo>
                  <a:lnTo>
                    <a:pt x="415681" y="415681"/>
                  </a:lnTo>
                  <a:lnTo>
                    <a:pt x="415681" y="0"/>
                  </a:lnTo>
                  <a:lnTo>
                    <a:pt x="536819" y="0"/>
                  </a:lnTo>
                  <a:lnTo>
                    <a:pt x="536819" y="415681"/>
                  </a:lnTo>
                  <a:lnTo>
                    <a:pt x="952500" y="415681"/>
                  </a:lnTo>
                  <a:lnTo>
                    <a:pt x="952500" y="536819"/>
                  </a:lnTo>
                  <a:lnTo>
                    <a:pt x="536819" y="536819"/>
                  </a:lnTo>
                  <a:lnTo>
                    <a:pt x="536819" y="952500"/>
                  </a:lnTo>
                  <a:lnTo>
                    <a:pt x="415681" y="952500"/>
                  </a:lnTo>
                  <a:lnTo>
                    <a:pt x="415681" y="536819"/>
                  </a:lnTo>
                  <a:close/>
                </a:path>
              </a:pathLst>
            </a:custGeom>
            <a:solidFill>
              <a:srgbClr val="9B928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dirty="0"/>
            </a:p>
          </p:txBody>
        </p:sp>
        <p:sp>
          <p:nvSpPr>
            <p:cNvPr id="8" name="íşľíḑe">
              <a:extLst>
                <a:ext uri="{FF2B5EF4-FFF2-40B4-BE49-F238E27FC236}">
                  <a16:creationId xmlns:a16="http://schemas.microsoft.com/office/drawing/2014/main" id="{ED53F71E-C994-4E03-9784-460389CCD2B1}"/>
                </a:ext>
              </a:extLst>
            </p:cNvPr>
            <p:cNvSpPr txBox="1"/>
            <p:nvPr/>
          </p:nvSpPr>
          <p:spPr>
            <a:xfrm>
              <a:off x="7539247" y="3372044"/>
              <a:ext cx="3463524" cy="1151207"/>
            </a:xfrm>
            <a:prstGeom prst="rect">
              <a:avLst/>
            </a:prstGeom>
            <a:noFill/>
          </p:spPr>
          <p:txBody>
            <a:bodyPr wrap="square" lIns="91440" tIns="45720" rIns="91440" bIns="45720" anchor="ctr" anchorCtr="0">
              <a:normAutofit/>
            </a:bodyPr>
            <a:lstStyle/>
            <a:p>
              <a:pPr algn="r"/>
              <a:r>
                <a:rPr lang="en-US" altLang="zh-CN" sz="4400" dirty="0">
                  <a:solidFill>
                    <a:srgbClr val="5B5047"/>
                  </a:solidFill>
                  <a:latin typeface="微软雅黑" panose="020B0503020204020204" pitchFamily="34" charset="-122"/>
                  <a:ea typeface="微软雅黑" panose="020B0503020204020204" pitchFamily="34" charset="-122"/>
                </a:rPr>
                <a:t>Mode</a:t>
              </a:r>
            </a:p>
          </p:txBody>
        </p:sp>
        <p:sp>
          <p:nvSpPr>
            <p:cNvPr id="9" name="iŝ1iḓê">
              <a:extLst>
                <a:ext uri="{FF2B5EF4-FFF2-40B4-BE49-F238E27FC236}">
                  <a16:creationId xmlns:a16="http://schemas.microsoft.com/office/drawing/2014/main" id="{2553962A-5AB7-4D0A-A084-6CF162FDEF9A}"/>
                </a:ext>
              </a:extLst>
            </p:cNvPr>
            <p:cNvSpPr/>
            <p:nvPr/>
          </p:nvSpPr>
          <p:spPr>
            <a:xfrm>
              <a:off x="88566" y="-57150"/>
              <a:ext cx="2370696" cy="1073690"/>
            </a:xfrm>
            <a:prstGeom prst="rect">
              <a:avLst/>
            </a:prstGeom>
          </p:spPr>
          <p:txBody>
            <a:bodyPr wrap="square" lIns="91440" tIns="45720" rIns="91440" bIns="45720" anchor="ctr" anchorCtr="0">
              <a:normAutofit/>
            </a:bodyPr>
            <a:lstStyle/>
            <a:p>
              <a:pPr algn="r">
                <a:spcBef>
                  <a:spcPct val="0"/>
                </a:spcBef>
              </a:pPr>
              <a:r>
                <a:rPr lang="zh-CN" altLang="en-US" sz="3200" b="1" dirty="0">
                  <a:solidFill>
                    <a:srgbClr val="5B5047"/>
                  </a:solidFill>
                  <a:latin typeface="微软雅黑" panose="020B0503020204020204" pitchFamily="34" charset="-122"/>
                  <a:ea typeface="微软雅黑" panose="020B0503020204020204" pitchFamily="34" charset="-122"/>
                </a:rPr>
                <a:t>描述性统计</a:t>
              </a:r>
              <a:endParaRPr lang="en-US" altLang="zh-CN" sz="3200" b="1" dirty="0">
                <a:solidFill>
                  <a:srgbClr val="5B5047"/>
                </a:solidFill>
                <a:latin typeface="微软雅黑" panose="020B0503020204020204" pitchFamily="34" charset="-122"/>
                <a:ea typeface="微软雅黑" panose="020B0503020204020204" pitchFamily="34" charset="-122"/>
              </a:endParaRPr>
            </a:p>
          </p:txBody>
        </p:sp>
        <p:sp>
          <p:nvSpPr>
            <p:cNvPr id="10" name="îšḷíḋe">
              <a:extLst>
                <a:ext uri="{FF2B5EF4-FFF2-40B4-BE49-F238E27FC236}">
                  <a16:creationId xmlns:a16="http://schemas.microsoft.com/office/drawing/2014/main" id="{3BB85939-F107-401F-8C90-8AED7AC04D21}"/>
                </a:ext>
              </a:extLst>
            </p:cNvPr>
            <p:cNvSpPr/>
            <p:nvPr/>
          </p:nvSpPr>
          <p:spPr>
            <a:xfrm>
              <a:off x="1001992" y="1240586"/>
              <a:ext cx="7774310" cy="4462984"/>
            </a:xfrm>
            <a:prstGeom prst="rect">
              <a:avLst/>
            </a:prstGeom>
            <a:solidFill>
              <a:srgbClr val="685D5C"/>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p>
          </p:txBody>
        </p:sp>
        <p:sp>
          <p:nvSpPr>
            <p:cNvPr id="11" name="íşľíḑe">
              <a:extLst>
                <a:ext uri="{FF2B5EF4-FFF2-40B4-BE49-F238E27FC236}">
                  <a16:creationId xmlns:a16="http://schemas.microsoft.com/office/drawing/2014/main" id="{53DE7317-9E8D-473D-B294-2D67D1A65F29}"/>
                </a:ext>
              </a:extLst>
            </p:cNvPr>
            <p:cNvSpPr txBox="1"/>
            <p:nvPr/>
          </p:nvSpPr>
          <p:spPr>
            <a:xfrm>
              <a:off x="8032324" y="2685751"/>
              <a:ext cx="3463524" cy="1151207"/>
            </a:xfrm>
            <a:prstGeom prst="rect">
              <a:avLst/>
            </a:prstGeom>
            <a:noFill/>
          </p:spPr>
          <p:txBody>
            <a:bodyPr wrap="square" lIns="91440" tIns="45720" rIns="91440" bIns="45720" anchor="ctr" anchorCtr="0">
              <a:normAutofit/>
            </a:bodyPr>
            <a:lstStyle/>
            <a:p>
              <a:pPr algn="r"/>
              <a:r>
                <a:rPr lang="zh-CN" altLang="en-US" sz="2800" dirty="0">
                  <a:solidFill>
                    <a:srgbClr val="5B5047"/>
                  </a:solidFill>
                  <a:latin typeface="微软雅黑" panose="020B0503020204020204" pitchFamily="34" charset="-122"/>
                  <a:ea typeface="微软雅黑" panose="020B0503020204020204" pitchFamily="34" charset="-122"/>
                </a:rPr>
                <a:t>众数</a:t>
              </a:r>
              <a:endParaRPr lang="en-US" altLang="zh-CN" sz="2800" dirty="0">
                <a:solidFill>
                  <a:srgbClr val="5B5047"/>
                </a:solidFill>
                <a:latin typeface="微软雅黑" panose="020B0503020204020204" pitchFamily="34" charset="-122"/>
                <a:ea typeface="微软雅黑" panose="020B0503020204020204" pitchFamily="34" charset="-122"/>
              </a:endParaRPr>
            </a:p>
          </p:txBody>
        </p:sp>
      </p:grpSp>
      <p:sp>
        <p:nvSpPr>
          <p:cNvPr id="12" name="矩形 11">
            <a:extLst>
              <a:ext uri="{FF2B5EF4-FFF2-40B4-BE49-F238E27FC236}">
                <a16:creationId xmlns:a16="http://schemas.microsoft.com/office/drawing/2014/main" id="{BF660CB9-AAE7-4969-9CCB-A2D28E349DFF}"/>
              </a:ext>
            </a:extLst>
          </p:cNvPr>
          <p:cNvSpPr/>
          <p:nvPr/>
        </p:nvSpPr>
        <p:spPr>
          <a:xfrm>
            <a:off x="8937625" y="4473229"/>
            <a:ext cx="2508249" cy="523220"/>
          </a:xfrm>
          <a:prstGeom prst="rect">
            <a:avLst/>
          </a:prstGeom>
        </p:spPr>
        <p:txBody>
          <a:bodyPr wrap="square">
            <a:spAutoFit/>
          </a:bodyPr>
          <a:lstStyle/>
          <a:p>
            <a:r>
              <a:rPr lang="zh-CN" altLang="zh-CN" sz="1400" dirty="0">
                <a:solidFill>
                  <a:srgbClr val="685D5C"/>
                </a:solidFill>
                <a:latin typeface="微软雅黑" panose="020B0503020204020204" pitchFamily="34" charset="-122"/>
                <a:ea typeface="微软雅黑" panose="020B0503020204020204" pitchFamily="34" charset="-122"/>
                <a:cs typeface="Times New Roman" panose="02020603050405020304" pitchFamily="18" charset="0"/>
              </a:rPr>
              <a:t>一组数的众数（</a:t>
            </a:r>
            <a:r>
              <a:rPr lang="en-US" altLang="zh-CN" sz="1400" dirty="0">
                <a:solidFill>
                  <a:srgbClr val="685D5C"/>
                </a:solidFill>
                <a:latin typeface="微软雅黑" panose="020B0503020204020204" pitchFamily="34" charset="-122"/>
                <a:ea typeface="微软雅黑" panose="020B0503020204020204" pitchFamily="34" charset="-122"/>
              </a:rPr>
              <a:t>Mode</a:t>
            </a:r>
            <a:r>
              <a:rPr lang="zh-CN" altLang="zh-CN" sz="1400" dirty="0">
                <a:solidFill>
                  <a:srgbClr val="685D5C"/>
                </a:solidFill>
                <a:latin typeface="微软雅黑" panose="020B0503020204020204" pitchFamily="34" charset="-122"/>
                <a:ea typeface="微软雅黑" panose="020B0503020204020204" pitchFamily="34" charset="-122"/>
                <a:cs typeface="Times New Roman" panose="02020603050405020304" pitchFamily="18" charset="0"/>
              </a:rPr>
              <a:t>）是集合中出现次数最多的那个数。</a:t>
            </a:r>
            <a:endParaRPr lang="zh-CN" altLang="en-US" sz="1400" dirty="0">
              <a:solidFill>
                <a:srgbClr val="685D5C"/>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851DF421-AFFB-4FD9-8D91-9370BEF14214}"/>
              </a:ext>
            </a:extLst>
          </p:cNvPr>
          <p:cNvSpPr/>
          <p:nvPr/>
        </p:nvSpPr>
        <p:spPr>
          <a:xfrm>
            <a:off x="1780055" y="2513565"/>
            <a:ext cx="5429205" cy="2031325"/>
          </a:xfrm>
          <a:prstGeom prst="rect">
            <a:avLst/>
          </a:prstGeom>
        </p:spPr>
        <p:txBody>
          <a:bodyPr wrap="square">
            <a:spAutoFit/>
          </a:bodyPr>
          <a:lstStyle/>
          <a:p>
            <a:pPr indent="266700" algn="just">
              <a:spcAft>
                <a:spcPts val="0"/>
              </a:spcAft>
            </a:pPr>
            <a:r>
              <a:rPr lang="en-US" altLang="zh-CN"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众数</a:t>
            </a:r>
            <a:r>
              <a:rPr lang="en-US" altLang="zh-CN"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b="1" i="1"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不一定</a:t>
            </a:r>
            <a:r>
              <a:rPr lang="en-US" altLang="zh-CN" b="1" i="1"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b="1" i="1"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存在</a:t>
            </a:r>
            <a:r>
              <a:rPr lang="zh-CN" altLang="zh-CN"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，即使存在也</a:t>
            </a:r>
            <a:r>
              <a:rPr lang="en-US" altLang="zh-CN"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b="1" i="1"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不一定唯一</a:t>
            </a:r>
            <a:r>
              <a:rPr lang="en-US" altLang="zh-CN" b="1" i="1"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。一般地，只有一个众数的分布称为</a:t>
            </a:r>
            <a:r>
              <a:rPr lang="zh-CN" altLang="zh-CN" b="1" i="1"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单峰</a:t>
            </a:r>
            <a:r>
              <a:rPr lang="en-US" altLang="zh-CN" b="1" i="1"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Unimodal</a:t>
            </a:r>
            <a:r>
              <a:rPr lang="zh-CN" altLang="zh-CN"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）；具有两个或更多众数的数据集合是</a:t>
            </a:r>
            <a:r>
              <a:rPr lang="zh-CN" altLang="zh-CN" b="1" i="1"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多峰</a:t>
            </a:r>
            <a:r>
              <a:rPr lang="en-US" altLang="zh-CN" b="1" i="1"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Multimodal</a:t>
            </a:r>
            <a:r>
              <a:rPr lang="zh-CN" altLang="zh-CN"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），具有两个、三个众数的数据集合分别称为</a:t>
            </a:r>
            <a:r>
              <a:rPr lang="en-US" altLang="zh-CN"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b="1" i="1"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双峰</a:t>
            </a:r>
            <a:r>
              <a:rPr lang="en-US" altLang="zh-CN" b="1" i="1"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Bimodal</a:t>
            </a:r>
            <a:r>
              <a:rPr lang="zh-CN" altLang="zh-CN"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b="1" i="1"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三峰</a:t>
            </a:r>
            <a:r>
              <a:rPr lang="en-US" altLang="zh-CN" b="1" i="1"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Trimodal</a:t>
            </a:r>
            <a:r>
              <a:rPr lang="zh-CN" altLang="zh-CN" kern="100" dirty="0">
                <a:solidFill>
                  <a:srgbClr val="F2F2F2"/>
                </a:solidFill>
                <a:latin typeface="微软雅黑" panose="020B0503020204020204" pitchFamily="34" charset="-122"/>
                <a:ea typeface="微软雅黑" panose="020B0503020204020204" pitchFamily="34" charset="-122"/>
                <a:cs typeface="Times New Roman" panose="02020603050405020304" pitchFamily="18" charset="0"/>
              </a:rPr>
              <a:t>）；在另一种极端情况下，如果每个数据值仅出现一次，则没有众数。</a:t>
            </a:r>
          </a:p>
        </p:txBody>
      </p:sp>
    </p:spTree>
    <p:extLst>
      <p:ext uri="{BB962C8B-B14F-4D97-AF65-F5344CB8AC3E}">
        <p14:creationId xmlns:p14="http://schemas.microsoft.com/office/powerpoint/2010/main" val="1955130938"/>
      </p:ext>
    </p:extLst>
  </p:cSld>
  <p:clrMapOvr>
    <a:masterClrMapping/>
  </p:clrMapOvr>
  <p:transition spd="med">
    <p:pull/>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Lst>
</file>

<file path=ppt/tags/tag2.xml><?xml version="1.0" encoding="utf-8"?>
<p:tagLst xmlns:a="http://schemas.openxmlformats.org/drawingml/2006/main" xmlns:r="http://schemas.openxmlformats.org/officeDocument/2006/relationships" xmlns:p="http://schemas.openxmlformats.org/presentationml/2006/main">
  <p:tag name="ISLIDE.DIAGRAM" val="246836"/>
</p:tagLst>
</file>

<file path=ppt/tags/tag3.xml><?xml version="1.0" encoding="utf-8"?>
<p:tagLst xmlns:a="http://schemas.openxmlformats.org/drawingml/2006/main" xmlns:r="http://schemas.openxmlformats.org/officeDocument/2006/relationships" xmlns:p="http://schemas.openxmlformats.org/presentationml/2006/main">
  <p:tag name="ISLIDE.DIAGRAM" val="2408"/>
</p:tagLst>
</file>

<file path=ppt/tags/tag4.xml><?xml version="1.0" encoding="utf-8"?>
<p:tagLst xmlns:a="http://schemas.openxmlformats.org/drawingml/2006/main" xmlns:r="http://schemas.openxmlformats.org/officeDocument/2006/relationships" xmlns:p="http://schemas.openxmlformats.org/presentationml/2006/main">
  <p:tag name="ISLIDE.DIAGRAM" val="3417"/>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6248</TotalTime>
  <Words>9245</Words>
  <Application>Microsoft Office PowerPoint</Application>
  <PresentationFormat>宽屏</PresentationFormat>
  <Paragraphs>1312</Paragraphs>
  <Slides>83</Slides>
  <Notes>4</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83</vt:i4>
      </vt:variant>
    </vt:vector>
  </HeadingPairs>
  <TitlesOfParts>
    <vt:vector size="100" baseType="lpstr">
      <vt:lpstr>等线</vt:lpstr>
      <vt:lpstr>等线 Light</vt:lpstr>
      <vt:lpstr>汉仪书宋一简</vt:lpstr>
      <vt:lpstr>宋体</vt:lpstr>
      <vt:lpstr>微软雅黑</vt:lpstr>
      <vt:lpstr>微软雅黑 Light</vt:lpstr>
      <vt:lpstr>Arial</vt:lpstr>
      <vt:lpstr>Calibri</vt:lpstr>
      <vt:lpstr>Calibri Light</vt:lpstr>
      <vt:lpstr>Cambria Math</vt:lpstr>
      <vt:lpstr>Century Gothic</vt:lpstr>
      <vt:lpstr>Impact</vt:lpstr>
      <vt:lpstr>Times New Roman</vt:lpstr>
      <vt:lpstr>Wingdings</vt:lpstr>
      <vt:lpstr>Office Theme</vt:lpstr>
      <vt:lpstr>MathType 5.0 Equation</vt:lpstr>
      <vt:lpstr>Equation</vt:lpstr>
      <vt:lpstr>PowerPoint 演示文稿</vt:lpstr>
      <vt:lpstr>描述性统计 度量指标总述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武大城市化研究室</dc:creator>
  <cp:lastModifiedBy>11</cp:lastModifiedBy>
  <cp:revision>662</cp:revision>
  <dcterms:created xsi:type="dcterms:W3CDTF">2019-01-14T12:09:02Z</dcterms:created>
  <dcterms:modified xsi:type="dcterms:W3CDTF">2019-07-24T02:32:16Z</dcterms:modified>
</cp:coreProperties>
</file>